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slideLayouts/slideLayout83.xml" ContentType="application/vnd.openxmlformats-officedocument.presentationml.slideLayout+xml"/>
  <Override PartName="/ppt/theme/theme10.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6" r:id="rId1"/>
    <p:sldMasterId id="2147488267" r:id="rId2"/>
    <p:sldMasterId id="2147488360" r:id="rId3"/>
    <p:sldMasterId id="2147488374" r:id="rId4"/>
    <p:sldMasterId id="2147488387" r:id="rId5"/>
    <p:sldMasterId id="2147488399" r:id="rId6"/>
    <p:sldMasterId id="2147488411" r:id="rId7"/>
    <p:sldMasterId id="2147488423" r:id="rId8"/>
    <p:sldMasterId id="2147488425" r:id="rId9"/>
    <p:sldMasterId id="2147488437" r:id="rId10"/>
    <p:sldMasterId id="2147488451" r:id="rId11"/>
  </p:sldMasterIdLst>
  <p:notesMasterIdLst>
    <p:notesMasterId r:id="rId93"/>
  </p:notesMasterIdLst>
  <p:handoutMasterIdLst>
    <p:handoutMasterId r:id="rId94"/>
  </p:handoutMasterIdLst>
  <p:sldIdLst>
    <p:sldId id="2757" r:id="rId12"/>
    <p:sldId id="2363" r:id="rId13"/>
    <p:sldId id="2677" r:id="rId14"/>
    <p:sldId id="3293" r:id="rId15"/>
    <p:sldId id="2889" r:id="rId16"/>
    <p:sldId id="2403" r:id="rId17"/>
    <p:sldId id="2404" r:id="rId18"/>
    <p:sldId id="3226" r:id="rId19"/>
    <p:sldId id="3286" r:id="rId20"/>
    <p:sldId id="2717" r:id="rId21"/>
    <p:sldId id="3281" r:id="rId22"/>
    <p:sldId id="3285" r:id="rId23"/>
    <p:sldId id="3284" r:id="rId24"/>
    <p:sldId id="3282" r:id="rId25"/>
    <p:sldId id="3241" r:id="rId26"/>
    <p:sldId id="3295" r:id="rId27"/>
    <p:sldId id="3268" r:id="rId28"/>
    <p:sldId id="3294" r:id="rId29"/>
    <p:sldId id="3300" r:id="rId30"/>
    <p:sldId id="3301" r:id="rId31"/>
    <p:sldId id="2579" r:id="rId32"/>
    <p:sldId id="3275" r:id="rId33"/>
    <p:sldId id="3274" r:id="rId34"/>
    <p:sldId id="3288" r:id="rId35"/>
    <p:sldId id="3291" r:id="rId36"/>
    <p:sldId id="3292" r:id="rId37"/>
    <p:sldId id="3290" r:id="rId38"/>
    <p:sldId id="3296" r:id="rId39"/>
    <p:sldId id="3196" r:id="rId40"/>
    <p:sldId id="2749" r:id="rId41"/>
    <p:sldId id="2978" r:id="rId42"/>
    <p:sldId id="2340" r:id="rId43"/>
    <p:sldId id="3228" r:id="rId44"/>
    <p:sldId id="3320" r:id="rId45"/>
    <p:sldId id="3225" r:id="rId46"/>
    <p:sldId id="3297" r:id="rId47"/>
    <p:sldId id="3299" r:id="rId48"/>
    <p:sldId id="3231" r:id="rId49"/>
    <p:sldId id="3222" r:id="rId50"/>
    <p:sldId id="3233" r:id="rId51"/>
    <p:sldId id="3234" r:id="rId52"/>
    <p:sldId id="3289" r:id="rId53"/>
    <p:sldId id="3236" r:id="rId54"/>
    <p:sldId id="3237" r:id="rId55"/>
    <p:sldId id="3238" r:id="rId56"/>
    <p:sldId id="3230" r:id="rId57"/>
    <p:sldId id="3229" r:id="rId58"/>
    <p:sldId id="3255" r:id="rId59"/>
    <p:sldId id="2341" r:id="rId60"/>
    <p:sldId id="3252" r:id="rId61"/>
    <p:sldId id="3253" r:id="rId62"/>
    <p:sldId id="3239" r:id="rId63"/>
    <p:sldId id="3256" r:id="rId64"/>
    <p:sldId id="3312" r:id="rId65"/>
    <p:sldId id="3303" r:id="rId66"/>
    <p:sldId id="3305" r:id="rId67"/>
    <p:sldId id="3306" r:id="rId68"/>
    <p:sldId id="3311" r:id="rId69"/>
    <p:sldId id="3307" r:id="rId70"/>
    <p:sldId id="3308" r:id="rId71"/>
    <p:sldId id="3309" r:id="rId72"/>
    <p:sldId id="3310" r:id="rId73"/>
    <p:sldId id="3315" r:id="rId74"/>
    <p:sldId id="2342" r:id="rId75"/>
    <p:sldId id="3224" r:id="rId76"/>
    <p:sldId id="3264" r:id="rId77"/>
    <p:sldId id="3266" r:id="rId78"/>
    <p:sldId id="3258" r:id="rId79"/>
    <p:sldId id="3298" r:id="rId80"/>
    <p:sldId id="3244" r:id="rId81"/>
    <p:sldId id="3245" r:id="rId82"/>
    <p:sldId id="3246" r:id="rId83"/>
    <p:sldId id="3247" r:id="rId84"/>
    <p:sldId id="3248" r:id="rId85"/>
    <p:sldId id="3249" r:id="rId86"/>
    <p:sldId id="2343" r:id="rId87"/>
    <p:sldId id="3261" r:id="rId88"/>
    <p:sldId id="3251" r:id="rId89"/>
    <p:sldId id="3250" r:id="rId90"/>
    <p:sldId id="2984" r:id="rId91"/>
    <p:sldId id="2985" r:id="rId92"/>
  </p:sldIdLst>
  <p:sldSz cx="9144000" cy="6858000" type="screen4x3"/>
  <p:notesSz cx="7086600" cy="93599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nathan Gitlin" initials="JG" lastIdx="4" clrIdx="0"/>
  <p:cmAuthor id="1" name="egreen" initials="EDG" lastIdx="0" clrIdx="1"/>
  <p:cmAuthor id="2" name="Hindorff, Lucia (NIH/NHGRI) [E]" initials="LH" lastIdx="2" clrIdx="2"/>
  <p:cmAuthor id="3" name="Green, Eric (NIH/NHGRI) " initials="EDG" lastIdx="0" clrIdx="3"/>
  <p:cmAuthor id="4" name="Scholes, Derek (NIH/NHGRI) [E]" initials="DS" lastIdx="3"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A0000"/>
    <a:srgbClr val="009900"/>
    <a:srgbClr val="FF6600"/>
    <a:srgbClr val="66FF33"/>
    <a:srgbClr val="CC9900"/>
    <a:srgbClr val="00007E"/>
    <a:srgbClr val="002D86"/>
    <a:srgbClr val="002774"/>
    <a:srgbClr val="000099"/>
    <a:srgbClr val="1DD1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57" autoAdjust="0"/>
    <p:restoredTop sz="67774" autoAdjust="0"/>
  </p:normalViewPr>
  <p:slideViewPr>
    <p:cSldViewPr snapToGrid="0">
      <p:cViewPr>
        <p:scale>
          <a:sx n="40" d="100"/>
          <a:sy n="40" d="100"/>
        </p:scale>
        <p:origin x="-2724" y="-582"/>
      </p:cViewPr>
      <p:guideLst>
        <p:guide orient="horz" pos="3112"/>
        <p:guide pos="467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p:cViewPr>
        <p:scale>
          <a:sx n="50" d="100"/>
          <a:sy n="50" d="100"/>
        </p:scale>
        <p:origin x="-2600" y="-276"/>
      </p:cViewPr>
      <p:guideLst>
        <p:guide orient="horz" pos="2948"/>
        <p:guide pos="2233"/>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slide" Target="slides/slide65.xml"/><Relationship Id="rId84" Type="http://schemas.openxmlformats.org/officeDocument/2006/relationships/slide" Target="slides/slide73.xml"/><Relationship Id="rId89" Type="http://schemas.openxmlformats.org/officeDocument/2006/relationships/slide" Target="slides/slide78.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slide" Target="slides/slide76.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slide" Target="slides/slide79.xml"/><Relationship Id="rId95" Type="http://schemas.openxmlformats.org/officeDocument/2006/relationships/commentAuthors" Target="commentAuthor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notesMaster" Target="notesMasters/notesMaster1.xml"/><Relationship Id="rId98"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wanglu\Desktop\gene%20matcher%20based%20on%20Ada's%20new%20figur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423840769903762"/>
          <c:y val="6.5289442986293383E-2"/>
          <c:w val="0.79525940507436566"/>
          <c:h val="0.75441382327209094"/>
        </c:manualLayout>
      </c:layout>
      <c:lineChart>
        <c:grouping val="standard"/>
        <c:varyColors val="0"/>
        <c:ser>
          <c:idx val="0"/>
          <c:order val="0"/>
          <c:tx>
            <c:strRef>
              <c:f>Sheet1!$F$8</c:f>
              <c:strCache>
                <c:ptCount val="1"/>
                <c:pt idx="0">
                  <c:v>Number of Submitted Genes</c:v>
                </c:pt>
              </c:strCache>
            </c:strRef>
          </c:tx>
          <c:cat>
            <c:numRef>
              <c:f>Sheet1!$G$7:$W$7</c:f>
              <c:numCache>
                <c:formatCode>mmm\-yy</c:formatCode>
                <c:ptCount val="17"/>
                <c:pt idx="0">
                  <c:v>41609</c:v>
                </c:pt>
                <c:pt idx="1">
                  <c:v>41640</c:v>
                </c:pt>
                <c:pt idx="2">
                  <c:v>41671</c:v>
                </c:pt>
                <c:pt idx="3">
                  <c:v>41699</c:v>
                </c:pt>
                <c:pt idx="4">
                  <c:v>41730</c:v>
                </c:pt>
                <c:pt idx="5">
                  <c:v>41760</c:v>
                </c:pt>
                <c:pt idx="6">
                  <c:v>41791</c:v>
                </c:pt>
                <c:pt idx="7">
                  <c:v>41821</c:v>
                </c:pt>
                <c:pt idx="8">
                  <c:v>41852</c:v>
                </c:pt>
                <c:pt idx="9">
                  <c:v>41883</c:v>
                </c:pt>
                <c:pt idx="10">
                  <c:v>41913</c:v>
                </c:pt>
                <c:pt idx="11">
                  <c:v>41944</c:v>
                </c:pt>
                <c:pt idx="12">
                  <c:v>41974</c:v>
                </c:pt>
                <c:pt idx="13">
                  <c:v>42005</c:v>
                </c:pt>
                <c:pt idx="14">
                  <c:v>42036</c:v>
                </c:pt>
                <c:pt idx="15">
                  <c:v>42064</c:v>
                </c:pt>
                <c:pt idx="16">
                  <c:v>42095</c:v>
                </c:pt>
              </c:numCache>
            </c:numRef>
          </c:cat>
          <c:val>
            <c:numRef>
              <c:f>Sheet1!$G$8:$W$8</c:f>
              <c:numCache>
                <c:formatCode>General</c:formatCode>
                <c:ptCount val="17"/>
                <c:pt idx="0">
                  <c:v>49</c:v>
                </c:pt>
                <c:pt idx="1">
                  <c:v>52</c:v>
                </c:pt>
                <c:pt idx="2">
                  <c:v>128</c:v>
                </c:pt>
                <c:pt idx="3">
                  <c:v>152</c:v>
                </c:pt>
                <c:pt idx="4">
                  <c:v>472</c:v>
                </c:pt>
                <c:pt idx="5">
                  <c:v>485</c:v>
                </c:pt>
                <c:pt idx="6">
                  <c:v>593</c:v>
                </c:pt>
                <c:pt idx="7">
                  <c:v>625</c:v>
                </c:pt>
                <c:pt idx="8">
                  <c:v>662</c:v>
                </c:pt>
                <c:pt idx="9">
                  <c:v>669</c:v>
                </c:pt>
                <c:pt idx="10">
                  <c:v>688</c:v>
                </c:pt>
                <c:pt idx="11">
                  <c:v>713</c:v>
                </c:pt>
                <c:pt idx="12">
                  <c:v>769</c:v>
                </c:pt>
                <c:pt idx="13">
                  <c:v>1494</c:v>
                </c:pt>
                <c:pt idx="14">
                  <c:v>1553</c:v>
                </c:pt>
                <c:pt idx="15">
                  <c:v>1712</c:v>
                </c:pt>
                <c:pt idx="16">
                  <c:v>1923</c:v>
                </c:pt>
              </c:numCache>
            </c:numRef>
          </c:val>
          <c:smooth val="0"/>
        </c:ser>
        <c:ser>
          <c:idx val="1"/>
          <c:order val="1"/>
          <c:tx>
            <c:strRef>
              <c:f>Sheet1!$F$9</c:f>
              <c:strCache>
                <c:ptCount val="1"/>
                <c:pt idx="0">
                  <c:v>Number of Matches</c:v>
                </c:pt>
              </c:strCache>
            </c:strRef>
          </c:tx>
          <c:cat>
            <c:numRef>
              <c:f>Sheet1!$G$7:$W$7</c:f>
              <c:numCache>
                <c:formatCode>mmm\-yy</c:formatCode>
                <c:ptCount val="17"/>
                <c:pt idx="0">
                  <c:v>41609</c:v>
                </c:pt>
                <c:pt idx="1">
                  <c:v>41640</c:v>
                </c:pt>
                <c:pt idx="2">
                  <c:v>41671</c:v>
                </c:pt>
                <c:pt idx="3">
                  <c:v>41699</c:v>
                </c:pt>
                <c:pt idx="4">
                  <c:v>41730</c:v>
                </c:pt>
                <c:pt idx="5">
                  <c:v>41760</c:v>
                </c:pt>
                <c:pt idx="6">
                  <c:v>41791</c:v>
                </c:pt>
                <c:pt idx="7">
                  <c:v>41821</c:v>
                </c:pt>
                <c:pt idx="8">
                  <c:v>41852</c:v>
                </c:pt>
                <c:pt idx="9">
                  <c:v>41883</c:v>
                </c:pt>
                <c:pt idx="10">
                  <c:v>41913</c:v>
                </c:pt>
                <c:pt idx="11">
                  <c:v>41944</c:v>
                </c:pt>
                <c:pt idx="12">
                  <c:v>41974</c:v>
                </c:pt>
                <c:pt idx="13">
                  <c:v>42005</c:v>
                </c:pt>
                <c:pt idx="14">
                  <c:v>42036</c:v>
                </c:pt>
                <c:pt idx="15">
                  <c:v>42064</c:v>
                </c:pt>
                <c:pt idx="16">
                  <c:v>42095</c:v>
                </c:pt>
              </c:numCache>
            </c:numRef>
          </c:cat>
          <c:val>
            <c:numRef>
              <c:f>Sheet1!$G$9:$W$9</c:f>
              <c:numCache>
                <c:formatCode>General</c:formatCode>
                <c:ptCount val="17"/>
                <c:pt idx="0">
                  <c:v>0</c:v>
                </c:pt>
                <c:pt idx="1">
                  <c:v>0</c:v>
                </c:pt>
                <c:pt idx="2">
                  <c:v>2</c:v>
                </c:pt>
                <c:pt idx="3">
                  <c:v>3</c:v>
                </c:pt>
                <c:pt idx="4">
                  <c:v>6</c:v>
                </c:pt>
                <c:pt idx="5">
                  <c:v>9</c:v>
                </c:pt>
                <c:pt idx="6">
                  <c:v>14</c:v>
                </c:pt>
                <c:pt idx="7">
                  <c:v>14</c:v>
                </c:pt>
                <c:pt idx="8">
                  <c:v>15</c:v>
                </c:pt>
                <c:pt idx="9">
                  <c:v>15</c:v>
                </c:pt>
                <c:pt idx="10">
                  <c:v>15</c:v>
                </c:pt>
                <c:pt idx="11">
                  <c:v>31</c:v>
                </c:pt>
                <c:pt idx="12">
                  <c:v>34</c:v>
                </c:pt>
                <c:pt idx="13">
                  <c:v>108</c:v>
                </c:pt>
                <c:pt idx="14">
                  <c:v>120</c:v>
                </c:pt>
                <c:pt idx="15">
                  <c:v>162</c:v>
                </c:pt>
                <c:pt idx="16">
                  <c:v>201</c:v>
                </c:pt>
              </c:numCache>
            </c:numRef>
          </c:val>
          <c:smooth val="0"/>
        </c:ser>
        <c:dLbls>
          <c:showLegendKey val="0"/>
          <c:showVal val="0"/>
          <c:showCatName val="0"/>
          <c:showSerName val="0"/>
          <c:showPercent val="0"/>
          <c:showBubbleSize val="0"/>
        </c:dLbls>
        <c:marker val="1"/>
        <c:smooth val="0"/>
        <c:axId val="53650176"/>
        <c:axId val="53651712"/>
      </c:lineChart>
      <c:dateAx>
        <c:axId val="53650176"/>
        <c:scaling>
          <c:orientation val="minMax"/>
        </c:scaling>
        <c:delete val="0"/>
        <c:axPos val="b"/>
        <c:numFmt formatCode="mmm\-yy" sourceLinked="1"/>
        <c:majorTickMark val="out"/>
        <c:minorTickMark val="none"/>
        <c:tickLblPos val="nextTo"/>
        <c:crossAx val="53651712"/>
        <c:crosses val="autoZero"/>
        <c:auto val="1"/>
        <c:lblOffset val="100"/>
        <c:baseTimeUnit val="months"/>
      </c:dateAx>
      <c:valAx>
        <c:axId val="53651712"/>
        <c:scaling>
          <c:logBase val="10"/>
          <c:orientation val="minMax"/>
        </c:scaling>
        <c:delete val="0"/>
        <c:axPos val="l"/>
        <c:majorGridlines>
          <c:spPr>
            <a:ln>
              <a:prstDash val="sysDot"/>
            </a:ln>
          </c:spPr>
        </c:majorGridlines>
        <c:numFmt formatCode="General" sourceLinked="1"/>
        <c:majorTickMark val="out"/>
        <c:minorTickMark val="none"/>
        <c:tickLblPos val="nextTo"/>
        <c:crossAx val="53650176"/>
        <c:crosses val="autoZero"/>
        <c:crossBetween val="between"/>
      </c:valAx>
    </c:plotArea>
    <c:legend>
      <c:legendPos val="r"/>
      <c:layout>
        <c:manualLayout>
          <c:xMode val="edge"/>
          <c:yMode val="edge"/>
          <c:x val="0.67060979877515314"/>
          <c:y val="0.55941746864975217"/>
          <c:w val="0.32105686789151355"/>
          <c:h val="0.26542432195975502"/>
        </c:manualLayout>
      </c:layout>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0948" name="Rectangle 4"/>
          <p:cNvSpPr>
            <a:spLocks noGrp="1" noChangeArrowheads="1"/>
          </p:cNvSpPr>
          <p:nvPr>
            <p:ph type="ftr" sz="quarter" idx="2"/>
          </p:nvPr>
        </p:nvSpPr>
        <p:spPr bwMode="auto">
          <a:xfrm>
            <a:off x="3" y="8890001"/>
            <a:ext cx="3071815" cy="468313"/>
          </a:xfrm>
          <a:prstGeom prst="rect">
            <a:avLst/>
          </a:prstGeom>
          <a:noFill/>
          <a:ln w="9525">
            <a:noFill/>
            <a:miter lim="800000"/>
            <a:headEnd/>
            <a:tailEnd/>
          </a:ln>
          <a:effectLst/>
        </p:spPr>
        <p:txBody>
          <a:bodyPr vert="horz" wrap="square" lIns="95387" tIns="47693" rIns="95387" bIns="47693" numCol="1" anchor="b" anchorCtr="0" compatLnSpc="1">
            <a:prstTxWarp prst="textNoShape">
              <a:avLst/>
            </a:prstTxWarp>
          </a:bodyPr>
          <a:lstStyle>
            <a:lvl1pPr defTabSz="954098" eaLnBrk="0" hangingPunct="0">
              <a:defRPr sz="1200" b="0">
                <a:latin typeface="Times New Roman" pitchFamily="18" charset="0"/>
              </a:defRPr>
            </a:lvl1pPr>
          </a:lstStyle>
          <a:p>
            <a:pPr>
              <a:defRPr/>
            </a:pPr>
            <a:endParaRPr lang="en-US" dirty="0"/>
          </a:p>
        </p:txBody>
      </p:sp>
      <p:sp>
        <p:nvSpPr>
          <p:cNvPr id="850949" name="Rectangle 5"/>
          <p:cNvSpPr>
            <a:spLocks noGrp="1" noChangeArrowheads="1"/>
          </p:cNvSpPr>
          <p:nvPr>
            <p:ph type="sldNum" sz="quarter" idx="3"/>
          </p:nvPr>
        </p:nvSpPr>
        <p:spPr bwMode="auto">
          <a:xfrm>
            <a:off x="4013203" y="8890001"/>
            <a:ext cx="3071815" cy="468313"/>
          </a:xfrm>
          <a:prstGeom prst="rect">
            <a:avLst/>
          </a:prstGeom>
          <a:noFill/>
          <a:ln w="9525">
            <a:noFill/>
            <a:miter lim="800000"/>
            <a:headEnd/>
            <a:tailEnd/>
          </a:ln>
          <a:effectLst/>
        </p:spPr>
        <p:txBody>
          <a:bodyPr vert="horz" wrap="square" lIns="95387" tIns="47693" rIns="95387" bIns="47693" numCol="1" anchor="b" anchorCtr="0" compatLnSpc="1">
            <a:prstTxWarp prst="textNoShape">
              <a:avLst/>
            </a:prstTxWarp>
          </a:bodyPr>
          <a:lstStyle>
            <a:lvl1pPr algn="r" defTabSz="954098" eaLnBrk="0" hangingPunct="0">
              <a:defRPr sz="1200" b="1">
                <a:latin typeface="Arial" pitchFamily="34" charset="0"/>
                <a:cs typeface="Arial" pitchFamily="34" charset="0"/>
              </a:defRPr>
            </a:lvl1pPr>
          </a:lstStyle>
          <a:p>
            <a:pPr>
              <a:defRPr/>
            </a:pPr>
            <a:fld id="{C6092C85-6DF4-49C3-B989-8FF20EA355BC}" type="slidenum">
              <a:rPr lang="en-US"/>
              <a:pPr>
                <a:defRPr/>
              </a:pPr>
              <a:t>‹#›</a:t>
            </a:fld>
            <a:endParaRPr lang="en-US" dirty="0"/>
          </a:p>
        </p:txBody>
      </p:sp>
    </p:spTree>
    <p:extLst>
      <p:ext uri="{BB962C8B-B14F-4D97-AF65-F5344CB8AC3E}">
        <p14:creationId xmlns:p14="http://schemas.microsoft.com/office/powerpoint/2010/main" val="3047889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3" name="Rectangle 5"/>
          <p:cNvSpPr>
            <a:spLocks noGrp="1" noChangeArrowheads="1"/>
          </p:cNvSpPr>
          <p:nvPr>
            <p:ph type="body" sz="quarter" idx="3"/>
          </p:nvPr>
        </p:nvSpPr>
        <p:spPr bwMode="auto">
          <a:xfrm>
            <a:off x="944565" y="4446592"/>
            <a:ext cx="5197474" cy="4211637"/>
          </a:xfrm>
          <a:prstGeom prst="rect">
            <a:avLst/>
          </a:prstGeom>
          <a:noFill/>
          <a:ln w="9525">
            <a:noFill/>
            <a:miter lim="800000"/>
            <a:headEnd/>
            <a:tailEnd/>
          </a:ln>
          <a:effectLst/>
        </p:spPr>
        <p:txBody>
          <a:bodyPr vert="horz" wrap="square" lIns="95387" tIns="47693" rIns="95387" bIns="47693"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2294" name="Rectangle 6"/>
          <p:cNvSpPr>
            <a:spLocks noGrp="1" noChangeArrowheads="1"/>
          </p:cNvSpPr>
          <p:nvPr>
            <p:ph type="ftr" sz="quarter" idx="4"/>
          </p:nvPr>
        </p:nvSpPr>
        <p:spPr bwMode="auto">
          <a:xfrm>
            <a:off x="3" y="8891591"/>
            <a:ext cx="3071815" cy="468312"/>
          </a:xfrm>
          <a:prstGeom prst="rect">
            <a:avLst/>
          </a:prstGeom>
          <a:noFill/>
          <a:ln w="9525">
            <a:noFill/>
            <a:miter lim="800000"/>
            <a:headEnd/>
            <a:tailEnd/>
          </a:ln>
          <a:effectLst/>
        </p:spPr>
        <p:txBody>
          <a:bodyPr vert="horz" wrap="square" lIns="95387" tIns="47693" rIns="95387" bIns="47693" numCol="1" anchor="b" anchorCtr="0" compatLnSpc="1">
            <a:prstTxWarp prst="textNoShape">
              <a:avLst/>
            </a:prstTxWarp>
          </a:bodyPr>
          <a:lstStyle>
            <a:lvl1pPr defTabSz="954098" eaLnBrk="1" hangingPunct="1">
              <a:defRPr sz="1200" b="0">
                <a:latin typeface="Times New Roman" pitchFamily="18" charset="0"/>
              </a:defRPr>
            </a:lvl1pPr>
          </a:lstStyle>
          <a:p>
            <a:pPr>
              <a:defRPr/>
            </a:pPr>
            <a:endParaRPr lang="en-US"/>
          </a:p>
        </p:txBody>
      </p:sp>
      <p:sp>
        <p:nvSpPr>
          <p:cNvPr id="2" name="Slide Number Placeholder 1"/>
          <p:cNvSpPr>
            <a:spLocks noGrp="1"/>
          </p:cNvSpPr>
          <p:nvPr>
            <p:ph type="sldNum" sz="quarter" idx="5"/>
          </p:nvPr>
        </p:nvSpPr>
        <p:spPr>
          <a:xfrm>
            <a:off x="4014101" y="8889987"/>
            <a:ext cx="3070860" cy="468315"/>
          </a:xfrm>
          <a:prstGeom prst="rect">
            <a:avLst/>
          </a:prstGeom>
        </p:spPr>
        <p:txBody>
          <a:bodyPr vert="horz" lIns="94527" tIns="47261" rIns="94527" bIns="47261" rtlCol="0" anchor="b"/>
          <a:lstStyle>
            <a:lvl1pPr algn="r">
              <a:defRPr sz="1300">
                <a:solidFill>
                  <a:schemeClr val="tx1"/>
                </a:solidFill>
              </a:defRPr>
            </a:lvl1pPr>
          </a:lstStyle>
          <a:p>
            <a:fld id="{CFDD2888-EA59-4FA6-882F-5E5CD6B79C53}" type="slidenum">
              <a:rPr lang="en-US" smtClean="0"/>
              <a:pPr/>
              <a:t>‹#›</a:t>
            </a:fld>
            <a:endParaRPr lang="en-US" dirty="0"/>
          </a:p>
        </p:txBody>
      </p:sp>
    </p:spTree>
    <p:extLst>
      <p:ext uri="{BB962C8B-B14F-4D97-AF65-F5344CB8AC3E}">
        <p14:creationId xmlns:p14="http://schemas.microsoft.com/office/powerpoint/2010/main" val="1726934833"/>
      </p:ext>
    </p:extLst>
  </p:cSld>
  <p:clrMap bg1="lt1" tx1="dk1" bg2="lt2" tx2="dk2" accent1="accent1" accent2="accent2" accent3="accent3" accent4="accent4" accent5="accent5" accent6="accent6" hlink="hlink" folHlink="folHlink"/>
  <p:notesStyle>
    <a:lvl1pPr marL="0" algn="l" rtl="0" eaLnBrk="0" fontAlgn="base" hangingPunct="0">
      <a:spcBef>
        <a:spcPts val="0"/>
      </a:spcBef>
      <a:spcAft>
        <a:spcPct val="0"/>
      </a:spcAft>
      <a:defRPr sz="1200" kern="1200">
        <a:solidFill>
          <a:schemeClr val="tx1"/>
        </a:solidFill>
        <a:latin typeface="Times New Roman" pitchFamily="18" charset="0"/>
        <a:ea typeface="+mn-ea"/>
        <a:cs typeface="+mn-cs"/>
      </a:defRPr>
    </a:lvl1pPr>
    <a:lvl2pPr marL="0" algn="l" rtl="0" eaLnBrk="0" fontAlgn="base" hangingPunct="0">
      <a:spcBef>
        <a:spcPts val="0"/>
      </a:spcBef>
      <a:spcAft>
        <a:spcPct val="0"/>
      </a:spcAft>
      <a:defRPr sz="1200" kern="1200">
        <a:solidFill>
          <a:schemeClr val="tx1"/>
        </a:solidFill>
        <a:latin typeface="Times New Roman" pitchFamily="18" charset="0"/>
        <a:ea typeface="+mn-ea"/>
        <a:cs typeface="+mn-cs"/>
      </a:defRPr>
    </a:lvl2pPr>
    <a:lvl3pPr marL="0" algn="l" rtl="0" eaLnBrk="0" fontAlgn="base" hangingPunct="0">
      <a:spcBef>
        <a:spcPts val="0"/>
      </a:spcBef>
      <a:spcAft>
        <a:spcPct val="0"/>
      </a:spcAft>
      <a:defRPr sz="1200" kern="1200">
        <a:solidFill>
          <a:schemeClr val="tx1"/>
        </a:solidFill>
        <a:latin typeface="Times New Roman" pitchFamily="18" charset="0"/>
        <a:ea typeface="+mn-ea"/>
        <a:cs typeface="+mn-cs"/>
      </a:defRPr>
    </a:lvl3pPr>
    <a:lvl4pPr marL="0" algn="l" rtl="0" eaLnBrk="0" fontAlgn="base" hangingPunct="0">
      <a:spcBef>
        <a:spcPts val="0"/>
      </a:spcBef>
      <a:spcAft>
        <a:spcPct val="0"/>
      </a:spcAft>
      <a:defRPr sz="1200" kern="1200">
        <a:solidFill>
          <a:schemeClr val="tx1"/>
        </a:solidFill>
        <a:latin typeface="Times New Roman" pitchFamily="18" charset="0"/>
        <a:ea typeface="+mn-ea"/>
        <a:cs typeface="+mn-cs"/>
      </a:defRPr>
    </a:lvl4pPr>
    <a:lvl5pPr marL="0" algn="l" rtl="0" eaLnBrk="0" fontAlgn="base" hangingPunct="0">
      <a:spcBef>
        <a:spcPts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1203325" y="701675"/>
            <a:ext cx="4679950" cy="3509963"/>
          </a:xfrm>
          <a:prstGeom prst="rect">
            <a:avLst/>
          </a:prstGeom>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214">
              <a:defRPr/>
            </a:pPr>
            <a:r>
              <a:rPr lang="en-US" dirty="0" smtClean="0">
                <a:latin typeface="Arial" pitchFamily="34" charset="0"/>
                <a:cs typeface="Arial" pitchFamily="34" charset="0"/>
              </a:rPr>
              <a:t>As is always the case, the Open Session of this meeting of the National Advisory Council for Human Genome Research is being webcast live. </a:t>
            </a:r>
          </a:p>
          <a:p>
            <a:pPr defTabSz="914214">
              <a:defRPr/>
            </a:pPr>
            <a:endParaRPr lang="en-US" dirty="0" smtClean="0">
              <a:latin typeface="Arial" pitchFamily="34" charset="0"/>
              <a:cs typeface="Arial" pitchFamily="34" charset="0"/>
            </a:endParaRPr>
          </a:p>
          <a:p>
            <a:pPr defTabSz="914214">
              <a:defRPr/>
            </a:pPr>
            <a:r>
              <a:rPr lang="en-US" dirty="0" smtClean="0">
                <a:latin typeface="Arial" pitchFamily="34" charset="0"/>
                <a:cs typeface="Arial" pitchFamily="34" charset="0"/>
              </a:rPr>
              <a:t>It</a:t>
            </a:r>
            <a:r>
              <a:rPr lang="en-US" baseline="0" dirty="0" smtClean="0">
                <a:latin typeface="Arial" pitchFamily="34" charset="0"/>
                <a:cs typeface="Arial" pitchFamily="34" charset="0"/>
              </a:rPr>
              <a:t> is also being v</a:t>
            </a:r>
            <a:r>
              <a:rPr lang="en-US" dirty="0" smtClean="0">
                <a:latin typeface="Arial" pitchFamily="34" charset="0"/>
                <a:cs typeface="Arial" pitchFamily="34" charset="0"/>
              </a:rPr>
              <a:t>ideotaped, and those</a:t>
            </a:r>
            <a:r>
              <a:rPr lang="en-US" baseline="0" dirty="0" smtClean="0">
                <a:latin typeface="Arial" pitchFamily="34" charset="0"/>
                <a:cs typeface="Arial" pitchFamily="34" charset="0"/>
              </a:rPr>
              <a:t> recordings will be m</a:t>
            </a:r>
            <a:r>
              <a:rPr lang="en-US" dirty="0" smtClean="0">
                <a:latin typeface="Arial" pitchFamily="34" charset="0"/>
                <a:cs typeface="Arial" pitchFamily="34" charset="0"/>
              </a:rPr>
              <a:t>ade </a:t>
            </a:r>
            <a:r>
              <a:rPr lang="en-US" dirty="0">
                <a:latin typeface="Arial" pitchFamily="34" charset="0"/>
                <a:cs typeface="Arial" pitchFamily="34" charset="0"/>
              </a:rPr>
              <a:t>available as a permanent archive on the </a:t>
            </a:r>
            <a:r>
              <a:rPr lang="en-US" dirty="0" smtClean="0">
                <a:latin typeface="Arial" pitchFamily="34" charset="0"/>
                <a:cs typeface="Arial" pitchFamily="34" charset="0"/>
              </a:rPr>
              <a:t>internet, including the </a:t>
            </a:r>
            <a:r>
              <a:rPr lang="en-US" dirty="0">
                <a:latin typeface="Arial" pitchFamily="34" charset="0"/>
                <a:cs typeface="Arial" pitchFamily="34" charset="0"/>
              </a:rPr>
              <a:t>presentations themselves and </a:t>
            </a:r>
            <a:r>
              <a:rPr lang="en-US" dirty="0" smtClean="0">
                <a:latin typeface="Arial" pitchFamily="34" charset="0"/>
                <a:cs typeface="Arial" pitchFamily="34" charset="0"/>
              </a:rPr>
              <a:t>the various </a:t>
            </a:r>
            <a:r>
              <a:rPr lang="en-US" dirty="0">
                <a:latin typeface="Arial" pitchFamily="34" charset="0"/>
                <a:cs typeface="Arial" pitchFamily="34" charset="0"/>
              </a:rPr>
              <a:t>associated </a:t>
            </a:r>
            <a:r>
              <a:rPr lang="en-US" dirty="0" smtClean="0">
                <a:latin typeface="Arial" pitchFamily="34" charset="0"/>
                <a:cs typeface="Arial" pitchFamily="34" charset="0"/>
              </a:rPr>
              <a:t>documents.</a:t>
            </a:r>
            <a:endParaRPr lang="en-US" dirty="0">
              <a:latin typeface="Arial" pitchFamily="34" charset="0"/>
              <a:cs typeface="Arial" pitchFamily="34" charset="0"/>
            </a:endParaRPr>
          </a:p>
        </p:txBody>
      </p:sp>
      <p:sp>
        <p:nvSpPr>
          <p:cNvPr id="97284" name="Slide Number Placeholder 3"/>
          <p:cNvSpPr>
            <a:spLocks noGrp="1"/>
          </p:cNvSpPr>
          <p:nvPr>
            <p:ph type="sldNum" sz="quarter" idx="5"/>
          </p:nvPr>
        </p:nvSpPr>
        <p:spPr>
          <a:xfrm>
            <a:off x="4014792"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822" eaLnBrk="0" hangingPunct="0">
              <a:defRPr b="1">
                <a:solidFill>
                  <a:schemeClr val="tx1"/>
                </a:solidFill>
                <a:latin typeface="Arial" pitchFamily="34" charset="0"/>
              </a:defRPr>
            </a:lvl1pPr>
            <a:lvl2pPr marL="754211" indent="-290081" defTabSz="950822" eaLnBrk="0" hangingPunct="0">
              <a:defRPr b="1">
                <a:solidFill>
                  <a:schemeClr val="tx1"/>
                </a:solidFill>
                <a:latin typeface="Arial" pitchFamily="34" charset="0"/>
              </a:defRPr>
            </a:lvl2pPr>
            <a:lvl3pPr marL="1160325" indent="-232065" defTabSz="950822" eaLnBrk="0" hangingPunct="0">
              <a:defRPr b="1">
                <a:solidFill>
                  <a:schemeClr val="tx1"/>
                </a:solidFill>
                <a:latin typeface="Arial" pitchFamily="34" charset="0"/>
              </a:defRPr>
            </a:lvl3pPr>
            <a:lvl4pPr marL="1624455" indent="-232065" defTabSz="950822" eaLnBrk="0" hangingPunct="0">
              <a:defRPr b="1">
                <a:solidFill>
                  <a:schemeClr val="tx1"/>
                </a:solidFill>
                <a:latin typeface="Arial" pitchFamily="34" charset="0"/>
              </a:defRPr>
            </a:lvl4pPr>
            <a:lvl5pPr marL="2088586" indent="-232065" defTabSz="950822" eaLnBrk="0" hangingPunct="0">
              <a:defRPr b="1">
                <a:solidFill>
                  <a:schemeClr val="tx1"/>
                </a:solidFill>
                <a:latin typeface="Arial" pitchFamily="34" charset="0"/>
              </a:defRPr>
            </a:lvl5pPr>
            <a:lvl6pPr marL="2552717" indent="-232065" defTabSz="950822" eaLnBrk="0" fontAlgn="base" hangingPunct="0">
              <a:spcBef>
                <a:spcPct val="0"/>
              </a:spcBef>
              <a:spcAft>
                <a:spcPct val="0"/>
              </a:spcAft>
              <a:defRPr b="1">
                <a:solidFill>
                  <a:schemeClr val="tx1"/>
                </a:solidFill>
                <a:latin typeface="Arial" pitchFamily="34" charset="0"/>
              </a:defRPr>
            </a:lvl6pPr>
            <a:lvl7pPr marL="3016847" indent="-232065" defTabSz="950822" eaLnBrk="0" fontAlgn="base" hangingPunct="0">
              <a:spcBef>
                <a:spcPct val="0"/>
              </a:spcBef>
              <a:spcAft>
                <a:spcPct val="0"/>
              </a:spcAft>
              <a:defRPr b="1">
                <a:solidFill>
                  <a:schemeClr val="tx1"/>
                </a:solidFill>
                <a:latin typeface="Arial" pitchFamily="34" charset="0"/>
              </a:defRPr>
            </a:lvl7pPr>
            <a:lvl8pPr marL="3480976" indent="-232065" defTabSz="950822" eaLnBrk="0" fontAlgn="base" hangingPunct="0">
              <a:spcBef>
                <a:spcPct val="0"/>
              </a:spcBef>
              <a:spcAft>
                <a:spcPct val="0"/>
              </a:spcAft>
              <a:defRPr b="1">
                <a:solidFill>
                  <a:schemeClr val="tx1"/>
                </a:solidFill>
                <a:latin typeface="Arial" pitchFamily="34" charset="0"/>
              </a:defRPr>
            </a:lvl8pPr>
            <a:lvl9pPr marL="3945108" indent="-232065" defTabSz="95082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a:t>
            </a:fld>
            <a:endParaRPr lang="en-US" dirty="0" smtClean="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1"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85" eaLnBrk="0" hangingPunct="0">
              <a:defRPr b="1">
                <a:solidFill>
                  <a:schemeClr val="tx1"/>
                </a:solidFill>
                <a:latin typeface="Arial" pitchFamily="34" charset="0"/>
              </a:defRPr>
            </a:lvl1pPr>
            <a:lvl2pPr marL="754340" indent="-290131" defTabSz="950985" eaLnBrk="0" hangingPunct="0">
              <a:defRPr b="1">
                <a:solidFill>
                  <a:schemeClr val="tx1"/>
                </a:solidFill>
                <a:latin typeface="Arial" pitchFamily="34" charset="0"/>
              </a:defRPr>
            </a:lvl2pPr>
            <a:lvl3pPr marL="1160524" indent="-232104" defTabSz="950985" eaLnBrk="0" hangingPunct="0">
              <a:defRPr b="1">
                <a:solidFill>
                  <a:schemeClr val="tx1"/>
                </a:solidFill>
                <a:latin typeface="Arial" pitchFamily="34" charset="0"/>
              </a:defRPr>
            </a:lvl3pPr>
            <a:lvl4pPr marL="1624733" indent="-232104" defTabSz="950985" eaLnBrk="0" hangingPunct="0">
              <a:defRPr b="1">
                <a:solidFill>
                  <a:schemeClr val="tx1"/>
                </a:solidFill>
                <a:latin typeface="Arial" pitchFamily="34" charset="0"/>
              </a:defRPr>
            </a:lvl4pPr>
            <a:lvl5pPr marL="2088942" indent="-232104" defTabSz="950985" eaLnBrk="0" hangingPunct="0">
              <a:defRPr b="1">
                <a:solidFill>
                  <a:schemeClr val="tx1"/>
                </a:solidFill>
                <a:latin typeface="Arial" pitchFamily="34" charset="0"/>
              </a:defRPr>
            </a:lvl5pPr>
            <a:lvl6pPr marL="2553153" indent="-232104" defTabSz="950985" eaLnBrk="0" fontAlgn="base" hangingPunct="0">
              <a:spcBef>
                <a:spcPct val="0"/>
              </a:spcBef>
              <a:spcAft>
                <a:spcPct val="0"/>
              </a:spcAft>
              <a:defRPr b="1">
                <a:solidFill>
                  <a:schemeClr val="tx1"/>
                </a:solidFill>
                <a:latin typeface="Arial" pitchFamily="34" charset="0"/>
              </a:defRPr>
            </a:lvl6pPr>
            <a:lvl7pPr marL="3017360" indent="-232104" defTabSz="950985" eaLnBrk="0" fontAlgn="base" hangingPunct="0">
              <a:spcBef>
                <a:spcPct val="0"/>
              </a:spcBef>
              <a:spcAft>
                <a:spcPct val="0"/>
              </a:spcAft>
              <a:defRPr b="1">
                <a:solidFill>
                  <a:schemeClr val="tx1"/>
                </a:solidFill>
                <a:latin typeface="Arial" pitchFamily="34" charset="0"/>
              </a:defRPr>
            </a:lvl7pPr>
            <a:lvl8pPr marL="3481571" indent="-232104" defTabSz="950985" eaLnBrk="0" fontAlgn="base" hangingPunct="0">
              <a:spcBef>
                <a:spcPct val="0"/>
              </a:spcBef>
              <a:spcAft>
                <a:spcPct val="0"/>
              </a:spcAft>
              <a:defRPr b="1">
                <a:solidFill>
                  <a:schemeClr val="tx1"/>
                </a:solidFill>
                <a:latin typeface="Arial" pitchFamily="34" charset="0"/>
              </a:defRPr>
            </a:lvl8pPr>
            <a:lvl9pPr marL="3945781" indent="-232104" defTabSz="950985"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10</a:t>
            </a:fld>
            <a:endParaRPr lang="en-US" dirty="0" smtClean="0">
              <a:solidFill>
                <a:prstClr val="black"/>
              </a:solidFill>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28" tIns="47314" rIns="94628" bIns="47314" numCol="1" anchor="t" anchorCtr="0" compatLnSpc="1">
            <a:prstTxWarp prst="textNoShape">
              <a:avLst/>
            </a:prstTxWarp>
          </a:bodyPr>
          <a:lstStyle/>
          <a:p>
            <a:pPr defTabSz="922172">
              <a:defRPr/>
            </a:pPr>
            <a:r>
              <a:rPr lang="en-US" dirty="0">
                <a:latin typeface="Arial" panose="020B0604020202020204" pitchFamily="34" charset="0"/>
                <a:cs typeface="Arial" panose="020B0604020202020204" pitchFamily="34" charset="0"/>
              </a:rPr>
              <a:t>After nearly five years, my good </a:t>
            </a:r>
            <a:r>
              <a:rPr lang="en-US" dirty="0" smtClean="0">
                <a:latin typeface="Arial" panose="020B0604020202020204" pitchFamily="34" charset="0"/>
                <a:cs typeface="Arial" panose="020B0604020202020204" pitchFamily="34" charset="0"/>
              </a:rPr>
              <a:t>friend,</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colleague </a:t>
            </a:r>
            <a:r>
              <a:rPr lang="en-US" dirty="0">
                <a:latin typeface="Arial" panose="020B0604020202020204" pitchFamily="34" charset="0"/>
                <a:cs typeface="Arial" panose="020B0604020202020204" pitchFamily="34" charset="0"/>
              </a:rPr>
              <a:t>and mentor, Harold Varmus, ended his tenure as Director of the National Cancer Institute. I have had the pleasure of collaborating with Harold on a number of joint NCI-NHGRI efforts [most notably The Cancer Genome Atlas (TCGA)] and learning from him around the Institute Director’s table. We have also enjoyed having the Varmus research laboratory within the NHGRI Intramural Research Program. His scientific leadership has been invaluable to NCI and NIH, and we wish him all the best in his future pursuits in New York City.</a:t>
            </a:r>
          </a:p>
          <a:p>
            <a:pPr defTabSz="922172">
              <a:defRPr/>
            </a:pPr>
            <a:endParaRPr lang="en-US" dirty="0">
              <a:latin typeface="Arial" panose="020B0604020202020204" pitchFamily="34" charset="0"/>
              <a:cs typeface="Arial" panose="020B0604020202020204" pitchFamily="34" charset="0"/>
            </a:endParaRPr>
          </a:p>
          <a:p>
            <a:pPr defTabSz="922172">
              <a:defRPr/>
            </a:pPr>
            <a:r>
              <a:rPr lang="en-US" dirty="0">
                <a:latin typeface="Arial" panose="020B0604020202020204" pitchFamily="34" charset="0"/>
                <a:cs typeface="Arial" panose="020B0604020202020204" pitchFamily="34" charset="0"/>
              </a:rPr>
              <a:t>* Another good friend and colleague, Douglas Lowy (previously an NCI Deputy Director) will now serve as Acting Director of the NCI.</a:t>
            </a:r>
            <a:endParaRPr lang="en-US" dirty="0" smtClean="0">
              <a:latin typeface="Arial" pitchFamily="34" charset="0"/>
              <a:cs typeface="Arial"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2959">
              <a:defRPr/>
            </a:pPr>
            <a:fld id="{EF1538E9-0E3C-4F99-854D-827A84D0C00A}" type="slidenum">
              <a:rPr lang="en-US" smtClean="0">
                <a:solidFill>
                  <a:srgbClr val="000000"/>
                </a:solidFill>
              </a:rPr>
              <a:pPr defTabSz="932959">
                <a:defRPr/>
              </a:pPr>
              <a:t>11</a:t>
            </a:fld>
            <a:endParaRPr lang="en-US" dirty="0" smtClean="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28" tIns="47314" rIns="94628" bIns="47314" numCol="1" anchor="t" anchorCtr="0" compatLnSpc="1">
            <a:prstTxWarp prst="textNoShape">
              <a:avLst/>
            </a:prstTxWarp>
          </a:bodyPr>
          <a:lstStyle/>
          <a:p>
            <a:r>
              <a:rPr lang="en-US" dirty="0" smtClean="0">
                <a:latin typeface="Arial" pitchFamily="34" charset="0"/>
                <a:cs typeface="Arial" pitchFamily="34" charset="0"/>
              </a:rPr>
              <a:t>Jack </a:t>
            </a:r>
            <a:r>
              <a:rPr lang="en-US" dirty="0" err="1" smtClean="0">
                <a:latin typeface="Arial" pitchFamily="34" charset="0"/>
                <a:cs typeface="Arial" pitchFamily="34" charset="0"/>
              </a:rPr>
              <a:t>Whitescarver</a:t>
            </a:r>
            <a:r>
              <a:rPr lang="en-US" dirty="0" smtClean="0">
                <a:latin typeface="Arial" pitchFamily="34" charset="0"/>
                <a:cs typeface="Arial" pitchFamily="34" charset="0"/>
              </a:rPr>
              <a:t>,</a:t>
            </a:r>
            <a:r>
              <a:rPr lang="en-US" baseline="0" dirty="0" smtClean="0">
                <a:latin typeface="Arial" pitchFamily="34" charset="0"/>
                <a:cs typeface="Arial" pitchFamily="34" charset="0"/>
              </a:rPr>
              <a:t> </a:t>
            </a:r>
            <a:r>
              <a:rPr lang="en-US" dirty="0" smtClean="0">
                <a:latin typeface="Arial" pitchFamily="34" charset="0"/>
                <a:cs typeface="Arial" pitchFamily="34" charset="0"/>
              </a:rPr>
              <a:t>who has led the NIH Office of AIDS Research since 2000, will step down from that</a:t>
            </a:r>
            <a:r>
              <a:rPr lang="en-US" baseline="0" dirty="0" smtClean="0">
                <a:latin typeface="Arial" pitchFamily="34" charset="0"/>
                <a:cs typeface="Arial" pitchFamily="34" charset="0"/>
              </a:rPr>
              <a:t> position</a:t>
            </a:r>
            <a:r>
              <a:rPr lang="en-US" dirty="0" smtClean="0">
                <a:latin typeface="Arial" pitchFamily="34" charset="0"/>
                <a:cs typeface="Arial" pitchFamily="34" charset="0"/>
              </a:rPr>
              <a:t>, effective July 1. Under Dr.  </a:t>
            </a:r>
            <a:r>
              <a:rPr lang="en-US" dirty="0" err="1" smtClean="0">
                <a:latin typeface="Arial" pitchFamily="34" charset="0"/>
                <a:cs typeface="Arial" pitchFamily="34" charset="0"/>
              </a:rPr>
              <a:t>Whitescarver’s</a:t>
            </a:r>
            <a:r>
              <a:rPr lang="en-US" dirty="0" smtClean="0">
                <a:latin typeface="Arial" pitchFamily="34" charset="0"/>
                <a:cs typeface="Arial" pitchFamily="34" charset="0"/>
              </a:rPr>
              <a:t> leadership, the NIH Office of AIDS Research has developed and supported international research and training collaborations; supported domestic research programs to address HIV in minority populations; and expanded efforts to address HIV in women and girls. </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2959">
              <a:defRPr/>
            </a:pPr>
            <a:fld id="{EF1538E9-0E3C-4F99-854D-827A84D0C00A}" type="slidenum">
              <a:rPr lang="en-US" smtClean="0">
                <a:solidFill>
                  <a:srgbClr val="000000"/>
                </a:solidFill>
              </a:rPr>
              <a:pPr defTabSz="932959">
                <a:defRPr/>
              </a:pPr>
              <a:t>12</a:t>
            </a:fld>
            <a:endParaRPr lang="en-US" dirty="0" smtClean="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28" tIns="47314" rIns="94628" bIns="47314" numCol="1" anchor="t" anchorCtr="0" compatLnSpc="1">
            <a:prstTxWarp prst="textNoShape">
              <a:avLst/>
            </a:prstTxWarp>
          </a:bodyPr>
          <a:lstStyle/>
          <a:p>
            <a:pPr defTabSz="914214">
              <a:defRPr/>
            </a:pPr>
            <a:r>
              <a:rPr lang="en-US" dirty="0" smtClean="0">
                <a:latin typeface="Arial" panose="020B0604020202020204" pitchFamily="34" charset="0"/>
                <a:cs typeface="Arial" panose="020B0604020202020204" pitchFamily="34" charset="0"/>
              </a:rPr>
              <a:t>Eliseo Pérez-Stable</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has been named as Director of the National Institute on Minority Health and Health Disparities (NIMHD). He will oversee the Institute’s $270 million budget to conduct and support research, training, research capacity and infrastructure development, public education, and information-dissemination programs to improve minority health and reduce health disparities. Dr. Pérez-Stable comes to NIH from the University of California-San Francisco, where he is</a:t>
            </a:r>
            <a:r>
              <a:rPr lang="en-US" baseline="0" dirty="0" smtClean="0">
                <a:latin typeface="Arial" panose="020B0604020202020204" pitchFamily="34" charset="0"/>
                <a:cs typeface="Arial" panose="020B0604020202020204" pitchFamily="34" charset="0"/>
              </a:rPr>
              <a:t> currently </a:t>
            </a:r>
            <a:r>
              <a:rPr lang="en-US" dirty="0" smtClean="0">
                <a:latin typeface="Arial" panose="020B0604020202020204" pitchFamily="34" charset="0"/>
                <a:cs typeface="Arial" panose="020B0604020202020204" pitchFamily="34" charset="0"/>
              </a:rPr>
              <a:t>a Professor of medicine, Chief of the Division of General Internal Medicine, and Director of the Center for Aging in Diverse Communities.</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Dr. Pérez-Stable is expected to join NIH in September.</a:t>
            </a:r>
          </a:p>
          <a:p>
            <a:pPr defTabSz="914214">
              <a:defRPr/>
            </a:pPr>
            <a:endParaRPr lang="en-US" dirty="0">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4014792"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822" eaLnBrk="0" hangingPunct="0">
              <a:defRPr b="1">
                <a:solidFill>
                  <a:schemeClr val="tx1"/>
                </a:solidFill>
                <a:latin typeface="Arial" pitchFamily="34" charset="0"/>
              </a:defRPr>
            </a:lvl1pPr>
            <a:lvl2pPr marL="754211" indent="-290081" defTabSz="950822" eaLnBrk="0" hangingPunct="0">
              <a:defRPr b="1">
                <a:solidFill>
                  <a:schemeClr val="tx1"/>
                </a:solidFill>
                <a:latin typeface="Arial" pitchFamily="34" charset="0"/>
              </a:defRPr>
            </a:lvl2pPr>
            <a:lvl3pPr marL="1160325" indent="-232065" defTabSz="950822" eaLnBrk="0" hangingPunct="0">
              <a:defRPr b="1">
                <a:solidFill>
                  <a:schemeClr val="tx1"/>
                </a:solidFill>
                <a:latin typeface="Arial" pitchFamily="34" charset="0"/>
              </a:defRPr>
            </a:lvl3pPr>
            <a:lvl4pPr marL="1624455" indent="-232065" defTabSz="950822" eaLnBrk="0" hangingPunct="0">
              <a:defRPr b="1">
                <a:solidFill>
                  <a:schemeClr val="tx1"/>
                </a:solidFill>
                <a:latin typeface="Arial" pitchFamily="34" charset="0"/>
              </a:defRPr>
            </a:lvl4pPr>
            <a:lvl5pPr marL="2088586" indent="-232065" defTabSz="950822" eaLnBrk="0" hangingPunct="0">
              <a:defRPr b="1">
                <a:solidFill>
                  <a:schemeClr val="tx1"/>
                </a:solidFill>
                <a:latin typeface="Arial" pitchFamily="34" charset="0"/>
              </a:defRPr>
            </a:lvl5pPr>
            <a:lvl6pPr marL="2552717" indent="-232065" defTabSz="950822" eaLnBrk="0" fontAlgn="base" hangingPunct="0">
              <a:spcBef>
                <a:spcPct val="0"/>
              </a:spcBef>
              <a:spcAft>
                <a:spcPct val="0"/>
              </a:spcAft>
              <a:defRPr b="1">
                <a:solidFill>
                  <a:schemeClr val="tx1"/>
                </a:solidFill>
                <a:latin typeface="Arial" pitchFamily="34" charset="0"/>
              </a:defRPr>
            </a:lvl6pPr>
            <a:lvl7pPr marL="3016847" indent="-232065" defTabSz="950822" eaLnBrk="0" fontAlgn="base" hangingPunct="0">
              <a:spcBef>
                <a:spcPct val="0"/>
              </a:spcBef>
              <a:spcAft>
                <a:spcPct val="0"/>
              </a:spcAft>
              <a:defRPr b="1">
                <a:solidFill>
                  <a:schemeClr val="tx1"/>
                </a:solidFill>
                <a:latin typeface="Arial" pitchFamily="34" charset="0"/>
              </a:defRPr>
            </a:lvl7pPr>
            <a:lvl8pPr marL="3480976" indent="-232065" defTabSz="950822" eaLnBrk="0" fontAlgn="base" hangingPunct="0">
              <a:spcBef>
                <a:spcPct val="0"/>
              </a:spcBef>
              <a:spcAft>
                <a:spcPct val="0"/>
              </a:spcAft>
              <a:defRPr b="1">
                <a:solidFill>
                  <a:schemeClr val="tx1"/>
                </a:solidFill>
                <a:latin typeface="Arial" pitchFamily="34" charset="0"/>
              </a:defRPr>
            </a:lvl8pPr>
            <a:lvl9pPr marL="3945108" indent="-232065" defTabSz="95082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13</a:t>
            </a:fld>
            <a:endParaRPr lang="en-US" dirty="0" smtClean="0">
              <a:solidFill>
                <a:prstClr val="black"/>
              </a:solidFill>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28" tIns="47314" rIns="94628" bIns="47314" numCol="1" anchor="t" anchorCtr="0" compatLnSpc="1">
            <a:prstTxWarp prst="textNoShape">
              <a:avLst/>
            </a:prstTxWarp>
          </a:bodyPr>
          <a:lstStyle/>
          <a:p>
            <a:pPr defTabSz="914214">
              <a:defRPr/>
            </a:pPr>
            <a:r>
              <a:rPr lang="en-US" dirty="0" smtClean="0">
                <a:latin typeface="Arial" panose="020B0604020202020204" pitchFamily="34" charset="0"/>
                <a:cs typeface="Arial" panose="020B0604020202020204" pitchFamily="34" charset="0"/>
              </a:rPr>
              <a:t>Adrienne </a:t>
            </a:r>
            <a:r>
              <a:rPr lang="en-US" dirty="0" err="1" smtClean="0">
                <a:latin typeface="Arial" panose="020B0604020202020204" pitchFamily="34" charset="0"/>
                <a:cs typeface="Arial" panose="020B0604020202020204" pitchFamily="34" charset="0"/>
              </a:rPr>
              <a:t>Hallet</a:t>
            </a:r>
            <a:r>
              <a:rPr lang="en-US" dirty="0" smtClean="0">
                <a:latin typeface="Arial" panose="020B0604020202020204" pitchFamily="34" charset="0"/>
                <a:cs typeface="Arial" panose="020B0604020202020204" pitchFamily="34" charset="0"/>
              </a:rPr>
              <a:t> has been appointed the new NIH Associate Director for Legislative Policy and Analysis. Ms. </a:t>
            </a:r>
            <a:r>
              <a:rPr lang="en-US" dirty="0" err="1" smtClean="0">
                <a:latin typeface="Arial" panose="020B0604020202020204" pitchFamily="34" charset="0"/>
                <a:cs typeface="Arial" panose="020B0604020202020204" pitchFamily="34" charset="0"/>
              </a:rPr>
              <a:t>Hallett</a:t>
            </a:r>
            <a:r>
              <a:rPr lang="en-US" dirty="0" smtClean="0">
                <a:latin typeface="Arial" panose="020B0604020202020204" pitchFamily="34" charset="0"/>
                <a:cs typeface="Arial" panose="020B0604020202020204" pitchFamily="34" charset="0"/>
              </a:rPr>
              <a:t> comes to the NIH with 14 years of experience on the staff of the United States Senate Committee on Appropriations, where she served most recently as Senior Policy Advisor. During her tenure with that Committee, she worked with Senator Harkin to conceptualize, draft, and promote the Accelerating Biomedical Research Act. </a:t>
            </a:r>
          </a:p>
        </p:txBody>
      </p:sp>
      <p:sp>
        <p:nvSpPr>
          <p:cNvPr id="5" name="Slide Number Placeholder 3"/>
          <p:cNvSpPr>
            <a:spLocks noGrp="1"/>
          </p:cNvSpPr>
          <p:nvPr>
            <p:ph type="sldNum" sz="quarter" idx="5"/>
          </p:nvPr>
        </p:nvSpPr>
        <p:spPr>
          <a:xfrm>
            <a:off x="4014792"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822" eaLnBrk="0" hangingPunct="0">
              <a:defRPr b="1">
                <a:solidFill>
                  <a:schemeClr val="tx1"/>
                </a:solidFill>
                <a:latin typeface="Arial" pitchFamily="34" charset="0"/>
              </a:defRPr>
            </a:lvl1pPr>
            <a:lvl2pPr marL="754211" indent="-290081" defTabSz="950822" eaLnBrk="0" hangingPunct="0">
              <a:defRPr b="1">
                <a:solidFill>
                  <a:schemeClr val="tx1"/>
                </a:solidFill>
                <a:latin typeface="Arial" pitchFamily="34" charset="0"/>
              </a:defRPr>
            </a:lvl2pPr>
            <a:lvl3pPr marL="1160325" indent="-232065" defTabSz="950822" eaLnBrk="0" hangingPunct="0">
              <a:defRPr b="1">
                <a:solidFill>
                  <a:schemeClr val="tx1"/>
                </a:solidFill>
                <a:latin typeface="Arial" pitchFamily="34" charset="0"/>
              </a:defRPr>
            </a:lvl3pPr>
            <a:lvl4pPr marL="1624455" indent="-232065" defTabSz="950822" eaLnBrk="0" hangingPunct="0">
              <a:defRPr b="1">
                <a:solidFill>
                  <a:schemeClr val="tx1"/>
                </a:solidFill>
                <a:latin typeface="Arial" pitchFamily="34" charset="0"/>
              </a:defRPr>
            </a:lvl4pPr>
            <a:lvl5pPr marL="2088586" indent="-232065" defTabSz="950822" eaLnBrk="0" hangingPunct="0">
              <a:defRPr b="1">
                <a:solidFill>
                  <a:schemeClr val="tx1"/>
                </a:solidFill>
                <a:latin typeface="Arial" pitchFamily="34" charset="0"/>
              </a:defRPr>
            </a:lvl5pPr>
            <a:lvl6pPr marL="2552717" indent="-232065" defTabSz="950822" eaLnBrk="0" fontAlgn="base" hangingPunct="0">
              <a:spcBef>
                <a:spcPct val="0"/>
              </a:spcBef>
              <a:spcAft>
                <a:spcPct val="0"/>
              </a:spcAft>
              <a:defRPr b="1">
                <a:solidFill>
                  <a:schemeClr val="tx1"/>
                </a:solidFill>
                <a:latin typeface="Arial" pitchFamily="34" charset="0"/>
              </a:defRPr>
            </a:lvl6pPr>
            <a:lvl7pPr marL="3016847" indent="-232065" defTabSz="950822" eaLnBrk="0" fontAlgn="base" hangingPunct="0">
              <a:spcBef>
                <a:spcPct val="0"/>
              </a:spcBef>
              <a:spcAft>
                <a:spcPct val="0"/>
              </a:spcAft>
              <a:defRPr b="1">
                <a:solidFill>
                  <a:schemeClr val="tx1"/>
                </a:solidFill>
                <a:latin typeface="Arial" pitchFamily="34" charset="0"/>
              </a:defRPr>
            </a:lvl7pPr>
            <a:lvl8pPr marL="3480976" indent="-232065" defTabSz="950822" eaLnBrk="0" fontAlgn="base" hangingPunct="0">
              <a:spcBef>
                <a:spcPct val="0"/>
              </a:spcBef>
              <a:spcAft>
                <a:spcPct val="0"/>
              </a:spcAft>
              <a:defRPr b="1">
                <a:solidFill>
                  <a:schemeClr val="tx1"/>
                </a:solidFill>
                <a:latin typeface="Arial" pitchFamily="34" charset="0"/>
              </a:defRPr>
            </a:lvl8pPr>
            <a:lvl9pPr marL="3945108" indent="-232065" defTabSz="95082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14</a:t>
            </a:fld>
            <a:endParaRPr lang="en-US" dirty="0" smtClean="0">
              <a:solidFill>
                <a:prstClr val="black"/>
              </a:solidFill>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xfrm>
            <a:off x="868682" y="4461194"/>
            <a:ext cx="5349240" cy="4412810"/>
          </a:xfrm>
          <a:noFill/>
          <a:ln w="9525">
            <a:noFill/>
            <a:miter lim="800000"/>
            <a:headEnd/>
            <a:tailEnd/>
          </a:ln>
          <a:effectLst/>
        </p:spPr>
        <p:txBody>
          <a:bodyPr vert="horz" wrap="square" lIns="94599" tIns="47299" rIns="94599" bIns="47299" numCol="1" anchor="t" anchorCtr="0" compatLnSpc="1">
            <a:prstTxWarp prst="textNoShape">
              <a:avLst/>
            </a:prstTxWarp>
            <a:noAutofit/>
          </a:bodyPr>
          <a:lstStyle/>
          <a:p>
            <a:pPr lvl="1" defTabSz="946781">
              <a:defRPr/>
            </a:pPr>
            <a:r>
              <a:rPr lang="en-US" dirty="0" smtClean="0">
                <a:latin typeface="Arial" pitchFamily="34" charset="0"/>
                <a:cs typeface="Arial" pitchFamily="34" charset="0"/>
              </a:rPr>
              <a:t>On March 23, NIH issued a position statement on the use of public or private cloud systems for storing and analyzing controlled-access genomic data obtained under the NIH Genomic Data Sharing Policy. * The position now allows investigators to request permission to transfer controlled-access genomic and associated phenotypic data obtained from NIH-designated data repositories under the auspices of the Genomic Data Sharing Policy to public or private cloud systems for data storage and analysis. * NIH expects </a:t>
            </a:r>
            <a:r>
              <a:rPr lang="en-US" dirty="0">
                <a:latin typeface="Arial" pitchFamily="34" charset="0"/>
                <a:cs typeface="Arial" pitchFamily="34" charset="0"/>
              </a:rPr>
              <a:t>data user’s institution’s </a:t>
            </a:r>
            <a:r>
              <a:rPr lang="en-US" dirty="0" smtClean="0">
                <a:latin typeface="Arial" pitchFamily="34" charset="0"/>
                <a:cs typeface="Arial" pitchFamily="34" charset="0"/>
              </a:rPr>
              <a:t>to ensure that cloud computing systems meet the same data use and security standards as those expected for local </a:t>
            </a:r>
            <a:r>
              <a:rPr lang="en-US" dirty="0">
                <a:latin typeface="Arial" pitchFamily="34" charset="0"/>
                <a:cs typeface="Arial" pitchFamily="34" charset="0"/>
              </a:rPr>
              <a:t>computing </a:t>
            </a:r>
            <a:r>
              <a:rPr lang="en-US" dirty="0" smtClean="0">
                <a:latin typeface="Arial" pitchFamily="34" charset="0"/>
                <a:cs typeface="Arial" pitchFamily="34" charset="0"/>
              </a:rPr>
              <a:t>systems, as </a:t>
            </a:r>
            <a:r>
              <a:rPr lang="en-US" dirty="0">
                <a:latin typeface="Arial" pitchFamily="34" charset="0"/>
                <a:cs typeface="Arial" pitchFamily="34" charset="0"/>
              </a:rPr>
              <a:t>outlined </a:t>
            </a:r>
            <a:r>
              <a:rPr lang="en-US" dirty="0" smtClean="0">
                <a:latin typeface="Arial" pitchFamily="34" charset="0"/>
                <a:cs typeface="Arial" pitchFamily="34" charset="0"/>
              </a:rPr>
              <a:t>in NIH Security Best Practices for Controlled-Access Data Subject to the NIH GDS Policy. Cloud environments also are expected to meet any institutional IT </a:t>
            </a:r>
            <a:r>
              <a:rPr lang="en-US" dirty="0">
                <a:latin typeface="Arial" pitchFamily="34" charset="0"/>
                <a:cs typeface="Arial" pitchFamily="34" charset="0"/>
              </a:rPr>
              <a:t>security requirements and policies. </a:t>
            </a:r>
            <a:endParaRPr lang="en-US" dirty="0" smtClean="0">
              <a:latin typeface="Arial" pitchFamily="34" charset="0"/>
              <a:cs typeface="Arial" pitchFamily="34" charset="0"/>
            </a:endParaRPr>
          </a:p>
          <a:p>
            <a:pPr lvl="1" defTabSz="946781">
              <a:defRPr/>
            </a:pPr>
            <a:endParaRPr lang="en-US" dirty="0" smtClean="0">
              <a:latin typeface="Arial" pitchFamily="34" charset="0"/>
              <a:cs typeface="Arial" pitchFamily="34" charset="0"/>
            </a:endParaRPr>
          </a:p>
          <a:p>
            <a:pPr lvl="1" defTabSz="946781">
              <a:defRPr/>
            </a:pPr>
            <a:r>
              <a:rPr lang="en-US" dirty="0" smtClean="0">
                <a:latin typeface="Arial" pitchFamily="34" charset="0"/>
                <a:cs typeface="Arial" pitchFamily="34" charset="0"/>
              </a:rPr>
              <a:t>As a reminder, the NIH Genomic Data Sharing Policy went into effect on January 25 of this year. As the Chair of the internal NIH oversight committee for this policy and as the Director of the institute that has been a leader in data sharing since the earliest days of the Human Genome Project, I am committed to ensuring that NHGRI remains a leader in implementing the Genomic Data Sharing </a:t>
            </a:r>
            <a:r>
              <a:rPr lang="en-US" dirty="0">
                <a:latin typeface="Arial" pitchFamily="34" charset="0"/>
                <a:cs typeface="Arial" pitchFamily="34" charset="0"/>
              </a:rPr>
              <a:t>Policy within both our </a:t>
            </a:r>
            <a:r>
              <a:rPr lang="en-US" dirty="0" smtClean="0">
                <a:latin typeface="Arial" pitchFamily="34" charset="0"/>
                <a:cs typeface="Arial" pitchFamily="34" charset="0"/>
              </a:rPr>
              <a:t>extramural and intramural research programs. </a:t>
            </a:r>
          </a:p>
        </p:txBody>
      </p:sp>
      <p:sp>
        <p:nvSpPr>
          <p:cNvPr id="119812" name="Slide Number Placeholder 3"/>
          <p:cNvSpPr>
            <a:spLocks noGrp="1"/>
          </p:cNvSpPr>
          <p:nvPr>
            <p:ph type="sldNum" sz="quarter" idx="5"/>
          </p:nvPr>
        </p:nvSpPr>
        <p:spPr>
          <a:noFill/>
        </p:spPr>
        <p:txBody>
          <a:bodyPr/>
          <a:lstStyle/>
          <a:p>
            <a:pPr defTabSz="941659"/>
            <a:fld id="{3F3096A7-7907-4AE4-8BBC-4643BE8BB0EA}" type="slidenum">
              <a:rPr lang="en-US" smtClean="0">
                <a:solidFill>
                  <a:srgbClr val="000000"/>
                </a:solidFill>
              </a:rPr>
              <a:pPr defTabSz="941659"/>
              <a:t>15</a:t>
            </a:fld>
            <a:endParaRPr lang="en-US" dirty="0" smtClean="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xfrm>
            <a:off x="868682" y="4461194"/>
            <a:ext cx="5349240" cy="4412810"/>
          </a:xfrm>
          <a:noFill/>
          <a:ln w="9525">
            <a:noFill/>
            <a:miter lim="800000"/>
            <a:headEnd/>
            <a:tailEnd/>
          </a:ln>
          <a:effectLst/>
        </p:spPr>
        <p:txBody>
          <a:bodyPr vert="horz" wrap="square" lIns="94599" tIns="47299" rIns="94599" bIns="47299" numCol="1" anchor="t" anchorCtr="0" compatLnSpc="1">
            <a:prstTxWarp prst="textNoShape">
              <a:avLst/>
            </a:prstTxWarp>
            <a:noAutofit/>
          </a:bodyPr>
          <a:lstStyle/>
          <a:p>
            <a:r>
              <a:rPr lang="en-US" dirty="0">
                <a:latin typeface="Arial" panose="020B0604020202020204" pitchFamily="34" charset="0"/>
                <a:cs typeface="Arial" panose="020B0604020202020204" pitchFamily="34" charset="0"/>
              </a:rPr>
              <a:t>NIH has launched a new web portal to provide information about the efforts underway by NIH to enhance rigor and reproducibility in scientific research. The portal hosts the “Principles and Guidelines for Reporting Preclinical Research” (agreed to during the June 2014 joint workshop that NIH held with the Nature Publishing Group and </a:t>
            </a:r>
            <a:r>
              <a:rPr lang="en-US" i="1" dirty="0">
                <a:latin typeface="Arial" panose="020B0604020202020204" pitchFamily="34" charset="0"/>
                <a:cs typeface="Arial" panose="020B0604020202020204" pitchFamily="34" charset="0"/>
              </a:rPr>
              <a:t>Science</a:t>
            </a:r>
            <a:r>
              <a:rPr lang="en-US" dirty="0">
                <a:latin typeface="Arial" panose="020B0604020202020204" pitchFamily="34" charset="0"/>
                <a:cs typeface="Arial" panose="020B0604020202020204" pitchFamily="34" charset="0"/>
              </a:rPr>
              <a:t> on these issues). The principles and guidelines include best practices, statistical analysis, transparency in reporting, data and material sharing, and consideration of refutations. </a:t>
            </a:r>
            <a:r>
              <a:rPr lang="en-US" dirty="0" smtClean="0">
                <a:latin typeface="Arial" panose="020B0604020202020204" pitchFamily="34" charset="0"/>
                <a:cs typeface="Arial" panose="020B0604020202020204" pitchFamily="34" charset="0"/>
              </a:rPr>
              <a:t>It </a:t>
            </a:r>
            <a:r>
              <a:rPr lang="en-US" dirty="0">
                <a:latin typeface="Arial" panose="020B0604020202020204" pitchFamily="34" charset="0"/>
                <a:cs typeface="Arial" panose="020B0604020202020204" pitchFamily="34" charset="0"/>
              </a:rPr>
              <a:t>also serves as a resource for NIH rigor and reproducibility information needs, such as online trainings, publications, and meetings. </a:t>
            </a:r>
          </a:p>
          <a:p>
            <a:endParaRPr lang="en-US" dirty="0">
              <a:latin typeface="Arial" panose="020B0604020202020204" pitchFamily="34" charset="0"/>
              <a:cs typeface="Arial" panose="020B0604020202020204" pitchFamily="34" charset="0"/>
            </a:endParaRPr>
          </a:p>
        </p:txBody>
      </p:sp>
      <p:sp>
        <p:nvSpPr>
          <p:cNvPr id="119812" name="Slide Number Placeholder 3"/>
          <p:cNvSpPr>
            <a:spLocks noGrp="1"/>
          </p:cNvSpPr>
          <p:nvPr>
            <p:ph type="sldNum" sz="quarter" idx="5"/>
          </p:nvPr>
        </p:nvSpPr>
        <p:spPr>
          <a:noFill/>
        </p:spPr>
        <p:txBody>
          <a:bodyPr/>
          <a:lstStyle/>
          <a:p>
            <a:pPr defTabSz="941659"/>
            <a:fld id="{3F3096A7-7907-4AE4-8BBC-4643BE8BB0EA}" type="slidenum">
              <a:rPr lang="en-US" smtClean="0">
                <a:solidFill>
                  <a:srgbClr val="000000"/>
                </a:solidFill>
              </a:rPr>
              <a:pPr defTabSz="941659"/>
              <a:t>16</a:t>
            </a:fld>
            <a:endParaRPr lang="en-US" dirty="0" smtClean="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Rectangle 2"/>
          <p:cNvSpPr>
            <a:spLocks noGrp="1" noRot="1" noChangeAspect="1" noChangeArrowheads="1" noTextEdit="1"/>
          </p:cNvSpPr>
          <p:nvPr>
            <p:ph type="sldImg"/>
          </p:nvPr>
        </p:nvSpPr>
        <p:spPr>
          <a:xfrm>
            <a:off x="1203325" y="701675"/>
            <a:ext cx="4679950" cy="3509963"/>
          </a:xfrm>
          <a:prstGeom prst="rect">
            <a:avLst/>
          </a:prstGeom>
          <a:ln/>
        </p:spPr>
      </p:sp>
      <p:sp>
        <p:nvSpPr>
          <p:cNvPr id="168964" name="Rectangle 3"/>
          <p:cNvSpPr>
            <a:spLocks noGrp="1" noChangeArrowheads="1"/>
          </p:cNvSpPr>
          <p:nvPr>
            <p:ph type="body" idx="1"/>
          </p:nvPr>
        </p:nvSpPr>
        <p:spPr>
          <a:noFill/>
          <a:ln/>
        </p:spPr>
        <p:txBody>
          <a:bodyPr/>
          <a:lstStyle/>
          <a:p>
            <a:pPr>
              <a:spcBef>
                <a:spcPct val="0"/>
              </a:spcBef>
            </a:pPr>
            <a:r>
              <a:rPr lang="en-US" dirty="0">
                <a:latin typeface="Arial" panose="020B0604020202020204" pitchFamily="34" charset="0"/>
                <a:cs typeface="Arial" panose="020B0604020202020204" pitchFamily="34" charset="0"/>
              </a:rPr>
              <a:t>This past March, Battelle’s Technology Partnership Practice published a report on how NIH funding drives innovation, and I thought you might be interested because the results also highlight NHGRI’s commitment to technology development.  </a:t>
            </a:r>
          </a:p>
          <a:p>
            <a:pPr>
              <a:spcBef>
                <a:spcPct val="0"/>
              </a:spcBef>
            </a:pPr>
            <a:endParaRPr lang="en-US" dirty="0">
              <a:latin typeface="Arial" panose="020B0604020202020204" pitchFamily="34" charset="0"/>
              <a:cs typeface="Arial" panose="020B0604020202020204" pitchFamily="34" charset="0"/>
            </a:endParaRPr>
          </a:p>
          <a:p>
            <a:pPr>
              <a:spcBef>
                <a:spcPct val="0"/>
              </a:spcBef>
            </a:pPr>
            <a:r>
              <a:rPr lang="en-US" dirty="0">
                <a:latin typeface="Arial" panose="020B0604020202020204" pitchFamily="34" charset="0"/>
                <a:cs typeface="Arial" panose="020B0604020202020204" pitchFamily="34" charset="0"/>
              </a:rPr>
              <a:t>The report’s authors found that NIH-funded research generated one patent for every $16.9 million invested between 2000-2013. * As shown in this figure, the report also looked at patents generated by research funding from each NIH Institute and Center. Note the light blue sphere for NHGRI at the far right of this figure. While NHGRI had an average number of patents per dollar spent, as illustrated by the size of the NHGRI circle in the figure, NHGRI-stimulated patents were exceptional in being highly forward cited— meaning that they were integral to subsequent technological developments. From 2000 to 2013, NHGRI-funded research was responsible for 448 patents, with an average of 11.2 citations per patent. In budget terms, for every $100 million spent on research, NHGRI stimulated 6.7 patents and also $263.5 million in downstream R&amp;D spending. </a:t>
            </a:r>
          </a:p>
        </p:txBody>
      </p:sp>
      <p:sp>
        <p:nvSpPr>
          <p:cNvPr id="5" name="Slide Number Placeholder 3"/>
          <p:cNvSpPr>
            <a:spLocks noGrp="1"/>
          </p:cNvSpPr>
          <p:nvPr>
            <p:ph type="sldNum" sz="quarter" idx="5"/>
          </p:nvPr>
        </p:nvSpPr>
        <p:spPr>
          <a:xfrm>
            <a:off x="4014792"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822" eaLnBrk="0" hangingPunct="0">
              <a:defRPr b="1">
                <a:solidFill>
                  <a:schemeClr val="tx1"/>
                </a:solidFill>
                <a:latin typeface="Arial" pitchFamily="34" charset="0"/>
              </a:defRPr>
            </a:lvl1pPr>
            <a:lvl2pPr marL="754211" indent="-290081" defTabSz="950822" eaLnBrk="0" hangingPunct="0">
              <a:defRPr b="1">
                <a:solidFill>
                  <a:schemeClr val="tx1"/>
                </a:solidFill>
                <a:latin typeface="Arial" pitchFamily="34" charset="0"/>
              </a:defRPr>
            </a:lvl2pPr>
            <a:lvl3pPr marL="1160325" indent="-232065" defTabSz="950822" eaLnBrk="0" hangingPunct="0">
              <a:defRPr b="1">
                <a:solidFill>
                  <a:schemeClr val="tx1"/>
                </a:solidFill>
                <a:latin typeface="Arial" pitchFamily="34" charset="0"/>
              </a:defRPr>
            </a:lvl3pPr>
            <a:lvl4pPr marL="1624455" indent="-232065" defTabSz="950822" eaLnBrk="0" hangingPunct="0">
              <a:defRPr b="1">
                <a:solidFill>
                  <a:schemeClr val="tx1"/>
                </a:solidFill>
                <a:latin typeface="Arial" pitchFamily="34" charset="0"/>
              </a:defRPr>
            </a:lvl4pPr>
            <a:lvl5pPr marL="2088586" indent="-232065" defTabSz="950822" eaLnBrk="0" hangingPunct="0">
              <a:defRPr b="1">
                <a:solidFill>
                  <a:schemeClr val="tx1"/>
                </a:solidFill>
                <a:latin typeface="Arial" pitchFamily="34" charset="0"/>
              </a:defRPr>
            </a:lvl5pPr>
            <a:lvl6pPr marL="2552717" indent="-232065" defTabSz="950822" eaLnBrk="0" fontAlgn="base" hangingPunct="0">
              <a:spcBef>
                <a:spcPct val="0"/>
              </a:spcBef>
              <a:spcAft>
                <a:spcPct val="0"/>
              </a:spcAft>
              <a:defRPr b="1">
                <a:solidFill>
                  <a:schemeClr val="tx1"/>
                </a:solidFill>
                <a:latin typeface="Arial" pitchFamily="34" charset="0"/>
              </a:defRPr>
            </a:lvl6pPr>
            <a:lvl7pPr marL="3016847" indent="-232065" defTabSz="950822" eaLnBrk="0" fontAlgn="base" hangingPunct="0">
              <a:spcBef>
                <a:spcPct val="0"/>
              </a:spcBef>
              <a:spcAft>
                <a:spcPct val="0"/>
              </a:spcAft>
              <a:defRPr b="1">
                <a:solidFill>
                  <a:schemeClr val="tx1"/>
                </a:solidFill>
                <a:latin typeface="Arial" pitchFamily="34" charset="0"/>
              </a:defRPr>
            </a:lvl7pPr>
            <a:lvl8pPr marL="3480976" indent="-232065" defTabSz="950822" eaLnBrk="0" fontAlgn="base" hangingPunct="0">
              <a:spcBef>
                <a:spcPct val="0"/>
              </a:spcBef>
              <a:spcAft>
                <a:spcPct val="0"/>
              </a:spcAft>
              <a:defRPr b="1">
                <a:solidFill>
                  <a:schemeClr val="tx1"/>
                </a:solidFill>
                <a:latin typeface="Arial" pitchFamily="34" charset="0"/>
              </a:defRPr>
            </a:lvl8pPr>
            <a:lvl9pPr marL="3945108" indent="-232065" defTabSz="95082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17</a:t>
            </a:fld>
            <a:endParaRPr lang="en-US" dirty="0" smtClean="0">
              <a:solidFill>
                <a:prstClr val="black"/>
              </a:solidFill>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81538" cy="3509963"/>
          </a:xfrm>
          <a:prstGeom prst="rect">
            <a:avLst/>
          </a:prstGeom>
        </p:spPr>
      </p:sp>
      <p:sp>
        <p:nvSpPr>
          <p:cNvPr id="3" name="Notes Placeholder 2"/>
          <p:cNvSpPr>
            <a:spLocks noGrp="1"/>
          </p:cNvSpPr>
          <p:nvPr>
            <p:ph type="body" idx="1"/>
          </p:nvPr>
        </p:nvSpPr>
        <p:spPr/>
        <p:txBody>
          <a:bodyPr>
            <a:normAutofit/>
          </a:bodyPr>
          <a:lstStyle/>
          <a:p>
            <a:pPr defTabSz="929420">
              <a:defRPr/>
            </a:pPr>
            <a:r>
              <a:rPr lang="en-US" dirty="0" smtClean="0">
                <a:latin typeface="Arial" panose="020B0604020202020204" pitchFamily="34" charset="0"/>
                <a:cs typeface="Arial" pitchFamily="34" charset="0"/>
              </a:rPr>
              <a:t>Over the past</a:t>
            </a:r>
            <a:r>
              <a:rPr lang="en-US" baseline="0" dirty="0" smtClean="0">
                <a:latin typeface="Arial" pitchFamily="34" charset="0"/>
                <a:cs typeface="Arial" pitchFamily="34" charset="0"/>
              </a:rPr>
              <a:t> two months, Congress has been examining the President’s budget request for Fiscal Year 2016. * You will recall that in February, the President sent Congress a proposed budget for the next fiscal year that requests $31.1 billion for NIH, including $515 million for NHGRI (as indicated in the far-right column). </a:t>
            </a:r>
          </a:p>
          <a:p>
            <a:pPr defTabSz="929420">
              <a:defRPr/>
            </a:pPr>
            <a:endParaRPr lang="en-US" baseline="0" dirty="0" smtClean="0">
              <a:latin typeface="Arial" pitchFamily="34" charset="0"/>
              <a:cs typeface="Arial" pitchFamily="34" charset="0"/>
            </a:endParaRPr>
          </a:p>
          <a:p>
            <a:pPr defTabSz="929420">
              <a:defRPr/>
            </a:pPr>
            <a:r>
              <a:rPr lang="en-US" baseline="0" dirty="0" smtClean="0">
                <a:latin typeface="Arial" pitchFamily="34" charset="0"/>
                <a:cs typeface="Arial" pitchFamily="34" charset="0"/>
              </a:rPr>
              <a:t>* On March 3, Francis Collins testified before the House Appropriations Labor-HHS Subcommittee in a h</a:t>
            </a:r>
            <a:r>
              <a:rPr lang="en-US" dirty="0" smtClean="0">
                <a:latin typeface="Arial" pitchFamily="34" charset="0"/>
                <a:cs typeface="Arial" pitchFamily="34" charset="0"/>
              </a:rPr>
              <a:t>earing</a:t>
            </a:r>
            <a:r>
              <a:rPr lang="en-US" baseline="0" dirty="0" smtClean="0">
                <a:latin typeface="Arial" pitchFamily="34" charset="0"/>
                <a:cs typeface="Arial" pitchFamily="34" charset="0"/>
              </a:rPr>
              <a:t> on NIH’s proposed budget, and on April 30, the Senate counterpart held its NIH hearing. Of particular relevance from a genomics perspective, there was much interest in both hearings from Members of Congress regarding the details of the Precision Medicine Initiative. More broadly, there was bipartisan support at both hearings for NIH, but it is unclear whether and how this will translate to increased NIH funding next fiscal year.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 another positive indicator of the level of support for NIH, two members of the Senate Labor-HHS Subcommittee, Senators Richard Durbin and Lindsay Graham, announced this month that they are forming a Senate NIH Caucus to educate senators about the importance of NIH and biomedical research. They plan to launch the caucus at an event tomorrow.</a:t>
            </a:r>
          </a:p>
          <a:p>
            <a:pPr defTabSz="929420">
              <a:defRPr/>
            </a:pPr>
            <a:endParaRPr lang="en-US" baseline="0" dirty="0" smtClean="0">
              <a:latin typeface="Arial" pitchFamily="34" charset="0"/>
              <a:cs typeface="Arial" pitchFamily="34" charset="0"/>
            </a:endParaRPr>
          </a:p>
          <a:p>
            <a:pPr defTabSz="929420">
              <a:spcBef>
                <a:spcPct val="30000"/>
              </a:spcBef>
              <a:defRPr/>
            </a:pPr>
            <a:endParaRPr lang="en-US" baseline="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Rectangle 2"/>
          <p:cNvSpPr>
            <a:spLocks noGrp="1" noRot="1" noChangeAspect="1" noChangeArrowheads="1" noTextEdit="1"/>
          </p:cNvSpPr>
          <p:nvPr>
            <p:ph type="sldImg"/>
          </p:nvPr>
        </p:nvSpPr>
        <p:spPr>
          <a:xfrm>
            <a:off x="1203325" y="701675"/>
            <a:ext cx="4679950" cy="3509963"/>
          </a:xfrm>
          <a:prstGeom prst="rect">
            <a:avLst/>
          </a:prstGeom>
          <a:ln/>
        </p:spPr>
      </p:sp>
      <p:sp>
        <p:nvSpPr>
          <p:cNvPr id="168964" name="Rectangle 3"/>
          <p:cNvSpPr>
            <a:spLocks noGrp="1" noChangeArrowheads="1"/>
          </p:cNvSpPr>
          <p:nvPr>
            <p:ph type="body" idx="1"/>
          </p:nvPr>
        </p:nvSpPr>
        <p:spPr>
          <a:noFill/>
          <a:ln/>
        </p:spPr>
        <p:txBody>
          <a:bodyPr/>
          <a:lstStyle/>
          <a:p>
            <a:pPr>
              <a:spcBef>
                <a:spcPct val="0"/>
              </a:spcBef>
            </a:pPr>
            <a:r>
              <a:rPr lang="en-US" dirty="0">
                <a:latin typeface="Arial" panose="020B0604020202020204" pitchFamily="34" charset="0"/>
                <a:cs typeface="Arial" panose="020B0604020202020204" pitchFamily="34" charset="0"/>
              </a:rPr>
              <a:t>You might also recall that the House Committee on Energy and Commerce released a draft version of the 21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Century Cures Act earlier this year. This proposal aims to accelerate the rate of discovery in biomedical research and its translation to treatments and cures. To update you, on April 29, the Committee issued a new draft of the legislation. </a:t>
            </a:r>
            <a:r>
              <a:rPr lang="en-US" sz="1200" kern="1200" dirty="0" smtClean="0">
                <a:solidFill>
                  <a:schemeClr val="tx1"/>
                </a:solidFill>
                <a:effectLst/>
                <a:latin typeface="Arial" panose="020B0604020202020204" pitchFamily="34" charset="0"/>
                <a:cs typeface="Arial" panose="020B0604020202020204" pitchFamily="34" charset="0"/>
              </a:rPr>
              <a:t>The new draft bill contains significant differences compared with the previous draft, including a new NIH Innovation Fund, which provides $10 billion of new, mandatory funding for NIH over the next five years.</a:t>
            </a:r>
          </a:p>
          <a:p>
            <a:pPr>
              <a:spcBef>
                <a:spcPct val="0"/>
              </a:spcBef>
            </a:pPr>
            <a:endParaRPr lang="en-US" dirty="0">
              <a:latin typeface="Arial" panose="020B0604020202020204" pitchFamily="34" charset="0"/>
              <a:cs typeface="Arial" panose="020B0604020202020204" pitchFamily="34" charset="0"/>
            </a:endParaRPr>
          </a:p>
          <a:p>
            <a:pPr>
              <a:spcBef>
                <a:spcPct val="0"/>
              </a:spcBef>
            </a:pPr>
            <a:r>
              <a:rPr lang="en-US" dirty="0">
                <a:latin typeface="Arial" panose="020B0604020202020204" pitchFamily="34" charset="0"/>
                <a:cs typeface="Arial" panose="020B0604020202020204" pitchFamily="34" charset="0"/>
              </a:rPr>
              <a:t>* The day after the release of the draft legislation, the Committee’s Health Subcommittee held a hearing, with Dr. Kathy Hudson (NIH </a:t>
            </a:r>
            <a:r>
              <a:rPr lang="en-US" dirty="0" smtClean="0">
                <a:latin typeface="Arial" panose="020B0604020202020204" pitchFamily="34" charset="0"/>
                <a:cs typeface="Arial" panose="020B0604020202020204" pitchFamily="34" charset="0"/>
              </a:rPr>
              <a:t>Deputy Director for Science, Outreach, and Policy</a:t>
            </a:r>
            <a:r>
              <a:rPr lang="en-US" dirty="0">
                <a:latin typeface="Arial" panose="020B0604020202020204" pitchFamily="34" charset="0"/>
                <a:cs typeface="Arial" panose="020B0604020202020204" pitchFamily="34" charset="0"/>
              </a:rPr>
              <a:t>) testifying, along with representatives of the Food and Drug Administration. Dr. Hudson thanked the committee for many provisions in the bill, including the proposed budget increase. Of particular relevance for NHGRI, Dr. Hudson requested that the committee consider an addition to the bill establishing that individual-level genomic data be deemed as confidential.</a:t>
            </a:r>
          </a:p>
          <a:p>
            <a:pPr>
              <a:spcBef>
                <a:spcPct val="0"/>
              </a:spcBef>
            </a:pPr>
            <a:endParaRPr lang="en-US" dirty="0">
              <a:latin typeface="Arial" panose="020B0604020202020204" pitchFamily="34" charset="0"/>
              <a:cs typeface="Arial" panose="020B0604020202020204" pitchFamily="34" charset="0"/>
            </a:endParaRPr>
          </a:p>
          <a:p>
            <a:pPr>
              <a:spcBef>
                <a:spcPct val="0"/>
              </a:spcBef>
            </a:pPr>
            <a:r>
              <a:rPr lang="en-US" sz="1200" kern="1200" dirty="0" smtClean="0">
                <a:solidFill>
                  <a:schemeClr val="tx1"/>
                </a:solidFill>
                <a:effectLst/>
                <a:latin typeface="Arial" panose="020B0604020202020204" pitchFamily="34" charset="0"/>
                <a:cs typeface="Arial" panose="020B0604020202020204" pitchFamily="34" charset="0"/>
              </a:rPr>
              <a:t>Last week, the Health Subcommittee of the Energy and Commerce Committee approved the legislation. The full Committee is scheduled to consider the bill later this week.</a:t>
            </a:r>
            <a:endParaRPr lang="en-US" dirty="0">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4014792"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822" eaLnBrk="0" hangingPunct="0">
              <a:defRPr b="1">
                <a:solidFill>
                  <a:schemeClr val="tx1"/>
                </a:solidFill>
                <a:latin typeface="Arial" pitchFamily="34" charset="0"/>
              </a:defRPr>
            </a:lvl1pPr>
            <a:lvl2pPr marL="754211" indent="-290081" defTabSz="950822" eaLnBrk="0" hangingPunct="0">
              <a:defRPr b="1">
                <a:solidFill>
                  <a:schemeClr val="tx1"/>
                </a:solidFill>
                <a:latin typeface="Arial" pitchFamily="34" charset="0"/>
              </a:defRPr>
            </a:lvl2pPr>
            <a:lvl3pPr marL="1160325" indent="-232065" defTabSz="950822" eaLnBrk="0" hangingPunct="0">
              <a:defRPr b="1">
                <a:solidFill>
                  <a:schemeClr val="tx1"/>
                </a:solidFill>
                <a:latin typeface="Arial" pitchFamily="34" charset="0"/>
              </a:defRPr>
            </a:lvl3pPr>
            <a:lvl4pPr marL="1624455" indent="-232065" defTabSz="950822" eaLnBrk="0" hangingPunct="0">
              <a:defRPr b="1">
                <a:solidFill>
                  <a:schemeClr val="tx1"/>
                </a:solidFill>
                <a:latin typeface="Arial" pitchFamily="34" charset="0"/>
              </a:defRPr>
            </a:lvl4pPr>
            <a:lvl5pPr marL="2088586" indent="-232065" defTabSz="950822" eaLnBrk="0" hangingPunct="0">
              <a:defRPr b="1">
                <a:solidFill>
                  <a:schemeClr val="tx1"/>
                </a:solidFill>
                <a:latin typeface="Arial" pitchFamily="34" charset="0"/>
              </a:defRPr>
            </a:lvl5pPr>
            <a:lvl6pPr marL="2552717" indent="-232065" defTabSz="950822" eaLnBrk="0" fontAlgn="base" hangingPunct="0">
              <a:spcBef>
                <a:spcPct val="0"/>
              </a:spcBef>
              <a:spcAft>
                <a:spcPct val="0"/>
              </a:spcAft>
              <a:defRPr b="1">
                <a:solidFill>
                  <a:schemeClr val="tx1"/>
                </a:solidFill>
                <a:latin typeface="Arial" pitchFamily="34" charset="0"/>
              </a:defRPr>
            </a:lvl6pPr>
            <a:lvl7pPr marL="3016847" indent="-232065" defTabSz="950822" eaLnBrk="0" fontAlgn="base" hangingPunct="0">
              <a:spcBef>
                <a:spcPct val="0"/>
              </a:spcBef>
              <a:spcAft>
                <a:spcPct val="0"/>
              </a:spcAft>
              <a:defRPr b="1">
                <a:solidFill>
                  <a:schemeClr val="tx1"/>
                </a:solidFill>
                <a:latin typeface="Arial" pitchFamily="34" charset="0"/>
              </a:defRPr>
            </a:lvl7pPr>
            <a:lvl8pPr marL="3480976" indent="-232065" defTabSz="950822" eaLnBrk="0" fontAlgn="base" hangingPunct="0">
              <a:spcBef>
                <a:spcPct val="0"/>
              </a:spcBef>
              <a:spcAft>
                <a:spcPct val="0"/>
              </a:spcAft>
              <a:defRPr b="1">
                <a:solidFill>
                  <a:schemeClr val="tx1"/>
                </a:solidFill>
                <a:latin typeface="Arial" pitchFamily="34" charset="0"/>
              </a:defRPr>
            </a:lvl8pPr>
            <a:lvl9pPr marL="3945108" indent="-232065" defTabSz="95082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19</a:t>
            </a:fld>
            <a:endParaRPr lang="en-US" dirty="0" smtClean="0">
              <a:solidFill>
                <a:prstClr val="black"/>
              </a:solidFill>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xfrm>
            <a:off x="1203325" y="701675"/>
            <a:ext cx="4679950" cy="3509963"/>
          </a:xfrm>
          <a:prstGeom prst="rect">
            <a:avLst/>
          </a:prstGeom>
          <a:ln/>
        </p:spPr>
      </p:sp>
      <p:sp>
        <p:nvSpPr>
          <p:cNvPr id="98307" name="Notes Placeholder 2"/>
          <p:cNvSpPr>
            <a:spLocks noGrp="1"/>
          </p:cNvSpPr>
          <p:nvPr>
            <p:ph type="body" idx="1"/>
          </p:nvPr>
        </p:nvSpPr>
        <p:spPr>
          <a:xfrm>
            <a:off x="944565" y="4446593"/>
            <a:ext cx="5197474" cy="3203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For </a:t>
            </a:r>
            <a:r>
              <a:rPr lang="en-US" dirty="0" smtClean="0">
                <a:latin typeface="Arial" pitchFamily="34" charset="0"/>
                <a:cs typeface="Arial" pitchFamily="34" charset="0"/>
              </a:rPr>
              <a:t>anyone new to our </a:t>
            </a:r>
            <a:r>
              <a:rPr lang="en-US" dirty="0">
                <a:latin typeface="Arial" pitchFamily="34" charset="0"/>
                <a:cs typeface="Arial" pitchFamily="34" charset="0"/>
              </a:rPr>
              <a:t>Council meetings, </a:t>
            </a:r>
            <a:r>
              <a:rPr lang="en-US" dirty="0" smtClean="0">
                <a:latin typeface="Arial" pitchFamily="34" charset="0"/>
                <a:cs typeface="Arial" pitchFamily="34" charset="0"/>
              </a:rPr>
              <a:t>you should be aware </a:t>
            </a:r>
            <a:r>
              <a:rPr lang="en-US" dirty="0">
                <a:latin typeface="Arial" pitchFamily="34" charset="0"/>
                <a:cs typeface="Arial" pitchFamily="34" charset="0"/>
              </a:rPr>
              <a:t>that there is an ‘electronic resource’ associated with my Director’s Report. </a:t>
            </a:r>
            <a:r>
              <a:rPr lang="en-US" dirty="0" smtClean="0">
                <a:latin typeface="Arial" pitchFamily="34" charset="0"/>
                <a:cs typeface="Arial" pitchFamily="34" charset="0"/>
              </a:rPr>
              <a:t>This </a:t>
            </a:r>
            <a:r>
              <a:rPr lang="en-US" dirty="0">
                <a:latin typeface="Arial" pitchFamily="34" charset="0"/>
                <a:cs typeface="Arial" pitchFamily="34" charset="0"/>
              </a:rPr>
              <a:t>is analogous to </a:t>
            </a:r>
            <a:r>
              <a:rPr lang="en-US" dirty="0" smtClean="0">
                <a:latin typeface="Arial" pitchFamily="34" charset="0"/>
                <a:cs typeface="Arial" pitchFamily="34" charset="0"/>
              </a:rPr>
              <a:t>supplemental </a:t>
            </a:r>
            <a:r>
              <a:rPr lang="en-US" dirty="0">
                <a:latin typeface="Arial" pitchFamily="34" charset="0"/>
                <a:cs typeface="Arial" pitchFamily="34" charset="0"/>
              </a:rPr>
              <a:t>materials </a:t>
            </a:r>
            <a:r>
              <a:rPr lang="en-US" dirty="0" smtClean="0">
                <a:latin typeface="Arial" pitchFamily="34" charset="0"/>
                <a:cs typeface="Arial" pitchFamily="34" charset="0"/>
              </a:rPr>
              <a:t>of a </a:t>
            </a:r>
            <a:r>
              <a:rPr lang="en-US" dirty="0">
                <a:latin typeface="Arial" pitchFamily="34" charset="0"/>
                <a:cs typeface="Arial" pitchFamily="34" charset="0"/>
              </a:rPr>
              <a:t>published paper, and can be accessed at the URL shown here.</a:t>
            </a:r>
          </a:p>
          <a:p>
            <a:endParaRPr lang="en-US" dirty="0">
              <a:latin typeface="Arial" pitchFamily="34" charset="0"/>
              <a:cs typeface="Arial" pitchFamily="34" charset="0"/>
            </a:endParaRPr>
          </a:p>
          <a:p>
            <a:r>
              <a:rPr lang="en-US" dirty="0" smtClean="0">
                <a:latin typeface="Arial" pitchFamily="34" charset="0"/>
                <a:cs typeface="Arial" pitchFamily="34" charset="0"/>
              </a:rPr>
              <a:t>The slides </a:t>
            </a:r>
            <a:r>
              <a:rPr lang="en-US" dirty="0">
                <a:latin typeface="Arial" pitchFamily="34" charset="0"/>
                <a:cs typeface="Arial" pitchFamily="34" charset="0"/>
              </a:rPr>
              <a:t>that I </a:t>
            </a:r>
            <a:r>
              <a:rPr lang="en-US" dirty="0" smtClean="0">
                <a:latin typeface="Arial" pitchFamily="34" charset="0"/>
                <a:cs typeface="Arial" pitchFamily="34" charset="0"/>
              </a:rPr>
              <a:t>will show </a:t>
            </a:r>
            <a:r>
              <a:rPr lang="en-US" dirty="0">
                <a:latin typeface="Arial" pitchFamily="34" charset="0"/>
                <a:cs typeface="Arial" pitchFamily="34" charset="0"/>
              </a:rPr>
              <a:t>during my Director’s Report are also available electronically at this site– * both as </a:t>
            </a:r>
            <a:r>
              <a:rPr lang="en-US" dirty="0" smtClean="0">
                <a:latin typeface="Arial" pitchFamily="34" charset="0"/>
                <a:cs typeface="Arial" pitchFamily="34" charset="0"/>
              </a:rPr>
              <a:t>PDF </a:t>
            </a:r>
            <a:r>
              <a:rPr lang="en-US" dirty="0">
                <a:latin typeface="Arial" pitchFamily="34" charset="0"/>
                <a:cs typeface="Arial" pitchFamily="34" charset="0"/>
              </a:rPr>
              <a:t>and </a:t>
            </a:r>
            <a:r>
              <a:rPr lang="en-US" dirty="0" err="1" smtClean="0">
                <a:latin typeface="Arial" pitchFamily="34" charset="0"/>
                <a:cs typeface="Arial" pitchFamily="34" charset="0"/>
              </a:rPr>
              <a:t>Powerpoint</a:t>
            </a:r>
            <a:r>
              <a:rPr lang="en-US" dirty="0" smtClean="0">
                <a:latin typeface="Arial" pitchFamily="34" charset="0"/>
                <a:cs typeface="Arial" pitchFamily="34" charset="0"/>
              </a:rPr>
              <a:t> files.</a:t>
            </a:r>
            <a:endParaRPr lang="en-US" dirty="0">
              <a:latin typeface="Arial" pitchFamily="34" charset="0"/>
              <a:cs typeface="Arial" pitchFamily="34" charset="0"/>
            </a:endParaRPr>
          </a:p>
          <a:p>
            <a:endParaRPr lang="en-US" dirty="0">
              <a:latin typeface="Arial" pitchFamily="34" charset="0"/>
              <a:cs typeface="Arial" pitchFamily="34" charset="0"/>
            </a:endParaRPr>
          </a:p>
          <a:p>
            <a:r>
              <a:rPr lang="en-US" dirty="0">
                <a:latin typeface="Arial" pitchFamily="34" charset="0"/>
                <a:cs typeface="Arial" pitchFamily="34" charset="0"/>
              </a:rPr>
              <a:t>* For slides associated with specific documents or relevant web sites, there is a </a:t>
            </a:r>
            <a:r>
              <a:rPr lang="en-US" dirty="0" smtClean="0">
                <a:latin typeface="Arial" pitchFamily="34" charset="0"/>
                <a:cs typeface="Arial" pitchFamily="34" charset="0"/>
              </a:rPr>
              <a:t>‘Document #’ </a:t>
            </a:r>
            <a:r>
              <a:rPr lang="en-US" dirty="0">
                <a:latin typeface="Arial" pitchFamily="34" charset="0"/>
                <a:cs typeface="Arial" pitchFamily="34" charset="0"/>
              </a:rPr>
              <a:t>indicated on the bottom right, which </a:t>
            </a:r>
            <a:r>
              <a:rPr lang="en-US" dirty="0" smtClean="0">
                <a:latin typeface="Arial" pitchFamily="34" charset="0"/>
                <a:cs typeface="Arial" pitchFamily="34" charset="0"/>
              </a:rPr>
              <a:t>references </a:t>
            </a:r>
            <a:r>
              <a:rPr lang="en-US" dirty="0">
                <a:latin typeface="Arial" pitchFamily="34" charset="0"/>
                <a:cs typeface="Arial" pitchFamily="34" charset="0"/>
              </a:rPr>
              <a:t>materials that </a:t>
            </a:r>
            <a:r>
              <a:rPr lang="en-US" dirty="0" smtClean="0">
                <a:latin typeface="Arial" pitchFamily="34" charset="0"/>
                <a:cs typeface="Arial" pitchFamily="34" charset="0"/>
              </a:rPr>
              <a:t>can be accessed and/or downloaded at </a:t>
            </a:r>
            <a:r>
              <a:rPr lang="en-US" dirty="0">
                <a:latin typeface="Arial" pitchFamily="34" charset="0"/>
                <a:cs typeface="Arial" pitchFamily="34" charset="0"/>
              </a:rPr>
              <a:t>the </a:t>
            </a:r>
            <a:r>
              <a:rPr lang="en-US" dirty="0" smtClean="0">
                <a:latin typeface="Arial" pitchFamily="34" charset="0"/>
                <a:cs typeface="Arial" pitchFamily="34" charset="0"/>
              </a:rPr>
              <a:t>website </a:t>
            </a:r>
            <a:r>
              <a:rPr lang="en-US" dirty="0">
                <a:latin typeface="Arial" pitchFamily="34" charset="0"/>
                <a:cs typeface="Arial" pitchFamily="34" charset="0"/>
              </a:rPr>
              <a:t>shown here.</a:t>
            </a:r>
          </a:p>
          <a:p>
            <a:endParaRPr lang="en-US" dirty="0">
              <a:latin typeface="Arial" pitchFamily="34" charset="0"/>
              <a:cs typeface="Arial" pitchFamily="34" charset="0"/>
            </a:endParaRPr>
          </a:p>
          <a:p>
            <a:r>
              <a:rPr lang="en-US" dirty="0">
                <a:latin typeface="Arial" pitchFamily="34" charset="0"/>
                <a:cs typeface="Arial" pitchFamily="34" charset="0"/>
              </a:rPr>
              <a:t>In addition to the video </a:t>
            </a:r>
            <a:r>
              <a:rPr lang="en-US" dirty="0" smtClean="0">
                <a:latin typeface="Arial" pitchFamily="34" charset="0"/>
                <a:cs typeface="Arial" pitchFamily="34" charset="0"/>
              </a:rPr>
              <a:t>archive, </a:t>
            </a:r>
            <a:r>
              <a:rPr lang="en-US" dirty="0">
                <a:latin typeface="Arial" pitchFamily="34" charset="0"/>
                <a:cs typeface="Arial" pitchFamily="34" charset="0"/>
              </a:rPr>
              <a:t>this web page and all linked documents will be archived on NHGRI’s </a:t>
            </a:r>
            <a:r>
              <a:rPr lang="en-US" dirty="0" smtClean="0">
                <a:latin typeface="Arial" pitchFamily="34" charset="0"/>
                <a:cs typeface="Arial" pitchFamily="34" charset="0"/>
              </a:rPr>
              <a:t>website (genome.gov) </a:t>
            </a:r>
            <a:r>
              <a:rPr lang="en-US" dirty="0">
                <a:latin typeface="Arial" pitchFamily="34" charset="0"/>
                <a:cs typeface="Arial" pitchFamily="34" charset="0"/>
              </a:rPr>
              <a:t>as a permanent historic </a:t>
            </a:r>
            <a:r>
              <a:rPr lang="en-US" dirty="0" smtClean="0">
                <a:latin typeface="Arial" pitchFamily="34" charset="0"/>
                <a:cs typeface="Arial" pitchFamily="34" charset="0"/>
              </a:rPr>
              <a:t>record of this meeting.</a:t>
            </a:r>
            <a:endParaRPr lang="en-US" dirty="0">
              <a:latin typeface="Arial" pitchFamily="34" charset="0"/>
              <a:cs typeface="Arial" pitchFamily="34" charset="0"/>
            </a:endParaRPr>
          </a:p>
        </p:txBody>
      </p:sp>
      <p:sp>
        <p:nvSpPr>
          <p:cNvPr id="6" name="Slide Number Placeholder 3"/>
          <p:cNvSpPr>
            <a:spLocks noGrp="1"/>
          </p:cNvSpPr>
          <p:nvPr>
            <p:ph type="sldNum" sz="quarter" idx="5"/>
          </p:nvPr>
        </p:nvSpPr>
        <p:spPr>
          <a:xfrm>
            <a:off x="4014792"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822" eaLnBrk="0" hangingPunct="0">
              <a:defRPr b="1">
                <a:solidFill>
                  <a:schemeClr val="tx1"/>
                </a:solidFill>
                <a:latin typeface="Arial" pitchFamily="34" charset="0"/>
              </a:defRPr>
            </a:lvl1pPr>
            <a:lvl2pPr marL="754211" indent="-290081" defTabSz="950822" eaLnBrk="0" hangingPunct="0">
              <a:defRPr b="1">
                <a:solidFill>
                  <a:schemeClr val="tx1"/>
                </a:solidFill>
                <a:latin typeface="Arial" pitchFamily="34" charset="0"/>
              </a:defRPr>
            </a:lvl2pPr>
            <a:lvl3pPr marL="1160325" indent="-232065" defTabSz="950822" eaLnBrk="0" hangingPunct="0">
              <a:defRPr b="1">
                <a:solidFill>
                  <a:schemeClr val="tx1"/>
                </a:solidFill>
                <a:latin typeface="Arial" pitchFamily="34" charset="0"/>
              </a:defRPr>
            </a:lvl3pPr>
            <a:lvl4pPr marL="1624455" indent="-232065" defTabSz="950822" eaLnBrk="0" hangingPunct="0">
              <a:defRPr b="1">
                <a:solidFill>
                  <a:schemeClr val="tx1"/>
                </a:solidFill>
                <a:latin typeface="Arial" pitchFamily="34" charset="0"/>
              </a:defRPr>
            </a:lvl4pPr>
            <a:lvl5pPr marL="2088586" indent="-232065" defTabSz="950822" eaLnBrk="0" hangingPunct="0">
              <a:defRPr b="1">
                <a:solidFill>
                  <a:schemeClr val="tx1"/>
                </a:solidFill>
                <a:latin typeface="Arial" pitchFamily="34" charset="0"/>
              </a:defRPr>
            </a:lvl5pPr>
            <a:lvl6pPr marL="2552717" indent="-232065" defTabSz="950822" eaLnBrk="0" fontAlgn="base" hangingPunct="0">
              <a:spcBef>
                <a:spcPct val="0"/>
              </a:spcBef>
              <a:spcAft>
                <a:spcPct val="0"/>
              </a:spcAft>
              <a:defRPr b="1">
                <a:solidFill>
                  <a:schemeClr val="tx1"/>
                </a:solidFill>
                <a:latin typeface="Arial" pitchFamily="34" charset="0"/>
              </a:defRPr>
            </a:lvl6pPr>
            <a:lvl7pPr marL="3016847" indent="-232065" defTabSz="950822" eaLnBrk="0" fontAlgn="base" hangingPunct="0">
              <a:spcBef>
                <a:spcPct val="0"/>
              </a:spcBef>
              <a:spcAft>
                <a:spcPct val="0"/>
              </a:spcAft>
              <a:defRPr b="1">
                <a:solidFill>
                  <a:schemeClr val="tx1"/>
                </a:solidFill>
                <a:latin typeface="Arial" pitchFamily="34" charset="0"/>
              </a:defRPr>
            </a:lvl7pPr>
            <a:lvl8pPr marL="3480976" indent="-232065" defTabSz="950822" eaLnBrk="0" fontAlgn="base" hangingPunct="0">
              <a:spcBef>
                <a:spcPct val="0"/>
              </a:spcBef>
              <a:spcAft>
                <a:spcPct val="0"/>
              </a:spcAft>
              <a:defRPr b="1">
                <a:solidFill>
                  <a:schemeClr val="tx1"/>
                </a:solidFill>
                <a:latin typeface="Arial" pitchFamily="34" charset="0"/>
              </a:defRPr>
            </a:lvl8pPr>
            <a:lvl9pPr marL="3945108" indent="-232065" defTabSz="95082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a:t>
            </a:fld>
            <a:endParaRPr lang="en-US" dirty="0" smtClean="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81538" cy="3509963"/>
          </a:xfrm>
          <a:prstGeom prst="rect">
            <a:avLst/>
          </a:prstGeom>
        </p:spPr>
      </p:sp>
      <p:sp>
        <p:nvSpPr>
          <p:cNvPr id="3" name="Notes Placeholder 2"/>
          <p:cNvSpPr>
            <a:spLocks noGrp="1"/>
          </p:cNvSpPr>
          <p:nvPr>
            <p:ph type="body" idx="1"/>
          </p:nvPr>
        </p:nvSpPr>
        <p:spPr/>
        <p:txBody>
          <a:bodyPr>
            <a:normAutofit/>
          </a:bodyPr>
          <a:lstStyle/>
          <a:p>
            <a:pPr defTabSz="929420">
              <a:defRPr/>
            </a:pPr>
            <a:r>
              <a:rPr lang="en-US" b="0" dirty="0" smtClean="0">
                <a:latin typeface="Arial" panose="020B0604020202020204" pitchFamily="34" charset="0"/>
                <a:cs typeface="Arial" panose="020B0604020202020204" pitchFamily="34" charset="0"/>
              </a:rPr>
              <a:t>On May 5, the Senate</a:t>
            </a:r>
            <a:r>
              <a:rPr lang="en-US" b="0" baseline="0" dirty="0" smtClean="0">
                <a:latin typeface="Arial" panose="020B0604020202020204" pitchFamily="34" charset="0"/>
                <a:cs typeface="Arial" panose="020B0604020202020204" pitchFamily="34" charset="0"/>
              </a:rPr>
              <a:t> Committee on Health, Education, Labor, and Pensions held a hearing entitled ”</a:t>
            </a:r>
            <a:r>
              <a:rPr lang="en-US" b="0" dirty="0" smtClean="0">
                <a:latin typeface="Arial" panose="020B0604020202020204" pitchFamily="34" charset="0"/>
                <a:cs typeface="Arial" panose="020B0604020202020204" pitchFamily="34" charset="0"/>
              </a:rPr>
              <a:t>Continuing America’s Leadership: Realizing the Promise of Precision Medicine for Patients.”</a:t>
            </a:r>
            <a:r>
              <a:rPr lang="en-US" b="0" baseline="0" dirty="0" smtClean="0">
                <a:latin typeface="Arial" panose="020B0604020202020204" pitchFamily="34" charset="0"/>
                <a:cs typeface="Arial" panose="020B0604020202020204" pitchFamily="34" charset="0"/>
              </a:rPr>
              <a:t> Francis Collins was one of a panel of witnesses, which also included representation from the Food and Drug Administration and the Office of the National Coordinator for Health Information Technology. </a:t>
            </a:r>
          </a:p>
          <a:p>
            <a:pPr defTabSz="929420">
              <a:defRPr/>
            </a:pPr>
            <a:endParaRPr lang="en-US" dirty="0">
              <a:latin typeface="Arial" panose="020B0604020202020204" pitchFamily="34" charset="0"/>
              <a:cs typeface="Arial" panose="020B0604020202020204" pitchFamily="34" charset="0"/>
            </a:endParaRPr>
          </a:p>
          <a:p>
            <a:pPr defTabSz="929420">
              <a:defRPr/>
            </a:pPr>
            <a:r>
              <a:rPr lang="en-US" b="0" baseline="0" dirty="0" smtClean="0">
                <a:latin typeface="Arial" panose="020B0604020202020204" pitchFamily="34" charset="0"/>
                <a:cs typeface="Arial" panose="020B0604020202020204" pitchFamily="34" charset="0"/>
              </a:rPr>
              <a:t>The hearing was well-attended by the committee members, and there was clear bipartisan interest on the details of the Precision Medicine Initiative, such as the make up of the large cohort and how research participants will be recruited. </a:t>
            </a:r>
          </a:p>
          <a:p>
            <a:pPr defTabSz="929420">
              <a:defRPr/>
            </a:pPr>
            <a:endParaRPr lang="en-US" b="0" baseline="0" dirty="0" smtClean="0">
              <a:latin typeface="Arial" panose="020B0604020202020204" pitchFamily="34" charset="0"/>
              <a:cs typeface="Arial" panose="020B0604020202020204" pitchFamily="34" charset="0"/>
            </a:endParaRPr>
          </a:p>
          <a:p>
            <a:pPr defTabSz="929420">
              <a:defRPr/>
            </a:pPr>
            <a:r>
              <a:rPr lang="en-US" b="0" baseline="0" dirty="0" smtClean="0">
                <a:latin typeface="Arial" panose="020B0604020202020204" pitchFamily="34" charset="0"/>
                <a:cs typeface="Arial" panose="020B0604020202020204" pitchFamily="34" charset="0"/>
              </a:rPr>
              <a:t>This hearing was the latest in a series that the committee is holding as part of their Innovation for Healthier Americans initiative to </a:t>
            </a:r>
            <a:r>
              <a:rPr lang="en-US" dirty="0" smtClean="0">
                <a:latin typeface="Arial" panose="020B0604020202020204" pitchFamily="34" charset="0"/>
                <a:ea typeface="Tahoma" panose="020B0604030504040204" pitchFamily="34" charset="0"/>
                <a:cs typeface="Arial" panose="020B0604020202020204" pitchFamily="34" charset="0"/>
              </a:rPr>
              <a:t>assess the impact and efficiency of the FDA and NIH. </a:t>
            </a:r>
            <a:r>
              <a:rPr lang="en-US" baseline="0" dirty="0" smtClean="0">
                <a:latin typeface="Arial" panose="020B0604020202020204" pitchFamily="34" charset="0"/>
                <a:ea typeface="Tahoma" panose="020B0604030504040204" pitchFamily="34" charset="0"/>
                <a:cs typeface="Arial" panose="020B0604020202020204" pitchFamily="34" charset="0"/>
              </a:rPr>
              <a:t>At the end of the hearing, </a:t>
            </a:r>
            <a:r>
              <a:rPr lang="en-US" dirty="0" smtClean="0">
                <a:latin typeface="Arial" panose="020B0604020202020204" pitchFamily="34" charset="0"/>
                <a:ea typeface="Tahoma" panose="020B0604030504040204" pitchFamily="34" charset="0"/>
                <a:cs typeface="Arial" panose="020B0604020202020204" pitchFamily="34" charset="0"/>
              </a:rPr>
              <a:t>Committee</a:t>
            </a:r>
            <a:r>
              <a:rPr lang="en-US" baseline="0" dirty="0" smtClean="0">
                <a:latin typeface="Arial" panose="020B0604020202020204" pitchFamily="34" charset="0"/>
                <a:ea typeface="Tahoma" panose="020B0604030504040204" pitchFamily="34" charset="0"/>
                <a:cs typeface="Arial" panose="020B0604020202020204" pitchFamily="34" charset="0"/>
              </a:rPr>
              <a:t> Chairman Senator Alexander indicated that it is his hope to complete the committee’s work on this initiative by the end of 2015.</a:t>
            </a:r>
            <a:endParaRPr lang="en-US" b="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1"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85" eaLnBrk="0" hangingPunct="0">
              <a:defRPr b="1">
                <a:solidFill>
                  <a:schemeClr val="tx1"/>
                </a:solidFill>
                <a:latin typeface="Arial" pitchFamily="34" charset="0"/>
              </a:defRPr>
            </a:lvl1pPr>
            <a:lvl2pPr marL="754340" indent="-290131" defTabSz="950985" eaLnBrk="0" hangingPunct="0">
              <a:defRPr b="1">
                <a:solidFill>
                  <a:schemeClr val="tx1"/>
                </a:solidFill>
                <a:latin typeface="Arial" pitchFamily="34" charset="0"/>
              </a:defRPr>
            </a:lvl2pPr>
            <a:lvl3pPr marL="1160524" indent="-232104" defTabSz="950985" eaLnBrk="0" hangingPunct="0">
              <a:defRPr b="1">
                <a:solidFill>
                  <a:schemeClr val="tx1"/>
                </a:solidFill>
                <a:latin typeface="Arial" pitchFamily="34" charset="0"/>
              </a:defRPr>
            </a:lvl3pPr>
            <a:lvl4pPr marL="1624733" indent="-232104" defTabSz="950985" eaLnBrk="0" hangingPunct="0">
              <a:defRPr b="1">
                <a:solidFill>
                  <a:schemeClr val="tx1"/>
                </a:solidFill>
                <a:latin typeface="Arial" pitchFamily="34" charset="0"/>
              </a:defRPr>
            </a:lvl4pPr>
            <a:lvl5pPr marL="2088942" indent="-232104" defTabSz="950985" eaLnBrk="0" hangingPunct="0">
              <a:defRPr b="1">
                <a:solidFill>
                  <a:schemeClr val="tx1"/>
                </a:solidFill>
                <a:latin typeface="Arial" pitchFamily="34" charset="0"/>
              </a:defRPr>
            </a:lvl5pPr>
            <a:lvl6pPr marL="2553153" indent="-232104" defTabSz="950985" eaLnBrk="0" fontAlgn="base" hangingPunct="0">
              <a:spcBef>
                <a:spcPct val="0"/>
              </a:spcBef>
              <a:spcAft>
                <a:spcPct val="0"/>
              </a:spcAft>
              <a:defRPr b="1">
                <a:solidFill>
                  <a:schemeClr val="tx1"/>
                </a:solidFill>
                <a:latin typeface="Arial" pitchFamily="34" charset="0"/>
              </a:defRPr>
            </a:lvl6pPr>
            <a:lvl7pPr marL="3017360" indent="-232104" defTabSz="950985" eaLnBrk="0" fontAlgn="base" hangingPunct="0">
              <a:spcBef>
                <a:spcPct val="0"/>
              </a:spcBef>
              <a:spcAft>
                <a:spcPct val="0"/>
              </a:spcAft>
              <a:defRPr b="1">
                <a:solidFill>
                  <a:schemeClr val="tx1"/>
                </a:solidFill>
                <a:latin typeface="Arial" pitchFamily="34" charset="0"/>
              </a:defRPr>
            </a:lvl7pPr>
            <a:lvl8pPr marL="3481571" indent="-232104" defTabSz="950985" eaLnBrk="0" fontAlgn="base" hangingPunct="0">
              <a:spcBef>
                <a:spcPct val="0"/>
              </a:spcBef>
              <a:spcAft>
                <a:spcPct val="0"/>
              </a:spcAft>
              <a:defRPr b="1">
                <a:solidFill>
                  <a:schemeClr val="tx1"/>
                </a:solidFill>
                <a:latin typeface="Arial" pitchFamily="34" charset="0"/>
              </a:defRPr>
            </a:lvl8pPr>
            <a:lvl9pPr marL="3945781" indent="-232104" defTabSz="950985"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21</a:t>
            </a:fld>
            <a:endParaRPr lang="en-US" dirty="0" smtClean="0">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889" tIns="46945" rIns="93889" bIns="46945" numCol="1" anchor="t" anchorCtr="0" compatLnSpc="1">
            <a:prstTxWarp prst="textNoShape">
              <a:avLst/>
            </a:prstTxWarp>
          </a:bodyPr>
          <a:lstStyle/>
          <a:p>
            <a:pPr defTabSz="914214">
              <a:defRPr/>
            </a:pPr>
            <a:r>
              <a:rPr lang="en-US" b="0" i="0" kern="1200" dirty="0" smtClean="0">
                <a:effectLst/>
                <a:latin typeface="Arial" panose="020B0604020202020204" pitchFamily="34" charset="0"/>
                <a:cs typeface="Arial" panose="020B0604020202020204" pitchFamily="34" charset="0"/>
              </a:rPr>
              <a:t>Recently, </a:t>
            </a:r>
            <a:r>
              <a:rPr lang="en-US" b="0" i="0" kern="1200" baseline="0" dirty="0" smtClean="0">
                <a:effectLst/>
                <a:latin typeface="Arial" panose="020B0604020202020204" pitchFamily="34" charset="0"/>
                <a:cs typeface="Arial" panose="020B0604020202020204" pitchFamily="34" charset="0"/>
              </a:rPr>
              <a:t>David Haussler received the Dan David Prize 2015 for the Future Time Dimension in the Field of Bioinformatics. The Dan David Prize recognizes and encourages innovative and interdisciplinary research that cuts across traditional boundaries and paradigms. The prize covers three time dimensions - Past, Present, and Future - that represent realms of human achievement. The ‘Future’ category focuses on breakthroughs that hold great promise for improvement of our world.</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5683">
              <a:defRPr/>
            </a:pPr>
            <a:fld id="{EF1538E9-0E3C-4F99-854D-827A84D0C00A}" type="slidenum">
              <a:rPr lang="en-US" smtClean="0">
                <a:solidFill>
                  <a:srgbClr val="000000"/>
                </a:solidFill>
              </a:rPr>
              <a:pPr defTabSz="925683">
                <a:defRPr/>
              </a:pPr>
              <a:t>22</a:t>
            </a:fld>
            <a:endParaRPr lang="en-US" dirty="0" smtClean="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203325" y="701675"/>
            <a:ext cx="4679950" cy="3509963"/>
          </a:xfrm>
          <a:prstGeom prst="rect">
            <a:avLst/>
          </a:prstGeom>
          <a:ln/>
        </p:spPr>
      </p:sp>
      <p:sp>
        <p:nvSpPr>
          <p:cNvPr id="123907" name="Notes Placeholder 2"/>
          <p:cNvSpPr>
            <a:spLocks noGrp="1"/>
          </p:cNvSpPr>
          <p:nvPr>
            <p:ph type="body" idx="1"/>
          </p:nvPr>
        </p:nvSpPr>
        <p:spPr>
          <a:noFill/>
          <a:ln/>
        </p:spPr>
        <p:txBody>
          <a:bodyPr/>
          <a:lstStyle/>
          <a:p>
            <a:pPr lvl="1" defTabSz="922172">
              <a:defRPr/>
            </a:pPr>
            <a:r>
              <a:rPr lang="en-US" dirty="0" smtClean="0">
                <a:latin typeface="Arial" panose="020B0604020202020204" pitchFamily="34" charset="0"/>
                <a:cs typeface="Arial" pitchFamily="34" charset="0"/>
              </a:rPr>
              <a:t>The National Academy</a:t>
            </a:r>
            <a:r>
              <a:rPr lang="en-US" baseline="0" dirty="0" smtClean="0">
                <a:latin typeface="Arial" pitchFamily="34" charset="0"/>
                <a:cs typeface="Arial" pitchFamily="34" charset="0"/>
              </a:rPr>
              <a:t> of Sciences recently announced their newly elected members. Of relevance to the genomics community, the newly elected members include Marianne </a:t>
            </a:r>
            <a:r>
              <a:rPr lang="en-US" baseline="0" dirty="0" err="1" smtClean="0">
                <a:latin typeface="Arial" pitchFamily="34" charset="0"/>
                <a:cs typeface="Arial" pitchFamily="34" charset="0"/>
              </a:rPr>
              <a:t>Bronner</a:t>
            </a:r>
            <a:r>
              <a:rPr lang="en-US" baseline="0" dirty="0" smtClean="0">
                <a:latin typeface="Arial" pitchFamily="34" charset="0"/>
                <a:cs typeface="Arial" pitchFamily="34" charset="0"/>
              </a:rPr>
              <a:t>, Aravinda Chakravarti,</a:t>
            </a:r>
            <a:r>
              <a:rPr lang="en-US" dirty="0">
                <a:latin typeface="Arial" panose="020B0604020202020204" pitchFamily="34" charset="0"/>
                <a:cs typeface="Arial" panose="020B0604020202020204" pitchFamily="34" charset="0"/>
              </a:rPr>
              <a:t> Scott Edwards, </a:t>
            </a:r>
            <a:r>
              <a:rPr lang="en-US" baseline="0" dirty="0" smtClean="0">
                <a:latin typeface="Arial" pitchFamily="34" charset="0"/>
                <a:cs typeface="Arial" pitchFamily="34" charset="0"/>
              </a:rPr>
              <a:t>John Lis, Joachim Messing, and Rod Rothstein. </a:t>
            </a: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10" eaLnBrk="0" hangingPunct="0">
              <a:defRPr b="1">
                <a:solidFill>
                  <a:schemeClr val="tx1"/>
                </a:solidFill>
                <a:latin typeface="Arial" pitchFamily="34" charset="0"/>
              </a:defRPr>
            </a:lvl1pPr>
            <a:lvl2pPr marL="742620" indent="-285623" defTabSz="936210" eaLnBrk="0" hangingPunct="0">
              <a:defRPr b="1">
                <a:solidFill>
                  <a:schemeClr val="tx1"/>
                </a:solidFill>
                <a:latin typeface="Arial" pitchFamily="34" charset="0"/>
              </a:defRPr>
            </a:lvl2pPr>
            <a:lvl3pPr marL="1142494" indent="-228499" defTabSz="936210" eaLnBrk="0" hangingPunct="0">
              <a:defRPr b="1">
                <a:solidFill>
                  <a:schemeClr val="tx1"/>
                </a:solidFill>
                <a:latin typeface="Arial" pitchFamily="34" charset="0"/>
              </a:defRPr>
            </a:lvl3pPr>
            <a:lvl4pPr marL="1599491" indent="-228499" defTabSz="936210" eaLnBrk="0" hangingPunct="0">
              <a:defRPr b="1">
                <a:solidFill>
                  <a:schemeClr val="tx1"/>
                </a:solidFill>
                <a:latin typeface="Arial" pitchFamily="34" charset="0"/>
              </a:defRPr>
            </a:lvl4pPr>
            <a:lvl5pPr marL="2056489" indent="-228499" defTabSz="936210" eaLnBrk="0" hangingPunct="0">
              <a:defRPr b="1">
                <a:solidFill>
                  <a:schemeClr val="tx1"/>
                </a:solidFill>
                <a:latin typeface="Arial" pitchFamily="34" charset="0"/>
              </a:defRPr>
            </a:lvl5pPr>
            <a:lvl6pPr marL="2513487" indent="-228499" defTabSz="936210" eaLnBrk="0" fontAlgn="base" hangingPunct="0">
              <a:spcBef>
                <a:spcPct val="0"/>
              </a:spcBef>
              <a:spcAft>
                <a:spcPct val="0"/>
              </a:spcAft>
              <a:defRPr b="1">
                <a:solidFill>
                  <a:schemeClr val="tx1"/>
                </a:solidFill>
                <a:latin typeface="Arial" pitchFamily="34" charset="0"/>
              </a:defRPr>
            </a:lvl6pPr>
            <a:lvl7pPr marL="2970483" indent="-228499" defTabSz="936210" eaLnBrk="0" fontAlgn="base" hangingPunct="0">
              <a:spcBef>
                <a:spcPct val="0"/>
              </a:spcBef>
              <a:spcAft>
                <a:spcPct val="0"/>
              </a:spcAft>
              <a:defRPr b="1">
                <a:solidFill>
                  <a:schemeClr val="tx1"/>
                </a:solidFill>
                <a:latin typeface="Arial" pitchFamily="34" charset="0"/>
              </a:defRPr>
            </a:lvl7pPr>
            <a:lvl8pPr marL="3427481" indent="-228499" defTabSz="936210" eaLnBrk="0" fontAlgn="base" hangingPunct="0">
              <a:spcBef>
                <a:spcPct val="0"/>
              </a:spcBef>
              <a:spcAft>
                <a:spcPct val="0"/>
              </a:spcAft>
              <a:defRPr b="1">
                <a:solidFill>
                  <a:schemeClr val="tx1"/>
                </a:solidFill>
                <a:latin typeface="Arial" pitchFamily="34" charset="0"/>
              </a:defRPr>
            </a:lvl8pPr>
            <a:lvl9pPr marL="3884479" indent="-228499" defTabSz="93621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23</a:t>
            </a:fld>
            <a:endParaRPr lang="en-US" dirty="0" smtClean="0">
              <a:solidFill>
                <a:prstClr val="black"/>
              </a:solidFill>
              <a:cs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1203325" y="701675"/>
            <a:ext cx="4679950" cy="3509963"/>
          </a:xfrm>
          <a:prstGeom prst="rect">
            <a:avLst/>
          </a:prstGeom>
          <a:ln/>
        </p:spPr>
      </p:sp>
      <p:sp>
        <p:nvSpPr>
          <p:cNvPr id="141315"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387" tIns="47693" rIns="95387" bIns="47693" numCol="1" anchor="t" anchorCtr="0" compatLnSpc="1">
            <a:prstTxWarp prst="textNoShape">
              <a:avLst/>
            </a:prstTxWarp>
          </a:bodyPr>
          <a:lstStyle/>
          <a:p>
            <a:pPr lvl="1" defTabSz="1006047">
              <a:defRPr/>
            </a:pPr>
            <a:r>
              <a:rPr lang="en-US" dirty="0" smtClean="0">
                <a:solidFill>
                  <a:schemeClr val="tx2"/>
                </a:solidFill>
                <a:latin typeface="Arial" pitchFamily="34" charset="0"/>
                <a:cs typeface="Arial" pitchFamily="34" charset="0"/>
              </a:rPr>
              <a:t>Former Council member, Deirdre Meldrum was elected to the American Institute for Medical and Biological </a:t>
            </a:r>
            <a:r>
              <a:rPr lang="en-US" b="0" dirty="0" smtClean="0">
                <a:solidFill>
                  <a:schemeClr val="tx2"/>
                </a:solidFill>
                <a:latin typeface="Arial" pitchFamily="34" charset="0"/>
                <a:cs typeface="Arial" pitchFamily="34" charset="0"/>
              </a:rPr>
              <a:t>Engineering’s</a:t>
            </a:r>
            <a:r>
              <a:rPr lang="en-US" dirty="0">
                <a:solidFill>
                  <a:schemeClr val="tx2"/>
                </a:solidFill>
                <a:latin typeface="Arial" charset="0"/>
                <a:cs typeface="Arial" charset="0"/>
              </a:rPr>
              <a:t> </a:t>
            </a:r>
            <a:r>
              <a:rPr lang="en-US" b="0" dirty="0" smtClean="0">
                <a:solidFill>
                  <a:schemeClr val="tx2"/>
                </a:solidFill>
                <a:latin typeface="Arial" pitchFamily="34" charset="0"/>
                <a:cs typeface="Arial" pitchFamily="34" charset="0"/>
              </a:rPr>
              <a:t>College </a:t>
            </a:r>
            <a:r>
              <a:rPr lang="en-US" dirty="0" smtClean="0">
                <a:solidFill>
                  <a:schemeClr val="tx2"/>
                </a:solidFill>
                <a:latin typeface="Arial" pitchFamily="34" charset="0"/>
                <a:cs typeface="Arial" pitchFamily="34" charset="0"/>
              </a:rPr>
              <a:t>of Fellows. </a:t>
            </a:r>
            <a:r>
              <a:rPr lang="en-US" dirty="0" err="1" smtClean="0">
                <a:solidFill>
                  <a:schemeClr val="tx2"/>
                </a:solidFill>
                <a:latin typeface="Arial" pitchFamily="34" charset="0"/>
                <a:cs typeface="Arial" pitchFamily="34" charset="0"/>
              </a:rPr>
              <a:t>DeeDee</a:t>
            </a:r>
            <a:r>
              <a:rPr lang="en-US" dirty="0" smtClean="0">
                <a:solidFill>
                  <a:schemeClr val="tx2"/>
                </a:solidFill>
                <a:latin typeface="Arial" pitchFamily="34" charset="0"/>
                <a:cs typeface="Arial" pitchFamily="34" charset="0"/>
              </a:rPr>
              <a:t> was recognized for her outstanding contributions and pioneering work in the automation of innovative single-cell analysis systems for discovering </a:t>
            </a:r>
            <a:r>
              <a:rPr lang="en-US" dirty="0" err="1" smtClean="0">
                <a:solidFill>
                  <a:schemeClr val="tx2"/>
                </a:solidFill>
                <a:latin typeface="Arial" pitchFamily="34" charset="0"/>
                <a:cs typeface="Arial" pitchFamily="34" charset="0"/>
              </a:rPr>
              <a:t>biosignatures</a:t>
            </a:r>
            <a:r>
              <a:rPr lang="en-US" dirty="0" smtClean="0">
                <a:solidFill>
                  <a:schemeClr val="tx2"/>
                </a:solidFill>
                <a:latin typeface="Arial" pitchFamily="34" charset="0"/>
                <a:cs typeface="Arial" pitchFamily="34" charset="0"/>
              </a:rPr>
              <a:t> that predict human health and disease. </a:t>
            </a:r>
          </a:p>
        </p:txBody>
      </p:sp>
      <p:sp>
        <p:nvSpPr>
          <p:cNvPr id="5" name="Slide Number Placeholder 3"/>
          <p:cNvSpPr>
            <a:spLocks noGrp="1"/>
          </p:cNvSpPr>
          <p:nvPr>
            <p:ph type="sldNum" sz="quarter" idx="5"/>
          </p:nvPr>
        </p:nvSpPr>
        <p:spPr>
          <a:xfrm>
            <a:off x="4014791"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85" eaLnBrk="0" hangingPunct="0">
              <a:defRPr b="1">
                <a:solidFill>
                  <a:schemeClr val="tx1"/>
                </a:solidFill>
                <a:latin typeface="Arial" pitchFamily="34" charset="0"/>
              </a:defRPr>
            </a:lvl1pPr>
            <a:lvl2pPr marL="754340" indent="-290131" defTabSz="950985" eaLnBrk="0" hangingPunct="0">
              <a:defRPr b="1">
                <a:solidFill>
                  <a:schemeClr val="tx1"/>
                </a:solidFill>
                <a:latin typeface="Arial" pitchFamily="34" charset="0"/>
              </a:defRPr>
            </a:lvl2pPr>
            <a:lvl3pPr marL="1160524" indent="-232104" defTabSz="950985" eaLnBrk="0" hangingPunct="0">
              <a:defRPr b="1">
                <a:solidFill>
                  <a:schemeClr val="tx1"/>
                </a:solidFill>
                <a:latin typeface="Arial" pitchFamily="34" charset="0"/>
              </a:defRPr>
            </a:lvl3pPr>
            <a:lvl4pPr marL="1624733" indent="-232104" defTabSz="950985" eaLnBrk="0" hangingPunct="0">
              <a:defRPr b="1">
                <a:solidFill>
                  <a:schemeClr val="tx1"/>
                </a:solidFill>
                <a:latin typeface="Arial" pitchFamily="34" charset="0"/>
              </a:defRPr>
            </a:lvl4pPr>
            <a:lvl5pPr marL="2088942" indent="-232104" defTabSz="950985" eaLnBrk="0" hangingPunct="0">
              <a:defRPr b="1">
                <a:solidFill>
                  <a:schemeClr val="tx1"/>
                </a:solidFill>
                <a:latin typeface="Arial" pitchFamily="34" charset="0"/>
              </a:defRPr>
            </a:lvl5pPr>
            <a:lvl6pPr marL="2553153" indent="-232104" defTabSz="950985" eaLnBrk="0" fontAlgn="base" hangingPunct="0">
              <a:spcBef>
                <a:spcPct val="0"/>
              </a:spcBef>
              <a:spcAft>
                <a:spcPct val="0"/>
              </a:spcAft>
              <a:defRPr b="1">
                <a:solidFill>
                  <a:schemeClr val="tx1"/>
                </a:solidFill>
                <a:latin typeface="Arial" pitchFamily="34" charset="0"/>
              </a:defRPr>
            </a:lvl6pPr>
            <a:lvl7pPr marL="3017360" indent="-232104" defTabSz="950985" eaLnBrk="0" fontAlgn="base" hangingPunct="0">
              <a:spcBef>
                <a:spcPct val="0"/>
              </a:spcBef>
              <a:spcAft>
                <a:spcPct val="0"/>
              </a:spcAft>
              <a:defRPr b="1">
                <a:solidFill>
                  <a:schemeClr val="tx1"/>
                </a:solidFill>
                <a:latin typeface="Arial" pitchFamily="34" charset="0"/>
              </a:defRPr>
            </a:lvl7pPr>
            <a:lvl8pPr marL="3481571" indent="-232104" defTabSz="950985" eaLnBrk="0" fontAlgn="base" hangingPunct="0">
              <a:spcBef>
                <a:spcPct val="0"/>
              </a:spcBef>
              <a:spcAft>
                <a:spcPct val="0"/>
              </a:spcAft>
              <a:defRPr b="1">
                <a:solidFill>
                  <a:schemeClr val="tx1"/>
                </a:solidFill>
                <a:latin typeface="Arial" pitchFamily="34" charset="0"/>
              </a:defRPr>
            </a:lvl8pPr>
            <a:lvl9pPr marL="3945781" indent="-232104" defTabSz="950985"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24</a:t>
            </a:fld>
            <a:endParaRPr lang="en-US" dirty="0" smtClean="0">
              <a:solidFill>
                <a:prstClr val="black"/>
              </a:solidFill>
              <a:cs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889" tIns="46945" rIns="93889" bIns="46945" numCol="1" anchor="t" anchorCtr="0" compatLnSpc="1">
            <a:prstTxWarp prst="textNoShape">
              <a:avLst/>
            </a:prstTxWarp>
          </a:bodyPr>
          <a:lstStyle/>
          <a:p>
            <a:pPr defTabSz="914214">
              <a:defRPr/>
            </a:pPr>
            <a:r>
              <a:rPr lang="en-US" b="0" i="0" kern="1200" dirty="0" smtClean="0">
                <a:effectLst/>
                <a:latin typeface="Arial" panose="020B0604020202020204" pitchFamily="34" charset="0"/>
                <a:cs typeface="Arial" panose="020B0604020202020204" pitchFamily="34" charset="0"/>
              </a:rPr>
              <a:t>Council member</a:t>
            </a:r>
            <a:r>
              <a:rPr lang="en-US" b="0" i="0" kern="1200" baseline="0" dirty="0" smtClean="0">
                <a:effectLst/>
                <a:latin typeface="Arial" panose="020B0604020202020204" pitchFamily="34" charset="0"/>
                <a:cs typeface="Arial" panose="020B0604020202020204" pitchFamily="34" charset="0"/>
              </a:rPr>
              <a:t> </a:t>
            </a:r>
            <a:r>
              <a:rPr lang="en-US" b="0" i="0" kern="1200" dirty="0" smtClean="0">
                <a:effectLst/>
                <a:latin typeface="Arial" panose="020B0604020202020204" pitchFamily="34" charset="0"/>
                <a:cs typeface="Arial" panose="020B0604020202020204" pitchFamily="34" charset="0"/>
              </a:rPr>
              <a:t>Howard Jacob is joining </a:t>
            </a:r>
            <a:r>
              <a:rPr lang="en-US" b="0" i="0" kern="1200" dirty="0" err="1" smtClean="0">
                <a:effectLst/>
                <a:latin typeface="Arial" panose="020B0604020202020204" pitchFamily="34" charset="0"/>
                <a:cs typeface="Arial" panose="020B0604020202020204" pitchFamily="34" charset="0"/>
              </a:rPr>
              <a:t>HudsonAlpha</a:t>
            </a:r>
            <a:r>
              <a:rPr lang="en-US" b="0" i="0" kern="1200" dirty="0" smtClean="0">
                <a:effectLst/>
                <a:latin typeface="Arial" panose="020B0604020202020204" pitchFamily="34" charset="0"/>
                <a:cs typeface="Arial" panose="020B0604020202020204" pitchFamily="34" charset="0"/>
              </a:rPr>
              <a:t> as Executive Vice President for Medical Genomics and Chief Medical Genomics Officer.</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5683">
              <a:defRPr/>
            </a:pPr>
            <a:fld id="{EF1538E9-0E3C-4F99-854D-827A84D0C00A}" type="slidenum">
              <a:rPr lang="en-US" smtClean="0">
                <a:solidFill>
                  <a:srgbClr val="000000"/>
                </a:solidFill>
              </a:rPr>
              <a:pPr defTabSz="925683">
                <a:defRPr/>
              </a:pPr>
              <a:t>25</a:t>
            </a:fld>
            <a:endParaRPr lang="en-US" dirty="0" smtClean="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889" tIns="46945" rIns="93889" bIns="46945" numCol="1" anchor="t" anchorCtr="0" compatLnSpc="1">
            <a:prstTxWarp prst="textNoShape">
              <a:avLst/>
            </a:prstTxWarp>
          </a:bodyPr>
          <a:lstStyle/>
          <a:p>
            <a:r>
              <a:rPr lang="en-US" dirty="0">
                <a:latin typeface="Arial" panose="020B0604020202020204" pitchFamily="34" charset="0"/>
                <a:cs typeface="Arial" panose="020B0604020202020204" pitchFamily="34" charset="0"/>
              </a:rPr>
              <a:t>And Council member Bob Nussbaum will be taking up the position of Chief Medical Officer at </a:t>
            </a:r>
            <a:r>
              <a:rPr lang="en-US" dirty="0" err="1">
                <a:latin typeface="Arial" panose="020B0604020202020204" pitchFamily="34" charset="0"/>
                <a:cs typeface="Arial" panose="020B0604020202020204" pitchFamily="34" charset="0"/>
              </a:rPr>
              <a:t>Invitae</a:t>
            </a:r>
            <a:r>
              <a:rPr lang="en-US" dirty="0">
                <a:latin typeface="Arial" panose="020B0604020202020204" pitchFamily="34" charset="0"/>
                <a:cs typeface="Arial" panose="020B0604020202020204" pitchFamily="34" charset="0"/>
              </a:rPr>
              <a:t>, a genetic testing company in San Francisco.</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5683">
              <a:defRPr/>
            </a:pPr>
            <a:fld id="{EF1538E9-0E3C-4F99-854D-827A84D0C00A}" type="slidenum">
              <a:rPr lang="en-US" smtClean="0">
                <a:solidFill>
                  <a:srgbClr val="000000"/>
                </a:solidFill>
              </a:rPr>
              <a:pPr defTabSz="925683">
                <a:defRPr/>
              </a:pPr>
              <a:t>26</a:t>
            </a:fld>
            <a:endParaRPr lang="en-US" dirty="0" smtClean="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1203325" y="701675"/>
            <a:ext cx="4679950" cy="3509963"/>
          </a:xfrm>
          <a:prstGeom prst="rect">
            <a:avLst/>
          </a:prstGeom>
          <a:ln/>
        </p:spPr>
      </p:sp>
      <p:sp>
        <p:nvSpPr>
          <p:cNvPr id="141315"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387" tIns="47693" rIns="95387" bIns="47693" numCol="1" anchor="t" anchorCtr="0" compatLnSpc="1">
            <a:prstTxWarp prst="textNoShape">
              <a:avLst/>
            </a:prstTxWarp>
          </a:bodyPr>
          <a:lstStyle/>
          <a:p>
            <a:pPr lvl="1" defTabSz="1006047">
              <a:defRPr/>
            </a:pPr>
            <a:r>
              <a:rPr lang="en-US" kern="1200" dirty="0" smtClean="0">
                <a:effectLst/>
                <a:latin typeface="Arial" panose="020B0604020202020204" pitchFamily="34" charset="0"/>
                <a:cs typeface="Arial" panose="020B0604020202020204" pitchFamily="34" charset="0"/>
              </a:rPr>
              <a:t>There are other major transitions for giants in g</a:t>
            </a:r>
            <a:r>
              <a:rPr lang="en-US" kern="1200" baseline="0" dirty="0" smtClean="0">
                <a:effectLst/>
                <a:latin typeface="Arial" panose="020B0604020202020204" pitchFamily="34" charset="0"/>
                <a:cs typeface="Arial" panose="020B0604020202020204" pitchFamily="34" charset="0"/>
              </a:rPr>
              <a:t>enomics that were announced recently. </a:t>
            </a:r>
            <a:r>
              <a:rPr lang="en-US" dirty="0" smtClean="0">
                <a:latin typeface="Arial" pitchFamily="34" charset="0"/>
                <a:cs typeface="Arial" pitchFamily="34" charset="0"/>
              </a:rPr>
              <a:t>Rolf </a:t>
            </a:r>
            <a:r>
              <a:rPr lang="en-US" dirty="0" err="1" smtClean="0">
                <a:latin typeface="Arial" pitchFamily="34" charset="0"/>
                <a:cs typeface="Arial" pitchFamily="34" charset="0"/>
              </a:rPr>
              <a:t>Apweiler</a:t>
            </a:r>
            <a:r>
              <a:rPr lang="en-US" dirty="0" smtClean="0">
                <a:latin typeface="Arial" pitchFamily="34" charset="0"/>
                <a:cs typeface="Arial" pitchFamily="34" charset="0"/>
              </a:rPr>
              <a:t> and Ewan Birney have been appointed Joint Directors of the European Molecular Biology Laboratory – European Bioinformatics Institute (EMBL-EBI), as Janet Thornton steps down after 14 years in her leadership position. Rolf</a:t>
            </a:r>
            <a:r>
              <a:rPr lang="en-US" baseline="0" dirty="0" smtClean="0">
                <a:latin typeface="Arial" pitchFamily="34" charset="0"/>
                <a:cs typeface="Arial" pitchFamily="34" charset="0"/>
              </a:rPr>
              <a:t> and Ewan </a:t>
            </a:r>
            <a:r>
              <a:rPr lang="en-US" dirty="0" smtClean="0">
                <a:latin typeface="Arial" pitchFamily="34" charset="0"/>
                <a:cs typeface="Arial" pitchFamily="34" charset="0"/>
              </a:rPr>
              <a:t>will assume their new roles in July of this year.</a:t>
            </a:r>
          </a:p>
        </p:txBody>
      </p:sp>
      <p:sp>
        <p:nvSpPr>
          <p:cNvPr id="5" name="Slide Number Placeholder 3"/>
          <p:cNvSpPr>
            <a:spLocks noGrp="1"/>
          </p:cNvSpPr>
          <p:nvPr>
            <p:ph type="sldNum" sz="quarter" idx="5"/>
          </p:nvPr>
        </p:nvSpPr>
        <p:spPr>
          <a:xfrm>
            <a:off x="4014791"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85" eaLnBrk="0" hangingPunct="0">
              <a:defRPr b="1">
                <a:solidFill>
                  <a:schemeClr val="tx1"/>
                </a:solidFill>
                <a:latin typeface="Arial" pitchFamily="34" charset="0"/>
              </a:defRPr>
            </a:lvl1pPr>
            <a:lvl2pPr marL="754340" indent="-290131" defTabSz="950985" eaLnBrk="0" hangingPunct="0">
              <a:defRPr b="1">
                <a:solidFill>
                  <a:schemeClr val="tx1"/>
                </a:solidFill>
                <a:latin typeface="Arial" pitchFamily="34" charset="0"/>
              </a:defRPr>
            </a:lvl2pPr>
            <a:lvl3pPr marL="1160524" indent="-232104" defTabSz="950985" eaLnBrk="0" hangingPunct="0">
              <a:defRPr b="1">
                <a:solidFill>
                  <a:schemeClr val="tx1"/>
                </a:solidFill>
                <a:latin typeface="Arial" pitchFamily="34" charset="0"/>
              </a:defRPr>
            </a:lvl3pPr>
            <a:lvl4pPr marL="1624733" indent="-232104" defTabSz="950985" eaLnBrk="0" hangingPunct="0">
              <a:defRPr b="1">
                <a:solidFill>
                  <a:schemeClr val="tx1"/>
                </a:solidFill>
                <a:latin typeface="Arial" pitchFamily="34" charset="0"/>
              </a:defRPr>
            </a:lvl4pPr>
            <a:lvl5pPr marL="2088942" indent="-232104" defTabSz="950985" eaLnBrk="0" hangingPunct="0">
              <a:defRPr b="1">
                <a:solidFill>
                  <a:schemeClr val="tx1"/>
                </a:solidFill>
                <a:latin typeface="Arial" pitchFamily="34" charset="0"/>
              </a:defRPr>
            </a:lvl5pPr>
            <a:lvl6pPr marL="2553153" indent="-232104" defTabSz="950985" eaLnBrk="0" fontAlgn="base" hangingPunct="0">
              <a:spcBef>
                <a:spcPct val="0"/>
              </a:spcBef>
              <a:spcAft>
                <a:spcPct val="0"/>
              </a:spcAft>
              <a:defRPr b="1">
                <a:solidFill>
                  <a:schemeClr val="tx1"/>
                </a:solidFill>
                <a:latin typeface="Arial" pitchFamily="34" charset="0"/>
              </a:defRPr>
            </a:lvl6pPr>
            <a:lvl7pPr marL="3017360" indent="-232104" defTabSz="950985" eaLnBrk="0" fontAlgn="base" hangingPunct="0">
              <a:spcBef>
                <a:spcPct val="0"/>
              </a:spcBef>
              <a:spcAft>
                <a:spcPct val="0"/>
              </a:spcAft>
              <a:defRPr b="1">
                <a:solidFill>
                  <a:schemeClr val="tx1"/>
                </a:solidFill>
                <a:latin typeface="Arial" pitchFamily="34" charset="0"/>
              </a:defRPr>
            </a:lvl7pPr>
            <a:lvl8pPr marL="3481571" indent="-232104" defTabSz="950985" eaLnBrk="0" fontAlgn="base" hangingPunct="0">
              <a:spcBef>
                <a:spcPct val="0"/>
              </a:spcBef>
              <a:spcAft>
                <a:spcPct val="0"/>
              </a:spcAft>
              <a:defRPr b="1">
                <a:solidFill>
                  <a:schemeClr val="tx1"/>
                </a:solidFill>
                <a:latin typeface="Arial" pitchFamily="34" charset="0"/>
              </a:defRPr>
            </a:lvl8pPr>
            <a:lvl9pPr marL="3945781" indent="-232104" defTabSz="950985"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27</a:t>
            </a:fld>
            <a:endParaRPr lang="en-US" dirty="0" smtClean="0">
              <a:solidFill>
                <a:prstClr val="black"/>
              </a:solidFill>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889" tIns="46945" rIns="93889" bIns="46945" numCol="1" anchor="t" anchorCtr="0" compatLnSpc="1">
            <a:prstTxWarp prst="textNoShape">
              <a:avLst/>
            </a:prstTxWarp>
          </a:bodyPr>
          <a:lstStyle/>
          <a:p>
            <a:pPr>
              <a:defRPr/>
            </a:pPr>
            <a:r>
              <a:rPr lang="en-US" i="0" dirty="0" smtClean="0">
                <a:latin typeface="Arial" pitchFamily="34" charset="0"/>
                <a:cs typeface="Arial" pitchFamily="34" charset="0"/>
              </a:rPr>
              <a:t>The </a:t>
            </a:r>
            <a:r>
              <a:rPr lang="en-US" i="1" dirty="0" smtClean="0">
                <a:latin typeface="Arial" pitchFamily="34" charset="0"/>
                <a:cs typeface="Arial" pitchFamily="34" charset="0"/>
              </a:rPr>
              <a:t>MIT Technology Review </a:t>
            </a:r>
            <a:r>
              <a:rPr lang="en-US" i="0" dirty="0" smtClean="0">
                <a:latin typeface="Arial" pitchFamily="34" charset="0"/>
                <a:cs typeface="Arial" pitchFamily="34" charset="0"/>
              </a:rPr>
              <a:t>recently listed</a:t>
            </a:r>
            <a:r>
              <a:rPr lang="en-US" i="0" baseline="0" dirty="0" smtClean="0">
                <a:latin typeface="Arial" pitchFamily="34" charset="0"/>
                <a:cs typeface="Arial" pitchFamily="34" charset="0"/>
              </a:rPr>
              <a:t> its Top 10 Breakthrough Technologies for 2015. Of note is number 10, the “Internet of DNA”— a global network of millions of genomes. </a:t>
            </a:r>
            <a:endParaRPr lang="en-US" i="0" dirty="0" smtClean="0">
              <a:latin typeface="Arial" pitchFamily="34" charset="0"/>
              <a:cs typeface="Arial"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5683">
              <a:defRPr/>
            </a:pPr>
            <a:fld id="{EF1538E9-0E3C-4F99-854D-827A84D0C00A}" type="slidenum">
              <a:rPr lang="en-US" smtClean="0">
                <a:solidFill>
                  <a:srgbClr val="000000"/>
                </a:solidFill>
              </a:rPr>
              <a:pPr defTabSz="925683">
                <a:defRPr/>
              </a:pPr>
              <a:t>28</a:t>
            </a:fld>
            <a:endParaRPr lang="en-US" dirty="0" smtClean="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1203325" y="701675"/>
            <a:ext cx="4679950" cy="3509963"/>
          </a:xfrm>
          <a:prstGeom prst="rect">
            <a:avLst/>
          </a:prstGeom>
          <a:ln/>
        </p:spPr>
      </p:sp>
      <p:sp>
        <p:nvSpPr>
          <p:cNvPr id="141315"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387" tIns="47693" rIns="95387" bIns="47693" numCol="1" anchor="t" anchorCtr="0" compatLnSpc="1">
            <a:prstTxWarp prst="textNoShape">
              <a:avLst/>
            </a:prstTxWarp>
          </a:bodyPr>
          <a:lstStyle/>
          <a:p>
            <a:pPr lvl="1" defTabSz="1006047">
              <a:defRPr/>
            </a:pPr>
            <a:r>
              <a:rPr lang="en-US" dirty="0">
                <a:latin typeface="Arial" panose="020B0604020202020204" pitchFamily="34" charset="0"/>
                <a:cs typeface="Arial" pitchFamily="34" charset="0"/>
              </a:rPr>
              <a:t>Featured as an NHGRI Genome Advance of the Month since the last Council meeting have been publications describing * </a:t>
            </a:r>
            <a:r>
              <a:rPr lang="en-US" dirty="0" smtClean="0">
                <a:latin typeface="Arial" panose="020B0604020202020204" pitchFamily="34" charset="0"/>
                <a:cs typeface="Arial" pitchFamily="34" charset="0"/>
              </a:rPr>
              <a:t>the CRISPR-Cas9 gene editing tool, </a:t>
            </a:r>
            <a:r>
              <a:rPr lang="en-US" dirty="0">
                <a:latin typeface="Arial" panose="020B0604020202020204" pitchFamily="34" charset="0"/>
                <a:cs typeface="Arial" pitchFamily="34" charset="0"/>
              </a:rPr>
              <a:t>* </a:t>
            </a:r>
            <a:r>
              <a:rPr lang="en-US" dirty="0" smtClean="0">
                <a:latin typeface="Arial" panose="020B0604020202020204" pitchFamily="34" charset="0"/>
                <a:cs typeface="Arial" pitchFamily="34" charset="0"/>
              </a:rPr>
              <a:t>research</a:t>
            </a:r>
            <a:r>
              <a:rPr lang="en-US" baseline="0" dirty="0" smtClean="0">
                <a:latin typeface="Arial" panose="020B0604020202020204" pitchFamily="34" charset="0"/>
                <a:cs typeface="Arial" pitchFamily="34" charset="0"/>
              </a:rPr>
              <a:t> findings from </a:t>
            </a:r>
            <a:r>
              <a:rPr lang="en-US" dirty="0" smtClean="0">
                <a:latin typeface="Arial" panose="020B0604020202020204" pitchFamily="34" charset="0"/>
                <a:cs typeface="Arial" pitchFamily="34" charset="0"/>
              </a:rPr>
              <a:t>the Roadmap Epigenomics Project, and </a:t>
            </a:r>
            <a:r>
              <a:rPr lang="en-US" dirty="0">
                <a:latin typeface="Arial" panose="020B0604020202020204" pitchFamily="34" charset="0"/>
                <a:cs typeface="Arial" pitchFamily="34" charset="0"/>
              </a:rPr>
              <a:t>* </a:t>
            </a:r>
            <a:r>
              <a:rPr lang="en-US" dirty="0" smtClean="0">
                <a:latin typeface="Arial" panose="020B0604020202020204" pitchFamily="34" charset="0"/>
                <a:cs typeface="Arial" pitchFamily="34" charset="0"/>
              </a:rPr>
              <a:t>the</a:t>
            </a:r>
            <a:r>
              <a:rPr lang="en-US" baseline="0" dirty="0" smtClean="0">
                <a:latin typeface="Arial" panose="020B0604020202020204" pitchFamily="34" charset="0"/>
                <a:cs typeface="Arial" pitchFamily="34" charset="0"/>
              </a:rPr>
              <a:t> </a:t>
            </a:r>
            <a:r>
              <a:rPr lang="en-US" dirty="0" smtClean="0">
                <a:latin typeface="Arial" panose="020B0604020202020204" pitchFamily="34" charset="0"/>
                <a:cs typeface="Arial" pitchFamily="34" charset="0"/>
              </a:rPr>
              <a:t>genomics of Icelanders. </a:t>
            </a:r>
          </a:p>
        </p:txBody>
      </p:sp>
      <p:sp>
        <p:nvSpPr>
          <p:cNvPr id="5" name="Slide Number Placeholder 3"/>
          <p:cNvSpPr>
            <a:spLocks noGrp="1"/>
          </p:cNvSpPr>
          <p:nvPr>
            <p:ph type="sldNum" sz="quarter" idx="5"/>
          </p:nvPr>
        </p:nvSpPr>
        <p:spPr>
          <a:xfrm>
            <a:off x="4014791"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85" eaLnBrk="0" hangingPunct="0">
              <a:defRPr b="1">
                <a:solidFill>
                  <a:schemeClr val="tx1"/>
                </a:solidFill>
                <a:latin typeface="Arial" pitchFamily="34" charset="0"/>
              </a:defRPr>
            </a:lvl1pPr>
            <a:lvl2pPr marL="754340" indent="-290131" defTabSz="950985" eaLnBrk="0" hangingPunct="0">
              <a:defRPr b="1">
                <a:solidFill>
                  <a:schemeClr val="tx1"/>
                </a:solidFill>
                <a:latin typeface="Arial" pitchFamily="34" charset="0"/>
              </a:defRPr>
            </a:lvl2pPr>
            <a:lvl3pPr marL="1160524" indent="-232104" defTabSz="950985" eaLnBrk="0" hangingPunct="0">
              <a:defRPr b="1">
                <a:solidFill>
                  <a:schemeClr val="tx1"/>
                </a:solidFill>
                <a:latin typeface="Arial" pitchFamily="34" charset="0"/>
              </a:defRPr>
            </a:lvl3pPr>
            <a:lvl4pPr marL="1624733" indent="-232104" defTabSz="950985" eaLnBrk="0" hangingPunct="0">
              <a:defRPr b="1">
                <a:solidFill>
                  <a:schemeClr val="tx1"/>
                </a:solidFill>
                <a:latin typeface="Arial" pitchFamily="34" charset="0"/>
              </a:defRPr>
            </a:lvl4pPr>
            <a:lvl5pPr marL="2088942" indent="-232104" defTabSz="950985" eaLnBrk="0" hangingPunct="0">
              <a:defRPr b="1">
                <a:solidFill>
                  <a:schemeClr val="tx1"/>
                </a:solidFill>
                <a:latin typeface="Arial" pitchFamily="34" charset="0"/>
              </a:defRPr>
            </a:lvl5pPr>
            <a:lvl6pPr marL="2553153" indent="-232104" defTabSz="950985" eaLnBrk="0" fontAlgn="base" hangingPunct="0">
              <a:spcBef>
                <a:spcPct val="0"/>
              </a:spcBef>
              <a:spcAft>
                <a:spcPct val="0"/>
              </a:spcAft>
              <a:defRPr b="1">
                <a:solidFill>
                  <a:schemeClr val="tx1"/>
                </a:solidFill>
                <a:latin typeface="Arial" pitchFamily="34" charset="0"/>
              </a:defRPr>
            </a:lvl6pPr>
            <a:lvl7pPr marL="3017360" indent="-232104" defTabSz="950985" eaLnBrk="0" fontAlgn="base" hangingPunct="0">
              <a:spcBef>
                <a:spcPct val="0"/>
              </a:spcBef>
              <a:spcAft>
                <a:spcPct val="0"/>
              </a:spcAft>
              <a:defRPr b="1">
                <a:solidFill>
                  <a:schemeClr val="tx1"/>
                </a:solidFill>
                <a:latin typeface="Arial" pitchFamily="34" charset="0"/>
              </a:defRPr>
            </a:lvl7pPr>
            <a:lvl8pPr marL="3481571" indent="-232104" defTabSz="950985" eaLnBrk="0" fontAlgn="base" hangingPunct="0">
              <a:spcBef>
                <a:spcPct val="0"/>
              </a:spcBef>
              <a:spcAft>
                <a:spcPct val="0"/>
              </a:spcAft>
              <a:defRPr b="1">
                <a:solidFill>
                  <a:schemeClr val="tx1"/>
                </a:solidFill>
                <a:latin typeface="Arial" pitchFamily="34" charset="0"/>
              </a:defRPr>
            </a:lvl8pPr>
            <a:lvl9pPr marL="3945781" indent="-232104" defTabSz="950985"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29</a:t>
            </a:fld>
            <a:endParaRPr lang="en-US" dirty="0" smtClean="0">
              <a:solidFill>
                <a:prstClr val="black"/>
              </a:solidFill>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anose="020B0604020202020204" pitchFamily="34" charset="0"/>
                <a:cs typeface="Arial" pitchFamily="34" charset="0"/>
              </a:rPr>
              <a:t>There will be several other presentations during the Open Session of this Council meeting. My Director’s Report is tailored around these presentations, and I will </a:t>
            </a:r>
            <a:r>
              <a:rPr lang="en-US" u="sng" dirty="0">
                <a:latin typeface="Arial" pitchFamily="34" charset="0"/>
                <a:cs typeface="Arial" pitchFamily="34" charset="0"/>
              </a:rPr>
              <a:t>not</a:t>
            </a:r>
            <a:r>
              <a:rPr lang="en-US" dirty="0">
                <a:latin typeface="Arial" pitchFamily="34" charset="0"/>
                <a:cs typeface="Arial" pitchFamily="34" charset="0"/>
              </a:rPr>
              <a:t> discuss in detail the topics that others will </a:t>
            </a:r>
            <a:r>
              <a:rPr lang="en-US" dirty="0" smtClean="0">
                <a:latin typeface="Arial" pitchFamily="34" charset="0"/>
                <a:cs typeface="Arial" pitchFamily="34" charset="0"/>
              </a:rPr>
              <a:t>cover. </a:t>
            </a:r>
            <a:endParaRPr lang="en-US" dirty="0">
              <a:latin typeface="Arial" pitchFamily="34" charset="0"/>
              <a:cs typeface="Arial" pitchFamily="34" charset="0"/>
            </a:endParaRPr>
          </a:p>
          <a:p>
            <a:endParaRPr lang="en-US" dirty="0">
              <a:latin typeface="Arial" pitchFamily="34" charset="0"/>
              <a:cs typeface="Arial" pitchFamily="34" charset="0"/>
            </a:endParaRPr>
          </a:p>
          <a:p>
            <a:pPr lvl="1" defTabSz="921401">
              <a:defRPr/>
            </a:pPr>
            <a:r>
              <a:rPr lang="en-US" dirty="0" smtClean="0">
                <a:latin typeface="Arial" pitchFamily="34" charset="0"/>
                <a:cs typeface="Arial" pitchFamily="34" charset="0"/>
              </a:rPr>
              <a:t>* After my Director’s Report, *</a:t>
            </a:r>
            <a:r>
              <a:rPr lang="en-US" baseline="0" dirty="0" smtClean="0">
                <a:latin typeface="Arial" pitchFamily="34" charset="0"/>
                <a:cs typeface="Arial" pitchFamily="34" charset="0"/>
              </a:rPr>
              <a:t> we will discuss the first of several concept clearances. * Specifically, </a:t>
            </a:r>
            <a:r>
              <a:rPr lang="en-US" dirty="0" smtClean="0">
                <a:latin typeface="Arial" pitchFamily="34" charset="0"/>
                <a:cs typeface="Arial" pitchFamily="34" charset="0"/>
              </a:rPr>
              <a:t>Mike Pazin will present a report from the workshop “From Genome Function to Biomedical Insight—</a:t>
            </a:r>
            <a:r>
              <a:rPr lang="en-US" baseline="0" dirty="0" smtClean="0">
                <a:latin typeface="Arial" pitchFamily="34" charset="0"/>
                <a:cs typeface="Arial" pitchFamily="34" charset="0"/>
              </a:rPr>
              <a:t> </a:t>
            </a:r>
            <a:r>
              <a:rPr lang="en-US" dirty="0" smtClean="0">
                <a:latin typeface="Arial" pitchFamily="34" charset="0"/>
                <a:cs typeface="Arial" pitchFamily="34" charset="0"/>
              </a:rPr>
              <a:t>ENCODE and Beyond.”</a:t>
            </a:r>
            <a:r>
              <a:rPr lang="en-US" baseline="0" dirty="0" smtClean="0">
                <a:latin typeface="Arial" pitchFamily="34" charset="0"/>
                <a:cs typeface="Arial" pitchFamily="34" charset="0"/>
              </a:rPr>
              <a:t> * </a:t>
            </a:r>
            <a:r>
              <a:rPr lang="en-US" dirty="0" smtClean="0">
                <a:latin typeface="Arial" pitchFamily="34" charset="0"/>
                <a:cs typeface="Arial" pitchFamily="34" charset="0"/>
              </a:rPr>
              <a:t>This workshop set the stage for the concept clearance on Functional</a:t>
            </a:r>
            <a:r>
              <a:rPr lang="en-US" baseline="0" dirty="0" smtClean="0">
                <a:latin typeface="Arial" pitchFamily="34" charset="0"/>
                <a:cs typeface="Arial" pitchFamily="34" charset="0"/>
              </a:rPr>
              <a:t> Genomics, which will be presented by Elise Feingold. </a:t>
            </a:r>
          </a:p>
        </p:txBody>
      </p:sp>
      <p:sp>
        <p:nvSpPr>
          <p:cNvPr id="5" name="Slide Number Placeholder 3"/>
          <p:cNvSpPr>
            <a:spLocks noGrp="1"/>
          </p:cNvSpPr>
          <p:nvPr>
            <p:ph type="sldNum" sz="quarter" idx="5"/>
          </p:nvPr>
        </p:nvSpPr>
        <p:spPr>
          <a:xfrm>
            <a:off x="4014791"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85" eaLnBrk="0" hangingPunct="0">
              <a:defRPr b="1">
                <a:solidFill>
                  <a:schemeClr val="tx1"/>
                </a:solidFill>
                <a:latin typeface="Arial" pitchFamily="34" charset="0"/>
              </a:defRPr>
            </a:lvl1pPr>
            <a:lvl2pPr marL="754340" indent="-290131" defTabSz="950985" eaLnBrk="0" hangingPunct="0">
              <a:defRPr b="1">
                <a:solidFill>
                  <a:schemeClr val="tx1"/>
                </a:solidFill>
                <a:latin typeface="Arial" pitchFamily="34" charset="0"/>
              </a:defRPr>
            </a:lvl2pPr>
            <a:lvl3pPr marL="1160524" indent="-232104" defTabSz="950985" eaLnBrk="0" hangingPunct="0">
              <a:defRPr b="1">
                <a:solidFill>
                  <a:schemeClr val="tx1"/>
                </a:solidFill>
                <a:latin typeface="Arial" pitchFamily="34" charset="0"/>
              </a:defRPr>
            </a:lvl3pPr>
            <a:lvl4pPr marL="1624733" indent="-232104" defTabSz="950985" eaLnBrk="0" hangingPunct="0">
              <a:defRPr b="1">
                <a:solidFill>
                  <a:schemeClr val="tx1"/>
                </a:solidFill>
                <a:latin typeface="Arial" pitchFamily="34" charset="0"/>
              </a:defRPr>
            </a:lvl4pPr>
            <a:lvl5pPr marL="2088942" indent="-232104" defTabSz="950985" eaLnBrk="0" hangingPunct="0">
              <a:defRPr b="1">
                <a:solidFill>
                  <a:schemeClr val="tx1"/>
                </a:solidFill>
                <a:latin typeface="Arial" pitchFamily="34" charset="0"/>
              </a:defRPr>
            </a:lvl5pPr>
            <a:lvl6pPr marL="2553153" indent="-232104" defTabSz="950985" eaLnBrk="0" fontAlgn="base" hangingPunct="0">
              <a:spcBef>
                <a:spcPct val="0"/>
              </a:spcBef>
              <a:spcAft>
                <a:spcPct val="0"/>
              </a:spcAft>
              <a:defRPr b="1">
                <a:solidFill>
                  <a:schemeClr val="tx1"/>
                </a:solidFill>
                <a:latin typeface="Arial" pitchFamily="34" charset="0"/>
              </a:defRPr>
            </a:lvl6pPr>
            <a:lvl7pPr marL="3017360" indent="-232104" defTabSz="950985" eaLnBrk="0" fontAlgn="base" hangingPunct="0">
              <a:spcBef>
                <a:spcPct val="0"/>
              </a:spcBef>
              <a:spcAft>
                <a:spcPct val="0"/>
              </a:spcAft>
              <a:defRPr b="1">
                <a:solidFill>
                  <a:schemeClr val="tx1"/>
                </a:solidFill>
                <a:latin typeface="Arial" pitchFamily="34" charset="0"/>
              </a:defRPr>
            </a:lvl7pPr>
            <a:lvl8pPr marL="3481571" indent="-232104" defTabSz="950985" eaLnBrk="0" fontAlgn="base" hangingPunct="0">
              <a:spcBef>
                <a:spcPct val="0"/>
              </a:spcBef>
              <a:spcAft>
                <a:spcPct val="0"/>
              </a:spcAft>
              <a:defRPr b="1">
                <a:solidFill>
                  <a:schemeClr val="tx1"/>
                </a:solidFill>
                <a:latin typeface="Arial" pitchFamily="34" charset="0"/>
              </a:defRPr>
            </a:lvl8pPr>
            <a:lvl9pPr marL="3945781" indent="-232104" defTabSz="950985"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a:t>
            </a:fld>
            <a:endParaRPr lang="en-US" dirty="0" smtClean="0">
              <a:solidFill>
                <a:prstClr val="black"/>
              </a:solidFill>
              <a:cs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1203325" y="701675"/>
            <a:ext cx="4679950" cy="3509963"/>
          </a:xfrm>
          <a:prstGeom prst="rect">
            <a:avLst/>
          </a:prstGeom>
          <a:ln/>
        </p:spPr>
      </p:sp>
      <p:sp>
        <p:nvSpPr>
          <p:cNvPr id="135171"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387" tIns="47693" rIns="95387" bIns="47693" numCol="1" anchor="t" anchorCtr="0" compatLnSpc="1">
            <a:prstTxWarp prst="textNoShape">
              <a:avLst/>
            </a:prstTxWarp>
          </a:bodyPr>
          <a:lstStyle/>
          <a:p>
            <a:pPr defTabSz="921401">
              <a:defRPr/>
            </a:pPr>
            <a:r>
              <a:rPr lang="en-US" b="0" baseline="0" dirty="0" smtClean="0">
                <a:latin typeface="Arial" panose="020B0604020202020204" pitchFamily="34" charset="0"/>
                <a:cs typeface="Arial" pitchFamily="34" charset="0"/>
              </a:rPr>
              <a:t>For our “Genomics in the News” segment of the Director’s Report, we wanted to highlight three prominent pieces all coming from the * </a:t>
            </a:r>
            <a:r>
              <a:rPr lang="en-US" b="0" i="1" baseline="0" dirty="0" smtClean="0">
                <a:latin typeface="Arial" pitchFamily="34" charset="0"/>
                <a:cs typeface="Arial" pitchFamily="34" charset="0"/>
              </a:rPr>
              <a:t>New York Times. </a:t>
            </a:r>
            <a:r>
              <a:rPr lang="en-US" b="0" i="0" baseline="0" dirty="0" smtClean="0">
                <a:latin typeface="Arial" pitchFamily="34" charset="0"/>
                <a:cs typeface="Arial" pitchFamily="34" charset="0"/>
              </a:rPr>
              <a:t>These include * an interview with Mary Claire-King, * an op-ed from Newt Gingrich calling for a doubling in NIH funding, and * a piece by Eric Lander regarding forensic science. </a:t>
            </a:r>
            <a:endParaRPr lang="en-US" b="0" baseline="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85" eaLnBrk="0" hangingPunct="0">
              <a:defRPr b="1">
                <a:solidFill>
                  <a:schemeClr val="tx1"/>
                </a:solidFill>
                <a:latin typeface="Arial" pitchFamily="34" charset="0"/>
              </a:defRPr>
            </a:lvl1pPr>
            <a:lvl2pPr marL="754340" indent="-290131" defTabSz="950985" eaLnBrk="0" hangingPunct="0">
              <a:defRPr b="1">
                <a:solidFill>
                  <a:schemeClr val="tx1"/>
                </a:solidFill>
                <a:latin typeface="Arial" pitchFamily="34" charset="0"/>
              </a:defRPr>
            </a:lvl2pPr>
            <a:lvl3pPr marL="1160524" indent="-232104" defTabSz="950985" eaLnBrk="0" hangingPunct="0">
              <a:defRPr b="1">
                <a:solidFill>
                  <a:schemeClr val="tx1"/>
                </a:solidFill>
                <a:latin typeface="Arial" pitchFamily="34" charset="0"/>
              </a:defRPr>
            </a:lvl3pPr>
            <a:lvl4pPr marL="1624733" indent="-232104" defTabSz="950985" eaLnBrk="0" hangingPunct="0">
              <a:defRPr b="1">
                <a:solidFill>
                  <a:schemeClr val="tx1"/>
                </a:solidFill>
                <a:latin typeface="Arial" pitchFamily="34" charset="0"/>
              </a:defRPr>
            </a:lvl4pPr>
            <a:lvl5pPr marL="2088942" indent="-232104" defTabSz="950985" eaLnBrk="0" hangingPunct="0">
              <a:defRPr b="1">
                <a:solidFill>
                  <a:schemeClr val="tx1"/>
                </a:solidFill>
                <a:latin typeface="Arial" pitchFamily="34" charset="0"/>
              </a:defRPr>
            </a:lvl5pPr>
            <a:lvl6pPr marL="2553153" indent="-232104" defTabSz="950985" eaLnBrk="0" fontAlgn="base" hangingPunct="0">
              <a:spcBef>
                <a:spcPct val="0"/>
              </a:spcBef>
              <a:spcAft>
                <a:spcPct val="0"/>
              </a:spcAft>
              <a:defRPr b="1">
                <a:solidFill>
                  <a:schemeClr val="tx1"/>
                </a:solidFill>
                <a:latin typeface="Arial" pitchFamily="34" charset="0"/>
              </a:defRPr>
            </a:lvl6pPr>
            <a:lvl7pPr marL="3017360" indent="-232104" defTabSz="950985" eaLnBrk="0" fontAlgn="base" hangingPunct="0">
              <a:spcBef>
                <a:spcPct val="0"/>
              </a:spcBef>
              <a:spcAft>
                <a:spcPct val="0"/>
              </a:spcAft>
              <a:defRPr b="1">
                <a:solidFill>
                  <a:schemeClr val="tx1"/>
                </a:solidFill>
                <a:latin typeface="Arial" pitchFamily="34" charset="0"/>
              </a:defRPr>
            </a:lvl7pPr>
            <a:lvl8pPr marL="3481571" indent="-232104" defTabSz="950985" eaLnBrk="0" fontAlgn="base" hangingPunct="0">
              <a:spcBef>
                <a:spcPct val="0"/>
              </a:spcBef>
              <a:spcAft>
                <a:spcPct val="0"/>
              </a:spcAft>
              <a:defRPr b="1">
                <a:solidFill>
                  <a:schemeClr val="tx1"/>
                </a:solidFill>
                <a:latin typeface="Arial" pitchFamily="34" charset="0"/>
              </a:defRPr>
            </a:lvl8pPr>
            <a:lvl9pPr marL="3945781" indent="-232104" defTabSz="950985"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30</a:t>
            </a:fld>
            <a:endParaRPr lang="en-US" dirty="0" smtClean="0">
              <a:solidFill>
                <a:prstClr val="black"/>
              </a:solidFill>
              <a:cs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1203325" y="701675"/>
            <a:ext cx="4679950" cy="3509963"/>
          </a:xfrm>
          <a:prstGeom prst="rect">
            <a:avLst/>
          </a:prstGeom>
          <a:ln/>
        </p:spPr>
      </p:sp>
      <p:sp>
        <p:nvSpPr>
          <p:cNvPr id="135171"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387" tIns="47693" rIns="95387" bIns="47693" numCol="1" anchor="t" anchorCtr="0" compatLnSpc="1">
            <a:prstTxWarp prst="textNoShape">
              <a:avLst/>
            </a:prstTxWarp>
          </a:bodyPr>
          <a:lstStyle/>
          <a:p>
            <a:pPr defTabSz="921401">
              <a:defRPr/>
            </a:pPr>
            <a:r>
              <a:rPr lang="en-US" dirty="0" smtClean="0">
                <a:latin typeface="Arial" panose="020B0604020202020204" pitchFamily="34" charset="0"/>
                <a:cs typeface="Arial" pitchFamily="34" charset="0"/>
              </a:rPr>
              <a:t>And in terms</a:t>
            </a:r>
            <a:r>
              <a:rPr lang="en-US" baseline="0" dirty="0" smtClean="0">
                <a:latin typeface="Arial" pitchFamily="34" charset="0"/>
                <a:cs typeface="Arial" pitchFamily="34" charset="0"/>
              </a:rPr>
              <a:t> of </a:t>
            </a:r>
            <a:r>
              <a:rPr lang="en-US" u="sng" baseline="0" dirty="0" smtClean="0">
                <a:latin typeface="Arial" pitchFamily="34" charset="0"/>
                <a:cs typeface="Arial" pitchFamily="34" charset="0"/>
              </a:rPr>
              <a:t>Genomes</a:t>
            </a:r>
            <a:r>
              <a:rPr lang="en-US" baseline="0" dirty="0" smtClean="0">
                <a:latin typeface="Arial" pitchFamily="34" charset="0"/>
                <a:cs typeface="Arial" pitchFamily="34" charset="0"/>
              </a:rPr>
              <a:t> in the News, there have been a number of recently generated genome sequences reported since the last Council meeting, including: * </a:t>
            </a:r>
            <a:r>
              <a:rPr lang="en-US" b="0" i="0" u="none" strike="noStrike" kern="1200" dirty="0" smtClean="0">
                <a:effectLst/>
                <a:latin typeface="Arial" panose="020B0604020202020204" pitchFamily="34" charset="0"/>
                <a:cs typeface="Arial" panose="020B0604020202020204" pitchFamily="34" charset="0"/>
              </a:rPr>
              <a:t>15 Species of Darwin’s finches, * </a:t>
            </a:r>
            <a:r>
              <a:rPr lang="en-US" dirty="0">
                <a:latin typeface="Arial" panose="020B0604020202020204" pitchFamily="34" charset="0"/>
                <a:cs typeface="Arial" panose="020B0604020202020204" pitchFamily="34" charset="0"/>
              </a:rPr>
              <a:t>eastern tiger swallowtail butterfly</a:t>
            </a:r>
            <a:r>
              <a:rPr lang="en-US" b="0" i="0" u="none" strike="noStrike" kern="1200" dirty="0" smtClean="0">
                <a:effectLst/>
                <a:latin typeface="Arial" panose="020B0604020202020204" pitchFamily="34" charset="0"/>
                <a:cs typeface="Arial" panose="020B0604020202020204" pitchFamily="34" charset="0"/>
              </a:rPr>
              <a:t>, * </a:t>
            </a:r>
            <a:r>
              <a:rPr lang="en-US" dirty="0">
                <a:latin typeface="Arial" panose="020B0604020202020204" pitchFamily="34" charset="0"/>
                <a:cs typeface="Arial" panose="020B0604020202020204" pitchFamily="34" charset="0"/>
              </a:rPr>
              <a:t>hookworm</a:t>
            </a:r>
            <a:r>
              <a:rPr lang="en-US" b="0" i="0" u="none" strike="noStrike" kern="1200" dirty="0" smtClean="0">
                <a:effectLst/>
                <a:latin typeface="Arial" panose="020B0604020202020204" pitchFamily="34" charset="0"/>
                <a:cs typeface="Arial" panose="020B0604020202020204" pitchFamily="34" charset="0"/>
              </a:rPr>
              <a:t>, * </a:t>
            </a:r>
            <a:r>
              <a:rPr lang="en-US" dirty="0">
                <a:latin typeface="Arial" panose="020B0604020202020204" pitchFamily="34" charset="0"/>
                <a:cs typeface="Arial" panose="020B0604020202020204" pitchFamily="34" charset="0"/>
              </a:rPr>
              <a:t>Tibetan plateau frog</a:t>
            </a:r>
            <a:r>
              <a:rPr lang="en-US" b="0" i="0" u="none" strike="noStrike" kern="1200" dirty="0" smtClean="0">
                <a:effectLst/>
                <a:latin typeface="Arial" panose="020B0604020202020204" pitchFamily="34" charset="0"/>
                <a:cs typeface="Arial" panose="020B0604020202020204" pitchFamily="34" charset="0"/>
              </a:rPr>
              <a:t>, * l</a:t>
            </a:r>
            <a:r>
              <a:rPr lang="en-US" dirty="0">
                <a:latin typeface="Arial" panose="020B0604020202020204" pitchFamily="34" charset="0"/>
                <a:cs typeface="Arial" panose="020B0604020202020204" pitchFamily="34" charset="0"/>
              </a:rPr>
              <a:t>arge yellow croaker (a fish)</a:t>
            </a:r>
            <a:r>
              <a:rPr lang="en-US" b="0" i="0" u="none" strike="noStrike" kern="1200" dirty="0" smtClean="0">
                <a:effectLst/>
                <a:latin typeface="Arial" panose="020B0604020202020204" pitchFamily="34" charset="0"/>
                <a:cs typeface="Arial" panose="020B0604020202020204" pitchFamily="34" charset="0"/>
              </a:rPr>
              <a:t>, * </a:t>
            </a:r>
            <a:r>
              <a:rPr lang="en-US" dirty="0">
                <a:latin typeface="Arial" panose="020B0604020202020204" pitchFamily="34" charset="0"/>
                <a:cs typeface="Arial" panose="020B0604020202020204" pitchFamily="34" charset="0"/>
              </a:rPr>
              <a:t>mountain gorilla</a:t>
            </a:r>
            <a:r>
              <a:rPr lang="en-US" b="0" i="0" u="none" strike="noStrike" kern="1200" dirty="0" smtClean="0">
                <a:effectLst/>
                <a:latin typeface="Arial" panose="020B0604020202020204" pitchFamily="34" charset="0"/>
                <a:cs typeface="Arial" panose="020B0604020202020204" pitchFamily="34" charset="0"/>
              </a:rPr>
              <a:t>, * </a:t>
            </a:r>
            <a:r>
              <a:rPr lang="en-US" dirty="0">
                <a:latin typeface="Arial" panose="020B0604020202020204" pitchFamily="34" charset="0"/>
                <a:cs typeface="Arial" panose="020B0604020202020204" pitchFamily="34" charset="0"/>
              </a:rPr>
              <a:t>cotton species</a:t>
            </a:r>
            <a:r>
              <a:rPr lang="en-US" b="0" i="0" u="none" strike="noStrike" kern="1200" dirty="0" smtClean="0">
                <a:effectLst/>
                <a:latin typeface="Arial" panose="020B0604020202020204" pitchFamily="34" charset="0"/>
                <a:cs typeface="Arial" panose="020B0604020202020204" pitchFamily="34" charset="0"/>
              </a:rPr>
              <a:t>, * </a:t>
            </a:r>
            <a:r>
              <a:rPr lang="en-US" dirty="0">
                <a:latin typeface="Arial" panose="020B0604020202020204" pitchFamily="34" charset="0"/>
                <a:cs typeface="Arial" panose="020B0604020202020204" pitchFamily="34" charset="0"/>
              </a:rPr>
              <a:t>liver fluke</a:t>
            </a:r>
            <a:r>
              <a:rPr lang="en-US" b="0" i="0" u="none" strike="noStrike" kern="1200" dirty="0" smtClean="0">
                <a:effectLst/>
                <a:latin typeface="Arial" panose="020B0604020202020204" pitchFamily="34" charset="0"/>
                <a:cs typeface="Arial" panose="020B0604020202020204" pitchFamily="34" charset="0"/>
              </a:rPr>
              <a:t>, * </a:t>
            </a:r>
            <a:r>
              <a:rPr lang="en-US" dirty="0">
                <a:latin typeface="Arial" panose="020B0604020202020204" pitchFamily="34" charset="0"/>
                <a:cs typeface="Arial" panose="020B0604020202020204" pitchFamily="34" charset="0"/>
              </a:rPr>
              <a:t>two woolly mammoths</a:t>
            </a:r>
            <a:r>
              <a:rPr lang="en-US" b="0" i="0" u="none" strike="noStrike" kern="1200" dirty="0" smtClean="0">
                <a:effectLst/>
                <a:latin typeface="Arial" panose="020B0604020202020204" pitchFamily="34" charset="0"/>
                <a:cs typeface="Arial" panose="020B0604020202020204" pitchFamily="34" charset="0"/>
              </a:rPr>
              <a:t>, and * both the </a:t>
            </a:r>
            <a:r>
              <a:rPr lang="en-US" dirty="0">
                <a:latin typeface="Arial" panose="020B0604020202020204" pitchFamily="34" charset="0"/>
                <a:cs typeface="Arial" panose="020B0604020202020204" pitchFamily="34" charset="0"/>
              </a:rPr>
              <a:t>European buff-tailed bumblebee and the North American common eastern bumblebee (these latter genomes created quite a buzz).</a:t>
            </a:r>
            <a:endParaRPr lang="en-US" b="0" i="0" u="none" strike="noStrike" kern="1200" dirty="0" smtClean="0">
              <a:effectLst/>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4014791"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85" eaLnBrk="0" hangingPunct="0">
              <a:defRPr b="1">
                <a:solidFill>
                  <a:schemeClr val="tx1"/>
                </a:solidFill>
                <a:latin typeface="Arial" pitchFamily="34" charset="0"/>
              </a:defRPr>
            </a:lvl1pPr>
            <a:lvl2pPr marL="754340" indent="-290131" defTabSz="950985" eaLnBrk="0" hangingPunct="0">
              <a:defRPr b="1">
                <a:solidFill>
                  <a:schemeClr val="tx1"/>
                </a:solidFill>
                <a:latin typeface="Arial" pitchFamily="34" charset="0"/>
              </a:defRPr>
            </a:lvl2pPr>
            <a:lvl3pPr marL="1160524" indent="-232104" defTabSz="950985" eaLnBrk="0" hangingPunct="0">
              <a:defRPr b="1">
                <a:solidFill>
                  <a:schemeClr val="tx1"/>
                </a:solidFill>
                <a:latin typeface="Arial" pitchFamily="34" charset="0"/>
              </a:defRPr>
            </a:lvl3pPr>
            <a:lvl4pPr marL="1624733" indent="-232104" defTabSz="950985" eaLnBrk="0" hangingPunct="0">
              <a:defRPr b="1">
                <a:solidFill>
                  <a:schemeClr val="tx1"/>
                </a:solidFill>
                <a:latin typeface="Arial" pitchFamily="34" charset="0"/>
              </a:defRPr>
            </a:lvl4pPr>
            <a:lvl5pPr marL="2088942" indent="-232104" defTabSz="950985" eaLnBrk="0" hangingPunct="0">
              <a:defRPr b="1">
                <a:solidFill>
                  <a:schemeClr val="tx1"/>
                </a:solidFill>
                <a:latin typeface="Arial" pitchFamily="34" charset="0"/>
              </a:defRPr>
            </a:lvl5pPr>
            <a:lvl6pPr marL="2553153" indent="-232104" defTabSz="950985" eaLnBrk="0" fontAlgn="base" hangingPunct="0">
              <a:spcBef>
                <a:spcPct val="0"/>
              </a:spcBef>
              <a:spcAft>
                <a:spcPct val="0"/>
              </a:spcAft>
              <a:defRPr b="1">
                <a:solidFill>
                  <a:schemeClr val="tx1"/>
                </a:solidFill>
                <a:latin typeface="Arial" pitchFamily="34" charset="0"/>
              </a:defRPr>
            </a:lvl6pPr>
            <a:lvl7pPr marL="3017360" indent="-232104" defTabSz="950985" eaLnBrk="0" fontAlgn="base" hangingPunct="0">
              <a:spcBef>
                <a:spcPct val="0"/>
              </a:spcBef>
              <a:spcAft>
                <a:spcPct val="0"/>
              </a:spcAft>
              <a:defRPr b="1">
                <a:solidFill>
                  <a:schemeClr val="tx1"/>
                </a:solidFill>
                <a:latin typeface="Arial" pitchFamily="34" charset="0"/>
              </a:defRPr>
            </a:lvl7pPr>
            <a:lvl8pPr marL="3481571" indent="-232104" defTabSz="950985" eaLnBrk="0" fontAlgn="base" hangingPunct="0">
              <a:spcBef>
                <a:spcPct val="0"/>
              </a:spcBef>
              <a:spcAft>
                <a:spcPct val="0"/>
              </a:spcAft>
              <a:defRPr b="1">
                <a:solidFill>
                  <a:schemeClr val="tx1"/>
                </a:solidFill>
                <a:latin typeface="Arial" pitchFamily="34" charset="0"/>
              </a:defRPr>
            </a:lvl8pPr>
            <a:lvl9pPr marL="3945781" indent="-232104" defTabSz="950985"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31</a:t>
            </a:fld>
            <a:endParaRPr lang="en-US" dirty="0" smtClean="0">
              <a:solidFill>
                <a:prstClr val="black"/>
              </a:solidFill>
              <a:cs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1"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85" eaLnBrk="0" hangingPunct="0">
              <a:defRPr b="1">
                <a:solidFill>
                  <a:schemeClr val="tx1"/>
                </a:solidFill>
                <a:latin typeface="Arial" pitchFamily="34" charset="0"/>
              </a:defRPr>
            </a:lvl1pPr>
            <a:lvl2pPr marL="754340" indent="-290131" defTabSz="950985" eaLnBrk="0" hangingPunct="0">
              <a:defRPr b="1">
                <a:solidFill>
                  <a:schemeClr val="tx1"/>
                </a:solidFill>
                <a:latin typeface="Arial" pitchFamily="34" charset="0"/>
              </a:defRPr>
            </a:lvl2pPr>
            <a:lvl3pPr marL="1160524" indent="-232104" defTabSz="950985" eaLnBrk="0" hangingPunct="0">
              <a:defRPr b="1">
                <a:solidFill>
                  <a:schemeClr val="tx1"/>
                </a:solidFill>
                <a:latin typeface="Arial" pitchFamily="34" charset="0"/>
              </a:defRPr>
            </a:lvl3pPr>
            <a:lvl4pPr marL="1624733" indent="-232104" defTabSz="950985" eaLnBrk="0" hangingPunct="0">
              <a:defRPr b="1">
                <a:solidFill>
                  <a:schemeClr val="tx1"/>
                </a:solidFill>
                <a:latin typeface="Arial" pitchFamily="34" charset="0"/>
              </a:defRPr>
            </a:lvl4pPr>
            <a:lvl5pPr marL="2088942" indent="-232104" defTabSz="950985" eaLnBrk="0" hangingPunct="0">
              <a:defRPr b="1">
                <a:solidFill>
                  <a:schemeClr val="tx1"/>
                </a:solidFill>
                <a:latin typeface="Arial" pitchFamily="34" charset="0"/>
              </a:defRPr>
            </a:lvl5pPr>
            <a:lvl6pPr marL="2553153" indent="-232104" defTabSz="950985" eaLnBrk="0" fontAlgn="base" hangingPunct="0">
              <a:spcBef>
                <a:spcPct val="0"/>
              </a:spcBef>
              <a:spcAft>
                <a:spcPct val="0"/>
              </a:spcAft>
              <a:defRPr b="1">
                <a:solidFill>
                  <a:schemeClr val="tx1"/>
                </a:solidFill>
                <a:latin typeface="Arial" pitchFamily="34" charset="0"/>
              </a:defRPr>
            </a:lvl6pPr>
            <a:lvl7pPr marL="3017360" indent="-232104" defTabSz="950985" eaLnBrk="0" fontAlgn="base" hangingPunct="0">
              <a:spcBef>
                <a:spcPct val="0"/>
              </a:spcBef>
              <a:spcAft>
                <a:spcPct val="0"/>
              </a:spcAft>
              <a:defRPr b="1">
                <a:solidFill>
                  <a:schemeClr val="tx1"/>
                </a:solidFill>
                <a:latin typeface="Arial" pitchFamily="34" charset="0"/>
              </a:defRPr>
            </a:lvl7pPr>
            <a:lvl8pPr marL="3481571" indent="-232104" defTabSz="950985" eaLnBrk="0" fontAlgn="base" hangingPunct="0">
              <a:spcBef>
                <a:spcPct val="0"/>
              </a:spcBef>
              <a:spcAft>
                <a:spcPct val="0"/>
              </a:spcAft>
              <a:defRPr b="1">
                <a:solidFill>
                  <a:schemeClr val="tx1"/>
                </a:solidFill>
                <a:latin typeface="Arial" pitchFamily="34" charset="0"/>
              </a:defRPr>
            </a:lvl8pPr>
            <a:lvl9pPr marL="3945781" indent="-232104" defTabSz="950985"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32</a:t>
            </a:fld>
            <a:endParaRPr lang="en-US" dirty="0" smtClean="0">
              <a:cs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591" tIns="47296" rIns="94591" bIns="47296" numCol="1" anchor="t" anchorCtr="0" compatLnSpc="1">
            <a:prstTxWarp prst="textNoShape">
              <a:avLst/>
            </a:prstTxWarp>
          </a:bodyPr>
          <a:lstStyle/>
          <a:p>
            <a:pPr defTabSz="921211">
              <a:defRPr/>
            </a:pPr>
            <a:r>
              <a:rPr lang="en-US" dirty="0" smtClean="0">
                <a:latin typeface="Arial" panose="020B0604020202020204" pitchFamily="34" charset="0"/>
                <a:cs typeface="Arial" panose="020B0604020202020204" pitchFamily="34" charset="0"/>
              </a:rPr>
              <a:t>NHGRI’s Genome</a:t>
            </a:r>
            <a:r>
              <a:rPr lang="en-US" baseline="0" dirty="0" smtClean="0">
                <a:latin typeface="Arial" panose="020B0604020202020204" pitchFamily="34" charset="0"/>
                <a:cs typeface="Arial" panose="020B0604020202020204" pitchFamily="34" charset="0"/>
              </a:rPr>
              <a:t> Sequencing Program currently has a number of funding opportunities at different stages of the application and review process. </a:t>
            </a:r>
          </a:p>
          <a:p>
            <a:pPr defTabSz="921211">
              <a:defRPr/>
            </a:pPr>
            <a:endParaRPr lang="en-US" baseline="0" dirty="0" smtClean="0">
              <a:latin typeface="Arial" panose="020B0604020202020204" pitchFamily="34" charset="0"/>
              <a:cs typeface="Arial" panose="020B0604020202020204" pitchFamily="34" charset="0"/>
            </a:endParaRPr>
          </a:p>
          <a:p>
            <a:pPr defTabSz="921211">
              <a:defRPr/>
            </a:pPr>
            <a:r>
              <a:rPr lang="en-US" dirty="0" smtClean="0">
                <a:latin typeface="Arial" panose="020B0604020202020204" pitchFamily="34" charset="0"/>
                <a:cs typeface="Arial" panose="020B0604020202020204" pitchFamily="34" charset="0"/>
              </a:rPr>
              <a:t>* Applications </a:t>
            </a:r>
            <a:r>
              <a:rPr lang="en-US" dirty="0">
                <a:latin typeface="Arial" panose="020B0604020202020204" pitchFamily="34" charset="0"/>
                <a:cs typeface="Arial" panose="020B0604020202020204" pitchFamily="34" charset="0"/>
              </a:rPr>
              <a:t>for the Centers for Common Disease Genomics (CCDGs) and the Centers for Mendelian Genomics (CMGs) have been submitted and </a:t>
            </a:r>
            <a:r>
              <a:rPr lang="en-US" dirty="0" smtClean="0">
                <a:latin typeface="Arial" panose="020B0604020202020204" pitchFamily="34" charset="0"/>
                <a:cs typeface="Arial" panose="020B0604020202020204" pitchFamily="34" charset="0"/>
              </a:rPr>
              <a:t>are in</a:t>
            </a:r>
            <a:r>
              <a:rPr lang="en-US" baseline="0" dirty="0" smtClean="0">
                <a:latin typeface="Arial" panose="020B0604020202020204" pitchFamily="34" charset="0"/>
                <a:cs typeface="Arial" panose="020B0604020202020204" pitchFamily="34" charset="0"/>
              </a:rPr>
              <a:t> the process of being </a:t>
            </a:r>
            <a:r>
              <a:rPr lang="en-US" dirty="0" smtClean="0">
                <a:latin typeface="Arial" panose="020B0604020202020204" pitchFamily="34" charset="0"/>
                <a:cs typeface="Arial" panose="020B0604020202020204" pitchFamily="34" charset="0"/>
              </a:rPr>
              <a:t>reviewed.</a:t>
            </a:r>
            <a:endParaRPr lang="en-US" dirty="0">
              <a:latin typeface="Arial" panose="020B0604020202020204" pitchFamily="34" charset="0"/>
              <a:cs typeface="Arial" panose="020B0604020202020204" pitchFamily="34" charset="0"/>
            </a:endParaRPr>
          </a:p>
          <a:p>
            <a:pPr defTabSz="921211">
              <a:defRPr/>
            </a:pPr>
            <a:endParaRPr lang="en-US" dirty="0">
              <a:latin typeface="Arial" panose="020B0604020202020204" pitchFamily="34" charset="0"/>
              <a:cs typeface="Arial" panose="020B0604020202020204" pitchFamily="34" charset="0"/>
            </a:endParaRPr>
          </a:p>
          <a:p>
            <a:pPr defTabSz="921211">
              <a:defRPr/>
            </a:pPr>
            <a:r>
              <a:rPr lang="en-US" dirty="0" smtClean="0">
                <a:latin typeface="Arial" panose="020B0604020202020204" pitchFamily="34" charset="0"/>
                <a:cs typeface="Arial" panose="020B0604020202020204" pitchFamily="34" charset="0"/>
              </a:rPr>
              <a:t>* An RFA for a </a:t>
            </a:r>
            <a:r>
              <a:rPr lang="en-US" dirty="0">
                <a:latin typeface="Arial" panose="020B0604020202020204" pitchFamily="34" charset="0"/>
                <a:cs typeface="Arial" panose="020B0604020202020204" pitchFamily="34" charset="0"/>
              </a:rPr>
              <a:t>Genome Sequencing Program Coordinating Center </a:t>
            </a:r>
            <a:r>
              <a:rPr lang="en-US" dirty="0" smtClean="0">
                <a:latin typeface="Arial" panose="020B0604020202020204" pitchFamily="34" charset="0"/>
                <a:cs typeface="Arial" panose="020B0604020202020204" pitchFamily="34" charset="0"/>
              </a:rPr>
              <a:t>was released on </a:t>
            </a:r>
            <a:r>
              <a:rPr lang="en-US" dirty="0">
                <a:latin typeface="Arial" panose="020B0604020202020204" pitchFamily="34" charset="0"/>
                <a:cs typeface="Arial" panose="020B0604020202020204" pitchFamily="34" charset="0"/>
              </a:rPr>
              <a:t>March 25. </a:t>
            </a:r>
          </a:p>
          <a:p>
            <a:pPr defTabSz="921211">
              <a:defRPr/>
            </a:pPr>
            <a:endParaRPr lang="en-US" dirty="0">
              <a:latin typeface="Arial" panose="020B0604020202020204" pitchFamily="34" charset="0"/>
              <a:cs typeface="Arial" panose="020B0604020202020204" pitchFamily="34" charset="0"/>
            </a:endParaRPr>
          </a:p>
          <a:p>
            <a:pPr defTabSz="921211">
              <a:defRPr/>
            </a:pPr>
            <a:r>
              <a:rPr lang="en-US" dirty="0" smtClean="0">
                <a:latin typeface="Arial" panose="020B0604020202020204" pitchFamily="34" charset="0"/>
                <a:cs typeface="Arial" panose="020B0604020202020204" pitchFamily="34" charset="0"/>
              </a:rPr>
              <a:t>* Meanwhile, funding </a:t>
            </a:r>
            <a:r>
              <a:rPr lang="en-US" dirty="0">
                <a:latin typeface="Arial" panose="020B0604020202020204" pitchFamily="34" charset="0"/>
                <a:cs typeface="Arial" panose="020B0604020202020204" pitchFamily="34" charset="0"/>
              </a:rPr>
              <a:t>opportunities for </a:t>
            </a:r>
            <a:r>
              <a:rPr lang="en-US" dirty="0" smtClean="0">
                <a:latin typeface="Arial" panose="020B0604020202020204" pitchFamily="34" charset="0"/>
                <a:cs typeface="Arial" panose="020B0604020202020204" pitchFamily="34" charset="0"/>
              </a:rPr>
              <a:t>three remaining </a:t>
            </a:r>
            <a:r>
              <a:rPr lang="en-US" dirty="0">
                <a:latin typeface="Arial" panose="020B0604020202020204" pitchFamily="34" charset="0"/>
                <a:cs typeface="Arial" panose="020B0604020202020204" pitchFamily="34" charset="0"/>
              </a:rPr>
              <a:t>Genome Sequencing Program </a:t>
            </a:r>
            <a:r>
              <a:rPr lang="en-US" dirty="0" smtClean="0">
                <a:latin typeface="Arial" panose="020B0604020202020204" pitchFamily="34" charset="0"/>
                <a:cs typeface="Arial" panose="020B0604020202020204" pitchFamily="34" charset="0"/>
              </a:rPr>
              <a:t>concepts are still in process and will be released in the near future. Recall that these will be for Genome Sequencing Program Analysis Centers, High-Quality (“Gold”) Reference Genomes, and Comparative Genomics (as</a:t>
            </a:r>
            <a:r>
              <a:rPr lang="en-US" baseline="0" dirty="0" smtClean="0">
                <a:latin typeface="Arial" panose="020B0604020202020204" pitchFamily="34" charset="0"/>
                <a:cs typeface="Arial" panose="020B0604020202020204" pitchFamily="34" charset="0"/>
              </a:rPr>
              <a:t> we discussed at the </a:t>
            </a:r>
            <a:r>
              <a:rPr lang="en-US" dirty="0" smtClean="0">
                <a:latin typeface="Arial" panose="020B0604020202020204" pitchFamily="34" charset="0"/>
                <a:cs typeface="Arial" panose="020B0604020202020204" pitchFamily="34" charset="0"/>
              </a:rPr>
              <a:t>February Council meeting). </a:t>
            </a:r>
            <a:endParaRPr lang="en-US" dirty="0">
              <a:latin typeface="Arial" panose="020B0604020202020204" pitchFamily="34" charset="0"/>
              <a:cs typeface="Arial" panose="020B0604020202020204"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2592">
              <a:defRPr/>
            </a:pPr>
            <a:fld id="{EF1538E9-0E3C-4F99-854D-827A84D0C00A}" type="slidenum">
              <a:rPr lang="en-US" smtClean="0">
                <a:solidFill>
                  <a:srgbClr val="000000"/>
                </a:solidFill>
              </a:rPr>
              <a:pPr defTabSz="932592">
                <a:defRPr/>
              </a:pPr>
              <a:t>33</a:t>
            </a:fld>
            <a:endParaRPr lang="en-US" dirty="0" smtClean="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591" tIns="47296" rIns="94591" bIns="47296" numCol="1" anchor="t" anchorCtr="0" compatLnSpc="1">
            <a:prstTxWarp prst="textNoShape">
              <a:avLst/>
            </a:prstTxWarp>
          </a:bodyPr>
          <a:lstStyle/>
          <a:p>
            <a:pPr defTabSz="921211">
              <a:defRPr/>
            </a:pPr>
            <a:r>
              <a:rPr lang="en-US" dirty="0" smtClean="0">
                <a:latin typeface="Arial" panose="020B0604020202020204" pitchFamily="34" charset="0"/>
                <a:cs typeface="Arial" panose="020B0604020202020204" pitchFamily="34" charset="0"/>
              </a:rPr>
              <a:t>Relevant</a:t>
            </a:r>
            <a:r>
              <a:rPr lang="en-US" baseline="0" dirty="0" smtClean="0">
                <a:latin typeface="Arial" panose="020B0604020202020204" pitchFamily="34" charset="0"/>
                <a:cs typeface="Arial" panose="020B0604020202020204" pitchFamily="34" charset="0"/>
              </a:rPr>
              <a:t> to our current Genome Sequencing Program is a recently released announcement for something quite new— the </a:t>
            </a:r>
            <a:r>
              <a:rPr lang="en-US" dirty="0" smtClean="0">
                <a:latin typeface="Arial" panose="020B0604020202020204" pitchFamily="34" charset="0"/>
                <a:cs typeface="Arial" panose="020B0604020202020204" pitchFamily="34" charset="0"/>
              </a:rPr>
              <a:t>Gabriella Miller Kids First Pediatric Research Program (or Kids First). This</a:t>
            </a:r>
            <a:r>
              <a:rPr lang="en-US" baseline="0" dirty="0" smtClean="0">
                <a:latin typeface="Arial" panose="020B0604020202020204" pitchFamily="34" charset="0"/>
                <a:cs typeface="Arial" panose="020B0604020202020204" pitchFamily="34" charset="0"/>
              </a:rPr>
              <a:t> new NIH </a:t>
            </a:r>
            <a:r>
              <a:rPr lang="en-US" dirty="0" smtClean="0">
                <a:latin typeface="Arial" panose="020B0604020202020204" pitchFamily="34" charset="0"/>
                <a:cs typeface="Arial" panose="020B0604020202020204" pitchFamily="34" charset="0"/>
              </a:rPr>
              <a:t>Common Fund program is</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planning to develop a data resource for the pediatric research community of well-curated clinical and genomic sequence data. * These data are intended to facilitate discovering the genomic basis of structural</a:t>
            </a:r>
            <a:r>
              <a:rPr lang="en-US" baseline="0" dirty="0" smtClean="0">
                <a:latin typeface="Arial" panose="020B0604020202020204" pitchFamily="34" charset="0"/>
                <a:cs typeface="Arial" panose="020B0604020202020204" pitchFamily="34" charset="0"/>
              </a:rPr>
              <a:t> birth defects and childhood cancer. </a:t>
            </a:r>
            <a:endParaRPr lang="en-US" dirty="0" smtClean="0">
              <a:latin typeface="Arial" panose="020B0604020202020204" pitchFamily="34" charset="0"/>
              <a:cs typeface="Arial" panose="020B0604020202020204" pitchFamily="34" charset="0"/>
            </a:endParaRPr>
          </a:p>
          <a:p>
            <a:pPr defTabSz="921211">
              <a:defRPr/>
            </a:pPr>
            <a:endParaRPr lang="en-US" dirty="0" smtClean="0">
              <a:latin typeface="Arial" panose="020B0604020202020204" pitchFamily="34" charset="0"/>
              <a:cs typeface="Arial" panose="020B0604020202020204" pitchFamily="34" charset="0"/>
            </a:endParaRPr>
          </a:p>
          <a:p>
            <a:pPr defTabSz="921211">
              <a:defRPr/>
            </a:pPr>
            <a:r>
              <a:rPr lang="en-US" dirty="0" smtClean="0">
                <a:latin typeface="Arial" panose="020B0604020202020204" pitchFamily="34" charset="0"/>
                <a:cs typeface="Arial" panose="020B0604020202020204" pitchFamily="34" charset="0"/>
              </a:rPr>
              <a:t>* The initial component</a:t>
            </a:r>
            <a:r>
              <a:rPr lang="en-US" baseline="0" dirty="0" smtClean="0">
                <a:latin typeface="Arial" panose="020B0604020202020204" pitchFamily="34" charset="0"/>
                <a:cs typeface="Arial" panose="020B0604020202020204" pitchFamily="34" charset="0"/>
              </a:rPr>
              <a:t> of this program is providing access </a:t>
            </a:r>
            <a:r>
              <a:rPr lang="en-US" dirty="0" smtClean="0">
                <a:latin typeface="Arial" panose="020B0604020202020204" pitchFamily="34" charset="0"/>
                <a:cs typeface="Arial" panose="020B0604020202020204" pitchFamily="34" charset="0"/>
              </a:rPr>
              <a:t>to whole-genome sequencing for</a:t>
            </a:r>
            <a:r>
              <a:rPr lang="en-US" baseline="0" dirty="0" smtClean="0">
                <a:latin typeface="Arial" panose="020B0604020202020204" pitchFamily="34" charset="0"/>
                <a:cs typeface="Arial" panose="020B0604020202020204" pitchFamily="34" charset="0"/>
              </a:rPr>
              <a:t> available samples, with that sequencing to be provided by the </a:t>
            </a:r>
            <a:r>
              <a:rPr lang="en-US" dirty="0" smtClean="0">
                <a:latin typeface="Arial" panose="020B0604020202020204" pitchFamily="34" charset="0"/>
                <a:cs typeface="Arial" panose="020B0604020202020204" pitchFamily="34" charset="0"/>
              </a:rPr>
              <a:t>NHGRI Genome Sequencing Program. An</a:t>
            </a:r>
            <a:r>
              <a:rPr lang="en-US" baseline="0" dirty="0" smtClean="0">
                <a:latin typeface="Arial" panose="020B0604020202020204" pitchFamily="34" charset="0"/>
                <a:cs typeface="Arial" panose="020B0604020202020204" pitchFamily="34" charset="0"/>
              </a:rPr>
              <a:t> announcement about the opportunity for X01 awards for this program was released last Friday, * with a due date of July 27. The Common Fund will be providing all the funds to support genome sequencing of the samples identified through this announcement. </a:t>
            </a:r>
            <a:endParaRPr lang="en-US" dirty="0" smtClean="0">
              <a:latin typeface="Arial" panose="020B0604020202020204" pitchFamily="34" charset="0"/>
              <a:cs typeface="Arial" panose="020B0604020202020204" pitchFamily="34" charset="0"/>
            </a:endParaRPr>
          </a:p>
          <a:p>
            <a:pPr defTabSz="921211">
              <a:defRPr/>
            </a:pPr>
            <a:endParaRPr lang="en-US" dirty="0" smtClean="0">
              <a:latin typeface="Arial" panose="020B0604020202020204" pitchFamily="34" charset="0"/>
              <a:cs typeface="Arial" panose="020B0604020202020204"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2592">
              <a:defRPr/>
            </a:pPr>
            <a:fld id="{EF1538E9-0E3C-4F99-854D-827A84D0C00A}" type="slidenum">
              <a:rPr lang="en-US" smtClean="0">
                <a:solidFill>
                  <a:srgbClr val="000000"/>
                </a:solidFill>
              </a:rPr>
              <a:pPr defTabSz="932592">
                <a:defRPr/>
              </a:pPr>
              <a:t>34</a:t>
            </a:fld>
            <a:endParaRPr lang="en-US" dirty="0" smtClean="0">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xfrm>
            <a:off x="1118262" y="4334635"/>
            <a:ext cx="5146040" cy="4211955"/>
          </a:xfrm>
        </p:spPr>
        <p:txBody>
          <a:bodyPr/>
          <a:lstStyle/>
          <a:p>
            <a:r>
              <a:rPr lang="en-US" dirty="0" smtClean="0">
                <a:latin typeface="Arial" pitchFamily="34" charset="0"/>
                <a:cs typeface="Arial" pitchFamily="34" charset="0"/>
              </a:rPr>
              <a:t>The 1000 Genomes Project is winding down. Recall that the project’s * </a:t>
            </a:r>
            <a:r>
              <a:rPr lang="en-US" baseline="0" dirty="0" smtClean="0">
                <a:latin typeface="Arial" pitchFamily="34" charset="0"/>
                <a:cs typeface="Arial" pitchFamily="34" charset="0"/>
              </a:rPr>
              <a:t>goal was to identify and catalog 95% of the common human genomic variants (those with a frequency of at least 1%).</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Indeed, the final dataset appears to account for &gt;99% of the common variants. * This was based on sequencing the genomes of </a:t>
            </a:r>
            <a:r>
              <a:rPr lang="en-US" dirty="0" smtClean="0">
                <a:latin typeface="Arial" pitchFamily="34" charset="0"/>
                <a:cs typeface="Arial" pitchFamily="34" charset="0"/>
              </a:rPr>
              <a:t>2,504 people from 26 populations.</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In total,</a:t>
            </a:r>
            <a:r>
              <a:rPr lang="en-US" baseline="0" dirty="0" smtClean="0">
                <a:latin typeface="Arial" pitchFamily="34" charset="0"/>
                <a:cs typeface="Arial" pitchFamily="34" charset="0"/>
              </a:rPr>
              <a:t> 1000 Genomes has </a:t>
            </a:r>
            <a:r>
              <a:rPr lang="en-US" dirty="0" smtClean="0">
                <a:latin typeface="Arial" pitchFamily="34" charset="0"/>
                <a:cs typeface="Arial" pitchFamily="34" charset="0"/>
              </a:rPr>
              <a:t>found </a:t>
            </a:r>
            <a:r>
              <a:rPr lang="en-US" baseline="0" dirty="0" smtClean="0">
                <a:latin typeface="Arial" pitchFamily="34" charset="0"/>
                <a:cs typeface="Arial" pitchFamily="34" charset="0"/>
              </a:rPr>
              <a:t>&gt;84 million variant sites in the human genome. These include 81 million single-nucleotide polymorphisms (or SNPs), 3.4 million insertions and deletions, and 68 thousand structural variants.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The Project’s final paper should be published by October of this year.</a:t>
            </a:r>
          </a:p>
        </p:txBody>
      </p:sp>
      <p:sp>
        <p:nvSpPr>
          <p:cNvPr id="4" name="Slide Number Placeholder 3"/>
          <p:cNvSpPr>
            <a:spLocks noGrp="1"/>
          </p:cNvSpPr>
          <p:nvPr>
            <p:ph type="sldNum" sz="quarter" idx="10"/>
          </p:nvPr>
        </p:nvSpPr>
        <p:spPr/>
        <p:txBody>
          <a:bodyPr/>
          <a:lstStyle/>
          <a:p>
            <a:fld id="{DF125CC9-880A-409B-972C-C1759D7A769E}" type="slidenum">
              <a:rPr lang="en-US" smtClean="0"/>
              <a:t>35</a:t>
            </a:fld>
            <a:endParaRPr lang="en-US" dirty="0"/>
          </a:p>
        </p:txBody>
      </p:sp>
    </p:spTree>
    <p:extLst>
      <p:ext uri="{BB962C8B-B14F-4D97-AF65-F5344CB8AC3E}">
        <p14:creationId xmlns:p14="http://schemas.microsoft.com/office/powerpoint/2010/main" val="30776259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891" tIns="46946" rIns="93891" bIns="46946" numCol="1" anchor="t" anchorCtr="0" compatLnSpc="1">
            <a:prstTxWarp prst="textNoShape">
              <a:avLst/>
            </a:prstTxWarp>
          </a:bodyPr>
          <a:lstStyle/>
          <a:p>
            <a:pPr defTabSz="914228">
              <a:defRPr/>
            </a:pPr>
            <a:r>
              <a:rPr lang="en-US" b="0" i="0" baseline="0" dirty="0" smtClean="0">
                <a:latin typeface="Arial" pitchFamily="34" charset="0"/>
                <a:cs typeface="Arial" pitchFamily="34" charset="0"/>
              </a:rPr>
              <a:t>Another project that is winding down is the Cancer Genome Atlas project (or TCGA), which is a joint effort between NHGRI and NCI that aims to improve our understanding of the molecular basis of cancer. </a:t>
            </a:r>
          </a:p>
          <a:p>
            <a:pPr defTabSz="914228">
              <a:defRPr/>
            </a:pPr>
            <a:endParaRPr lang="en-US" b="0" i="0" baseline="0" dirty="0" smtClean="0">
              <a:latin typeface="Arial" pitchFamily="34" charset="0"/>
              <a:cs typeface="Arial" pitchFamily="34" charset="0"/>
            </a:endParaRPr>
          </a:p>
          <a:p>
            <a:pPr defTabSz="914228">
              <a:defRPr/>
            </a:pPr>
            <a:r>
              <a:rPr lang="en-US" b="0" i="0" baseline="0" dirty="0" smtClean="0">
                <a:latin typeface="Arial" pitchFamily="34" charset="0"/>
                <a:cs typeface="Arial" pitchFamily="34" charset="0"/>
              </a:rPr>
              <a:t>* TCGA is now being recognized for its remarkable achievements. Specifically, the TCGA Project Team has been selected as a finalist for the 2015 Samuel J. </a:t>
            </a:r>
            <a:r>
              <a:rPr lang="en-US" b="0" i="0" baseline="0" dirty="0" err="1" smtClean="0">
                <a:latin typeface="Arial" pitchFamily="34" charset="0"/>
                <a:cs typeface="Arial" pitchFamily="34" charset="0"/>
              </a:rPr>
              <a:t>Heyman</a:t>
            </a:r>
            <a:r>
              <a:rPr lang="en-US" b="0" i="0" baseline="0" dirty="0" smtClean="0">
                <a:latin typeface="Arial" pitchFamily="34" charset="0"/>
                <a:cs typeface="Arial" pitchFamily="34" charset="0"/>
              </a:rPr>
              <a:t> Service to America Medals. This prestigious award, nicknamed “the SAMMIES,” is presented annually by the nonprofit, nonpartisan Partnership for Public Service to celebrate excellence in federal civil service (it is sometimes referred to as the Oscars for government service). * Shown here are NCI’s Jean Claude Zenklusen and NHGRI’s Carolyn Hutter, who lead a very successful and impressive group from both institutes that oversee the TCGA project. </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5697">
              <a:defRPr/>
            </a:pPr>
            <a:fld id="{EF1538E9-0E3C-4F99-854D-827A84D0C00A}" type="slidenum">
              <a:rPr lang="en-US" smtClean="0">
                <a:solidFill>
                  <a:prstClr val="black"/>
                </a:solidFill>
                <a:cs typeface="Arial" panose="020B0604020202020204" pitchFamily="34" charset="0"/>
              </a:rPr>
              <a:pPr defTabSz="925697">
                <a:defRPr/>
              </a:pPr>
              <a:t>36</a:t>
            </a:fld>
            <a:endParaRPr lang="en-US" dirty="0" smtClean="0">
              <a:solidFill>
                <a:prstClr val="black"/>
              </a:solidFill>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xfrm>
            <a:off x="862716" y="4334635"/>
            <a:ext cx="5538083" cy="4504565"/>
          </a:xfrm>
          <a:ln>
            <a:noFill/>
          </a:ln>
        </p:spPr>
        <p:txBody>
          <a:bodyPr/>
          <a:lstStyle/>
          <a:p>
            <a:pPr lvl="1" defTabSz="929159" eaLnBrk="1" fontAlgn="auto" hangingPunct="1">
              <a:spcAft>
                <a:spcPts val="0"/>
              </a:spcAft>
              <a:defRPr/>
            </a:pPr>
            <a:r>
              <a:rPr lang="en-US" kern="1200" dirty="0" smtClean="0">
                <a:solidFill>
                  <a:schemeClr val="tx1"/>
                </a:solidFill>
                <a:effectLst/>
                <a:latin typeface="Arial" panose="020B0604020202020204" pitchFamily="34" charset="0"/>
                <a:cs typeface="Arial" panose="020B0604020202020204" pitchFamily="34" charset="0"/>
              </a:rPr>
              <a:t>The Centers for Mendelian Genomics (or </a:t>
            </a:r>
            <a:r>
              <a:rPr lang="en-US" kern="1200" baseline="0" dirty="0" smtClean="0">
                <a:solidFill>
                  <a:schemeClr val="tx1"/>
                </a:solidFill>
                <a:effectLst/>
                <a:latin typeface="Arial" panose="020B0604020202020204" pitchFamily="34" charset="0"/>
                <a:cs typeface="Arial" panose="020B0604020202020204" pitchFamily="34" charset="0"/>
              </a:rPr>
              <a:t>CMGs) were</a:t>
            </a:r>
            <a:r>
              <a:rPr lang="en-US" kern="1200" dirty="0" smtClean="0">
                <a:solidFill>
                  <a:schemeClr val="tx1"/>
                </a:solidFill>
                <a:effectLst/>
                <a:latin typeface="Arial" panose="020B0604020202020204" pitchFamily="34" charset="0"/>
                <a:cs typeface="Arial" panose="020B0604020202020204" pitchFamily="34" charset="0"/>
              </a:rPr>
              <a:t> launched </a:t>
            </a:r>
            <a:r>
              <a:rPr lang="en-US" dirty="0" smtClean="0">
                <a:latin typeface="Arial" panose="020B0604020202020204" pitchFamily="34" charset="0"/>
                <a:cs typeface="Arial" panose="020B0604020202020204" pitchFamily="34" charset="0"/>
              </a:rPr>
              <a:t>3.5 years </a:t>
            </a:r>
            <a:r>
              <a:rPr lang="en-US" dirty="0">
                <a:latin typeface="Arial" panose="020B0604020202020204" pitchFamily="34" charset="0"/>
                <a:cs typeface="Arial" panose="020B0604020202020204" pitchFamily="34" charset="0"/>
              </a:rPr>
              <a:t>ago </a:t>
            </a:r>
            <a:r>
              <a:rPr lang="en-US" kern="1200" dirty="0" smtClean="0">
                <a:solidFill>
                  <a:schemeClr val="tx1"/>
                </a:solidFill>
                <a:effectLst/>
                <a:latin typeface="Arial" panose="020B0604020202020204" pitchFamily="34" charset="0"/>
                <a:cs typeface="Arial" panose="020B0604020202020204" pitchFamily="34" charset="0"/>
              </a:rPr>
              <a:t>aiming to find as many causal genes of Mendelian conditions</a:t>
            </a:r>
            <a:r>
              <a:rPr lang="en-US" kern="1200" baseline="0" dirty="0" smtClean="0">
                <a:solidFill>
                  <a:schemeClr val="tx1"/>
                </a:solidFill>
                <a:effectLst/>
                <a:latin typeface="Arial" panose="020B0604020202020204" pitchFamily="34" charset="0"/>
                <a:cs typeface="Arial" panose="020B0604020202020204" pitchFamily="34" charset="0"/>
              </a:rPr>
              <a:t> as possible. * </a:t>
            </a:r>
            <a:r>
              <a:rPr lang="en-US" baseline="0" dirty="0" smtClean="0">
                <a:latin typeface="Arial" panose="020B0604020202020204" pitchFamily="34" charset="0"/>
                <a:cs typeface="Arial" panose="020B0604020202020204" pitchFamily="34" charset="0"/>
              </a:rPr>
              <a:t>To date, the CMGs have been responsible for * d</a:t>
            </a:r>
            <a:r>
              <a:rPr lang="en-US" dirty="0" smtClean="0">
                <a:latin typeface="Arial" panose="020B0604020202020204" pitchFamily="34" charset="0"/>
                <a:cs typeface="Arial" panose="020B0604020202020204" pitchFamily="34" charset="0"/>
              </a:rPr>
              <a:t>iscovering &gt;1,100 causal genes for Mendelian conditions, of which * </a:t>
            </a:r>
            <a:r>
              <a:rPr lang="en-US" baseline="0" dirty="0" smtClean="0">
                <a:latin typeface="Arial" panose="020B0604020202020204" pitchFamily="34" charset="0"/>
                <a:cs typeface="Arial" panose="020B0604020202020204" pitchFamily="34" charset="0"/>
              </a:rPr>
              <a:t>453 are novel (in that they had not previously been associated with any Mendelian conditions). * Some of those discoveries have now been reported in &gt;170 publications.  </a:t>
            </a:r>
          </a:p>
          <a:p>
            <a:pPr lvl="1" defTabSz="929159" eaLnBrk="1" fontAlgn="auto" hangingPunct="1">
              <a:spcAft>
                <a:spcPts val="0"/>
              </a:spcAft>
              <a:defRPr/>
            </a:pPr>
            <a:endParaRPr lang="en-US" baseline="0" dirty="0" smtClean="0">
              <a:latin typeface="Arial" panose="020B0604020202020204" pitchFamily="34" charset="0"/>
              <a:cs typeface="Arial" panose="020B0604020202020204" pitchFamily="34" charset="0"/>
            </a:endParaRPr>
          </a:p>
          <a:p>
            <a:pPr defTabSz="583950" eaLnBrk="1" hangingPunct="1">
              <a:spcAft>
                <a:spcPts val="0"/>
              </a:spcAft>
              <a:defRPr/>
            </a:pPr>
            <a:r>
              <a:rPr lang="en-US" baseline="0" dirty="0" smtClean="0">
                <a:latin typeface="Arial" panose="020B0604020202020204" pitchFamily="34" charset="0"/>
                <a:cs typeface="Arial" panose="020B0604020202020204" pitchFamily="34" charset="0"/>
              </a:rPr>
              <a:t>* Besides making direct contributions to finding the causes of single-gene disorders, the CMGs are playing a significant role in project matching in order to accelerate discoveries. GeneMatcher,</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a software that enables </a:t>
            </a:r>
            <a:r>
              <a:rPr lang="en-US" dirty="0" smtClean="0">
                <a:latin typeface="Arial" panose="020B0604020202020204" pitchFamily="34" charset="0"/>
                <a:cs typeface="Arial" panose="020B0604020202020204" pitchFamily="34" charset="0"/>
              </a:rPr>
              <a:t>connections between investigators sharing an interest in the same candidate gene(s), </a:t>
            </a:r>
            <a:r>
              <a:rPr lang="en-US" baseline="0" dirty="0" smtClean="0">
                <a:latin typeface="Arial" panose="020B0604020202020204" pitchFamily="34" charset="0"/>
                <a:cs typeface="Arial" panose="020B0604020202020204" pitchFamily="34" charset="0"/>
              </a:rPr>
              <a:t>has been used by a rapidly growing number of international investigators since its launch in December of 2013. This graph shows that by April of this year, 201 matches had been made out of the 1,923 submitted genes.    </a:t>
            </a:r>
          </a:p>
          <a:p>
            <a:pPr defTabSz="583950" eaLnBrk="1" hangingPunct="1">
              <a:spcAft>
                <a:spcPts val="0"/>
              </a:spcAft>
              <a:defRPr/>
            </a:pPr>
            <a:endParaRPr lang="en-US" baseline="0" dirty="0" smtClean="0">
              <a:latin typeface="Arial" panose="020B0604020202020204" pitchFamily="34" charset="0"/>
              <a:cs typeface="Arial" panose="020B0604020202020204" pitchFamily="34" charset="0"/>
            </a:endParaRPr>
          </a:p>
          <a:p>
            <a:pPr defTabSz="583950" eaLnBrk="1" hangingPunct="1">
              <a:spcAft>
                <a:spcPts val="0"/>
              </a:spcAft>
              <a:defRPr/>
            </a:pPr>
            <a:r>
              <a:rPr lang="en-US" baseline="0" dirty="0" smtClean="0">
                <a:latin typeface="Arial" panose="020B0604020202020204" pitchFamily="34" charset="0"/>
                <a:cs typeface="Arial" panose="020B0604020202020204" pitchFamily="34" charset="0"/>
              </a:rPr>
              <a:t>* Another </a:t>
            </a:r>
            <a:r>
              <a:rPr lang="en-US" dirty="0" smtClean="0">
                <a:latin typeface="Arial" pitchFamily="34" charset="0"/>
                <a:cs typeface="Arial" pitchFamily="34" charset="0"/>
              </a:rPr>
              <a:t>focus of the CMGs’ attention is r</a:t>
            </a:r>
            <a:r>
              <a:rPr lang="en-US" baseline="0" dirty="0" smtClean="0">
                <a:latin typeface="Arial" panose="020B0604020202020204" pitchFamily="34" charset="0"/>
                <a:cs typeface="Arial" panose="020B0604020202020204" pitchFamily="34" charset="0"/>
              </a:rPr>
              <a:t>esource sharing in order to enable other investigators to conduct similar research. To name a few examples of these efforts, * </a:t>
            </a:r>
            <a:r>
              <a:rPr lang="en-US" baseline="0" dirty="0" err="1" smtClean="0">
                <a:latin typeface="Arial" panose="020B0604020202020204" pitchFamily="34" charset="0"/>
                <a:cs typeface="Arial" panose="020B0604020202020204" pitchFamily="34" charset="0"/>
              </a:rPr>
              <a:t>PhenoDB</a:t>
            </a:r>
            <a:r>
              <a:rPr lang="en-US" baseline="0" dirty="0" smtClean="0">
                <a:latin typeface="Arial" panose="020B0604020202020204" pitchFamily="34" charset="0"/>
                <a:cs typeface="Arial" panose="020B0604020202020204" pitchFamily="34" charset="0"/>
              </a:rPr>
              <a:t>, a </a:t>
            </a:r>
            <a:r>
              <a:rPr lang="en-US" dirty="0">
                <a:latin typeface="Arial" panose="020B0604020202020204" pitchFamily="34" charset="0"/>
                <a:cs typeface="Arial" panose="020B0604020202020204" pitchFamily="34" charset="0"/>
              </a:rPr>
              <a:t>tool for phenotype data entry and storage</a:t>
            </a:r>
            <a:r>
              <a:rPr lang="en-US" baseline="0" dirty="0" smtClean="0">
                <a:latin typeface="Arial" panose="020B0604020202020204" pitchFamily="34" charset="0"/>
                <a:cs typeface="Arial" panose="020B0604020202020204" pitchFamily="34" charset="0"/>
              </a:rPr>
              <a:t>, has been </a:t>
            </a:r>
            <a:r>
              <a:rPr lang="en-US" dirty="0">
                <a:latin typeface="Arial" panose="020B0604020202020204" pitchFamily="34" charset="0"/>
                <a:cs typeface="Arial" panose="020B0604020202020204" pitchFamily="34" charset="0"/>
              </a:rPr>
              <a:t>downloaded by over 216 groups worldwide. * The source code of ALoFT, a program for analysis of loss-of-function variants, is now freely available. * Two CMG workshops have been held that provided participants with hands-on experience using CMG data analysis tools. In addition, * all the CMG groups deposit their sequence data into </a:t>
            </a:r>
            <a:r>
              <a:rPr lang="en-US" dirty="0" err="1">
                <a:latin typeface="Arial" panose="020B0604020202020204" pitchFamily="34" charset="0"/>
                <a:cs typeface="Arial" panose="020B0604020202020204" pitchFamily="34" charset="0"/>
              </a:rPr>
              <a:t>dbGaP</a:t>
            </a:r>
            <a:r>
              <a:rPr lang="en-US" dirty="0">
                <a:latin typeface="Arial" panose="020B0604020202020204" pitchFamily="34" charset="0"/>
                <a:cs typeface="Arial" panose="020B0604020202020204" pitchFamily="34" charset="0"/>
              </a:rPr>
              <a:t>.    </a:t>
            </a:r>
            <a:endParaRPr lang="en-US"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F125CC9-880A-409B-972C-C1759D7A769E}" type="slidenum">
              <a:rPr lang="en-US" smtClean="0"/>
              <a:t>37</a:t>
            </a:fld>
            <a:endParaRPr lang="en-US" dirty="0"/>
          </a:p>
        </p:txBody>
      </p:sp>
    </p:spTree>
    <p:extLst>
      <p:ext uri="{BB962C8B-B14F-4D97-AF65-F5344CB8AC3E}">
        <p14:creationId xmlns:p14="http://schemas.microsoft.com/office/powerpoint/2010/main" val="30776259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p:cNvSpPr>
          <p:nvPr>
            <p:ph type="sldImg"/>
          </p:nvPr>
        </p:nvSpPr>
        <p:spPr bwMode="auto">
          <a:xfrm>
            <a:off x="1203325" y="701675"/>
            <a:ext cx="4679950" cy="3509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82947" name="Notes Placeholder 2"/>
          <p:cNvSpPr>
            <a:spLocks noGrp="1"/>
          </p:cNvSpPr>
          <p:nvPr>
            <p:ph type="body" idx="1"/>
          </p:nvPr>
        </p:nvSpPr>
        <p:spPr>
          <a:xfrm>
            <a:off x="709302" y="4446592"/>
            <a:ext cx="5667996" cy="421163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6188"/>
            <a:r>
              <a:rPr lang="en-US" altLang="en-US" dirty="0" smtClean="0">
                <a:latin typeface="Arial" charset="0"/>
                <a:cs typeface="Arial" charset="0"/>
              </a:rPr>
              <a:t>The Clinical Sequencing Exploratory Research (or CSER) Program focuses on the integration of genome sequencing into the clinical workflow, including the generation, interpretation, and clinical reporting of genomic information. * CSER has enrolled over 3600 adult and almost 800 children as participants, nearly 3000 of whom have had germline genome sequence data generated and over 500 of whom have had tumor genome sequence data generated. </a:t>
            </a:r>
          </a:p>
          <a:p>
            <a:pPr defTabSz="946188"/>
            <a:endParaRPr lang="en-US" altLang="en-US" dirty="0" smtClean="0">
              <a:latin typeface="Arial" charset="0"/>
              <a:cs typeface="Arial" charset="0"/>
            </a:endParaRPr>
          </a:p>
          <a:p>
            <a:pPr defTabSz="946188"/>
            <a:r>
              <a:rPr lang="en-US" altLang="en-US" dirty="0" smtClean="0">
                <a:latin typeface="Arial" charset="0"/>
                <a:cs typeface="Arial" charset="0"/>
              </a:rPr>
              <a:t>As one measure of overall impact, * CSER has generated 149 publications, including 10 cross-CSER</a:t>
            </a:r>
            <a:r>
              <a:rPr lang="en-US" altLang="en-US" dirty="0" smtClean="0">
                <a:solidFill>
                  <a:srgbClr val="FF0000"/>
                </a:solidFill>
                <a:latin typeface="Arial" charset="0"/>
                <a:cs typeface="Arial" charset="0"/>
              </a:rPr>
              <a:t> </a:t>
            </a:r>
            <a:r>
              <a:rPr lang="en-US" altLang="en-US" dirty="0" smtClean="0">
                <a:latin typeface="Arial" charset="0"/>
                <a:cs typeface="Arial" charset="0"/>
              </a:rPr>
              <a:t>working group publications. </a:t>
            </a:r>
          </a:p>
          <a:p>
            <a:pPr defTabSz="946188"/>
            <a:endParaRPr lang="en-US" altLang="en-US" dirty="0" smtClean="0">
              <a:latin typeface="Arial" charset="0"/>
              <a:cs typeface="Arial" charset="0"/>
            </a:endParaRPr>
          </a:p>
          <a:p>
            <a:pPr defTabSz="946188"/>
            <a:r>
              <a:rPr lang="en-US" altLang="en-US" dirty="0" smtClean="0">
                <a:latin typeface="Arial" charset="0"/>
                <a:cs typeface="Arial" charset="0"/>
              </a:rPr>
              <a:t>* CSER was prominently featured at both the American College of Medical Genetics and Genomics Annual Meeting in March and * the American Association for Cancer Research Annual Meeting in April. In total, there were 29 CSER-related talks at these two meetings, including a short course on clinical </a:t>
            </a:r>
            <a:r>
              <a:rPr lang="en-US" altLang="en-US" dirty="0" err="1" smtClean="0">
                <a:latin typeface="Arial" charset="0"/>
                <a:cs typeface="Arial" charset="0"/>
              </a:rPr>
              <a:t>exome</a:t>
            </a:r>
            <a:r>
              <a:rPr lang="en-US" altLang="en-US" dirty="0" smtClean="0">
                <a:latin typeface="Arial" charset="0"/>
                <a:cs typeface="Arial" charset="0"/>
              </a:rPr>
              <a:t> sequencing and a panel discussion on investigating the </a:t>
            </a:r>
            <a:r>
              <a:rPr lang="en-US" altLang="en-US" dirty="0" err="1" smtClean="0">
                <a:latin typeface="Arial" charset="0"/>
                <a:cs typeface="Arial" charset="0"/>
              </a:rPr>
              <a:t>actionability</a:t>
            </a:r>
            <a:r>
              <a:rPr lang="en-US" altLang="en-US" dirty="0" smtClean="0">
                <a:latin typeface="Arial" charset="0"/>
                <a:cs typeface="Arial" charset="0"/>
              </a:rPr>
              <a:t> of tumor genome</a:t>
            </a:r>
            <a:r>
              <a:rPr lang="en-US" altLang="en-US" baseline="0" dirty="0" smtClean="0">
                <a:latin typeface="Arial" charset="0"/>
                <a:cs typeface="Arial" charset="0"/>
              </a:rPr>
              <a:t> v</a:t>
            </a:r>
            <a:r>
              <a:rPr lang="en-US" altLang="en-US" dirty="0" smtClean="0">
                <a:latin typeface="Arial" charset="0"/>
                <a:cs typeface="Arial" charset="0"/>
              </a:rPr>
              <a:t>ariants. </a:t>
            </a:r>
          </a:p>
          <a:p>
            <a:pPr defTabSz="946188"/>
            <a:endParaRPr lang="en-US" altLang="en-US" dirty="0" smtClean="0">
              <a:latin typeface="Arial" charset="0"/>
              <a:cs typeface="Arial" charset="0"/>
            </a:endParaRPr>
          </a:p>
          <a:p>
            <a:pPr defTabSz="946188"/>
            <a:r>
              <a:rPr lang="en-US" altLang="en-US" dirty="0" smtClean="0">
                <a:latin typeface="Arial" charset="0"/>
                <a:cs typeface="Arial" charset="0"/>
              </a:rPr>
              <a:t>We will hear more about the CSER Program in presentations by Gail </a:t>
            </a:r>
            <a:r>
              <a:rPr lang="en-US" altLang="en-US" dirty="0" err="1" smtClean="0">
                <a:latin typeface="Arial" charset="0"/>
                <a:cs typeface="Arial" charset="0"/>
              </a:rPr>
              <a:t>Jarvik</a:t>
            </a:r>
            <a:r>
              <a:rPr lang="en-US" altLang="en-US" dirty="0" smtClean="0">
                <a:latin typeface="Arial" charset="0"/>
                <a:cs typeface="Arial" charset="0"/>
              </a:rPr>
              <a:t> and Les Biesecker later in open session.</a:t>
            </a: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49265" indent="-288179">
              <a:defRPr b="1">
                <a:solidFill>
                  <a:schemeClr val="tx1"/>
                </a:solidFill>
                <a:latin typeface="Arial" charset="0"/>
                <a:cs typeface="Arial" charset="0"/>
              </a:defRPr>
            </a:lvl2pPr>
            <a:lvl3pPr marL="1152716" indent="-230543">
              <a:defRPr b="1">
                <a:solidFill>
                  <a:schemeClr val="tx1"/>
                </a:solidFill>
                <a:latin typeface="Arial" charset="0"/>
                <a:cs typeface="Arial" charset="0"/>
              </a:defRPr>
            </a:lvl3pPr>
            <a:lvl4pPr marL="1613802" indent="-230543">
              <a:defRPr b="1">
                <a:solidFill>
                  <a:schemeClr val="tx1"/>
                </a:solidFill>
                <a:latin typeface="Arial" charset="0"/>
                <a:cs typeface="Arial" charset="0"/>
              </a:defRPr>
            </a:lvl4pPr>
            <a:lvl5pPr marL="2074888" indent="-230543">
              <a:defRPr b="1">
                <a:solidFill>
                  <a:schemeClr val="tx1"/>
                </a:solidFill>
                <a:latin typeface="Arial" charset="0"/>
                <a:cs typeface="Arial" charset="0"/>
              </a:defRPr>
            </a:lvl5pPr>
            <a:lvl6pPr marL="2535974" indent="-230543" eaLnBrk="0" fontAlgn="base" hangingPunct="0">
              <a:spcBef>
                <a:spcPct val="0"/>
              </a:spcBef>
              <a:spcAft>
                <a:spcPct val="0"/>
              </a:spcAft>
              <a:defRPr b="1">
                <a:solidFill>
                  <a:schemeClr val="tx1"/>
                </a:solidFill>
                <a:latin typeface="Arial" charset="0"/>
                <a:cs typeface="Arial" charset="0"/>
              </a:defRPr>
            </a:lvl6pPr>
            <a:lvl7pPr marL="2997060" indent="-230543" eaLnBrk="0" fontAlgn="base" hangingPunct="0">
              <a:spcBef>
                <a:spcPct val="0"/>
              </a:spcBef>
              <a:spcAft>
                <a:spcPct val="0"/>
              </a:spcAft>
              <a:defRPr b="1">
                <a:solidFill>
                  <a:schemeClr val="tx1"/>
                </a:solidFill>
                <a:latin typeface="Arial" charset="0"/>
                <a:cs typeface="Arial" charset="0"/>
              </a:defRPr>
            </a:lvl7pPr>
            <a:lvl8pPr marL="3458147" indent="-230543" eaLnBrk="0" fontAlgn="base" hangingPunct="0">
              <a:spcBef>
                <a:spcPct val="0"/>
              </a:spcBef>
              <a:spcAft>
                <a:spcPct val="0"/>
              </a:spcAft>
              <a:defRPr b="1">
                <a:solidFill>
                  <a:schemeClr val="tx1"/>
                </a:solidFill>
                <a:latin typeface="Arial" charset="0"/>
                <a:cs typeface="Arial" charset="0"/>
              </a:defRPr>
            </a:lvl8pPr>
            <a:lvl9pPr marL="3919233" indent="-230543" eaLnBrk="0" fontAlgn="base" hangingPunct="0">
              <a:spcBef>
                <a:spcPct val="0"/>
              </a:spcBef>
              <a:spcAft>
                <a:spcPct val="0"/>
              </a:spcAft>
              <a:defRPr b="1">
                <a:solidFill>
                  <a:schemeClr val="tx1"/>
                </a:solidFill>
                <a:latin typeface="Arial" charset="0"/>
                <a:cs typeface="Arial" charset="0"/>
              </a:defRPr>
            </a:lvl9pPr>
          </a:lstStyle>
          <a:p>
            <a:fld id="{2291227F-69E2-4F5A-A4A9-46F375A0363C}" type="slidenum">
              <a:rPr lang="en-US" altLang="en-US">
                <a:solidFill>
                  <a:srgbClr val="000000"/>
                </a:solidFill>
              </a:rPr>
              <a:pPr/>
              <a:t>38</a:t>
            </a:fld>
            <a:endParaRPr lang="en-US" altLang="en-US">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203325" y="703263"/>
            <a:ext cx="4679950" cy="3509962"/>
          </a:xfrm>
          <a:prstGeom prst="rect">
            <a:avLst/>
          </a:prstGeom>
          <a:noFill/>
          <a:ln>
            <a:solidFill>
              <a:srgbClr val="000000"/>
            </a:solidFill>
            <a:miter lim="800000"/>
            <a:headEnd/>
            <a:tailEnd/>
          </a:ln>
        </p:spPr>
      </p:sp>
      <p:sp>
        <p:nvSpPr>
          <p:cNvPr id="19459" name="Notes Placeholder 2"/>
          <p:cNvSpPr>
            <a:spLocks noGrp="1"/>
          </p:cNvSpPr>
          <p:nvPr>
            <p:ph type="body" idx="1"/>
          </p:nvPr>
        </p:nvSpPr>
        <p:spPr bwMode="auto">
          <a:xfrm>
            <a:off x="664369" y="4256527"/>
            <a:ext cx="5713571" cy="4428233"/>
          </a:xfrm>
          <a:noFill/>
        </p:spPr>
        <p:txBody>
          <a:bodyPr wrap="square" numCol="1" anchor="t" anchorCtr="0" compatLnSpc="1">
            <a:prstTxWarp prst="textNoShape">
              <a:avLst/>
            </a:prstTxWarp>
          </a:bodyPr>
          <a:lstStyle/>
          <a:p>
            <a:pPr eaLnBrk="0" fontAlgn="base" hangingPunct="0"/>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goal of the Encyclopedia of DNA </a:t>
            </a:r>
            <a:r>
              <a:rPr lang="en-US" dirty="0" smtClean="0">
                <a:latin typeface="Arial" panose="020B0604020202020204" pitchFamily="34" charset="0"/>
                <a:cs typeface="Arial" panose="020B0604020202020204" pitchFamily="34" charset="0"/>
              </a:rPr>
              <a:t>Elements (ENCODE) </a:t>
            </a:r>
            <a:r>
              <a:rPr lang="en-US" dirty="0">
                <a:latin typeface="Arial" panose="020B0604020202020204" pitchFamily="34" charset="0"/>
                <a:cs typeface="Arial" panose="020B0604020202020204" pitchFamily="34" charset="0"/>
              </a:rPr>
              <a:t>P</a:t>
            </a:r>
            <a:r>
              <a:rPr lang="en-US" dirty="0" smtClean="0">
                <a:latin typeface="Arial" panose="020B0604020202020204" pitchFamily="34" charset="0"/>
                <a:cs typeface="Arial" panose="020B0604020202020204" pitchFamily="34" charset="0"/>
              </a:rPr>
              <a:t>roject </a:t>
            </a:r>
            <a:r>
              <a:rPr lang="en-US" dirty="0">
                <a:latin typeface="Arial" panose="020B0604020202020204" pitchFamily="34" charset="0"/>
                <a:cs typeface="Arial" panose="020B0604020202020204" pitchFamily="34" charset="0"/>
              </a:rPr>
              <a:t>is to create a catalog of all functional elements in the human and mouse </a:t>
            </a:r>
            <a:r>
              <a:rPr lang="en-US" dirty="0" smtClean="0">
                <a:latin typeface="Arial" panose="020B0604020202020204" pitchFamily="34" charset="0"/>
                <a:cs typeface="Arial" panose="020B0604020202020204" pitchFamily="34" charset="0"/>
              </a:rPr>
              <a:t>genomes </a:t>
            </a:r>
            <a:r>
              <a:rPr lang="en-US" dirty="0">
                <a:latin typeface="Arial" panose="020B0604020202020204" pitchFamily="34" charset="0"/>
                <a:cs typeface="Arial" panose="020B0604020202020204" pitchFamily="34" charset="0"/>
              </a:rPr>
              <a:t>and to make those catalogs available as a resource to the biomedical community. </a:t>
            </a:r>
            <a:endParaRPr lang="en-US" dirty="0" smtClean="0">
              <a:latin typeface="Arial" panose="020B0604020202020204" pitchFamily="34" charset="0"/>
              <a:cs typeface="Arial" panose="020B0604020202020204" pitchFamily="34" charset="0"/>
            </a:endParaRPr>
          </a:p>
          <a:p>
            <a:pPr eaLnBrk="0" fontAlgn="base" hangingPunct="0"/>
            <a:endParaRPr lang="en-US" dirty="0">
              <a:latin typeface="Arial" panose="020B0604020202020204" pitchFamily="34" charset="0"/>
              <a:cs typeface="Arial" panose="020B0604020202020204" pitchFamily="34" charset="0"/>
            </a:endParaRPr>
          </a:p>
          <a:p>
            <a:pPr defTabSz="888882">
              <a:defRPr/>
            </a:pPr>
            <a:r>
              <a:rPr lang="en-US" dirty="0" smtClean="0">
                <a:latin typeface="Arial" panose="020B0604020202020204" pitchFamily="34" charset="0"/>
                <a:cs typeface="Arial" panose="020B0604020202020204" pitchFamily="34" charset="0"/>
              </a:rPr>
              <a:t>* NHGRI </a:t>
            </a:r>
            <a:r>
              <a:rPr lang="en-US" dirty="0">
                <a:latin typeface="Arial" panose="020B0604020202020204" pitchFamily="34" charset="0"/>
                <a:cs typeface="Arial" panose="020B0604020202020204" pitchFamily="34" charset="0"/>
              </a:rPr>
              <a:t>held a small planning workshop entitled “From Genome Function to Biomedical </a:t>
            </a:r>
            <a:r>
              <a:rPr lang="en-US" dirty="0" smtClean="0">
                <a:latin typeface="Arial" panose="020B0604020202020204" pitchFamily="34" charset="0"/>
                <a:cs typeface="Arial" panose="020B0604020202020204" pitchFamily="34" charset="0"/>
              </a:rPr>
              <a:t>Insight—</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ENCODE </a:t>
            </a:r>
            <a:r>
              <a:rPr lang="en-US" dirty="0">
                <a:latin typeface="Arial" panose="020B0604020202020204" pitchFamily="34" charset="0"/>
                <a:cs typeface="Arial" panose="020B0604020202020204" pitchFamily="34" charset="0"/>
              </a:rPr>
              <a:t>and Beyond” </a:t>
            </a:r>
            <a:r>
              <a:rPr lang="en-US" dirty="0" smtClean="0">
                <a:latin typeface="Arial" panose="020B0604020202020204" pitchFamily="34" charset="0"/>
                <a:cs typeface="Arial" panose="020B0604020202020204" pitchFamily="34" charset="0"/>
              </a:rPr>
              <a:t>in March. </a:t>
            </a:r>
            <a:r>
              <a:rPr lang="en-US" dirty="0">
                <a:latin typeface="Arial" panose="020B0604020202020204" pitchFamily="34" charset="0"/>
                <a:cs typeface="Arial" panose="020B0604020202020204" pitchFamily="34" charset="0"/>
              </a:rPr>
              <a:t>The goal of this workshop was to obtain community input on possible future scientific directions in the area of genome function following the </a:t>
            </a:r>
            <a:r>
              <a:rPr lang="en-US" dirty="0" smtClean="0">
                <a:latin typeface="Arial" panose="020B0604020202020204" pitchFamily="34" charset="0"/>
                <a:cs typeface="Arial" panose="020B0604020202020204" pitchFamily="34" charset="0"/>
              </a:rPr>
              <a:t>current </a:t>
            </a:r>
            <a:r>
              <a:rPr lang="en-US" dirty="0">
                <a:latin typeface="Arial" panose="020B0604020202020204" pitchFamily="34" charset="0"/>
                <a:cs typeface="Arial" panose="020B0604020202020204" pitchFamily="34" charset="0"/>
              </a:rPr>
              <a:t>phase of ENCODE in 2016. Later in today’s </a:t>
            </a:r>
            <a:r>
              <a:rPr lang="en-US" dirty="0" smtClean="0">
                <a:latin typeface="Arial" panose="020B0604020202020204" pitchFamily="34" charset="0"/>
                <a:cs typeface="Arial" panose="020B0604020202020204" pitchFamily="34" charset="0"/>
              </a:rPr>
              <a:t>Open Session, </a:t>
            </a:r>
            <a:r>
              <a:rPr lang="en-US" dirty="0">
                <a:latin typeface="Arial" panose="020B0604020202020204" pitchFamily="34" charset="0"/>
                <a:cs typeface="Arial" panose="020B0604020202020204" pitchFamily="34" charset="0"/>
              </a:rPr>
              <a:t>we will hear a summary of the workshop </a:t>
            </a:r>
            <a:r>
              <a:rPr lang="en-US" dirty="0" smtClean="0">
                <a:latin typeface="Arial" panose="020B0604020202020204" pitchFamily="34" charset="0"/>
                <a:cs typeface="Arial" panose="020B0604020202020204" pitchFamily="34" charset="0"/>
              </a:rPr>
              <a:t>followed </a:t>
            </a:r>
            <a:r>
              <a:rPr lang="en-US" dirty="0">
                <a:latin typeface="Arial" panose="020B0604020202020204" pitchFamily="34" charset="0"/>
                <a:cs typeface="Arial" panose="020B0604020202020204" pitchFamily="34" charset="0"/>
              </a:rPr>
              <a:t>by a presentation of concepts for four initiatives in functional </a:t>
            </a:r>
            <a:r>
              <a:rPr lang="en-US" dirty="0" smtClean="0">
                <a:latin typeface="Arial" panose="020B0604020202020204" pitchFamily="34" charset="0"/>
                <a:cs typeface="Arial" panose="020B0604020202020204" pitchFamily="34" charset="0"/>
              </a:rPr>
              <a:t>genomics.</a:t>
            </a:r>
          </a:p>
          <a:p>
            <a:pPr defTabSz="888882">
              <a:defRPr/>
            </a:pPr>
            <a:endParaRPr lang="en-US" dirty="0">
              <a:latin typeface="Arial" panose="020B0604020202020204" pitchFamily="34" charset="0"/>
              <a:cs typeface="Arial" panose="020B0604020202020204" pitchFamily="34" charset="0"/>
            </a:endParaRPr>
          </a:p>
          <a:p>
            <a:pPr eaLnBrk="0" fontAlgn="base" hangingPunct="0"/>
            <a:r>
              <a:rPr lang="en-US" dirty="0" smtClean="0">
                <a:latin typeface="Arial" panose="020B0604020202020204" pitchFamily="34" charset="0"/>
                <a:cs typeface="Arial" panose="020B0604020202020204" pitchFamily="34" charset="0"/>
              </a:rPr>
              <a:t>* ENCODE </a:t>
            </a:r>
            <a:r>
              <a:rPr lang="en-US" dirty="0">
                <a:latin typeface="Arial" panose="020B0604020202020204" pitchFamily="34" charset="0"/>
                <a:cs typeface="Arial" panose="020B0604020202020204" pitchFamily="34" charset="0"/>
              </a:rPr>
              <a:t>is planning a </a:t>
            </a:r>
            <a:r>
              <a:rPr lang="en-US" dirty="0" smtClean="0">
                <a:latin typeface="Arial" panose="020B0604020202020204" pitchFamily="34" charset="0"/>
                <a:cs typeface="Arial" panose="020B0604020202020204" pitchFamily="34" charset="0"/>
              </a:rPr>
              <a:t>Community </a:t>
            </a:r>
            <a:r>
              <a:rPr lang="en-US" dirty="0">
                <a:latin typeface="Arial" panose="020B0604020202020204" pitchFamily="34" charset="0"/>
                <a:cs typeface="Arial" panose="020B0604020202020204" pitchFamily="34" charset="0"/>
              </a:rPr>
              <a:t>User’s </a:t>
            </a:r>
            <a:r>
              <a:rPr lang="en-US" dirty="0" smtClean="0">
                <a:latin typeface="Arial" panose="020B0604020202020204" pitchFamily="34" charset="0"/>
                <a:cs typeface="Arial" panose="020B0604020202020204" pitchFamily="34" charset="0"/>
              </a:rPr>
              <a:t>Meeting</a:t>
            </a:r>
            <a:r>
              <a:rPr lang="en-US" baseline="0" dirty="0" smtClean="0">
                <a:latin typeface="Arial" panose="020B0604020202020204" pitchFamily="34" charset="0"/>
                <a:cs typeface="Arial" panose="020B0604020202020204" pitchFamily="34" charset="0"/>
              </a:rPr>
              <a:t> that will * </a:t>
            </a:r>
            <a:r>
              <a:rPr lang="en-US" dirty="0" smtClean="0">
                <a:latin typeface="Arial" panose="020B0604020202020204" pitchFamily="34" charset="0"/>
                <a:cs typeface="Arial" panose="020B0604020202020204" pitchFamily="34" charset="0"/>
              </a:rPr>
              <a:t>take </a:t>
            </a:r>
            <a:r>
              <a:rPr lang="en-US" dirty="0">
                <a:latin typeface="Arial" panose="020B0604020202020204" pitchFamily="34" charset="0"/>
                <a:cs typeface="Arial" panose="020B0604020202020204" pitchFamily="34" charset="0"/>
              </a:rPr>
              <a:t>place </a:t>
            </a:r>
            <a:r>
              <a:rPr lang="en-US" dirty="0" smtClean="0">
                <a:latin typeface="Arial" panose="020B0604020202020204" pitchFamily="34" charset="0"/>
                <a:cs typeface="Arial" panose="020B0604020202020204" pitchFamily="34" charset="0"/>
              </a:rPr>
              <a:t>in late July in the DC area. * The </a:t>
            </a:r>
            <a:r>
              <a:rPr lang="en-US" dirty="0">
                <a:latin typeface="Arial" panose="020B0604020202020204" pitchFamily="34" charset="0"/>
                <a:cs typeface="Arial" panose="020B0604020202020204" pitchFamily="34" charset="0"/>
              </a:rPr>
              <a:t>Consortium will lead hands-on workshops on how to use ENCODE data, and community members will make presentations on how they are using the data. The registration website is now </a:t>
            </a:r>
            <a:r>
              <a:rPr lang="en-US" dirty="0" smtClean="0">
                <a:latin typeface="Arial" panose="020B0604020202020204" pitchFamily="34" charset="0"/>
                <a:cs typeface="Arial" panose="020B0604020202020204" pitchFamily="34" charset="0"/>
              </a:rPr>
              <a:t>open. </a:t>
            </a:r>
          </a:p>
          <a:p>
            <a:pPr eaLnBrk="0" fontAlgn="base" hangingPunct="0"/>
            <a:endParaRPr lang="en-US" dirty="0">
              <a:latin typeface="Arial" panose="020B0604020202020204" pitchFamily="34" charset="0"/>
              <a:cs typeface="Arial" panose="020B0604020202020204" pitchFamily="34" charset="0"/>
            </a:endParaRPr>
          </a:p>
          <a:p>
            <a:pPr eaLnBrk="0" fontAlgn="base" hangingPunct="0"/>
            <a:r>
              <a:rPr lang="en-US" dirty="0" smtClean="0">
                <a:latin typeface="Arial" panose="020B0604020202020204" pitchFamily="34" charset="0"/>
                <a:cs typeface="Arial" panose="020B0604020202020204" pitchFamily="34" charset="0"/>
              </a:rPr>
              <a:t>* ENCODE </a:t>
            </a:r>
            <a:r>
              <a:rPr lang="en-US" dirty="0">
                <a:latin typeface="Arial" panose="020B0604020202020204" pitchFamily="34" charset="0"/>
                <a:cs typeface="Arial" panose="020B0604020202020204" pitchFamily="34" charset="0"/>
              </a:rPr>
              <a:t>data continue to be heavily used. There are at least </a:t>
            </a:r>
            <a:r>
              <a:rPr lang="en-US" dirty="0" smtClean="0">
                <a:latin typeface="Arial" panose="020B0604020202020204" pitchFamily="34" charset="0"/>
                <a:cs typeface="Arial" panose="020B0604020202020204" pitchFamily="34" charset="0"/>
              </a:rPr>
              <a:t>1,018 </a:t>
            </a:r>
            <a:r>
              <a:rPr lang="en-US" dirty="0">
                <a:latin typeface="Arial" panose="020B0604020202020204" pitchFamily="34" charset="0"/>
                <a:cs typeface="Arial" panose="020B0604020202020204" pitchFamily="34" charset="0"/>
              </a:rPr>
              <a:t>c</a:t>
            </a:r>
            <a:r>
              <a:rPr lang="en-US" dirty="0" smtClean="0">
                <a:latin typeface="Arial" panose="020B0604020202020204" pitchFamily="34" charset="0"/>
                <a:cs typeface="Arial" panose="020B0604020202020204" pitchFamily="34" charset="0"/>
              </a:rPr>
              <a:t>ommunity </a:t>
            </a:r>
            <a:r>
              <a:rPr lang="en-US" dirty="0">
                <a:latin typeface="Arial" panose="020B0604020202020204" pitchFamily="34" charset="0"/>
                <a:cs typeface="Arial" panose="020B0604020202020204" pitchFamily="34" charset="0"/>
              </a:rPr>
              <a:t>publications </a:t>
            </a:r>
            <a:r>
              <a:rPr lang="en-US" dirty="0" smtClean="0">
                <a:latin typeface="Arial" panose="020B0604020202020204" pitchFamily="34" charset="0"/>
                <a:cs typeface="Arial" panose="020B0604020202020204" pitchFamily="34" charset="0"/>
              </a:rPr>
              <a:t>from </a:t>
            </a:r>
            <a:r>
              <a:rPr lang="en-US" dirty="0">
                <a:latin typeface="Arial" panose="020B0604020202020204" pitchFamily="34" charset="0"/>
                <a:cs typeface="Arial" panose="020B0604020202020204" pitchFamily="34" charset="0"/>
              </a:rPr>
              <a:t>groups without ENCODE </a:t>
            </a:r>
            <a:r>
              <a:rPr lang="en-US" dirty="0" smtClean="0">
                <a:latin typeface="Arial" panose="020B0604020202020204" pitchFamily="34" charset="0"/>
                <a:cs typeface="Arial" panose="020B0604020202020204" pitchFamily="34" charset="0"/>
              </a:rPr>
              <a:t>funding (shown in the blue bars) . </a:t>
            </a:r>
            <a:r>
              <a:rPr lang="en-US" dirty="0">
                <a:latin typeface="Arial" panose="020B0604020202020204" pitchFamily="34" charset="0"/>
                <a:cs typeface="Arial" panose="020B0604020202020204" pitchFamily="34" charset="0"/>
              </a:rPr>
              <a:t>In addition, ENCODE has published </a:t>
            </a:r>
            <a:r>
              <a:rPr lang="en-US" dirty="0" smtClean="0">
                <a:latin typeface="Arial" panose="020B0604020202020204" pitchFamily="34" charset="0"/>
                <a:cs typeface="Arial" panose="020B0604020202020204" pitchFamily="34" charset="0"/>
              </a:rPr>
              <a:t>452 consortium publications (shown in the purple </a:t>
            </a:r>
            <a:r>
              <a:rPr lang="en-US" dirty="0">
                <a:latin typeface="Arial" panose="020B0604020202020204" pitchFamily="34" charset="0"/>
                <a:cs typeface="Arial" panose="020B0604020202020204" pitchFamily="34" charset="0"/>
              </a:rPr>
              <a:t>bars). </a:t>
            </a:r>
            <a:endParaRPr lang="en-US" dirty="0" smtClean="0">
              <a:latin typeface="Arial" panose="020B0604020202020204" pitchFamily="34" charset="0"/>
              <a:cs typeface="Arial" panose="020B0604020202020204" pitchFamily="34" charset="0"/>
            </a:endParaRPr>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3FD193-93B0-42DA-9DF8-1E13C0095197}" type="slidenum">
              <a:rPr lang="en-US" smtClean="0"/>
              <a:pPr fontAlgn="base">
                <a:spcBef>
                  <a:spcPct val="0"/>
                </a:spcBef>
                <a:spcAft>
                  <a:spcPct val="0"/>
                </a:spcAft>
                <a:defRPr/>
              </a:pPr>
              <a:t>39</a:t>
            </a:fld>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After </a:t>
            </a:r>
            <a:r>
              <a:rPr lang="en-US" dirty="0">
                <a:latin typeface="Arial" pitchFamily="34" charset="0"/>
                <a:cs typeface="Arial" pitchFamily="34" charset="0"/>
              </a:rPr>
              <a:t>lunch, </a:t>
            </a:r>
            <a:r>
              <a:rPr lang="en-US" dirty="0" smtClean="0">
                <a:latin typeface="Arial" pitchFamily="34" charset="0"/>
                <a:cs typeface="Arial" pitchFamily="34" charset="0"/>
              </a:rPr>
              <a:t>* </a:t>
            </a:r>
            <a:r>
              <a:rPr lang="en-US" baseline="0" dirty="0" smtClean="0">
                <a:latin typeface="Arial" pitchFamily="34" charset="0"/>
                <a:cs typeface="Arial" pitchFamily="34" charset="0"/>
              </a:rPr>
              <a:t>Gail </a:t>
            </a:r>
            <a:r>
              <a:rPr lang="en-US" baseline="0" dirty="0" err="1" smtClean="0">
                <a:latin typeface="Arial" pitchFamily="34" charset="0"/>
                <a:cs typeface="Arial" pitchFamily="34" charset="0"/>
              </a:rPr>
              <a:t>Jarvik</a:t>
            </a:r>
            <a:r>
              <a:rPr lang="en-US" baseline="0" dirty="0" smtClean="0">
                <a:latin typeface="Arial" pitchFamily="34" charset="0"/>
                <a:cs typeface="Arial" pitchFamily="34" charset="0"/>
              </a:rPr>
              <a:t> </a:t>
            </a:r>
            <a:r>
              <a:rPr lang="en-US" dirty="0" smtClean="0">
                <a:latin typeface="Arial" pitchFamily="34" charset="0"/>
                <a:cs typeface="Arial" pitchFamily="34" charset="0"/>
              </a:rPr>
              <a:t>will </a:t>
            </a:r>
            <a:r>
              <a:rPr lang="en-US" dirty="0">
                <a:latin typeface="Arial" pitchFamily="34" charset="0"/>
                <a:cs typeface="Arial" pitchFamily="34" charset="0"/>
              </a:rPr>
              <a:t>give a </a:t>
            </a:r>
            <a:r>
              <a:rPr lang="en-US" dirty="0" smtClean="0">
                <a:latin typeface="Arial" pitchFamily="34" charset="0"/>
                <a:cs typeface="Arial" pitchFamily="34" charset="0"/>
              </a:rPr>
              <a:t>presentation</a:t>
            </a:r>
            <a:r>
              <a:rPr lang="en-US" baseline="0" dirty="0" smtClean="0">
                <a:latin typeface="Arial" pitchFamily="34" charset="0"/>
                <a:cs typeface="Arial" pitchFamily="34" charset="0"/>
              </a:rPr>
              <a:t> </a:t>
            </a:r>
            <a:r>
              <a:rPr lang="en-US" dirty="0" smtClean="0">
                <a:latin typeface="Arial" pitchFamily="34" charset="0"/>
                <a:cs typeface="Arial" pitchFamily="34" charset="0"/>
              </a:rPr>
              <a:t>on </a:t>
            </a:r>
            <a:r>
              <a:rPr lang="en-US" dirty="0">
                <a:latin typeface="Arial" pitchFamily="34" charset="0"/>
                <a:cs typeface="Arial" pitchFamily="34" charset="0"/>
              </a:rPr>
              <a:t>the </a:t>
            </a:r>
            <a:r>
              <a:rPr lang="en-US" dirty="0" smtClean="0">
                <a:latin typeface="Arial" pitchFamily="34" charset="0"/>
                <a:cs typeface="Arial" pitchFamily="34" charset="0"/>
              </a:rPr>
              <a:t>Clinical Sequencing Exploratory Research Program, and then </a:t>
            </a:r>
            <a:r>
              <a:rPr lang="en-US" baseline="0" dirty="0" smtClean="0">
                <a:latin typeface="Arial" pitchFamily="34" charset="0"/>
                <a:cs typeface="Arial" pitchFamily="34" charset="0"/>
              </a:rPr>
              <a:t>* Les Biesecker from the NHGRI Intramural Research Program will provide an overview of the NHGRI </a:t>
            </a:r>
            <a:r>
              <a:rPr lang="en-US" baseline="0" dirty="0" err="1" smtClean="0">
                <a:latin typeface="Arial" pitchFamily="34" charset="0"/>
                <a:cs typeface="Arial" pitchFamily="34" charset="0"/>
              </a:rPr>
              <a:t>ClinSeq</a:t>
            </a:r>
            <a:r>
              <a:rPr lang="en-US" baseline="0" dirty="0" smtClean="0">
                <a:latin typeface="Arial" pitchFamily="34" charset="0"/>
                <a:cs typeface="Arial" pitchFamily="34" charset="0"/>
              </a:rPr>
              <a:t> Project. We selected these two presentations to provide Council an illustrative update about some of the clinical genomics research projects being supported by the Institute. </a:t>
            </a: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85" eaLnBrk="0" hangingPunct="0">
              <a:defRPr b="1">
                <a:solidFill>
                  <a:schemeClr val="tx1"/>
                </a:solidFill>
                <a:latin typeface="Arial" pitchFamily="34" charset="0"/>
              </a:defRPr>
            </a:lvl1pPr>
            <a:lvl2pPr marL="754340" indent="-290131" defTabSz="950985" eaLnBrk="0" hangingPunct="0">
              <a:defRPr b="1">
                <a:solidFill>
                  <a:schemeClr val="tx1"/>
                </a:solidFill>
                <a:latin typeface="Arial" pitchFamily="34" charset="0"/>
              </a:defRPr>
            </a:lvl2pPr>
            <a:lvl3pPr marL="1160524" indent="-232104" defTabSz="950985" eaLnBrk="0" hangingPunct="0">
              <a:defRPr b="1">
                <a:solidFill>
                  <a:schemeClr val="tx1"/>
                </a:solidFill>
                <a:latin typeface="Arial" pitchFamily="34" charset="0"/>
              </a:defRPr>
            </a:lvl3pPr>
            <a:lvl4pPr marL="1624733" indent="-232104" defTabSz="950985" eaLnBrk="0" hangingPunct="0">
              <a:defRPr b="1">
                <a:solidFill>
                  <a:schemeClr val="tx1"/>
                </a:solidFill>
                <a:latin typeface="Arial" pitchFamily="34" charset="0"/>
              </a:defRPr>
            </a:lvl4pPr>
            <a:lvl5pPr marL="2088942" indent="-232104" defTabSz="950985" eaLnBrk="0" hangingPunct="0">
              <a:defRPr b="1">
                <a:solidFill>
                  <a:schemeClr val="tx1"/>
                </a:solidFill>
                <a:latin typeface="Arial" pitchFamily="34" charset="0"/>
              </a:defRPr>
            </a:lvl5pPr>
            <a:lvl6pPr marL="2553153" indent="-232104" defTabSz="950985" eaLnBrk="0" fontAlgn="base" hangingPunct="0">
              <a:spcBef>
                <a:spcPct val="0"/>
              </a:spcBef>
              <a:spcAft>
                <a:spcPct val="0"/>
              </a:spcAft>
              <a:defRPr b="1">
                <a:solidFill>
                  <a:schemeClr val="tx1"/>
                </a:solidFill>
                <a:latin typeface="Arial" pitchFamily="34" charset="0"/>
              </a:defRPr>
            </a:lvl6pPr>
            <a:lvl7pPr marL="3017360" indent="-232104" defTabSz="950985" eaLnBrk="0" fontAlgn="base" hangingPunct="0">
              <a:spcBef>
                <a:spcPct val="0"/>
              </a:spcBef>
              <a:spcAft>
                <a:spcPct val="0"/>
              </a:spcAft>
              <a:defRPr b="1">
                <a:solidFill>
                  <a:schemeClr val="tx1"/>
                </a:solidFill>
                <a:latin typeface="Arial" pitchFamily="34" charset="0"/>
              </a:defRPr>
            </a:lvl7pPr>
            <a:lvl8pPr marL="3481571" indent="-232104" defTabSz="950985" eaLnBrk="0" fontAlgn="base" hangingPunct="0">
              <a:spcBef>
                <a:spcPct val="0"/>
              </a:spcBef>
              <a:spcAft>
                <a:spcPct val="0"/>
              </a:spcAft>
              <a:defRPr b="1">
                <a:solidFill>
                  <a:schemeClr val="tx1"/>
                </a:solidFill>
                <a:latin typeface="Arial" pitchFamily="34" charset="0"/>
              </a:defRPr>
            </a:lvl8pPr>
            <a:lvl9pPr marL="3945781" indent="-232104" defTabSz="950985"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4</a:t>
            </a:fld>
            <a:endParaRPr lang="en-US" dirty="0" smtClean="0">
              <a:solidFill>
                <a:prstClr val="black"/>
              </a:solidFill>
              <a:cs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p:cNvSpPr>
          <p:nvPr>
            <p:ph type="sldImg"/>
          </p:nvPr>
        </p:nvSpPr>
        <p:spPr bwMode="auto">
          <a:xfrm>
            <a:off x="1203325" y="701675"/>
            <a:ext cx="4679950" cy="3509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charset="0"/>
                <a:ea typeface="Times New Roman" pitchFamily="18" charset="0"/>
                <a:cs typeface="Arial" charset="0"/>
              </a:rPr>
              <a:t>The NHGRI Genome-Wide Association Studies (GWAS) Catalog is a curated, downloadable, user-friendly resource that catalogs the findings from published genome-wide association studies. It is produced as a collaboration among NHGRI, the European Bioinformatics Institute (EBI), and the National Center for Biotechnology Information (NCBI).  </a:t>
            </a:r>
          </a:p>
          <a:p>
            <a:endParaRPr lang="en-US" altLang="en-US" dirty="0" smtClean="0">
              <a:latin typeface="Arial" charset="0"/>
              <a:ea typeface="Times New Roman" pitchFamily="18" charset="0"/>
              <a:cs typeface="Arial" charset="0"/>
            </a:endParaRPr>
          </a:p>
          <a:p>
            <a:r>
              <a:rPr lang="en-US" altLang="en-US" dirty="0" smtClean="0">
                <a:latin typeface="Arial" charset="0"/>
                <a:ea typeface="Times New Roman" pitchFamily="18" charset="0"/>
                <a:cs typeface="Arial" charset="0"/>
              </a:rPr>
              <a:t>We reported at the February Council meeting that the GWAS Catalog content and search interface were in the process of migrating to EBI, and now that transition is complete. Announced with a “GWAS cake” (shown here) designed to mark the occasion, the new EBI site * features an enhanced search interface and updated content. For the time being, the existing NHGRI site will still be maintained with content prior to the transition.</a:t>
            </a:r>
          </a:p>
          <a:p>
            <a:endParaRPr lang="en-US" altLang="en-US" dirty="0" smtClean="0">
              <a:latin typeface="Arial" charset="0"/>
              <a:ea typeface="Times New Roman" pitchFamily="18" charset="0"/>
              <a:cs typeface="Arial" charset="0"/>
            </a:endParaRPr>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49265" indent="-288179">
              <a:defRPr b="1">
                <a:solidFill>
                  <a:schemeClr val="tx1"/>
                </a:solidFill>
                <a:latin typeface="Arial" charset="0"/>
                <a:cs typeface="Arial" charset="0"/>
              </a:defRPr>
            </a:lvl2pPr>
            <a:lvl3pPr marL="1152716" indent="-230543">
              <a:defRPr b="1">
                <a:solidFill>
                  <a:schemeClr val="tx1"/>
                </a:solidFill>
                <a:latin typeface="Arial" charset="0"/>
                <a:cs typeface="Arial" charset="0"/>
              </a:defRPr>
            </a:lvl3pPr>
            <a:lvl4pPr marL="1613802" indent="-230543">
              <a:defRPr b="1">
                <a:solidFill>
                  <a:schemeClr val="tx1"/>
                </a:solidFill>
                <a:latin typeface="Arial" charset="0"/>
                <a:cs typeface="Arial" charset="0"/>
              </a:defRPr>
            </a:lvl4pPr>
            <a:lvl5pPr marL="2074888" indent="-230543">
              <a:defRPr b="1">
                <a:solidFill>
                  <a:schemeClr val="tx1"/>
                </a:solidFill>
                <a:latin typeface="Arial" charset="0"/>
                <a:cs typeface="Arial" charset="0"/>
              </a:defRPr>
            </a:lvl5pPr>
            <a:lvl6pPr marL="2535974" indent="-230543" eaLnBrk="0" fontAlgn="base" hangingPunct="0">
              <a:spcBef>
                <a:spcPct val="0"/>
              </a:spcBef>
              <a:spcAft>
                <a:spcPct val="0"/>
              </a:spcAft>
              <a:defRPr b="1">
                <a:solidFill>
                  <a:schemeClr val="tx1"/>
                </a:solidFill>
                <a:latin typeface="Arial" charset="0"/>
                <a:cs typeface="Arial" charset="0"/>
              </a:defRPr>
            </a:lvl6pPr>
            <a:lvl7pPr marL="2997060" indent="-230543" eaLnBrk="0" fontAlgn="base" hangingPunct="0">
              <a:spcBef>
                <a:spcPct val="0"/>
              </a:spcBef>
              <a:spcAft>
                <a:spcPct val="0"/>
              </a:spcAft>
              <a:defRPr b="1">
                <a:solidFill>
                  <a:schemeClr val="tx1"/>
                </a:solidFill>
                <a:latin typeface="Arial" charset="0"/>
                <a:cs typeface="Arial" charset="0"/>
              </a:defRPr>
            </a:lvl7pPr>
            <a:lvl8pPr marL="3458147" indent="-230543" eaLnBrk="0" fontAlgn="base" hangingPunct="0">
              <a:spcBef>
                <a:spcPct val="0"/>
              </a:spcBef>
              <a:spcAft>
                <a:spcPct val="0"/>
              </a:spcAft>
              <a:defRPr b="1">
                <a:solidFill>
                  <a:schemeClr val="tx1"/>
                </a:solidFill>
                <a:latin typeface="Arial" charset="0"/>
                <a:cs typeface="Arial" charset="0"/>
              </a:defRPr>
            </a:lvl8pPr>
            <a:lvl9pPr marL="3919233" indent="-230543" eaLnBrk="0" fontAlgn="base" hangingPunct="0">
              <a:spcBef>
                <a:spcPct val="0"/>
              </a:spcBef>
              <a:spcAft>
                <a:spcPct val="0"/>
              </a:spcAft>
              <a:defRPr b="1">
                <a:solidFill>
                  <a:schemeClr val="tx1"/>
                </a:solidFill>
                <a:latin typeface="Arial" charset="0"/>
                <a:cs typeface="Arial" charset="0"/>
              </a:defRPr>
            </a:lvl9pPr>
          </a:lstStyle>
          <a:p>
            <a:fld id="{A020EE62-3371-48D8-8568-FE5349DE4588}" type="slidenum">
              <a:rPr lang="en-US" altLang="en-US">
                <a:solidFill>
                  <a:srgbClr val="000000"/>
                </a:solidFill>
              </a:rPr>
              <a:pPr/>
              <a:t>40</a:t>
            </a:fld>
            <a:endParaRPr lang="en-US" altLang="en-US">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bwMode="auto">
          <a:xfrm>
            <a:off x="1203325" y="701675"/>
            <a:ext cx="4679950" cy="3509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3316" name="Rectangle 3"/>
          <p:cNvSpPr>
            <a:spLocks noGrp="1" noChangeArrowheads="1"/>
          </p:cNvSpPr>
          <p:nvPr>
            <p:ph type="body" idx="1"/>
          </p:nvPr>
        </p:nvSpPr>
        <p:spPr>
          <a:xfrm>
            <a:off x="866568" y="4446593"/>
            <a:ext cx="5353464" cy="4011842"/>
          </a:xfrm>
          <a:ln/>
          <a:extLst/>
        </p:spPr>
        <p:txBody>
          <a:bodyPr/>
          <a:lstStyle/>
          <a:p>
            <a:pPr defTabSz="929409">
              <a:defRPr/>
            </a:pPr>
            <a:r>
              <a:rPr lang="en-US" dirty="0" smtClean="0">
                <a:latin typeface="Arial" panose="020B0604020202020204" pitchFamily="34" charset="0"/>
                <a:cs typeface="Arial" panose="020B0604020202020204" pitchFamily="34" charset="0"/>
              </a:rPr>
              <a:t>Investigators in the Electronic Medical Records and Genomics (</a:t>
            </a:r>
            <a:r>
              <a:rPr lang="en-US" dirty="0" err="1" smtClean="0">
                <a:latin typeface="Arial" panose="020B0604020202020204" pitchFamily="34" charset="0"/>
                <a:cs typeface="Arial" panose="020B0604020202020204" pitchFamily="34" charset="0"/>
              </a:rPr>
              <a:t>eMERGE</a:t>
            </a:r>
            <a:r>
              <a:rPr lang="en-US" dirty="0" smtClean="0">
                <a:latin typeface="Arial" panose="020B0604020202020204" pitchFamily="34" charset="0"/>
                <a:cs typeface="Arial" panose="020B0604020202020204" pitchFamily="34" charset="0"/>
              </a:rPr>
              <a:t>) Network leverage data from large biorepositories linked to electronic medical records to conduct genomic discovery and clinical implementation research. In the final year of its second phase, the Network is actively disseminating its products and best practices to the broader scientific community.</a:t>
            </a:r>
          </a:p>
          <a:p>
            <a:pPr defTabSz="929409">
              <a:defRPr/>
            </a:pPr>
            <a:endParaRPr lang="en-US" u="sng" dirty="0" smtClean="0">
              <a:latin typeface="Arial" panose="020B0604020202020204" pitchFamily="34" charset="0"/>
              <a:cs typeface="Arial" panose="020B0604020202020204" pitchFamily="34" charset="0"/>
            </a:endParaRPr>
          </a:p>
          <a:p>
            <a:pPr defTabSz="929409">
              <a:defRPr/>
            </a:pPr>
            <a:r>
              <a:rPr lang="en-US" dirty="0" smtClean="0">
                <a:latin typeface="Arial" panose="020B0604020202020204" pitchFamily="34" charset="0"/>
                <a:cs typeface="Arial" panose="020B0604020202020204" pitchFamily="34" charset="0"/>
              </a:rPr>
              <a:t>* The American Medical Informatics Association (AMIA) 2015 Joint Summits on Translational Science were held in March. * </a:t>
            </a:r>
            <a:r>
              <a:rPr lang="en-US" dirty="0" err="1" smtClean="0">
                <a:latin typeface="Arial" panose="020B0604020202020204" pitchFamily="34" charset="0"/>
                <a:cs typeface="Arial" panose="020B0604020202020204" pitchFamily="34" charset="0"/>
              </a:rPr>
              <a:t>eMERGE</a:t>
            </a:r>
            <a:r>
              <a:rPr lang="en-US" dirty="0" smtClean="0">
                <a:latin typeface="Arial" panose="020B0604020202020204" pitchFamily="34" charset="0"/>
                <a:cs typeface="Arial" panose="020B0604020202020204" pitchFamily="34" charset="0"/>
              </a:rPr>
              <a:t> investigator Chunhua Weng led and organized this meeting as Chair of the Clinical Research Informatics Scientific Program Committee.</a:t>
            </a:r>
          </a:p>
          <a:p>
            <a:pPr defTabSz="929409">
              <a:defRPr/>
            </a:pPr>
            <a:endParaRPr lang="en-US" dirty="0" smtClean="0">
              <a:latin typeface="Arial" panose="020B0604020202020204" pitchFamily="34" charset="0"/>
              <a:cs typeface="Arial" panose="020B0604020202020204" pitchFamily="34" charset="0"/>
            </a:endParaRPr>
          </a:p>
          <a:p>
            <a:pPr defTabSz="929409">
              <a:defRPr/>
            </a:pPr>
            <a:r>
              <a:rPr lang="en-US" dirty="0" err="1" smtClean="0">
                <a:latin typeface="Arial" panose="020B0604020202020204" pitchFamily="34" charset="0"/>
                <a:cs typeface="Arial" panose="020B0604020202020204" pitchFamily="34" charset="0"/>
              </a:rPr>
              <a:t>eMERGE</a:t>
            </a:r>
            <a:r>
              <a:rPr lang="en-US" dirty="0" smtClean="0">
                <a:latin typeface="Arial" panose="020B0604020202020204" pitchFamily="34" charset="0"/>
                <a:cs typeface="Arial" panose="020B0604020202020204" pitchFamily="34" charset="0"/>
              </a:rPr>
              <a:t> researchers shared their experiences in designing phenotype algorithms using clinical information stored in participants’ electronic health records. They also fielded questions on implementing real-time clinical decision support for healthcare providers. They </a:t>
            </a:r>
            <a:r>
              <a:rPr lang="en-US" dirty="0">
                <a:latin typeface="Arial" panose="020B0604020202020204" pitchFamily="34" charset="0"/>
                <a:cs typeface="Arial" panose="020B0604020202020204" pitchFamily="34" charset="0"/>
              </a:rPr>
              <a:t>received </a:t>
            </a:r>
            <a:r>
              <a:rPr lang="en-US" dirty="0" smtClean="0">
                <a:latin typeface="Arial" panose="020B0604020202020204" pitchFamily="34" charset="0"/>
                <a:cs typeface="Arial" panose="020B0604020202020204" pitchFamily="34" charset="0"/>
              </a:rPr>
              <a:t>* a </a:t>
            </a:r>
            <a:r>
              <a:rPr lang="en-US" dirty="0">
                <a:latin typeface="Arial" panose="020B0604020202020204" pitchFamily="34" charset="0"/>
                <a:cs typeface="Arial" panose="020B0604020202020204" pitchFamily="34" charset="0"/>
              </a:rPr>
              <a:t>Distinguished Paper Award for mapping institutional data to standard schema for representing clinical concepts and </a:t>
            </a:r>
            <a:r>
              <a:rPr lang="en-US" dirty="0" smtClean="0">
                <a:latin typeface="Arial" panose="020B0604020202020204" pitchFamily="34" charset="0"/>
                <a:cs typeface="Arial" panose="020B0604020202020204" pitchFamily="34" charset="0"/>
              </a:rPr>
              <a:t>* a </a:t>
            </a:r>
            <a:r>
              <a:rPr lang="en-US" dirty="0">
                <a:latin typeface="Arial" panose="020B0604020202020204" pitchFamily="34" charset="0"/>
                <a:cs typeface="Arial" panose="020B0604020202020204" pitchFamily="34" charset="0"/>
              </a:rPr>
              <a:t>student paper award for developing a phenotype algorithm for adverse drug reactions to statins</a:t>
            </a:r>
            <a:r>
              <a:rPr lang="en-US" dirty="0" smtClean="0">
                <a:latin typeface="Arial" panose="020B0604020202020204" pitchFamily="34" charset="0"/>
                <a:cs typeface="Arial" panose="020B0604020202020204" pitchFamily="34" charset="0"/>
              </a:rPr>
              <a:t>.</a:t>
            </a:r>
          </a:p>
        </p:txBody>
      </p:sp>
      <p:sp>
        <p:nvSpPr>
          <p:cNvPr id="95236" name="Slide Number Placeholder 3"/>
          <p:cNvSpPr>
            <a:spLocks noGrp="1"/>
          </p:cNvSpPr>
          <p:nvPr>
            <p:ph type="sldNum" sz="quarter" idx="5"/>
          </p:nvPr>
        </p:nvSpPr>
        <p:spPr bwMode="auto">
          <a:xfrm>
            <a:off x="4015099" y="8891586"/>
            <a:ext cx="3071502" cy="46831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380">
              <a:defRPr b="1">
                <a:solidFill>
                  <a:schemeClr val="tx1"/>
                </a:solidFill>
                <a:latin typeface="Arial" charset="0"/>
                <a:cs typeface="Arial" charset="0"/>
              </a:defRPr>
            </a:lvl1pPr>
            <a:lvl2pPr marL="749265" indent="-288179" defTabSz="933380">
              <a:defRPr b="1">
                <a:solidFill>
                  <a:schemeClr val="tx1"/>
                </a:solidFill>
                <a:latin typeface="Arial" charset="0"/>
                <a:cs typeface="Arial" charset="0"/>
              </a:defRPr>
            </a:lvl2pPr>
            <a:lvl3pPr marL="1152716" indent="-230543" defTabSz="933380">
              <a:defRPr b="1">
                <a:solidFill>
                  <a:schemeClr val="tx1"/>
                </a:solidFill>
                <a:latin typeface="Arial" charset="0"/>
                <a:cs typeface="Arial" charset="0"/>
              </a:defRPr>
            </a:lvl3pPr>
            <a:lvl4pPr marL="1613802" indent="-230543" defTabSz="933380">
              <a:defRPr b="1">
                <a:solidFill>
                  <a:schemeClr val="tx1"/>
                </a:solidFill>
                <a:latin typeface="Arial" charset="0"/>
                <a:cs typeface="Arial" charset="0"/>
              </a:defRPr>
            </a:lvl4pPr>
            <a:lvl5pPr marL="2074888" indent="-230543" defTabSz="933380">
              <a:defRPr b="1">
                <a:solidFill>
                  <a:schemeClr val="tx1"/>
                </a:solidFill>
                <a:latin typeface="Arial" charset="0"/>
                <a:cs typeface="Arial" charset="0"/>
              </a:defRPr>
            </a:lvl5pPr>
            <a:lvl6pPr marL="2535974" indent="-230543" defTabSz="933380" eaLnBrk="0" fontAlgn="base" hangingPunct="0">
              <a:spcBef>
                <a:spcPct val="0"/>
              </a:spcBef>
              <a:spcAft>
                <a:spcPct val="0"/>
              </a:spcAft>
              <a:defRPr b="1">
                <a:solidFill>
                  <a:schemeClr val="tx1"/>
                </a:solidFill>
                <a:latin typeface="Arial" charset="0"/>
                <a:cs typeface="Arial" charset="0"/>
              </a:defRPr>
            </a:lvl6pPr>
            <a:lvl7pPr marL="2997060" indent="-230543" defTabSz="933380" eaLnBrk="0" fontAlgn="base" hangingPunct="0">
              <a:spcBef>
                <a:spcPct val="0"/>
              </a:spcBef>
              <a:spcAft>
                <a:spcPct val="0"/>
              </a:spcAft>
              <a:defRPr b="1">
                <a:solidFill>
                  <a:schemeClr val="tx1"/>
                </a:solidFill>
                <a:latin typeface="Arial" charset="0"/>
                <a:cs typeface="Arial" charset="0"/>
              </a:defRPr>
            </a:lvl7pPr>
            <a:lvl8pPr marL="3458147" indent="-230543" defTabSz="933380" eaLnBrk="0" fontAlgn="base" hangingPunct="0">
              <a:spcBef>
                <a:spcPct val="0"/>
              </a:spcBef>
              <a:spcAft>
                <a:spcPct val="0"/>
              </a:spcAft>
              <a:defRPr b="1">
                <a:solidFill>
                  <a:schemeClr val="tx1"/>
                </a:solidFill>
                <a:latin typeface="Arial" charset="0"/>
                <a:cs typeface="Arial" charset="0"/>
              </a:defRPr>
            </a:lvl8pPr>
            <a:lvl9pPr marL="3919233" indent="-230543" defTabSz="933380" eaLnBrk="0" fontAlgn="base" hangingPunct="0">
              <a:spcBef>
                <a:spcPct val="0"/>
              </a:spcBef>
              <a:spcAft>
                <a:spcPct val="0"/>
              </a:spcAft>
              <a:defRPr b="1">
                <a:solidFill>
                  <a:schemeClr val="tx1"/>
                </a:solidFill>
                <a:latin typeface="Arial" charset="0"/>
                <a:cs typeface="Arial" charset="0"/>
              </a:defRPr>
            </a:lvl9pPr>
          </a:lstStyle>
          <a:p>
            <a:fld id="{78C4C811-EDCE-408E-8215-CA54326A24EE}" type="slidenum">
              <a:rPr lang="en-US" altLang="en-US">
                <a:solidFill>
                  <a:srgbClr val="000000"/>
                </a:solidFill>
              </a:rPr>
              <a:pPr/>
              <a:t>41</a:t>
            </a:fld>
            <a:endParaRPr lang="en-US" altLang="en-US">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xfrm>
            <a:off x="1203325" y="703263"/>
            <a:ext cx="4679950" cy="3509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93187" name="Notes Placeholder 2"/>
          <p:cNvSpPr>
            <a:spLocks noGrp="1"/>
          </p:cNvSpPr>
          <p:nvPr>
            <p:ph type="body" idx="1"/>
          </p:nvPr>
        </p:nvSpPr>
        <p:spPr>
          <a:xfrm>
            <a:off x="959644" y="4384258"/>
            <a:ext cx="5425679" cy="41956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34" rIns="96234"/>
          <a:lstStyle/>
          <a:p>
            <a:pPr defTabSz="952592"/>
            <a:r>
              <a:rPr lang="en-US" altLang="en-US" dirty="0" smtClean="0">
                <a:latin typeface="Arial" charset="0"/>
                <a:cs typeface="Arial" charset="0"/>
              </a:rPr>
              <a:t>The Clinical Genome Resource (</a:t>
            </a:r>
            <a:r>
              <a:rPr lang="en-US" altLang="en-US" dirty="0" err="1" smtClean="0">
                <a:latin typeface="Arial" charset="0"/>
                <a:cs typeface="Arial" charset="0"/>
              </a:rPr>
              <a:t>ClinGen</a:t>
            </a:r>
            <a:r>
              <a:rPr lang="en-US" altLang="en-US" dirty="0" smtClean="0">
                <a:latin typeface="Arial" charset="0"/>
                <a:cs typeface="Arial" charset="0"/>
              </a:rPr>
              <a:t>), designed to build an authoritative central resource that defines the clinical relevance of genomic variants for use in precision medicine and research, is proceeding well and will become a key resource for our genomic medicine implementation efforts. </a:t>
            </a:r>
          </a:p>
          <a:p>
            <a:pPr defTabSz="952592"/>
            <a:endParaRPr lang="en-US" altLang="en-US" dirty="0" smtClean="0">
              <a:latin typeface="Arial" charset="0"/>
              <a:cs typeface="Arial" charset="0"/>
            </a:endParaRPr>
          </a:p>
          <a:p>
            <a:pPr defTabSz="952592"/>
            <a:r>
              <a:rPr lang="en-US" altLang="en-US" dirty="0" smtClean="0">
                <a:latin typeface="Arial" charset="0"/>
                <a:cs typeface="Arial" charset="0"/>
              </a:rPr>
              <a:t>* </a:t>
            </a:r>
            <a:r>
              <a:rPr lang="en-US" altLang="en-US" dirty="0" err="1" smtClean="0">
                <a:latin typeface="Arial" charset="0"/>
                <a:cs typeface="Arial" charset="0"/>
              </a:rPr>
              <a:t>ClinGen</a:t>
            </a:r>
            <a:r>
              <a:rPr lang="en-US" altLang="en-US" dirty="0" smtClean="0">
                <a:latin typeface="Arial" charset="0"/>
                <a:cs typeface="Arial" charset="0"/>
              </a:rPr>
              <a:t> investigators have developed a classification system to assess the clinical validity of specific gene-disease pairs, such as </a:t>
            </a:r>
            <a:r>
              <a:rPr lang="en-US" altLang="en-US" i="1" dirty="0" smtClean="0">
                <a:latin typeface="Arial" charset="0"/>
                <a:cs typeface="Arial" charset="0"/>
              </a:rPr>
              <a:t>SMAD3  </a:t>
            </a:r>
            <a:r>
              <a:rPr lang="en-US" altLang="en-US" dirty="0" smtClean="0">
                <a:latin typeface="Arial" charset="0"/>
                <a:cs typeface="Arial" charset="0"/>
              </a:rPr>
              <a:t>for </a:t>
            </a:r>
            <a:r>
              <a:rPr lang="en-US" altLang="en-US" dirty="0" err="1" smtClean="0">
                <a:latin typeface="Arial" charset="0"/>
                <a:cs typeface="Arial" charset="0"/>
              </a:rPr>
              <a:t>Loeys</a:t>
            </a:r>
            <a:r>
              <a:rPr lang="en-US" altLang="en-US" dirty="0" smtClean="0">
                <a:latin typeface="Arial" charset="0"/>
                <a:cs typeface="Arial" charset="0"/>
              </a:rPr>
              <a:t>-Dietz syndrome and </a:t>
            </a:r>
            <a:r>
              <a:rPr lang="en-US" altLang="en-US" i="1" dirty="0" smtClean="0">
                <a:latin typeface="Arial" charset="0"/>
                <a:cs typeface="Arial" charset="0"/>
              </a:rPr>
              <a:t>RAD51D</a:t>
            </a:r>
            <a:r>
              <a:rPr lang="en-US" altLang="en-US" dirty="0" smtClean="0">
                <a:latin typeface="Arial" charset="0"/>
                <a:cs typeface="Arial" charset="0"/>
              </a:rPr>
              <a:t>  for ovarian cancer. This is an important addition to our set of tools for interpreting the clinical relevance of genes and variants. An abbreviated version of the classification system is shown here, but the complete framework and supporting documentation can be reviewed on the </a:t>
            </a:r>
            <a:r>
              <a:rPr lang="en-US" altLang="en-US" dirty="0" err="1" smtClean="0">
                <a:latin typeface="Arial" charset="0"/>
                <a:cs typeface="Arial" charset="0"/>
              </a:rPr>
              <a:t>ClinGen</a:t>
            </a:r>
            <a:r>
              <a:rPr lang="en-US" altLang="en-US" dirty="0" smtClean="0">
                <a:latin typeface="Arial" charset="0"/>
                <a:cs typeface="Arial" charset="0"/>
              </a:rPr>
              <a:t> website. </a:t>
            </a:r>
          </a:p>
          <a:p>
            <a:pPr defTabSz="952592"/>
            <a:endParaRPr lang="en-US" altLang="en-US" dirty="0" smtClean="0">
              <a:latin typeface="Arial" charset="0"/>
              <a:cs typeface="Arial" charset="0"/>
            </a:endParaRPr>
          </a:p>
          <a:p>
            <a:pPr defTabSz="952592"/>
            <a:r>
              <a:rPr lang="en-US" altLang="en-US" dirty="0" smtClean="0">
                <a:latin typeface="Arial" charset="0"/>
                <a:cs typeface="Arial" charset="0"/>
              </a:rPr>
              <a:t>* United by the common goals of leveraging data sharing and collaboration to improve our understanding of human genomic variation, </a:t>
            </a:r>
            <a:r>
              <a:rPr lang="en-US" altLang="en-US" dirty="0" err="1" smtClean="0">
                <a:latin typeface="Arial" charset="0"/>
                <a:cs typeface="Arial" charset="0"/>
              </a:rPr>
              <a:t>ClinGen</a:t>
            </a:r>
            <a:r>
              <a:rPr lang="en-US" altLang="en-US" dirty="0" smtClean="0">
                <a:latin typeface="Arial" charset="0"/>
                <a:cs typeface="Arial" charset="0"/>
              </a:rPr>
              <a:t> and the Sanger Institute’s DECIPHER group will co-host a large public meeting next week in Washington</a:t>
            </a:r>
            <a:r>
              <a:rPr lang="en-US" altLang="en-US" baseline="0" dirty="0" smtClean="0">
                <a:latin typeface="Arial" charset="0"/>
                <a:cs typeface="Arial" charset="0"/>
              </a:rPr>
              <a:t> </a:t>
            </a:r>
            <a:r>
              <a:rPr lang="en-US" altLang="en-US" dirty="0" smtClean="0">
                <a:latin typeface="Arial" charset="0"/>
                <a:cs typeface="Arial" charset="0"/>
              </a:rPr>
              <a:t>DC.</a:t>
            </a:r>
            <a:r>
              <a:rPr lang="en-US" altLang="en-US" baseline="0" dirty="0" smtClean="0">
                <a:latin typeface="Arial" charset="0"/>
                <a:cs typeface="Arial" charset="0"/>
              </a:rPr>
              <a:t> </a:t>
            </a:r>
            <a:r>
              <a:rPr lang="en-US" altLang="en-US" dirty="0" smtClean="0">
                <a:latin typeface="Arial" charset="0"/>
                <a:cs typeface="Arial" charset="0"/>
              </a:rPr>
              <a:t>Meeting topics include approaches for curating gene-disease relationships, lessons learned from aggregating population and patient data, and initiatives facilitating clinical genomics IT development.</a:t>
            </a:r>
          </a:p>
        </p:txBody>
      </p:sp>
      <p:sp>
        <p:nvSpPr>
          <p:cNvPr id="93188" name="Slide Number Placeholder 3"/>
          <p:cNvSpPr>
            <a:spLocks noGrp="1"/>
          </p:cNvSpPr>
          <p:nvPr>
            <p:ph type="sldNum" sz="quarter" idx="5"/>
          </p:nvPr>
        </p:nvSpPr>
        <p:spPr bwMode="auto">
          <a:xfrm>
            <a:off x="4015099" y="8891586"/>
            <a:ext cx="3071502" cy="46831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90">
              <a:defRPr b="1">
                <a:solidFill>
                  <a:schemeClr val="tx1"/>
                </a:solidFill>
                <a:latin typeface="Arial" charset="0"/>
                <a:cs typeface="Arial" charset="0"/>
              </a:defRPr>
            </a:lvl1pPr>
            <a:lvl2pPr marL="749265" indent="-288179" defTabSz="949390">
              <a:defRPr b="1">
                <a:solidFill>
                  <a:schemeClr val="tx1"/>
                </a:solidFill>
                <a:latin typeface="Arial" charset="0"/>
                <a:cs typeface="Arial" charset="0"/>
              </a:defRPr>
            </a:lvl2pPr>
            <a:lvl3pPr marL="1152716" indent="-230543" defTabSz="949390">
              <a:defRPr b="1">
                <a:solidFill>
                  <a:schemeClr val="tx1"/>
                </a:solidFill>
                <a:latin typeface="Arial" charset="0"/>
                <a:cs typeface="Arial" charset="0"/>
              </a:defRPr>
            </a:lvl3pPr>
            <a:lvl4pPr marL="1613802" indent="-230543" defTabSz="949390">
              <a:defRPr b="1">
                <a:solidFill>
                  <a:schemeClr val="tx1"/>
                </a:solidFill>
                <a:latin typeface="Arial" charset="0"/>
                <a:cs typeface="Arial" charset="0"/>
              </a:defRPr>
            </a:lvl4pPr>
            <a:lvl5pPr marL="2074888" indent="-230543" defTabSz="949390">
              <a:defRPr b="1">
                <a:solidFill>
                  <a:schemeClr val="tx1"/>
                </a:solidFill>
                <a:latin typeface="Arial" charset="0"/>
                <a:cs typeface="Arial" charset="0"/>
              </a:defRPr>
            </a:lvl5pPr>
            <a:lvl6pPr marL="2535974" indent="-230543" defTabSz="949390" eaLnBrk="0" fontAlgn="base" hangingPunct="0">
              <a:spcBef>
                <a:spcPct val="0"/>
              </a:spcBef>
              <a:spcAft>
                <a:spcPct val="0"/>
              </a:spcAft>
              <a:defRPr b="1">
                <a:solidFill>
                  <a:schemeClr val="tx1"/>
                </a:solidFill>
                <a:latin typeface="Arial" charset="0"/>
                <a:cs typeface="Arial" charset="0"/>
              </a:defRPr>
            </a:lvl6pPr>
            <a:lvl7pPr marL="2997060" indent="-230543" defTabSz="949390" eaLnBrk="0" fontAlgn="base" hangingPunct="0">
              <a:spcBef>
                <a:spcPct val="0"/>
              </a:spcBef>
              <a:spcAft>
                <a:spcPct val="0"/>
              </a:spcAft>
              <a:defRPr b="1">
                <a:solidFill>
                  <a:schemeClr val="tx1"/>
                </a:solidFill>
                <a:latin typeface="Arial" charset="0"/>
                <a:cs typeface="Arial" charset="0"/>
              </a:defRPr>
            </a:lvl7pPr>
            <a:lvl8pPr marL="3458147" indent="-230543" defTabSz="949390" eaLnBrk="0" fontAlgn="base" hangingPunct="0">
              <a:spcBef>
                <a:spcPct val="0"/>
              </a:spcBef>
              <a:spcAft>
                <a:spcPct val="0"/>
              </a:spcAft>
              <a:defRPr b="1">
                <a:solidFill>
                  <a:schemeClr val="tx1"/>
                </a:solidFill>
                <a:latin typeface="Arial" charset="0"/>
                <a:cs typeface="Arial" charset="0"/>
              </a:defRPr>
            </a:lvl8pPr>
            <a:lvl9pPr marL="3919233" indent="-230543" defTabSz="949390" eaLnBrk="0" fontAlgn="base" hangingPunct="0">
              <a:spcBef>
                <a:spcPct val="0"/>
              </a:spcBef>
              <a:spcAft>
                <a:spcPct val="0"/>
              </a:spcAft>
              <a:defRPr b="1">
                <a:solidFill>
                  <a:schemeClr val="tx1"/>
                </a:solidFill>
                <a:latin typeface="Arial" charset="0"/>
                <a:cs typeface="Arial" charset="0"/>
              </a:defRPr>
            </a:lvl9pPr>
          </a:lstStyle>
          <a:p>
            <a:fld id="{30F40343-6DDB-4A6C-A4A3-98D5AF153B74}" type="slidenum">
              <a:rPr lang="en-US" altLang="en-US">
                <a:solidFill>
                  <a:srgbClr val="000000"/>
                </a:solidFill>
              </a:rPr>
              <a:pPr/>
              <a:t>42</a:t>
            </a:fld>
            <a:endParaRPr lang="en-US" altLang="en-US">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p:cNvSpPr>
          <p:nvPr>
            <p:ph type="sldImg"/>
          </p:nvPr>
        </p:nvSpPr>
        <p:spPr bwMode="auto">
          <a:xfrm>
            <a:off x="1203325" y="701675"/>
            <a:ext cx="4679950" cy="3509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 name="Notes Placeholder 2"/>
          <p:cNvSpPr>
            <a:spLocks noGrp="1"/>
          </p:cNvSpPr>
          <p:nvPr>
            <p:ph type="body" idx="1"/>
          </p:nvPr>
        </p:nvSpPr>
        <p:spPr/>
        <p:txBody>
          <a:bodyPr/>
          <a:lstStyle/>
          <a:p>
            <a:pPr defTabSz="939539" eaLnBrk="1" fontAlgn="auto" hangingPunct="1">
              <a:spcAft>
                <a:spcPts val="0"/>
              </a:spcAft>
              <a:defRPr/>
            </a:pPr>
            <a:r>
              <a:rPr lang="en-US" dirty="0" smtClean="0">
                <a:latin typeface="Arial" panose="020B0604020202020204" pitchFamily="34" charset="0"/>
                <a:cs typeface="Arial" pitchFamily="34" charset="0"/>
              </a:rPr>
              <a:t>The Implementing Genomics in Practice (IGNITE) Network aims to advance genomic medicine by developing methods for incorporating genomic information into clinical care in diverse clinical settings and populations. * The Network has submitted their marker paper describing the six projects, the coordinating center, and the Network’s working groups and activities for publication.</a:t>
            </a:r>
          </a:p>
          <a:p>
            <a:pPr defTabSz="939539" eaLnBrk="1" fontAlgn="auto" hangingPunct="1">
              <a:spcAft>
                <a:spcPts val="0"/>
              </a:spcAft>
              <a:defRPr/>
            </a:pPr>
            <a:endParaRPr lang="en-US" dirty="0" smtClean="0">
              <a:latin typeface="Arial" panose="020B0604020202020204" pitchFamily="34" charset="0"/>
              <a:cs typeface="Arial" pitchFamily="34" charset="0"/>
            </a:endParaRPr>
          </a:p>
          <a:p>
            <a:pPr defTabSz="939539" eaLnBrk="1" fontAlgn="auto" hangingPunct="1">
              <a:spcAft>
                <a:spcPts val="0"/>
              </a:spcAft>
              <a:defRPr/>
            </a:pPr>
            <a:r>
              <a:rPr lang="en-US" dirty="0" smtClean="0">
                <a:latin typeface="Arial" panose="020B0604020202020204" pitchFamily="34" charset="0"/>
                <a:cs typeface="Arial" pitchFamily="34" charset="0"/>
              </a:rPr>
              <a:t>* The Network is accepting affiliate members to share strategies in overcoming genomic medicine implementation challenges and  in increasing power for analyses of outcomes. Investigators such as Howard McLeod at the Moffitt Cancer Center, Julio Duarte at the University of Illinois at Chicago, and John Lima at Nemours Children’s Health System have already joined as affiliates. Currently, the Network and its affiliate members are collaborating to assess outcomes of </a:t>
            </a:r>
            <a:r>
              <a:rPr lang="en-US" i="1" dirty="0" smtClean="0">
                <a:latin typeface="Arial" panose="020B0604020202020204" pitchFamily="34" charset="0"/>
                <a:cs typeface="Arial" pitchFamily="34" charset="0"/>
              </a:rPr>
              <a:t>CYP2C19</a:t>
            </a:r>
            <a:r>
              <a:rPr lang="en-US" dirty="0" smtClean="0">
                <a:latin typeface="Arial" panose="020B0604020202020204" pitchFamily="34" charset="0"/>
                <a:cs typeface="Arial" pitchFamily="34" charset="0"/>
              </a:rPr>
              <a:t> testing to predict </a:t>
            </a:r>
            <a:r>
              <a:rPr lang="en-US" dirty="0" err="1" smtClean="0">
                <a:latin typeface="Arial" panose="020B0604020202020204" pitchFamily="34" charset="0"/>
                <a:cs typeface="Arial" panose="020B0604020202020204" pitchFamily="34" charset="0"/>
              </a:rPr>
              <a:t>clopidogrel</a:t>
            </a:r>
            <a:r>
              <a:rPr lang="en-US" dirty="0" smtClean="0">
                <a:latin typeface="Arial" panose="020B0604020202020204" pitchFamily="34" charset="0"/>
                <a:cs typeface="Arial" panose="020B0604020202020204" pitchFamily="34" charset="0"/>
              </a:rPr>
              <a:t> response.</a:t>
            </a:r>
            <a:endParaRPr lang="en-US" dirty="0">
              <a:latin typeface="Arial" panose="020B0604020202020204" pitchFamily="34" charset="0"/>
              <a:cs typeface="Arial" panose="020B0604020202020204" pitchFamily="34" charset="0"/>
            </a:endParaRPr>
          </a:p>
          <a:p>
            <a:pPr defTabSz="939539" eaLnBrk="1" fontAlgn="auto" hangingPunct="1">
              <a:spcAft>
                <a:spcPts val="0"/>
              </a:spcAft>
              <a:defRPr/>
            </a:pPr>
            <a:endParaRPr lang="en-US" dirty="0">
              <a:latin typeface="Arial" panose="020B0604020202020204" pitchFamily="34" charset="0"/>
              <a:cs typeface="Arial" panose="020B0604020202020204" pitchFamily="34" charset="0"/>
            </a:endParaRPr>
          </a:p>
          <a:p>
            <a:pPr defTabSz="939539" eaLnBrk="1" fontAlgn="auto" hangingPunct="1">
              <a:spcAft>
                <a:spcPts val="0"/>
              </a:spcAft>
              <a:defRPr/>
            </a:pPr>
            <a:r>
              <a:rPr lang="en-US" dirty="0" smtClean="0">
                <a:latin typeface="Arial" panose="020B0604020202020204" pitchFamily="34" charset="0"/>
                <a:cs typeface="Arial" panose="020B0604020202020204" pitchFamily="34" charset="0"/>
              </a:rPr>
              <a:t>* Of note, Josh Denny, an IGNITE PI, </a:t>
            </a:r>
            <a:r>
              <a:rPr lang="en-US" baseline="0" dirty="0" smtClean="0">
                <a:latin typeface="Arial" panose="020B0604020202020204" pitchFamily="34" charset="0"/>
                <a:cs typeface="Arial" panose="020B0604020202020204" pitchFamily="34" charset="0"/>
              </a:rPr>
              <a:t>was appointed </a:t>
            </a:r>
            <a:r>
              <a:rPr lang="en-US" dirty="0" smtClean="0">
                <a:latin typeface="Arial" panose="020B0604020202020204" pitchFamily="34" charset="0"/>
                <a:cs typeface="Arial" panose="020B0604020202020204" pitchFamily="34" charset="0"/>
              </a:rPr>
              <a:t>a member of the Advisory Committee to the NIH Director Working Group on the Precision Medicine Initiative. </a:t>
            </a:r>
          </a:p>
          <a:p>
            <a:pPr>
              <a:spcAft>
                <a:spcPts val="0"/>
              </a:spcAft>
              <a:defRPr/>
            </a:pPr>
            <a:endParaRPr lang="en-US" u="sng" dirty="0">
              <a:latin typeface="Arial" panose="020B0604020202020204" pitchFamily="34" charset="0"/>
              <a:cs typeface="Arial" panose="020B0604020202020204" pitchFamily="34" charset="0"/>
            </a:endParaRPr>
          </a:p>
          <a:p>
            <a:pPr>
              <a:spcAft>
                <a:spcPts val="0"/>
              </a:spcAft>
              <a:defRPr/>
            </a:pPr>
            <a:endParaRPr lang="en-US" b="1" u="sng" dirty="0">
              <a:latin typeface="Arial" panose="020B0604020202020204" pitchFamily="34" charset="0"/>
            </a:endParaRPr>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49265" indent="-288179">
              <a:defRPr b="1">
                <a:solidFill>
                  <a:schemeClr val="tx1"/>
                </a:solidFill>
                <a:latin typeface="Arial" charset="0"/>
                <a:cs typeface="Arial" charset="0"/>
              </a:defRPr>
            </a:lvl2pPr>
            <a:lvl3pPr marL="1152716" indent="-230543">
              <a:defRPr b="1">
                <a:solidFill>
                  <a:schemeClr val="tx1"/>
                </a:solidFill>
                <a:latin typeface="Arial" charset="0"/>
                <a:cs typeface="Arial" charset="0"/>
              </a:defRPr>
            </a:lvl3pPr>
            <a:lvl4pPr marL="1613802" indent="-230543">
              <a:defRPr b="1">
                <a:solidFill>
                  <a:schemeClr val="tx1"/>
                </a:solidFill>
                <a:latin typeface="Arial" charset="0"/>
                <a:cs typeface="Arial" charset="0"/>
              </a:defRPr>
            </a:lvl4pPr>
            <a:lvl5pPr marL="2074888" indent="-230543">
              <a:defRPr b="1">
                <a:solidFill>
                  <a:schemeClr val="tx1"/>
                </a:solidFill>
                <a:latin typeface="Arial" charset="0"/>
                <a:cs typeface="Arial" charset="0"/>
              </a:defRPr>
            </a:lvl5pPr>
            <a:lvl6pPr marL="2535974" indent="-230543" eaLnBrk="0" fontAlgn="base" hangingPunct="0">
              <a:spcBef>
                <a:spcPct val="0"/>
              </a:spcBef>
              <a:spcAft>
                <a:spcPct val="0"/>
              </a:spcAft>
              <a:defRPr b="1">
                <a:solidFill>
                  <a:schemeClr val="tx1"/>
                </a:solidFill>
                <a:latin typeface="Arial" charset="0"/>
                <a:cs typeface="Arial" charset="0"/>
              </a:defRPr>
            </a:lvl6pPr>
            <a:lvl7pPr marL="2997060" indent="-230543" eaLnBrk="0" fontAlgn="base" hangingPunct="0">
              <a:spcBef>
                <a:spcPct val="0"/>
              </a:spcBef>
              <a:spcAft>
                <a:spcPct val="0"/>
              </a:spcAft>
              <a:defRPr b="1">
                <a:solidFill>
                  <a:schemeClr val="tx1"/>
                </a:solidFill>
                <a:latin typeface="Arial" charset="0"/>
                <a:cs typeface="Arial" charset="0"/>
              </a:defRPr>
            </a:lvl7pPr>
            <a:lvl8pPr marL="3458147" indent="-230543" eaLnBrk="0" fontAlgn="base" hangingPunct="0">
              <a:spcBef>
                <a:spcPct val="0"/>
              </a:spcBef>
              <a:spcAft>
                <a:spcPct val="0"/>
              </a:spcAft>
              <a:defRPr b="1">
                <a:solidFill>
                  <a:schemeClr val="tx1"/>
                </a:solidFill>
                <a:latin typeface="Arial" charset="0"/>
                <a:cs typeface="Arial" charset="0"/>
              </a:defRPr>
            </a:lvl8pPr>
            <a:lvl9pPr marL="3919233" indent="-230543" eaLnBrk="0" fontAlgn="base" hangingPunct="0">
              <a:spcBef>
                <a:spcPct val="0"/>
              </a:spcBef>
              <a:spcAft>
                <a:spcPct val="0"/>
              </a:spcAft>
              <a:defRPr b="1">
                <a:solidFill>
                  <a:schemeClr val="tx1"/>
                </a:solidFill>
                <a:latin typeface="Arial" charset="0"/>
                <a:cs typeface="Arial" charset="0"/>
              </a:defRPr>
            </a:lvl9pPr>
          </a:lstStyle>
          <a:p>
            <a:fld id="{47731EDD-9371-4082-97FF-CFE9E3FEEDBA}" type="slidenum">
              <a:rPr lang="en-US" altLang="en-US">
                <a:solidFill>
                  <a:srgbClr val="000000"/>
                </a:solidFill>
              </a:rPr>
              <a:pPr/>
              <a:t>43</a:t>
            </a:fld>
            <a:endParaRPr lang="en-US" altLang="en-US">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p:cNvSpPr>
          <p:nvPr>
            <p:ph type="sldImg"/>
          </p:nvPr>
        </p:nvSpPr>
        <p:spPr bwMode="auto">
          <a:xfrm>
            <a:off x="1203325" y="701675"/>
            <a:ext cx="4679950" cy="3509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5" tIns="46938" rIns="93875" bIns="46938"/>
          <a:lstStyle/>
          <a:p>
            <a:pPr eaLnBrk="1" hangingPunct="1"/>
            <a:r>
              <a:rPr lang="en-US" altLang="en-US" dirty="0" smtClean="0">
                <a:latin typeface="Arial" charset="0"/>
                <a:cs typeface="Arial" charset="0"/>
              </a:rPr>
              <a:t>The Newborn Sequencing in Genomic Medicine and Public Health (NSIGHT) program will explore, in a limited but deliberate manner, the implications, challenges, and opportunities associated with the possible use of genomic sequence information for the care of newborns. </a:t>
            </a:r>
          </a:p>
          <a:p>
            <a:pPr eaLnBrk="1" hangingPunct="1"/>
            <a:endParaRPr lang="en-US" altLang="en-US" dirty="0" smtClean="0">
              <a:latin typeface="Arial" charset="0"/>
              <a:cs typeface="Arial" charset="0"/>
            </a:endParaRPr>
          </a:p>
          <a:p>
            <a:pPr eaLnBrk="1" hangingPunct="1"/>
            <a:r>
              <a:rPr lang="en-US" altLang="en-US" dirty="0" smtClean="0">
                <a:latin typeface="Arial" charset="0"/>
                <a:cs typeface="Arial" charset="0"/>
              </a:rPr>
              <a:t>* Recently the four program sites participated in the Children’s Mercy Pediatric Genomics Medicine Conference in Kansas City, at which key personnel from each of the sites discussed their progress to date. Video from the associated press briefing and interviews with the NSIGHT presenters can be found on the Children’s Mercy Hospital’s conference website. </a:t>
            </a:r>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49265" indent="-288179">
              <a:defRPr b="1">
                <a:solidFill>
                  <a:schemeClr val="tx1"/>
                </a:solidFill>
                <a:latin typeface="Arial" charset="0"/>
                <a:cs typeface="Arial" charset="0"/>
              </a:defRPr>
            </a:lvl2pPr>
            <a:lvl3pPr marL="1152716" indent="-230543">
              <a:defRPr b="1">
                <a:solidFill>
                  <a:schemeClr val="tx1"/>
                </a:solidFill>
                <a:latin typeface="Arial" charset="0"/>
                <a:cs typeface="Arial" charset="0"/>
              </a:defRPr>
            </a:lvl3pPr>
            <a:lvl4pPr marL="1613802" indent="-230543">
              <a:defRPr b="1">
                <a:solidFill>
                  <a:schemeClr val="tx1"/>
                </a:solidFill>
                <a:latin typeface="Arial" charset="0"/>
                <a:cs typeface="Arial" charset="0"/>
              </a:defRPr>
            </a:lvl4pPr>
            <a:lvl5pPr marL="2074888" indent="-230543">
              <a:defRPr b="1">
                <a:solidFill>
                  <a:schemeClr val="tx1"/>
                </a:solidFill>
                <a:latin typeface="Arial" charset="0"/>
                <a:cs typeface="Arial" charset="0"/>
              </a:defRPr>
            </a:lvl5pPr>
            <a:lvl6pPr marL="2535974" indent="-230543" eaLnBrk="0" fontAlgn="base" hangingPunct="0">
              <a:spcBef>
                <a:spcPct val="0"/>
              </a:spcBef>
              <a:spcAft>
                <a:spcPct val="0"/>
              </a:spcAft>
              <a:defRPr b="1">
                <a:solidFill>
                  <a:schemeClr val="tx1"/>
                </a:solidFill>
                <a:latin typeface="Arial" charset="0"/>
                <a:cs typeface="Arial" charset="0"/>
              </a:defRPr>
            </a:lvl6pPr>
            <a:lvl7pPr marL="2997060" indent="-230543" eaLnBrk="0" fontAlgn="base" hangingPunct="0">
              <a:spcBef>
                <a:spcPct val="0"/>
              </a:spcBef>
              <a:spcAft>
                <a:spcPct val="0"/>
              </a:spcAft>
              <a:defRPr b="1">
                <a:solidFill>
                  <a:schemeClr val="tx1"/>
                </a:solidFill>
                <a:latin typeface="Arial" charset="0"/>
                <a:cs typeface="Arial" charset="0"/>
              </a:defRPr>
            </a:lvl7pPr>
            <a:lvl8pPr marL="3458147" indent="-230543" eaLnBrk="0" fontAlgn="base" hangingPunct="0">
              <a:spcBef>
                <a:spcPct val="0"/>
              </a:spcBef>
              <a:spcAft>
                <a:spcPct val="0"/>
              </a:spcAft>
              <a:defRPr b="1">
                <a:solidFill>
                  <a:schemeClr val="tx1"/>
                </a:solidFill>
                <a:latin typeface="Arial" charset="0"/>
                <a:cs typeface="Arial" charset="0"/>
              </a:defRPr>
            </a:lvl8pPr>
            <a:lvl9pPr marL="3919233" indent="-230543" eaLnBrk="0" fontAlgn="base" hangingPunct="0">
              <a:spcBef>
                <a:spcPct val="0"/>
              </a:spcBef>
              <a:spcAft>
                <a:spcPct val="0"/>
              </a:spcAft>
              <a:defRPr b="1">
                <a:solidFill>
                  <a:schemeClr val="tx1"/>
                </a:solidFill>
                <a:latin typeface="Arial" charset="0"/>
                <a:cs typeface="Arial" charset="0"/>
              </a:defRPr>
            </a:lvl9pPr>
          </a:lstStyle>
          <a:p>
            <a:fld id="{3FC6A3FA-3022-4ACD-97B7-70CA44CE92A4}" type="slidenum">
              <a:rPr lang="en-US" altLang="en-US">
                <a:solidFill>
                  <a:srgbClr val="000000"/>
                </a:solidFill>
              </a:rPr>
              <a:pPr/>
              <a:t>44</a:t>
            </a:fld>
            <a:endParaRPr lang="en-US" altLang="en-US">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a:xfrm>
            <a:off x="945202" y="4446592"/>
            <a:ext cx="5196198" cy="449420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91" tIns="46946" rIns="93891" bIns="46946"/>
          <a:lstStyle/>
          <a:p>
            <a:r>
              <a:rPr lang="en-US" altLang="en-US" dirty="0" smtClean="0">
                <a:latin typeface="Arial" charset="0"/>
                <a:cs typeface="Arial" charset="0"/>
              </a:rPr>
              <a:t>The NHGRI Genomic Medicine Working Group is a working group of this Council and provides guidance to NHGRI in areas of genomic medicine implementation. As a follow-up to the 2014 Global Leaders in Genomic Medicine meeting, * the NIH and FDA sponsored a workshop on “Research Directions in Genetically-Mediated Stevens-Johnson Syndrome/Toxic Epidermal </a:t>
            </a:r>
            <a:r>
              <a:rPr lang="en-US" altLang="en-US" dirty="0" err="1" smtClean="0">
                <a:latin typeface="Arial" charset="0"/>
                <a:cs typeface="Arial" charset="0"/>
              </a:rPr>
              <a:t>Necrolysis</a:t>
            </a:r>
            <a:r>
              <a:rPr lang="en-US" altLang="en-US" dirty="0" smtClean="0">
                <a:latin typeface="Arial" charset="0"/>
                <a:cs typeface="Arial" charset="0"/>
              </a:rPr>
              <a:t> (SJS/TEN).”  </a:t>
            </a:r>
          </a:p>
          <a:p>
            <a:endParaRPr lang="en-US" altLang="en-US" dirty="0" smtClean="0">
              <a:latin typeface="Arial" charset="0"/>
              <a:cs typeface="Arial" charset="0"/>
            </a:endParaRPr>
          </a:p>
          <a:p>
            <a:r>
              <a:rPr lang="en-US" altLang="en-US" dirty="0" smtClean="0">
                <a:latin typeface="Arial" charset="0"/>
                <a:cs typeface="Arial" charset="0"/>
              </a:rPr>
              <a:t>* This workshop brought together global experts on SJS/TEN to discuss gaps and opportunities in basic research, clinical implementation, and </a:t>
            </a:r>
            <a:r>
              <a:rPr lang="en-US" altLang="en-US" dirty="0" err="1" smtClean="0">
                <a:latin typeface="Arial" charset="0"/>
                <a:cs typeface="Arial" charset="0"/>
              </a:rPr>
              <a:t>pharmacosurveillance</a:t>
            </a:r>
            <a:r>
              <a:rPr lang="en-US" altLang="en-US" dirty="0" smtClean="0">
                <a:latin typeface="Arial" charset="0"/>
                <a:cs typeface="Arial" charset="0"/>
              </a:rPr>
              <a:t>, and then discussed priorities for future research to globally eliminate genetically mediated Stevens-Johnson Syndrome.</a:t>
            </a:r>
          </a:p>
          <a:p>
            <a:endParaRPr lang="en-US" altLang="en-US" dirty="0" smtClean="0">
              <a:latin typeface="Arial" charset="0"/>
              <a:cs typeface="Arial" charset="0"/>
            </a:endParaRPr>
          </a:p>
          <a:p>
            <a:r>
              <a:rPr lang="en-US" altLang="en-US" dirty="0" smtClean="0">
                <a:latin typeface="Arial" charset="0"/>
                <a:cs typeface="Arial" charset="0"/>
              </a:rPr>
              <a:t>* The Genomic Medicine Working Group is now planning its next meeting, entitled “Genomic Medicine 8: NHGRI’s Genomic Medicine Programs,” </a:t>
            </a:r>
            <a:r>
              <a:rPr lang="en-US" altLang="en-US" baseline="0" dirty="0" smtClean="0">
                <a:latin typeface="Arial" charset="0"/>
                <a:cs typeface="Arial" charset="0"/>
              </a:rPr>
              <a:t> which will be held in early June</a:t>
            </a:r>
            <a:r>
              <a:rPr lang="en-US" altLang="en-US" dirty="0" smtClean="0">
                <a:latin typeface="Arial" charset="0"/>
                <a:cs typeface="Arial" charset="0"/>
              </a:rPr>
              <a:t>. The Genomic Medicine 8 meeting will convene leadership from NIH and external groups to examine the NHGRI genomic medicine portfolio in light of evolving scientific knowledge and opportunities. As with the previous Genomic Medicine gatherings, the</a:t>
            </a:r>
            <a:r>
              <a:rPr lang="en-US" altLang="en-US" baseline="0" dirty="0" smtClean="0">
                <a:latin typeface="Arial" charset="0"/>
                <a:cs typeface="Arial" charset="0"/>
              </a:rPr>
              <a:t> meeting </a:t>
            </a:r>
            <a:r>
              <a:rPr lang="en-US" altLang="en-US" dirty="0" smtClean="0">
                <a:latin typeface="Arial" charset="0"/>
                <a:cs typeface="Arial" charset="0"/>
              </a:rPr>
              <a:t>will be </a:t>
            </a:r>
            <a:r>
              <a:rPr lang="en-US" altLang="en-US" dirty="0" err="1" smtClean="0">
                <a:latin typeface="Arial" charset="0"/>
                <a:cs typeface="Arial" charset="0"/>
              </a:rPr>
              <a:t>videocast</a:t>
            </a:r>
            <a:r>
              <a:rPr lang="en-US" altLang="en-US" dirty="0" smtClean="0">
                <a:latin typeface="Arial" charset="0"/>
                <a:cs typeface="Arial" charset="0"/>
              </a:rPr>
              <a:t> live and also </a:t>
            </a:r>
            <a:r>
              <a:rPr lang="en-US" altLang="en-US" dirty="0" err="1" smtClean="0">
                <a:latin typeface="Arial" charset="0"/>
                <a:cs typeface="Arial" charset="0"/>
              </a:rPr>
              <a:t>videoarchived</a:t>
            </a:r>
            <a:r>
              <a:rPr lang="en-US" altLang="en-US" dirty="0" smtClean="0">
                <a:latin typeface="Arial" charset="0"/>
                <a:cs typeface="Arial" charset="0"/>
              </a:rPr>
              <a:t> on our </a:t>
            </a:r>
            <a:r>
              <a:rPr lang="en-US" altLang="en-US" dirty="0" err="1" smtClean="0">
                <a:latin typeface="Arial" charset="0"/>
                <a:cs typeface="Arial" charset="0"/>
              </a:rPr>
              <a:t>GenomeTV</a:t>
            </a:r>
            <a:r>
              <a:rPr lang="en-US" altLang="en-US" baseline="0" dirty="0" smtClean="0">
                <a:latin typeface="Arial" charset="0"/>
                <a:cs typeface="Arial" charset="0"/>
              </a:rPr>
              <a:t> channel of YouTube.</a:t>
            </a:r>
            <a:endParaRPr lang="en-US" altLang="en-US" dirty="0" smtClean="0">
              <a:latin typeface="Arial" charset="0"/>
              <a:cs typeface="Arial" charset="0"/>
            </a:endParaRPr>
          </a:p>
          <a:p>
            <a:endParaRPr lang="en-US" altLang="en-US" dirty="0" smtClean="0">
              <a:latin typeface="Arial" charset="0"/>
              <a:cs typeface="Arial" charset="0"/>
            </a:endParaRPr>
          </a:p>
          <a:p>
            <a:r>
              <a:rPr lang="en-US" altLang="en-US" dirty="0" smtClean="0">
                <a:latin typeface="Arial" charset="0"/>
                <a:cs typeface="Arial" charset="0"/>
              </a:rPr>
              <a:t>Staff from the Division of Genomic Medicine will give a more detailed update on both of these meetings at the September Council meeting. </a:t>
            </a:r>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374">
              <a:defRPr b="1">
                <a:solidFill>
                  <a:schemeClr val="tx1"/>
                </a:solidFill>
                <a:latin typeface="Arial" charset="0"/>
                <a:cs typeface="Arial" charset="0"/>
              </a:defRPr>
            </a:lvl1pPr>
            <a:lvl2pPr marL="749265" indent="-288179" defTabSz="925374">
              <a:defRPr b="1">
                <a:solidFill>
                  <a:schemeClr val="tx1"/>
                </a:solidFill>
                <a:latin typeface="Arial" charset="0"/>
                <a:cs typeface="Arial" charset="0"/>
              </a:defRPr>
            </a:lvl2pPr>
            <a:lvl3pPr marL="1152716" indent="-230543" defTabSz="925374">
              <a:defRPr b="1">
                <a:solidFill>
                  <a:schemeClr val="tx1"/>
                </a:solidFill>
                <a:latin typeface="Arial" charset="0"/>
                <a:cs typeface="Arial" charset="0"/>
              </a:defRPr>
            </a:lvl3pPr>
            <a:lvl4pPr marL="1613802" indent="-230543" defTabSz="925374">
              <a:defRPr b="1">
                <a:solidFill>
                  <a:schemeClr val="tx1"/>
                </a:solidFill>
                <a:latin typeface="Arial" charset="0"/>
                <a:cs typeface="Arial" charset="0"/>
              </a:defRPr>
            </a:lvl4pPr>
            <a:lvl5pPr marL="2074888" indent="-230543" defTabSz="925374">
              <a:defRPr b="1">
                <a:solidFill>
                  <a:schemeClr val="tx1"/>
                </a:solidFill>
                <a:latin typeface="Arial" charset="0"/>
                <a:cs typeface="Arial" charset="0"/>
              </a:defRPr>
            </a:lvl5pPr>
            <a:lvl6pPr marL="2535974" indent="-230543" defTabSz="925374" eaLnBrk="0" fontAlgn="base" hangingPunct="0">
              <a:spcBef>
                <a:spcPct val="0"/>
              </a:spcBef>
              <a:spcAft>
                <a:spcPct val="0"/>
              </a:spcAft>
              <a:defRPr b="1">
                <a:solidFill>
                  <a:schemeClr val="tx1"/>
                </a:solidFill>
                <a:latin typeface="Arial" charset="0"/>
                <a:cs typeface="Arial" charset="0"/>
              </a:defRPr>
            </a:lvl6pPr>
            <a:lvl7pPr marL="2997060" indent="-230543" defTabSz="925374" eaLnBrk="0" fontAlgn="base" hangingPunct="0">
              <a:spcBef>
                <a:spcPct val="0"/>
              </a:spcBef>
              <a:spcAft>
                <a:spcPct val="0"/>
              </a:spcAft>
              <a:defRPr b="1">
                <a:solidFill>
                  <a:schemeClr val="tx1"/>
                </a:solidFill>
                <a:latin typeface="Arial" charset="0"/>
                <a:cs typeface="Arial" charset="0"/>
              </a:defRPr>
            </a:lvl7pPr>
            <a:lvl8pPr marL="3458147" indent="-230543" defTabSz="925374" eaLnBrk="0" fontAlgn="base" hangingPunct="0">
              <a:spcBef>
                <a:spcPct val="0"/>
              </a:spcBef>
              <a:spcAft>
                <a:spcPct val="0"/>
              </a:spcAft>
              <a:defRPr b="1">
                <a:solidFill>
                  <a:schemeClr val="tx1"/>
                </a:solidFill>
                <a:latin typeface="Arial" charset="0"/>
                <a:cs typeface="Arial" charset="0"/>
              </a:defRPr>
            </a:lvl8pPr>
            <a:lvl9pPr marL="3919233" indent="-230543" defTabSz="925374" eaLnBrk="0" fontAlgn="base" hangingPunct="0">
              <a:spcBef>
                <a:spcPct val="0"/>
              </a:spcBef>
              <a:spcAft>
                <a:spcPct val="0"/>
              </a:spcAft>
              <a:defRPr b="1">
                <a:solidFill>
                  <a:schemeClr val="tx1"/>
                </a:solidFill>
                <a:latin typeface="Arial" charset="0"/>
                <a:cs typeface="Arial" charset="0"/>
              </a:defRPr>
            </a:lvl9pPr>
          </a:lstStyle>
          <a:p>
            <a:fld id="{A8ED5F38-9C4A-4DB9-940C-D2A9156978B2}" type="slidenum">
              <a:rPr lang="en-US" altLang="en-US">
                <a:solidFill>
                  <a:srgbClr val="000000"/>
                </a:solidFill>
              </a:rPr>
              <a:pPr/>
              <a:t>45</a:t>
            </a:fld>
            <a:endParaRPr lang="en-US" altLang="en-US">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2"/>
          <p:cNvSpPr>
            <a:spLocks noGrp="1" noRot="1" noChangeAspect="1" noChangeArrowheads="1" noTextEdit="1"/>
          </p:cNvSpPr>
          <p:nvPr>
            <p:ph type="sldImg"/>
          </p:nvPr>
        </p:nvSpPr>
        <p:spPr>
          <a:xfrm>
            <a:off x="1203325" y="703263"/>
            <a:ext cx="4681538" cy="3509962"/>
          </a:xfrm>
          <a:prstGeom prst="rect">
            <a:avLst/>
          </a:prstGeom>
          <a:ln/>
        </p:spPr>
      </p:sp>
      <p:sp>
        <p:nvSpPr>
          <p:cNvPr id="153604" name="Rectangle 3"/>
          <p:cNvSpPr>
            <a:spLocks noGrp="1" noChangeArrowheads="1"/>
          </p:cNvSpPr>
          <p:nvPr>
            <p:ph type="body" idx="1"/>
          </p:nvPr>
        </p:nvSpPr>
        <p:spPr>
          <a:xfrm>
            <a:off x="988834" y="4446588"/>
            <a:ext cx="5388161" cy="4210050"/>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43" tIns="47321" rIns="94643" bIns="47321" numCol="1" anchor="t" anchorCtr="0" compatLnSpc="1">
            <a:prstTxWarp prst="textNoShape">
              <a:avLst/>
            </a:prstTxWarp>
            <a:normAutofit/>
          </a:bodyPr>
          <a:lstStyle/>
          <a:p>
            <a:r>
              <a:rPr lang="en-US" dirty="0" smtClean="0">
                <a:effectLst/>
                <a:latin typeface="Arial" panose="020B0604020202020204" pitchFamily="34" charset="0"/>
                <a:cs typeface="Arial" pitchFamily="34" charset="0"/>
              </a:rPr>
              <a:t>The Genomics</a:t>
            </a:r>
            <a:r>
              <a:rPr lang="en-US" baseline="0" dirty="0" smtClean="0">
                <a:effectLst/>
                <a:latin typeface="Arial" pitchFamily="34" charset="0"/>
                <a:cs typeface="Arial" pitchFamily="34" charset="0"/>
              </a:rPr>
              <a:t> and Society Working Group of this Council is charged with </a:t>
            </a:r>
            <a:r>
              <a:rPr lang="en-US" dirty="0">
                <a:latin typeface="Arial" panose="020B0604020202020204" pitchFamily="34" charset="0"/>
                <a:cs typeface="Arial" panose="020B0604020202020204" pitchFamily="34" charset="0"/>
              </a:rPr>
              <a:t>providing advice on short- and long-range planning and priority setting for the genomics and society activities at the Institute. </a:t>
            </a: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The Working Group held its annual in-person meeting in April</a:t>
            </a:r>
            <a:r>
              <a:rPr lang="en-US" baseline="0" dirty="0" smtClean="0">
                <a:latin typeface="Arial" panose="020B0604020202020204" pitchFamily="34" charset="0"/>
                <a:cs typeface="Arial" panose="020B0604020202020204" pitchFamily="34" charset="0"/>
              </a:rPr>
              <a:t>. * Topics of discussion included: * the definition and rationale for continued support of normative and conceptual research within the ELSI Research Program; * the appropriate balance between investigator-initiated and program-initiated activities within the ELSI Research Program’s portfolio, including the role of embedded models for the conduct of ELSI research; * the appropriate role of the ELSI Research Program in the area of health services research; and * ELSI research issues raised by the Precision Medicine Initiative.</a:t>
            </a:r>
          </a:p>
          <a:p>
            <a:pPr lvl="3"/>
            <a:endParaRPr lang="en-US" baseline="0" dirty="0" smtClean="0">
              <a:latin typeface="Arial" panose="020B0604020202020204" pitchFamily="34" charset="0"/>
              <a:cs typeface="Arial" panose="020B0604020202020204" pitchFamily="34" charset="0"/>
            </a:endParaRPr>
          </a:p>
          <a:p>
            <a:pPr lvl="3"/>
            <a:r>
              <a:rPr lang="en-US" baseline="0" dirty="0" smtClean="0">
                <a:latin typeface="Arial" panose="020B0604020202020204" pitchFamily="34" charset="0"/>
                <a:cs typeface="Arial" panose="020B0604020202020204" pitchFamily="34" charset="0"/>
              </a:rPr>
              <a:t>* The Working Group Chair, Lisa Parker, will be providing an update about the Working Group at the September Council meeting. </a:t>
            </a:r>
            <a:endParaRPr lang="en-US" dirty="0" smtClean="0">
              <a:latin typeface="Arial" panose="020B0604020202020204" pitchFamily="34" charset="0"/>
              <a:cs typeface="Arial" panose="020B0604020202020204" pitchFamily="34" charset="0"/>
            </a:endParaRPr>
          </a:p>
          <a:p>
            <a:pPr marL="171415" indent="-171415" defTabSz="914214">
              <a:buFont typeface="Arial" panose="020B0604020202020204" pitchFamily="34" charset="0"/>
              <a:buChar char="•"/>
              <a:defRPr/>
            </a:pPr>
            <a:endParaRPr lang="en-US" baseline="0" dirty="0" smtClean="0">
              <a:effectLst/>
              <a:latin typeface="Arial" pitchFamily="34" charset="0"/>
              <a:cs typeface="Arial" pitchFamily="34" charset="0"/>
            </a:endParaRPr>
          </a:p>
          <a:p>
            <a:pPr marL="171415" indent="-171415">
              <a:buFont typeface="Arial" panose="020B0604020202020204" pitchFamily="34" charset="0"/>
              <a:buChar char="•"/>
            </a:pPr>
            <a:endParaRPr lang="en-US" baseline="0" dirty="0" smtClean="0">
              <a:effectLst/>
              <a:latin typeface="Arial" pitchFamily="34" charset="0"/>
              <a:cs typeface="Arial" pitchFamily="34" charset="0"/>
            </a:endParaRPr>
          </a:p>
        </p:txBody>
      </p:sp>
      <p:sp>
        <p:nvSpPr>
          <p:cNvPr id="5" name="Slide Number Placeholder 3"/>
          <p:cNvSpPr>
            <a:spLocks noGrp="1"/>
          </p:cNvSpPr>
          <p:nvPr>
            <p:ph type="sldNum" sz="quarter" idx="5"/>
          </p:nvPr>
        </p:nvSpPr>
        <p:spPr>
          <a:xfrm>
            <a:off x="4014793" y="8891593"/>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290" eaLnBrk="0" hangingPunct="0">
              <a:defRPr b="1">
                <a:solidFill>
                  <a:schemeClr val="tx1"/>
                </a:solidFill>
                <a:latin typeface="Arial" pitchFamily="34" charset="0"/>
              </a:defRPr>
            </a:lvl1pPr>
            <a:lvl2pPr marL="748236" indent="-287783" defTabSz="943290" eaLnBrk="0" hangingPunct="0">
              <a:defRPr b="1">
                <a:solidFill>
                  <a:schemeClr val="tx1"/>
                </a:solidFill>
                <a:latin typeface="Arial" pitchFamily="34" charset="0"/>
              </a:defRPr>
            </a:lvl2pPr>
            <a:lvl3pPr marL="1151135" indent="-230226" defTabSz="943290" eaLnBrk="0" hangingPunct="0">
              <a:defRPr b="1">
                <a:solidFill>
                  <a:schemeClr val="tx1"/>
                </a:solidFill>
                <a:latin typeface="Arial" pitchFamily="34" charset="0"/>
              </a:defRPr>
            </a:lvl3pPr>
            <a:lvl4pPr marL="1611588" indent="-230226" defTabSz="943290" eaLnBrk="0" hangingPunct="0">
              <a:defRPr b="1">
                <a:solidFill>
                  <a:schemeClr val="tx1"/>
                </a:solidFill>
                <a:latin typeface="Arial" pitchFamily="34" charset="0"/>
              </a:defRPr>
            </a:lvl4pPr>
            <a:lvl5pPr marL="2072041" indent="-230226" defTabSz="943290" eaLnBrk="0" hangingPunct="0">
              <a:defRPr b="1">
                <a:solidFill>
                  <a:schemeClr val="tx1"/>
                </a:solidFill>
                <a:latin typeface="Arial" pitchFamily="34" charset="0"/>
              </a:defRPr>
            </a:lvl5pPr>
            <a:lvl6pPr marL="2532495" indent="-230226" defTabSz="943290" eaLnBrk="0" fontAlgn="base" hangingPunct="0">
              <a:spcBef>
                <a:spcPct val="0"/>
              </a:spcBef>
              <a:spcAft>
                <a:spcPct val="0"/>
              </a:spcAft>
              <a:defRPr b="1">
                <a:solidFill>
                  <a:schemeClr val="tx1"/>
                </a:solidFill>
                <a:latin typeface="Arial" pitchFamily="34" charset="0"/>
              </a:defRPr>
            </a:lvl6pPr>
            <a:lvl7pPr marL="2992947" indent="-230226" defTabSz="943290" eaLnBrk="0" fontAlgn="base" hangingPunct="0">
              <a:spcBef>
                <a:spcPct val="0"/>
              </a:spcBef>
              <a:spcAft>
                <a:spcPct val="0"/>
              </a:spcAft>
              <a:defRPr b="1">
                <a:solidFill>
                  <a:schemeClr val="tx1"/>
                </a:solidFill>
                <a:latin typeface="Arial" pitchFamily="34" charset="0"/>
              </a:defRPr>
            </a:lvl7pPr>
            <a:lvl8pPr marL="3453403" indent="-230226" defTabSz="943290" eaLnBrk="0" fontAlgn="base" hangingPunct="0">
              <a:spcBef>
                <a:spcPct val="0"/>
              </a:spcBef>
              <a:spcAft>
                <a:spcPct val="0"/>
              </a:spcAft>
              <a:defRPr b="1">
                <a:solidFill>
                  <a:schemeClr val="tx1"/>
                </a:solidFill>
                <a:latin typeface="Arial" pitchFamily="34" charset="0"/>
              </a:defRPr>
            </a:lvl8pPr>
            <a:lvl9pPr marL="3913855" indent="-230226" defTabSz="94329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46</a:t>
            </a:fld>
            <a:endParaRPr lang="en-US" dirty="0" smtClean="0">
              <a:cs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2"/>
          <p:cNvSpPr>
            <a:spLocks noGrp="1" noRot="1" noChangeAspect="1" noChangeArrowheads="1" noTextEdit="1"/>
          </p:cNvSpPr>
          <p:nvPr>
            <p:ph type="sldImg"/>
          </p:nvPr>
        </p:nvSpPr>
        <p:spPr>
          <a:xfrm>
            <a:off x="1203325" y="703263"/>
            <a:ext cx="4681538" cy="3509962"/>
          </a:xfrm>
          <a:prstGeom prst="rect">
            <a:avLst/>
          </a:prstGeom>
          <a:ln/>
        </p:spPr>
      </p:sp>
      <p:sp>
        <p:nvSpPr>
          <p:cNvPr id="153604" name="Rectangle 3"/>
          <p:cNvSpPr>
            <a:spLocks noGrp="1" noChangeArrowheads="1"/>
          </p:cNvSpPr>
          <p:nvPr>
            <p:ph type="body" idx="1"/>
          </p:nvPr>
        </p:nvSpPr>
        <p:spPr>
          <a:xfrm>
            <a:off x="972932" y="4351173"/>
            <a:ext cx="5388161" cy="4210050"/>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43" tIns="47321" rIns="94643" bIns="47321" numCol="1" anchor="t" anchorCtr="0" compatLnSpc="1">
            <a:prstTxWarp prst="textNoShape">
              <a:avLst/>
            </a:prstTxWarp>
            <a:noAutofit/>
          </a:bodyPr>
          <a:lstStyle/>
          <a:p>
            <a:r>
              <a:rPr lang="en-US" baseline="0" dirty="0" smtClean="0">
                <a:latin typeface="Arial" panose="020B0604020202020204" pitchFamily="34" charset="0"/>
                <a:cs typeface="Arial" panose="020B0604020202020204" pitchFamily="34" charset="0"/>
              </a:rPr>
              <a:t>Since the February Council meeting, there have been a number of activities associated with the Centers of Excellence in ELSI Research (or CEER) program.</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 The First Regional CEER Networking Meeting for trainees and investigators was held in late February. The purpose of this meeting was to provide a more sustained training and networking experience for trainees associated with CEERs in the Western half of the country, many of whom are unable to travel to the annual meetings on the East Coast.  </a:t>
            </a:r>
          </a:p>
          <a:p>
            <a:pPr marL="172907" indent="-172907">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 The Annual CEER Investigator Meeting was held in March. Highlights of this meeting included a grant writing workshop for CEER trainees, discussion of successes and challenges in trans-disciplinary research, and an overview of the variety of stakeholder engagement activities across the CEERs.</a:t>
            </a:r>
          </a:p>
          <a:p>
            <a:pPr marL="172907" indent="-172907">
              <a:buFont typeface="Arial" charset="0"/>
              <a:buChar char="•"/>
            </a:pPr>
            <a:endParaRPr lang="en-US" baseline="0" dirty="0" smtClean="0">
              <a:latin typeface="Arial" panose="020B0604020202020204" pitchFamily="34" charset="0"/>
              <a:cs typeface="Arial" panose="020B0604020202020204" pitchFamily="34" charset="0"/>
            </a:endParaRPr>
          </a:p>
          <a:p>
            <a:pPr defTabSz="922172">
              <a:defRPr/>
            </a:pPr>
            <a:r>
              <a:rPr lang="en-US" baseline="0" dirty="0" smtClean="0">
                <a:latin typeface="Arial" panose="020B0604020202020204" pitchFamily="34" charset="0"/>
                <a:cs typeface="Arial" panose="020B0604020202020204" pitchFamily="34" charset="0"/>
              </a:rPr>
              <a:t>* A Request for Applications for the next round of CEERs was recently released. Applications are due July 15. </a:t>
            </a:r>
            <a:r>
              <a:rPr lang="en-US" dirty="0"/>
              <a:t>Individuals interested applying are strongly encouraged to contact ELSI Research Program staff prior to submitting an application.</a:t>
            </a:r>
            <a:endParaRPr lang="en-US" baseline="0" dirty="0" smtClean="0">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4014793" y="8891593"/>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290" eaLnBrk="0" hangingPunct="0">
              <a:defRPr b="1">
                <a:solidFill>
                  <a:schemeClr val="tx1"/>
                </a:solidFill>
                <a:latin typeface="Arial" pitchFamily="34" charset="0"/>
              </a:defRPr>
            </a:lvl1pPr>
            <a:lvl2pPr marL="748236" indent="-287783" defTabSz="943290" eaLnBrk="0" hangingPunct="0">
              <a:defRPr b="1">
                <a:solidFill>
                  <a:schemeClr val="tx1"/>
                </a:solidFill>
                <a:latin typeface="Arial" pitchFamily="34" charset="0"/>
              </a:defRPr>
            </a:lvl2pPr>
            <a:lvl3pPr marL="1151135" indent="-230226" defTabSz="943290" eaLnBrk="0" hangingPunct="0">
              <a:defRPr b="1">
                <a:solidFill>
                  <a:schemeClr val="tx1"/>
                </a:solidFill>
                <a:latin typeface="Arial" pitchFamily="34" charset="0"/>
              </a:defRPr>
            </a:lvl3pPr>
            <a:lvl4pPr marL="1611588" indent="-230226" defTabSz="943290" eaLnBrk="0" hangingPunct="0">
              <a:defRPr b="1">
                <a:solidFill>
                  <a:schemeClr val="tx1"/>
                </a:solidFill>
                <a:latin typeface="Arial" pitchFamily="34" charset="0"/>
              </a:defRPr>
            </a:lvl4pPr>
            <a:lvl5pPr marL="2072041" indent="-230226" defTabSz="943290" eaLnBrk="0" hangingPunct="0">
              <a:defRPr b="1">
                <a:solidFill>
                  <a:schemeClr val="tx1"/>
                </a:solidFill>
                <a:latin typeface="Arial" pitchFamily="34" charset="0"/>
              </a:defRPr>
            </a:lvl5pPr>
            <a:lvl6pPr marL="2532495" indent="-230226" defTabSz="943290" eaLnBrk="0" fontAlgn="base" hangingPunct="0">
              <a:spcBef>
                <a:spcPct val="0"/>
              </a:spcBef>
              <a:spcAft>
                <a:spcPct val="0"/>
              </a:spcAft>
              <a:defRPr b="1">
                <a:solidFill>
                  <a:schemeClr val="tx1"/>
                </a:solidFill>
                <a:latin typeface="Arial" pitchFamily="34" charset="0"/>
              </a:defRPr>
            </a:lvl6pPr>
            <a:lvl7pPr marL="2992947" indent="-230226" defTabSz="943290" eaLnBrk="0" fontAlgn="base" hangingPunct="0">
              <a:spcBef>
                <a:spcPct val="0"/>
              </a:spcBef>
              <a:spcAft>
                <a:spcPct val="0"/>
              </a:spcAft>
              <a:defRPr b="1">
                <a:solidFill>
                  <a:schemeClr val="tx1"/>
                </a:solidFill>
                <a:latin typeface="Arial" pitchFamily="34" charset="0"/>
              </a:defRPr>
            </a:lvl7pPr>
            <a:lvl8pPr marL="3453403" indent="-230226" defTabSz="943290" eaLnBrk="0" fontAlgn="base" hangingPunct="0">
              <a:spcBef>
                <a:spcPct val="0"/>
              </a:spcBef>
              <a:spcAft>
                <a:spcPct val="0"/>
              </a:spcAft>
              <a:defRPr b="1">
                <a:solidFill>
                  <a:schemeClr val="tx1"/>
                </a:solidFill>
                <a:latin typeface="Arial" pitchFamily="34" charset="0"/>
              </a:defRPr>
            </a:lvl8pPr>
            <a:lvl9pPr marL="3913855" indent="-230226" defTabSz="94329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47</a:t>
            </a:fld>
            <a:endParaRPr lang="en-US" dirty="0" smtClean="0">
              <a:cs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NHGRI has long supported </a:t>
            </a:r>
            <a:r>
              <a:rPr lang="en-US" dirty="0" smtClean="0">
                <a:latin typeface="Arial" panose="020B0604020202020204" pitchFamily="34" charset="0"/>
                <a:cs typeface="Arial" panose="020B0604020202020204" pitchFamily="34" charset="0"/>
              </a:rPr>
              <a:t>genomics resources (such</a:t>
            </a:r>
            <a:r>
              <a:rPr lang="en-US" baseline="0" dirty="0" smtClean="0">
                <a:latin typeface="Arial" panose="020B0604020202020204" pitchFamily="34" charset="0"/>
                <a:cs typeface="Arial" panose="020B0604020202020204" pitchFamily="34" charset="0"/>
              </a:rPr>
              <a:t> as databases)</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and recognized their critical role in enabling broad use of genomic data. Particularly in the current funding climate, the long-term sustainability of these resources is a very important topic to the Institute. </a:t>
            </a:r>
            <a:r>
              <a:rPr lang="en-US" dirty="0" smtClean="0">
                <a:latin typeface="Arial" panose="020B0604020202020204" pitchFamily="34" charset="0"/>
                <a:cs typeface="Arial" panose="020B0604020202020204" pitchFamily="34" charset="0"/>
              </a:rPr>
              <a:t>NHGRI </a:t>
            </a:r>
            <a:r>
              <a:rPr lang="en-US" dirty="0">
                <a:latin typeface="Arial" panose="020B0604020202020204" pitchFamily="34" charset="0"/>
                <a:cs typeface="Arial" panose="020B0604020202020204" pitchFamily="34" charset="0"/>
              </a:rPr>
              <a:t>will take key steps toward developing a strategic vision for NHGRI-funded genomics resources in a meeting </a:t>
            </a:r>
            <a:r>
              <a:rPr lang="en-US" dirty="0" smtClean="0">
                <a:latin typeface="Arial" panose="020B0604020202020204" pitchFamily="34" charset="0"/>
                <a:cs typeface="Arial" panose="020B0604020202020204" pitchFamily="34" charset="0"/>
              </a:rPr>
              <a:t>that will be held later this week.</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The goal</a:t>
            </a:r>
            <a:r>
              <a:rPr lang="en-US" baseline="0" dirty="0" smtClean="0">
                <a:latin typeface="Arial" panose="020B0604020202020204" pitchFamily="34" charset="0"/>
                <a:cs typeface="Arial" panose="020B0604020202020204" pitchFamily="34" charset="0"/>
              </a:rPr>
              <a:t> of the meeting is to develop a strategic vision for NHGRI-funded large genomics resources. </a:t>
            </a:r>
            <a:endParaRPr lang="en-US" dirty="0" smtClean="0">
              <a:latin typeface="Arial" panose="020B0604020202020204" pitchFamily="34" charset="0"/>
              <a:cs typeface="Arial" panose="020B0604020202020204" pitchFamily="34" charset="0"/>
            </a:endParaRPr>
          </a:p>
          <a:p>
            <a:pPr defTabSz="939680">
              <a:defRPr/>
            </a:pPr>
            <a:endParaRPr lang="en-US" dirty="0" smtClean="0">
              <a:latin typeface="Arial" panose="020B0604020202020204" pitchFamily="34" charset="0"/>
              <a:cs typeface="Arial" panose="020B0604020202020204" pitchFamily="34" charset="0"/>
            </a:endParaRPr>
          </a:p>
          <a:p>
            <a:pPr defTabSz="939680">
              <a:defRPr/>
            </a:pPr>
            <a:r>
              <a:rPr lang="en-US" dirty="0" smtClean="0">
                <a:latin typeface="Arial" panose="020B0604020202020204" pitchFamily="34" charset="0"/>
                <a:cs typeface="Arial" panose="020B0604020202020204" pitchFamily="34" charset="0"/>
              </a:rPr>
              <a:t>* Attendees </a:t>
            </a:r>
            <a:r>
              <a:rPr lang="en-US" dirty="0">
                <a:latin typeface="Arial" panose="020B0604020202020204" pitchFamily="34" charset="0"/>
                <a:cs typeface="Arial" panose="020B0604020202020204" pitchFamily="34" charset="0"/>
              </a:rPr>
              <a:t>will include the PIs and a handful of </a:t>
            </a:r>
            <a:r>
              <a:rPr lang="en-US" dirty="0" smtClean="0">
                <a:latin typeface="Arial" panose="020B0604020202020204" pitchFamily="34" charset="0"/>
                <a:cs typeface="Arial" panose="020B0604020202020204" pitchFamily="34" charset="0"/>
              </a:rPr>
              <a:t>advisors associated with NHGRI-funded</a:t>
            </a:r>
            <a:r>
              <a:rPr lang="en-US" baseline="0" dirty="0" smtClean="0">
                <a:latin typeface="Arial" panose="020B0604020202020204" pitchFamily="34" charset="0"/>
                <a:cs typeface="Arial" panose="020B0604020202020204" pitchFamily="34" charset="0"/>
              </a:rPr>
              <a:t> genomics </a:t>
            </a:r>
            <a:r>
              <a:rPr lang="en-US" dirty="0" smtClean="0">
                <a:latin typeface="Arial" panose="020B0604020202020204" pitchFamily="34" charset="0"/>
                <a:cs typeface="Arial" panose="020B0604020202020204" pitchFamily="34" charset="0"/>
              </a:rPr>
              <a:t>resources, such as </a:t>
            </a:r>
            <a:r>
              <a:rPr lang="en-US" dirty="0">
                <a:latin typeface="Arial" panose="020B0604020202020204" pitchFamily="34" charset="0"/>
                <a:cs typeface="Arial" panose="020B0604020202020204" pitchFamily="34" charset="0"/>
              </a:rPr>
              <a:t>the </a:t>
            </a:r>
            <a:r>
              <a:rPr lang="en-US" dirty="0" smtClean="0">
                <a:latin typeface="Arial" panose="020B0604020202020204" pitchFamily="34" charset="0"/>
                <a:cs typeface="Arial" panose="020B0604020202020204" pitchFamily="34" charset="0"/>
              </a:rPr>
              <a:t>model </a:t>
            </a:r>
            <a:r>
              <a:rPr lang="en-US" dirty="0">
                <a:latin typeface="Arial" panose="020B0604020202020204" pitchFamily="34" charset="0"/>
                <a:cs typeface="Arial" panose="020B0604020202020204" pitchFamily="34" charset="0"/>
              </a:rPr>
              <a:t>o</a:t>
            </a:r>
            <a:r>
              <a:rPr lang="en-US" dirty="0" smtClean="0">
                <a:latin typeface="Arial" panose="020B0604020202020204" pitchFamily="34" charset="0"/>
                <a:cs typeface="Arial" panose="020B0604020202020204" pitchFamily="34" charset="0"/>
              </a:rPr>
              <a:t>rganism </a:t>
            </a:r>
            <a:r>
              <a:rPr lang="en-US" dirty="0">
                <a:latin typeface="Arial" panose="020B0604020202020204" pitchFamily="34" charset="0"/>
                <a:cs typeface="Arial" panose="020B0604020202020204" pitchFamily="34" charset="0"/>
              </a:rPr>
              <a:t>d</a:t>
            </a:r>
            <a:r>
              <a:rPr lang="en-US" dirty="0" smtClean="0">
                <a:latin typeface="Arial" panose="020B0604020202020204" pitchFamily="34" charset="0"/>
                <a:cs typeface="Arial" panose="020B0604020202020204" pitchFamily="34" charset="0"/>
              </a:rPr>
              <a:t>atabases (for fly</a:t>
            </a:r>
            <a:r>
              <a:rPr lang="en-US" dirty="0">
                <a:latin typeface="Arial" panose="020B0604020202020204" pitchFamily="34" charset="0"/>
                <a:cs typeface="Arial" panose="020B0604020202020204" pitchFamily="34" charset="0"/>
              </a:rPr>
              <a:t>, mouse, worm, yeast, and zebrafish), </a:t>
            </a:r>
            <a:r>
              <a:rPr lang="en-US" dirty="0" err="1">
                <a:latin typeface="Arial" panose="020B0604020202020204" pitchFamily="34" charset="0"/>
                <a:cs typeface="Arial" panose="020B0604020202020204" pitchFamily="34" charset="0"/>
              </a:rPr>
              <a:t>ClinGen</a:t>
            </a:r>
            <a:r>
              <a:rPr lang="en-US" dirty="0">
                <a:latin typeface="Arial" panose="020B0604020202020204" pitchFamily="34" charset="0"/>
                <a:cs typeface="Arial" panose="020B0604020202020204" pitchFamily="34" charset="0"/>
              </a:rPr>
              <a:t>, the GO Consortium, and </a:t>
            </a:r>
            <a:r>
              <a:rPr lang="en-US" dirty="0" err="1">
                <a:latin typeface="Arial" panose="020B0604020202020204" pitchFamily="34" charset="0"/>
                <a:cs typeface="Arial" panose="020B0604020202020204" pitchFamily="34" charset="0"/>
              </a:rPr>
              <a:t>UniProt</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Council members Joe </a:t>
            </a:r>
            <a:r>
              <a:rPr lang="en-US" dirty="0">
                <a:latin typeface="Arial" panose="020B0604020202020204" pitchFamily="34" charset="0"/>
                <a:cs typeface="Arial" panose="020B0604020202020204" pitchFamily="34" charset="0"/>
              </a:rPr>
              <a:t>Ecker and Carol </a:t>
            </a:r>
            <a:r>
              <a:rPr lang="en-US" dirty="0" err="1">
                <a:latin typeface="Arial" panose="020B0604020202020204" pitchFamily="34" charset="0"/>
                <a:cs typeface="Arial" panose="020B0604020202020204" pitchFamily="34" charset="0"/>
              </a:rPr>
              <a:t>Bult</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will be among those participating</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In addition, NIH staff from NHGRI, NIGMS, and the Associate Director for Data Science office will be attending.</a:t>
            </a:r>
            <a:endParaRPr lang="en-US" dirty="0">
              <a:latin typeface="Arial" panose="020B0604020202020204" pitchFamily="34" charset="0"/>
              <a:cs typeface="Arial" panose="020B0604020202020204" pitchFamily="34" charset="0"/>
            </a:endParaRPr>
          </a:p>
          <a:p>
            <a:pPr defTabSz="939680">
              <a:defRPr/>
            </a:pPr>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Key </a:t>
            </a:r>
            <a:r>
              <a:rPr lang="en-US" dirty="0">
                <a:latin typeface="Arial" panose="020B0604020202020204" pitchFamily="34" charset="0"/>
                <a:cs typeface="Arial" panose="020B0604020202020204" pitchFamily="34" charset="0"/>
              </a:rPr>
              <a:t>topics to be </a:t>
            </a:r>
            <a:r>
              <a:rPr lang="en-US" dirty="0" smtClean="0">
                <a:latin typeface="Arial" panose="020B0604020202020204" pitchFamily="34" charset="0"/>
                <a:cs typeface="Arial" panose="020B0604020202020204" pitchFamily="34" charset="0"/>
              </a:rPr>
              <a:t>discussed during </a:t>
            </a:r>
            <a:r>
              <a:rPr lang="en-US" dirty="0">
                <a:latin typeface="Arial" panose="020B0604020202020204" pitchFamily="34" charset="0"/>
                <a:cs typeface="Arial" panose="020B0604020202020204" pitchFamily="34" charset="0"/>
              </a:rPr>
              <a:t>the workshop include: </a:t>
            </a:r>
            <a:r>
              <a:rPr lang="en-US" dirty="0" smtClean="0">
                <a:latin typeface="Arial" panose="020B0604020202020204" pitchFamily="34" charset="0"/>
                <a:cs typeface="Arial" panose="020B0604020202020204" pitchFamily="34" charset="0"/>
              </a:rPr>
              <a:t>* measuring </a:t>
            </a:r>
            <a:r>
              <a:rPr lang="en-US" dirty="0">
                <a:latin typeface="Arial" panose="020B0604020202020204" pitchFamily="34" charset="0"/>
                <a:cs typeface="Arial" panose="020B0604020202020204" pitchFamily="34" charset="0"/>
              </a:rPr>
              <a:t>and improving efficiency in data curation, outreach, and training; </a:t>
            </a:r>
            <a:r>
              <a:rPr lang="en-US" dirty="0" smtClean="0">
                <a:latin typeface="Arial" panose="020B0604020202020204" pitchFamily="34" charset="0"/>
                <a:cs typeface="Arial" panose="020B0604020202020204" pitchFamily="34" charset="0"/>
              </a:rPr>
              <a:t>* understanding </a:t>
            </a:r>
            <a:r>
              <a:rPr lang="en-US" dirty="0">
                <a:latin typeface="Arial" panose="020B0604020202020204" pitchFamily="34" charset="0"/>
                <a:cs typeface="Arial" panose="020B0604020202020204" pitchFamily="34" charset="0"/>
              </a:rPr>
              <a:t>user needs and the impact of these resources on biomedical research; </a:t>
            </a:r>
            <a:r>
              <a:rPr lang="en-US" dirty="0" smtClean="0">
                <a:latin typeface="Arial" panose="020B0604020202020204" pitchFamily="34" charset="0"/>
                <a:cs typeface="Arial" panose="020B0604020202020204" pitchFamily="34" charset="0"/>
              </a:rPr>
              <a:t>and * ensuring </a:t>
            </a:r>
            <a:r>
              <a:rPr lang="en-US" dirty="0">
                <a:latin typeface="Arial" panose="020B0604020202020204" pitchFamily="34" charset="0"/>
                <a:cs typeface="Arial" panose="020B0604020202020204" pitchFamily="34" charset="0"/>
              </a:rPr>
              <a:t>appropriate long-term sustainability for the operations and services these resources support. </a:t>
            </a:r>
          </a:p>
        </p:txBody>
      </p:sp>
      <p:sp>
        <p:nvSpPr>
          <p:cNvPr id="4" name="Slide Number Placeholder 3"/>
          <p:cNvSpPr>
            <a:spLocks noGrp="1"/>
          </p:cNvSpPr>
          <p:nvPr>
            <p:ph type="sldNum" sz="quarter" idx="10"/>
          </p:nvPr>
        </p:nvSpPr>
        <p:spPr/>
        <p:txBody>
          <a:bodyPr/>
          <a:lstStyle/>
          <a:p>
            <a:fld id="{CFDD2888-EA59-4FA6-882F-5E5CD6B79C53}" type="slidenum">
              <a:rPr lang="en-US" smtClean="0"/>
              <a:pPr/>
              <a:t>48</a:t>
            </a:fld>
            <a:endParaRPr lang="en-US" dirty="0"/>
          </a:p>
        </p:txBody>
      </p:sp>
    </p:spTree>
    <p:extLst>
      <p:ext uri="{BB962C8B-B14F-4D97-AF65-F5344CB8AC3E}">
        <p14:creationId xmlns:p14="http://schemas.microsoft.com/office/powerpoint/2010/main" val="1341248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1"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85" eaLnBrk="0" hangingPunct="0">
              <a:defRPr b="1">
                <a:solidFill>
                  <a:schemeClr val="tx1"/>
                </a:solidFill>
                <a:latin typeface="Arial" pitchFamily="34" charset="0"/>
              </a:defRPr>
            </a:lvl1pPr>
            <a:lvl2pPr marL="754340" indent="-290131" defTabSz="950985" eaLnBrk="0" hangingPunct="0">
              <a:defRPr b="1">
                <a:solidFill>
                  <a:schemeClr val="tx1"/>
                </a:solidFill>
                <a:latin typeface="Arial" pitchFamily="34" charset="0"/>
              </a:defRPr>
            </a:lvl2pPr>
            <a:lvl3pPr marL="1160524" indent="-232104" defTabSz="950985" eaLnBrk="0" hangingPunct="0">
              <a:defRPr b="1">
                <a:solidFill>
                  <a:schemeClr val="tx1"/>
                </a:solidFill>
                <a:latin typeface="Arial" pitchFamily="34" charset="0"/>
              </a:defRPr>
            </a:lvl3pPr>
            <a:lvl4pPr marL="1624733" indent="-232104" defTabSz="950985" eaLnBrk="0" hangingPunct="0">
              <a:defRPr b="1">
                <a:solidFill>
                  <a:schemeClr val="tx1"/>
                </a:solidFill>
                <a:latin typeface="Arial" pitchFamily="34" charset="0"/>
              </a:defRPr>
            </a:lvl4pPr>
            <a:lvl5pPr marL="2088942" indent="-232104" defTabSz="950985" eaLnBrk="0" hangingPunct="0">
              <a:defRPr b="1">
                <a:solidFill>
                  <a:schemeClr val="tx1"/>
                </a:solidFill>
                <a:latin typeface="Arial" pitchFamily="34" charset="0"/>
              </a:defRPr>
            </a:lvl5pPr>
            <a:lvl6pPr marL="2553153" indent="-232104" defTabSz="950985" eaLnBrk="0" fontAlgn="base" hangingPunct="0">
              <a:spcBef>
                <a:spcPct val="0"/>
              </a:spcBef>
              <a:spcAft>
                <a:spcPct val="0"/>
              </a:spcAft>
              <a:defRPr b="1">
                <a:solidFill>
                  <a:schemeClr val="tx1"/>
                </a:solidFill>
                <a:latin typeface="Arial" pitchFamily="34" charset="0"/>
              </a:defRPr>
            </a:lvl6pPr>
            <a:lvl7pPr marL="3017360" indent="-232104" defTabSz="950985" eaLnBrk="0" fontAlgn="base" hangingPunct="0">
              <a:spcBef>
                <a:spcPct val="0"/>
              </a:spcBef>
              <a:spcAft>
                <a:spcPct val="0"/>
              </a:spcAft>
              <a:defRPr b="1">
                <a:solidFill>
                  <a:schemeClr val="tx1"/>
                </a:solidFill>
                <a:latin typeface="Arial" pitchFamily="34" charset="0"/>
              </a:defRPr>
            </a:lvl7pPr>
            <a:lvl8pPr marL="3481571" indent="-232104" defTabSz="950985" eaLnBrk="0" fontAlgn="base" hangingPunct="0">
              <a:spcBef>
                <a:spcPct val="0"/>
              </a:spcBef>
              <a:spcAft>
                <a:spcPct val="0"/>
              </a:spcAft>
              <a:defRPr b="1">
                <a:solidFill>
                  <a:schemeClr val="tx1"/>
                </a:solidFill>
                <a:latin typeface="Arial" pitchFamily="34" charset="0"/>
              </a:defRPr>
            </a:lvl8pPr>
            <a:lvl9pPr marL="3945781" indent="-232104" defTabSz="950985"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49</a:t>
            </a:fld>
            <a:endParaRPr lang="en-US" dirty="0" smtClean="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anose="020B0604020202020204" pitchFamily="34" charset="0"/>
                <a:cs typeface="Arial" panose="020B0604020202020204" pitchFamily="34" charset="0"/>
              </a:rPr>
              <a:t>* This will then be followed by</a:t>
            </a:r>
            <a:r>
              <a:rPr lang="en-US" baseline="0" dirty="0" smtClean="0">
                <a:latin typeface="Arial" panose="020B0604020202020204" pitchFamily="34" charset="0"/>
                <a:cs typeface="Arial" panose="020B0604020202020204" pitchFamily="34" charset="0"/>
              </a:rPr>
              <a:t> two more concept clearances. </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Tina</a:t>
            </a:r>
            <a:r>
              <a:rPr lang="en-US" baseline="0" dirty="0" smtClean="0">
                <a:latin typeface="Arial" panose="020B0604020202020204" pitchFamily="34" charset="0"/>
                <a:cs typeface="Arial" panose="020B0604020202020204" pitchFamily="34" charset="0"/>
              </a:rPr>
              <a:t> Gatlin will present a concept for a “Data Analysis and Coordinating Center for Diversity Action Plans and Institutional Training Grants.”</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a:t>
            </a:r>
            <a:r>
              <a:rPr lang="en-US" baseline="0" dirty="0" smtClean="0">
                <a:latin typeface="Arial" panose="020B0604020202020204" pitchFamily="34" charset="0"/>
                <a:cs typeface="Arial" panose="020B0604020202020204" pitchFamily="34" charset="0"/>
              </a:rPr>
              <a:t> Lastly, Mike Smith will give a report from the </a:t>
            </a:r>
            <a:r>
              <a:rPr lang="en-US" dirty="0">
                <a:latin typeface="Arial" panose="020B0604020202020204" pitchFamily="34" charset="0"/>
                <a:cs typeface="Arial" panose="020B0604020202020204" pitchFamily="34" charset="0"/>
              </a:rPr>
              <a:t>“Genomic Technology Development” Workshop, which provided important input for the development of a concept of the same name.  </a:t>
            </a:r>
            <a:endParaRPr lang="en-US" dirty="0" smtClean="0">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4014791"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85" eaLnBrk="0" hangingPunct="0">
              <a:defRPr b="1">
                <a:solidFill>
                  <a:schemeClr val="tx1"/>
                </a:solidFill>
                <a:latin typeface="Arial" pitchFamily="34" charset="0"/>
              </a:defRPr>
            </a:lvl1pPr>
            <a:lvl2pPr marL="754340" indent="-290131" defTabSz="950985" eaLnBrk="0" hangingPunct="0">
              <a:defRPr b="1">
                <a:solidFill>
                  <a:schemeClr val="tx1"/>
                </a:solidFill>
                <a:latin typeface="Arial" pitchFamily="34" charset="0"/>
              </a:defRPr>
            </a:lvl2pPr>
            <a:lvl3pPr marL="1160524" indent="-232104" defTabSz="950985" eaLnBrk="0" hangingPunct="0">
              <a:defRPr b="1">
                <a:solidFill>
                  <a:schemeClr val="tx1"/>
                </a:solidFill>
                <a:latin typeface="Arial" pitchFamily="34" charset="0"/>
              </a:defRPr>
            </a:lvl3pPr>
            <a:lvl4pPr marL="1624733" indent="-232104" defTabSz="950985" eaLnBrk="0" hangingPunct="0">
              <a:defRPr b="1">
                <a:solidFill>
                  <a:schemeClr val="tx1"/>
                </a:solidFill>
                <a:latin typeface="Arial" pitchFamily="34" charset="0"/>
              </a:defRPr>
            </a:lvl4pPr>
            <a:lvl5pPr marL="2088942" indent="-232104" defTabSz="950985" eaLnBrk="0" hangingPunct="0">
              <a:defRPr b="1">
                <a:solidFill>
                  <a:schemeClr val="tx1"/>
                </a:solidFill>
                <a:latin typeface="Arial" pitchFamily="34" charset="0"/>
              </a:defRPr>
            </a:lvl5pPr>
            <a:lvl6pPr marL="2553153" indent="-232104" defTabSz="950985" eaLnBrk="0" fontAlgn="base" hangingPunct="0">
              <a:spcBef>
                <a:spcPct val="0"/>
              </a:spcBef>
              <a:spcAft>
                <a:spcPct val="0"/>
              </a:spcAft>
              <a:defRPr b="1">
                <a:solidFill>
                  <a:schemeClr val="tx1"/>
                </a:solidFill>
                <a:latin typeface="Arial" pitchFamily="34" charset="0"/>
              </a:defRPr>
            </a:lvl6pPr>
            <a:lvl7pPr marL="3017360" indent="-232104" defTabSz="950985" eaLnBrk="0" fontAlgn="base" hangingPunct="0">
              <a:spcBef>
                <a:spcPct val="0"/>
              </a:spcBef>
              <a:spcAft>
                <a:spcPct val="0"/>
              </a:spcAft>
              <a:defRPr b="1">
                <a:solidFill>
                  <a:schemeClr val="tx1"/>
                </a:solidFill>
                <a:latin typeface="Arial" pitchFamily="34" charset="0"/>
              </a:defRPr>
            </a:lvl7pPr>
            <a:lvl8pPr marL="3481571" indent="-232104" defTabSz="950985" eaLnBrk="0" fontAlgn="base" hangingPunct="0">
              <a:spcBef>
                <a:spcPct val="0"/>
              </a:spcBef>
              <a:spcAft>
                <a:spcPct val="0"/>
              </a:spcAft>
              <a:defRPr b="1">
                <a:solidFill>
                  <a:schemeClr val="tx1"/>
                </a:solidFill>
                <a:latin typeface="Arial" pitchFamily="34" charset="0"/>
              </a:defRPr>
            </a:lvl8pPr>
            <a:lvl9pPr marL="3945781" indent="-232104" defTabSz="950985"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a:t>
            </a:fld>
            <a:endParaRPr lang="en-US" dirty="0" smtClean="0">
              <a:solidFill>
                <a:prstClr val="black"/>
              </a:solidFill>
              <a:cs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As</a:t>
            </a:r>
            <a:r>
              <a:rPr lang="en-US" baseline="0" dirty="0" smtClean="0">
                <a:latin typeface="Arial" panose="020B0604020202020204" pitchFamily="34" charset="0"/>
                <a:cs typeface="Arial" panose="020B0604020202020204" pitchFamily="34" charset="0"/>
              </a:rPr>
              <a:t> a reminder, the </a:t>
            </a:r>
            <a:r>
              <a:rPr lang="en-US" dirty="0" smtClean="0">
                <a:latin typeface="Arial" panose="020B0604020202020204" pitchFamily="34" charset="0"/>
                <a:cs typeface="Arial" panose="020B0604020202020204" pitchFamily="34" charset="0"/>
              </a:rPr>
              <a:t>“integrative HMP” </a:t>
            </a:r>
            <a:r>
              <a:rPr lang="en-US" baseline="0" dirty="0" smtClean="0">
                <a:latin typeface="Arial" panose="020B0604020202020204" pitchFamily="34" charset="0"/>
                <a:cs typeface="Arial" panose="020B0604020202020204" pitchFamily="34" charset="0"/>
              </a:rPr>
              <a:t>(</a:t>
            </a:r>
            <a:r>
              <a:rPr lang="en-US" baseline="0" dirty="0" err="1" smtClean="0">
                <a:latin typeface="Arial" panose="020B0604020202020204" pitchFamily="34" charset="0"/>
                <a:cs typeface="Arial" panose="020B0604020202020204" pitchFamily="34" charset="0"/>
              </a:rPr>
              <a:t>iHMP</a:t>
            </a:r>
            <a:r>
              <a:rPr lang="en-US" baseline="0" dirty="0" smtClean="0">
                <a:latin typeface="Arial" panose="020B0604020202020204" pitchFamily="34" charset="0"/>
                <a:cs typeface="Arial" panose="020B0604020202020204" pitchFamily="34" charset="0"/>
              </a:rPr>
              <a:t>) program </a:t>
            </a:r>
            <a:r>
              <a:rPr lang="en-US" dirty="0" smtClean="0">
                <a:latin typeface="Arial" panose="020B0604020202020204" pitchFamily="34" charset="0"/>
                <a:cs typeface="Arial" panose="020B0604020202020204" pitchFamily="34" charset="0"/>
              </a:rPr>
              <a:t>is made up of three research projects and a Data Coordination Center</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DCC). </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The longitudinal</a:t>
            </a:r>
            <a:r>
              <a:rPr lang="en-US" baseline="0" dirty="0" smtClean="0">
                <a:latin typeface="Arial" panose="020B0604020202020204" pitchFamily="34" charset="0"/>
                <a:cs typeface="Arial" panose="020B0604020202020204" pitchFamily="34" charset="0"/>
              </a:rPr>
              <a:t> research projects are studying onset of inflammatory bowel disease, Type 2 diabetes, and preterm birth, with the goal of integrating multi-</a:t>
            </a:r>
            <a:r>
              <a:rPr lang="en-US" baseline="0" dirty="0" err="1" smtClean="0">
                <a:latin typeface="Arial" panose="020B0604020202020204" pitchFamily="34" charset="0"/>
                <a:cs typeface="Arial" panose="020B0604020202020204" pitchFamily="34" charset="0"/>
              </a:rPr>
              <a:t>omic</a:t>
            </a:r>
            <a:r>
              <a:rPr lang="en-US" baseline="0" dirty="0" smtClean="0">
                <a:latin typeface="Arial" panose="020B0604020202020204" pitchFamily="34" charset="0"/>
                <a:cs typeface="Arial" panose="020B0604020202020204" pitchFamily="34" charset="0"/>
              </a:rPr>
              <a:t> data from the study subjects and their microbiomes.</a:t>
            </a: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In</a:t>
            </a:r>
            <a:r>
              <a:rPr lang="en-US" baseline="0" dirty="0" smtClean="0">
                <a:latin typeface="Arial" panose="020B0604020202020204" pitchFamily="34" charset="0"/>
                <a:cs typeface="Arial" panose="020B0604020202020204" pitchFamily="34" charset="0"/>
              </a:rPr>
              <a:t> January, t</a:t>
            </a:r>
            <a:r>
              <a:rPr lang="en-US" dirty="0" smtClean="0">
                <a:latin typeface="Arial" panose="020B0604020202020204" pitchFamily="34" charset="0"/>
                <a:cs typeface="Arial" panose="020B0604020202020204" pitchFamily="34" charset="0"/>
              </a:rPr>
              <a:t>he Common Fund provided full </a:t>
            </a:r>
            <a:r>
              <a:rPr lang="en-US" baseline="0" dirty="0" smtClean="0">
                <a:latin typeface="Arial" panose="020B0604020202020204" pitchFamily="34" charset="0"/>
                <a:cs typeface="Arial" panose="020B0604020202020204" pitchFamily="34" charset="0"/>
              </a:rPr>
              <a:t>support for the </a:t>
            </a:r>
            <a:r>
              <a:rPr lang="en-US" dirty="0" err="1" smtClean="0">
                <a:latin typeface="Arial" panose="020B0604020202020204" pitchFamily="34" charset="0"/>
                <a:cs typeface="Arial" panose="020B0604020202020204" pitchFamily="34" charset="0"/>
              </a:rPr>
              <a:t>iHMP</a:t>
            </a:r>
            <a:r>
              <a:rPr lang="en-US" dirty="0" smtClean="0">
                <a:latin typeface="Arial" panose="020B0604020202020204" pitchFamily="34" charset="0"/>
                <a:cs typeface="Arial" panose="020B0604020202020204" pitchFamily="34" charset="0"/>
              </a:rPr>
              <a:t> Data Coordination Center.</a:t>
            </a:r>
            <a:r>
              <a:rPr lang="en-US" baseline="0" dirty="0" smtClean="0">
                <a:latin typeface="Arial" panose="020B0604020202020204" pitchFamily="34" charset="0"/>
                <a:cs typeface="Arial" panose="020B0604020202020204" pitchFamily="34" charset="0"/>
              </a:rPr>
              <a:t> And in March, this Center met with the project data managers to develop</a:t>
            </a:r>
            <a:r>
              <a:rPr lang="en-US" dirty="0" smtClean="0">
                <a:latin typeface="Arial" panose="020B0604020202020204" pitchFamily="34" charset="0"/>
                <a:cs typeface="Arial" panose="020B0604020202020204" pitchFamily="34" charset="0"/>
              </a:rPr>
              <a:t> d</a:t>
            </a:r>
            <a:r>
              <a:rPr lang="en-US" baseline="0" dirty="0" smtClean="0">
                <a:latin typeface="Arial" panose="020B0604020202020204" pitchFamily="34" charset="0"/>
                <a:cs typeface="Arial" panose="020B0604020202020204" pitchFamily="34" charset="0"/>
              </a:rPr>
              <a:t>ata-harmonization</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and</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deposition protocols</a:t>
            </a:r>
            <a:r>
              <a:rPr lang="en-US" dirty="0" smtClean="0">
                <a:latin typeface="Arial" panose="020B0604020202020204" pitchFamily="34" charset="0"/>
                <a:cs typeface="Arial" panose="020B0604020202020204" pitchFamily="34" charset="0"/>
              </a:rPr>
              <a:t> for these </a:t>
            </a:r>
            <a:r>
              <a:rPr lang="en-US" baseline="0" dirty="0" smtClean="0">
                <a:latin typeface="Arial" panose="020B0604020202020204" pitchFamily="34" charset="0"/>
                <a:cs typeface="Arial" panose="020B0604020202020204" pitchFamily="34" charset="0"/>
              </a:rPr>
              <a:t>multi-</a:t>
            </a:r>
            <a:r>
              <a:rPr lang="en-US" baseline="0" dirty="0" err="1" smtClean="0">
                <a:latin typeface="Arial" panose="020B0604020202020204" pitchFamily="34" charset="0"/>
                <a:cs typeface="Arial" panose="020B0604020202020204" pitchFamily="34" charset="0"/>
              </a:rPr>
              <a:t>omic</a:t>
            </a:r>
            <a:r>
              <a:rPr lang="en-US" baseline="0" dirty="0" smtClean="0">
                <a:latin typeface="Arial" panose="020B0604020202020204" pitchFamily="34" charset="0"/>
                <a:cs typeface="Arial" panose="020B0604020202020204" pitchFamily="34" charset="0"/>
              </a:rPr>
              <a:t> data.</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 The second annual </a:t>
            </a:r>
            <a:r>
              <a:rPr lang="en-US" baseline="0" dirty="0" err="1" smtClean="0">
                <a:latin typeface="Arial" panose="020B0604020202020204" pitchFamily="34" charset="0"/>
                <a:cs typeface="Arial" panose="020B0604020202020204" pitchFamily="34" charset="0"/>
              </a:rPr>
              <a:t>iHMP</a:t>
            </a:r>
            <a:r>
              <a:rPr lang="en-US" baseline="0" dirty="0" smtClean="0">
                <a:latin typeface="Arial" panose="020B0604020202020204" pitchFamily="34" charset="0"/>
                <a:cs typeface="Arial" panose="020B0604020202020204" pitchFamily="34" charset="0"/>
              </a:rPr>
              <a:t> Consortium meeting will be held in June. </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 The 5</a:t>
            </a:r>
            <a:r>
              <a:rPr lang="en-US" baseline="30000" dirty="0" smtClean="0">
                <a:latin typeface="Arial" panose="020B0604020202020204" pitchFamily="34" charset="0"/>
                <a:cs typeface="Arial" panose="020B0604020202020204" pitchFamily="34" charset="0"/>
              </a:rPr>
              <a:t>th</a:t>
            </a:r>
            <a:r>
              <a:rPr lang="en-US" baseline="0" dirty="0" smtClean="0">
                <a:latin typeface="Arial" panose="020B0604020202020204" pitchFamily="34" charset="0"/>
                <a:cs typeface="Arial" panose="020B0604020202020204" pitchFamily="34" charset="0"/>
              </a:rPr>
              <a:t> International Human Microbiome Consortium Congress was held in March in Luxembourg and was very well attended by ~500 researchers from 15 countries representing five continents. The 6</a:t>
            </a:r>
            <a:r>
              <a:rPr lang="en-US" baseline="30000" dirty="0" smtClean="0">
                <a:latin typeface="Arial" panose="020B0604020202020204" pitchFamily="34" charset="0"/>
                <a:cs typeface="Arial" panose="020B0604020202020204" pitchFamily="34" charset="0"/>
              </a:rPr>
              <a:t>th</a:t>
            </a:r>
            <a:r>
              <a:rPr lang="en-US" baseline="0" dirty="0" smtClean="0">
                <a:latin typeface="Arial" panose="020B0604020202020204" pitchFamily="34" charset="0"/>
                <a:cs typeface="Arial" panose="020B0604020202020204" pitchFamily="34" charset="0"/>
              </a:rPr>
              <a:t> such Congress is planned for October in Houston. </a:t>
            </a:r>
          </a:p>
          <a:p>
            <a:pPr defTabSz="914334">
              <a:defRPr/>
            </a:pPr>
            <a:endParaRPr lang="en-US" baseline="0" dirty="0" smtClean="0">
              <a:latin typeface="Arial" panose="020B0604020202020204" pitchFamily="34" charset="0"/>
              <a:cs typeface="Arial" panose="020B0604020202020204" pitchFamily="34" charset="0"/>
            </a:endParaRPr>
          </a:p>
          <a:p>
            <a:endParaRPr lang="en-US"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pPr/>
              <a:t>50</a:t>
            </a:fld>
            <a:endParaRPr lang="en-US" dirty="0"/>
          </a:p>
        </p:txBody>
      </p:sp>
    </p:spTree>
    <p:extLst>
      <p:ext uri="{BB962C8B-B14F-4D97-AF65-F5344CB8AC3E}">
        <p14:creationId xmlns:p14="http://schemas.microsoft.com/office/powerpoint/2010/main" val="1341248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p:txBody>
          <a:bodyPr/>
          <a:lstStyle/>
          <a:p>
            <a:pPr>
              <a:defRPr/>
            </a:pPr>
            <a:r>
              <a:rPr lang="en-US" dirty="0" smtClean="0">
                <a:latin typeface="Arial" panose="020B0604020202020204" pitchFamily="34" charset="0"/>
                <a:cs typeface="Arial" panose="020B0604020202020204" pitchFamily="34" charset="0"/>
              </a:rPr>
              <a:t>A </a:t>
            </a:r>
            <a:r>
              <a:rPr lang="en-US" dirty="0">
                <a:latin typeface="Arial" panose="020B0604020202020204" pitchFamily="34" charset="0"/>
                <a:cs typeface="Arial" panose="020B0604020202020204" pitchFamily="34" charset="0"/>
              </a:rPr>
              <a:t>Fast-Track Action Committee </a:t>
            </a:r>
            <a:r>
              <a:rPr lang="en-US" dirty="0" smtClean="0">
                <a:latin typeface="Arial" panose="020B0604020202020204" pitchFamily="34" charset="0"/>
                <a:cs typeface="Arial" panose="020B0604020202020204" pitchFamily="34" charset="0"/>
              </a:rPr>
              <a:t>on</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Mapping </a:t>
            </a:r>
            <a:r>
              <a:rPr lang="en-US" dirty="0">
                <a:latin typeface="Arial" panose="020B0604020202020204" pitchFamily="34" charset="0"/>
                <a:cs typeface="Arial" panose="020B0604020202020204" pitchFamily="34" charset="0"/>
              </a:rPr>
              <a:t>the Microbiome </a:t>
            </a:r>
            <a:r>
              <a:rPr lang="en-US" dirty="0" smtClean="0">
                <a:latin typeface="Arial" panose="020B0604020202020204" pitchFamily="34" charset="0"/>
                <a:cs typeface="Arial" panose="020B0604020202020204" pitchFamily="34" charset="0"/>
              </a:rPr>
              <a:t>* was </a:t>
            </a:r>
            <a:r>
              <a:rPr lang="en-US" dirty="0">
                <a:latin typeface="Arial" panose="020B0604020202020204" pitchFamily="34" charset="0"/>
                <a:cs typeface="Arial" panose="020B0604020202020204" pitchFamily="34" charset="0"/>
              </a:rPr>
              <a:t>recently chartered by the President’s Office of Science and Technology Policy (OSTP) to analyze the </a:t>
            </a:r>
            <a:r>
              <a:rPr lang="en-US" dirty="0" smtClean="0">
                <a:latin typeface="Arial" panose="020B0604020202020204" pitchFamily="34" charset="0"/>
                <a:cs typeface="Arial" panose="020B0604020202020204" pitchFamily="34" charset="0"/>
              </a:rPr>
              <a:t>U.S. </a:t>
            </a:r>
            <a:r>
              <a:rPr lang="en-US" dirty="0">
                <a:latin typeface="Arial" panose="020B0604020202020204" pitchFamily="34" charset="0"/>
                <a:cs typeface="Arial" panose="020B0604020202020204" pitchFamily="34" charset="0"/>
              </a:rPr>
              <a:t>Federal Government’s investment in microbiome research. </a:t>
            </a:r>
            <a:r>
              <a:rPr lang="en-US" dirty="0" smtClean="0">
                <a:latin typeface="Arial" panose="020B0604020202020204" pitchFamily="34" charset="0"/>
                <a:cs typeface="Arial" panose="020B0604020202020204" pitchFamily="34" charset="0"/>
              </a:rPr>
              <a:t>The committee </a:t>
            </a:r>
            <a:r>
              <a:rPr lang="en-US" dirty="0">
                <a:latin typeface="Arial" panose="020B0604020202020204" pitchFamily="34" charset="0"/>
                <a:cs typeface="Arial" panose="020B0604020202020204" pitchFamily="34" charset="0"/>
              </a:rPr>
              <a:t>is co-chaired by </a:t>
            </a:r>
            <a:r>
              <a:rPr lang="en-US" dirty="0" smtClean="0">
                <a:latin typeface="Arial" panose="020B0604020202020204" pitchFamily="34" charset="0"/>
                <a:cs typeface="Arial" panose="020B0604020202020204" pitchFamily="34" charset="0"/>
              </a:rPr>
              <a:t>DHHS</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USDA, </a:t>
            </a:r>
            <a:r>
              <a:rPr lang="en-US" dirty="0">
                <a:latin typeface="Arial" panose="020B0604020202020204" pitchFamily="34" charset="0"/>
                <a:cs typeface="Arial" panose="020B0604020202020204" pitchFamily="34" charset="0"/>
              </a:rPr>
              <a:t>and OSTP.  Lita Proctor </a:t>
            </a:r>
            <a:r>
              <a:rPr lang="en-US" dirty="0" smtClean="0">
                <a:latin typeface="Arial" panose="020B0604020202020204" pitchFamily="34" charset="0"/>
                <a:cs typeface="Arial" panose="020B0604020202020204" pitchFamily="34" charset="0"/>
              </a:rPr>
              <a:t>is </a:t>
            </a:r>
            <a:r>
              <a:rPr lang="en-US" dirty="0">
                <a:latin typeface="Arial" panose="020B0604020202020204" pitchFamily="34" charset="0"/>
                <a:cs typeface="Arial" panose="020B0604020202020204" pitchFamily="34" charset="0"/>
              </a:rPr>
              <a:t>serving as the </a:t>
            </a:r>
            <a:r>
              <a:rPr lang="en-US" dirty="0" smtClean="0">
                <a:latin typeface="Arial" panose="020B0604020202020204" pitchFamily="34" charset="0"/>
                <a:cs typeface="Arial" panose="020B0604020202020204" pitchFamily="34" charset="0"/>
              </a:rPr>
              <a:t>committee’s Executive Secretary.</a:t>
            </a:r>
            <a:endParaRPr lang="en-US" dirty="0">
              <a:latin typeface="Arial" panose="020B0604020202020204" pitchFamily="34" charset="0"/>
              <a:cs typeface="Arial" panose="020B0604020202020204" pitchFamily="34" charset="0"/>
            </a:endParaRPr>
          </a:p>
          <a:p>
            <a:pPr>
              <a:defRPr/>
            </a:pPr>
            <a:endParaRPr lang="en-US" dirty="0">
              <a:latin typeface="Arial" panose="020B0604020202020204" pitchFamily="34" charset="0"/>
              <a:cs typeface="Arial" panose="020B0604020202020204" pitchFamily="34" charset="0"/>
            </a:endParaRPr>
          </a:p>
          <a:p>
            <a:pPr>
              <a:defRPr/>
            </a:pPr>
            <a:r>
              <a:rPr lang="en-US" dirty="0" smtClean="0">
                <a:latin typeface="Arial" panose="020B0604020202020204" pitchFamily="34" charset="0"/>
                <a:cs typeface="Arial" panose="020B0604020202020204" pitchFamily="34" charset="0"/>
              </a:rPr>
              <a:t>* The committee </a:t>
            </a:r>
            <a:r>
              <a:rPr lang="en-US" dirty="0">
                <a:latin typeface="Arial" panose="020B0604020202020204" pitchFamily="34" charset="0"/>
                <a:cs typeface="Arial" panose="020B0604020202020204" pitchFamily="34" charset="0"/>
              </a:rPr>
              <a:t>initiated a data call to analyze the Federal microbiome research portfolio over the Fiscal Years 2012-2014. </a:t>
            </a: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analysis includes 11 </a:t>
            </a:r>
            <a:r>
              <a:rPr lang="en-US" dirty="0" smtClean="0">
                <a:latin typeface="Arial" panose="020B0604020202020204" pitchFamily="34" charset="0"/>
                <a:cs typeface="Arial" panose="020B0604020202020204" pitchFamily="34" charset="0"/>
              </a:rPr>
              <a:t>departments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agencies </a:t>
            </a:r>
            <a:r>
              <a:rPr lang="en-US" dirty="0">
                <a:latin typeface="Arial" panose="020B0604020202020204" pitchFamily="34" charset="0"/>
                <a:cs typeface="Arial" panose="020B0604020202020204" pitchFamily="34" charset="0"/>
              </a:rPr>
              <a:t>and will include research support for both </a:t>
            </a:r>
            <a:r>
              <a:rPr lang="en-US" dirty="0" smtClean="0">
                <a:latin typeface="Arial" panose="020B0604020202020204" pitchFamily="34" charset="0"/>
                <a:cs typeface="Arial" panose="020B0604020202020204" pitchFamily="34" charset="0"/>
              </a:rPr>
              <a:t>host-</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and </a:t>
            </a:r>
            <a:r>
              <a:rPr lang="en-US" dirty="0">
                <a:latin typeface="Arial" panose="020B0604020202020204" pitchFamily="34" charset="0"/>
                <a:cs typeface="Arial" panose="020B0604020202020204" pitchFamily="34" charset="0"/>
              </a:rPr>
              <a:t>ecosystem-associated microbiomes.</a:t>
            </a:r>
          </a:p>
          <a:p>
            <a:pPr>
              <a:defRPr/>
            </a:pPr>
            <a:endParaRPr lang="en-US" dirty="0">
              <a:latin typeface="Arial" panose="020B0604020202020204" pitchFamily="34" charset="0"/>
              <a:cs typeface="Arial" panose="020B0604020202020204" pitchFamily="34" charset="0"/>
            </a:endParaRPr>
          </a:p>
          <a:p>
            <a:pPr>
              <a:defRPr/>
            </a:pPr>
            <a:r>
              <a:rPr lang="en-US" dirty="0" smtClean="0">
                <a:latin typeface="Arial" panose="020B0604020202020204" pitchFamily="34" charset="0"/>
                <a:cs typeface="Arial" panose="020B0604020202020204" pitchFamily="34" charset="0"/>
              </a:rPr>
              <a:t>* The </a:t>
            </a:r>
            <a:r>
              <a:rPr lang="en-US" dirty="0">
                <a:latin typeface="Arial" panose="020B0604020202020204" pitchFamily="34" charset="0"/>
                <a:cs typeface="Arial" panose="020B0604020202020204" pitchFamily="34" charset="0"/>
              </a:rPr>
              <a:t>report </a:t>
            </a:r>
            <a:r>
              <a:rPr lang="en-US" dirty="0" smtClean="0">
                <a:latin typeface="Arial" panose="020B0604020202020204" pitchFamily="34" charset="0"/>
                <a:cs typeface="Arial" panose="020B0604020202020204" pitchFamily="34" charset="0"/>
              </a:rPr>
              <a:t>back to OSTP is</a:t>
            </a:r>
            <a:r>
              <a:rPr lang="en-US" baseline="0" dirty="0" smtClean="0">
                <a:latin typeface="Arial" panose="020B0604020202020204" pitchFamily="34" charset="0"/>
                <a:cs typeface="Arial" panose="020B0604020202020204" pitchFamily="34" charset="0"/>
              </a:rPr>
              <a:t> intended to </a:t>
            </a:r>
            <a:r>
              <a:rPr lang="en-US" dirty="0" smtClean="0">
                <a:latin typeface="Arial" panose="020B0604020202020204" pitchFamily="34" charset="0"/>
                <a:cs typeface="Arial" panose="020B0604020202020204" pitchFamily="34" charset="0"/>
              </a:rPr>
              <a:t>identify </a:t>
            </a:r>
            <a:r>
              <a:rPr lang="en-US" dirty="0">
                <a:latin typeface="Arial" panose="020B0604020202020204" pitchFamily="34" charset="0"/>
                <a:cs typeface="Arial" panose="020B0604020202020204" pitchFamily="34" charset="0"/>
              </a:rPr>
              <a:t>the gaps, </a:t>
            </a:r>
            <a:r>
              <a:rPr lang="en-US" dirty="0" smtClean="0">
                <a:latin typeface="Arial" panose="020B0604020202020204" pitchFamily="34" charset="0"/>
                <a:cs typeface="Arial" panose="020B0604020202020204" pitchFamily="34" charset="0"/>
              </a:rPr>
              <a:t>needs,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challenges</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as determined by the portfolio analysis) </a:t>
            </a:r>
            <a:r>
              <a:rPr lang="en-US" dirty="0">
                <a:latin typeface="Arial" panose="020B0604020202020204" pitchFamily="34" charset="0"/>
                <a:cs typeface="Arial" panose="020B0604020202020204" pitchFamily="34" charset="0"/>
              </a:rPr>
              <a:t>for advancing this field</a:t>
            </a:r>
            <a:r>
              <a:rPr lang="en-US" dirty="0" smtClean="0">
                <a:latin typeface="Arial" panose="020B0604020202020204" pitchFamily="34" charset="0"/>
                <a:cs typeface="Arial" panose="020B0604020202020204" pitchFamily="34" charset="0"/>
              </a:rPr>
              <a:t>. The </a:t>
            </a:r>
            <a:r>
              <a:rPr lang="en-US" dirty="0">
                <a:latin typeface="Arial" panose="020B0604020202020204" pitchFamily="34" charset="0"/>
                <a:cs typeface="Arial" panose="020B0604020202020204" pitchFamily="34" charset="0"/>
              </a:rPr>
              <a:t>report will also </a:t>
            </a:r>
            <a:r>
              <a:rPr lang="en-US" dirty="0" smtClean="0">
                <a:latin typeface="Arial" panose="020B0604020202020204" pitchFamily="34" charset="0"/>
                <a:cs typeface="Arial" panose="020B0604020202020204" pitchFamily="34" charset="0"/>
              </a:rPr>
              <a:t>outline </a:t>
            </a:r>
            <a:r>
              <a:rPr lang="en-US" dirty="0">
                <a:latin typeface="Arial" panose="020B0604020202020204" pitchFamily="34" charset="0"/>
                <a:cs typeface="Arial" panose="020B0604020202020204" pitchFamily="34" charset="0"/>
              </a:rPr>
              <a:t>a Federal coordinated </a:t>
            </a:r>
            <a:r>
              <a:rPr lang="en-US" dirty="0" smtClean="0">
                <a:latin typeface="Arial" panose="020B0604020202020204" pitchFamily="34" charset="0"/>
                <a:cs typeface="Arial" panose="020B0604020202020204" pitchFamily="34" charset="0"/>
              </a:rPr>
              <a:t>plan to support the </a:t>
            </a:r>
            <a:r>
              <a:rPr lang="en-US" dirty="0">
                <a:latin typeface="Arial" panose="020B0604020202020204" pitchFamily="34" charset="0"/>
                <a:cs typeface="Arial" panose="020B0604020202020204" pitchFamily="34" charset="0"/>
              </a:rPr>
              <a:t>President’s </a:t>
            </a:r>
            <a:r>
              <a:rPr lang="en-US" dirty="0" smtClean="0">
                <a:latin typeface="Arial" panose="020B0604020202020204" pitchFamily="34" charset="0"/>
                <a:cs typeface="Arial" panose="020B0604020202020204" pitchFamily="34" charset="0"/>
              </a:rPr>
              <a:t>F</a:t>
            </a:r>
            <a:r>
              <a:rPr lang="en-US" baseline="0" dirty="0" smtClean="0">
                <a:latin typeface="Arial" panose="020B0604020202020204" pitchFamily="34" charset="0"/>
                <a:cs typeface="Arial" panose="020B0604020202020204" pitchFamily="34" charset="0"/>
              </a:rPr>
              <a:t>iscal Year 20</a:t>
            </a:r>
            <a:r>
              <a:rPr lang="en-US" dirty="0" smtClean="0">
                <a:latin typeface="Arial" panose="020B0604020202020204" pitchFamily="34" charset="0"/>
                <a:cs typeface="Arial" panose="020B0604020202020204" pitchFamily="34" charset="0"/>
              </a:rPr>
              <a:t>17 </a:t>
            </a:r>
            <a:r>
              <a:rPr lang="en-US" dirty="0">
                <a:latin typeface="Arial" panose="020B0604020202020204" pitchFamily="34" charset="0"/>
                <a:cs typeface="Arial" panose="020B0604020202020204" pitchFamily="34" charset="0"/>
              </a:rPr>
              <a:t>budget request.</a:t>
            </a:r>
          </a:p>
          <a:p>
            <a:endParaRPr lang="en-US" dirty="0">
              <a:latin typeface="Arial" panose="020B0604020202020204" pitchFamily="34" charset="0"/>
              <a:cs typeface="Arial" panose="020B0604020202020204" pitchFamily="34" charset="0"/>
            </a:endParaRPr>
          </a:p>
          <a:p>
            <a:endParaRPr lang="en-US"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pPr/>
              <a:t>51</a:t>
            </a:fld>
            <a:endParaRPr lang="en-US" dirty="0"/>
          </a:p>
        </p:txBody>
      </p:sp>
    </p:spTree>
    <p:extLst>
      <p:ext uri="{BB962C8B-B14F-4D97-AF65-F5344CB8AC3E}">
        <p14:creationId xmlns:p14="http://schemas.microsoft.com/office/powerpoint/2010/main" val="1341248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bwMode="auto">
          <a:xfrm>
            <a:off x="1163638" y="692150"/>
            <a:ext cx="4605337" cy="345281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Rectangle 3"/>
          <p:cNvSpPr>
            <a:spLocks noGrp="1" noChangeArrowheads="1"/>
          </p:cNvSpPr>
          <p:nvPr>
            <p:ph type="body" idx="1"/>
          </p:nvPr>
        </p:nvSpPr>
        <p:spPr>
          <a:xfrm>
            <a:off x="863359" y="4373068"/>
            <a:ext cx="5236317" cy="414130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82" rIns="93582"/>
          <a:lstStyle/>
          <a:p>
            <a:r>
              <a:rPr lang="en-US" altLang="en-US" dirty="0" smtClean="0">
                <a:latin typeface="Arial" panose="020B0604020202020204" pitchFamily="34" charset="0"/>
                <a:cs typeface="Arial" panose="020B0604020202020204" pitchFamily="34" charset="0"/>
              </a:rPr>
              <a:t>The Genotype-Tissue Expression Project (</a:t>
            </a:r>
            <a:r>
              <a:rPr lang="en-US" altLang="en-US" dirty="0" err="1" smtClean="0">
                <a:latin typeface="Arial" panose="020B0604020202020204" pitchFamily="34" charset="0"/>
                <a:cs typeface="Arial" panose="020B0604020202020204" pitchFamily="34" charset="0"/>
              </a:rPr>
              <a:t>GTEx</a:t>
            </a:r>
            <a:r>
              <a:rPr lang="en-US" altLang="en-US" dirty="0" smtClean="0">
                <a:latin typeface="Arial" panose="020B0604020202020204" pitchFamily="34" charset="0"/>
                <a:cs typeface="Arial" panose="020B0604020202020204" pitchFamily="34" charset="0"/>
              </a:rPr>
              <a:t>) is an NIH Common Fund study that aims to provide a comprehensive gene expression atlas across multiple human tissues and comprehensive cis- and trans-</a:t>
            </a:r>
            <a:r>
              <a:rPr lang="en-US" altLang="en-US" dirty="0" err="1" smtClean="0">
                <a:latin typeface="Arial" panose="020B0604020202020204" pitchFamily="34" charset="0"/>
                <a:cs typeface="Arial" panose="020B0604020202020204" pitchFamily="34" charset="0"/>
              </a:rPr>
              <a:t>eQTL</a:t>
            </a:r>
            <a:r>
              <a:rPr lang="en-US" altLang="en-US" dirty="0" smtClean="0">
                <a:latin typeface="Arial" panose="020B0604020202020204" pitchFamily="34" charset="0"/>
                <a:cs typeface="Arial" panose="020B0604020202020204" pitchFamily="34" charset="0"/>
              </a:rPr>
              <a:t> results for each tissue. These data should provide insights into the mechanisms of gene regulation and aid in the interpretation of many studies, including genome-wide association studies. </a:t>
            </a:r>
          </a:p>
          <a:p>
            <a:r>
              <a:rPr lang="en-US" altLang="en-US" dirty="0" smtClean="0">
                <a:latin typeface="Arial" panose="020B0604020202020204" pitchFamily="34" charset="0"/>
                <a:cs typeface="Arial" panose="020B0604020202020204" pitchFamily="34" charset="0"/>
              </a:rPr>
              <a:t> </a:t>
            </a:r>
          </a:p>
          <a:p>
            <a:r>
              <a:rPr lang="en-US" altLang="en-US" dirty="0" smtClean="0">
                <a:latin typeface="Arial" panose="020B0604020202020204" pitchFamily="34" charset="0"/>
                <a:cs typeface="Arial" panose="020B0604020202020204" pitchFamily="34" charset="0"/>
              </a:rPr>
              <a:t>* For creation of this atlas, </a:t>
            </a:r>
            <a:r>
              <a:rPr lang="en-US" altLang="en-US" dirty="0" err="1" smtClean="0">
                <a:latin typeface="Arial" panose="020B0604020202020204" pitchFamily="34" charset="0"/>
                <a:cs typeface="Arial" panose="020B0604020202020204" pitchFamily="34" charset="0"/>
              </a:rPr>
              <a:t>GTEx</a:t>
            </a:r>
            <a:r>
              <a:rPr lang="en-US" altLang="en-US" dirty="0" smtClean="0">
                <a:latin typeface="Arial" panose="020B0604020202020204" pitchFamily="34" charset="0"/>
                <a:cs typeface="Arial" panose="020B0604020202020204" pitchFamily="34" charset="0"/>
              </a:rPr>
              <a:t> has collected and analyzed </a:t>
            </a:r>
            <a:r>
              <a:rPr lang="en-US" altLang="en-US" dirty="0" err="1" smtClean="0">
                <a:latin typeface="Arial" panose="020B0604020202020204" pitchFamily="34" charset="0"/>
                <a:cs typeface="Arial" panose="020B0604020202020204" pitchFamily="34" charset="0"/>
              </a:rPr>
              <a:t>biospecimens</a:t>
            </a:r>
            <a:r>
              <a:rPr lang="en-US" altLang="en-US" dirty="0" smtClean="0">
                <a:latin typeface="Arial" panose="020B0604020202020204" pitchFamily="34" charset="0"/>
                <a:cs typeface="Arial" panose="020B0604020202020204" pitchFamily="34" charset="0"/>
              </a:rPr>
              <a:t> from over 800 donors so</a:t>
            </a:r>
            <a:r>
              <a:rPr lang="en-US" altLang="en-US" baseline="0" dirty="0" smtClean="0">
                <a:latin typeface="Arial" panose="020B0604020202020204" pitchFamily="34" charset="0"/>
                <a:cs typeface="Arial" panose="020B0604020202020204" pitchFamily="34" charset="0"/>
              </a:rPr>
              <a:t> far</a:t>
            </a:r>
            <a:r>
              <a:rPr lang="en-US" altLang="en-US" dirty="0" smtClean="0">
                <a:latin typeface="Arial" panose="020B0604020202020204" pitchFamily="34" charset="0"/>
                <a:cs typeface="Arial" panose="020B0604020202020204" pitchFamily="34" charset="0"/>
              </a:rPr>
              <a:t>, and it is projected that donor</a:t>
            </a:r>
            <a:r>
              <a:rPr lang="en-US" altLang="en-US" baseline="0" dirty="0" smtClean="0">
                <a:latin typeface="Arial" panose="020B0604020202020204" pitchFamily="34" charset="0"/>
                <a:cs typeface="Arial" panose="020B0604020202020204" pitchFamily="34" charset="0"/>
              </a:rPr>
              <a:t> </a:t>
            </a:r>
            <a:r>
              <a:rPr lang="en-US" altLang="en-US" dirty="0" smtClean="0">
                <a:latin typeface="Arial" panose="020B0604020202020204" pitchFamily="34" charset="0"/>
                <a:cs typeface="Arial" panose="020B0604020202020204" pitchFamily="34" charset="0"/>
              </a:rPr>
              <a:t>recruitment will reach its</a:t>
            </a:r>
            <a:r>
              <a:rPr lang="en-US" altLang="en-US" baseline="0" dirty="0" smtClean="0">
                <a:latin typeface="Arial" panose="020B0604020202020204" pitchFamily="34" charset="0"/>
                <a:cs typeface="Arial" panose="020B0604020202020204" pitchFamily="34" charset="0"/>
              </a:rPr>
              <a:t> </a:t>
            </a:r>
            <a:r>
              <a:rPr lang="en-US" altLang="en-US" dirty="0" smtClean="0">
                <a:latin typeface="Arial" panose="020B0604020202020204" pitchFamily="34" charset="0"/>
                <a:cs typeface="Arial" panose="020B0604020202020204" pitchFamily="34" charset="0"/>
              </a:rPr>
              <a:t>goal of 900 by the end of this summer.</a:t>
            </a:r>
          </a:p>
          <a:p>
            <a:r>
              <a:rPr lang="en-US" altLang="en-US" dirty="0" smtClean="0">
                <a:latin typeface="Arial" panose="020B0604020202020204" pitchFamily="34" charset="0"/>
                <a:cs typeface="Arial" panose="020B0604020202020204" pitchFamily="34" charset="0"/>
              </a:rPr>
              <a:t> </a:t>
            </a:r>
          </a:p>
          <a:p>
            <a:r>
              <a:rPr lang="en-US" altLang="en-US" dirty="0" smtClean="0">
                <a:latin typeface="Arial" panose="020B0604020202020204" pitchFamily="34" charset="0"/>
                <a:cs typeface="Arial" panose="020B0604020202020204" pitchFamily="34" charset="0"/>
              </a:rPr>
              <a:t>* A couple of weeks ago, a major paper describing the results of </a:t>
            </a:r>
            <a:r>
              <a:rPr lang="en-US" altLang="en-US" dirty="0" err="1" smtClean="0">
                <a:latin typeface="Arial" panose="020B0604020202020204" pitchFamily="34" charset="0"/>
                <a:cs typeface="Arial" panose="020B0604020202020204" pitchFamily="34" charset="0"/>
              </a:rPr>
              <a:t>GTEx</a:t>
            </a:r>
            <a:r>
              <a:rPr lang="en-US" altLang="en-US" dirty="0" smtClean="0">
                <a:latin typeface="Arial" panose="020B0604020202020204" pitchFamily="34" charset="0"/>
                <a:cs typeface="Arial" panose="020B0604020202020204" pitchFamily="34" charset="0"/>
              </a:rPr>
              <a:t> was</a:t>
            </a:r>
            <a:r>
              <a:rPr lang="en-US" altLang="en-US" baseline="0" dirty="0" smtClean="0">
                <a:latin typeface="Arial" panose="020B0604020202020204" pitchFamily="34" charset="0"/>
                <a:cs typeface="Arial" panose="020B0604020202020204" pitchFamily="34" charset="0"/>
              </a:rPr>
              <a:t> </a:t>
            </a:r>
            <a:r>
              <a:rPr lang="en-US" altLang="en-US" dirty="0" smtClean="0">
                <a:latin typeface="Arial" panose="020B0604020202020204" pitchFamily="34" charset="0"/>
                <a:cs typeface="Arial" panose="020B0604020202020204" pitchFamily="34" charset="0"/>
              </a:rPr>
              <a:t>published in </a:t>
            </a:r>
            <a:r>
              <a:rPr lang="en-US" altLang="en-US" i="1" dirty="0" smtClean="0">
                <a:latin typeface="Arial" panose="020B0604020202020204" pitchFamily="34" charset="0"/>
                <a:cs typeface="Arial" panose="020B0604020202020204" pitchFamily="34" charset="0"/>
              </a:rPr>
              <a:t>Science</a:t>
            </a:r>
            <a:r>
              <a:rPr lang="en-US" altLang="en-US" i="0" dirty="0" smtClean="0">
                <a:latin typeface="Arial" panose="020B0604020202020204" pitchFamily="34" charset="0"/>
                <a:cs typeface="Arial" panose="020B0604020202020204" pitchFamily="34" charset="0"/>
              </a:rPr>
              <a:t>,</a:t>
            </a:r>
            <a:r>
              <a:rPr lang="en-US" altLang="en-US" i="0" baseline="0" dirty="0" smtClean="0">
                <a:latin typeface="Arial" panose="020B0604020202020204" pitchFamily="34" charset="0"/>
                <a:cs typeface="Arial" panose="020B0604020202020204" pitchFamily="34" charset="0"/>
              </a:rPr>
              <a:t> along with </a:t>
            </a:r>
            <a:r>
              <a:rPr lang="en-US" altLang="en-US" dirty="0" smtClean="0">
                <a:latin typeface="Arial" panose="020B0604020202020204" pitchFamily="34" charset="0"/>
                <a:cs typeface="Arial" panose="020B0604020202020204" pitchFamily="34" charset="0"/>
              </a:rPr>
              <a:t>two companion papers</a:t>
            </a:r>
            <a:r>
              <a:rPr lang="en-US" altLang="en-US" baseline="0" dirty="0" smtClean="0">
                <a:latin typeface="Arial" panose="020B0604020202020204" pitchFamily="34" charset="0"/>
                <a:cs typeface="Arial" panose="020B0604020202020204" pitchFamily="34" charset="0"/>
              </a:rPr>
              <a:t> (</a:t>
            </a:r>
            <a:r>
              <a:rPr lang="en-US" altLang="en-US" dirty="0" smtClean="0">
                <a:latin typeface="Arial" panose="020B0604020202020204" pitchFamily="34" charset="0"/>
                <a:cs typeface="Arial" panose="020B0604020202020204" pitchFamily="34" charset="0"/>
              </a:rPr>
              <a:t>on multi-tissue </a:t>
            </a:r>
            <a:r>
              <a:rPr lang="en-US" altLang="en-US" dirty="0" err="1" smtClean="0">
                <a:latin typeface="Arial" panose="020B0604020202020204" pitchFamily="34" charset="0"/>
                <a:cs typeface="Arial" panose="020B0604020202020204" pitchFamily="34" charset="0"/>
              </a:rPr>
              <a:t>transcriptomics</a:t>
            </a:r>
            <a:r>
              <a:rPr lang="en-US" altLang="en-US" dirty="0" smtClean="0">
                <a:latin typeface="Arial" panose="020B0604020202020204" pitchFamily="34" charset="0"/>
                <a:cs typeface="Arial" panose="020B0604020202020204" pitchFamily="34" charset="0"/>
              </a:rPr>
              <a:t> and predicted protein-truncated variants). </a:t>
            </a:r>
          </a:p>
        </p:txBody>
      </p:sp>
      <p:sp>
        <p:nvSpPr>
          <p:cNvPr id="5" name="Slide Number Placeholder 3"/>
          <p:cNvSpPr>
            <a:spLocks noGrp="1"/>
          </p:cNvSpPr>
          <p:nvPr>
            <p:ph type="sldNum" sz="quarter" idx="5"/>
          </p:nvPr>
        </p:nvSpPr>
        <p:spPr>
          <a:xfrm>
            <a:off x="4014101" y="8889987"/>
            <a:ext cx="3070860" cy="468315"/>
          </a:xfrm>
        </p:spPr>
        <p:txBody>
          <a:bodyPr/>
          <a:lstStyle/>
          <a:p>
            <a:fld id="{CFDD2888-EA59-4FA6-882F-5E5CD6B79C53}" type="slidenum">
              <a:rPr lang="en-US" smtClean="0"/>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xfrm>
            <a:off x="1203325" y="701675"/>
            <a:ext cx="4679950" cy="3509963"/>
          </a:xfrm>
          <a:prstGeom prst="rect">
            <a:avLst/>
          </a:prstGeom>
          <a:ln/>
        </p:spPr>
      </p:sp>
      <p:sp>
        <p:nvSpPr>
          <p:cNvPr id="158723" name="Rectangle 3"/>
          <p:cNvSpPr>
            <a:spLocks noGrp="1" noChangeArrowheads="1"/>
          </p:cNvSpPr>
          <p:nvPr>
            <p:ph type="body" idx="1"/>
          </p:nvPr>
        </p:nvSpPr>
        <p:spPr>
          <a:xfrm>
            <a:off x="385142" y="4289898"/>
            <a:ext cx="6316317" cy="4724760"/>
          </a:xfrm>
          <a:noFill/>
          <a:ln/>
        </p:spPr>
        <p:txBody>
          <a:bodyPr/>
          <a:lstStyle/>
          <a:p>
            <a:pPr defTabSz="881737">
              <a:defRPr/>
            </a:pPr>
            <a:r>
              <a:rPr lang="en-US" dirty="0" smtClean="0">
                <a:latin typeface="Arial" pitchFamily="34" charset="0"/>
                <a:cs typeface="Arial" pitchFamily="34" charset="0"/>
              </a:rPr>
              <a:t>H3Africa’s </a:t>
            </a:r>
            <a:r>
              <a:rPr lang="en-US" dirty="0">
                <a:latin typeface="Arial" pitchFamily="34" charset="0"/>
                <a:cs typeface="Arial" pitchFamily="34" charset="0"/>
              </a:rPr>
              <a:t>central goal is to develop a sustainable and collaborative African genetics and genomics research </a:t>
            </a:r>
            <a:r>
              <a:rPr lang="en-US" dirty="0" smtClean="0">
                <a:latin typeface="Arial" pitchFamily="34" charset="0"/>
                <a:cs typeface="Arial" pitchFamily="34" charset="0"/>
              </a:rPr>
              <a:t>enterprise.</a:t>
            </a:r>
            <a:r>
              <a:rPr lang="en-US" baseline="0" dirty="0" smtClean="0">
                <a:latin typeface="Arial" pitchFamily="34" charset="0"/>
                <a:cs typeface="Arial" pitchFamily="34" charset="0"/>
              </a:rPr>
              <a:t> * </a:t>
            </a:r>
            <a:r>
              <a:rPr lang="en-US" dirty="0" smtClean="0">
                <a:latin typeface="Arial" pitchFamily="34" charset="0"/>
                <a:cs typeface="Arial" pitchFamily="34" charset="0"/>
              </a:rPr>
              <a:t>Last week, some of us (including me) attended</a:t>
            </a:r>
            <a:r>
              <a:rPr lang="en-US" baseline="0" dirty="0" smtClean="0">
                <a:latin typeface="Arial" pitchFamily="34" charset="0"/>
                <a:cs typeface="Arial" pitchFamily="34" charset="0"/>
              </a:rPr>
              <a:t> t</a:t>
            </a:r>
            <a:r>
              <a:rPr lang="en-US" dirty="0" smtClean="0">
                <a:latin typeface="Arial" pitchFamily="34" charset="0"/>
                <a:cs typeface="Arial" pitchFamily="34" charset="0"/>
              </a:rPr>
              <a:t>he 6</a:t>
            </a:r>
            <a:r>
              <a:rPr lang="en-US" baseline="30000" dirty="0" smtClean="0">
                <a:latin typeface="Arial" pitchFamily="34" charset="0"/>
                <a:cs typeface="Arial" pitchFamily="34" charset="0"/>
              </a:rPr>
              <a:t>th</a:t>
            </a:r>
            <a:r>
              <a:rPr lang="en-US" baseline="0" dirty="0" smtClean="0">
                <a:latin typeface="Arial" pitchFamily="34" charset="0"/>
                <a:cs typeface="Arial" pitchFamily="34" charset="0"/>
              </a:rPr>
              <a:t> </a:t>
            </a:r>
            <a:r>
              <a:rPr lang="en-US" dirty="0" smtClean="0">
                <a:latin typeface="Arial" pitchFamily="34" charset="0"/>
                <a:cs typeface="Arial" pitchFamily="34" charset="0"/>
              </a:rPr>
              <a:t>H3Africa Consortium Meeting in Livingstone, Zambia. In addition to </a:t>
            </a:r>
            <a:r>
              <a:rPr lang="en-US" baseline="0" dirty="0" smtClean="0">
                <a:latin typeface="Arial" pitchFamily="34" charset="0"/>
                <a:cs typeface="Arial" pitchFamily="34" charset="0"/>
              </a:rPr>
              <a:t>normal Consortium reporting and discussions, there was an * N</a:t>
            </a:r>
            <a:r>
              <a:rPr lang="en-US" dirty="0" smtClean="0">
                <a:latin typeface="Arial" pitchFamily="34" charset="0"/>
                <a:cs typeface="Arial" pitchFamily="34" charset="0"/>
              </a:rPr>
              <a:t>IH Grants Management Workshop,  a Community Engagement Training Workshop,</a:t>
            </a:r>
            <a:r>
              <a:rPr lang="en-US" baseline="0" dirty="0" smtClean="0">
                <a:latin typeface="Arial" pitchFamily="34" charset="0"/>
                <a:cs typeface="Arial" pitchFamily="34" charset="0"/>
              </a:rPr>
              <a:t> a</a:t>
            </a:r>
            <a:r>
              <a:rPr lang="en-US" dirty="0" smtClean="0">
                <a:latin typeface="Arial" pitchFamily="34" charset="0"/>
                <a:cs typeface="Arial" pitchFamily="34" charset="0"/>
              </a:rPr>
              <a:t>nd  the 2</a:t>
            </a:r>
            <a:r>
              <a:rPr lang="en-US" baseline="30000" dirty="0" smtClean="0">
                <a:latin typeface="Arial" pitchFamily="34" charset="0"/>
                <a:cs typeface="Arial" pitchFamily="34" charset="0"/>
              </a:rPr>
              <a:t>nd</a:t>
            </a:r>
            <a:r>
              <a:rPr lang="en-US" dirty="0" smtClean="0">
                <a:latin typeface="Arial" pitchFamily="34" charset="0"/>
                <a:cs typeface="Arial" pitchFamily="34" charset="0"/>
              </a:rPr>
              <a:t> Ethics Consultation Meeting</a:t>
            </a:r>
            <a:r>
              <a:rPr lang="en-US" baseline="0" dirty="0" smtClean="0">
                <a:latin typeface="Arial" pitchFamily="34" charset="0"/>
                <a:cs typeface="Arial" pitchFamily="34" charset="0"/>
              </a:rPr>
              <a:t> (</a:t>
            </a:r>
            <a:r>
              <a:rPr lang="en-US" dirty="0" smtClean="0">
                <a:latin typeface="Arial" pitchFamily="34" charset="0"/>
                <a:cs typeface="Arial" pitchFamily="34" charset="0"/>
              </a:rPr>
              <a:t>which included 44 Research Ethics Committee members from 17 countries). I must say that I am really quite impressed with progress by</a:t>
            </a:r>
            <a:r>
              <a:rPr lang="en-US" baseline="0" dirty="0" smtClean="0">
                <a:latin typeface="Arial" pitchFamily="34" charset="0"/>
                <a:cs typeface="Arial" pitchFamily="34" charset="0"/>
              </a:rPr>
              <a:t> the H3Africa Consortium. In a few short years, I have witnessed impressive growth in the quality of the science, in the vibrancy of H3Africa’s collective research community, in the energies and enthusiasm of the trainees, and in the spirit of collaboration. I think all of us, including this Council, should feel a shared sense of pride in getting this important global initiative off the ground and thriving.  </a:t>
            </a:r>
            <a:endParaRPr lang="en-US" dirty="0" smtClean="0">
              <a:latin typeface="Arial" pitchFamily="34" charset="0"/>
              <a:cs typeface="Arial" pitchFamily="34" charset="0"/>
            </a:endParaRPr>
          </a:p>
          <a:p>
            <a:pPr defTabSz="881737">
              <a:defRPr/>
            </a:pPr>
            <a:endParaRPr lang="en-US" dirty="0" smtClean="0">
              <a:latin typeface="Arial" pitchFamily="34" charset="0"/>
              <a:cs typeface="Arial" pitchFamily="34" charset="0"/>
            </a:endParaRPr>
          </a:p>
          <a:p>
            <a:pPr defTabSz="881737">
              <a:defRPr/>
            </a:pPr>
            <a:r>
              <a:rPr lang="en-US" dirty="0" smtClean="0">
                <a:latin typeface="Arial" pitchFamily="34" charset="0"/>
                <a:cs typeface="Arial" pitchFamily="34" charset="0"/>
              </a:rPr>
              <a:t>* Recently, we have seen indications that the H3Africa Ethics Working Group activities are having an impact on national policies; for example, H3Africa’s </a:t>
            </a:r>
            <a:r>
              <a:rPr lang="en-US" dirty="0">
                <a:latin typeface="Arial" pitchFamily="34" charset="0"/>
                <a:cs typeface="Arial" pitchFamily="34" charset="0"/>
              </a:rPr>
              <a:t>I</a:t>
            </a:r>
            <a:r>
              <a:rPr lang="en-US" dirty="0" smtClean="0">
                <a:latin typeface="Arial" pitchFamily="34" charset="0"/>
                <a:cs typeface="Arial" pitchFamily="34" charset="0"/>
              </a:rPr>
              <a:t>nformed </a:t>
            </a:r>
            <a:r>
              <a:rPr lang="en-US" dirty="0">
                <a:latin typeface="Arial" pitchFamily="34" charset="0"/>
                <a:cs typeface="Arial" pitchFamily="34" charset="0"/>
              </a:rPr>
              <a:t>C</a:t>
            </a:r>
            <a:r>
              <a:rPr lang="en-US" dirty="0" smtClean="0">
                <a:latin typeface="Arial" pitchFamily="34" charset="0"/>
                <a:cs typeface="Arial" pitchFamily="34" charset="0"/>
              </a:rPr>
              <a:t>onsent </a:t>
            </a:r>
            <a:r>
              <a:rPr lang="en-US" dirty="0">
                <a:latin typeface="Arial" pitchFamily="34" charset="0"/>
                <a:cs typeface="Arial" pitchFamily="34" charset="0"/>
              </a:rPr>
              <a:t>G</a:t>
            </a:r>
            <a:r>
              <a:rPr lang="en-US" dirty="0" smtClean="0">
                <a:latin typeface="Arial" pitchFamily="34" charset="0"/>
                <a:cs typeface="Arial" pitchFamily="34" charset="0"/>
              </a:rPr>
              <a:t>uidelines were cited in the 2015 South African National Ethics Guidelines as a model for genomics. * Also in the</a:t>
            </a:r>
            <a:r>
              <a:rPr lang="en-US" baseline="0" dirty="0" smtClean="0">
                <a:latin typeface="Arial" pitchFamily="34" charset="0"/>
                <a:cs typeface="Arial" pitchFamily="34" charset="0"/>
              </a:rPr>
              <a:t> realm of bioethics, an additional 3 ELSI awards have been made, two focusing on the ethics of </a:t>
            </a:r>
            <a:r>
              <a:rPr lang="en-US" baseline="0" dirty="0" err="1" smtClean="0">
                <a:latin typeface="Arial" pitchFamily="34" charset="0"/>
                <a:cs typeface="Arial" pitchFamily="34" charset="0"/>
              </a:rPr>
              <a:t>biobanking</a:t>
            </a:r>
            <a:r>
              <a:rPr lang="en-US" baseline="0" dirty="0" smtClean="0">
                <a:latin typeface="Arial" pitchFamily="34" charset="0"/>
                <a:cs typeface="Arial" pitchFamily="34" charset="0"/>
              </a:rPr>
              <a:t> and </a:t>
            </a:r>
            <a:r>
              <a:rPr lang="en-US" baseline="0" dirty="0" err="1" smtClean="0">
                <a:latin typeface="Arial" pitchFamily="34" charset="0"/>
                <a:cs typeface="Arial" pitchFamily="34" charset="0"/>
              </a:rPr>
              <a:t>bioresources</a:t>
            </a:r>
            <a:r>
              <a:rPr lang="en-US" baseline="0" dirty="0" smtClean="0">
                <a:latin typeface="Arial" pitchFamily="34" charset="0"/>
                <a:cs typeface="Arial" pitchFamily="34" charset="0"/>
              </a:rPr>
              <a:t> and one examining stigma in genomics research.</a:t>
            </a:r>
            <a:endParaRPr lang="en-US" dirty="0" smtClean="0">
              <a:latin typeface="Arial" pitchFamily="34" charset="0"/>
              <a:cs typeface="Arial" pitchFamily="34" charset="0"/>
            </a:endParaRPr>
          </a:p>
          <a:p>
            <a:pPr defTabSz="881737">
              <a:defRPr/>
            </a:pPr>
            <a:endParaRPr lang="en-US" dirty="0" smtClean="0">
              <a:latin typeface="Arial" pitchFamily="34" charset="0"/>
              <a:cs typeface="Arial" pitchFamily="34" charset="0"/>
            </a:endParaRPr>
          </a:p>
          <a:p>
            <a:pPr defTabSz="881737">
              <a:defRPr/>
            </a:pPr>
            <a:r>
              <a:rPr lang="en-US" dirty="0" smtClean="0">
                <a:latin typeface="Arial" pitchFamily="34" charset="0"/>
                <a:cs typeface="Arial" pitchFamily="34" charset="0"/>
              </a:rPr>
              <a:t>* Finally</a:t>
            </a:r>
            <a:r>
              <a:rPr lang="en-US" baseline="0" dirty="0" smtClean="0">
                <a:latin typeface="Arial" pitchFamily="34" charset="0"/>
                <a:cs typeface="Arial" pitchFamily="34" charset="0"/>
              </a:rPr>
              <a:t>, there is a </a:t>
            </a:r>
            <a:r>
              <a:rPr lang="en-US" dirty="0" smtClean="0">
                <a:latin typeface="Arial" pitchFamily="34" charset="0"/>
                <a:cs typeface="Arial" pitchFamily="34" charset="0"/>
              </a:rPr>
              <a:t>new development for research in Africa.</a:t>
            </a:r>
            <a:r>
              <a:rPr lang="en-US" baseline="0" dirty="0" smtClean="0">
                <a:latin typeface="Arial" pitchFamily="34" charset="0"/>
                <a:cs typeface="Arial" pitchFamily="34" charset="0"/>
              </a:rPr>
              <a:t> T</a:t>
            </a:r>
            <a:r>
              <a:rPr lang="en-US" dirty="0" smtClean="0">
                <a:latin typeface="Arial" pitchFamily="34" charset="0"/>
                <a:cs typeface="Arial" pitchFamily="34" charset="0"/>
              </a:rPr>
              <a:t>he Alliance for Accelerating Excellence in Science in Africa (AESA) has received seed money from the </a:t>
            </a:r>
            <a:r>
              <a:rPr lang="en-US" dirty="0" err="1" smtClean="0">
                <a:latin typeface="Arial" pitchFamily="34" charset="0"/>
                <a:cs typeface="Arial" pitchFamily="34" charset="0"/>
              </a:rPr>
              <a:t>Wellcome</a:t>
            </a:r>
            <a:r>
              <a:rPr lang="en-US" dirty="0" smtClean="0">
                <a:latin typeface="Arial" pitchFamily="34" charset="0"/>
                <a:cs typeface="Arial" pitchFamily="34" charset="0"/>
              </a:rPr>
              <a:t> Trust, the U.K. Department for International Development, and the Bill &amp; Melinda Gates foundation. This</a:t>
            </a:r>
            <a:r>
              <a:rPr lang="en-US" baseline="0" dirty="0" smtClean="0">
                <a:latin typeface="Arial" pitchFamily="34" charset="0"/>
                <a:cs typeface="Arial" pitchFamily="34" charset="0"/>
              </a:rPr>
              <a:t> is </a:t>
            </a:r>
            <a:r>
              <a:rPr lang="en-US" dirty="0" smtClean="0">
                <a:latin typeface="Arial" pitchFamily="34" charset="0"/>
                <a:cs typeface="Arial" pitchFamily="34" charset="0"/>
              </a:rPr>
              <a:t>a platform for managing Africa-focused research programs and also a think tank to direct the continent’s science. We</a:t>
            </a:r>
            <a:r>
              <a:rPr lang="en-US" baseline="0" dirty="0" smtClean="0">
                <a:latin typeface="Arial" pitchFamily="34" charset="0"/>
                <a:cs typeface="Arial" pitchFamily="34" charset="0"/>
              </a:rPr>
              <a:t> are already exploring H3Africa and this new organization might interact in a productive way. </a:t>
            </a:r>
            <a:endParaRPr lang="en-US" dirty="0" smtClean="0">
              <a:latin typeface="Arial" pitchFamily="34" charset="0"/>
              <a:cs typeface="Arial" pitchFamily="34" charset="0"/>
            </a:endParaRPr>
          </a:p>
        </p:txBody>
      </p:sp>
      <p:sp>
        <p:nvSpPr>
          <p:cNvPr id="4" name="Slide Number Placeholder 3"/>
          <p:cNvSpPr>
            <a:spLocks noGrp="1"/>
          </p:cNvSpPr>
          <p:nvPr>
            <p:ph type="sldNum" sz="quarter" idx="5"/>
          </p:nvPr>
        </p:nvSpPr>
        <p:spPr>
          <a:xfrm>
            <a:off x="4014792"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679" eaLnBrk="0" hangingPunct="0">
              <a:defRPr b="1">
                <a:solidFill>
                  <a:schemeClr val="tx1"/>
                </a:solidFill>
                <a:latin typeface="Arial" pitchFamily="34" charset="0"/>
              </a:defRPr>
            </a:lvl1pPr>
            <a:lvl2pPr marL="754098" indent="-290038" defTabSz="950679" eaLnBrk="0" hangingPunct="0">
              <a:defRPr b="1">
                <a:solidFill>
                  <a:schemeClr val="tx1"/>
                </a:solidFill>
                <a:latin typeface="Arial" pitchFamily="34" charset="0"/>
              </a:defRPr>
            </a:lvl2pPr>
            <a:lvl3pPr marL="1160150" indent="-232030" defTabSz="950679" eaLnBrk="0" hangingPunct="0">
              <a:defRPr b="1">
                <a:solidFill>
                  <a:schemeClr val="tx1"/>
                </a:solidFill>
                <a:latin typeface="Arial" pitchFamily="34" charset="0"/>
              </a:defRPr>
            </a:lvl3pPr>
            <a:lvl4pPr marL="1624210" indent="-232030" defTabSz="950679" eaLnBrk="0" hangingPunct="0">
              <a:defRPr b="1">
                <a:solidFill>
                  <a:schemeClr val="tx1"/>
                </a:solidFill>
                <a:latin typeface="Arial" pitchFamily="34" charset="0"/>
              </a:defRPr>
            </a:lvl4pPr>
            <a:lvl5pPr marL="2088272" indent="-232030" defTabSz="950679" eaLnBrk="0" hangingPunct="0">
              <a:defRPr b="1">
                <a:solidFill>
                  <a:schemeClr val="tx1"/>
                </a:solidFill>
                <a:latin typeface="Arial" pitchFamily="34" charset="0"/>
              </a:defRPr>
            </a:lvl5pPr>
            <a:lvl6pPr marL="2552332" indent="-232030" defTabSz="950679" eaLnBrk="0" fontAlgn="base" hangingPunct="0">
              <a:spcBef>
                <a:spcPct val="0"/>
              </a:spcBef>
              <a:spcAft>
                <a:spcPct val="0"/>
              </a:spcAft>
              <a:defRPr b="1">
                <a:solidFill>
                  <a:schemeClr val="tx1"/>
                </a:solidFill>
                <a:latin typeface="Arial" pitchFamily="34" charset="0"/>
              </a:defRPr>
            </a:lvl6pPr>
            <a:lvl7pPr marL="3016391" indent="-232030" defTabSz="950679" eaLnBrk="0" fontAlgn="base" hangingPunct="0">
              <a:spcBef>
                <a:spcPct val="0"/>
              </a:spcBef>
              <a:spcAft>
                <a:spcPct val="0"/>
              </a:spcAft>
              <a:defRPr b="1">
                <a:solidFill>
                  <a:schemeClr val="tx1"/>
                </a:solidFill>
                <a:latin typeface="Arial" pitchFamily="34" charset="0"/>
              </a:defRPr>
            </a:lvl7pPr>
            <a:lvl8pPr marL="3480451" indent="-232030" defTabSz="950679" eaLnBrk="0" fontAlgn="base" hangingPunct="0">
              <a:spcBef>
                <a:spcPct val="0"/>
              </a:spcBef>
              <a:spcAft>
                <a:spcPct val="0"/>
              </a:spcAft>
              <a:defRPr b="1">
                <a:solidFill>
                  <a:schemeClr val="tx1"/>
                </a:solidFill>
                <a:latin typeface="Arial" pitchFamily="34" charset="0"/>
              </a:defRPr>
            </a:lvl8pPr>
            <a:lvl9pPr marL="3944513" indent="-232030" defTabSz="95067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53</a:t>
            </a:fld>
            <a:endParaRPr lang="en-US" dirty="0" smtClean="0">
              <a:solidFill>
                <a:prstClr val="black"/>
              </a:solidFill>
              <a:cs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a:xfrm>
            <a:off x="1203325" y="701675"/>
            <a:ext cx="4679950" cy="3509963"/>
          </a:xfrm>
          <a:prstGeom prst="rect">
            <a:avLst/>
          </a:prstGeom>
          <a:ln/>
        </p:spPr>
      </p:sp>
      <p:sp>
        <p:nvSpPr>
          <p:cNvPr id="227331" name="Notes Placeholder 2"/>
          <p:cNvSpPr>
            <a:spLocks noGrp="1"/>
          </p:cNvSpPr>
          <p:nvPr>
            <p:ph type="body" idx="1"/>
          </p:nvPr>
        </p:nvSpPr>
        <p:spPr>
          <a:noFill/>
          <a:ln/>
        </p:spPr>
        <p:txBody>
          <a:bodyPr/>
          <a:lstStyle/>
          <a:p>
            <a:r>
              <a:rPr lang="en-US" baseline="0" dirty="0" smtClean="0">
                <a:latin typeface="Arial" panose="020B0604020202020204" pitchFamily="34" charset="0"/>
                <a:cs typeface="Arial" panose="020B0604020202020204" pitchFamily="34" charset="0"/>
              </a:rPr>
              <a:t>The February meeting of this Council came shortly after President Obama announced the new Precision Medicine Initiative— first in his State of the Union Address on January 20 and then more extensively in a formal event at the White House on January 28. Council has asked to be keep updated about this Initiative, and so I plan to regularly incorporate such updates into my Director’s Report from this point forward.</a:t>
            </a:r>
          </a:p>
        </p:txBody>
      </p:sp>
      <p:sp>
        <p:nvSpPr>
          <p:cNvPr id="5" name="Slide Number Placeholder 3"/>
          <p:cNvSpPr>
            <a:spLocks noGrp="1"/>
          </p:cNvSpPr>
          <p:nvPr>
            <p:ph type="sldNum" sz="quarter" idx="5"/>
          </p:nvPr>
        </p:nvSpPr>
        <p:spPr>
          <a:xfrm>
            <a:off x="4014792" y="8891592"/>
            <a:ext cx="3071815"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295" eaLnBrk="0" hangingPunct="0">
              <a:defRPr b="1">
                <a:solidFill>
                  <a:schemeClr val="tx1"/>
                </a:solidFill>
                <a:latin typeface="Arial" pitchFamily="34" charset="0"/>
              </a:defRPr>
            </a:lvl1pPr>
            <a:lvl2pPr marL="760139" indent="-292361" defTabSz="958295" eaLnBrk="0" hangingPunct="0">
              <a:defRPr b="1">
                <a:solidFill>
                  <a:schemeClr val="tx1"/>
                </a:solidFill>
                <a:latin typeface="Arial" pitchFamily="34" charset="0"/>
              </a:defRPr>
            </a:lvl2pPr>
            <a:lvl3pPr marL="1169444" indent="-233889" defTabSz="958295" eaLnBrk="0" hangingPunct="0">
              <a:defRPr b="1">
                <a:solidFill>
                  <a:schemeClr val="tx1"/>
                </a:solidFill>
                <a:latin typeface="Arial" pitchFamily="34" charset="0"/>
              </a:defRPr>
            </a:lvl3pPr>
            <a:lvl4pPr marL="1637224" indent="-233889" defTabSz="958295" eaLnBrk="0" hangingPunct="0">
              <a:defRPr b="1">
                <a:solidFill>
                  <a:schemeClr val="tx1"/>
                </a:solidFill>
                <a:latin typeface="Arial" pitchFamily="34" charset="0"/>
              </a:defRPr>
            </a:lvl4pPr>
            <a:lvl5pPr marL="2105002" indent="-233889" defTabSz="958295" eaLnBrk="0" hangingPunct="0">
              <a:defRPr b="1">
                <a:solidFill>
                  <a:schemeClr val="tx1"/>
                </a:solidFill>
                <a:latin typeface="Arial" pitchFamily="34" charset="0"/>
              </a:defRPr>
            </a:lvl5pPr>
            <a:lvl6pPr marL="2572781" indent="-233889" defTabSz="958295" eaLnBrk="0" fontAlgn="base" hangingPunct="0">
              <a:spcBef>
                <a:spcPct val="0"/>
              </a:spcBef>
              <a:spcAft>
                <a:spcPct val="0"/>
              </a:spcAft>
              <a:defRPr b="1">
                <a:solidFill>
                  <a:schemeClr val="tx1"/>
                </a:solidFill>
                <a:latin typeface="Arial" pitchFamily="34" charset="0"/>
              </a:defRPr>
            </a:lvl6pPr>
            <a:lvl7pPr marL="3040558" indent="-233889" defTabSz="958295" eaLnBrk="0" fontAlgn="base" hangingPunct="0">
              <a:spcBef>
                <a:spcPct val="0"/>
              </a:spcBef>
              <a:spcAft>
                <a:spcPct val="0"/>
              </a:spcAft>
              <a:defRPr b="1">
                <a:solidFill>
                  <a:schemeClr val="tx1"/>
                </a:solidFill>
                <a:latin typeface="Arial" pitchFamily="34" charset="0"/>
              </a:defRPr>
            </a:lvl7pPr>
            <a:lvl8pPr marL="3508336" indent="-233889" defTabSz="958295" eaLnBrk="0" fontAlgn="base" hangingPunct="0">
              <a:spcBef>
                <a:spcPct val="0"/>
              </a:spcBef>
              <a:spcAft>
                <a:spcPct val="0"/>
              </a:spcAft>
              <a:defRPr b="1">
                <a:solidFill>
                  <a:schemeClr val="tx1"/>
                </a:solidFill>
                <a:latin typeface="Arial" pitchFamily="34" charset="0"/>
              </a:defRPr>
            </a:lvl8pPr>
            <a:lvl9pPr marL="3976116" indent="-233889" defTabSz="958295"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54</a:t>
            </a:fld>
            <a:endParaRPr lang="en-US" dirty="0" smtClean="0">
              <a:solidFill>
                <a:prstClr val="black"/>
              </a:solidFill>
              <a:cs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r>
              <a:rPr lang="en-US" baseline="0" dirty="0" smtClean="0">
                <a:latin typeface="Arial" panose="020B0604020202020204" pitchFamily="34" charset="0"/>
                <a:cs typeface="Arial" panose="020B0604020202020204" pitchFamily="34" charset="0"/>
              </a:rPr>
              <a:t>Immediately following the February Council meeting was the first in what will be a series of initial planning workshops for the Precision Medicine Initiative. This meeting in mid-February focused on designing the proposed 1-million volunteer U.S. national research cohort, and the gathering aimed both to lay out the broad set of immediate issues that need to be faced and to begin compiling the many details that will need to be worked out. Shown here is the group of roughly 90 participants at this workshop, although the meeting was </a:t>
            </a:r>
            <a:r>
              <a:rPr lang="en-US" baseline="0" dirty="0" err="1" smtClean="0">
                <a:latin typeface="Arial" panose="020B0604020202020204" pitchFamily="34" charset="0"/>
                <a:cs typeface="Arial" panose="020B0604020202020204" pitchFamily="34" charset="0"/>
              </a:rPr>
              <a:t>videocast</a:t>
            </a:r>
            <a:r>
              <a:rPr lang="en-US" baseline="0" dirty="0" smtClean="0">
                <a:latin typeface="Arial" panose="020B0604020202020204" pitchFamily="34" charset="0"/>
                <a:cs typeface="Arial" panose="020B0604020202020204" pitchFamily="34" charset="0"/>
              </a:rPr>
              <a:t> live and over 1,700 remote viewers participated as well. </a:t>
            </a:r>
          </a:p>
          <a:p>
            <a:endParaRPr lang="en-US"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EFA660BE-5EA9-40FE-81C1-C76E7A7E4E18}" type="slidenum">
              <a:rPr lang="en-US" smtClean="0">
                <a:solidFill>
                  <a:prstClr val="black"/>
                </a:solidFill>
              </a:rPr>
              <a:pPr>
                <a:defRPr/>
              </a:pPr>
              <a:t>55</a:t>
            </a:fld>
            <a:endParaRPr lang="en-US" dirty="0">
              <a:solidFill>
                <a:prstClr val="black"/>
              </a:solidFill>
            </a:endParaRPr>
          </a:p>
        </p:txBody>
      </p:sp>
    </p:spTree>
    <p:extLst>
      <p:ext uri="{BB962C8B-B14F-4D97-AF65-F5344CB8AC3E}">
        <p14:creationId xmlns:p14="http://schemas.microsoft.com/office/powerpoint/2010/main" val="19458548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3263"/>
            <a:ext cx="4679950" cy="3509962"/>
          </a:xfrm>
          <a:prstGeom prst="rect">
            <a:avLst/>
          </a:prstGeom>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Several</a:t>
            </a:r>
            <a:r>
              <a:rPr lang="en-US" baseline="0" dirty="0" smtClean="0">
                <a:latin typeface="Arial" panose="020B0604020202020204" pitchFamily="34" charset="0"/>
                <a:cs typeface="Arial" panose="020B0604020202020204" pitchFamily="34" charset="0"/>
              </a:rPr>
              <a:t> weeks later, Francis Collins announced the establishment of a Working Group of his Advisory Committee to the Director that would focus on the Precision Medicine Initiative, with a particular emphasis on the national research cohort component. That group is co-chaired by Rick </a:t>
            </a:r>
            <a:r>
              <a:rPr lang="en-US" baseline="0" dirty="0" err="1" smtClean="0">
                <a:latin typeface="Arial" panose="020B0604020202020204" pitchFamily="34" charset="0"/>
                <a:cs typeface="Arial" panose="020B0604020202020204" pitchFamily="34" charset="0"/>
              </a:rPr>
              <a:t>Lifton</a:t>
            </a:r>
            <a:r>
              <a:rPr lang="en-US" baseline="0" dirty="0" smtClean="0">
                <a:latin typeface="Arial" panose="020B0604020202020204" pitchFamily="34" charset="0"/>
                <a:cs typeface="Arial" panose="020B0604020202020204" pitchFamily="34" charset="0"/>
              </a:rPr>
              <a:t> (an NHGRI grantee and someone well known to this Council), Bray Patrick-Lake of Duke University, and NIH Deputy Director Kathy Hudson. The other members of the Working Group are listed here, and together they bring strong and diverse expertise to the group. Note that the Working Group also includes current Council member Jay </a:t>
            </a:r>
            <a:r>
              <a:rPr lang="en-US" baseline="0" dirty="0" err="1" smtClean="0">
                <a:latin typeface="Arial" panose="020B0604020202020204" pitchFamily="34" charset="0"/>
                <a:cs typeface="Arial" panose="020B0604020202020204" pitchFamily="34" charset="0"/>
              </a:rPr>
              <a:t>Shendure</a:t>
            </a:r>
            <a:r>
              <a:rPr lang="en-US" baseline="0"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5CF0C1D4-C01C-4646-B0DB-43206E77F096}" type="slidenum">
              <a:rPr lang="en-US" smtClean="0">
                <a:solidFill>
                  <a:prstClr val="black"/>
                </a:solidFill>
              </a:rPr>
              <a:pPr>
                <a:defRPr/>
              </a:pPr>
              <a:t>56</a:t>
            </a:fld>
            <a:endParaRPr lang="en-US">
              <a:solidFill>
                <a:prstClr val="black"/>
              </a:solidFill>
            </a:endParaRPr>
          </a:p>
        </p:txBody>
      </p:sp>
    </p:spTree>
    <p:extLst>
      <p:ext uri="{BB962C8B-B14F-4D97-AF65-F5344CB8AC3E}">
        <p14:creationId xmlns:p14="http://schemas.microsoft.com/office/powerpoint/2010/main" val="13281235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a:xfrm>
            <a:off x="825500" y="4446592"/>
            <a:ext cx="5740399" cy="4659308"/>
          </a:xfrm>
        </p:spPr>
        <p:txBody>
          <a:bodyPr/>
          <a:lstStyle/>
          <a:p>
            <a:r>
              <a:rPr lang="en-US" dirty="0" smtClean="0">
                <a:latin typeface="Arial" panose="020B0604020202020204" pitchFamily="34" charset="0"/>
                <a:cs typeface="Arial" panose="020B0604020202020204" pitchFamily="34" charset="0"/>
              </a:rPr>
              <a:t>The activities of this</a:t>
            </a:r>
            <a:r>
              <a:rPr lang="en-US" baseline="0" dirty="0" smtClean="0">
                <a:latin typeface="Arial" panose="020B0604020202020204" pitchFamily="34" charset="0"/>
                <a:cs typeface="Arial" panose="020B0604020202020204" pitchFamily="34" charset="0"/>
              </a:rPr>
              <a:t> Working Group headline the immediate next steps for the planning of the Precision Medicine Initiative. * This group is in the midst of a very intense planning phase, which will be carried out over the next 3-4 months. * This is needed so that they can deliver an interim report in the early fall. * To accomplish this, a series of strategic workshops is being held, essentially monthly. The February workshop that I mentioned earlier was then followed by another workshop directly involving the Working Group last month. There are now three more workshops being held on behalf of the Working Group that will take place over the summer. </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These</a:t>
            </a:r>
            <a:r>
              <a:rPr lang="en-US" baseline="0" dirty="0" smtClean="0">
                <a:latin typeface="Arial" panose="020B0604020202020204" pitchFamily="34" charset="0"/>
                <a:cs typeface="Arial" panose="020B0604020202020204" pitchFamily="34" charset="0"/>
              </a:rPr>
              <a:t> steps are all oriented towards the development of a strategic plan for the Initiative. But what about actual * implementation of that plan? * The current plan is for NIH to implement the Precision Medicine Initiative using a trans-NIH implementation model, generally analogous to Common Fund projects and the Big Data to Knowledge (BD2K) initiative. Along with Gary Gibbons (Director of the National Heart, Lung, and Blood Institute), I am now co-chairing an implementation group consisting of about 16 Institute/Center Directors. Our immediate role is to implement the strategic vision for the national research cohort. This will involve work over the summer so as to * announce the initial set of funding opportunities in the early fall. * This timing is necessary because, assuming funds are provided, the Precision Medicine Initiative will begin next fiscal year. Needless to say, this represents a very tight timeline. * And keep in mind that while most of the heavy lifting for the Initiative is being done by NIH, we do need to coordinate carefully with multiple other U.S. government agencies. </a:t>
            </a: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9920863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5352" tIns="47677" rIns="95352" bIns="47677" numCol="1" anchor="t" anchorCtr="0" compatLnSpc="1">
            <a:prstTxWarp prst="textNoShape">
              <a:avLst/>
            </a:prstTxWarp>
          </a:bodyPr>
          <a:lstStyle/>
          <a:p>
            <a:pPr>
              <a:defRPr/>
            </a:pPr>
            <a:r>
              <a:rPr lang="en-US" i="0" dirty="0" smtClean="0">
                <a:latin typeface="Arial" pitchFamily="34" charset="0"/>
                <a:cs typeface="Arial" pitchFamily="34" charset="0"/>
              </a:rPr>
              <a:t>As you might imagine with such a rapid planning and implementation process, many things are happening in parallel.</a:t>
            </a:r>
            <a:r>
              <a:rPr lang="en-US" i="0" baseline="0" dirty="0" smtClean="0">
                <a:latin typeface="Arial" pitchFamily="34" charset="0"/>
                <a:cs typeface="Arial" pitchFamily="34" charset="0"/>
              </a:rPr>
              <a:t> Consuming a significant amount of attention is information gathering about many aspects of building this national research cohort. * For example, to inform the workshop that is happening at the end of this month, NIH recently issued this Request for Information (RFI) about existing research cohorts. This RFI already closed (on May 7), and had a vigorous response. Additional RFIs are already being planned, as there remains a considerable number of questions for which NIH could use additional information from the research community. </a:t>
            </a:r>
          </a:p>
          <a:p>
            <a:pPr>
              <a:defRPr/>
            </a:pPr>
            <a:endParaRPr lang="en-US" i="0" dirty="0" smtClean="0">
              <a:latin typeface="Arial" pitchFamily="34" charset="0"/>
              <a:cs typeface="Arial" pitchFamily="34" charset="0"/>
            </a:endParaRPr>
          </a:p>
          <a:p>
            <a:r>
              <a:rPr lang="en-US" dirty="0" smtClean="0">
                <a:latin typeface="Arial" panose="020B0604020202020204" pitchFamily="34" charset="0"/>
                <a:cs typeface="Arial" panose="020B0604020202020204" pitchFamily="34" charset="0"/>
              </a:rPr>
              <a:t>It is important to</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point out that (perhaps not surprisingly) NHGRI staff is being called on to provide </a:t>
            </a:r>
            <a:r>
              <a:rPr lang="en-US" baseline="0" dirty="0" smtClean="0">
                <a:latin typeface="Arial" panose="020B0604020202020204" pitchFamily="34" charset="0"/>
                <a:cs typeface="Arial" panose="020B0604020202020204" pitchFamily="34" charset="0"/>
              </a:rPr>
              <a:t>a substantial amount of help in standing up the Precision Medicine Initiative. There have been multiple teams established to pursue more detailed analysis and planning in specific areas, and these are often aligned with one or more upcoming workshops. In addition to my co-chairing responsibilities for the major parent group,</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NHGRI senior staff are co-chairing three of the five area-specific teams (specifically, Teri Manolio, Laura Rodriguez, and </a:t>
            </a:r>
            <a:r>
              <a:rPr lang="en-US" baseline="0" dirty="0" err="1" smtClean="0">
                <a:latin typeface="Arial" panose="020B0604020202020204" pitchFamily="34" charset="0"/>
                <a:cs typeface="Arial" panose="020B0604020202020204" pitchFamily="34" charset="0"/>
              </a:rPr>
              <a:t>Vence</a:t>
            </a:r>
            <a:r>
              <a:rPr lang="en-US" baseline="0" dirty="0" smtClean="0">
                <a:latin typeface="Arial" panose="020B0604020202020204" pitchFamily="34" charset="0"/>
                <a:cs typeface="Arial" panose="020B0604020202020204" pitchFamily="34" charset="0"/>
              </a:rPr>
              <a:t> Bonham). So, at the end of the day, I fully expect NHGRI to be heavily invested in many aspects of the Precision Medicine Initiative, both in its planning and its execution. </a:t>
            </a:r>
          </a:p>
        </p:txBody>
      </p:sp>
      <p:sp>
        <p:nvSpPr>
          <p:cNvPr id="5" name="Slide Number Placeholder 3"/>
          <p:cNvSpPr>
            <a:spLocks noGrp="1"/>
          </p:cNvSpPr>
          <p:nvPr>
            <p:ph type="sldNum" sz="quarter" idx="5"/>
          </p:nvPr>
        </p:nvSpPr>
        <p:spPr>
          <a:xfrm>
            <a:off x="4014792" y="8891592"/>
            <a:ext cx="3071815"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179" eaLnBrk="0" hangingPunct="0">
              <a:defRPr b="1">
                <a:solidFill>
                  <a:schemeClr val="tx1"/>
                </a:solidFill>
                <a:latin typeface="Arial" pitchFamily="34" charset="0"/>
              </a:defRPr>
            </a:lvl1pPr>
            <a:lvl2pPr marL="760048" indent="-292326" defTabSz="958179" eaLnBrk="0" hangingPunct="0">
              <a:defRPr b="1">
                <a:solidFill>
                  <a:schemeClr val="tx1"/>
                </a:solidFill>
                <a:latin typeface="Arial" pitchFamily="34" charset="0"/>
              </a:defRPr>
            </a:lvl2pPr>
            <a:lvl3pPr marL="1169303" indent="-233860" defTabSz="958179" eaLnBrk="0" hangingPunct="0">
              <a:defRPr b="1">
                <a:solidFill>
                  <a:schemeClr val="tx1"/>
                </a:solidFill>
                <a:latin typeface="Arial" pitchFamily="34" charset="0"/>
              </a:defRPr>
            </a:lvl3pPr>
            <a:lvl4pPr marL="1637026" indent="-233860" defTabSz="958179" eaLnBrk="0" hangingPunct="0">
              <a:defRPr b="1">
                <a:solidFill>
                  <a:schemeClr val="tx1"/>
                </a:solidFill>
                <a:latin typeface="Arial" pitchFamily="34" charset="0"/>
              </a:defRPr>
            </a:lvl4pPr>
            <a:lvl5pPr marL="2104748" indent="-233860" defTabSz="958179" eaLnBrk="0" hangingPunct="0">
              <a:defRPr b="1">
                <a:solidFill>
                  <a:schemeClr val="tx1"/>
                </a:solidFill>
                <a:latin typeface="Arial" pitchFamily="34" charset="0"/>
              </a:defRPr>
            </a:lvl5pPr>
            <a:lvl6pPr marL="2572471" indent="-233860" defTabSz="958179" eaLnBrk="0" fontAlgn="base" hangingPunct="0">
              <a:spcBef>
                <a:spcPct val="0"/>
              </a:spcBef>
              <a:spcAft>
                <a:spcPct val="0"/>
              </a:spcAft>
              <a:defRPr b="1">
                <a:solidFill>
                  <a:schemeClr val="tx1"/>
                </a:solidFill>
                <a:latin typeface="Arial" pitchFamily="34" charset="0"/>
              </a:defRPr>
            </a:lvl6pPr>
            <a:lvl7pPr marL="3040192" indent="-233860" defTabSz="958179" eaLnBrk="0" fontAlgn="base" hangingPunct="0">
              <a:spcBef>
                <a:spcPct val="0"/>
              </a:spcBef>
              <a:spcAft>
                <a:spcPct val="0"/>
              </a:spcAft>
              <a:defRPr b="1">
                <a:solidFill>
                  <a:schemeClr val="tx1"/>
                </a:solidFill>
                <a:latin typeface="Arial" pitchFamily="34" charset="0"/>
              </a:defRPr>
            </a:lvl7pPr>
            <a:lvl8pPr marL="3507913" indent="-233860" defTabSz="958179" eaLnBrk="0" fontAlgn="base" hangingPunct="0">
              <a:spcBef>
                <a:spcPct val="0"/>
              </a:spcBef>
              <a:spcAft>
                <a:spcPct val="0"/>
              </a:spcAft>
              <a:defRPr b="1">
                <a:solidFill>
                  <a:schemeClr val="tx1"/>
                </a:solidFill>
                <a:latin typeface="Arial" pitchFamily="34" charset="0"/>
              </a:defRPr>
            </a:lvl8pPr>
            <a:lvl9pPr marL="3975637" indent="-233860" defTabSz="95817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58</a:t>
            </a:fld>
            <a:endParaRPr lang="en-US" dirty="0" smtClean="0">
              <a:solidFill>
                <a:prstClr val="black"/>
              </a:solidFill>
              <a:cs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r>
              <a:rPr lang="en-US" baseline="0" dirty="0" smtClean="0">
                <a:latin typeface="Arial" panose="020B0604020202020204" pitchFamily="34" charset="0"/>
                <a:cs typeface="Arial" panose="020B0604020202020204" pitchFamily="34" charset="0"/>
              </a:rPr>
              <a:t>I cannot possibly summarize all of the fast-moving developments with the Precision Medicine Initiative in my Director’s Report, and you might not want to wait between Council meetings to learn about the latest developments. The good news is that all of us at NIH are trying to make the strategic planning and implementation process for the Initiative as transparent as possible.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solidFill>
                  <a:srgbClr val="000000"/>
                </a:solidFill>
              </a:rPr>
              <a:pPr/>
              <a:t>59</a:t>
            </a:fld>
            <a:endParaRPr lang="en-US" dirty="0">
              <a:solidFill>
                <a:srgbClr val="000000"/>
              </a:solidFill>
            </a:endParaRPr>
          </a:p>
        </p:txBody>
      </p:sp>
    </p:spTree>
    <p:extLst>
      <p:ext uri="{BB962C8B-B14F-4D97-AF65-F5344CB8AC3E}">
        <p14:creationId xmlns:p14="http://schemas.microsoft.com/office/powerpoint/2010/main" val="2632384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For the rest of my Director’s Report, I will cover the 7 areas listed here, which together provide an</a:t>
            </a:r>
            <a:r>
              <a:rPr lang="en-US" baseline="0" dirty="0" smtClean="0">
                <a:latin typeface="Arial" pitchFamily="34" charset="0"/>
                <a:cs typeface="Arial" pitchFamily="34" charset="0"/>
              </a:rPr>
              <a:t> excellent </a:t>
            </a:r>
            <a:r>
              <a:rPr lang="en-US" dirty="0" smtClean="0">
                <a:latin typeface="Arial" pitchFamily="34" charset="0"/>
                <a:cs typeface="Arial" pitchFamily="34" charset="0"/>
              </a:rPr>
              <a:t>framework for reviewing the relevant topics.</a:t>
            </a:r>
          </a:p>
          <a:p>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85" eaLnBrk="0" hangingPunct="0">
              <a:defRPr b="1">
                <a:solidFill>
                  <a:schemeClr val="tx1"/>
                </a:solidFill>
                <a:latin typeface="Arial" pitchFamily="34" charset="0"/>
              </a:defRPr>
            </a:lvl1pPr>
            <a:lvl2pPr marL="754340" indent="-290131" defTabSz="950985" eaLnBrk="0" hangingPunct="0">
              <a:defRPr b="1">
                <a:solidFill>
                  <a:schemeClr val="tx1"/>
                </a:solidFill>
                <a:latin typeface="Arial" pitchFamily="34" charset="0"/>
              </a:defRPr>
            </a:lvl2pPr>
            <a:lvl3pPr marL="1160524" indent="-232104" defTabSz="950985" eaLnBrk="0" hangingPunct="0">
              <a:defRPr b="1">
                <a:solidFill>
                  <a:schemeClr val="tx1"/>
                </a:solidFill>
                <a:latin typeface="Arial" pitchFamily="34" charset="0"/>
              </a:defRPr>
            </a:lvl3pPr>
            <a:lvl4pPr marL="1624733" indent="-232104" defTabSz="950985" eaLnBrk="0" hangingPunct="0">
              <a:defRPr b="1">
                <a:solidFill>
                  <a:schemeClr val="tx1"/>
                </a:solidFill>
                <a:latin typeface="Arial" pitchFamily="34" charset="0"/>
              </a:defRPr>
            </a:lvl4pPr>
            <a:lvl5pPr marL="2088942" indent="-232104" defTabSz="950985" eaLnBrk="0" hangingPunct="0">
              <a:defRPr b="1">
                <a:solidFill>
                  <a:schemeClr val="tx1"/>
                </a:solidFill>
                <a:latin typeface="Arial" pitchFamily="34" charset="0"/>
              </a:defRPr>
            </a:lvl5pPr>
            <a:lvl6pPr marL="2553153" indent="-232104" defTabSz="950985" eaLnBrk="0" fontAlgn="base" hangingPunct="0">
              <a:spcBef>
                <a:spcPct val="0"/>
              </a:spcBef>
              <a:spcAft>
                <a:spcPct val="0"/>
              </a:spcAft>
              <a:defRPr b="1">
                <a:solidFill>
                  <a:schemeClr val="tx1"/>
                </a:solidFill>
                <a:latin typeface="Arial" pitchFamily="34" charset="0"/>
              </a:defRPr>
            </a:lvl6pPr>
            <a:lvl7pPr marL="3017360" indent="-232104" defTabSz="950985" eaLnBrk="0" fontAlgn="base" hangingPunct="0">
              <a:spcBef>
                <a:spcPct val="0"/>
              </a:spcBef>
              <a:spcAft>
                <a:spcPct val="0"/>
              </a:spcAft>
              <a:defRPr b="1">
                <a:solidFill>
                  <a:schemeClr val="tx1"/>
                </a:solidFill>
                <a:latin typeface="Arial" pitchFamily="34" charset="0"/>
              </a:defRPr>
            </a:lvl7pPr>
            <a:lvl8pPr marL="3481571" indent="-232104" defTabSz="950985" eaLnBrk="0" fontAlgn="base" hangingPunct="0">
              <a:spcBef>
                <a:spcPct val="0"/>
              </a:spcBef>
              <a:spcAft>
                <a:spcPct val="0"/>
              </a:spcAft>
              <a:defRPr b="1">
                <a:solidFill>
                  <a:schemeClr val="tx1"/>
                </a:solidFill>
                <a:latin typeface="Arial" pitchFamily="34" charset="0"/>
              </a:defRPr>
            </a:lvl8pPr>
            <a:lvl9pPr marL="3945781" indent="-232104" defTabSz="950985"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a:t>
            </a:fld>
            <a:endParaRPr lang="en-US" dirty="0" smtClean="0">
              <a:cs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5352" tIns="47677" rIns="95352" bIns="47677" numCol="1" anchor="t" anchorCtr="0" compatLnSpc="1">
            <a:prstTxWarp prst="textNoShape">
              <a:avLst/>
            </a:prstTxWarp>
          </a:bodyPr>
          <a:lstStyle/>
          <a:p>
            <a:pPr>
              <a:defRPr/>
            </a:pPr>
            <a:r>
              <a:rPr lang="en-US" i="0" baseline="0" dirty="0" smtClean="0">
                <a:latin typeface="Arial" pitchFamily="34" charset="0"/>
                <a:cs typeface="Arial" pitchFamily="34" charset="0"/>
              </a:rPr>
              <a:t>We are largely providing that transparency through the Web, starting with this dedicated landing page for the Initiative (with the simple URL of www.nih.gov/precisionmedicine). All sorts of information are already available on this site, and the aim is to continue to organize material for distribution using this site. </a:t>
            </a:r>
          </a:p>
          <a:p>
            <a:pPr>
              <a:defRPr/>
            </a:pPr>
            <a:endParaRPr lang="en-US" i="0" baseline="0" dirty="0" smtClean="0">
              <a:latin typeface="Arial" pitchFamily="34" charset="0"/>
              <a:cs typeface="Arial" pitchFamily="34" charset="0"/>
            </a:endParaRPr>
          </a:p>
          <a:p>
            <a:pPr>
              <a:defRPr/>
            </a:pPr>
            <a:r>
              <a:rPr lang="en-US" i="0" baseline="0" dirty="0" smtClean="0">
                <a:latin typeface="Arial" pitchFamily="34" charset="0"/>
                <a:cs typeface="Arial" pitchFamily="34" charset="0"/>
              </a:rPr>
              <a:t>* For example, if you are interested in learning more about the various workshops that have or will be held, the ‘Events’ link takes you directly to that information. </a:t>
            </a:r>
          </a:p>
        </p:txBody>
      </p:sp>
      <p:sp>
        <p:nvSpPr>
          <p:cNvPr id="5" name="Slide Number Placeholder 3"/>
          <p:cNvSpPr>
            <a:spLocks noGrp="1"/>
          </p:cNvSpPr>
          <p:nvPr>
            <p:ph type="sldNum" sz="quarter" idx="5"/>
          </p:nvPr>
        </p:nvSpPr>
        <p:spPr>
          <a:xfrm>
            <a:off x="4014792" y="8891592"/>
            <a:ext cx="3071815"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179" eaLnBrk="0" hangingPunct="0">
              <a:defRPr b="1">
                <a:solidFill>
                  <a:schemeClr val="tx1"/>
                </a:solidFill>
                <a:latin typeface="Arial" pitchFamily="34" charset="0"/>
              </a:defRPr>
            </a:lvl1pPr>
            <a:lvl2pPr marL="760048" indent="-292326" defTabSz="958179" eaLnBrk="0" hangingPunct="0">
              <a:defRPr b="1">
                <a:solidFill>
                  <a:schemeClr val="tx1"/>
                </a:solidFill>
                <a:latin typeface="Arial" pitchFamily="34" charset="0"/>
              </a:defRPr>
            </a:lvl2pPr>
            <a:lvl3pPr marL="1169303" indent="-233860" defTabSz="958179" eaLnBrk="0" hangingPunct="0">
              <a:defRPr b="1">
                <a:solidFill>
                  <a:schemeClr val="tx1"/>
                </a:solidFill>
                <a:latin typeface="Arial" pitchFamily="34" charset="0"/>
              </a:defRPr>
            </a:lvl3pPr>
            <a:lvl4pPr marL="1637026" indent="-233860" defTabSz="958179" eaLnBrk="0" hangingPunct="0">
              <a:defRPr b="1">
                <a:solidFill>
                  <a:schemeClr val="tx1"/>
                </a:solidFill>
                <a:latin typeface="Arial" pitchFamily="34" charset="0"/>
              </a:defRPr>
            </a:lvl4pPr>
            <a:lvl5pPr marL="2104748" indent="-233860" defTabSz="958179" eaLnBrk="0" hangingPunct="0">
              <a:defRPr b="1">
                <a:solidFill>
                  <a:schemeClr val="tx1"/>
                </a:solidFill>
                <a:latin typeface="Arial" pitchFamily="34" charset="0"/>
              </a:defRPr>
            </a:lvl5pPr>
            <a:lvl6pPr marL="2572471" indent="-233860" defTabSz="958179" eaLnBrk="0" fontAlgn="base" hangingPunct="0">
              <a:spcBef>
                <a:spcPct val="0"/>
              </a:spcBef>
              <a:spcAft>
                <a:spcPct val="0"/>
              </a:spcAft>
              <a:defRPr b="1">
                <a:solidFill>
                  <a:schemeClr val="tx1"/>
                </a:solidFill>
                <a:latin typeface="Arial" pitchFamily="34" charset="0"/>
              </a:defRPr>
            </a:lvl6pPr>
            <a:lvl7pPr marL="3040192" indent="-233860" defTabSz="958179" eaLnBrk="0" fontAlgn="base" hangingPunct="0">
              <a:spcBef>
                <a:spcPct val="0"/>
              </a:spcBef>
              <a:spcAft>
                <a:spcPct val="0"/>
              </a:spcAft>
              <a:defRPr b="1">
                <a:solidFill>
                  <a:schemeClr val="tx1"/>
                </a:solidFill>
                <a:latin typeface="Arial" pitchFamily="34" charset="0"/>
              </a:defRPr>
            </a:lvl7pPr>
            <a:lvl8pPr marL="3507913" indent="-233860" defTabSz="958179" eaLnBrk="0" fontAlgn="base" hangingPunct="0">
              <a:spcBef>
                <a:spcPct val="0"/>
              </a:spcBef>
              <a:spcAft>
                <a:spcPct val="0"/>
              </a:spcAft>
              <a:defRPr b="1">
                <a:solidFill>
                  <a:schemeClr val="tx1"/>
                </a:solidFill>
                <a:latin typeface="Arial" pitchFamily="34" charset="0"/>
              </a:defRPr>
            </a:lvl8pPr>
            <a:lvl9pPr marL="3975637" indent="-233860" defTabSz="95817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60</a:t>
            </a:fld>
            <a:endParaRPr lang="en-US" dirty="0" smtClean="0">
              <a:solidFill>
                <a:prstClr val="black"/>
              </a:solidFill>
              <a:cs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5352" tIns="47677" rIns="95352" bIns="47677" numCol="1" anchor="t" anchorCtr="0" compatLnSpc="1">
            <a:prstTxWarp prst="textNoShape">
              <a:avLst/>
            </a:prstTxWarp>
          </a:bodyPr>
          <a:lstStyle/>
          <a:p>
            <a:pPr>
              <a:defRPr/>
            </a:pPr>
            <a:r>
              <a:rPr lang="en-US" i="0" baseline="0" dirty="0" smtClean="0">
                <a:latin typeface="Arial" pitchFamily="34" charset="0"/>
                <a:cs typeface="Arial" pitchFamily="34" charset="0"/>
              </a:rPr>
              <a:t>Shown here is the events page, which already includes * links to materials for the two past workshops and * also a listing about upcoming workshops, such as the three additional ones scheduled for later this summer. </a:t>
            </a:r>
            <a:endParaRPr lang="en-US" i="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2" y="8891592"/>
            <a:ext cx="3071815"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179" eaLnBrk="0" hangingPunct="0">
              <a:defRPr b="1">
                <a:solidFill>
                  <a:schemeClr val="tx1"/>
                </a:solidFill>
                <a:latin typeface="Arial" pitchFamily="34" charset="0"/>
              </a:defRPr>
            </a:lvl1pPr>
            <a:lvl2pPr marL="760048" indent="-292326" defTabSz="958179" eaLnBrk="0" hangingPunct="0">
              <a:defRPr b="1">
                <a:solidFill>
                  <a:schemeClr val="tx1"/>
                </a:solidFill>
                <a:latin typeface="Arial" pitchFamily="34" charset="0"/>
              </a:defRPr>
            </a:lvl2pPr>
            <a:lvl3pPr marL="1169303" indent="-233860" defTabSz="958179" eaLnBrk="0" hangingPunct="0">
              <a:defRPr b="1">
                <a:solidFill>
                  <a:schemeClr val="tx1"/>
                </a:solidFill>
                <a:latin typeface="Arial" pitchFamily="34" charset="0"/>
              </a:defRPr>
            </a:lvl3pPr>
            <a:lvl4pPr marL="1637026" indent="-233860" defTabSz="958179" eaLnBrk="0" hangingPunct="0">
              <a:defRPr b="1">
                <a:solidFill>
                  <a:schemeClr val="tx1"/>
                </a:solidFill>
                <a:latin typeface="Arial" pitchFamily="34" charset="0"/>
              </a:defRPr>
            </a:lvl4pPr>
            <a:lvl5pPr marL="2104748" indent="-233860" defTabSz="958179" eaLnBrk="0" hangingPunct="0">
              <a:defRPr b="1">
                <a:solidFill>
                  <a:schemeClr val="tx1"/>
                </a:solidFill>
                <a:latin typeface="Arial" pitchFamily="34" charset="0"/>
              </a:defRPr>
            </a:lvl5pPr>
            <a:lvl6pPr marL="2572471" indent="-233860" defTabSz="958179" eaLnBrk="0" fontAlgn="base" hangingPunct="0">
              <a:spcBef>
                <a:spcPct val="0"/>
              </a:spcBef>
              <a:spcAft>
                <a:spcPct val="0"/>
              </a:spcAft>
              <a:defRPr b="1">
                <a:solidFill>
                  <a:schemeClr val="tx1"/>
                </a:solidFill>
                <a:latin typeface="Arial" pitchFamily="34" charset="0"/>
              </a:defRPr>
            </a:lvl6pPr>
            <a:lvl7pPr marL="3040192" indent="-233860" defTabSz="958179" eaLnBrk="0" fontAlgn="base" hangingPunct="0">
              <a:spcBef>
                <a:spcPct val="0"/>
              </a:spcBef>
              <a:spcAft>
                <a:spcPct val="0"/>
              </a:spcAft>
              <a:defRPr b="1">
                <a:solidFill>
                  <a:schemeClr val="tx1"/>
                </a:solidFill>
                <a:latin typeface="Arial" pitchFamily="34" charset="0"/>
              </a:defRPr>
            </a:lvl7pPr>
            <a:lvl8pPr marL="3507913" indent="-233860" defTabSz="958179" eaLnBrk="0" fontAlgn="base" hangingPunct="0">
              <a:spcBef>
                <a:spcPct val="0"/>
              </a:spcBef>
              <a:spcAft>
                <a:spcPct val="0"/>
              </a:spcAft>
              <a:defRPr b="1">
                <a:solidFill>
                  <a:schemeClr val="tx1"/>
                </a:solidFill>
                <a:latin typeface="Arial" pitchFamily="34" charset="0"/>
              </a:defRPr>
            </a:lvl8pPr>
            <a:lvl9pPr marL="3975637" indent="-233860" defTabSz="95817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61</a:t>
            </a:fld>
            <a:endParaRPr lang="en-US" dirty="0" smtClean="0">
              <a:solidFill>
                <a:prstClr val="black"/>
              </a:solidFill>
              <a:cs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5352" tIns="47677" rIns="95352" bIns="47677" numCol="1" anchor="t" anchorCtr="0" compatLnSpc="1">
            <a:prstTxWarp prst="textNoShape">
              <a:avLst/>
            </a:prstTxWarp>
          </a:bodyPr>
          <a:lstStyle/>
          <a:p>
            <a:pPr>
              <a:defRPr/>
            </a:pPr>
            <a:r>
              <a:rPr lang="en-US" i="0" dirty="0" smtClean="0">
                <a:latin typeface="Arial" pitchFamily="34" charset="0"/>
                <a:cs typeface="Arial" pitchFamily="34" charset="0"/>
              </a:rPr>
              <a:t>Clicking</a:t>
            </a:r>
            <a:r>
              <a:rPr lang="en-US" i="0" baseline="0" dirty="0" smtClean="0">
                <a:latin typeface="Arial" pitchFamily="34" charset="0"/>
                <a:cs typeface="Arial" pitchFamily="34" charset="0"/>
              </a:rPr>
              <a:t> through to a specific workshop then brings you to * all the materials associated with that workshop, including complete </a:t>
            </a:r>
            <a:r>
              <a:rPr lang="en-US" i="0" baseline="0" dirty="0" err="1" smtClean="0">
                <a:latin typeface="Arial" pitchFamily="34" charset="0"/>
                <a:cs typeface="Arial" pitchFamily="34" charset="0"/>
              </a:rPr>
              <a:t>videoarchives</a:t>
            </a:r>
            <a:r>
              <a:rPr lang="en-US" i="0" baseline="0" dirty="0" smtClean="0">
                <a:latin typeface="Arial" pitchFamily="34" charset="0"/>
                <a:cs typeface="Arial" pitchFamily="34" charset="0"/>
              </a:rPr>
              <a:t> of the plenary sessions, the agenda, speaker biographies, and eventually the workshop report. </a:t>
            </a:r>
          </a:p>
          <a:p>
            <a:pPr>
              <a:defRPr/>
            </a:pPr>
            <a:endParaRPr lang="en-US" i="0" baseline="0" dirty="0" smtClean="0">
              <a:latin typeface="Arial" pitchFamily="34" charset="0"/>
              <a:cs typeface="Arial" pitchFamily="34" charset="0"/>
            </a:endParaRPr>
          </a:p>
          <a:p>
            <a:pPr>
              <a:defRPr/>
            </a:pPr>
            <a:r>
              <a:rPr lang="en-US" i="0" baseline="0" dirty="0" smtClean="0">
                <a:latin typeface="Arial" pitchFamily="34" charset="0"/>
                <a:cs typeface="Arial" pitchFamily="34" charset="0"/>
              </a:rPr>
              <a:t>I encourage you to monitor these Web pages if you are interested in following developments with the Precision Medicine Initiative. </a:t>
            </a:r>
            <a:endParaRPr lang="en-US" i="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2" y="8891592"/>
            <a:ext cx="3071815"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179" eaLnBrk="0" hangingPunct="0">
              <a:defRPr b="1">
                <a:solidFill>
                  <a:schemeClr val="tx1"/>
                </a:solidFill>
                <a:latin typeface="Arial" pitchFamily="34" charset="0"/>
              </a:defRPr>
            </a:lvl1pPr>
            <a:lvl2pPr marL="760048" indent="-292326" defTabSz="958179" eaLnBrk="0" hangingPunct="0">
              <a:defRPr b="1">
                <a:solidFill>
                  <a:schemeClr val="tx1"/>
                </a:solidFill>
                <a:latin typeface="Arial" pitchFamily="34" charset="0"/>
              </a:defRPr>
            </a:lvl2pPr>
            <a:lvl3pPr marL="1169303" indent="-233860" defTabSz="958179" eaLnBrk="0" hangingPunct="0">
              <a:defRPr b="1">
                <a:solidFill>
                  <a:schemeClr val="tx1"/>
                </a:solidFill>
                <a:latin typeface="Arial" pitchFamily="34" charset="0"/>
              </a:defRPr>
            </a:lvl3pPr>
            <a:lvl4pPr marL="1637026" indent="-233860" defTabSz="958179" eaLnBrk="0" hangingPunct="0">
              <a:defRPr b="1">
                <a:solidFill>
                  <a:schemeClr val="tx1"/>
                </a:solidFill>
                <a:latin typeface="Arial" pitchFamily="34" charset="0"/>
              </a:defRPr>
            </a:lvl4pPr>
            <a:lvl5pPr marL="2104748" indent="-233860" defTabSz="958179" eaLnBrk="0" hangingPunct="0">
              <a:defRPr b="1">
                <a:solidFill>
                  <a:schemeClr val="tx1"/>
                </a:solidFill>
                <a:latin typeface="Arial" pitchFamily="34" charset="0"/>
              </a:defRPr>
            </a:lvl5pPr>
            <a:lvl6pPr marL="2572471" indent="-233860" defTabSz="958179" eaLnBrk="0" fontAlgn="base" hangingPunct="0">
              <a:spcBef>
                <a:spcPct val="0"/>
              </a:spcBef>
              <a:spcAft>
                <a:spcPct val="0"/>
              </a:spcAft>
              <a:defRPr b="1">
                <a:solidFill>
                  <a:schemeClr val="tx1"/>
                </a:solidFill>
                <a:latin typeface="Arial" pitchFamily="34" charset="0"/>
              </a:defRPr>
            </a:lvl6pPr>
            <a:lvl7pPr marL="3040192" indent="-233860" defTabSz="958179" eaLnBrk="0" fontAlgn="base" hangingPunct="0">
              <a:spcBef>
                <a:spcPct val="0"/>
              </a:spcBef>
              <a:spcAft>
                <a:spcPct val="0"/>
              </a:spcAft>
              <a:defRPr b="1">
                <a:solidFill>
                  <a:schemeClr val="tx1"/>
                </a:solidFill>
                <a:latin typeface="Arial" pitchFamily="34" charset="0"/>
              </a:defRPr>
            </a:lvl7pPr>
            <a:lvl8pPr marL="3507913" indent="-233860" defTabSz="958179" eaLnBrk="0" fontAlgn="base" hangingPunct="0">
              <a:spcBef>
                <a:spcPct val="0"/>
              </a:spcBef>
              <a:spcAft>
                <a:spcPct val="0"/>
              </a:spcAft>
              <a:defRPr b="1">
                <a:solidFill>
                  <a:schemeClr val="tx1"/>
                </a:solidFill>
                <a:latin typeface="Arial" pitchFamily="34" charset="0"/>
              </a:defRPr>
            </a:lvl8pPr>
            <a:lvl9pPr marL="3975637" indent="-233860" defTabSz="95817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62</a:t>
            </a:fld>
            <a:endParaRPr lang="en-US" dirty="0" smtClean="0">
              <a:solidFill>
                <a:prstClr val="black"/>
              </a:solidFill>
              <a:cs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Finally,</a:t>
            </a:r>
            <a:r>
              <a:rPr lang="en-US" baseline="0" dirty="0" smtClean="0">
                <a:latin typeface="Arial" panose="020B0604020202020204" pitchFamily="34" charset="0"/>
                <a:cs typeface="Arial" panose="020B0604020202020204" pitchFamily="34" charset="0"/>
              </a:rPr>
              <a:t> I thought it was worth mentioning something that might have already caught your eye. Several weeks after the public announcement of the Precision Medicine Initiative and in conjunction with announcements about the new Apple watches, Apple announced the release of </a:t>
            </a:r>
            <a:r>
              <a:rPr lang="en-US" baseline="0" dirty="0" err="1" smtClean="0">
                <a:latin typeface="Arial" panose="020B0604020202020204" pitchFamily="34" charset="0"/>
                <a:cs typeface="Arial" panose="020B0604020202020204" pitchFamily="34" charset="0"/>
              </a:rPr>
              <a:t>ResearchKit</a:t>
            </a:r>
            <a:r>
              <a:rPr lang="en-US" baseline="0" dirty="0" smtClean="0">
                <a:latin typeface="Arial" panose="020B0604020202020204" pitchFamily="34" charset="0"/>
                <a:cs typeface="Arial" panose="020B0604020202020204" pitchFamily="34" charset="0"/>
              </a:rPr>
              <a:t>, which is an open source software framework that facilitates the creation of apps for medical research studies. </a:t>
            </a:r>
          </a:p>
          <a:p>
            <a:endParaRPr lang="en-US" dirty="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The notion of using such apps for participant recruitment and data collection (e.g., with mobile health devices) represents an integral aspect of the vision for the Precision Medicine Initiative. * Apple also announced the release of an initial set of apps specifically for participating in a small number of disease-specific research projects, and apparently a large number of volunteers were, as a result, recruited to these studies very quickly. </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I mention Apple’s </a:t>
            </a:r>
            <a:r>
              <a:rPr lang="en-US" baseline="0" dirty="0" err="1" smtClean="0">
                <a:latin typeface="Arial" panose="020B0604020202020204" pitchFamily="34" charset="0"/>
                <a:cs typeface="Arial" panose="020B0604020202020204" pitchFamily="34" charset="0"/>
              </a:rPr>
              <a:t>ResearchKit</a:t>
            </a:r>
            <a:r>
              <a:rPr lang="en-US" baseline="0" dirty="0" smtClean="0">
                <a:latin typeface="Arial" panose="020B0604020202020204" pitchFamily="34" charset="0"/>
                <a:cs typeface="Arial" panose="020B0604020202020204" pitchFamily="34" charset="0"/>
              </a:rPr>
              <a:t> because it illustrates the likely commercial interests and, potentially, public-private partnerships related to some very important elements of the Precision Medicine Initiative. So, this is something that all of us will want to monitor as things progress.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35792730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1"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85" eaLnBrk="0" hangingPunct="0">
              <a:defRPr b="1">
                <a:solidFill>
                  <a:schemeClr val="tx1"/>
                </a:solidFill>
                <a:latin typeface="Arial" pitchFamily="34" charset="0"/>
              </a:defRPr>
            </a:lvl1pPr>
            <a:lvl2pPr marL="754340" indent="-290131" defTabSz="950985" eaLnBrk="0" hangingPunct="0">
              <a:defRPr b="1">
                <a:solidFill>
                  <a:schemeClr val="tx1"/>
                </a:solidFill>
                <a:latin typeface="Arial" pitchFamily="34" charset="0"/>
              </a:defRPr>
            </a:lvl2pPr>
            <a:lvl3pPr marL="1160524" indent="-232104" defTabSz="950985" eaLnBrk="0" hangingPunct="0">
              <a:defRPr b="1">
                <a:solidFill>
                  <a:schemeClr val="tx1"/>
                </a:solidFill>
                <a:latin typeface="Arial" pitchFamily="34" charset="0"/>
              </a:defRPr>
            </a:lvl3pPr>
            <a:lvl4pPr marL="1624733" indent="-232104" defTabSz="950985" eaLnBrk="0" hangingPunct="0">
              <a:defRPr b="1">
                <a:solidFill>
                  <a:schemeClr val="tx1"/>
                </a:solidFill>
                <a:latin typeface="Arial" pitchFamily="34" charset="0"/>
              </a:defRPr>
            </a:lvl4pPr>
            <a:lvl5pPr marL="2088942" indent="-232104" defTabSz="950985" eaLnBrk="0" hangingPunct="0">
              <a:defRPr b="1">
                <a:solidFill>
                  <a:schemeClr val="tx1"/>
                </a:solidFill>
                <a:latin typeface="Arial" pitchFamily="34" charset="0"/>
              </a:defRPr>
            </a:lvl5pPr>
            <a:lvl6pPr marL="2553153" indent="-232104" defTabSz="950985" eaLnBrk="0" fontAlgn="base" hangingPunct="0">
              <a:spcBef>
                <a:spcPct val="0"/>
              </a:spcBef>
              <a:spcAft>
                <a:spcPct val="0"/>
              </a:spcAft>
              <a:defRPr b="1">
                <a:solidFill>
                  <a:schemeClr val="tx1"/>
                </a:solidFill>
                <a:latin typeface="Arial" pitchFamily="34" charset="0"/>
              </a:defRPr>
            </a:lvl6pPr>
            <a:lvl7pPr marL="3017360" indent="-232104" defTabSz="950985" eaLnBrk="0" fontAlgn="base" hangingPunct="0">
              <a:spcBef>
                <a:spcPct val="0"/>
              </a:spcBef>
              <a:spcAft>
                <a:spcPct val="0"/>
              </a:spcAft>
              <a:defRPr b="1">
                <a:solidFill>
                  <a:schemeClr val="tx1"/>
                </a:solidFill>
                <a:latin typeface="Arial" pitchFamily="34" charset="0"/>
              </a:defRPr>
            </a:lvl7pPr>
            <a:lvl8pPr marL="3481571" indent="-232104" defTabSz="950985" eaLnBrk="0" fontAlgn="base" hangingPunct="0">
              <a:spcBef>
                <a:spcPct val="0"/>
              </a:spcBef>
              <a:spcAft>
                <a:spcPct val="0"/>
              </a:spcAft>
              <a:defRPr b="1">
                <a:solidFill>
                  <a:schemeClr val="tx1"/>
                </a:solidFill>
                <a:latin typeface="Arial" pitchFamily="34" charset="0"/>
              </a:defRPr>
            </a:lvl8pPr>
            <a:lvl9pPr marL="3945781" indent="-232104" defTabSz="950985"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64</a:t>
            </a:fld>
            <a:endParaRPr lang="en-US" dirty="0" smtClean="0">
              <a:cs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xfrm>
            <a:off x="944565" y="4390933"/>
            <a:ext cx="5297209" cy="4442967"/>
          </a:xfrm>
        </p:spPr>
        <p:txBody>
          <a:bodyPr/>
          <a:lstStyle/>
          <a:p>
            <a:r>
              <a:rPr lang="en-US" kern="1200" dirty="0" smtClean="0">
                <a:effectLst/>
                <a:latin typeface="Arial" panose="020B0604020202020204" pitchFamily="34" charset="0"/>
                <a:cs typeface="Arial" panose="020B0604020202020204" pitchFamily="34" charset="0"/>
              </a:rPr>
              <a:t>The Inter-Society Coordinating Committee for Practitioner Education in Genomics (ISCC) </a:t>
            </a:r>
            <a:r>
              <a:rPr lang="en-US" kern="1200" baseline="0" dirty="0" smtClean="0">
                <a:effectLst/>
                <a:latin typeface="Arial" panose="020B0604020202020204" pitchFamily="34" charset="0"/>
                <a:cs typeface="Arial" panose="020B0604020202020204" pitchFamily="34" charset="0"/>
              </a:rPr>
              <a:t>continues its work to improve the genomic literacy of healthcare practitioners and enhance the practice of genomic medicine. * As I mentioned at the February Council meeting, </a:t>
            </a:r>
            <a:r>
              <a:rPr lang="en-US" kern="1200" dirty="0" smtClean="0">
                <a:effectLst/>
                <a:latin typeface="Arial" panose="020B0604020202020204" pitchFamily="34" charset="0"/>
                <a:cs typeface="Arial" panose="020B0604020202020204" pitchFamily="34" charset="0"/>
              </a:rPr>
              <a:t>NHGRI’s Genomic Healthcare Branch Chief, Bob Wildin, assumed </a:t>
            </a:r>
            <a:r>
              <a:rPr lang="en-US" kern="1200" baseline="0" dirty="0" smtClean="0">
                <a:effectLst/>
                <a:latin typeface="Arial" panose="020B0604020202020204" pitchFamily="34" charset="0"/>
                <a:cs typeface="Arial" panose="020B0604020202020204" pitchFamily="34" charset="0"/>
              </a:rPr>
              <a:t>the role of NHGRI Co-Chair this</a:t>
            </a:r>
            <a:r>
              <a:rPr lang="en-US" kern="1200" dirty="0" smtClean="0">
                <a:effectLst/>
                <a:latin typeface="Arial" panose="020B0604020202020204" pitchFamily="34" charset="0"/>
                <a:cs typeface="Arial" panose="020B0604020202020204" pitchFamily="34" charset="0"/>
              </a:rPr>
              <a:t> past </a:t>
            </a:r>
            <a:r>
              <a:rPr lang="en-US" kern="1200" baseline="0" dirty="0" smtClean="0">
                <a:effectLst/>
                <a:latin typeface="Arial" panose="020B0604020202020204" pitchFamily="34" charset="0"/>
                <a:cs typeface="Arial" panose="020B0604020202020204" pitchFamily="34" charset="0"/>
              </a:rPr>
              <a:t>winter; </a:t>
            </a:r>
            <a:r>
              <a:rPr lang="en-US" kern="1200" dirty="0" smtClean="0">
                <a:effectLst/>
                <a:latin typeface="Arial" panose="020B0604020202020204" pitchFamily="34" charset="0"/>
                <a:cs typeface="Arial" panose="020B0604020202020204" pitchFamily="34" charset="0"/>
              </a:rPr>
              <a:t>this spring, </a:t>
            </a:r>
            <a:r>
              <a:rPr lang="en-US" kern="1200" baseline="0" dirty="0" smtClean="0">
                <a:effectLst/>
                <a:latin typeface="Arial" panose="020B0604020202020204" pitchFamily="34" charset="0"/>
                <a:cs typeface="Arial" panose="020B0604020202020204" pitchFamily="34" charset="0"/>
              </a:rPr>
              <a:t>Ann Karty, Medical Director of the Division of Continuing Medical Education of the American Academy of Family Physicians, has become the external </a:t>
            </a:r>
            <a:r>
              <a:rPr lang="en-US" dirty="0" smtClean="0">
                <a:latin typeface="Arial" panose="020B0604020202020204" pitchFamily="34" charset="0"/>
                <a:cs typeface="Arial" panose="020B0604020202020204" pitchFamily="34" charset="0"/>
              </a:rPr>
              <a:t>co-chair.  Ann relieves </a:t>
            </a:r>
            <a:r>
              <a:rPr lang="en-US" kern="1200" baseline="0" dirty="0" smtClean="0">
                <a:effectLst/>
                <a:latin typeface="Arial" panose="020B0604020202020204" pitchFamily="34" charset="0"/>
                <a:cs typeface="Arial" panose="020B0604020202020204" pitchFamily="34" charset="0"/>
              </a:rPr>
              <a:t>Mike Murray of </a:t>
            </a:r>
            <a:r>
              <a:rPr lang="en-US" kern="1200" dirty="0" err="1" smtClean="0">
                <a:effectLst/>
                <a:latin typeface="Arial" panose="020B0604020202020204" pitchFamily="34" charset="0"/>
                <a:cs typeface="Arial" panose="020B0604020202020204" pitchFamily="34" charset="0"/>
              </a:rPr>
              <a:t>Geisinger</a:t>
            </a:r>
            <a:r>
              <a:rPr lang="en-US" kern="1200" dirty="0" smtClean="0">
                <a:effectLst/>
                <a:latin typeface="Arial" panose="020B0604020202020204" pitchFamily="34" charset="0"/>
                <a:cs typeface="Arial" panose="020B0604020202020204" pitchFamily="34" charset="0"/>
              </a:rPr>
              <a:t> Medical Center and membe</a:t>
            </a:r>
            <a:r>
              <a:rPr lang="en-US" dirty="0" smtClean="0">
                <a:latin typeface="Arial" panose="020B0604020202020204" pitchFamily="34" charset="0"/>
                <a:cs typeface="Arial" panose="020B0604020202020204" pitchFamily="34" charset="0"/>
              </a:rPr>
              <a:t>r of the American College of Physicians</a:t>
            </a:r>
            <a:r>
              <a:rPr lang="en-US" kern="1200" dirty="0" smtClean="0">
                <a:effectLst/>
                <a:latin typeface="Arial" panose="020B0604020202020204" pitchFamily="34" charset="0"/>
                <a:cs typeface="Arial" panose="020B0604020202020204" pitchFamily="34" charset="0"/>
              </a:rPr>
              <a:t>, who served in this role since the ISCC’s inception</a:t>
            </a:r>
            <a:r>
              <a:rPr lang="en-US" kern="1200" baseline="0" dirty="0" smtClean="0">
                <a:effectLst/>
                <a:latin typeface="Arial" panose="020B0604020202020204" pitchFamily="34" charset="0"/>
                <a:cs typeface="Arial" panose="020B0604020202020204" pitchFamily="34" charset="0"/>
              </a:rPr>
              <a:t>.  </a:t>
            </a:r>
          </a:p>
          <a:p>
            <a:endParaRPr lang="en-US" kern="1200" baseline="0" dirty="0" smtClean="0">
              <a:effectLst/>
              <a:latin typeface="Arial" panose="020B0604020202020204" pitchFamily="34" charset="0"/>
              <a:cs typeface="Arial" panose="020B0604020202020204" pitchFamily="34" charset="0"/>
            </a:endParaRPr>
          </a:p>
          <a:p>
            <a:r>
              <a:rPr lang="en-US" kern="1200" dirty="0" smtClean="0">
                <a:effectLst/>
                <a:latin typeface="Arial" panose="020B0604020202020204" pitchFamily="34" charset="0"/>
                <a:cs typeface="Arial" panose="020B0604020202020204" pitchFamily="34" charset="0"/>
              </a:rPr>
              <a:t>* Later this week</a:t>
            </a:r>
            <a:r>
              <a:rPr lang="en-US" kern="1200" baseline="0" dirty="0" smtClean="0">
                <a:effectLst/>
                <a:latin typeface="Arial" panose="020B0604020202020204" pitchFamily="34" charset="0"/>
                <a:cs typeface="Arial" panose="020B0604020202020204" pitchFamily="34" charset="0"/>
              </a:rPr>
              <a:t>, the ISCC will hold its </a:t>
            </a:r>
            <a:r>
              <a:rPr lang="en-US" i="0" kern="1200" baseline="0" dirty="0" smtClean="0">
                <a:effectLst/>
                <a:latin typeface="Arial" panose="020B0604020202020204" pitchFamily="34" charset="0"/>
                <a:cs typeface="Arial" panose="020B0604020202020204" pitchFamily="34" charset="0"/>
              </a:rPr>
              <a:t>fourth</a:t>
            </a:r>
            <a:r>
              <a:rPr lang="en-US" kern="1200" baseline="0" dirty="0" smtClean="0">
                <a:effectLst/>
                <a:latin typeface="Arial" panose="020B0604020202020204" pitchFamily="34" charset="0"/>
                <a:cs typeface="Arial" panose="020B0604020202020204" pitchFamily="34" charset="0"/>
              </a:rPr>
              <a:t> in-person meeting. The invited speakers will discuss * patient safety and genomic medicine, * genetic counselors’ roles in education, * point-of-care education modes, and the * Inter-Professional Education Collaborative (called IPEC). In addition, breakout groups will discuss other important topics, including next steps for healthcare professional education and funding priorities. </a:t>
            </a:r>
            <a:endParaRPr lang="en-US"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72F7062-77B5-499D-8A03-6847F40A24D2}" type="slidenum">
              <a:rPr lang="en-US">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37804098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Rectangle 2"/>
          <p:cNvSpPr>
            <a:spLocks noGrp="1" noRot="1" noChangeAspect="1" noChangeArrowheads="1" noTextEdit="1"/>
          </p:cNvSpPr>
          <p:nvPr>
            <p:ph type="sldImg"/>
          </p:nvPr>
        </p:nvSpPr>
        <p:spPr>
          <a:xfrm>
            <a:off x="1203325" y="701675"/>
            <a:ext cx="4679950" cy="3509963"/>
          </a:xfrm>
          <a:prstGeom prst="rect">
            <a:avLst/>
          </a:prstGeom>
          <a:ln/>
        </p:spPr>
      </p:sp>
      <p:sp>
        <p:nvSpPr>
          <p:cNvPr id="168964" name="Rectangle 3"/>
          <p:cNvSpPr>
            <a:spLocks noGrp="1" noChangeArrowheads="1"/>
          </p:cNvSpPr>
          <p:nvPr>
            <p:ph type="body" idx="1"/>
          </p:nvPr>
        </p:nvSpPr>
        <p:spPr>
          <a:xfrm>
            <a:off x="944565" y="4446592"/>
            <a:ext cx="5197474" cy="4430708"/>
          </a:xfrm>
          <a:noFill/>
          <a:ln/>
        </p:spPr>
        <p:txBody>
          <a:bodyPr/>
          <a:lstStyle/>
          <a:p>
            <a:pPr>
              <a:spcBef>
                <a:spcPct val="0"/>
              </a:spcBef>
            </a:pPr>
            <a:r>
              <a:rPr lang="en-US" dirty="0">
                <a:latin typeface="Arial" panose="020B0604020202020204" pitchFamily="34" charset="0"/>
                <a:cs typeface="Arial" panose="020B0604020202020204" pitchFamily="34" charset="0"/>
              </a:rPr>
              <a:t>In March, legislation was introduced in Congress that, if passed into law, would weaken the protections afforded by the Genetic Information Nondiscrimination Act (or GINA). The Preserving Employee Wellness Programs Act, introduced by Senator Alexander of Tennessee in the Senate and by Representative Kline of Minnesota in the House of Representatives, would remove GINA’s protections with respect to workplace wellness programs that include financial incentives and penalties. </a:t>
            </a:r>
          </a:p>
          <a:p>
            <a:pPr>
              <a:spcBef>
                <a:spcPct val="0"/>
              </a:spcBef>
            </a:pPr>
            <a:endParaRPr lang="en-US" dirty="0">
              <a:latin typeface="Arial" panose="020B0604020202020204" pitchFamily="34" charset="0"/>
              <a:cs typeface="Arial" panose="020B0604020202020204" pitchFamily="34" charset="0"/>
            </a:endParaRPr>
          </a:p>
          <a:p>
            <a:pPr>
              <a:spcBef>
                <a:spcPct val="0"/>
              </a:spcBef>
            </a:pPr>
            <a:r>
              <a:rPr lang="en-US" dirty="0">
                <a:latin typeface="Arial" panose="020B0604020202020204" pitchFamily="34" charset="0"/>
                <a:cs typeface="Arial" panose="020B0604020202020204" pitchFamily="34" charset="0"/>
              </a:rPr>
              <a:t>It would, for instance, allow employers to increase health insurance premiums for employees who choose not to participate in employer-sponsored wellness programs in order to keep their genetic information private and avoid it being shared with their employers. Currently, while GINA permits employers to ask employees questions about their genetic information in the context of a wellness program, it also says that answering such questions is entirely voluntary and that an employer may not penalize employees who choose not to answer such questions</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NHGRI is monitoring the progress of the legislation closely.  </a:t>
            </a:r>
          </a:p>
          <a:p>
            <a:pPr>
              <a:spcBef>
                <a:spcPct val="0"/>
              </a:spcBef>
            </a:pPr>
            <a:endParaRPr lang="en-US" dirty="0">
              <a:latin typeface="Arial" panose="020B0604020202020204" pitchFamily="34" charset="0"/>
              <a:cs typeface="Arial" panose="020B0604020202020204" pitchFamily="34" charset="0"/>
            </a:endParaRPr>
          </a:p>
          <a:p>
            <a:pPr>
              <a:spcBef>
                <a:spcPct val="0"/>
              </a:spcBef>
            </a:pPr>
            <a:r>
              <a:rPr lang="en-US" dirty="0">
                <a:latin typeface="Arial" panose="020B0604020202020204" pitchFamily="34" charset="0"/>
                <a:cs typeface="Arial" panose="020B0604020202020204" pitchFamily="34" charset="0"/>
              </a:rPr>
              <a:t>In related news, the Equal Employment Opportunity Commission last month issued draft regulations on what constitutes a voluntary workplace wellness program, and NHGRI is examining the potential impact of the regulation on GINA and research participants.</a:t>
            </a:r>
          </a:p>
        </p:txBody>
      </p:sp>
      <p:sp>
        <p:nvSpPr>
          <p:cNvPr id="5" name="Slide Number Placeholder 3"/>
          <p:cNvSpPr>
            <a:spLocks noGrp="1"/>
          </p:cNvSpPr>
          <p:nvPr>
            <p:ph type="sldNum" sz="quarter" idx="5"/>
          </p:nvPr>
        </p:nvSpPr>
        <p:spPr>
          <a:xfrm>
            <a:off x="4014792"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822" eaLnBrk="0" hangingPunct="0">
              <a:defRPr b="1">
                <a:solidFill>
                  <a:schemeClr val="tx1"/>
                </a:solidFill>
                <a:latin typeface="Arial" pitchFamily="34" charset="0"/>
              </a:defRPr>
            </a:lvl1pPr>
            <a:lvl2pPr marL="754211" indent="-290081" defTabSz="950822" eaLnBrk="0" hangingPunct="0">
              <a:defRPr b="1">
                <a:solidFill>
                  <a:schemeClr val="tx1"/>
                </a:solidFill>
                <a:latin typeface="Arial" pitchFamily="34" charset="0"/>
              </a:defRPr>
            </a:lvl2pPr>
            <a:lvl3pPr marL="1160325" indent="-232065" defTabSz="950822" eaLnBrk="0" hangingPunct="0">
              <a:defRPr b="1">
                <a:solidFill>
                  <a:schemeClr val="tx1"/>
                </a:solidFill>
                <a:latin typeface="Arial" pitchFamily="34" charset="0"/>
              </a:defRPr>
            </a:lvl3pPr>
            <a:lvl4pPr marL="1624455" indent="-232065" defTabSz="950822" eaLnBrk="0" hangingPunct="0">
              <a:defRPr b="1">
                <a:solidFill>
                  <a:schemeClr val="tx1"/>
                </a:solidFill>
                <a:latin typeface="Arial" pitchFamily="34" charset="0"/>
              </a:defRPr>
            </a:lvl4pPr>
            <a:lvl5pPr marL="2088586" indent="-232065" defTabSz="950822" eaLnBrk="0" hangingPunct="0">
              <a:defRPr b="1">
                <a:solidFill>
                  <a:schemeClr val="tx1"/>
                </a:solidFill>
                <a:latin typeface="Arial" pitchFamily="34" charset="0"/>
              </a:defRPr>
            </a:lvl5pPr>
            <a:lvl6pPr marL="2552717" indent="-232065" defTabSz="950822" eaLnBrk="0" fontAlgn="base" hangingPunct="0">
              <a:spcBef>
                <a:spcPct val="0"/>
              </a:spcBef>
              <a:spcAft>
                <a:spcPct val="0"/>
              </a:spcAft>
              <a:defRPr b="1">
                <a:solidFill>
                  <a:schemeClr val="tx1"/>
                </a:solidFill>
                <a:latin typeface="Arial" pitchFamily="34" charset="0"/>
              </a:defRPr>
            </a:lvl6pPr>
            <a:lvl7pPr marL="3016847" indent="-232065" defTabSz="950822" eaLnBrk="0" fontAlgn="base" hangingPunct="0">
              <a:spcBef>
                <a:spcPct val="0"/>
              </a:spcBef>
              <a:spcAft>
                <a:spcPct val="0"/>
              </a:spcAft>
              <a:defRPr b="1">
                <a:solidFill>
                  <a:schemeClr val="tx1"/>
                </a:solidFill>
                <a:latin typeface="Arial" pitchFamily="34" charset="0"/>
              </a:defRPr>
            </a:lvl7pPr>
            <a:lvl8pPr marL="3480976" indent="-232065" defTabSz="950822" eaLnBrk="0" fontAlgn="base" hangingPunct="0">
              <a:spcBef>
                <a:spcPct val="0"/>
              </a:spcBef>
              <a:spcAft>
                <a:spcPct val="0"/>
              </a:spcAft>
              <a:defRPr b="1">
                <a:solidFill>
                  <a:schemeClr val="tx1"/>
                </a:solidFill>
                <a:latin typeface="Arial" pitchFamily="34" charset="0"/>
              </a:defRPr>
            </a:lvl8pPr>
            <a:lvl9pPr marL="3945108" indent="-232065" defTabSz="95082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66</a:t>
            </a:fld>
            <a:endParaRPr lang="en-US" dirty="0" smtClean="0">
              <a:solidFill>
                <a:prstClr val="black"/>
              </a:solidFill>
              <a:cs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4" name="Slide Number Placeholder 3"/>
          <p:cNvSpPr>
            <a:spLocks noGrp="1"/>
          </p:cNvSpPr>
          <p:nvPr>
            <p:ph type="sldNum" sz="quarter" idx="10"/>
          </p:nvPr>
        </p:nvSpPr>
        <p:spPr/>
        <p:txBody>
          <a:bodyPr/>
          <a:lstStyle/>
          <a:p>
            <a:fld id="{81FF4170-E5A6-DE41-B63C-2753F17971EB}" type="slidenum">
              <a:rPr lang="en-US" smtClean="0"/>
              <a:t>67</a:t>
            </a:fld>
            <a:endParaRPr lang="en-US"/>
          </a:p>
        </p:txBody>
      </p:sp>
      <p:sp>
        <p:nvSpPr>
          <p:cNvPr id="5" name="Notes Placeholder 4"/>
          <p:cNvSpPr>
            <a:spLocks noGrp="1"/>
          </p:cNvSpPr>
          <p:nvPr>
            <p:ph type="body" sz="quarter" idx="11"/>
          </p:nvPr>
        </p:nvSpPr>
        <p:spPr>
          <a:xfrm>
            <a:off x="944565" y="4446592"/>
            <a:ext cx="5197474" cy="4211637"/>
          </a:xfrm>
        </p:spPr>
        <p:txBody>
          <a:bodyPr/>
          <a:lstStyle/>
          <a:p>
            <a:r>
              <a:rPr lang="en-US" b="0" baseline="0" dirty="0" smtClean="0">
                <a:latin typeface="Arial" panose="020B0604020202020204" pitchFamily="34" charset="0"/>
                <a:cs typeface="Arial" panose="020B0604020202020204" pitchFamily="34" charset="0"/>
              </a:rPr>
              <a:t>As Council is aware, over the past year, NHGRI has been in discussions with the FDA on a range of topics related to the regulation of genomics research and genomics-based clinical tests. One such topic has been the applicability of FDA’s Investigational Device Exemption (IDE) regulations to genomics research, including some of our NHGRI-supported programs.</a:t>
            </a:r>
          </a:p>
          <a:p>
            <a:endParaRPr lang="en-US" b="0" baseline="0" dirty="0" smtClean="0">
              <a:latin typeface="Arial" panose="020B0604020202020204" pitchFamily="34" charset="0"/>
              <a:cs typeface="Arial" panose="020B0604020202020204" pitchFamily="34" charset="0"/>
            </a:endParaRPr>
          </a:p>
          <a:p>
            <a:r>
              <a:rPr lang="en-US" b="0" dirty="0" smtClean="0">
                <a:latin typeface="Arial" panose="020B0604020202020204" pitchFamily="34" charset="0"/>
                <a:cs typeface="Arial" panose="020B0604020202020204" pitchFamily="34" charset="0"/>
              </a:rPr>
              <a:t>In order to help the</a:t>
            </a:r>
            <a:r>
              <a:rPr lang="en-US" b="0" baseline="0" dirty="0" smtClean="0">
                <a:latin typeface="Arial" panose="020B0604020202020204" pitchFamily="34" charset="0"/>
                <a:cs typeface="Arial" panose="020B0604020202020204" pitchFamily="34" charset="0"/>
              </a:rPr>
              <a:t> research community understand and navigate these regulations, NHGRI has consulted with the FDA to develop a number of new resources on our web site, genome.gov. Last month the Policy and Program Analysis Branch launched new pages within the “Issues in Genetics” section of genome.gov including a plain-language guide for researchers that explains when the regulations might apply to their genomic medicine studies, as well as a series of case studies to explore how the regulations might apply to different research scenarios. </a:t>
            </a:r>
          </a:p>
          <a:p>
            <a:endParaRPr lang="en-US" b="0" baseline="0" dirty="0" smtClean="0">
              <a:latin typeface="Arial" panose="020B0604020202020204" pitchFamily="34" charset="0"/>
              <a:cs typeface="Arial" panose="020B0604020202020204" pitchFamily="34" charset="0"/>
            </a:endParaRPr>
          </a:p>
          <a:p>
            <a:r>
              <a:rPr lang="en-US" b="0" baseline="0" dirty="0" smtClean="0">
                <a:latin typeface="Arial" panose="020B0604020202020204" pitchFamily="34" charset="0"/>
                <a:cs typeface="Arial" panose="020B0604020202020204" pitchFamily="34" charset="0"/>
              </a:rPr>
              <a:t>NHGRI staff will continue to develop case studies as more examples are explored with the FDA, so that we can provide a dynamic resource to the community that expands with our collective learning.</a:t>
            </a:r>
            <a:endParaRPr lang="en-US" b="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44058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I, </a:t>
            </a:r>
            <a:r>
              <a:rPr lang="en-US" dirty="0">
                <a:latin typeface="Arial" panose="020B0604020202020204" pitchFamily="34" charset="0"/>
                <a:cs typeface="Arial" panose="020B0604020202020204" pitchFamily="34" charset="0"/>
              </a:rPr>
              <a:t>along with 14 intramural trainees from </a:t>
            </a:r>
            <a:r>
              <a:rPr lang="en-US" dirty="0" smtClean="0">
                <a:latin typeface="Arial" panose="020B0604020202020204" pitchFamily="34" charset="0"/>
                <a:cs typeface="Arial" panose="020B0604020202020204" pitchFamily="34" charset="0"/>
              </a:rPr>
              <a:t>NHGRI, </a:t>
            </a:r>
            <a:r>
              <a:rPr lang="en-US" dirty="0">
                <a:latin typeface="Arial" panose="020B0604020202020204" pitchFamily="34" charset="0"/>
                <a:cs typeface="Arial" panose="020B0604020202020204" pitchFamily="34" charset="0"/>
              </a:rPr>
              <a:t>are contributing to a project called </a:t>
            </a:r>
            <a:r>
              <a:rPr lang="en-US" dirty="0" err="1">
                <a:latin typeface="Arial" panose="020B0604020202020204" pitchFamily="34" charset="0"/>
                <a:cs typeface="Arial" panose="020B0604020202020204" pitchFamily="34" charset="0"/>
              </a:rPr>
              <a:t>LabTV</a:t>
            </a:r>
            <a:r>
              <a:rPr lang="en-US" dirty="0">
                <a:latin typeface="Arial" panose="020B0604020202020204" pitchFamily="34" charset="0"/>
                <a:cs typeface="Arial" panose="020B0604020202020204" pitchFamily="34" charset="0"/>
              </a:rPr>
              <a:t>, which is a website of mini-documentaries about scientists who are passionate about their work. Its primary goal is to inspire students to think about a research career.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each video, the interviewee answers questions such as: Where did I come from? What inspired me to become a scientist? What challenges did I overcome to achieve my present role? Why am I excited to be working on my current projects? And what are my hopes and dreams for the future?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Once they are edited, all the videos will be posted on the </a:t>
            </a:r>
            <a:r>
              <a:rPr lang="en-US" dirty="0" err="1">
                <a:latin typeface="Arial" panose="020B0604020202020204" pitchFamily="34" charset="0"/>
                <a:cs typeface="Arial" panose="020B0604020202020204" pitchFamily="34" charset="0"/>
              </a:rPr>
              <a:t>LabTV</a:t>
            </a:r>
            <a:r>
              <a:rPr lang="en-US" dirty="0">
                <a:latin typeface="Arial" panose="020B0604020202020204" pitchFamily="34" charset="0"/>
                <a:cs typeface="Arial" panose="020B0604020202020204" pitchFamily="34" charset="0"/>
              </a:rPr>
              <a:t> website and then reposted on genome.gov.</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project is the brainchild of Jay Walker, who is the curator and chairman of TEDMED, an annual conference focusing on health and medicine. Many of the videos, including my interview, are being shot by David Hoffman, an Emmy Award-winning documentary filmmaker. </a:t>
            </a:r>
          </a:p>
        </p:txBody>
      </p:sp>
      <p:sp>
        <p:nvSpPr>
          <p:cNvPr id="4" name="Slide Number Placeholder 3"/>
          <p:cNvSpPr>
            <a:spLocks noGrp="1"/>
          </p:cNvSpPr>
          <p:nvPr>
            <p:ph type="sldNum" sz="quarter" idx="10"/>
          </p:nvPr>
        </p:nvSpPr>
        <p:spPr/>
        <p:txBody>
          <a:bodyPr/>
          <a:lstStyle/>
          <a:p>
            <a:fld id="{9E32D9B9-D369-4A2B-ADA9-F7DA3955DC26}" type="slidenum">
              <a:rPr lang="en-US" smtClean="0"/>
              <a:t>68</a:t>
            </a:fld>
            <a:endParaRPr lang="en-US"/>
          </a:p>
        </p:txBody>
      </p:sp>
    </p:spTree>
    <p:extLst>
      <p:ext uri="{BB962C8B-B14F-4D97-AF65-F5344CB8AC3E}">
        <p14:creationId xmlns:p14="http://schemas.microsoft.com/office/powerpoint/2010/main" val="28730614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pPr lvl="1" defTabSz="922172">
              <a:defRPr/>
            </a:pPr>
            <a:r>
              <a:rPr lang="en-US" b="0" i="0" kern="1200" baseline="0" dirty="0" smtClean="0">
                <a:effectLst/>
                <a:latin typeface="Arial" panose="020B0604020202020204" pitchFamily="34" charset="0"/>
                <a:cs typeface="Arial" panose="020B0604020202020204" pitchFamily="34" charset="0"/>
              </a:rPr>
              <a:t>In 2012, I launched a new initiative to capture and preserve NHGRI’s historic role in the Human Genome Project and in subsequent genomics programs. As part of these efforts, NHGRI recently held a two-day workshop, entitled “Capturing the History of Genomics.” About 40 participants (including scholars, NIH staff, and past and present NHGRI staff) met to discuss plans for the initiative. Among the attendees was  Council member Jim Evans. </a:t>
            </a:r>
          </a:p>
          <a:p>
            <a:pPr lvl="1" defTabSz="922172">
              <a:defRPr/>
            </a:pPr>
            <a:endParaRPr lang="en-US" b="0" i="0" kern="1200" baseline="0" dirty="0" smtClean="0">
              <a:effectLst/>
              <a:latin typeface="Arial" panose="020B0604020202020204" pitchFamily="34" charset="0"/>
              <a:cs typeface="Arial" panose="020B0604020202020204" pitchFamily="34" charset="0"/>
            </a:endParaRPr>
          </a:p>
          <a:p>
            <a:pPr lvl="1" defTabSz="922172">
              <a:defRPr/>
            </a:pPr>
            <a:r>
              <a:rPr lang="en-US" b="0" i="0" kern="1200" baseline="0" dirty="0" smtClean="0">
                <a:effectLst/>
                <a:latin typeface="Arial" panose="020B0604020202020204" pitchFamily="34" charset="0"/>
                <a:cs typeface="Arial" panose="020B0604020202020204" pitchFamily="34" charset="0"/>
              </a:rPr>
              <a:t>The external scholars of history, philosophy, technology, and ethics were invited to give talks on their areas of interest. Presentations included history of the Human Genome Project, human genomic variation research, genomics data sharing, and development of bioinformatics databases. Participants provided feedback about NHGRI’s efforts to develop an archival database, conduct oral history interviews, and produce scholarly work. A special issue of the </a:t>
            </a:r>
            <a:r>
              <a:rPr lang="en-US" b="0" i="1" kern="1200" baseline="0" dirty="0" smtClean="0">
                <a:effectLst/>
                <a:latin typeface="Arial" panose="020B0604020202020204" pitchFamily="34" charset="0"/>
                <a:cs typeface="Arial" panose="020B0604020202020204" pitchFamily="34" charset="0"/>
              </a:rPr>
              <a:t>Journal of the History of Biology </a:t>
            </a:r>
            <a:r>
              <a:rPr lang="en-US" b="0" i="0" kern="1200" baseline="0" dirty="0" smtClean="0">
                <a:effectLst/>
                <a:latin typeface="Arial" panose="020B0604020202020204" pitchFamily="34" charset="0"/>
                <a:cs typeface="Arial" panose="020B0604020202020204" pitchFamily="34" charset="0"/>
              </a:rPr>
              <a:t>on the historical legacy of the Human Genome Project and genomics is expected to be published based on the presentations at the meeting. </a:t>
            </a:r>
          </a:p>
        </p:txBody>
      </p:sp>
      <p:sp>
        <p:nvSpPr>
          <p:cNvPr id="4" name="Slide Number Placeholder 3"/>
          <p:cNvSpPr>
            <a:spLocks noGrp="1"/>
          </p:cNvSpPr>
          <p:nvPr>
            <p:ph type="sldNum" sz="quarter" idx="10"/>
          </p:nvPr>
        </p:nvSpPr>
        <p:spPr/>
        <p:txBody>
          <a:bodyPr/>
          <a:lstStyle/>
          <a:p>
            <a:fld id="{9E32D9B9-D369-4A2B-ADA9-F7DA3955DC26}" type="slidenum">
              <a:rPr lang="en-US" smtClean="0"/>
              <a:t>69</a:t>
            </a:fld>
            <a:endParaRPr lang="en-US"/>
          </a:p>
        </p:txBody>
      </p:sp>
    </p:spTree>
    <p:extLst>
      <p:ext uri="{BB962C8B-B14F-4D97-AF65-F5344CB8AC3E}">
        <p14:creationId xmlns:p14="http://schemas.microsoft.com/office/powerpoint/2010/main" val="2873061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 </a:t>
            </a:r>
          </a:p>
        </p:txBody>
      </p:sp>
      <p:sp>
        <p:nvSpPr>
          <p:cNvPr id="5" name="Slide Number Placeholder 3"/>
          <p:cNvSpPr>
            <a:spLocks noGrp="1"/>
          </p:cNvSpPr>
          <p:nvPr>
            <p:ph type="sldNum" sz="quarter" idx="5"/>
          </p:nvPr>
        </p:nvSpPr>
        <p:spPr>
          <a:xfrm>
            <a:off x="4014791"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85" eaLnBrk="0" hangingPunct="0">
              <a:defRPr b="1">
                <a:solidFill>
                  <a:schemeClr val="tx1"/>
                </a:solidFill>
                <a:latin typeface="Arial" pitchFamily="34" charset="0"/>
              </a:defRPr>
            </a:lvl1pPr>
            <a:lvl2pPr marL="754340" indent="-290131" defTabSz="950985" eaLnBrk="0" hangingPunct="0">
              <a:defRPr b="1">
                <a:solidFill>
                  <a:schemeClr val="tx1"/>
                </a:solidFill>
                <a:latin typeface="Arial" pitchFamily="34" charset="0"/>
              </a:defRPr>
            </a:lvl2pPr>
            <a:lvl3pPr marL="1160524" indent="-232104" defTabSz="950985" eaLnBrk="0" hangingPunct="0">
              <a:defRPr b="1">
                <a:solidFill>
                  <a:schemeClr val="tx1"/>
                </a:solidFill>
                <a:latin typeface="Arial" pitchFamily="34" charset="0"/>
              </a:defRPr>
            </a:lvl3pPr>
            <a:lvl4pPr marL="1624733" indent="-232104" defTabSz="950985" eaLnBrk="0" hangingPunct="0">
              <a:defRPr b="1">
                <a:solidFill>
                  <a:schemeClr val="tx1"/>
                </a:solidFill>
                <a:latin typeface="Arial" pitchFamily="34" charset="0"/>
              </a:defRPr>
            </a:lvl4pPr>
            <a:lvl5pPr marL="2088942" indent="-232104" defTabSz="950985" eaLnBrk="0" hangingPunct="0">
              <a:defRPr b="1">
                <a:solidFill>
                  <a:schemeClr val="tx1"/>
                </a:solidFill>
                <a:latin typeface="Arial" pitchFamily="34" charset="0"/>
              </a:defRPr>
            </a:lvl5pPr>
            <a:lvl6pPr marL="2553153" indent="-232104" defTabSz="950985" eaLnBrk="0" fontAlgn="base" hangingPunct="0">
              <a:spcBef>
                <a:spcPct val="0"/>
              </a:spcBef>
              <a:spcAft>
                <a:spcPct val="0"/>
              </a:spcAft>
              <a:defRPr b="1">
                <a:solidFill>
                  <a:schemeClr val="tx1"/>
                </a:solidFill>
                <a:latin typeface="Arial" pitchFamily="34" charset="0"/>
              </a:defRPr>
            </a:lvl6pPr>
            <a:lvl7pPr marL="3017360" indent="-232104" defTabSz="950985" eaLnBrk="0" fontAlgn="base" hangingPunct="0">
              <a:spcBef>
                <a:spcPct val="0"/>
              </a:spcBef>
              <a:spcAft>
                <a:spcPct val="0"/>
              </a:spcAft>
              <a:defRPr b="1">
                <a:solidFill>
                  <a:schemeClr val="tx1"/>
                </a:solidFill>
                <a:latin typeface="Arial" pitchFamily="34" charset="0"/>
              </a:defRPr>
            </a:lvl7pPr>
            <a:lvl8pPr marL="3481571" indent="-232104" defTabSz="950985" eaLnBrk="0" fontAlgn="base" hangingPunct="0">
              <a:spcBef>
                <a:spcPct val="0"/>
              </a:spcBef>
              <a:spcAft>
                <a:spcPct val="0"/>
              </a:spcAft>
              <a:defRPr b="1">
                <a:solidFill>
                  <a:schemeClr val="tx1"/>
                </a:solidFill>
                <a:latin typeface="Arial" pitchFamily="34" charset="0"/>
              </a:defRPr>
            </a:lvl8pPr>
            <a:lvl9pPr marL="3945781" indent="-232104" defTabSz="950985"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a:t>
            </a:fld>
            <a:endParaRPr lang="en-US" dirty="0" smtClean="0">
              <a:cs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NHGRI-Smithsonian exhibition </a:t>
            </a:r>
            <a:r>
              <a:rPr lang="en-US" i="1" dirty="0">
                <a:latin typeface="Arial" panose="020B0604020202020204" pitchFamily="34" charset="0"/>
                <a:cs typeface="Arial" panose="020B0604020202020204" pitchFamily="34" charset="0"/>
              </a:rPr>
              <a:t>Genome: Unlocking Life’s Code</a:t>
            </a:r>
            <a:r>
              <a:rPr lang="en-US" dirty="0">
                <a:latin typeface="Arial" panose="020B0604020202020204" pitchFamily="34" charset="0"/>
                <a:cs typeface="Arial" panose="020B0604020202020204" pitchFamily="34" charset="0"/>
              </a:rPr>
              <a:t> is now traveling across North America. The exhibition made its first stop in San Diego at the Reuben H. Fleet Science Center and then headed north to San Jose in early January, where it was on display at The Tech Museum of Innovation through mid-April.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To support the exhibition’s outreach and public programming while in San Jose, NHGRI partnered with the Life Sciences Foundation, Pacific Biosciences, and The Tech Museum to host an evening program called “Big Data, Genomics, and Precision Medicine.” The program featured San Francisco Bay area genomic research leaders from both the private and academic sector.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To start the program, I provided an overview of precision medicine and then moderated three conversations featuring: * David Haussler and Mike </a:t>
            </a:r>
            <a:r>
              <a:rPr lang="en-US" dirty="0" err="1">
                <a:latin typeface="Arial" panose="020B0604020202020204" pitchFamily="34" charset="0"/>
                <a:cs typeface="Arial" panose="020B0604020202020204" pitchFamily="34" charset="0"/>
              </a:rPr>
              <a:t>Hunkapiller</a:t>
            </a:r>
            <a:r>
              <a:rPr lang="en-US" dirty="0">
                <a:latin typeface="Arial" panose="020B0604020202020204" pitchFamily="34" charset="0"/>
                <a:cs typeface="Arial" panose="020B0604020202020204" pitchFamily="34" charset="0"/>
              </a:rPr>
              <a:t>, * Carlos Bustamante and Neil </a:t>
            </a:r>
            <a:r>
              <a:rPr lang="en-US" dirty="0" err="1">
                <a:latin typeface="Arial" panose="020B0604020202020204" pitchFamily="34" charset="0"/>
                <a:cs typeface="Arial" panose="020B0604020202020204" pitchFamily="34" charset="0"/>
              </a:rPr>
              <a:t>Risch</a:t>
            </a:r>
            <a:r>
              <a:rPr lang="en-US" dirty="0">
                <a:latin typeface="Arial" panose="020B0604020202020204" pitchFamily="34" charset="0"/>
                <a:cs typeface="Arial" panose="020B0604020202020204" pitchFamily="34" charset="0"/>
              </a:rPr>
              <a:t>, and * Mildred Cho and Anne </a:t>
            </a:r>
            <a:r>
              <a:rPr lang="en-US" dirty="0" err="1">
                <a:latin typeface="Arial" panose="020B0604020202020204" pitchFamily="34" charset="0"/>
                <a:cs typeface="Arial" panose="020B0604020202020204" pitchFamily="34" charset="0"/>
              </a:rPr>
              <a:t>Wojcicki</a:t>
            </a:r>
            <a:r>
              <a:rPr lang="en-US" dirty="0">
                <a:latin typeface="Arial" panose="020B0604020202020204" pitchFamily="34" charset="0"/>
                <a:cs typeface="Arial" panose="020B0604020202020204" pitchFamily="34" charset="0"/>
              </a:rPr>
              <a:t>. More than 150 people attended the program. A </a:t>
            </a:r>
            <a:r>
              <a:rPr lang="en-US" dirty="0" err="1">
                <a:latin typeface="Arial" panose="020B0604020202020204" pitchFamily="34" charset="0"/>
                <a:cs typeface="Arial" panose="020B0604020202020204" pitchFamily="34" charset="0"/>
              </a:rPr>
              <a:t>videoarchive</a:t>
            </a:r>
            <a:r>
              <a:rPr lang="en-US" dirty="0">
                <a:latin typeface="Arial" panose="020B0604020202020204" pitchFamily="34" charset="0"/>
                <a:cs typeface="Arial" panose="020B0604020202020204" pitchFamily="34" charset="0"/>
              </a:rPr>
              <a:t> of the entire event is available via a link from the exhibition’s web site, unlockinglifescode.org.</a:t>
            </a:r>
            <a:endParaRPr lang="en-US" baseline="0" dirty="0" smtClean="0">
              <a:latin typeface="Arial" panose="020B0604020202020204" pitchFamily="34" charset="0"/>
              <a:cs typeface="Arial" panose="020B0604020202020204" pitchFamily="34" charset="0"/>
            </a:endParaRPr>
          </a:p>
          <a:p>
            <a:pPr defTabSz="939539" eaLnBrk="1" fontAlgn="auto" hangingPunct="1">
              <a:spcAft>
                <a:spcPts val="0"/>
              </a:spcAft>
              <a:defRPr/>
            </a:pPr>
            <a:endParaRPr lang="en-US"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E32D9B9-D369-4A2B-ADA9-F7DA3955DC26}" type="slidenum">
              <a:rPr lang="en-US" smtClean="0"/>
              <a:t>70</a:t>
            </a:fld>
            <a:endParaRPr lang="en-US"/>
          </a:p>
        </p:txBody>
      </p:sp>
    </p:spTree>
    <p:extLst>
      <p:ext uri="{BB962C8B-B14F-4D97-AF65-F5344CB8AC3E}">
        <p14:creationId xmlns:p14="http://schemas.microsoft.com/office/powerpoint/2010/main" val="287306140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Also, during the exhibition’s time in San Jose, The Tech Museum hosted an “Epic Genetics Day” in April, which was oriented for families. Attendees had an opportunity to participate in hands-on activities within the exhibition that explored and explained how DNA works. The day also featured a presentation about dog genomics by Elaine Ostrander </a:t>
            </a:r>
            <a:r>
              <a:rPr lang="en-US" dirty="0" smtClean="0">
                <a:latin typeface="Arial" panose="020B0604020202020204" pitchFamily="34" charset="0"/>
                <a:cs typeface="Arial" panose="020B0604020202020204" pitchFamily="34" charset="0"/>
              </a:rPr>
              <a:t>from NHGRI’s </a:t>
            </a:r>
            <a:r>
              <a:rPr lang="en-US" dirty="0">
                <a:latin typeface="Arial" panose="020B0604020202020204" pitchFamily="34" charset="0"/>
                <a:cs typeface="Arial" panose="020B0604020202020204" pitchFamily="34" charset="0"/>
              </a:rPr>
              <a:t>Intramural Research Program.  </a:t>
            </a:r>
          </a:p>
          <a:p>
            <a:pPr defTabSz="939539" eaLnBrk="1" fontAlgn="auto" hangingPunct="1">
              <a:spcAft>
                <a:spcPts val="0"/>
              </a:spcAft>
              <a:defRPr/>
            </a:pPr>
            <a:endParaRPr lang="en-US" baseline="0" dirty="0" smtClean="0">
              <a:latin typeface="Arial" panose="020B0604020202020204" pitchFamily="34" charset="0"/>
              <a:cs typeface="Arial" panose="020B0604020202020204" pitchFamily="34" charset="0"/>
            </a:endParaRPr>
          </a:p>
          <a:p>
            <a:pPr defTabSz="939539" eaLnBrk="1" fontAlgn="auto" hangingPunct="1">
              <a:spcAft>
                <a:spcPts val="0"/>
              </a:spcAft>
              <a:defRPr/>
            </a:pPr>
            <a:endParaRPr lang="en-US" kern="1200" dirty="0" smtClean="0">
              <a:latin typeface="Arial" panose="020B0604020202020204" pitchFamily="34" charset="0"/>
              <a:cs typeface="Arial" panose="020B0604020202020204" pitchFamily="34" charset="0"/>
            </a:endParaRPr>
          </a:p>
          <a:p>
            <a:pPr defTabSz="939539" eaLnBrk="1" fontAlgn="auto" hangingPunct="1">
              <a:spcAft>
                <a:spcPts val="0"/>
              </a:spcAft>
              <a:defRPr/>
            </a:pPr>
            <a:endParaRPr lang="en-US" kern="12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E32D9B9-D369-4A2B-ADA9-F7DA3955DC26}" type="slidenum">
              <a:rPr lang="en-US" smtClean="0"/>
              <a:t>71</a:t>
            </a:fld>
            <a:endParaRPr lang="en-US"/>
          </a:p>
        </p:txBody>
      </p:sp>
    </p:spTree>
    <p:extLst>
      <p:ext uri="{BB962C8B-B14F-4D97-AF65-F5344CB8AC3E}">
        <p14:creationId xmlns:p14="http://schemas.microsoft.com/office/powerpoint/2010/main" val="28730614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For the next three years, the </a:t>
            </a:r>
            <a:r>
              <a:rPr lang="en-US" i="1" dirty="0">
                <a:latin typeface="Arial" panose="020B0604020202020204" pitchFamily="34" charset="0"/>
                <a:cs typeface="Arial" panose="020B0604020202020204" pitchFamily="34" charset="0"/>
              </a:rPr>
              <a:t>Genome: Unlocking Life’s Code </a:t>
            </a:r>
            <a:r>
              <a:rPr lang="en-US" dirty="0">
                <a:latin typeface="Arial" panose="020B0604020202020204" pitchFamily="34" charset="0"/>
                <a:cs typeface="Arial" panose="020B0604020202020204" pitchFamily="34" charset="0"/>
              </a:rPr>
              <a:t>exhibition will make several stops across the country. * Currently, the exhibition is in my hometown of St. Louis at the </a:t>
            </a:r>
            <a:r>
              <a:rPr lang="en-US" dirty="0" smtClean="0">
                <a:latin typeface="Arial" panose="020B0604020202020204" pitchFamily="34" charset="0"/>
                <a:cs typeface="Arial" panose="020B0604020202020204" pitchFamily="34" charset="0"/>
              </a:rPr>
              <a:t>Saint </a:t>
            </a:r>
            <a:r>
              <a:rPr lang="en-US" dirty="0">
                <a:latin typeface="Arial" panose="020B0604020202020204" pitchFamily="34" charset="0"/>
                <a:cs typeface="Arial" panose="020B0604020202020204" pitchFamily="34" charset="0"/>
              </a:rPr>
              <a:t>Louis Science Center.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NHGRI is sponsoring several programs for the public, high school students, and health care professionals in partnership with the </a:t>
            </a:r>
            <a:r>
              <a:rPr lang="en-US" dirty="0" smtClean="0">
                <a:latin typeface="Arial" panose="020B0604020202020204" pitchFamily="34" charset="0"/>
                <a:cs typeface="Arial" panose="020B0604020202020204" pitchFamily="34" charset="0"/>
              </a:rPr>
              <a:t>Saint Louis </a:t>
            </a:r>
            <a:r>
              <a:rPr lang="en-US" dirty="0">
                <a:latin typeface="Arial" panose="020B0604020202020204" pitchFamily="34" charset="0"/>
                <a:cs typeface="Arial" panose="020B0604020202020204" pitchFamily="34" charset="0"/>
              </a:rPr>
              <a:t>Science Center, local organizations, NHGRI grantees, the Academy of Science of St. Louis, and nearby institutions. Please continue to check the unlockinglifescode.org website and follow it on social media for the most up-to-date program information.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Following its stay in St. Louis, the exhibition will close out 2015 in * Portland, Oregon and begin 2016 in * Milwaukee, Wisconsin.</a:t>
            </a:r>
          </a:p>
          <a:p>
            <a:endParaRPr lang="en-US"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E32D9B9-D369-4A2B-ADA9-F7DA3955DC26}" type="slidenum">
              <a:rPr lang="en-US" smtClean="0"/>
              <a:t>72</a:t>
            </a:fld>
            <a:endParaRPr lang="en-US"/>
          </a:p>
        </p:txBody>
      </p:sp>
    </p:spTree>
    <p:extLst>
      <p:ext uri="{BB962C8B-B14F-4D97-AF65-F5344CB8AC3E}">
        <p14:creationId xmlns:p14="http://schemas.microsoft.com/office/powerpoint/2010/main" val="32552245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xfrm>
            <a:off x="944565" y="4446592"/>
            <a:ext cx="5197474" cy="4430708"/>
          </a:xfrm>
        </p:spPr>
        <p:txBody>
          <a:bodyPr/>
          <a:lstStyle/>
          <a:p>
            <a:pPr defTabSz="915348">
              <a:defRPr/>
            </a:pPr>
            <a:r>
              <a:rPr lang="en-US" dirty="0">
                <a:latin typeface="Arial" panose="020B0604020202020204" pitchFamily="34" charset="0"/>
                <a:cs typeface="Arial" panose="020B0604020202020204" pitchFamily="34" charset="0"/>
              </a:rPr>
              <a:t>One of the ways that we engage with museum visitors in the genome exhibition is by providing different </a:t>
            </a:r>
            <a:r>
              <a:rPr lang="en-US" dirty="0" smtClean="0">
                <a:latin typeface="Arial" panose="020B0604020202020204" pitchFamily="34" charset="0"/>
                <a:cs typeface="Arial" panose="020B0604020202020204" pitchFamily="34" charset="0"/>
              </a:rPr>
              <a:t>types of </a:t>
            </a:r>
            <a:r>
              <a:rPr lang="en-US" dirty="0">
                <a:latin typeface="Arial" panose="020B0604020202020204" pitchFamily="34" charset="0"/>
                <a:cs typeface="Arial" panose="020B0604020202020204" pitchFamily="34" charset="0"/>
              </a:rPr>
              <a:t>interactive learning experiences, mainly through the use of computer monitors and kiosks. This interactive experience provides an opportunity for visitors to think about and discuss their views on complex topics, such as ancestry, ethical, legal, and social issues, and decision-making within families.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defTabSz="915348">
              <a:defRPr/>
            </a:pPr>
            <a:r>
              <a:rPr lang="en-US" dirty="0">
                <a:latin typeface="Arial" panose="020B0604020202020204" pitchFamily="34" charset="0"/>
                <a:cs typeface="Arial" panose="020B0604020202020204" pitchFamily="34" charset="0"/>
              </a:rPr>
              <a:t>Over the past few months, our exhibition team has begun converting these interactive experiences for use online. In celebration of DNA Day, the exhibition interactive  “What Do You Think?” was made available on the unlockinglifescode.org website as an online tool, bringing this popular exhibition activity into homes and classrooms. </a:t>
            </a:r>
          </a:p>
          <a:p>
            <a:pPr defTabSz="915348">
              <a:defRPr/>
            </a:pPr>
            <a:endParaRPr lang="en-US" dirty="0">
              <a:latin typeface="Arial" panose="020B0604020202020204" pitchFamily="34" charset="0"/>
              <a:cs typeface="Arial" panose="020B0604020202020204" pitchFamily="34" charset="0"/>
            </a:endParaRPr>
          </a:p>
          <a:p>
            <a:pPr defTabSz="915348">
              <a:defRPr/>
            </a:pPr>
            <a:r>
              <a:rPr lang="en-US" dirty="0">
                <a:latin typeface="Arial" panose="020B0604020202020204" pitchFamily="34" charset="0"/>
                <a:cs typeface="Arial" panose="020B0604020202020204" pitchFamily="34" charset="0"/>
              </a:rPr>
              <a:t>In the web/mobile version, a short introductory video is played, and then visitors explore the ethical and social connections to genomics, answering thought-provoking questions about society, privacy, health, discrimination, research, identity, and children. Once the user completes the series of questions related to the topics, they can see how their responses compare to other respondents in real time.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defTabSz="915348">
              <a:defRPr/>
            </a:pPr>
            <a:r>
              <a:rPr lang="en-US" dirty="0">
                <a:latin typeface="Arial" panose="020B0604020202020204" pitchFamily="34" charset="0"/>
                <a:cs typeface="Arial" panose="020B0604020202020204" pitchFamily="34" charset="0"/>
              </a:rPr>
              <a:t>The next interactive scheduled to be made available online is “In and Beyond Africa,” which looks at ancestry and our human population origins.</a:t>
            </a:r>
          </a:p>
          <a:p>
            <a:r>
              <a:rPr lang="en-US"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10"/>
          </p:nvPr>
        </p:nvSpPr>
        <p:spPr/>
        <p:txBody>
          <a:bodyPr/>
          <a:lstStyle/>
          <a:p>
            <a:fld id="{9E32D9B9-D369-4A2B-ADA9-F7DA3955DC26}" type="slidenum">
              <a:rPr lang="en-US" smtClean="0"/>
              <a:t>73</a:t>
            </a:fld>
            <a:endParaRPr lang="en-US"/>
          </a:p>
        </p:txBody>
      </p:sp>
    </p:spTree>
    <p:extLst>
      <p:ext uri="{BB962C8B-B14F-4D97-AF65-F5344CB8AC3E}">
        <p14:creationId xmlns:p14="http://schemas.microsoft.com/office/powerpoint/2010/main" val="32552245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Another way that we are bringin</a:t>
            </a:r>
            <a:r>
              <a:rPr lang="en-US" dirty="0" smtClean="0">
                <a:latin typeface="Arial" panose="020B0604020202020204" pitchFamily="34" charset="0"/>
                <a:cs typeface="Arial" panose="020B0604020202020204" pitchFamily="34" charset="0"/>
              </a:rPr>
              <a:t>g the content of the exhibition to a wider</a:t>
            </a:r>
            <a:r>
              <a:rPr lang="en-US" baseline="0" dirty="0" smtClean="0">
                <a:latin typeface="Arial" panose="020B0604020202020204" pitchFamily="34" charset="0"/>
                <a:cs typeface="Arial" panose="020B0604020202020204" pitchFamily="34" charset="0"/>
              </a:rPr>
              <a:t> audience </a:t>
            </a:r>
            <a:r>
              <a:rPr lang="en-US" dirty="0" smtClean="0">
                <a:latin typeface="Arial" panose="020B0604020202020204" pitchFamily="34" charset="0"/>
                <a:cs typeface="Arial" panose="020B0604020202020204" pitchFamily="34" charset="0"/>
              </a:rPr>
              <a:t>is through the creation </a:t>
            </a:r>
            <a:r>
              <a:rPr lang="en-US" dirty="0">
                <a:latin typeface="Arial" panose="020B0604020202020204" pitchFamily="34" charset="0"/>
                <a:cs typeface="Arial" panose="020B0604020202020204" pitchFamily="34" charset="0"/>
              </a:rPr>
              <a:t>of inquiry-based lesson plans inspired by the exhibition. </a:t>
            </a:r>
            <a:r>
              <a:rPr lang="en-US" dirty="0" smtClean="0">
                <a:latin typeface="Arial" panose="020B0604020202020204" pitchFamily="34" charset="0"/>
                <a:cs typeface="Arial" panose="020B0604020202020204" pitchFamily="34" charset="0"/>
              </a:rPr>
              <a:t>In </a:t>
            </a:r>
            <a:r>
              <a:rPr lang="en-US" dirty="0">
                <a:latin typeface="Arial" panose="020B0604020202020204" pitchFamily="34" charset="0"/>
                <a:cs typeface="Arial" panose="020B0604020202020204" pitchFamily="34" charset="0"/>
              </a:rPr>
              <a:t>April, the first in a series </a:t>
            </a:r>
            <a:r>
              <a:rPr lang="en-US" dirty="0" smtClean="0">
                <a:latin typeface="Arial" panose="020B0604020202020204" pitchFamily="34" charset="0"/>
                <a:cs typeface="Arial" panose="020B0604020202020204" pitchFamily="34" charset="0"/>
              </a:rPr>
              <a:t>of these lesson plans </a:t>
            </a:r>
            <a:r>
              <a:rPr lang="en-US" dirty="0">
                <a:latin typeface="Arial" panose="020B0604020202020204" pitchFamily="34" charset="0"/>
                <a:cs typeface="Arial" panose="020B0604020202020204" pitchFamily="34" charset="0"/>
              </a:rPr>
              <a:t>was made available to educators and the public.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first lesson focuses on genomics and human identity, and was developed by NHGRI’s Education and Community Involvement Branch with support from the </a:t>
            </a:r>
            <a:r>
              <a:rPr lang="en-US" dirty="0" err="1">
                <a:latin typeface="Arial" panose="020B0604020202020204" pitchFamily="34" charset="0"/>
                <a:cs typeface="Arial" panose="020B0604020202020204" pitchFamily="34" charset="0"/>
              </a:rPr>
              <a:t>Promega</a:t>
            </a:r>
            <a:r>
              <a:rPr lang="en-US" dirty="0">
                <a:latin typeface="Arial" panose="020B0604020202020204" pitchFamily="34" charset="0"/>
                <a:cs typeface="Arial" panose="020B0604020202020204" pitchFamily="34" charset="0"/>
              </a:rPr>
              <a:t> Corporation. This resource was created in collaboration with educators, scientists, teachers, and students nationwide, and guides middle and high school students through a learning experience that emphasizes collecting, analyzing, and interpreting data on population traits and genomic variants. It is also designed to raise awareness about career opportunities in genomics. The lesson plan can be found on the unlockinglifescode.org website.  </a:t>
            </a:r>
          </a:p>
          <a:p>
            <a:endParaRPr lang="en-US"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E32D9B9-D369-4A2B-ADA9-F7DA3955DC26}" type="slidenum">
              <a:rPr lang="en-US" smtClean="0"/>
              <a:t>74</a:t>
            </a:fld>
            <a:endParaRPr lang="en-US"/>
          </a:p>
        </p:txBody>
      </p:sp>
    </p:spTree>
    <p:extLst>
      <p:ext uri="{BB962C8B-B14F-4D97-AF65-F5344CB8AC3E}">
        <p14:creationId xmlns:p14="http://schemas.microsoft.com/office/powerpoint/2010/main" val="32552245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Every year, NHGRI celebrates National DNA Day. This year, our celebration was officially observed on April 24. Activities to engage educators, students, and the public were held throughout the month of April, </a:t>
            </a:r>
            <a:r>
              <a:rPr lang="en-US" dirty="0" smtClean="0">
                <a:latin typeface="Arial" panose="020B0604020202020204" pitchFamily="34" charset="0"/>
                <a:cs typeface="Arial" panose="020B0604020202020204" pitchFamily="34" charset="0"/>
              </a:rPr>
              <a:t>and, as </a:t>
            </a:r>
            <a:r>
              <a:rPr lang="en-US" dirty="0">
                <a:latin typeface="Arial" panose="020B0604020202020204" pitchFamily="34" charset="0"/>
                <a:cs typeface="Arial" panose="020B0604020202020204" pitchFamily="34" charset="0"/>
              </a:rPr>
              <a:t>always, were organized by our Education and Community Involvement Branch.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NHGRI took advantage of the power of social media and hosted our first-ever DNA Day Pinterest Challenge for K-12 teachers and their students. Teachers were challenged to create Pinterest Boards on the topic of genomics that could be used as teaching resources in the classroom. The top 10 boards selected can now be viewed on the unlockinglifescode.org website and the Pinterest page.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In addition to social media efforts, </a:t>
            </a:r>
            <a:r>
              <a:rPr lang="en-US" dirty="0" smtClean="0">
                <a:latin typeface="Arial" panose="020B0604020202020204" pitchFamily="34" charset="0"/>
                <a:cs typeface="Arial" panose="020B0604020202020204" pitchFamily="34" charset="0"/>
              </a:rPr>
              <a:t>Institute staff </a:t>
            </a:r>
            <a:r>
              <a:rPr lang="en-US" dirty="0">
                <a:latin typeface="Arial" panose="020B0604020202020204" pitchFamily="34" charset="0"/>
                <a:cs typeface="Arial" panose="020B0604020202020204" pitchFamily="34" charset="0"/>
              </a:rPr>
              <a:t>provided public tours of several NHGRI research labs, participated in activities hosted by local non-profit educational organizations, and organized the NHGRI Ambassador’s Program, which sent genetic counseling students, trainees, and scientists to local schools to participate in classroom activities. Finally, Larry Brody, Director of NHGRI’s Division of Genomics and Society, gave a special presentation in the Hall of Human Origins at the Smithsonian’s National Museum of Natural History.  </a:t>
            </a:r>
          </a:p>
        </p:txBody>
      </p:sp>
      <p:sp>
        <p:nvSpPr>
          <p:cNvPr id="4" name="Slide Number Placeholder 3"/>
          <p:cNvSpPr>
            <a:spLocks noGrp="1"/>
          </p:cNvSpPr>
          <p:nvPr>
            <p:ph type="sldNum" sz="quarter" idx="10"/>
          </p:nvPr>
        </p:nvSpPr>
        <p:spPr/>
        <p:txBody>
          <a:bodyPr/>
          <a:lstStyle/>
          <a:p>
            <a:fld id="{9E32D9B9-D369-4A2B-ADA9-F7DA3955DC26}" type="slidenum">
              <a:rPr lang="en-US" smtClean="0"/>
              <a:t>75</a:t>
            </a:fld>
            <a:endParaRPr lang="en-US"/>
          </a:p>
        </p:txBody>
      </p:sp>
    </p:spTree>
    <p:extLst>
      <p:ext uri="{BB962C8B-B14F-4D97-AF65-F5344CB8AC3E}">
        <p14:creationId xmlns:p14="http://schemas.microsoft.com/office/powerpoint/2010/main" val="325522450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1"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85" eaLnBrk="0" hangingPunct="0">
              <a:defRPr b="1">
                <a:solidFill>
                  <a:schemeClr val="tx1"/>
                </a:solidFill>
                <a:latin typeface="Arial" pitchFamily="34" charset="0"/>
              </a:defRPr>
            </a:lvl1pPr>
            <a:lvl2pPr marL="754340" indent="-290131" defTabSz="950985" eaLnBrk="0" hangingPunct="0">
              <a:defRPr b="1">
                <a:solidFill>
                  <a:schemeClr val="tx1"/>
                </a:solidFill>
                <a:latin typeface="Arial" pitchFamily="34" charset="0"/>
              </a:defRPr>
            </a:lvl2pPr>
            <a:lvl3pPr marL="1160524" indent="-232104" defTabSz="950985" eaLnBrk="0" hangingPunct="0">
              <a:defRPr b="1">
                <a:solidFill>
                  <a:schemeClr val="tx1"/>
                </a:solidFill>
                <a:latin typeface="Arial" pitchFamily="34" charset="0"/>
              </a:defRPr>
            </a:lvl3pPr>
            <a:lvl4pPr marL="1624733" indent="-232104" defTabSz="950985" eaLnBrk="0" hangingPunct="0">
              <a:defRPr b="1">
                <a:solidFill>
                  <a:schemeClr val="tx1"/>
                </a:solidFill>
                <a:latin typeface="Arial" pitchFamily="34" charset="0"/>
              </a:defRPr>
            </a:lvl4pPr>
            <a:lvl5pPr marL="2088942" indent="-232104" defTabSz="950985" eaLnBrk="0" hangingPunct="0">
              <a:defRPr b="1">
                <a:solidFill>
                  <a:schemeClr val="tx1"/>
                </a:solidFill>
                <a:latin typeface="Arial" pitchFamily="34" charset="0"/>
              </a:defRPr>
            </a:lvl5pPr>
            <a:lvl6pPr marL="2553153" indent="-232104" defTabSz="950985" eaLnBrk="0" fontAlgn="base" hangingPunct="0">
              <a:spcBef>
                <a:spcPct val="0"/>
              </a:spcBef>
              <a:spcAft>
                <a:spcPct val="0"/>
              </a:spcAft>
              <a:defRPr b="1">
                <a:solidFill>
                  <a:schemeClr val="tx1"/>
                </a:solidFill>
                <a:latin typeface="Arial" pitchFamily="34" charset="0"/>
              </a:defRPr>
            </a:lvl6pPr>
            <a:lvl7pPr marL="3017360" indent="-232104" defTabSz="950985" eaLnBrk="0" fontAlgn="base" hangingPunct="0">
              <a:spcBef>
                <a:spcPct val="0"/>
              </a:spcBef>
              <a:spcAft>
                <a:spcPct val="0"/>
              </a:spcAft>
              <a:defRPr b="1">
                <a:solidFill>
                  <a:schemeClr val="tx1"/>
                </a:solidFill>
                <a:latin typeface="Arial" pitchFamily="34" charset="0"/>
              </a:defRPr>
            </a:lvl7pPr>
            <a:lvl8pPr marL="3481571" indent="-232104" defTabSz="950985" eaLnBrk="0" fontAlgn="base" hangingPunct="0">
              <a:spcBef>
                <a:spcPct val="0"/>
              </a:spcBef>
              <a:spcAft>
                <a:spcPct val="0"/>
              </a:spcAft>
              <a:defRPr b="1">
                <a:solidFill>
                  <a:schemeClr val="tx1"/>
                </a:solidFill>
                <a:latin typeface="Arial" pitchFamily="34" charset="0"/>
              </a:defRPr>
            </a:lvl8pPr>
            <a:lvl9pPr marL="3945781" indent="-232104" defTabSz="950985"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76</a:t>
            </a:fld>
            <a:endParaRPr lang="en-US" dirty="0" smtClean="0">
              <a:cs typeface="Arial"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Rectangle 2"/>
          <p:cNvSpPr>
            <a:spLocks noGrp="1" noRot="1" noChangeAspect="1" noChangeArrowheads="1" noTextEdit="1"/>
          </p:cNvSpPr>
          <p:nvPr>
            <p:ph type="sldImg"/>
          </p:nvPr>
        </p:nvSpPr>
        <p:spPr>
          <a:xfrm>
            <a:off x="1203325" y="701675"/>
            <a:ext cx="4679950" cy="3509963"/>
          </a:xfrm>
          <a:prstGeom prst="rect">
            <a:avLst/>
          </a:prstGeom>
          <a:ln/>
        </p:spPr>
      </p:sp>
      <p:sp>
        <p:nvSpPr>
          <p:cNvPr id="168964" name="Rectangle 3"/>
          <p:cNvSpPr>
            <a:spLocks noGrp="1" noChangeArrowheads="1"/>
          </p:cNvSpPr>
          <p:nvPr>
            <p:ph type="body" idx="1"/>
          </p:nvPr>
        </p:nvSpPr>
        <p:spPr>
          <a:noFill/>
          <a:ln/>
        </p:spPr>
        <p:txBody>
          <a:bodyPr/>
          <a:lstStyle/>
          <a:p>
            <a:pPr>
              <a:spcBef>
                <a:spcPct val="0"/>
              </a:spcBef>
            </a:pPr>
            <a:r>
              <a:rPr lang="en-US" dirty="0">
                <a:latin typeface="Arial" panose="020B0604020202020204" pitchFamily="34" charset="0"/>
                <a:cs typeface="Arial" panose="020B0604020202020204" pitchFamily="34" charset="0"/>
              </a:rPr>
              <a:t>On March 10, Senator Ben Cardin of Maryland took to the floor of the United States Senate to applaud the work of William Gahl and the NIH Undiagnosed Diseases Program (UDP). He spoke for several minutes about the dedication and hard work exhibited by Bill (NHGRI’s Clinical Director) and his UDP team in their pursuit of some of the most challenging medical mysteries, highlighting the impact for patients with conditions that have long eluded diagnosis. During his </a:t>
            </a:r>
            <a:r>
              <a:rPr lang="en-US" dirty="0" smtClean="0">
                <a:latin typeface="Arial" panose="020B0604020202020204" pitchFamily="34" charset="0"/>
                <a:cs typeface="Arial" panose="020B0604020202020204" pitchFamily="34" charset="0"/>
              </a:rPr>
              <a:t>visit </a:t>
            </a:r>
            <a:r>
              <a:rPr lang="en-US" dirty="0">
                <a:latin typeface="Arial" panose="020B0604020202020204" pitchFamily="34" charset="0"/>
                <a:cs typeface="Arial" panose="020B0604020202020204" pitchFamily="34" charset="0"/>
              </a:rPr>
              <a:t>to NIH last month, Senator Cardin subsequently met with Bill to thank him personally for his service and efforts.</a:t>
            </a:r>
          </a:p>
        </p:txBody>
      </p:sp>
      <p:sp>
        <p:nvSpPr>
          <p:cNvPr id="5" name="Slide Number Placeholder 3"/>
          <p:cNvSpPr>
            <a:spLocks noGrp="1"/>
          </p:cNvSpPr>
          <p:nvPr>
            <p:ph type="sldNum" sz="quarter" idx="5"/>
          </p:nvPr>
        </p:nvSpPr>
        <p:spPr>
          <a:xfrm>
            <a:off x="4014792"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822" eaLnBrk="0" hangingPunct="0">
              <a:defRPr b="1">
                <a:solidFill>
                  <a:schemeClr val="tx1"/>
                </a:solidFill>
                <a:latin typeface="Arial" pitchFamily="34" charset="0"/>
              </a:defRPr>
            </a:lvl1pPr>
            <a:lvl2pPr marL="754211" indent="-290081" defTabSz="950822" eaLnBrk="0" hangingPunct="0">
              <a:defRPr b="1">
                <a:solidFill>
                  <a:schemeClr val="tx1"/>
                </a:solidFill>
                <a:latin typeface="Arial" pitchFamily="34" charset="0"/>
              </a:defRPr>
            </a:lvl2pPr>
            <a:lvl3pPr marL="1160325" indent="-232065" defTabSz="950822" eaLnBrk="0" hangingPunct="0">
              <a:defRPr b="1">
                <a:solidFill>
                  <a:schemeClr val="tx1"/>
                </a:solidFill>
                <a:latin typeface="Arial" pitchFamily="34" charset="0"/>
              </a:defRPr>
            </a:lvl3pPr>
            <a:lvl4pPr marL="1624455" indent="-232065" defTabSz="950822" eaLnBrk="0" hangingPunct="0">
              <a:defRPr b="1">
                <a:solidFill>
                  <a:schemeClr val="tx1"/>
                </a:solidFill>
                <a:latin typeface="Arial" pitchFamily="34" charset="0"/>
              </a:defRPr>
            </a:lvl4pPr>
            <a:lvl5pPr marL="2088586" indent="-232065" defTabSz="950822" eaLnBrk="0" hangingPunct="0">
              <a:defRPr b="1">
                <a:solidFill>
                  <a:schemeClr val="tx1"/>
                </a:solidFill>
                <a:latin typeface="Arial" pitchFamily="34" charset="0"/>
              </a:defRPr>
            </a:lvl5pPr>
            <a:lvl6pPr marL="2552717" indent="-232065" defTabSz="950822" eaLnBrk="0" fontAlgn="base" hangingPunct="0">
              <a:spcBef>
                <a:spcPct val="0"/>
              </a:spcBef>
              <a:spcAft>
                <a:spcPct val="0"/>
              </a:spcAft>
              <a:defRPr b="1">
                <a:solidFill>
                  <a:schemeClr val="tx1"/>
                </a:solidFill>
                <a:latin typeface="Arial" pitchFamily="34" charset="0"/>
              </a:defRPr>
            </a:lvl6pPr>
            <a:lvl7pPr marL="3016847" indent="-232065" defTabSz="950822" eaLnBrk="0" fontAlgn="base" hangingPunct="0">
              <a:spcBef>
                <a:spcPct val="0"/>
              </a:spcBef>
              <a:spcAft>
                <a:spcPct val="0"/>
              </a:spcAft>
              <a:defRPr b="1">
                <a:solidFill>
                  <a:schemeClr val="tx1"/>
                </a:solidFill>
                <a:latin typeface="Arial" pitchFamily="34" charset="0"/>
              </a:defRPr>
            </a:lvl7pPr>
            <a:lvl8pPr marL="3480976" indent="-232065" defTabSz="950822" eaLnBrk="0" fontAlgn="base" hangingPunct="0">
              <a:spcBef>
                <a:spcPct val="0"/>
              </a:spcBef>
              <a:spcAft>
                <a:spcPct val="0"/>
              </a:spcAft>
              <a:defRPr b="1">
                <a:solidFill>
                  <a:schemeClr val="tx1"/>
                </a:solidFill>
                <a:latin typeface="Arial" pitchFamily="34" charset="0"/>
              </a:defRPr>
            </a:lvl8pPr>
            <a:lvl9pPr marL="3945108" indent="-232065" defTabSz="95082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77</a:t>
            </a:fld>
            <a:endParaRPr lang="en-US" dirty="0" smtClean="0">
              <a:solidFill>
                <a:prstClr val="black"/>
              </a:solidFill>
              <a:cs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35" tIns="47317" rIns="94635" bIns="47317" numCol="1" anchor="t" anchorCtr="0" compatLnSpc="1">
            <a:prstTxWarp prst="textNoShape">
              <a:avLst/>
            </a:prstTxWarp>
          </a:bodyPr>
          <a:lstStyle/>
          <a:p>
            <a:r>
              <a:rPr lang="en-US" dirty="0">
                <a:latin typeface="Arial" panose="020B0604020202020204" pitchFamily="34" charset="0"/>
                <a:cs typeface="Arial" panose="020B0604020202020204" pitchFamily="34" charset="0"/>
              </a:rPr>
              <a:t>Julie Segre, Chief and Senior Investigator of the Translational and Functional Genomics Branch, </a:t>
            </a:r>
            <a:r>
              <a:rPr lang="en-US" dirty="0" smtClean="0">
                <a:latin typeface="Arial" panose="020B0604020202020204" pitchFamily="34" charset="0"/>
                <a:cs typeface="Arial" panose="020B0604020202020204" pitchFamily="34" charset="0"/>
              </a:rPr>
              <a:t>has been elected </a:t>
            </a:r>
            <a:r>
              <a:rPr lang="en-US" smtClean="0">
                <a:latin typeface="Arial" panose="020B0604020202020204" pitchFamily="34" charset="0"/>
                <a:cs typeface="Arial" panose="020B0604020202020204" pitchFamily="34" charset="0"/>
              </a:rPr>
              <a:t>as a Fellow</a:t>
            </a:r>
            <a:r>
              <a:rPr lang="en-US" baseline="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in the American Academy of Microbiology. She is one of 79 microbiologists</a:t>
            </a:r>
            <a:r>
              <a:rPr lang="en-US" baseline="0" dirty="0" smtClean="0">
                <a:latin typeface="Arial" panose="020B0604020202020204" pitchFamily="34" charset="0"/>
                <a:cs typeface="Arial" panose="020B0604020202020204" pitchFamily="34" charset="0"/>
              </a:rPr>
              <a:t> to be elected in 2015.</a:t>
            </a:r>
            <a:endParaRPr lang="en-US" dirty="0">
              <a:latin typeface="Arial" panose="020B0604020202020204" pitchFamily="34" charset="0"/>
              <a:cs typeface="Arial" panose="020B0604020202020204"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3013">
              <a:defRPr/>
            </a:pPr>
            <a:fld id="{EF1538E9-0E3C-4F99-854D-827A84D0C00A}" type="slidenum">
              <a:rPr lang="en-US" smtClean="0">
                <a:solidFill>
                  <a:srgbClr val="000000"/>
                </a:solidFill>
              </a:rPr>
              <a:pPr defTabSz="933013">
                <a:defRPr/>
              </a:pPr>
              <a:t>78</a:t>
            </a:fld>
            <a:endParaRPr lang="en-US" dirty="0" smtClean="0">
              <a:solidFill>
                <a:srgbClr val="000000"/>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noAutofit/>
          </a:bodyPr>
          <a:lstStyle/>
          <a:p>
            <a:pPr lvl="1">
              <a:defRPr/>
            </a:pPr>
            <a:r>
              <a:rPr lang="en-US" baseline="0" dirty="0" smtClean="0">
                <a:latin typeface="Arial" pitchFamily="34" charset="0"/>
                <a:cs typeface="Arial" pitchFamily="34" charset="0"/>
              </a:rPr>
              <a:t>Highlights from the NHGRI Intramural Research Program since the last Council meeting include:</a:t>
            </a:r>
          </a:p>
          <a:p>
            <a:pPr lvl="1">
              <a:defRPr/>
            </a:pPr>
            <a:endParaRPr lang="en-US" baseline="0" dirty="0" smtClean="0">
              <a:latin typeface="Arial" pitchFamily="34" charset="0"/>
              <a:cs typeface="Arial" pitchFamily="34" charset="0"/>
            </a:endParaRPr>
          </a:p>
          <a:p>
            <a:pPr lvl="1" defTabSz="914334">
              <a:defRPr/>
            </a:pPr>
            <a:r>
              <a:rPr lang="en-US" baseline="0" dirty="0" smtClean="0">
                <a:latin typeface="Arial" pitchFamily="34" charset="0"/>
                <a:cs typeface="Arial" pitchFamily="34" charset="0"/>
              </a:rPr>
              <a:t>* Elaine Ostrander and colleagues found that a </a:t>
            </a:r>
            <a:r>
              <a:rPr lang="en-US" i="1" baseline="0" dirty="0" smtClean="0">
                <a:latin typeface="Arial" pitchFamily="34" charset="0"/>
                <a:cs typeface="Arial" pitchFamily="34" charset="0"/>
              </a:rPr>
              <a:t>BRAF </a:t>
            </a:r>
            <a:r>
              <a:rPr lang="en-US" i="0" baseline="0" dirty="0" smtClean="0">
                <a:latin typeface="Arial" pitchFamily="34" charset="0"/>
                <a:cs typeface="Arial" pitchFamily="34" charset="0"/>
              </a:rPr>
              <a:t>mutation in 80 percent of canine bladder cancers is homologous to the human mutation found in about 8 percent of human bladder cancers</a:t>
            </a:r>
            <a:r>
              <a:rPr lang="en-US" dirty="0" smtClean="0">
                <a:latin typeface="Arial" panose="020B0604020202020204" pitchFamily="34" charset="0"/>
                <a:cs typeface="Arial" panose="020B0604020202020204" pitchFamily="34" charset="0"/>
              </a:rPr>
              <a:t>. The finding</a:t>
            </a:r>
            <a:r>
              <a:rPr lang="en-US" baseline="0" dirty="0" smtClean="0">
                <a:latin typeface="Arial" panose="020B0604020202020204" pitchFamily="34" charset="0"/>
                <a:cs typeface="Arial" panose="020B0604020202020204" pitchFamily="34" charset="0"/>
              </a:rPr>
              <a:t> suggests that dogs offer a new model for assessing the effectiveness of drugs designed to combat </a:t>
            </a:r>
            <a:r>
              <a:rPr lang="en-US" i="1" baseline="0" dirty="0" smtClean="0">
                <a:latin typeface="Arial" panose="020B0604020202020204" pitchFamily="34" charset="0"/>
                <a:cs typeface="Arial" panose="020B0604020202020204" pitchFamily="34" charset="0"/>
              </a:rPr>
              <a:t>BRAF–</a:t>
            </a:r>
            <a:r>
              <a:rPr lang="en-US" i="0" baseline="0" dirty="0" smtClean="0">
                <a:latin typeface="Arial" pitchFamily="34" charset="0"/>
                <a:cs typeface="Arial" pitchFamily="34" charset="0"/>
              </a:rPr>
              <a:t>associated cancers. Their</a:t>
            </a:r>
            <a:r>
              <a:rPr lang="en-US" baseline="0" dirty="0" smtClean="0">
                <a:latin typeface="Arial" pitchFamily="34" charset="0"/>
                <a:cs typeface="Arial" pitchFamily="34" charset="0"/>
              </a:rPr>
              <a:t> article appeared in </a:t>
            </a:r>
            <a:r>
              <a:rPr lang="en-US" i="1" baseline="0" dirty="0" smtClean="0">
                <a:latin typeface="Arial" pitchFamily="34" charset="0"/>
                <a:cs typeface="Arial" pitchFamily="34" charset="0"/>
              </a:rPr>
              <a:t>Molecular Cancer Research</a:t>
            </a:r>
            <a:r>
              <a:rPr lang="en-US" baseline="0" dirty="0" smtClean="0">
                <a:latin typeface="Arial" pitchFamily="34" charset="0"/>
                <a:cs typeface="Arial" pitchFamily="34" charset="0"/>
              </a:rPr>
              <a:t>.</a:t>
            </a:r>
          </a:p>
          <a:p>
            <a:pPr lvl="1" defTabSz="914334">
              <a:defRPr/>
            </a:pPr>
            <a:endParaRPr lang="en-US" baseline="0" dirty="0" smtClean="0">
              <a:latin typeface="Arial" pitchFamily="34" charset="0"/>
              <a:cs typeface="Arial" pitchFamily="34" charset="0"/>
            </a:endParaRPr>
          </a:p>
          <a:p>
            <a:pPr lvl="1" defTabSz="914334">
              <a:defRPr/>
            </a:pPr>
            <a:r>
              <a:rPr lang="en-US" baseline="0" dirty="0" smtClean="0">
                <a:latin typeface="Arial" pitchFamily="34" charset="0"/>
                <a:cs typeface="Arial" pitchFamily="34" charset="0"/>
              </a:rPr>
              <a:t>* A team led by </a:t>
            </a:r>
            <a:r>
              <a:rPr lang="en-US" dirty="0">
                <a:latin typeface="Arial" panose="020B0604020202020204" pitchFamily="34" charset="0"/>
                <a:cs typeface="Arial" panose="020B0604020202020204" pitchFamily="34" charset="0"/>
              </a:rPr>
              <a:t>Susan Persky published a study that explored the influence of family health history-based obesity risk feedback on overweight female participants, measuring for lifestyle </a:t>
            </a:r>
            <a:r>
              <a:rPr lang="en-US" dirty="0" smtClean="0">
                <a:latin typeface="Arial" panose="020B0604020202020204" pitchFamily="34" charset="0"/>
                <a:cs typeface="Arial" panose="020B0604020202020204" pitchFamily="34" charset="0"/>
              </a:rPr>
              <a:t>versus genetic </a:t>
            </a:r>
            <a:r>
              <a:rPr lang="en-US" dirty="0">
                <a:latin typeface="Arial" panose="020B0604020202020204" pitchFamily="34" charset="0"/>
                <a:cs typeface="Arial" panose="020B0604020202020204" pitchFamily="34" charset="0"/>
              </a:rPr>
              <a:t>guilt that obesity might affect their children. Their study was published in the </a:t>
            </a:r>
            <a:r>
              <a:rPr lang="en-US" i="1" dirty="0" smtClean="0">
                <a:latin typeface="Arial" panose="020B0604020202020204" pitchFamily="34" charset="0"/>
                <a:cs typeface="Arial" panose="020B0604020202020204" pitchFamily="34" charset="0"/>
              </a:rPr>
              <a:t>Journal </a:t>
            </a:r>
            <a:r>
              <a:rPr lang="en-US" i="1" dirty="0">
                <a:latin typeface="Arial" panose="020B0604020202020204" pitchFamily="34" charset="0"/>
                <a:cs typeface="Arial" panose="020B0604020202020204" pitchFamily="34" charset="0"/>
              </a:rPr>
              <a:t>of Health Psychology</a:t>
            </a:r>
            <a:r>
              <a:rPr lang="en-US" dirty="0">
                <a:latin typeface="Arial" panose="020B0604020202020204" pitchFamily="34" charset="0"/>
                <a:cs typeface="Arial" panose="020B0604020202020204" pitchFamily="34" charset="0"/>
              </a:rPr>
              <a:t>.</a:t>
            </a:r>
            <a:endParaRPr lang="en-US" b="0" dirty="0" smtClean="0">
              <a:latin typeface="Arial" panose="020B0604020202020204" pitchFamily="34" charset="0"/>
              <a:cs typeface="Arial" panose="020B0604020202020204" pitchFamily="34" charset="0"/>
            </a:endParaRPr>
          </a:p>
          <a:p>
            <a:pPr lvl="1">
              <a:defRPr/>
            </a:pPr>
            <a:endParaRPr lang="en-US" baseline="0" dirty="0" smtClean="0">
              <a:latin typeface="Arial" pitchFamily="34" charset="0"/>
              <a:cs typeface="Arial" pitchFamily="34" charset="0"/>
            </a:endParaRPr>
          </a:p>
          <a:p>
            <a:pPr lvl="1">
              <a:defRPr/>
            </a:pPr>
            <a:r>
              <a:rPr lang="en-US" baseline="0" dirty="0" smtClean="0">
                <a:latin typeface="Arial" pitchFamily="34" charset="0"/>
                <a:cs typeface="Arial" pitchFamily="34" charset="0"/>
              </a:rPr>
              <a:t>* Shawn Burgess and colleagues </a:t>
            </a:r>
            <a:r>
              <a:rPr lang="en-US" dirty="0">
                <a:latin typeface="Arial" panose="020B0604020202020204" pitchFamily="34" charset="0"/>
                <a:cs typeface="Arial" panose="020B0604020202020204" pitchFamily="34" charset="0"/>
              </a:rPr>
              <a:t>have developed transgenic zebrafish as a live animal model of </a:t>
            </a:r>
            <a:r>
              <a:rPr lang="en-US" dirty="0" smtClean="0">
                <a:latin typeface="Arial" panose="020B0604020202020204" pitchFamily="34" charset="0"/>
                <a:cs typeface="Arial" panose="020B0604020202020204" pitchFamily="34" charset="0"/>
              </a:rPr>
              <a:t>metastasis, offering </a:t>
            </a:r>
            <a:r>
              <a:rPr lang="en-US" dirty="0">
                <a:latin typeface="Arial" panose="020B0604020202020204" pitchFamily="34" charset="0"/>
                <a:cs typeface="Arial" panose="020B0604020202020204" pitchFamily="34" charset="0"/>
              </a:rPr>
              <a:t>cancer researchers a new, potentially more accurate way to screen for drugs and to identify new </a:t>
            </a:r>
            <a:r>
              <a:rPr lang="en-US" dirty="0" smtClean="0">
                <a:latin typeface="Arial" panose="020B0604020202020204" pitchFamily="34" charset="0"/>
                <a:cs typeface="Arial" panose="020B0604020202020204" pitchFamily="34" charset="0"/>
              </a:rPr>
              <a:t>targets </a:t>
            </a:r>
            <a:r>
              <a:rPr lang="en-US" dirty="0">
                <a:latin typeface="Arial" panose="020B0604020202020204" pitchFamily="34" charset="0"/>
                <a:cs typeface="Arial" panose="020B0604020202020204" pitchFamily="34" charset="0"/>
              </a:rPr>
              <a:t>against the disease. </a:t>
            </a:r>
            <a:r>
              <a:rPr lang="en-US" baseline="0" dirty="0" smtClean="0">
                <a:latin typeface="Arial" pitchFamily="34" charset="0"/>
                <a:cs typeface="Arial" pitchFamily="34" charset="0"/>
              </a:rPr>
              <a:t>Their article was published in </a:t>
            </a:r>
            <a:r>
              <a:rPr lang="en-US" i="1" baseline="0" dirty="0" smtClean="0">
                <a:latin typeface="Arial" pitchFamily="34" charset="0"/>
                <a:cs typeface="Arial" pitchFamily="34" charset="0"/>
              </a:rPr>
              <a:t>Disease Models &amp; Mechanisms</a:t>
            </a:r>
            <a:r>
              <a:rPr lang="en-US" baseline="0" dirty="0" smtClean="0">
                <a:latin typeface="Arial" pitchFamily="34" charset="0"/>
                <a:cs typeface="Arial" pitchFamily="34" charset="0"/>
              </a:rPr>
              <a:t>. </a:t>
            </a:r>
          </a:p>
          <a:p>
            <a:pPr lvl="1" defTabSz="914334">
              <a:defRPr/>
            </a:pPr>
            <a:endParaRPr lang="en-US" baseline="0" dirty="0" smtClean="0">
              <a:latin typeface="Arial" pitchFamily="34" charset="0"/>
              <a:cs typeface="Arial" pitchFamily="34" charset="0"/>
            </a:endParaRPr>
          </a:p>
          <a:p>
            <a:pPr lvl="1" defTabSz="914334">
              <a:defRPr/>
            </a:pPr>
            <a:endParaRPr lang="en-US" baseline="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EFA660BE-5EA9-40FE-81C1-C76E7A7E4E18}" type="slidenum">
              <a:rPr lang="en-US" smtClean="0"/>
              <a:pPr>
                <a:defRPr/>
              </a:pPr>
              <a:t>79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20" tIns="47311" rIns="94620" bIns="47311" numCol="1" anchor="t" anchorCtr="0" compatLnSpc="1">
            <a:prstTxWarp prst="textNoShape">
              <a:avLst/>
            </a:prstTxWarp>
          </a:bodyPr>
          <a:lstStyle/>
          <a:p>
            <a:pPr>
              <a:defRPr/>
            </a:pPr>
            <a:r>
              <a:rPr lang="en-US" i="0" baseline="0" dirty="0" smtClean="0">
                <a:latin typeface="Arial" pitchFamily="34" charset="0"/>
                <a:cs typeface="Arial" pitchFamily="34" charset="0"/>
              </a:rPr>
              <a:t>After serving 11 years as NHGRI’s Chief Grants Management Officer, Cheryl Chick retired on April 3 of this year. While leading the Grants Management Branch, Cheryl faced many end-of-fiscal-year crunches, but she never failed to get the job done. At NHGRI, she experienced more than her fair share of funding ‘gymnastics’ for Common Fund projects, trans-NIH initiatives, and stimulus packages. Cheryl was terrific, and she will be missed. </a:t>
            </a:r>
          </a:p>
          <a:p>
            <a:pPr>
              <a:defRPr/>
            </a:pPr>
            <a:endParaRPr lang="en-US" i="0" baseline="0" dirty="0" smtClean="0">
              <a:latin typeface="Arial" pitchFamily="34" charset="0"/>
              <a:cs typeface="Arial" pitchFamily="34" charset="0"/>
            </a:endParaRPr>
          </a:p>
          <a:p>
            <a:pPr>
              <a:defRPr/>
            </a:pPr>
            <a:r>
              <a:rPr lang="en-US" i="0" baseline="0" dirty="0" smtClean="0">
                <a:latin typeface="Arial" pitchFamily="34" charset="0"/>
                <a:cs typeface="Arial" pitchFamily="34" charset="0"/>
              </a:rPr>
              <a:t>Monika Christman is now serving as our Acting Chief Grants Management Officer while a search for a permanent replacement is conducted. </a:t>
            </a:r>
          </a:p>
        </p:txBody>
      </p:sp>
      <p:sp>
        <p:nvSpPr>
          <p:cNvPr id="5" name="Slide Number Placeholder 3"/>
          <p:cNvSpPr>
            <a:spLocks noGrp="1"/>
          </p:cNvSpPr>
          <p:nvPr>
            <p:ph type="sldNum" sz="quarter" idx="5"/>
          </p:nvPr>
        </p:nvSpPr>
        <p:spPr>
          <a:xfrm>
            <a:off x="4014792"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822" eaLnBrk="0" hangingPunct="0">
              <a:defRPr b="1">
                <a:solidFill>
                  <a:schemeClr val="tx1"/>
                </a:solidFill>
                <a:latin typeface="Arial" pitchFamily="34" charset="0"/>
              </a:defRPr>
            </a:lvl1pPr>
            <a:lvl2pPr marL="754211" indent="-290081" defTabSz="950822" eaLnBrk="0" hangingPunct="0">
              <a:defRPr b="1">
                <a:solidFill>
                  <a:schemeClr val="tx1"/>
                </a:solidFill>
                <a:latin typeface="Arial" pitchFamily="34" charset="0"/>
              </a:defRPr>
            </a:lvl2pPr>
            <a:lvl3pPr marL="1160325" indent="-232065" defTabSz="950822" eaLnBrk="0" hangingPunct="0">
              <a:defRPr b="1">
                <a:solidFill>
                  <a:schemeClr val="tx1"/>
                </a:solidFill>
                <a:latin typeface="Arial" pitchFamily="34" charset="0"/>
              </a:defRPr>
            </a:lvl3pPr>
            <a:lvl4pPr marL="1624455" indent="-232065" defTabSz="950822" eaLnBrk="0" hangingPunct="0">
              <a:defRPr b="1">
                <a:solidFill>
                  <a:schemeClr val="tx1"/>
                </a:solidFill>
                <a:latin typeface="Arial" pitchFamily="34" charset="0"/>
              </a:defRPr>
            </a:lvl4pPr>
            <a:lvl5pPr marL="2088586" indent="-232065" defTabSz="950822" eaLnBrk="0" hangingPunct="0">
              <a:defRPr b="1">
                <a:solidFill>
                  <a:schemeClr val="tx1"/>
                </a:solidFill>
                <a:latin typeface="Arial" pitchFamily="34" charset="0"/>
              </a:defRPr>
            </a:lvl5pPr>
            <a:lvl6pPr marL="2552717" indent="-232065" defTabSz="950822" eaLnBrk="0" fontAlgn="base" hangingPunct="0">
              <a:spcBef>
                <a:spcPct val="0"/>
              </a:spcBef>
              <a:spcAft>
                <a:spcPct val="0"/>
              </a:spcAft>
              <a:defRPr b="1">
                <a:solidFill>
                  <a:schemeClr val="tx1"/>
                </a:solidFill>
                <a:latin typeface="Arial" pitchFamily="34" charset="0"/>
              </a:defRPr>
            </a:lvl6pPr>
            <a:lvl7pPr marL="3016847" indent="-232065" defTabSz="950822" eaLnBrk="0" fontAlgn="base" hangingPunct="0">
              <a:spcBef>
                <a:spcPct val="0"/>
              </a:spcBef>
              <a:spcAft>
                <a:spcPct val="0"/>
              </a:spcAft>
              <a:defRPr b="1">
                <a:solidFill>
                  <a:schemeClr val="tx1"/>
                </a:solidFill>
                <a:latin typeface="Arial" pitchFamily="34" charset="0"/>
              </a:defRPr>
            </a:lvl7pPr>
            <a:lvl8pPr marL="3480976" indent="-232065" defTabSz="950822" eaLnBrk="0" fontAlgn="base" hangingPunct="0">
              <a:spcBef>
                <a:spcPct val="0"/>
              </a:spcBef>
              <a:spcAft>
                <a:spcPct val="0"/>
              </a:spcAft>
              <a:defRPr b="1">
                <a:solidFill>
                  <a:schemeClr val="tx1"/>
                </a:solidFill>
                <a:latin typeface="Arial" pitchFamily="34" charset="0"/>
              </a:defRPr>
            </a:lvl8pPr>
            <a:lvl9pPr marL="3945108" indent="-232065" defTabSz="95082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8</a:t>
            </a:fld>
            <a:endParaRPr lang="en-US" dirty="0" smtClean="0">
              <a:cs typeface="Arial"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xfrm>
            <a:off x="944567" y="4446593"/>
            <a:ext cx="5197473" cy="4371407"/>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370" tIns="47684" rIns="95370" bIns="47684" numCol="1" anchor="t" anchorCtr="0" compatLnSpc="1">
            <a:prstTxWarp prst="textNoShape">
              <a:avLst/>
            </a:prstTxWarp>
          </a:bodyPr>
          <a:lstStyle/>
          <a:p>
            <a:r>
              <a:rPr lang="en-US" dirty="0" smtClean="0">
                <a:latin typeface="Arial" pitchFamily="34" charset="0"/>
                <a:cs typeface="Arial" pitchFamily="34" charset="0"/>
              </a:rPr>
              <a:t>Before</a:t>
            </a:r>
            <a:r>
              <a:rPr lang="en-US" baseline="0" dirty="0" smtClean="0">
                <a:latin typeface="Arial" pitchFamily="34" charset="0"/>
                <a:cs typeface="Arial" pitchFamily="34" charset="0"/>
              </a:rPr>
              <a:t> ending my Director’s Report, I would like to </a:t>
            </a:r>
            <a:r>
              <a:rPr lang="en-US" dirty="0" smtClean="0">
                <a:latin typeface="Arial" pitchFamily="34" charset="0"/>
                <a:cs typeface="Arial" pitchFamily="34" charset="0"/>
              </a:rPr>
              <a:t>put in a plug and say that anyone wishing to </a:t>
            </a:r>
            <a:r>
              <a:rPr lang="en-US" baseline="0" dirty="0" smtClean="0">
                <a:latin typeface="Arial" pitchFamily="34" charset="0"/>
                <a:cs typeface="Arial" pitchFamily="34" charset="0"/>
              </a:rPr>
              <a:t>receive my monthly email</a:t>
            </a:r>
            <a:r>
              <a:rPr lang="en-US" dirty="0" smtClean="0">
                <a:latin typeface="Arial" pitchFamily="34" charset="0"/>
                <a:cs typeface="Arial" pitchFamily="34" charset="0"/>
              </a:rPr>
              <a:t> </a:t>
            </a:r>
            <a:r>
              <a:rPr lang="en-US" baseline="0" dirty="0" smtClean="0">
                <a:latin typeface="Arial" pitchFamily="34" charset="0"/>
                <a:cs typeface="Arial" pitchFamily="34" charset="0"/>
              </a:rPr>
              <a:t>update (called “The Genomics Landscape”) can simply go to list.nih.gov and then search for “NHGRILANDSCAPE.”</a:t>
            </a:r>
          </a:p>
        </p:txBody>
      </p:sp>
      <p:sp>
        <p:nvSpPr>
          <p:cNvPr id="5" name="Slide Number Placeholder 3"/>
          <p:cNvSpPr>
            <a:spLocks noGrp="1"/>
          </p:cNvSpPr>
          <p:nvPr>
            <p:ph type="sldNum" sz="quarter" idx="5"/>
          </p:nvPr>
        </p:nvSpPr>
        <p:spPr>
          <a:xfrm>
            <a:off x="4014792"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822" eaLnBrk="0" hangingPunct="0">
              <a:defRPr b="1">
                <a:solidFill>
                  <a:schemeClr val="tx1"/>
                </a:solidFill>
                <a:latin typeface="Arial" pitchFamily="34" charset="0"/>
              </a:defRPr>
            </a:lvl1pPr>
            <a:lvl2pPr marL="754211" indent="-290081" defTabSz="950822" eaLnBrk="0" hangingPunct="0">
              <a:defRPr b="1">
                <a:solidFill>
                  <a:schemeClr val="tx1"/>
                </a:solidFill>
                <a:latin typeface="Arial" pitchFamily="34" charset="0"/>
              </a:defRPr>
            </a:lvl2pPr>
            <a:lvl3pPr marL="1160325" indent="-232065" defTabSz="950822" eaLnBrk="0" hangingPunct="0">
              <a:defRPr b="1">
                <a:solidFill>
                  <a:schemeClr val="tx1"/>
                </a:solidFill>
                <a:latin typeface="Arial" pitchFamily="34" charset="0"/>
              </a:defRPr>
            </a:lvl3pPr>
            <a:lvl4pPr marL="1624455" indent="-232065" defTabSz="950822" eaLnBrk="0" hangingPunct="0">
              <a:defRPr b="1">
                <a:solidFill>
                  <a:schemeClr val="tx1"/>
                </a:solidFill>
                <a:latin typeface="Arial" pitchFamily="34" charset="0"/>
              </a:defRPr>
            </a:lvl4pPr>
            <a:lvl5pPr marL="2088586" indent="-232065" defTabSz="950822" eaLnBrk="0" hangingPunct="0">
              <a:defRPr b="1">
                <a:solidFill>
                  <a:schemeClr val="tx1"/>
                </a:solidFill>
                <a:latin typeface="Arial" pitchFamily="34" charset="0"/>
              </a:defRPr>
            </a:lvl5pPr>
            <a:lvl6pPr marL="2552717" indent="-232065" defTabSz="950822" eaLnBrk="0" fontAlgn="base" hangingPunct="0">
              <a:spcBef>
                <a:spcPct val="0"/>
              </a:spcBef>
              <a:spcAft>
                <a:spcPct val="0"/>
              </a:spcAft>
              <a:defRPr b="1">
                <a:solidFill>
                  <a:schemeClr val="tx1"/>
                </a:solidFill>
                <a:latin typeface="Arial" pitchFamily="34" charset="0"/>
              </a:defRPr>
            </a:lvl6pPr>
            <a:lvl7pPr marL="3016847" indent="-232065" defTabSz="950822" eaLnBrk="0" fontAlgn="base" hangingPunct="0">
              <a:spcBef>
                <a:spcPct val="0"/>
              </a:spcBef>
              <a:spcAft>
                <a:spcPct val="0"/>
              </a:spcAft>
              <a:defRPr b="1">
                <a:solidFill>
                  <a:schemeClr val="tx1"/>
                </a:solidFill>
                <a:latin typeface="Arial" pitchFamily="34" charset="0"/>
              </a:defRPr>
            </a:lvl7pPr>
            <a:lvl8pPr marL="3480976" indent="-232065" defTabSz="950822" eaLnBrk="0" fontAlgn="base" hangingPunct="0">
              <a:spcBef>
                <a:spcPct val="0"/>
              </a:spcBef>
              <a:spcAft>
                <a:spcPct val="0"/>
              </a:spcAft>
              <a:defRPr b="1">
                <a:solidFill>
                  <a:schemeClr val="tx1"/>
                </a:solidFill>
                <a:latin typeface="Arial" pitchFamily="34" charset="0"/>
              </a:defRPr>
            </a:lvl8pPr>
            <a:lvl9pPr marL="3945108" indent="-232065" defTabSz="95082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80</a:t>
            </a:fld>
            <a:endParaRPr lang="en-US" dirty="0" smtClean="0">
              <a:solidFill>
                <a:prstClr val="black"/>
              </a:solidFill>
              <a:cs typeface="Arial"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1203325" y="701675"/>
            <a:ext cx="4679950" cy="3509963"/>
          </a:xfrm>
          <a:prstGeom prst="rect">
            <a:avLst/>
          </a:prstGeom>
          <a:ln/>
        </p:spPr>
      </p:sp>
      <p:sp>
        <p:nvSpPr>
          <p:cNvPr id="181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Finally, a personal thanks to all of the various NHGRI staff (probably over 50-60 of you) who helped pull together the slides and information that I just reviewed. As always, such a group effort is essential for getting</a:t>
            </a:r>
            <a:r>
              <a:rPr lang="en-US" baseline="0" dirty="0" smtClean="0">
                <a:latin typeface="Arial" pitchFamily="34" charset="0"/>
                <a:cs typeface="Arial" pitchFamily="34" charset="0"/>
              </a:rPr>
              <a:t> this large amount of information conveyed efficiently </a:t>
            </a:r>
            <a:r>
              <a:rPr lang="en-US" dirty="0" smtClean="0">
                <a:latin typeface="Arial" pitchFamily="34" charset="0"/>
                <a:cs typeface="Arial" pitchFamily="34" charset="0"/>
              </a:rPr>
              <a:t>at each Council meeting.</a:t>
            </a:r>
          </a:p>
          <a:p>
            <a:pPr defTabSz="921401">
              <a:defRPr/>
            </a:pPr>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An additional thanks to the NHGRI communications group and web team for making my Director’s Report into an electronic resource.</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And special thanks to Kris Wetterstrand, who serves as the ‘ring leader’ in coordinating material development, and who directly helps me produce the final </a:t>
            </a:r>
            <a:r>
              <a:rPr lang="en-US" dirty="0" err="1" smtClean="0">
                <a:latin typeface="Arial" pitchFamily="34" charset="0"/>
                <a:cs typeface="Arial" pitchFamily="34" charset="0"/>
              </a:rPr>
              <a:t>Powerpoint</a:t>
            </a:r>
            <a:r>
              <a:rPr lang="en-US" dirty="0" smtClean="0">
                <a:latin typeface="Arial" pitchFamily="34" charset="0"/>
                <a:cs typeface="Arial" pitchFamily="34" charset="0"/>
              </a:rPr>
              <a:t> file. </a:t>
            </a:r>
          </a:p>
        </p:txBody>
      </p:sp>
      <p:sp>
        <p:nvSpPr>
          <p:cNvPr id="5" name="Slide Number Placeholder 3"/>
          <p:cNvSpPr>
            <a:spLocks noGrp="1"/>
          </p:cNvSpPr>
          <p:nvPr>
            <p:ph type="sldNum" sz="quarter" idx="5"/>
          </p:nvPr>
        </p:nvSpPr>
        <p:spPr>
          <a:xfrm>
            <a:off x="4014791"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85" eaLnBrk="0" hangingPunct="0">
              <a:defRPr b="1">
                <a:solidFill>
                  <a:schemeClr val="tx1"/>
                </a:solidFill>
                <a:latin typeface="Arial" pitchFamily="34" charset="0"/>
              </a:defRPr>
            </a:lvl1pPr>
            <a:lvl2pPr marL="754340" indent="-290131" defTabSz="950985" eaLnBrk="0" hangingPunct="0">
              <a:defRPr b="1">
                <a:solidFill>
                  <a:schemeClr val="tx1"/>
                </a:solidFill>
                <a:latin typeface="Arial" pitchFamily="34" charset="0"/>
              </a:defRPr>
            </a:lvl2pPr>
            <a:lvl3pPr marL="1160524" indent="-232104" defTabSz="950985" eaLnBrk="0" hangingPunct="0">
              <a:defRPr b="1">
                <a:solidFill>
                  <a:schemeClr val="tx1"/>
                </a:solidFill>
                <a:latin typeface="Arial" pitchFamily="34" charset="0"/>
              </a:defRPr>
            </a:lvl3pPr>
            <a:lvl4pPr marL="1624733" indent="-232104" defTabSz="950985" eaLnBrk="0" hangingPunct="0">
              <a:defRPr b="1">
                <a:solidFill>
                  <a:schemeClr val="tx1"/>
                </a:solidFill>
                <a:latin typeface="Arial" pitchFamily="34" charset="0"/>
              </a:defRPr>
            </a:lvl4pPr>
            <a:lvl5pPr marL="2088942" indent="-232104" defTabSz="950985" eaLnBrk="0" hangingPunct="0">
              <a:defRPr b="1">
                <a:solidFill>
                  <a:schemeClr val="tx1"/>
                </a:solidFill>
                <a:latin typeface="Arial" pitchFamily="34" charset="0"/>
              </a:defRPr>
            </a:lvl5pPr>
            <a:lvl6pPr marL="2553153" indent="-232104" defTabSz="950985" eaLnBrk="0" fontAlgn="base" hangingPunct="0">
              <a:spcBef>
                <a:spcPct val="0"/>
              </a:spcBef>
              <a:spcAft>
                <a:spcPct val="0"/>
              </a:spcAft>
              <a:defRPr b="1">
                <a:solidFill>
                  <a:schemeClr val="tx1"/>
                </a:solidFill>
                <a:latin typeface="Arial" pitchFamily="34" charset="0"/>
              </a:defRPr>
            </a:lvl6pPr>
            <a:lvl7pPr marL="3017360" indent="-232104" defTabSz="950985" eaLnBrk="0" fontAlgn="base" hangingPunct="0">
              <a:spcBef>
                <a:spcPct val="0"/>
              </a:spcBef>
              <a:spcAft>
                <a:spcPct val="0"/>
              </a:spcAft>
              <a:defRPr b="1">
                <a:solidFill>
                  <a:schemeClr val="tx1"/>
                </a:solidFill>
                <a:latin typeface="Arial" pitchFamily="34" charset="0"/>
              </a:defRPr>
            </a:lvl7pPr>
            <a:lvl8pPr marL="3481571" indent="-232104" defTabSz="950985" eaLnBrk="0" fontAlgn="base" hangingPunct="0">
              <a:spcBef>
                <a:spcPct val="0"/>
              </a:spcBef>
              <a:spcAft>
                <a:spcPct val="0"/>
              </a:spcAft>
              <a:defRPr b="1">
                <a:solidFill>
                  <a:schemeClr val="tx1"/>
                </a:solidFill>
                <a:latin typeface="Arial" pitchFamily="34" charset="0"/>
              </a:defRPr>
            </a:lvl8pPr>
            <a:lvl9pPr marL="3945781" indent="-232104" defTabSz="950985"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81</a:t>
            </a:fld>
            <a:endParaRPr lang="en-US" dirty="0" smtClean="0">
              <a:solidFill>
                <a:prstClr val="black"/>
              </a:solidFill>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20" tIns="47311" rIns="94620" bIns="47311" numCol="1" anchor="t" anchorCtr="0" compatLnSpc="1">
            <a:prstTxWarp prst="textNoShape">
              <a:avLst/>
            </a:prstTxWarp>
          </a:bodyPr>
          <a:lstStyle/>
          <a:p>
            <a:pPr defTabSz="922172">
              <a:defRPr/>
            </a:pPr>
            <a:r>
              <a:rPr lang="en-US" dirty="0">
                <a:latin typeface="Arial" panose="020B0604020202020204" pitchFamily="34" charset="0"/>
                <a:cs typeface="Arial" panose="020B0604020202020204" pitchFamily="34" charset="0"/>
              </a:rPr>
              <a:t>A quasi-departure from NHGRI will occur this summer. For the past four years, Karen Rothenberg has served as Senior Advisor to the NHGRI Director on Genomics and Society while on an extended sabbatical from the University of Maryland School of Law. She </a:t>
            </a:r>
            <a:r>
              <a:rPr lang="en-US" dirty="0" smtClean="0">
                <a:latin typeface="Arial" panose="020B0604020202020204" pitchFamily="34" charset="0"/>
                <a:cs typeface="Arial" panose="020B0604020202020204" pitchFamily="34" charset="0"/>
              </a:rPr>
              <a:t>has been </a:t>
            </a:r>
            <a:r>
              <a:rPr lang="en-US" dirty="0">
                <a:latin typeface="Arial" panose="020B0604020202020204" pitchFamily="34" charset="0"/>
                <a:cs typeface="Arial" panose="020B0604020202020204" pitchFamily="34" charset="0"/>
              </a:rPr>
              <a:t>a constant source of support to me as a new Institute Director, and her advice helped to establish the Division of Genomics and Society of our Extramural Research Program. She has even created opportunities for me to hone my acting skills with some of her genomics and theater projects. </a:t>
            </a:r>
          </a:p>
          <a:p>
            <a:pPr defTabSz="922172">
              <a:defRPr/>
            </a:pPr>
            <a:endParaRPr lang="en-US" dirty="0">
              <a:latin typeface="Arial" panose="020B0604020202020204" pitchFamily="34" charset="0"/>
              <a:cs typeface="Arial" panose="020B0604020202020204" pitchFamily="34" charset="0"/>
            </a:endParaRPr>
          </a:p>
          <a:p>
            <a:pPr defTabSz="922172">
              <a:defRPr/>
            </a:pPr>
            <a:r>
              <a:rPr lang="en-US" dirty="0">
                <a:latin typeface="Arial" panose="020B0604020202020204" pitchFamily="34" charset="0"/>
                <a:cs typeface="Arial" panose="020B0604020202020204" pitchFamily="34" charset="0"/>
              </a:rPr>
              <a:t>This summer, Karen will officially return to the University of Maryland, where she will help coordinate an externship for law students at NHGRI. She will also continue to work on a number of genomics and theater projects. I wanted to personally thank Karen for all of her contributions to NHGRI, especially those over the last four years.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4014792"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822" eaLnBrk="0" hangingPunct="0">
              <a:defRPr b="1">
                <a:solidFill>
                  <a:schemeClr val="tx1"/>
                </a:solidFill>
                <a:latin typeface="Arial" pitchFamily="34" charset="0"/>
              </a:defRPr>
            </a:lvl1pPr>
            <a:lvl2pPr marL="754211" indent="-290081" defTabSz="950822" eaLnBrk="0" hangingPunct="0">
              <a:defRPr b="1">
                <a:solidFill>
                  <a:schemeClr val="tx1"/>
                </a:solidFill>
                <a:latin typeface="Arial" pitchFamily="34" charset="0"/>
              </a:defRPr>
            </a:lvl2pPr>
            <a:lvl3pPr marL="1160325" indent="-232065" defTabSz="950822" eaLnBrk="0" hangingPunct="0">
              <a:defRPr b="1">
                <a:solidFill>
                  <a:schemeClr val="tx1"/>
                </a:solidFill>
                <a:latin typeface="Arial" pitchFamily="34" charset="0"/>
              </a:defRPr>
            </a:lvl3pPr>
            <a:lvl4pPr marL="1624455" indent="-232065" defTabSz="950822" eaLnBrk="0" hangingPunct="0">
              <a:defRPr b="1">
                <a:solidFill>
                  <a:schemeClr val="tx1"/>
                </a:solidFill>
                <a:latin typeface="Arial" pitchFamily="34" charset="0"/>
              </a:defRPr>
            </a:lvl4pPr>
            <a:lvl5pPr marL="2088586" indent="-232065" defTabSz="950822" eaLnBrk="0" hangingPunct="0">
              <a:defRPr b="1">
                <a:solidFill>
                  <a:schemeClr val="tx1"/>
                </a:solidFill>
                <a:latin typeface="Arial" pitchFamily="34" charset="0"/>
              </a:defRPr>
            </a:lvl5pPr>
            <a:lvl6pPr marL="2552717" indent="-232065" defTabSz="950822" eaLnBrk="0" fontAlgn="base" hangingPunct="0">
              <a:spcBef>
                <a:spcPct val="0"/>
              </a:spcBef>
              <a:spcAft>
                <a:spcPct val="0"/>
              </a:spcAft>
              <a:defRPr b="1">
                <a:solidFill>
                  <a:schemeClr val="tx1"/>
                </a:solidFill>
                <a:latin typeface="Arial" pitchFamily="34" charset="0"/>
              </a:defRPr>
            </a:lvl6pPr>
            <a:lvl7pPr marL="3016847" indent="-232065" defTabSz="950822" eaLnBrk="0" fontAlgn="base" hangingPunct="0">
              <a:spcBef>
                <a:spcPct val="0"/>
              </a:spcBef>
              <a:spcAft>
                <a:spcPct val="0"/>
              </a:spcAft>
              <a:defRPr b="1">
                <a:solidFill>
                  <a:schemeClr val="tx1"/>
                </a:solidFill>
                <a:latin typeface="Arial" pitchFamily="34" charset="0"/>
              </a:defRPr>
            </a:lvl7pPr>
            <a:lvl8pPr marL="3480976" indent="-232065" defTabSz="950822" eaLnBrk="0" fontAlgn="base" hangingPunct="0">
              <a:spcBef>
                <a:spcPct val="0"/>
              </a:spcBef>
              <a:spcAft>
                <a:spcPct val="0"/>
              </a:spcAft>
              <a:defRPr b="1">
                <a:solidFill>
                  <a:schemeClr val="tx1"/>
                </a:solidFill>
                <a:latin typeface="Arial" pitchFamily="34" charset="0"/>
              </a:defRPr>
            </a:lvl8pPr>
            <a:lvl9pPr marL="3945108" indent="-232065" defTabSz="95082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9</a:t>
            </a:fld>
            <a:endParaRPr lang="en-US" dirty="0" smtClean="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iff"/><Relationship Id="rId1" Type="http://schemas.openxmlformats.org/officeDocument/2006/relationships/slideMaster" Target="../slideMasters/slideMaster7.xml"/><Relationship Id="rId4" Type="http://schemas.openxmlformats.org/officeDocument/2006/relationships/image" Target="../media/image15.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6E95F95-6A86-45D2-9F6A-8170A07E63A8}" type="slidenum">
              <a:rPr lang="en-US"/>
              <a:pPr>
                <a:defRPr/>
              </a:pPr>
              <a:t>‹#›</a:t>
            </a:fld>
            <a:endParaRPr lang="en-US" dirty="0"/>
          </a:p>
        </p:txBody>
      </p:sp>
    </p:spTree>
    <p:extLst>
      <p:ext uri="{BB962C8B-B14F-4D97-AF65-F5344CB8AC3E}">
        <p14:creationId xmlns:p14="http://schemas.microsoft.com/office/powerpoint/2010/main" val="1754182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AD9AD164-6806-464B-A1D1-9E5402FBF197}" type="slidenum">
              <a:rPr lang="en-US"/>
              <a:pPr>
                <a:defRPr/>
              </a:pPr>
              <a:t>‹#›</a:t>
            </a:fld>
            <a:endParaRPr lang="en-US" dirty="0"/>
          </a:p>
        </p:txBody>
      </p:sp>
    </p:spTree>
    <p:extLst>
      <p:ext uri="{BB962C8B-B14F-4D97-AF65-F5344CB8AC3E}">
        <p14:creationId xmlns:p14="http://schemas.microsoft.com/office/powerpoint/2010/main" val="4244442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63433DCB-4F26-4D90-B8E8-FA2521692C36}" type="slidenum">
              <a:rPr lang="en-US"/>
              <a:pPr>
                <a:defRPr/>
              </a:pPr>
              <a:t>‹#›</a:t>
            </a:fld>
            <a:endParaRPr lang="en-US" dirty="0"/>
          </a:p>
        </p:txBody>
      </p:sp>
    </p:spTree>
    <p:extLst>
      <p:ext uri="{BB962C8B-B14F-4D97-AF65-F5344CB8AC3E}">
        <p14:creationId xmlns:p14="http://schemas.microsoft.com/office/powerpoint/2010/main" val="711722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3"/>
          <p:cNvSpPr>
            <a:spLocks noGrp="1"/>
          </p:cNvSpPr>
          <p:nvPr>
            <p:ph type="dt" sz="half" idx="10"/>
          </p:nvPr>
        </p:nvSpPr>
        <p:spPr/>
        <p:txBody>
          <a:bodyPr/>
          <a:lstStyle>
            <a:lvl1pPr>
              <a:defRPr/>
            </a:lvl1pPr>
          </a:lstStyle>
          <a:p>
            <a:fld id="{BC2485DB-E278-4EB0-966A-C9C570922654}" type="datetimeFigureOut">
              <a:rPr lang="en-US" smtClean="0">
                <a:solidFill>
                  <a:srgbClr val="D6ECFF"/>
                </a:solidFill>
              </a:rPr>
              <a:pPr/>
              <a:t>5/17/2015</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fld id="{F5393014-1EC9-49EE-B2DE-28DCDC49F35A}"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476296196"/>
      </p:ext>
    </p:extLst>
  </p:cSld>
  <p:clrMapOvr>
    <a:masterClrMapping/>
  </p:clrMapOvr>
  <p:transition>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03A1A67F-B7E8-42C5-BDAF-5011E182C3A6}" type="slidenum">
              <a:rPr lang="en-US"/>
              <a:pPr>
                <a:defRPr/>
              </a:pPr>
              <a:t>‹#›</a:t>
            </a:fld>
            <a:endParaRPr lang="en-US" dirty="0"/>
          </a:p>
        </p:txBody>
      </p:sp>
    </p:spTree>
    <p:extLst>
      <p:ext uri="{BB962C8B-B14F-4D97-AF65-F5344CB8AC3E}">
        <p14:creationId xmlns:p14="http://schemas.microsoft.com/office/powerpoint/2010/main" val="3199430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2E567A-2F44-7F41-B572-36B5C90063D5}" type="datetimeFigureOut">
              <a:rPr lang="en-US" smtClean="0">
                <a:solidFill>
                  <a:prstClr val="black">
                    <a:tint val="75000"/>
                  </a:prstClr>
                </a:solidFill>
              </a:rPr>
              <a:pPr/>
              <a:t>5/17/2015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C1D018-4C13-C94E-8C11-613E88E5CE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551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3703F6D8-1180-4E1B-A42A-C15513F8712C}" type="slidenum">
              <a:rPr lang="en-US"/>
              <a:pPr>
                <a:defRPr/>
              </a:pPr>
              <a:t>‹#›</a:t>
            </a:fld>
            <a:endParaRPr lang="en-US" dirty="0"/>
          </a:p>
        </p:txBody>
      </p:sp>
    </p:spTree>
    <p:extLst>
      <p:ext uri="{BB962C8B-B14F-4D97-AF65-F5344CB8AC3E}">
        <p14:creationId xmlns:p14="http://schemas.microsoft.com/office/powerpoint/2010/main" val="3612959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AA2C1B1-09EC-4E0D-A085-68298AA03088}"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463951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EA2061D4-635D-45EE-8B2A-61C9DFA829FE}"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8253550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1DCA5372-8FF6-48BA-84A9-4AEAA3439B06}"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8606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78F9646F-2DB3-4BED-8329-5884B44B5614}"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645319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926D606-1CE5-48CA-B1E3-7874185442B5}" type="slidenum">
              <a:rPr lang="en-US"/>
              <a:pPr>
                <a:defRPr/>
              </a:pPr>
              <a:t>‹#›</a:t>
            </a:fld>
            <a:endParaRPr lang="en-US" dirty="0"/>
          </a:p>
        </p:txBody>
      </p:sp>
    </p:spTree>
    <p:extLst>
      <p:ext uri="{BB962C8B-B14F-4D97-AF65-F5344CB8AC3E}">
        <p14:creationId xmlns:p14="http://schemas.microsoft.com/office/powerpoint/2010/main" val="155289599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2C392C6C-2A4B-431F-9062-F2AFCF8C1706}" type="slidenum">
              <a:rPr lang="en-US">
                <a:solidFill>
                  <a:prstClr val="white"/>
                </a:solidFill>
              </a:rPr>
              <a:pPr>
                <a:defRPr/>
              </a:pPr>
              <a:t>‹#›</a:t>
            </a:fld>
            <a:endParaRPr lang="en-US">
              <a:solidFill>
                <a:prstClr val="white"/>
              </a:solidFill>
            </a:endParaRPr>
          </a:p>
        </p:txBody>
      </p:sp>
      <p:sp>
        <p:nvSpPr>
          <p:cNvPr id="9"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895620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BE4AA2C3-B7AB-470B-A32B-83A99DBD8D07}" type="slidenum">
              <a:rPr lang="en-US">
                <a:solidFill>
                  <a:prstClr val="white"/>
                </a:solidFill>
              </a:rPr>
              <a:pPr>
                <a:defRPr/>
              </a:pPr>
              <a:t>‹#›</a:t>
            </a:fld>
            <a:endParaRPr lang="en-US">
              <a:solidFill>
                <a:prstClr val="white"/>
              </a:solidFill>
            </a:endParaRPr>
          </a:p>
        </p:txBody>
      </p:sp>
      <p:sp>
        <p:nvSpPr>
          <p:cNvPr id="5"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6317335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EE624C41-8BA4-439B-8F3D-93E56C74741D}" type="slidenum">
              <a:rPr lang="en-US">
                <a:solidFill>
                  <a:prstClr val="white"/>
                </a:solidFill>
              </a:rPr>
              <a:pPr>
                <a:defRPr/>
              </a:pPr>
              <a:t>‹#›</a:t>
            </a:fld>
            <a:endParaRPr lang="en-US">
              <a:solidFill>
                <a:prstClr val="white"/>
              </a:solidFill>
            </a:endParaRPr>
          </a:p>
        </p:txBody>
      </p:sp>
      <p:sp>
        <p:nvSpPr>
          <p:cNvPr id="4"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391582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F2E2F40-1B54-4AB7-9FD0-726A3456E107}"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0984047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5982BBBC-E9F4-4A32-9284-A0090247C8CB}"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1676303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503FBA8B-F769-498E-8772-FAE339879600}"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6532847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182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0182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96D8A87-0DAB-4057-AC22-62798CE6D733}"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2183165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9" name="Picture 1"/>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39"/>
          <p:cNvPicPr>
            <a:picLocks noChangeAspect="1" noChangeArrowheads="1"/>
          </p:cNvPicPr>
          <p:nvPr/>
        </p:nvPicPr>
        <p:blipFill>
          <a:blip r:embed="rId3" cstate="print"/>
          <a:srcRect/>
          <a:stretch>
            <a:fillRect/>
          </a:stretch>
        </p:blipFill>
        <p:spPr bwMode="auto">
          <a:xfrm>
            <a:off x="7435754" y="5850165"/>
            <a:ext cx="968375" cy="914400"/>
          </a:xfrm>
          <a:prstGeom prst="rect">
            <a:avLst/>
          </a:prstGeom>
          <a:noFill/>
          <a:ln w="9525">
            <a:noFill/>
            <a:miter lim="800000"/>
            <a:headEnd/>
            <a:tailEnd/>
          </a:ln>
        </p:spPr>
      </p:pic>
      <p:sp>
        <p:nvSpPr>
          <p:cNvPr id="40965" name="Rectangle 4"/>
          <p:cNvSpPr>
            <a:spLocks noGrp="1" noChangeArrowheads="1"/>
          </p:cNvSpPr>
          <p:nvPr>
            <p:ph type="ctrTitle"/>
          </p:nvPr>
        </p:nvSpPr>
        <p:spPr>
          <a:xfrm>
            <a:off x="685800" y="301625"/>
            <a:ext cx="7772400" cy="1470025"/>
          </a:xfrm>
        </p:spPr>
        <p:txBody>
          <a:bodyPr/>
          <a:lstStyle>
            <a:lvl1pPr algn="r">
              <a:defRPr/>
            </a:lvl1pPr>
          </a:lstStyle>
          <a:p>
            <a:r>
              <a:rPr lang="en-US"/>
              <a:t>Click to edit Master title style</a:t>
            </a:r>
          </a:p>
        </p:txBody>
      </p:sp>
      <p:sp>
        <p:nvSpPr>
          <p:cNvPr id="6" name="Rectangle 5"/>
          <p:cNvSpPr>
            <a:spLocks noGrp="1" noChangeArrowheads="1"/>
          </p:cNvSpPr>
          <p:nvPr>
            <p:ph type="dt" sz="half" idx="10"/>
          </p:nvPr>
        </p:nvSpPr>
        <p:spPr/>
        <p:txBody>
          <a:bodyPr/>
          <a:lstStyle>
            <a:lvl1pPr eaLnBrk="0" hangingPunct="0">
              <a:defRPr>
                <a:solidFill>
                  <a:schemeClr val="tx1"/>
                </a:solidFill>
              </a:defRPr>
            </a:lvl1pPr>
          </a:lstStyle>
          <a:p>
            <a:pPr>
              <a:defRPr/>
            </a:pPr>
            <a:fld id="{8CA083D7-DD03-471F-811F-43B6599BD76A}" type="datetimeFigureOut">
              <a:rPr lang="en-US">
                <a:solidFill>
                  <a:prstClr val="black"/>
                </a:solidFill>
              </a:rPr>
              <a:pPr>
                <a:defRPr/>
              </a:pPr>
              <a:t>5/17/2015</a:t>
            </a:fld>
            <a:endParaRPr lang="en-US">
              <a:solidFill>
                <a:prstClr val="black"/>
              </a:solidFill>
            </a:endParaRPr>
          </a:p>
        </p:txBody>
      </p:sp>
      <p:sp>
        <p:nvSpPr>
          <p:cNvPr id="7" name="Rectangle 6"/>
          <p:cNvSpPr>
            <a:spLocks noGrp="1" noChangeArrowheads="1"/>
          </p:cNvSpPr>
          <p:nvPr>
            <p:ph type="ftr" sz="quarter" idx="11"/>
          </p:nvPr>
        </p:nvSpPr>
        <p:spPr/>
        <p:txBody>
          <a:bodyPr/>
          <a:lstStyle>
            <a:lvl1pPr eaLnBrk="0" hangingPunct="0">
              <a:defRPr>
                <a:solidFill>
                  <a:schemeClr val="tx1"/>
                </a:solidFill>
              </a:defRPr>
            </a:lvl1pPr>
          </a:lstStyle>
          <a:p>
            <a:pPr>
              <a:defRPr/>
            </a:pPr>
            <a:endParaRPr lang="en-US">
              <a:solidFill>
                <a:prstClr val="black"/>
              </a:solidFill>
            </a:endParaRPr>
          </a:p>
        </p:txBody>
      </p:sp>
      <p:sp>
        <p:nvSpPr>
          <p:cNvPr id="8" name="Rectangle 7"/>
          <p:cNvSpPr>
            <a:spLocks noGrp="1" noChangeArrowheads="1"/>
          </p:cNvSpPr>
          <p:nvPr>
            <p:ph type="sldNum" sz="quarter" idx="12"/>
          </p:nvPr>
        </p:nvSpPr>
        <p:spPr/>
        <p:txBody>
          <a:bodyPr/>
          <a:lstStyle>
            <a:lvl1pPr eaLnBrk="0" hangingPunct="0">
              <a:defRPr>
                <a:solidFill>
                  <a:schemeClr val="tx1"/>
                </a:solidFill>
              </a:defRPr>
            </a:lvl1pPr>
          </a:lstStyle>
          <a:p>
            <a:pPr>
              <a:defRPr/>
            </a:pPr>
            <a:fld id="{BA0E93ED-C791-44F9-9747-ECE07A6BD49E}" type="slidenum">
              <a:rPr lang="en-US">
                <a:solidFill>
                  <a:prstClr val="black"/>
                </a:solidFill>
              </a:rPr>
              <a:pPr>
                <a:defRPr/>
              </a:pPr>
              <a:t>‹#›</a:t>
            </a:fld>
            <a:endParaRPr lang="en-US">
              <a:solidFill>
                <a:prstClr val="black"/>
              </a:solidFill>
            </a:endParaRPr>
          </a:p>
        </p:txBody>
      </p:sp>
      <p:pic>
        <p:nvPicPr>
          <p:cNvPr id="10" name="Picture 9" descr="NIH_Logo_Mark_K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64940" y="6011333"/>
            <a:ext cx="963065" cy="604534"/>
          </a:xfrm>
          <a:prstGeom prst="rect">
            <a:avLst/>
          </a:prstGeom>
        </p:spPr>
      </p:pic>
      <p:pic>
        <p:nvPicPr>
          <p:cNvPr id="2" name="Picture 1"/>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7584" y="2040352"/>
            <a:ext cx="7467600" cy="4114800"/>
          </a:xfrm>
          <a:prstGeom prst="rect">
            <a:avLst/>
          </a:prstGeom>
        </p:spPr>
      </p:pic>
    </p:spTree>
    <p:extLst>
      <p:ext uri="{BB962C8B-B14F-4D97-AF65-F5344CB8AC3E}">
        <p14:creationId xmlns:p14="http://schemas.microsoft.com/office/powerpoint/2010/main" val="117734884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C0D50540-0C08-4278-A45F-A40131863445}" type="datetimeFigureOut">
              <a:rPr lang="en-US">
                <a:solidFill>
                  <a:prstClr val="black"/>
                </a:solidFill>
              </a:rPr>
              <a:pPr>
                <a:defRPr/>
              </a:pPr>
              <a:t>5/17/2015</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9C19145-A1FF-4E51-908E-05917128143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16812475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414B0588-FE0A-4ED7-9380-BCAE1A2152F1}" type="datetimeFigureOut">
              <a:rPr lang="en-US">
                <a:solidFill>
                  <a:prstClr val="black"/>
                </a:solidFill>
              </a:rPr>
              <a:pPr>
                <a:defRPr/>
              </a:pPr>
              <a:t>5/17/2015</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C4C4AF0-41B0-468C-989C-7C8C7F8FE61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71651907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pPr>
              <a:defRPr/>
            </a:pPr>
            <a:endParaRPr lang="en-US"/>
          </a:p>
        </p:txBody>
      </p:sp>
      <p:sp>
        <p:nvSpPr>
          <p:cNvPr id="26" name="Footer Placeholder 4"/>
          <p:cNvSpPr>
            <a:spLocks noGrp="1"/>
          </p:cNvSpPr>
          <p:nvPr>
            <p:ph type="ftr" sz="quarter" idx="11"/>
          </p:nvPr>
        </p:nvSpPr>
        <p:spPr/>
        <p:txBody>
          <a:bodyPr/>
          <a:lstStyle>
            <a:lvl1pPr>
              <a:defRPr/>
            </a:lvl1pPr>
            <a:extLst/>
          </a:lstStyle>
          <a:p>
            <a:pPr>
              <a:defRPr/>
            </a:pPr>
            <a:endParaRPr lang="en-US"/>
          </a:p>
        </p:txBody>
      </p:sp>
      <p:sp>
        <p:nvSpPr>
          <p:cNvPr id="27" name="Slide Number Placeholder 5"/>
          <p:cNvSpPr>
            <a:spLocks noGrp="1"/>
          </p:cNvSpPr>
          <p:nvPr>
            <p:ph type="sldNum" sz="quarter" idx="12"/>
          </p:nvPr>
        </p:nvSpPr>
        <p:spPr/>
        <p:txBody>
          <a:bodyPr/>
          <a:lstStyle>
            <a:lvl1pPr>
              <a:defRPr/>
            </a:lvl1pPr>
            <a:extLst/>
          </a:lstStyle>
          <a:p>
            <a:pPr>
              <a:defRPr/>
            </a:pPr>
            <a:fld id="{A9C2C228-90BF-4D99-AC76-2D3AE6233168}" type="slidenum">
              <a:rPr lang="en-US"/>
              <a:pPr>
                <a:defRPr/>
              </a:pPr>
              <a:t>‹#›</a:t>
            </a:fld>
            <a:endParaRPr lang="en-US" dirty="0"/>
          </a:p>
        </p:txBody>
      </p:sp>
    </p:spTree>
    <p:extLst>
      <p:ext uri="{BB962C8B-B14F-4D97-AF65-F5344CB8AC3E}">
        <p14:creationId xmlns:p14="http://schemas.microsoft.com/office/powerpoint/2010/main" val="25342608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fld id="{06A8F636-D492-454F-8569-D9F9B722822E}" type="datetimeFigureOut">
              <a:rPr lang="en-US">
                <a:solidFill>
                  <a:prstClr val="black"/>
                </a:solidFill>
              </a:rPr>
              <a:pPr>
                <a:defRPr/>
              </a:pPr>
              <a:t>5/17/2015</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F08D269-006E-4F44-88D4-C6D2ABDBC32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79431094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fld id="{81DB6BB3-DE07-4DB8-B4AC-AE57374D03D4}" type="datetimeFigureOut">
              <a:rPr lang="en-US">
                <a:solidFill>
                  <a:prstClr val="black"/>
                </a:solidFill>
              </a:rPr>
              <a:pPr>
                <a:defRPr/>
              </a:pPr>
              <a:t>5/17/2015</a:t>
            </a:fld>
            <a:endParaRPr lang="en-US">
              <a:solidFill>
                <a:prstClr val="black"/>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916DD327-1CF5-4B70-948E-362B98654A3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035639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fld id="{4E707A0A-FE11-41B2-95E8-AE67D4871EC0}" type="datetimeFigureOut">
              <a:rPr lang="en-US">
                <a:solidFill>
                  <a:prstClr val="black"/>
                </a:solidFill>
              </a:rPr>
              <a:pPr>
                <a:defRPr/>
              </a:pPr>
              <a:t>5/17/2015</a:t>
            </a:fld>
            <a:endParaRPr lang="en-US">
              <a:solidFill>
                <a:prstClr val="black"/>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3AC350F7-0307-4AAB-9980-78FA88D60ED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1504988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693FA309-096C-4A15-8853-D6041EF1F2C0}" type="datetimeFigureOut">
              <a:rPr lang="en-US">
                <a:solidFill>
                  <a:prstClr val="black"/>
                </a:solidFill>
              </a:rPr>
              <a:pPr>
                <a:defRPr/>
              </a:pPr>
              <a:t>5/17/2015</a:t>
            </a:fld>
            <a:endParaRPr lang="en-US">
              <a:solidFill>
                <a:prstClr val="black"/>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0DA7C89-BC19-4667-830E-21C510E9443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1950329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13B7CBA0-1AF2-464B-9152-512B381B187D}" type="datetimeFigureOut">
              <a:rPr lang="en-US">
                <a:solidFill>
                  <a:prstClr val="black"/>
                </a:solidFill>
              </a:rPr>
              <a:pPr>
                <a:defRPr/>
              </a:pPr>
              <a:t>5/17/2015</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08C3E25-42E7-4CAE-8AAD-72D4A1472E4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753273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71756203-59C3-4865-9B33-E51ADDA01CB3}" type="datetimeFigureOut">
              <a:rPr lang="en-US">
                <a:solidFill>
                  <a:prstClr val="black"/>
                </a:solidFill>
              </a:rPr>
              <a:pPr>
                <a:defRPr/>
              </a:pPr>
              <a:t>5/17/2015</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7D1C7FE-E8AF-4D73-8E0C-FB7506C3C3D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2354549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C0F55D3B-A5C0-405D-8DAC-56807B8A4C23}" type="datetimeFigureOut">
              <a:rPr lang="en-US">
                <a:solidFill>
                  <a:prstClr val="black"/>
                </a:solidFill>
              </a:rPr>
              <a:pPr>
                <a:defRPr/>
              </a:pPr>
              <a:t>5/17/2015</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BCB8300-BEE9-49EF-A1B6-AF3E33B6DB1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097030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26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026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99049305-EAF3-47F7-947F-27D962776D54}" type="datetimeFigureOut">
              <a:rPr lang="en-US">
                <a:solidFill>
                  <a:prstClr val="black"/>
                </a:solidFill>
              </a:rPr>
              <a:pPr>
                <a:defRPr/>
              </a:pPr>
              <a:t>5/17/2015</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16A2D37-C68C-4FE1-BF1A-3195CF6F0AD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394310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AA2C1B1-09EC-4E0D-A085-68298AA03088}"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6821742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EA2061D4-635D-45EE-8B2A-61C9DFA829FE}"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893464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37517C83-1F2E-473A-8CD2-D2189545B6D5}" type="slidenum">
              <a:rPr lang="en-US"/>
              <a:pPr>
                <a:defRPr/>
              </a:pPr>
              <a:t>‹#›</a:t>
            </a:fld>
            <a:endParaRPr lang="en-US" dirty="0"/>
          </a:p>
        </p:txBody>
      </p:sp>
    </p:spTree>
    <p:extLst>
      <p:ext uri="{BB962C8B-B14F-4D97-AF65-F5344CB8AC3E}">
        <p14:creationId xmlns:p14="http://schemas.microsoft.com/office/powerpoint/2010/main" val="28409004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1DCA5372-8FF6-48BA-84A9-4AEAA3439B06}"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8610674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78F9646F-2DB3-4BED-8329-5884B44B5614}"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1391842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2C392C6C-2A4B-431F-9062-F2AFCF8C1706}" type="slidenum">
              <a:rPr lang="en-US">
                <a:solidFill>
                  <a:prstClr val="white"/>
                </a:solidFill>
              </a:rPr>
              <a:pPr>
                <a:defRPr/>
              </a:pPr>
              <a:t>‹#›</a:t>
            </a:fld>
            <a:endParaRPr lang="en-US">
              <a:solidFill>
                <a:prstClr val="white"/>
              </a:solidFill>
            </a:endParaRPr>
          </a:p>
        </p:txBody>
      </p:sp>
      <p:sp>
        <p:nvSpPr>
          <p:cNvPr id="9"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7953136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BE4AA2C3-B7AB-470B-A32B-83A99DBD8D07}" type="slidenum">
              <a:rPr lang="en-US">
                <a:solidFill>
                  <a:prstClr val="white"/>
                </a:solidFill>
              </a:rPr>
              <a:pPr>
                <a:defRPr/>
              </a:pPr>
              <a:t>‹#›</a:t>
            </a:fld>
            <a:endParaRPr lang="en-US">
              <a:solidFill>
                <a:prstClr val="white"/>
              </a:solidFill>
            </a:endParaRPr>
          </a:p>
        </p:txBody>
      </p:sp>
      <p:sp>
        <p:nvSpPr>
          <p:cNvPr id="5"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7892990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EE624C41-8BA4-439B-8F3D-93E56C74741D}" type="slidenum">
              <a:rPr lang="en-US">
                <a:solidFill>
                  <a:prstClr val="white"/>
                </a:solidFill>
              </a:rPr>
              <a:pPr>
                <a:defRPr/>
              </a:pPr>
              <a:t>‹#›</a:t>
            </a:fld>
            <a:endParaRPr lang="en-US">
              <a:solidFill>
                <a:prstClr val="white"/>
              </a:solidFill>
            </a:endParaRPr>
          </a:p>
        </p:txBody>
      </p:sp>
      <p:sp>
        <p:nvSpPr>
          <p:cNvPr id="4"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42769970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F2E2F40-1B54-4AB7-9FD0-726A3456E107}"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2861820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5982BBBC-E9F4-4A32-9284-A0090247C8CB}"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6491951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503FBA8B-F769-498E-8772-FAE339879600}"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6972888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182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0182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96D8A87-0DAB-4057-AC22-62798CE6D733}"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4677247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1"/>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39"/>
          <p:cNvPicPr>
            <a:picLocks noChangeAspect="1" noChangeArrowheads="1"/>
          </p:cNvPicPr>
          <p:nvPr/>
        </p:nvPicPr>
        <p:blipFill>
          <a:blip r:embed="rId3" cstate="print"/>
          <a:srcRect/>
          <a:stretch>
            <a:fillRect/>
          </a:stretch>
        </p:blipFill>
        <p:spPr bwMode="auto">
          <a:xfrm>
            <a:off x="7435754" y="5850165"/>
            <a:ext cx="968375" cy="914400"/>
          </a:xfrm>
          <a:prstGeom prst="rect">
            <a:avLst/>
          </a:prstGeom>
          <a:noFill/>
          <a:ln w="9525">
            <a:noFill/>
            <a:miter lim="800000"/>
            <a:headEnd/>
            <a:tailEnd/>
          </a:ln>
        </p:spPr>
      </p:pic>
      <p:sp>
        <p:nvSpPr>
          <p:cNvPr id="40965" name="Rectangle 4"/>
          <p:cNvSpPr>
            <a:spLocks noGrp="1" noChangeArrowheads="1"/>
          </p:cNvSpPr>
          <p:nvPr>
            <p:ph type="ctrTitle"/>
          </p:nvPr>
        </p:nvSpPr>
        <p:spPr>
          <a:xfrm>
            <a:off x="685800" y="301625"/>
            <a:ext cx="7772400" cy="1470025"/>
          </a:xfrm>
        </p:spPr>
        <p:txBody>
          <a:bodyPr/>
          <a:lstStyle>
            <a:lvl1pPr algn="r">
              <a:defRPr/>
            </a:lvl1pPr>
          </a:lstStyle>
          <a:p>
            <a:r>
              <a:rPr lang="en-US"/>
              <a:t>Click to edit Master title style</a:t>
            </a:r>
          </a:p>
        </p:txBody>
      </p:sp>
      <p:sp>
        <p:nvSpPr>
          <p:cNvPr id="6" name="Date Placeholder 5"/>
          <p:cNvSpPr>
            <a:spLocks noGrp="1" noChangeArrowheads="1"/>
          </p:cNvSpPr>
          <p:nvPr>
            <p:ph type="dt" sz="half" idx="10"/>
          </p:nvPr>
        </p:nvSpPr>
        <p:spPr>
          <a:xfrm>
            <a:off x="457200" y="6388634"/>
            <a:ext cx="2133600" cy="476250"/>
          </a:xfrm>
          <a:prstGeom prst="rect">
            <a:avLst/>
          </a:prstGeom>
        </p:spPr>
        <p:txBody>
          <a:bodyPr/>
          <a:lstStyle>
            <a:lvl1pPr eaLnBrk="0" hangingPunct="0">
              <a:defRPr>
                <a:solidFill>
                  <a:schemeClr val="tx1"/>
                </a:solidFill>
              </a:defRPr>
            </a:lvl1pPr>
          </a:lstStyle>
          <a:p>
            <a:pPr>
              <a:defRPr/>
            </a:pPr>
            <a:fld id="{8CA083D7-DD03-471F-811F-43B6599BD76A}" type="datetimeFigureOut">
              <a:rPr lang="en-US" b="0">
                <a:solidFill>
                  <a:prstClr val="black"/>
                </a:solidFill>
              </a:rPr>
              <a:pPr>
                <a:defRPr/>
              </a:pPr>
              <a:t>5/17/2015</a:t>
            </a:fld>
            <a:endParaRPr lang="en-US" b="0">
              <a:solidFill>
                <a:prstClr val="black"/>
              </a:solidFill>
            </a:endParaRPr>
          </a:p>
        </p:txBody>
      </p:sp>
      <p:sp>
        <p:nvSpPr>
          <p:cNvPr id="7" name="Footer Placeholder 6"/>
          <p:cNvSpPr>
            <a:spLocks noGrp="1" noChangeArrowheads="1"/>
          </p:cNvSpPr>
          <p:nvPr>
            <p:ph type="ftr" sz="quarter" idx="11"/>
          </p:nvPr>
        </p:nvSpPr>
        <p:spPr>
          <a:xfrm>
            <a:off x="3124200" y="6152666"/>
            <a:ext cx="2895600" cy="476250"/>
          </a:xfrm>
          <a:prstGeom prst="rect">
            <a:avLst/>
          </a:prstGeom>
        </p:spPr>
        <p:txBody>
          <a:bodyPr/>
          <a:lstStyle>
            <a:lvl1pPr eaLnBrk="0" hangingPunct="0">
              <a:defRPr>
                <a:solidFill>
                  <a:schemeClr val="tx1"/>
                </a:solidFill>
              </a:defRPr>
            </a:lvl1pPr>
          </a:lstStyle>
          <a:p>
            <a:pPr>
              <a:defRPr/>
            </a:pPr>
            <a:endParaRPr lang="en-US" b="0">
              <a:solidFill>
                <a:prstClr val="black"/>
              </a:solidFill>
            </a:endParaRPr>
          </a:p>
        </p:txBody>
      </p:sp>
      <p:sp>
        <p:nvSpPr>
          <p:cNvPr id="8" name="Slide Number Placeholder 7"/>
          <p:cNvSpPr>
            <a:spLocks noGrp="1" noChangeArrowheads="1"/>
          </p:cNvSpPr>
          <p:nvPr>
            <p:ph type="sldNum" sz="quarter" idx="12"/>
          </p:nvPr>
        </p:nvSpPr>
        <p:spPr>
          <a:xfrm>
            <a:off x="6553200" y="6388634"/>
            <a:ext cx="2133600" cy="476250"/>
          </a:xfrm>
          <a:prstGeom prst="rect">
            <a:avLst/>
          </a:prstGeom>
        </p:spPr>
        <p:txBody>
          <a:bodyPr/>
          <a:lstStyle>
            <a:lvl1pPr eaLnBrk="0" hangingPunct="0">
              <a:defRPr>
                <a:solidFill>
                  <a:schemeClr val="tx1"/>
                </a:solidFill>
              </a:defRPr>
            </a:lvl1pPr>
          </a:lstStyle>
          <a:p>
            <a:pPr>
              <a:defRPr/>
            </a:pPr>
            <a:fld id="{BA0E93ED-C791-44F9-9747-ECE07A6BD49E}" type="slidenum">
              <a:rPr lang="en-US" b="0">
                <a:solidFill>
                  <a:prstClr val="black"/>
                </a:solidFill>
              </a:rPr>
              <a:pPr>
                <a:defRPr/>
              </a:pPr>
              <a:t>‹#›</a:t>
            </a:fld>
            <a:endParaRPr lang="en-US" b="0">
              <a:solidFill>
                <a:prstClr val="black"/>
              </a:solidFill>
            </a:endParaRPr>
          </a:p>
        </p:txBody>
      </p:sp>
      <p:pic>
        <p:nvPicPr>
          <p:cNvPr id="10" name="Picture 9" descr="NIH_Logo_Mark_K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64940" y="6011333"/>
            <a:ext cx="963065" cy="604534"/>
          </a:xfrm>
          <a:prstGeom prst="rect">
            <a:avLst/>
          </a:prstGeom>
        </p:spPr>
      </p:pic>
      <p:pic>
        <p:nvPicPr>
          <p:cNvPr id="2" name="Picture 1"/>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7584" y="2040352"/>
            <a:ext cx="7467600" cy="4114800"/>
          </a:xfrm>
          <a:prstGeom prst="rect">
            <a:avLst/>
          </a:prstGeom>
        </p:spPr>
      </p:pic>
    </p:spTree>
    <p:extLst>
      <p:ext uri="{BB962C8B-B14F-4D97-AF65-F5344CB8AC3E}">
        <p14:creationId xmlns:p14="http://schemas.microsoft.com/office/powerpoint/2010/main" val="8832575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endParaRPr lang="en-US"/>
          </a:p>
        </p:txBody>
      </p:sp>
      <p:sp>
        <p:nvSpPr>
          <p:cNvPr id="18" name="Footer Placeholder 7"/>
          <p:cNvSpPr>
            <a:spLocks noGrp="1"/>
          </p:cNvSpPr>
          <p:nvPr>
            <p:ph type="ftr" sz="quarter" idx="11"/>
          </p:nvPr>
        </p:nvSpPr>
        <p:spPr/>
        <p:txBody>
          <a:bodyPr/>
          <a:lstStyle>
            <a:lvl1pPr>
              <a:defRPr/>
            </a:lvl1pPr>
            <a:extLst/>
          </a:lstStyle>
          <a:p>
            <a:pPr>
              <a:defRPr/>
            </a:pPr>
            <a:endParaRPr lang="en-US"/>
          </a:p>
        </p:txBody>
      </p:sp>
      <p:sp>
        <p:nvSpPr>
          <p:cNvPr id="19" name="Slide Number Placeholder 8"/>
          <p:cNvSpPr>
            <a:spLocks noGrp="1"/>
          </p:cNvSpPr>
          <p:nvPr>
            <p:ph type="sldNum" sz="quarter" idx="12"/>
          </p:nvPr>
        </p:nvSpPr>
        <p:spPr/>
        <p:txBody>
          <a:bodyPr/>
          <a:lstStyle>
            <a:lvl1pPr>
              <a:defRPr/>
            </a:lvl1pPr>
            <a:extLst/>
          </a:lstStyle>
          <a:p>
            <a:pPr>
              <a:defRPr/>
            </a:pPr>
            <a:fld id="{5395CB0A-B81B-4CD0-9821-CB4EECCC1FC1}" type="slidenum">
              <a:rPr lang="en-US"/>
              <a:pPr>
                <a:defRPr/>
              </a:pPr>
              <a:t>‹#›</a:t>
            </a:fld>
            <a:endParaRPr lang="en-US" dirty="0"/>
          </a:p>
        </p:txBody>
      </p:sp>
    </p:spTree>
    <p:extLst>
      <p:ext uri="{BB962C8B-B14F-4D97-AF65-F5344CB8AC3E}">
        <p14:creationId xmlns:p14="http://schemas.microsoft.com/office/powerpoint/2010/main" val="4017156669"/>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1243035"/>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414B0588-FE0A-4ED7-9380-BCAE1A2152F1}" type="datetimeFigureOut">
              <a:rPr lang="en-US" b="0">
                <a:solidFill>
                  <a:prstClr val="black"/>
                </a:solidFill>
              </a:rPr>
              <a:pPr>
                <a:defRPr/>
              </a:pPr>
              <a:t>5/17/2015</a:t>
            </a:fld>
            <a:endParaRPr lang="en-US" b="0">
              <a:solidFill>
                <a:prstClr val="black"/>
              </a:solidFill>
            </a:endParaRPr>
          </a:p>
        </p:txBody>
      </p:sp>
      <p:sp>
        <p:nvSpPr>
          <p:cNvPr id="5"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6"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EC4C4AF0-41B0-468C-989C-7C8C7F8FE611}"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93734402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06A8F636-D492-454F-8569-D9F9B722822E}" type="datetimeFigureOut">
              <a:rPr lang="en-US" b="0">
                <a:solidFill>
                  <a:prstClr val="black"/>
                </a:solidFill>
              </a:rPr>
              <a:pPr>
                <a:defRPr/>
              </a:pPr>
              <a:t>5/17/2015</a:t>
            </a:fld>
            <a:endParaRPr lang="en-US" b="0">
              <a:solidFill>
                <a:prstClr val="black"/>
              </a:solidFill>
            </a:endParaRPr>
          </a:p>
        </p:txBody>
      </p:sp>
      <p:sp>
        <p:nvSpPr>
          <p:cNvPr id="6"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7"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8F08D269-006E-4F44-88D4-C6D2ABDBC327}"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425435099"/>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81DB6BB3-DE07-4DB8-B4AC-AE57374D03D4}" type="datetimeFigureOut">
              <a:rPr lang="en-US" b="0">
                <a:solidFill>
                  <a:prstClr val="black"/>
                </a:solidFill>
              </a:rPr>
              <a:pPr>
                <a:defRPr/>
              </a:pPr>
              <a:t>5/17/2015</a:t>
            </a:fld>
            <a:endParaRPr lang="en-US" b="0">
              <a:solidFill>
                <a:prstClr val="black"/>
              </a:solidFill>
            </a:endParaRPr>
          </a:p>
        </p:txBody>
      </p:sp>
      <p:sp>
        <p:nvSpPr>
          <p:cNvPr id="8"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9"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916DD327-1CF5-4B70-948E-362B98654A39}"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530254220"/>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4E707A0A-FE11-41B2-95E8-AE67D4871EC0}" type="datetimeFigureOut">
              <a:rPr lang="en-US" b="0">
                <a:solidFill>
                  <a:prstClr val="black"/>
                </a:solidFill>
              </a:rPr>
              <a:pPr>
                <a:defRPr/>
              </a:pPr>
              <a:t>5/17/2015</a:t>
            </a:fld>
            <a:endParaRPr lang="en-US" b="0">
              <a:solidFill>
                <a:prstClr val="black"/>
              </a:solidFill>
            </a:endParaRPr>
          </a:p>
        </p:txBody>
      </p:sp>
      <p:sp>
        <p:nvSpPr>
          <p:cNvPr id="4"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5"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3AC350F7-0307-4AAB-9980-78FA88D60ED8}"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1123852131"/>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693FA309-096C-4A15-8853-D6041EF1F2C0}" type="datetimeFigureOut">
              <a:rPr lang="en-US" b="0">
                <a:solidFill>
                  <a:prstClr val="black"/>
                </a:solidFill>
              </a:rPr>
              <a:pPr>
                <a:defRPr/>
              </a:pPr>
              <a:t>5/17/2015</a:t>
            </a:fld>
            <a:endParaRPr lang="en-US" b="0">
              <a:solidFill>
                <a:prstClr val="black"/>
              </a:solidFill>
            </a:endParaRPr>
          </a:p>
        </p:txBody>
      </p:sp>
      <p:sp>
        <p:nvSpPr>
          <p:cNvPr id="3"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4"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90DA7C89-BC19-4667-830E-21C510E94433}"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37440416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13B7CBA0-1AF2-464B-9152-512B381B187D}" type="datetimeFigureOut">
              <a:rPr lang="en-US" b="0">
                <a:solidFill>
                  <a:prstClr val="black"/>
                </a:solidFill>
              </a:rPr>
              <a:pPr>
                <a:defRPr/>
              </a:pPr>
              <a:t>5/17/2015</a:t>
            </a:fld>
            <a:endParaRPr lang="en-US" b="0">
              <a:solidFill>
                <a:prstClr val="black"/>
              </a:solidFill>
            </a:endParaRPr>
          </a:p>
        </p:txBody>
      </p:sp>
      <p:sp>
        <p:nvSpPr>
          <p:cNvPr id="6"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7"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108C3E25-42E7-4CAE-8AAD-72D4A1472E41}"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4763312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71756203-59C3-4865-9B33-E51ADDA01CB3}" type="datetimeFigureOut">
              <a:rPr lang="en-US" b="0">
                <a:solidFill>
                  <a:prstClr val="black"/>
                </a:solidFill>
              </a:rPr>
              <a:pPr>
                <a:defRPr/>
              </a:pPr>
              <a:t>5/17/2015</a:t>
            </a:fld>
            <a:endParaRPr lang="en-US" b="0">
              <a:solidFill>
                <a:prstClr val="black"/>
              </a:solidFill>
            </a:endParaRPr>
          </a:p>
        </p:txBody>
      </p:sp>
      <p:sp>
        <p:nvSpPr>
          <p:cNvPr id="6"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7"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47D1C7FE-E8AF-4D73-8E0C-FB7506C3C3DF}"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37706392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C0F55D3B-A5C0-405D-8DAC-56807B8A4C23}" type="datetimeFigureOut">
              <a:rPr lang="en-US" b="0">
                <a:solidFill>
                  <a:prstClr val="black"/>
                </a:solidFill>
              </a:rPr>
              <a:pPr>
                <a:defRPr/>
              </a:pPr>
              <a:t>5/17/2015</a:t>
            </a:fld>
            <a:endParaRPr lang="en-US" b="0">
              <a:solidFill>
                <a:prstClr val="black"/>
              </a:solidFill>
            </a:endParaRPr>
          </a:p>
        </p:txBody>
      </p:sp>
      <p:sp>
        <p:nvSpPr>
          <p:cNvPr id="5"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6"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9BCB8300-BEE9-49EF-A1B6-AF3E33B6DB19}"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3662381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26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026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99049305-EAF3-47F7-947F-27D962776D54}" type="datetimeFigureOut">
              <a:rPr lang="en-US" b="0">
                <a:solidFill>
                  <a:prstClr val="black"/>
                </a:solidFill>
              </a:rPr>
              <a:pPr>
                <a:defRPr/>
              </a:pPr>
              <a:t>5/17/2015</a:t>
            </a:fld>
            <a:endParaRPr lang="en-US" b="0">
              <a:solidFill>
                <a:prstClr val="black"/>
              </a:solidFill>
            </a:endParaRPr>
          </a:p>
        </p:txBody>
      </p:sp>
      <p:sp>
        <p:nvSpPr>
          <p:cNvPr id="5"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6"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916A2D37-C68C-4FE1-BF1A-3195CF6F0AD7}"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205262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1A797CDB-F470-463F-9EAE-2450A655C053}" type="slidenum">
              <a:rPr lang="en-US"/>
              <a:pPr>
                <a:defRPr/>
              </a:pPr>
              <a:t>‹#›</a:t>
            </a:fld>
            <a:endParaRPr lang="en-US" dirty="0"/>
          </a:p>
        </p:txBody>
      </p:sp>
    </p:spTree>
    <p:extLst>
      <p:ext uri="{BB962C8B-B14F-4D97-AF65-F5344CB8AC3E}">
        <p14:creationId xmlns:p14="http://schemas.microsoft.com/office/powerpoint/2010/main" val="2251259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5" name="Picture 39"/>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457003" y="5984915"/>
            <a:ext cx="740701" cy="731520"/>
          </a:xfrm>
          <a:prstGeom prst="rect">
            <a:avLst/>
          </a:prstGeom>
          <a:noFill/>
          <a:ln w="9525">
            <a:noFill/>
            <a:miter lim="800000"/>
            <a:headEnd/>
            <a:tailEnd/>
          </a:ln>
        </p:spPr>
      </p:pic>
      <p:sp>
        <p:nvSpPr>
          <p:cNvPr id="40965" name="Rectangle 4"/>
          <p:cNvSpPr>
            <a:spLocks noGrp="1" noChangeArrowheads="1"/>
          </p:cNvSpPr>
          <p:nvPr>
            <p:ph type="ctrTitle"/>
          </p:nvPr>
        </p:nvSpPr>
        <p:spPr>
          <a:xfrm>
            <a:off x="685800" y="301625"/>
            <a:ext cx="7772400" cy="1470025"/>
          </a:xfrm>
        </p:spPr>
        <p:txBody>
          <a:bodyPr/>
          <a:lstStyle>
            <a:lvl1pPr algn="r">
              <a:defRPr/>
            </a:lvl1pPr>
          </a:lstStyle>
          <a:p>
            <a:r>
              <a:rPr lang="en-US"/>
              <a:t>Click to edit Master title style</a:t>
            </a:r>
          </a:p>
        </p:txBody>
      </p:sp>
      <p:sp>
        <p:nvSpPr>
          <p:cNvPr id="6" name="Rectangle 5"/>
          <p:cNvSpPr>
            <a:spLocks noGrp="1" noChangeArrowheads="1"/>
          </p:cNvSpPr>
          <p:nvPr>
            <p:ph type="dt" sz="half" idx="10"/>
          </p:nvPr>
        </p:nvSpPr>
        <p:spPr/>
        <p:txBody>
          <a:bodyPr/>
          <a:lstStyle>
            <a:lvl1pPr eaLnBrk="0" hangingPunct="0">
              <a:defRPr>
                <a:solidFill>
                  <a:schemeClr val="tx1"/>
                </a:solidFill>
              </a:defRPr>
            </a:lvl1pPr>
          </a:lstStyle>
          <a:p>
            <a:pPr>
              <a:defRPr/>
            </a:pPr>
            <a:fld id="{8CA083D7-DD03-471F-811F-43B6599BD76A}" type="datetimeFigureOut">
              <a:rPr lang="en-US">
                <a:solidFill>
                  <a:prstClr val="black"/>
                </a:solidFill>
              </a:rPr>
              <a:pPr>
                <a:defRPr/>
              </a:pPr>
              <a:t>5/17/2015</a:t>
            </a:fld>
            <a:endParaRPr lang="en-US">
              <a:solidFill>
                <a:prstClr val="black"/>
              </a:solidFill>
            </a:endParaRPr>
          </a:p>
        </p:txBody>
      </p:sp>
      <p:sp>
        <p:nvSpPr>
          <p:cNvPr id="7" name="Rectangle 6"/>
          <p:cNvSpPr>
            <a:spLocks noGrp="1" noChangeArrowheads="1"/>
          </p:cNvSpPr>
          <p:nvPr>
            <p:ph type="ftr" sz="quarter" idx="11"/>
          </p:nvPr>
        </p:nvSpPr>
        <p:spPr/>
        <p:txBody>
          <a:bodyPr/>
          <a:lstStyle>
            <a:lvl1pPr eaLnBrk="0" hangingPunct="0">
              <a:defRPr>
                <a:solidFill>
                  <a:schemeClr val="tx1"/>
                </a:solidFill>
              </a:defRPr>
            </a:lvl1pPr>
          </a:lstStyle>
          <a:p>
            <a:pPr>
              <a:defRPr/>
            </a:pPr>
            <a:endParaRPr lang="en-US">
              <a:solidFill>
                <a:prstClr val="black"/>
              </a:solidFill>
            </a:endParaRPr>
          </a:p>
        </p:txBody>
      </p:sp>
      <p:sp>
        <p:nvSpPr>
          <p:cNvPr id="8" name="Rectangle 7"/>
          <p:cNvSpPr>
            <a:spLocks noGrp="1" noChangeArrowheads="1"/>
          </p:cNvSpPr>
          <p:nvPr>
            <p:ph type="sldNum" sz="quarter" idx="12"/>
          </p:nvPr>
        </p:nvSpPr>
        <p:spPr/>
        <p:txBody>
          <a:bodyPr/>
          <a:lstStyle>
            <a:lvl1pPr eaLnBrk="0" hangingPunct="0">
              <a:defRPr>
                <a:solidFill>
                  <a:schemeClr val="tx1"/>
                </a:solidFill>
              </a:defRPr>
            </a:lvl1pPr>
          </a:lstStyle>
          <a:p>
            <a:pPr>
              <a:defRPr/>
            </a:pPr>
            <a:fld id="{BA0E93ED-C791-44F9-9747-ECE07A6BD49E}" type="slidenum">
              <a:rPr lang="en-US">
                <a:solidFill>
                  <a:prstClr val="black"/>
                </a:solidFill>
              </a:rPr>
              <a:pPr>
                <a:defRPr/>
              </a:pPr>
              <a:t>‹#›</a:t>
            </a:fld>
            <a:endParaRPr lang="en-US">
              <a:solidFill>
                <a:prstClr val="black"/>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64940" y="6076355"/>
            <a:ext cx="875570" cy="548640"/>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3000" y="2024061"/>
            <a:ext cx="6858000" cy="3890598"/>
          </a:xfrm>
          <a:prstGeom prst="rect">
            <a:avLst/>
          </a:prstGeom>
        </p:spPr>
      </p:pic>
    </p:spTree>
    <p:extLst>
      <p:ext uri="{BB962C8B-B14F-4D97-AF65-F5344CB8AC3E}">
        <p14:creationId xmlns:p14="http://schemas.microsoft.com/office/powerpoint/2010/main" val="106127500"/>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C0D50540-0C08-4278-A45F-A40131863445}" type="datetimeFigureOut">
              <a:rPr lang="en-US">
                <a:solidFill>
                  <a:prstClr val="black"/>
                </a:solidFill>
              </a:rPr>
              <a:pPr>
                <a:defRPr/>
              </a:pPr>
              <a:t>5/17/2015</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9C19145-A1FF-4E51-908E-05917128143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367668725"/>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414B0588-FE0A-4ED7-9380-BCAE1A2152F1}" type="datetimeFigureOut">
              <a:rPr lang="en-US">
                <a:solidFill>
                  <a:prstClr val="black"/>
                </a:solidFill>
              </a:rPr>
              <a:pPr>
                <a:defRPr/>
              </a:pPr>
              <a:t>5/17/2015</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C4C4AF0-41B0-468C-989C-7C8C7F8FE61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59112650"/>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fld id="{06A8F636-D492-454F-8569-D9F9B722822E}" type="datetimeFigureOut">
              <a:rPr lang="en-US">
                <a:solidFill>
                  <a:prstClr val="black"/>
                </a:solidFill>
              </a:rPr>
              <a:pPr>
                <a:defRPr/>
              </a:pPr>
              <a:t>5/17/2015</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F08D269-006E-4F44-88D4-C6D2ABDBC32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100829680"/>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fld id="{81DB6BB3-DE07-4DB8-B4AC-AE57374D03D4}" type="datetimeFigureOut">
              <a:rPr lang="en-US">
                <a:solidFill>
                  <a:prstClr val="black"/>
                </a:solidFill>
              </a:rPr>
              <a:pPr>
                <a:defRPr/>
              </a:pPr>
              <a:t>5/17/2015</a:t>
            </a:fld>
            <a:endParaRPr lang="en-US">
              <a:solidFill>
                <a:prstClr val="black"/>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916DD327-1CF5-4B70-948E-362B98654A3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91191957"/>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fld id="{4E707A0A-FE11-41B2-95E8-AE67D4871EC0}" type="datetimeFigureOut">
              <a:rPr lang="en-US">
                <a:solidFill>
                  <a:prstClr val="black"/>
                </a:solidFill>
              </a:rPr>
              <a:pPr>
                <a:defRPr/>
              </a:pPr>
              <a:t>5/17/2015</a:t>
            </a:fld>
            <a:endParaRPr lang="en-US">
              <a:solidFill>
                <a:prstClr val="black"/>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3AC350F7-0307-4AAB-9980-78FA88D60ED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597558926"/>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693FA309-096C-4A15-8853-D6041EF1F2C0}" type="datetimeFigureOut">
              <a:rPr lang="en-US">
                <a:solidFill>
                  <a:prstClr val="black"/>
                </a:solidFill>
              </a:rPr>
              <a:pPr>
                <a:defRPr/>
              </a:pPr>
              <a:t>5/17/2015</a:t>
            </a:fld>
            <a:endParaRPr lang="en-US">
              <a:solidFill>
                <a:prstClr val="black"/>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0DA7C89-BC19-4667-830E-21C510E9443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7841862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13B7CBA0-1AF2-464B-9152-512B381B187D}" type="datetimeFigureOut">
              <a:rPr lang="en-US">
                <a:solidFill>
                  <a:prstClr val="black"/>
                </a:solidFill>
              </a:rPr>
              <a:pPr>
                <a:defRPr/>
              </a:pPr>
              <a:t>5/17/2015</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08C3E25-42E7-4CAE-8AAD-72D4A1472E4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920201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71756203-59C3-4865-9B33-E51ADDA01CB3}" type="datetimeFigureOut">
              <a:rPr lang="en-US">
                <a:solidFill>
                  <a:prstClr val="black"/>
                </a:solidFill>
              </a:rPr>
              <a:pPr>
                <a:defRPr/>
              </a:pPr>
              <a:t>5/17/2015</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7D1C7FE-E8AF-4D73-8E0C-FB7506C3C3D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499800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C0F55D3B-A5C0-405D-8DAC-56807B8A4C23}" type="datetimeFigureOut">
              <a:rPr lang="en-US">
                <a:solidFill>
                  <a:prstClr val="black"/>
                </a:solidFill>
              </a:rPr>
              <a:pPr>
                <a:defRPr/>
              </a:pPr>
              <a:t>5/17/2015</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BCB8300-BEE9-49EF-A1B6-AF3E33B6DB1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73378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966609"/>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26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026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99049305-EAF3-47F7-947F-27D962776D54}" type="datetimeFigureOut">
              <a:rPr lang="en-US">
                <a:solidFill>
                  <a:prstClr val="black"/>
                </a:solidFill>
              </a:rPr>
              <a:pPr>
                <a:defRPr/>
              </a:pPr>
              <a:t>5/17/2015</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16A2D37-C68C-4FE1-BF1A-3195CF6F0AD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0614516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2E567A-2F44-7F41-B572-36B5C90063D5}" type="datetimeFigureOut">
              <a:rPr lang="en-US" smtClean="0">
                <a:solidFill>
                  <a:prstClr val="black">
                    <a:tint val="75000"/>
                  </a:prstClr>
                </a:solidFill>
              </a:rPr>
              <a:pPr/>
              <a:t>5/17/2015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C1D018-4C13-C94E-8C11-613E88E5CE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10769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96E95F95-6A86-45D2-9F6A-8170A07E63A8}"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35384780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9926D606-1CE5-48CA-B1E3-7874185442B5}"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1717892030"/>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27" name="Slide Number Placeholder 5"/>
          <p:cNvSpPr>
            <a:spLocks noGrp="1"/>
          </p:cNvSpPr>
          <p:nvPr>
            <p:ph type="sldNum" sz="quarter" idx="12"/>
          </p:nvPr>
        </p:nvSpPr>
        <p:spPr/>
        <p:txBody>
          <a:bodyPr/>
          <a:lstStyle>
            <a:lvl1pPr>
              <a:defRPr/>
            </a:lvl1pPr>
            <a:extLst/>
          </a:lstStyle>
          <a:p>
            <a:pPr>
              <a:defRPr/>
            </a:pPr>
            <a:fld id="{A9C2C228-90BF-4D99-AC76-2D3AE6233168}"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18602378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37517C83-1F2E-473A-8CD2-D2189545B6D5}"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8932406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9" name="Slide Number Placeholder 8"/>
          <p:cNvSpPr>
            <a:spLocks noGrp="1"/>
          </p:cNvSpPr>
          <p:nvPr>
            <p:ph type="sldNum" sz="quarter" idx="12"/>
          </p:nvPr>
        </p:nvSpPr>
        <p:spPr/>
        <p:txBody>
          <a:bodyPr/>
          <a:lstStyle>
            <a:lvl1pPr>
              <a:defRPr/>
            </a:lvl1pPr>
            <a:extLst/>
          </a:lstStyle>
          <a:p>
            <a:pPr>
              <a:defRPr/>
            </a:pPr>
            <a:fld id="{5395CB0A-B81B-4CD0-9821-CB4EECCC1FC1}"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37447757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pPr>
              <a:defRPr/>
            </a:pPr>
            <a:fld id="{1A797CDB-F470-463F-9EAE-2450A655C053}"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16104508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032136"/>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7CD7B934-939C-4081-B242-3BF57152218D}"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3570427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7CD7B934-939C-4081-B242-3BF57152218D}" type="slidenum">
              <a:rPr lang="en-US"/>
              <a:pPr>
                <a:defRPr/>
              </a:pPr>
              <a:t>‹#›</a:t>
            </a:fld>
            <a:endParaRPr lang="en-US" dirty="0"/>
          </a:p>
        </p:txBody>
      </p:sp>
    </p:spTree>
    <p:extLst>
      <p:ext uri="{BB962C8B-B14F-4D97-AF65-F5344CB8AC3E}">
        <p14:creationId xmlns:p14="http://schemas.microsoft.com/office/powerpoint/2010/main" val="13805500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79371"/>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7839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DE4B2D37-1A4E-4C64-B640-B98F493B19B2}"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3969894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AD9AD164-6806-464B-A1D1-9E5402FBF197}"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39798396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63433DCB-4F26-4D90-B8E8-FA2521692C36}"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13117016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mj-lt"/>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mj-lt"/>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mj-lt"/>
              </a:defRPr>
            </a:lvl1pPr>
          </a:lstStyle>
          <a:p>
            <a:pPr>
              <a:defRPr/>
            </a:pPr>
            <a:fld id="{7B4C3EE6-26B9-48DC-BE6C-135B155A9A75}" type="slidenum">
              <a:rPr lang="en-US"/>
              <a:pPr>
                <a:defRPr/>
              </a:pPr>
              <a:t>‹#›</a:t>
            </a:fld>
            <a:endParaRPr lang="en-US"/>
          </a:p>
        </p:txBody>
      </p:sp>
    </p:spTree>
    <p:extLst>
      <p:ext uri="{BB962C8B-B14F-4D97-AF65-F5344CB8AC3E}">
        <p14:creationId xmlns:p14="http://schemas.microsoft.com/office/powerpoint/2010/main" val="41466606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485B850-BFC6-4585-ACED-3B39240386AA}" type="datetimeFigureOut">
              <a:rPr lang="en-US" smtClean="0">
                <a:solidFill>
                  <a:prstClr val="black">
                    <a:tint val="75000"/>
                  </a:prstClr>
                </a:solidFill>
              </a:rPr>
              <a:pPr/>
              <a:t>5/17/2015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607924-8B6F-4EAD-A865-F524ECAD32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35928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85B850-BFC6-4585-ACED-3B39240386AA}" type="datetimeFigureOut">
              <a:rPr lang="en-US" smtClean="0">
                <a:solidFill>
                  <a:prstClr val="black">
                    <a:tint val="75000"/>
                  </a:prstClr>
                </a:solidFill>
              </a:rPr>
              <a:pPr/>
              <a:t>5/17/2015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607924-8B6F-4EAD-A865-F524ECAD32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74562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85B850-BFC6-4585-ACED-3B39240386AA}" type="datetimeFigureOut">
              <a:rPr lang="en-US" smtClean="0">
                <a:solidFill>
                  <a:prstClr val="black">
                    <a:tint val="75000"/>
                  </a:prstClr>
                </a:solidFill>
              </a:rPr>
              <a:pPr/>
              <a:t>5/17/2015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607924-8B6F-4EAD-A865-F524ECAD32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30893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485B850-BFC6-4585-ACED-3B39240386AA}" type="datetimeFigureOut">
              <a:rPr lang="en-US" smtClean="0">
                <a:solidFill>
                  <a:prstClr val="black">
                    <a:tint val="75000"/>
                  </a:prstClr>
                </a:solidFill>
              </a:rPr>
              <a:pPr/>
              <a:t>5/17/2015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F607924-8B6F-4EAD-A865-F524ECAD32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8050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485B850-BFC6-4585-ACED-3B39240386AA}" type="datetimeFigureOut">
              <a:rPr lang="en-US" smtClean="0">
                <a:solidFill>
                  <a:prstClr val="black">
                    <a:tint val="75000"/>
                  </a:prstClr>
                </a:solidFill>
              </a:rPr>
              <a:pPr/>
              <a:t>5/17/2015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F607924-8B6F-4EAD-A865-F524ECAD32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50251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85B850-BFC6-4585-ACED-3B39240386AA}" type="datetimeFigureOut">
              <a:rPr lang="en-US" smtClean="0">
                <a:solidFill>
                  <a:prstClr val="black">
                    <a:tint val="75000"/>
                  </a:prstClr>
                </a:solidFill>
              </a:rPr>
              <a:pPr/>
              <a:t>5/17/2015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F607924-8B6F-4EAD-A865-F524ECAD32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4773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79371"/>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7839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US"/>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DE4B2D37-1A4E-4C64-B640-B98F493B19B2}" type="slidenum">
              <a:rPr lang="en-US"/>
              <a:pPr>
                <a:defRPr/>
              </a:pPr>
              <a:t>‹#›</a:t>
            </a:fld>
            <a:endParaRPr lang="en-US" dirty="0"/>
          </a:p>
        </p:txBody>
      </p:sp>
    </p:spTree>
    <p:extLst>
      <p:ext uri="{BB962C8B-B14F-4D97-AF65-F5344CB8AC3E}">
        <p14:creationId xmlns:p14="http://schemas.microsoft.com/office/powerpoint/2010/main" val="14380242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85B850-BFC6-4585-ACED-3B39240386AA}" type="datetimeFigureOut">
              <a:rPr lang="en-US" smtClean="0">
                <a:solidFill>
                  <a:prstClr val="black">
                    <a:tint val="75000"/>
                  </a:prstClr>
                </a:solidFill>
              </a:rPr>
              <a:pPr/>
              <a:t>5/17/2015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F607924-8B6F-4EAD-A865-F524ECAD32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79959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85B850-BFC6-4585-ACED-3B39240386AA}" type="datetimeFigureOut">
              <a:rPr lang="en-US" smtClean="0">
                <a:solidFill>
                  <a:prstClr val="black">
                    <a:tint val="75000"/>
                  </a:prstClr>
                </a:solidFill>
              </a:rPr>
              <a:pPr/>
              <a:t>5/17/2015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F607924-8B6F-4EAD-A865-F524ECAD32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58571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85B850-BFC6-4585-ACED-3B39240386AA}" type="datetimeFigureOut">
              <a:rPr lang="en-US" smtClean="0">
                <a:solidFill>
                  <a:prstClr val="black">
                    <a:tint val="75000"/>
                  </a:prstClr>
                </a:solidFill>
              </a:rPr>
              <a:pPr/>
              <a:t>5/17/2015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F607924-8B6F-4EAD-A865-F524ECAD32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56256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85B850-BFC6-4585-ACED-3B39240386AA}" type="datetimeFigureOut">
              <a:rPr lang="en-US" smtClean="0">
                <a:solidFill>
                  <a:prstClr val="black">
                    <a:tint val="75000"/>
                  </a:prstClr>
                </a:solidFill>
              </a:rPr>
              <a:pPr/>
              <a:t>5/17/2015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607924-8B6F-4EAD-A865-F524ECAD32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61015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85B850-BFC6-4585-ACED-3B39240386AA}" type="datetimeFigureOut">
              <a:rPr lang="en-US" smtClean="0">
                <a:solidFill>
                  <a:prstClr val="black">
                    <a:tint val="75000"/>
                  </a:prstClr>
                </a:solidFill>
              </a:rPr>
              <a:pPr/>
              <a:t>5/17/2015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607924-8B6F-4EAD-A865-F524ECAD32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5620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8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1.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6.png"/><Relationship Id="rId18" Type="http://schemas.openxmlformats.org/officeDocument/2006/relationships/image" Target="../media/image11.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17" Type="http://schemas.openxmlformats.org/officeDocument/2006/relationships/image" Target="../media/image10.png"/><Relationship Id="rId2" Type="http://schemas.openxmlformats.org/officeDocument/2006/relationships/slideLayout" Target="../slideLayouts/slideLayout50.xml"/><Relationship Id="rId16" Type="http://schemas.openxmlformats.org/officeDocument/2006/relationships/image" Target="../media/image9.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8.png"/><Relationship Id="rId10" Type="http://schemas.openxmlformats.org/officeDocument/2006/relationships/slideLayout" Target="../slideLayouts/slideLayout58.xml"/><Relationship Id="rId19" Type="http://schemas.openxmlformats.org/officeDocument/2006/relationships/image" Target="../media/image12.jpeg"/><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9.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9D99FA2D-34A0-43D8-ACF0-E9CE63357AAC}"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7859" r:id="rId1"/>
    <p:sldLayoutId id="2147487860" r:id="rId2"/>
    <p:sldLayoutId id="2147487875" r:id="rId3"/>
    <p:sldLayoutId id="2147487861" r:id="rId4"/>
    <p:sldLayoutId id="2147487876" r:id="rId5"/>
    <p:sldLayoutId id="2147487862" r:id="rId6"/>
    <p:sldLayoutId id="2147487863" r:id="rId7"/>
    <p:sldLayoutId id="2147487864" r:id="rId8"/>
    <p:sldLayoutId id="2147487877" r:id="rId9"/>
    <p:sldLayoutId id="2147487865" r:id="rId10"/>
    <p:sldLayoutId id="2147487866" r:id="rId11"/>
    <p:sldLayoutId id="2147488386" r:id="rId12"/>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120650" y="152400"/>
            <a:ext cx="8870950" cy="914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34819" name="Rectangle 3"/>
          <p:cNvSpPr>
            <a:spLocks noGrp="1" noChangeArrowheads="1"/>
          </p:cNvSpPr>
          <p:nvPr>
            <p:ph type="body" idx="1"/>
          </p:nvPr>
        </p:nvSpPr>
        <p:spPr bwMode="auto">
          <a:xfrm>
            <a:off x="120650" y="1371600"/>
            <a:ext cx="88646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2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Times New Roman" pitchFamily="18" charset="0"/>
              </a:defRPr>
            </a:lvl1pPr>
          </a:lstStyle>
          <a:p>
            <a:pPr>
              <a:defRPr/>
            </a:pPr>
            <a:endParaRPr lang="en-US" b="0"/>
          </a:p>
        </p:txBody>
      </p:sp>
      <p:sp>
        <p:nvSpPr>
          <p:cNvPr id="3082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Times New Roman" pitchFamily="18" charset="0"/>
              </a:defRPr>
            </a:lvl1pPr>
          </a:lstStyle>
          <a:p>
            <a:pPr>
              <a:defRPr/>
            </a:pPr>
            <a:endParaRPr lang="en-US" b="0"/>
          </a:p>
        </p:txBody>
      </p:sp>
      <p:sp>
        <p:nvSpPr>
          <p:cNvPr id="3082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latin typeface="Times New Roman" pitchFamily="18" charset="0"/>
              </a:defRPr>
            </a:lvl1pPr>
          </a:lstStyle>
          <a:p>
            <a:pPr>
              <a:defRPr/>
            </a:pPr>
            <a:fld id="{69A8FD58-B70A-4F4F-BEE7-8103AA92E532}" type="slidenum">
              <a:rPr lang="en-US" b="0"/>
              <a:pPr>
                <a:defRPr/>
              </a:pPr>
              <a:t>‹#›</a:t>
            </a:fld>
            <a:endParaRPr lang="en-US" b="0"/>
          </a:p>
        </p:txBody>
      </p:sp>
    </p:spTree>
    <p:extLst>
      <p:ext uri="{BB962C8B-B14F-4D97-AF65-F5344CB8AC3E}">
        <p14:creationId xmlns:p14="http://schemas.microsoft.com/office/powerpoint/2010/main" val="1379105840"/>
      </p:ext>
    </p:extLst>
  </p:cSld>
  <p:clrMap bg1="dk2" tx1="lt1" bg2="dk1" tx2="lt2" accent1="accent1" accent2="accent2" accent3="accent3" accent4="accent4" accent5="accent5" accent6="accent6" hlink="hlink" folHlink="folHlink"/>
  <p:sldLayoutIdLst>
    <p:sldLayoutId id="2147488438" r:id="rId1"/>
  </p:sldLayoutIdLst>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Times New Roman" pitchFamily="18" charset="0"/>
        </a:defRPr>
      </a:lvl2pPr>
      <a:lvl3pPr algn="ctr" rtl="0" eaLnBrk="0" fontAlgn="base" hangingPunct="0">
        <a:spcBef>
          <a:spcPct val="0"/>
        </a:spcBef>
        <a:spcAft>
          <a:spcPct val="0"/>
        </a:spcAft>
        <a:defRPr sz="3600" b="1">
          <a:solidFill>
            <a:schemeClr val="tx2"/>
          </a:solidFill>
          <a:latin typeface="Times New Roman" pitchFamily="18" charset="0"/>
        </a:defRPr>
      </a:lvl3pPr>
      <a:lvl4pPr algn="ctr" rtl="0" eaLnBrk="0" fontAlgn="base" hangingPunct="0">
        <a:spcBef>
          <a:spcPct val="0"/>
        </a:spcBef>
        <a:spcAft>
          <a:spcPct val="0"/>
        </a:spcAft>
        <a:defRPr sz="3600" b="1">
          <a:solidFill>
            <a:schemeClr val="tx2"/>
          </a:solidFill>
          <a:latin typeface="Times New Roman" pitchFamily="18" charset="0"/>
        </a:defRPr>
      </a:lvl4pPr>
      <a:lvl5pPr algn="ctr" rtl="0" eaLnBrk="0" fontAlgn="base" hangingPunct="0">
        <a:spcBef>
          <a:spcPct val="0"/>
        </a:spcBef>
        <a:spcAft>
          <a:spcPct val="0"/>
        </a:spcAft>
        <a:defRPr sz="3600" b="1">
          <a:solidFill>
            <a:schemeClr val="tx2"/>
          </a:solidFill>
          <a:latin typeface="Times New Roman" pitchFamily="18" charset="0"/>
        </a:defRPr>
      </a:lvl5pPr>
      <a:lvl6pPr marL="457200" algn="ctr" rtl="0" fontAlgn="base">
        <a:spcBef>
          <a:spcPct val="0"/>
        </a:spcBef>
        <a:spcAft>
          <a:spcPct val="0"/>
        </a:spcAft>
        <a:defRPr sz="3600" b="1">
          <a:solidFill>
            <a:schemeClr val="tx2"/>
          </a:solidFill>
          <a:latin typeface="Times New Roman" pitchFamily="18" charset="0"/>
        </a:defRPr>
      </a:lvl6pPr>
      <a:lvl7pPr marL="914400" algn="ctr" rtl="0" fontAlgn="base">
        <a:spcBef>
          <a:spcPct val="0"/>
        </a:spcBef>
        <a:spcAft>
          <a:spcPct val="0"/>
        </a:spcAft>
        <a:defRPr sz="3600" b="1">
          <a:solidFill>
            <a:schemeClr val="tx2"/>
          </a:solidFill>
          <a:latin typeface="Times New Roman" pitchFamily="18" charset="0"/>
        </a:defRPr>
      </a:lvl7pPr>
      <a:lvl8pPr marL="1371600" algn="ctr" rtl="0" fontAlgn="base">
        <a:spcBef>
          <a:spcPct val="0"/>
        </a:spcBef>
        <a:spcAft>
          <a:spcPct val="0"/>
        </a:spcAft>
        <a:defRPr sz="3600" b="1">
          <a:solidFill>
            <a:schemeClr val="tx2"/>
          </a:solidFill>
          <a:latin typeface="Times New Roman" pitchFamily="18" charset="0"/>
        </a:defRPr>
      </a:lvl8pPr>
      <a:lvl9pPr marL="1828800" algn="ctr" rtl="0" fontAlgn="base">
        <a:spcBef>
          <a:spcPct val="0"/>
        </a:spcBef>
        <a:spcAft>
          <a:spcPct val="0"/>
        </a:spcAft>
        <a:defRPr sz="3600" b="1">
          <a:solidFill>
            <a:schemeClr val="tx2"/>
          </a:solidFill>
          <a:latin typeface="Times New Roman" pitchFamily="18" charset="0"/>
        </a:defRPr>
      </a:lvl9pPr>
    </p:titleStyle>
    <p:bodyStyle>
      <a:lvl1pPr marL="342900" indent="-342900" algn="l" rtl="0" eaLnBrk="0" fontAlgn="base" hangingPunct="0">
        <a:spcBef>
          <a:spcPct val="50000"/>
        </a:spcBef>
        <a:spcAft>
          <a:spcPct val="0"/>
        </a:spcAft>
        <a:buClr>
          <a:schemeClr val="accent1"/>
        </a:buClr>
        <a:buFont typeface="Wingdings" pitchFamily="2" charset="2"/>
        <a:buChar char="§"/>
        <a:defRPr sz="3200" b="1">
          <a:solidFill>
            <a:schemeClr val="tx1"/>
          </a:solidFill>
          <a:latin typeface="+mn-lt"/>
          <a:ea typeface="+mn-ea"/>
          <a:cs typeface="+mn-cs"/>
        </a:defRPr>
      </a:lvl1pPr>
      <a:lvl2pPr marL="742950" indent="-285750" algn="l" rtl="0" eaLnBrk="0" fontAlgn="base" hangingPunct="0">
        <a:spcBef>
          <a:spcPct val="50000"/>
        </a:spcBef>
        <a:spcAft>
          <a:spcPct val="0"/>
        </a:spcAft>
        <a:buChar char="–"/>
        <a:defRPr sz="2800" b="1">
          <a:solidFill>
            <a:schemeClr val="accent2"/>
          </a:solidFill>
          <a:latin typeface="+mn-lt"/>
        </a:defRPr>
      </a:lvl2pPr>
      <a:lvl3pPr marL="1143000" indent="-228600" algn="l" rtl="0" eaLnBrk="0" fontAlgn="base" hangingPunct="0">
        <a:spcBef>
          <a:spcPct val="50000"/>
        </a:spcBef>
        <a:spcAft>
          <a:spcPct val="0"/>
        </a:spcAft>
        <a:buChar char="•"/>
        <a:defRPr sz="2400">
          <a:solidFill>
            <a:schemeClr val="tx1"/>
          </a:solidFill>
          <a:latin typeface="+mn-lt"/>
        </a:defRPr>
      </a:lvl3pPr>
      <a:lvl4pPr marL="1600200" indent="-228600" algn="l" rtl="0" eaLnBrk="0" fontAlgn="base" hangingPunct="0">
        <a:spcBef>
          <a:spcPct val="50000"/>
        </a:spcBef>
        <a:spcAft>
          <a:spcPct val="0"/>
        </a:spcAft>
        <a:buChar char="–"/>
        <a:defRPr sz="2000">
          <a:solidFill>
            <a:schemeClr val="tx1"/>
          </a:solidFill>
          <a:latin typeface="+mn-lt"/>
        </a:defRPr>
      </a:lvl4pPr>
      <a:lvl5pPr marL="2057400" indent="-228600" algn="l" rtl="0" eaLnBrk="0" fontAlgn="base" hangingPunct="0">
        <a:spcBef>
          <a:spcPct val="50000"/>
        </a:spcBef>
        <a:spcAft>
          <a:spcPct val="0"/>
        </a:spcAft>
        <a:buChar char="»"/>
        <a:defRPr sz="2000">
          <a:solidFill>
            <a:schemeClr val="tx1"/>
          </a:solidFill>
          <a:latin typeface="+mn-lt"/>
        </a:defRPr>
      </a:lvl5pPr>
      <a:lvl6pPr marL="2514600" indent="-228600" algn="l" rtl="0" fontAlgn="base">
        <a:spcBef>
          <a:spcPct val="50000"/>
        </a:spcBef>
        <a:spcAft>
          <a:spcPct val="0"/>
        </a:spcAft>
        <a:buChar char="»"/>
        <a:defRPr sz="2000">
          <a:solidFill>
            <a:schemeClr val="tx1"/>
          </a:solidFill>
          <a:latin typeface="+mn-lt"/>
        </a:defRPr>
      </a:lvl6pPr>
      <a:lvl7pPr marL="2971800" indent="-228600" algn="l" rtl="0" fontAlgn="base">
        <a:spcBef>
          <a:spcPct val="50000"/>
        </a:spcBef>
        <a:spcAft>
          <a:spcPct val="0"/>
        </a:spcAft>
        <a:buChar char="»"/>
        <a:defRPr sz="2000">
          <a:solidFill>
            <a:schemeClr val="tx1"/>
          </a:solidFill>
          <a:latin typeface="+mn-lt"/>
        </a:defRPr>
      </a:lvl7pPr>
      <a:lvl8pPr marL="3429000" indent="-228600" algn="l" rtl="0" fontAlgn="base">
        <a:spcBef>
          <a:spcPct val="50000"/>
        </a:spcBef>
        <a:spcAft>
          <a:spcPct val="0"/>
        </a:spcAft>
        <a:buChar char="»"/>
        <a:defRPr sz="2000">
          <a:solidFill>
            <a:schemeClr val="tx1"/>
          </a:solidFill>
          <a:latin typeface="+mn-lt"/>
        </a:defRPr>
      </a:lvl8pPr>
      <a:lvl9pPr marL="3886200" indent="-228600" algn="l" rtl="0" fontAlgn="base">
        <a:spcBef>
          <a:spcPct val="5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485B850-BFC6-4585-ACED-3B39240386AA}" type="datetimeFigureOut">
              <a:rPr lang="en-US" b="0" smtClean="0">
                <a:solidFill>
                  <a:prstClr val="black">
                    <a:tint val="75000"/>
                  </a:prstClr>
                </a:solidFill>
                <a:latin typeface="Calibri"/>
              </a:rPr>
              <a:pPr fontAlgn="auto">
                <a:spcBef>
                  <a:spcPts val="0"/>
                </a:spcBef>
                <a:spcAft>
                  <a:spcPts val="0"/>
                </a:spcAft>
              </a:pPr>
              <a:t>5/17/2015</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F607924-8B6F-4EAD-A865-F524ECAD3218}" type="slidenum">
              <a:rPr lang="en-US" b="0" smtClean="0">
                <a:solidFill>
                  <a:prstClr val="black">
                    <a:tint val="75000"/>
                  </a:prstClr>
                </a:solidFill>
                <a:latin typeface="Calibri"/>
              </a:rPr>
              <a:pPr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2778693117"/>
      </p:ext>
    </p:extLst>
  </p:cSld>
  <p:clrMap bg1="lt1" tx1="dk1" bg2="lt2" tx2="dk2" accent1="accent1" accent2="accent2" accent3="accent3" accent4="accent4" accent5="accent5" accent6="accent6" hlink="hlink" folHlink="folHlink"/>
  <p:sldLayoutIdLst>
    <p:sldLayoutId id="2147488452" r:id="rId1"/>
    <p:sldLayoutId id="2147488453" r:id="rId2"/>
    <p:sldLayoutId id="2147488454" r:id="rId3"/>
    <p:sldLayoutId id="2147488455" r:id="rId4"/>
    <p:sldLayoutId id="2147488456" r:id="rId5"/>
    <p:sldLayoutId id="2147488457" r:id="rId6"/>
    <p:sldLayoutId id="2147488458" r:id="rId7"/>
    <p:sldLayoutId id="2147488459" r:id="rId8"/>
    <p:sldLayoutId id="2147488460" r:id="rId9"/>
    <p:sldLayoutId id="2147488461" r:id="rId10"/>
    <p:sldLayoutId id="214748846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3075"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rgbClr val="D6ECFF"/>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rgbClr val="D6ECFF"/>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rgbClr val="D6ECFF"/>
                </a:solidFill>
                <a:latin typeface="Arial" charset="0"/>
              </a:defRPr>
            </a:lvl1pPr>
            <a:extLst/>
          </a:lstStyle>
          <a:p>
            <a:pPr>
              <a:defRPr/>
            </a:pPr>
            <a:fld id="{A99ABD12-4F1C-4DA2-9664-13F25BFDF4F9}" type="slidenum">
              <a:rPr lang="en-US"/>
              <a:pPr>
                <a:defRPr/>
              </a:pPr>
              <a:t>‹#›</a:t>
            </a:fld>
            <a:endParaRPr lang="en-US" dirty="0"/>
          </a:p>
        </p:txBody>
      </p:sp>
    </p:spTree>
    <p:extLst>
      <p:ext uri="{BB962C8B-B14F-4D97-AF65-F5344CB8AC3E}">
        <p14:creationId xmlns:p14="http://schemas.microsoft.com/office/powerpoint/2010/main" val="525874664"/>
      </p:ext>
    </p:extLst>
  </p:cSld>
  <p:clrMap bg1="dk1" tx1="lt1" bg2="dk2" tx2="lt2" accent1="accent1" accent2="accent2" accent3="accent3" accent4="accent4" accent5="accent5" accent6="accent6" hlink="hlink" folHlink="folHlink"/>
  <p:sldLayoutIdLst>
    <p:sldLayoutId id="2147488268" r:id="rId1"/>
    <p:sldLayoutId id="2147488269" r:id="rId2"/>
    <p:sldLayoutId id="2147488270" r:id="rId3"/>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335393"/>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57200" y="152400"/>
            <a:ext cx="82296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4"/>
          <p:cNvSpPr>
            <a:spLocks noGrp="1" noChangeArrowheads="1"/>
          </p:cNvSpPr>
          <p:nvPr>
            <p:ph type="body" idx="1"/>
          </p:nvPr>
        </p:nvSpPr>
        <p:spPr bwMode="auto">
          <a:xfrm>
            <a:off x="457200" y="1412875"/>
            <a:ext cx="8229600"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1" name="Rectangle 5"/>
          <p:cNvSpPr>
            <a:spLocks noGrp="1" noChangeArrowheads="1"/>
          </p:cNvSpPr>
          <p:nvPr>
            <p:ph type="ftr" sz="quarter" idx="3"/>
          </p:nvPr>
        </p:nvSpPr>
        <p:spPr bwMode="auto">
          <a:xfrm>
            <a:off x="3124200" y="6259513"/>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Arial" charset="0"/>
              </a:defRPr>
            </a:lvl1pPr>
          </a:lstStyle>
          <a:p>
            <a:pPr>
              <a:defRPr/>
            </a:pPr>
            <a:endParaRPr lang="en-US" b="0">
              <a:solidFill>
                <a:prstClr val="white"/>
              </a:solidFill>
            </a:endParaRPr>
          </a:p>
        </p:txBody>
      </p:sp>
      <p:sp>
        <p:nvSpPr>
          <p:cNvPr id="4102" name="Rectangle 6"/>
          <p:cNvSpPr>
            <a:spLocks noGrp="1" noChangeArrowheads="1"/>
          </p:cNvSpPr>
          <p:nvPr>
            <p:ph type="sldNum" sz="quarter" idx="4"/>
          </p:nvPr>
        </p:nvSpPr>
        <p:spPr bwMode="auto">
          <a:xfrm>
            <a:off x="6553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Arial" charset="0"/>
              </a:defRPr>
            </a:lvl1pPr>
          </a:lstStyle>
          <a:p>
            <a:pPr>
              <a:defRPr/>
            </a:pPr>
            <a:fld id="{19A64E40-3FF0-4206-8394-9572DA62A538}" type="slidenum">
              <a:rPr lang="en-US" b="0">
                <a:solidFill>
                  <a:prstClr val="white"/>
                </a:solidFill>
              </a:rPr>
              <a:pPr>
                <a:defRPr/>
              </a:pPr>
              <a:t>‹#›</a:t>
            </a:fld>
            <a:endParaRPr lang="en-US" b="0">
              <a:solidFill>
                <a:prstClr val="white"/>
              </a:solidFill>
            </a:endParaRPr>
          </a:p>
        </p:txBody>
      </p:sp>
      <p:sp>
        <p:nvSpPr>
          <p:cNvPr id="4103" name="Rectangle 7"/>
          <p:cNvSpPr>
            <a:spLocks noGrp="1" noChangeArrowheads="1"/>
          </p:cNvSpPr>
          <p:nvPr>
            <p:ph type="dt" sz="half" idx="2"/>
          </p:nvPr>
        </p:nvSpPr>
        <p:spPr bwMode="auto">
          <a:xfrm>
            <a:off x="457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Arial" charset="0"/>
              </a:defRPr>
            </a:lvl1pPr>
          </a:lstStyle>
          <a:p>
            <a:pPr>
              <a:defRPr/>
            </a:pPr>
            <a:endParaRPr lang="en-US" b="0">
              <a:solidFill>
                <a:prstClr val="white"/>
              </a:solidFill>
            </a:endParaRPr>
          </a:p>
        </p:txBody>
      </p:sp>
    </p:spTree>
    <p:extLst>
      <p:ext uri="{BB962C8B-B14F-4D97-AF65-F5344CB8AC3E}">
        <p14:creationId xmlns:p14="http://schemas.microsoft.com/office/powerpoint/2010/main" val="3874137694"/>
      </p:ext>
    </p:extLst>
  </p:cSld>
  <p:clrMap bg1="lt1" tx1="dk1" bg2="lt2" tx2="dk2" accent1="accent1" accent2="accent2" accent3="accent3" accent4="accent4" accent5="accent5" accent6="accent6" hlink="hlink" folHlink="folHlink"/>
  <p:sldLayoutIdLst>
    <p:sldLayoutId id="2147488361" r:id="rId1"/>
    <p:sldLayoutId id="2147488362" r:id="rId2"/>
    <p:sldLayoutId id="2147488363" r:id="rId3"/>
    <p:sldLayoutId id="2147488364" r:id="rId4"/>
    <p:sldLayoutId id="2147488365" r:id="rId5"/>
    <p:sldLayoutId id="2147488366" r:id="rId6"/>
    <p:sldLayoutId id="2147488367" r:id="rId7"/>
    <p:sldLayoutId id="2147488368" r:id="rId8"/>
    <p:sldLayoutId id="2147488369" r:id="rId9"/>
    <p:sldLayoutId id="2147488370" r:id="rId10"/>
    <p:sldLayoutId id="2147488371" r:id="rId11"/>
  </p:sldLayoutIdLst>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ts val="6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ts val="600"/>
        </a:spcBef>
        <a:spcAft>
          <a:spcPct val="0"/>
        </a:spcAft>
        <a:buClr>
          <a:srgbClr val="FFCC00"/>
        </a:buClr>
        <a:buChar char="–"/>
        <a:defRPr sz="2000">
          <a:solidFill>
            <a:schemeClr val="bg1"/>
          </a:solidFill>
          <a:latin typeface="+mn-lt"/>
        </a:defRPr>
      </a:lvl2pPr>
      <a:lvl3pPr marL="1143000" indent="-228600" algn="l" rtl="0" eaLnBrk="0" fontAlgn="base" hangingPunct="0">
        <a:spcBef>
          <a:spcPts val="600"/>
        </a:spcBef>
        <a:spcAft>
          <a:spcPct val="0"/>
        </a:spcAft>
        <a:buClr>
          <a:srgbClr val="FFCC00"/>
        </a:buClr>
        <a:buChar char="•"/>
        <a:defRPr sz="2000">
          <a:solidFill>
            <a:schemeClr val="bg1"/>
          </a:solidFill>
          <a:latin typeface="+mn-lt"/>
        </a:defRPr>
      </a:lvl3pPr>
      <a:lvl4pPr marL="1600200" indent="-228600" algn="l" rtl="0" eaLnBrk="0" fontAlgn="base" hangingPunct="0">
        <a:spcBef>
          <a:spcPts val="600"/>
        </a:spcBef>
        <a:spcAft>
          <a:spcPct val="0"/>
        </a:spcAft>
        <a:buClr>
          <a:srgbClr val="FFCC00"/>
        </a:buClr>
        <a:buFont typeface="Arial" charset="0"/>
        <a:buChar char="-"/>
        <a:defRPr sz="2000">
          <a:solidFill>
            <a:schemeClr val="bg1"/>
          </a:solidFill>
          <a:latin typeface="+mn-lt"/>
        </a:defRPr>
      </a:lvl4pPr>
      <a:lvl5pPr marL="2057400" indent="-228600" algn="l" rtl="0" eaLnBrk="0" fontAlgn="base" hangingPunct="0">
        <a:spcBef>
          <a:spcPts val="600"/>
        </a:spcBef>
        <a:spcAft>
          <a:spcPct val="0"/>
        </a:spcAft>
        <a:buClr>
          <a:srgbClr val="FFCC00"/>
        </a:buClr>
        <a:buChar char="•"/>
        <a:defRPr sz="2000">
          <a:solidFill>
            <a:schemeClr val="bg1"/>
          </a:solidFill>
          <a:latin typeface="+mn-lt"/>
        </a:defRPr>
      </a:lvl5pPr>
      <a:lvl6pPr marL="2514600" indent="-228600" algn="l" rtl="0" fontAlgn="base">
        <a:spcBef>
          <a:spcPct val="0"/>
        </a:spcBef>
        <a:spcAft>
          <a:spcPct val="50000"/>
        </a:spcAft>
        <a:buClr>
          <a:srgbClr val="FFCC00"/>
        </a:buClr>
        <a:buChar char="•"/>
        <a:defRPr sz="2000">
          <a:solidFill>
            <a:schemeClr val="bg1"/>
          </a:solidFill>
          <a:latin typeface="+mn-lt"/>
        </a:defRPr>
      </a:lvl6pPr>
      <a:lvl7pPr marL="2971800" indent="-228600" algn="l" rtl="0" fontAlgn="base">
        <a:spcBef>
          <a:spcPct val="0"/>
        </a:spcBef>
        <a:spcAft>
          <a:spcPct val="50000"/>
        </a:spcAft>
        <a:buClr>
          <a:srgbClr val="FFCC00"/>
        </a:buClr>
        <a:buChar char="•"/>
        <a:defRPr sz="2000">
          <a:solidFill>
            <a:schemeClr val="bg1"/>
          </a:solidFill>
          <a:latin typeface="+mn-lt"/>
        </a:defRPr>
      </a:lvl7pPr>
      <a:lvl8pPr marL="3429000" indent="-228600" algn="l" rtl="0" fontAlgn="base">
        <a:spcBef>
          <a:spcPct val="0"/>
        </a:spcBef>
        <a:spcAft>
          <a:spcPct val="50000"/>
        </a:spcAft>
        <a:buClr>
          <a:srgbClr val="FFCC00"/>
        </a:buClr>
        <a:buChar char="•"/>
        <a:defRPr sz="2000">
          <a:solidFill>
            <a:schemeClr val="bg1"/>
          </a:solidFill>
          <a:latin typeface="+mn-lt"/>
        </a:defRPr>
      </a:lvl8pPr>
      <a:lvl9pPr marL="3886200" indent="-228600" algn="l" rtl="0" fontAlgn="base">
        <a:spcBef>
          <a:spcPct val="0"/>
        </a:spcBef>
        <a:spcAft>
          <a:spcPct val="5000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335393"/>
        </a:solidFill>
        <a:effectLst/>
      </p:bgPr>
    </p:bg>
    <p:spTree>
      <p:nvGrpSpPr>
        <p:cNvPr id="1" name=""/>
        <p:cNvGrpSpPr/>
        <p:nvPr/>
      </p:nvGrpSpPr>
      <p:grpSpPr>
        <a:xfrm>
          <a:off x="0" y="0"/>
          <a:ext cx="0" cy="0"/>
          <a:chOff x="0" y="0"/>
          <a:chExt cx="0" cy="0"/>
        </a:xfrm>
      </p:grpSpPr>
      <p:sp>
        <p:nvSpPr>
          <p:cNvPr id="2050" name="Rectangle 4"/>
          <p:cNvSpPr>
            <a:spLocks noGrp="1" noChangeArrowheads="1"/>
          </p:cNvSpPr>
          <p:nvPr>
            <p:ph type="title"/>
          </p:nvPr>
        </p:nvSpPr>
        <p:spPr bwMode="auto">
          <a:xfrm>
            <a:off x="457200" y="152400"/>
            <a:ext cx="8229600" cy="1206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5"/>
          <p:cNvSpPr>
            <a:spLocks noGrp="1" noChangeArrowheads="1"/>
          </p:cNvSpPr>
          <p:nvPr>
            <p:ph type="body" idx="1"/>
          </p:nvPr>
        </p:nvSpPr>
        <p:spPr bwMode="auto">
          <a:xfrm>
            <a:off x="457200" y="1420813"/>
            <a:ext cx="8229600" cy="4757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Rectangle 5"/>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defRPr>
            </a:lvl1pPr>
          </a:lstStyle>
          <a:p>
            <a:pPr>
              <a:defRPr/>
            </a:pPr>
            <a:fld id="{1DD99336-281E-4F82-9B57-13F9705F03D0}" type="datetimeFigureOut">
              <a:rPr lang="en-US" b="0">
                <a:solidFill>
                  <a:prstClr val="black"/>
                </a:solidFill>
              </a:rPr>
              <a:pPr>
                <a:defRPr/>
              </a:pPr>
              <a:t>5/17/2015</a:t>
            </a:fld>
            <a:endParaRPr lang="en-US" b="0">
              <a:solidFill>
                <a:prstClr val="black"/>
              </a:solidFill>
            </a:endParaRPr>
          </a:p>
        </p:txBody>
      </p:sp>
      <p:sp>
        <p:nvSpPr>
          <p:cNvPr id="11" name="Rectangle 6"/>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charset="0"/>
              </a:defRPr>
            </a:lvl1pPr>
          </a:lstStyle>
          <a:p>
            <a:pPr>
              <a:defRPr/>
            </a:pPr>
            <a:endParaRPr lang="en-US" b="0">
              <a:solidFill>
                <a:prstClr val="black"/>
              </a:solidFill>
            </a:endParaRPr>
          </a:p>
        </p:txBody>
      </p:sp>
      <p:sp>
        <p:nvSpPr>
          <p:cNvPr id="12" name="Rectangle 7"/>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Arial" charset="0"/>
              </a:defRPr>
            </a:lvl1pPr>
          </a:lstStyle>
          <a:p>
            <a:pPr>
              <a:defRPr/>
            </a:pPr>
            <a:fld id="{0416BD4E-44EC-4106-8AA0-E17A80EA05B3}"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1778639878"/>
      </p:ext>
    </p:extLst>
  </p:cSld>
  <p:clrMap bg1="lt1" tx1="dk1" bg2="lt2" tx2="dk2" accent1="accent1" accent2="accent2" accent3="accent3" accent4="accent4" accent5="accent5" accent6="accent6" hlink="hlink" folHlink="folHlink"/>
  <p:sldLayoutIdLst>
    <p:sldLayoutId id="2147488375" r:id="rId1"/>
    <p:sldLayoutId id="2147488376" r:id="rId2"/>
    <p:sldLayoutId id="2147488377" r:id="rId3"/>
    <p:sldLayoutId id="2147488378" r:id="rId4"/>
    <p:sldLayoutId id="2147488379" r:id="rId5"/>
    <p:sldLayoutId id="2147488380" r:id="rId6"/>
    <p:sldLayoutId id="2147488381" r:id="rId7"/>
    <p:sldLayoutId id="2147488382" r:id="rId8"/>
    <p:sldLayoutId id="2147488383" r:id="rId9"/>
    <p:sldLayoutId id="2147488384" r:id="rId10"/>
    <p:sldLayoutId id="2147488385" r:id="rId11"/>
  </p:sldLayoutIdLst>
  <p:timing>
    <p:tnLst>
      <p:par>
        <p:cTn id="1" dur="indefinite" restart="never" nodeType="tmRoot"/>
      </p:par>
    </p:tnLst>
  </p:timing>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lr>
          <a:srgbClr val="FFCC00"/>
        </a:buClr>
        <a:buChar char="–"/>
        <a:defRPr sz="2000">
          <a:solidFill>
            <a:schemeClr val="bg1"/>
          </a:solidFill>
          <a:latin typeface="+mn-lt"/>
        </a:defRPr>
      </a:lvl2pPr>
      <a:lvl3pPr marL="1143000" indent="-228600" algn="l" rtl="0" eaLnBrk="0" fontAlgn="base" hangingPunct="0">
        <a:spcBef>
          <a:spcPct val="20000"/>
        </a:spcBef>
        <a:spcAft>
          <a:spcPct val="0"/>
        </a:spcAft>
        <a:buClr>
          <a:srgbClr val="FFCC00"/>
        </a:buClr>
        <a:buChar char="•"/>
        <a:defRPr sz="2000">
          <a:solidFill>
            <a:schemeClr val="bg1"/>
          </a:solidFill>
          <a:latin typeface="+mn-lt"/>
        </a:defRPr>
      </a:lvl3pPr>
      <a:lvl4pPr marL="1600200" indent="-228600" algn="l" rtl="0" eaLnBrk="0" fontAlgn="base" hangingPunct="0">
        <a:spcBef>
          <a:spcPct val="20000"/>
        </a:spcBef>
        <a:spcAft>
          <a:spcPct val="0"/>
        </a:spcAft>
        <a:buClr>
          <a:srgbClr val="FFCC00"/>
        </a:buClr>
        <a:buFont typeface="Arial" pitchFamily="34" charset="0"/>
        <a:buChar char="-"/>
        <a:defRPr sz="2000">
          <a:solidFill>
            <a:schemeClr val="bg1"/>
          </a:solidFill>
          <a:latin typeface="+mn-lt"/>
        </a:defRPr>
      </a:lvl4pPr>
      <a:lvl5pPr marL="2057400" indent="-228600" algn="l" rtl="0" eaLnBrk="0" fontAlgn="base" hangingPunct="0">
        <a:spcBef>
          <a:spcPct val="20000"/>
        </a:spcBef>
        <a:spcAft>
          <a:spcPct val="0"/>
        </a:spcAft>
        <a:buClr>
          <a:srgbClr val="FFCC00"/>
        </a:buClr>
        <a:buChar char="•"/>
        <a:defRPr sz="2000">
          <a:solidFill>
            <a:schemeClr val="bg1"/>
          </a:solidFill>
          <a:latin typeface="+mn-lt"/>
        </a:defRPr>
      </a:lvl5pPr>
      <a:lvl6pPr marL="2514600" indent="-228600" algn="l" rtl="0" fontAlgn="base">
        <a:spcBef>
          <a:spcPct val="20000"/>
        </a:spcBef>
        <a:spcAft>
          <a:spcPct val="0"/>
        </a:spcAft>
        <a:buClr>
          <a:srgbClr val="FFCC00"/>
        </a:buClr>
        <a:buChar char="•"/>
        <a:defRPr sz="2000">
          <a:solidFill>
            <a:schemeClr val="bg1"/>
          </a:solidFill>
          <a:latin typeface="+mn-lt"/>
        </a:defRPr>
      </a:lvl6pPr>
      <a:lvl7pPr marL="2971800" indent="-228600" algn="l" rtl="0" fontAlgn="base">
        <a:spcBef>
          <a:spcPct val="20000"/>
        </a:spcBef>
        <a:spcAft>
          <a:spcPct val="0"/>
        </a:spcAft>
        <a:buClr>
          <a:srgbClr val="FFCC00"/>
        </a:buClr>
        <a:buChar char="•"/>
        <a:defRPr sz="2000">
          <a:solidFill>
            <a:schemeClr val="bg1"/>
          </a:solidFill>
          <a:latin typeface="+mn-lt"/>
        </a:defRPr>
      </a:lvl7pPr>
      <a:lvl8pPr marL="3429000" indent="-228600" algn="l" rtl="0" fontAlgn="base">
        <a:spcBef>
          <a:spcPct val="20000"/>
        </a:spcBef>
        <a:spcAft>
          <a:spcPct val="0"/>
        </a:spcAft>
        <a:buClr>
          <a:srgbClr val="FFCC00"/>
        </a:buClr>
        <a:buChar char="•"/>
        <a:defRPr sz="2000">
          <a:solidFill>
            <a:schemeClr val="bg1"/>
          </a:solidFill>
          <a:latin typeface="+mn-lt"/>
        </a:defRPr>
      </a:lvl8pPr>
      <a:lvl9pPr marL="3886200" indent="-228600" algn="l" rtl="0" fontAlgn="base">
        <a:spcBef>
          <a:spcPct val="20000"/>
        </a:spcBef>
        <a:spcAft>
          <a:spcPct val="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57200" y="152400"/>
            <a:ext cx="82296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4"/>
          <p:cNvSpPr>
            <a:spLocks noGrp="1" noChangeArrowheads="1"/>
          </p:cNvSpPr>
          <p:nvPr>
            <p:ph type="body" idx="1"/>
          </p:nvPr>
        </p:nvSpPr>
        <p:spPr bwMode="auto">
          <a:xfrm>
            <a:off x="457200" y="1412875"/>
            <a:ext cx="8229600"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1" name="Rectangle 5"/>
          <p:cNvSpPr>
            <a:spLocks noGrp="1" noChangeArrowheads="1"/>
          </p:cNvSpPr>
          <p:nvPr>
            <p:ph type="ftr" sz="quarter" idx="3"/>
          </p:nvPr>
        </p:nvSpPr>
        <p:spPr bwMode="auto">
          <a:xfrm>
            <a:off x="3124200" y="6259513"/>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Arial" charset="0"/>
              </a:defRPr>
            </a:lvl1pPr>
          </a:lstStyle>
          <a:p>
            <a:pPr>
              <a:defRPr/>
            </a:pPr>
            <a:endParaRPr lang="en-US" b="0">
              <a:solidFill>
                <a:prstClr val="white"/>
              </a:solidFill>
            </a:endParaRPr>
          </a:p>
        </p:txBody>
      </p:sp>
      <p:sp>
        <p:nvSpPr>
          <p:cNvPr id="4102" name="Rectangle 6"/>
          <p:cNvSpPr>
            <a:spLocks noGrp="1" noChangeArrowheads="1"/>
          </p:cNvSpPr>
          <p:nvPr>
            <p:ph type="sldNum" sz="quarter" idx="4"/>
          </p:nvPr>
        </p:nvSpPr>
        <p:spPr bwMode="auto">
          <a:xfrm>
            <a:off x="6553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Arial" charset="0"/>
              </a:defRPr>
            </a:lvl1pPr>
          </a:lstStyle>
          <a:p>
            <a:pPr>
              <a:defRPr/>
            </a:pPr>
            <a:fld id="{19A64E40-3FF0-4206-8394-9572DA62A538}" type="slidenum">
              <a:rPr lang="en-US" b="0">
                <a:solidFill>
                  <a:prstClr val="white"/>
                </a:solidFill>
              </a:rPr>
              <a:pPr>
                <a:defRPr/>
              </a:pPr>
              <a:t>‹#›</a:t>
            </a:fld>
            <a:endParaRPr lang="en-US" b="0">
              <a:solidFill>
                <a:prstClr val="white"/>
              </a:solidFill>
            </a:endParaRPr>
          </a:p>
        </p:txBody>
      </p:sp>
      <p:sp>
        <p:nvSpPr>
          <p:cNvPr id="4103" name="Rectangle 7"/>
          <p:cNvSpPr>
            <a:spLocks noGrp="1" noChangeArrowheads="1"/>
          </p:cNvSpPr>
          <p:nvPr>
            <p:ph type="dt" sz="half" idx="2"/>
          </p:nvPr>
        </p:nvSpPr>
        <p:spPr bwMode="auto">
          <a:xfrm>
            <a:off x="457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Arial" charset="0"/>
              </a:defRPr>
            </a:lvl1pPr>
          </a:lstStyle>
          <a:p>
            <a:pPr>
              <a:defRPr/>
            </a:pPr>
            <a:endParaRPr lang="en-US" b="0">
              <a:solidFill>
                <a:prstClr val="white"/>
              </a:solidFill>
            </a:endParaRPr>
          </a:p>
        </p:txBody>
      </p:sp>
    </p:spTree>
    <p:extLst>
      <p:ext uri="{BB962C8B-B14F-4D97-AF65-F5344CB8AC3E}">
        <p14:creationId xmlns:p14="http://schemas.microsoft.com/office/powerpoint/2010/main" val="3528019978"/>
      </p:ext>
    </p:extLst>
  </p:cSld>
  <p:clrMap bg1="lt1" tx1="dk1" bg2="lt2" tx2="dk2" accent1="accent1" accent2="accent2" accent3="accent3" accent4="accent4" accent5="accent5" accent6="accent6" hlink="hlink" folHlink="folHlink"/>
  <p:sldLayoutIdLst>
    <p:sldLayoutId id="2147488388" r:id="rId1"/>
    <p:sldLayoutId id="2147488389" r:id="rId2"/>
    <p:sldLayoutId id="2147488390" r:id="rId3"/>
    <p:sldLayoutId id="2147488391" r:id="rId4"/>
    <p:sldLayoutId id="2147488392" r:id="rId5"/>
    <p:sldLayoutId id="2147488393" r:id="rId6"/>
    <p:sldLayoutId id="2147488394" r:id="rId7"/>
    <p:sldLayoutId id="2147488395" r:id="rId8"/>
    <p:sldLayoutId id="2147488396" r:id="rId9"/>
    <p:sldLayoutId id="2147488397" r:id="rId10"/>
    <p:sldLayoutId id="2147488398" r:id="rId11"/>
  </p:sldLayoutIdLst>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ts val="6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ts val="600"/>
        </a:spcBef>
        <a:spcAft>
          <a:spcPct val="0"/>
        </a:spcAft>
        <a:buClr>
          <a:srgbClr val="FFCC00"/>
        </a:buClr>
        <a:buChar char="–"/>
        <a:defRPr sz="2000">
          <a:solidFill>
            <a:schemeClr val="bg1"/>
          </a:solidFill>
          <a:latin typeface="+mn-lt"/>
        </a:defRPr>
      </a:lvl2pPr>
      <a:lvl3pPr marL="1143000" indent="-228600" algn="l" rtl="0" eaLnBrk="0" fontAlgn="base" hangingPunct="0">
        <a:spcBef>
          <a:spcPts val="600"/>
        </a:spcBef>
        <a:spcAft>
          <a:spcPct val="0"/>
        </a:spcAft>
        <a:buClr>
          <a:srgbClr val="FFCC00"/>
        </a:buClr>
        <a:buChar char="•"/>
        <a:defRPr sz="2000">
          <a:solidFill>
            <a:schemeClr val="bg1"/>
          </a:solidFill>
          <a:latin typeface="+mn-lt"/>
        </a:defRPr>
      </a:lvl3pPr>
      <a:lvl4pPr marL="1600200" indent="-228600" algn="l" rtl="0" eaLnBrk="0" fontAlgn="base" hangingPunct="0">
        <a:spcBef>
          <a:spcPts val="600"/>
        </a:spcBef>
        <a:spcAft>
          <a:spcPct val="0"/>
        </a:spcAft>
        <a:buClr>
          <a:srgbClr val="FFCC00"/>
        </a:buClr>
        <a:buFont typeface="Arial" charset="0"/>
        <a:buChar char="-"/>
        <a:defRPr sz="2000">
          <a:solidFill>
            <a:schemeClr val="bg1"/>
          </a:solidFill>
          <a:latin typeface="+mn-lt"/>
        </a:defRPr>
      </a:lvl4pPr>
      <a:lvl5pPr marL="2057400" indent="-228600" algn="l" rtl="0" eaLnBrk="0" fontAlgn="base" hangingPunct="0">
        <a:spcBef>
          <a:spcPts val="600"/>
        </a:spcBef>
        <a:spcAft>
          <a:spcPct val="0"/>
        </a:spcAft>
        <a:buClr>
          <a:srgbClr val="FFCC00"/>
        </a:buClr>
        <a:buChar char="•"/>
        <a:defRPr sz="2000">
          <a:solidFill>
            <a:schemeClr val="bg1"/>
          </a:solidFill>
          <a:latin typeface="+mn-lt"/>
        </a:defRPr>
      </a:lvl5pPr>
      <a:lvl6pPr marL="2514600" indent="-228600" algn="l" rtl="0" fontAlgn="base">
        <a:spcBef>
          <a:spcPct val="0"/>
        </a:spcBef>
        <a:spcAft>
          <a:spcPct val="50000"/>
        </a:spcAft>
        <a:buClr>
          <a:srgbClr val="FFCC00"/>
        </a:buClr>
        <a:buChar char="•"/>
        <a:defRPr sz="2000">
          <a:solidFill>
            <a:schemeClr val="bg1"/>
          </a:solidFill>
          <a:latin typeface="+mn-lt"/>
        </a:defRPr>
      </a:lvl6pPr>
      <a:lvl7pPr marL="2971800" indent="-228600" algn="l" rtl="0" fontAlgn="base">
        <a:spcBef>
          <a:spcPct val="0"/>
        </a:spcBef>
        <a:spcAft>
          <a:spcPct val="50000"/>
        </a:spcAft>
        <a:buClr>
          <a:srgbClr val="FFCC00"/>
        </a:buClr>
        <a:buChar char="•"/>
        <a:defRPr sz="2000">
          <a:solidFill>
            <a:schemeClr val="bg1"/>
          </a:solidFill>
          <a:latin typeface="+mn-lt"/>
        </a:defRPr>
      </a:lvl7pPr>
      <a:lvl8pPr marL="3429000" indent="-228600" algn="l" rtl="0" fontAlgn="base">
        <a:spcBef>
          <a:spcPct val="0"/>
        </a:spcBef>
        <a:spcAft>
          <a:spcPct val="50000"/>
        </a:spcAft>
        <a:buClr>
          <a:srgbClr val="FFCC00"/>
        </a:buClr>
        <a:buChar char="•"/>
        <a:defRPr sz="2000">
          <a:solidFill>
            <a:schemeClr val="bg1"/>
          </a:solidFill>
          <a:latin typeface="+mn-lt"/>
        </a:defRPr>
      </a:lvl8pPr>
      <a:lvl9pPr marL="3886200" indent="-228600" algn="l" rtl="0" fontAlgn="base">
        <a:spcBef>
          <a:spcPct val="0"/>
        </a:spcBef>
        <a:spcAft>
          <a:spcPct val="5000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28" name="Rectangle 27"/>
          <p:cNvSpPr/>
          <p:nvPr userDrawn="1"/>
        </p:nvSpPr>
        <p:spPr>
          <a:xfrm>
            <a:off x="0" y="5943600"/>
            <a:ext cx="9144000" cy="91440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sp>
        <p:nvSpPr>
          <p:cNvPr id="2050" name="Rectangle 4"/>
          <p:cNvSpPr>
            <a:spLocks noGrp="1" noChangeArrowheads="1"/>
          </p:cNvSpPr>
          <p:nvPr>
            <p:ph type="title"/>
          </p:nvPr>
        </p:nvSpPr>
        <p:spPr bwMode="auto">
          <a:xfrm>
            <a:off x="457200" y="152400"/>
            <a:ext cx="8229600" cy="1206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5"/>
          <p:cNvSpPr>
            <a:spLocks noGrp="1" noChangeArrowheads="1"/>
          </p:cNvSpPr>
          <p:nvPr>
            <p:ph type="body" idx="1"/>
          </p:nvPr>
        </p:nvSpPr>
        <p:spPr bwMode="auto">
          <a:xfrm>
            <a:off x="457200" y="1420813"/>
            <a:ext cx="8229600" cy="4757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2" name="Group 1"/>
          <p:cNvGrpSpPr/>
          <p:nvPr userDrawn="1"/>
        </p:nvGrpSpPr>
        <p:grpSpPr>
          <a:xfrm>
            <a:off x="127816" y="5990189"/>
            <a:ext cx="914400" cy="838200"/>
            <a:chOff x="533400" y="381000"/>
            <a:chExt cx="914400" cy="838200"/>
          </a:xfrm>
        </p:grpSpPr>
        <p:sp>
          <p:nvSpPr>
            <p:cNvPr id="7" name="Rounded Rectangle 6"/>
            <p:cNvSpPr/>
            <p:nvPr userDrawn="1"/>
          </p:nvSpPr>
          <p:spPr>
            <a:xfrm>
              <a:off x="533400" y="381000"/>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sp>
          <p:nvSpPr>
            <p:cNvPr id="8" name="Oval 7"/>
            <p:cNvSpPr/>
            <p:nvPr userDrawn="1"/>
          </p:nvSpPr>
          <p:spPr>
            <a:xfrm>
              <a:off x="723900" y="533400"/>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cxnSp>
          <p:nvCxnSpPr>
            <p:cNvPr id="9" name="Straight Connector 8"/>
            <p:cNvCxnSpPr/>
            <p:nvPr userDrawn="1"/>
          </p:nvCxnSpPr>
          <p:spPr>
            <a:xfrm flipH="1">
              <a:off x="628650" y="457200"/>
              <a:ext cx="723900" cy="685800"/>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4" name="Group 3"/>
          <p:cNvGrpSpPr/>
          <p:nvPr userDrawn="1"/>
        </p:nvGrpSpPr>
        <p:grpSpPr>
          <a:xfrm>
            <a:off x="2402318" y="5990189"/>
            <a:ext cx="914400" cy="838200"/>
            <a:chOff x="1828800" y="400050"/>
            <a:chExt cx="914400" cy="838200"/>
          </a:xfrm>
        </p:grpSpPr>
        <p:sp>
          <p:nvSpPr>
            <p:cNvPr id="15" name="Rounded Rectangle 14"/>
            <p:cNvSpPr/>
            <p:nvPr userDrawn="1"/>
          </p:nvSpPr>
          <p:spPr>
            <a:xfrm>
              <a:off x="1828800" y="400050"/>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16" name="Picture 8"/>
            <p:cNvPicPr>
              <a:picLocks noChangeAspect="1" noChangeArrowheads="1"/>
            </p:cNvPicPr>
            <p:nvPr userDrawn="1"/>
          </p:nvPicPr>
          <p:blipFill>
            <a:blip r:embed="rId13"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a:off x="1874520" y="407670"/>
              <a:ext cx="822960" cy="82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Rounded Rectangle 16"/>
          <p:cNvSpPr/>
          <p:nvPr userDrawn="1"/>
        </p:nvSpPr>
        <p:spPr>
          <a:xfrm>
            <a:off x="3539569" y="5990189"/>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grpSp>
        <p:nvGrpSpPr>
          <p:cNvPr id="6" name="Group 5"/>
          <p:cNvGrpSpPr/>
          <p:nvPr userDrawn="1"/>
        </p:nvGrpSpPr>
        <p:grpSpPr>
          <a:xfrm>
            <a:off x="4676820" y="5990189"/>
            <a:ext cx="914400" cy="838200"/>
            <a:chOff x="1884407" y="3819176"/>
            <a:chExt cx="914400" cy="838200"/>
          </a:xfrm>
        </p:grpSpPr>
        <p:sp>
          <p:nvSpPr>
            <p:cNvPr id="20" name="Rounded Rectangle 19"/>
            <p:cNvSpPr/>
            <p:nvPr userDrawn="1"/>
          </p:nvSpPr>
          <p:spPr>
            <a:xfrm>
              <a:off x="1884407" y="3819176"/>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21" name="Picture 17"/>
            <p:cNvPicPr>
              <a:picLocks noChangeAspect="1" noChangeArrowheads="1"/>
            </p:cNvPicPr>
            <p:nvPr userDrawn="1"/>
          </p:nvPicPr>
          <p:blipFill>
            <a:blip r:embed="rId14"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a:stretch>
              <a:fillRect/>
            </a:stretch>
          </p:blipFill>
          <p:spPr bwMode="auto">
            <a:xfrm>
              <a:off x="1930127" y="3929666"/>
              <a:ext cx="822960" cy="617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9" name="Group 18"/>
          <p:cNvGrpSpPr/>
          <p:nvPr userDrawn="1"/>
        </p:nvGrpSpPr>
        <p:grpSpPr>
          <a:xfrm>
            <a:off x="5814071" y="5616189"/>
            <a:ext cx="914400" cy="1212200"/>
            <a:chOff x="3414713" y="168121"/>
            <a:chExt cx="914400" cy="1212200"/>
          </a:xfrm>
        </p:grpSpPr>
        <p:sp>
          <p:nvSpPr>
            <p:cNvPr id="23" name="Rounded Rectangle 22"/>
            <p:cNvSpPr/>
            <p:nvPr userDrawn="1"/>
          </p:nvSpPr>
          <p:spPr>
            <a:xfrm>
              <a:off x="3414713" y="533400"/>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24" name="Picture 14"/>
            <p:cNvPicPr>
              <a:picLocks noChangeAspect="1" noChangeArrowheads="1"/>
            </p:cNvPicPr>
            <p:nvPr userDrawn="1"/>
          </p:nvPicPr>
          <p:blipFill>
            <a:blip r:embed="rId15"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rot="987372">
              <a:off x="3609558" y="168121"/>
              <a:ext cx="651692" cy="121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2" name="Group 21"/>
          <p:cNvGrpSpPr/>
          <p:nvPr userDrawn="1"/>
        </p:nvGrpSpPr>
        <p:grpSpPr>
          <a:xfrm>
            <a:off x="6951322" y="5990189"/>
            <a:ext cx="914400" cy="838200"/>
            <a:chOff x="561012" y="3886200"/>
            <a:chExt cx="914400" cy="838200"/>
          </a:xfrm>
        </p:grpSpPr>
        <p:sp>
          <p:nvSpPr>
            <p:cNvPr id="26" name="Rounded Rectangle 25"/>
            <p:cNvSpPr/>
            <p:nvPr userDrawn="1"/>
          </p:nvSpPr>
          <p:spPr>
            <a:xfrm>
              <a:off x="561012" y="3886200"/>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27" name="Picture 5"/>
            <p:cNvPicPr>
              <a:picLocks noChangeAspect="1" noChangeArrowheads="1"/>
            </p:cNvPicPr>
            <p:nvPr userDrawn="1"/>
          </p:nvPicPr>
          <p:blipFill>
            <a:blip r:embed="rId16"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a:off x="652452" y="3953225"/>
              <a:ext cx="731520" cy="704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049" name="Group 2048"/>
          <p:cNvGrpSpPr/>
          <p:nvPr userDrawn="1"/>
        </p:nvGrpSpPr>
        <p:grpSpPr>
          <a:xfrm>
            <a:off x="8088571" y="5990189"/>
            <a:ext cx="914400" cy="838200"/>
            <a:chOff x="8088571" y="6019064"/>
            <a:chExt cx="914400" cy="838200"/>
          </a:xfrm>
        </p:grpSpPr>
        <p:sp>
          <p:nvSpPr>
            <p:cNvPr id="33" name="Rounded Rectangle 32"/>
            <p:cNvSpPr/>
            <p:nvPr userDrawn="1"/>
          </p:nvSpPr>
          <p:spPr>
            <a:xfrm>
              <a:off x="8088571" y="6019064"/>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34" name="Picture 8"/>
            <p:cNvPicPr>
              <a:picLocks noChangeAspect="1" noChangeArrowheads="1"/>
            </p:cNvPicPr>
            <p:nvPr userDrawn="1"/>
          </p:nvPicPr>
          <p:blipFill>
            <a:blip r:embed="rId17"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a:off x="8088571" y="6119802"/>
              <a:ext cx="914400" cy="706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048" name="Group 2047"/>
          <p:cNvGrpSpPr/>
          <p:nvPr userDrawn="1"/>
        </p:nvGrpSpPr>
        <p:grpSpPr>
          <a:xfrm>
            <a:off x="1231685" y="5990189"/>
            <a:ext cx="914400" cy="838200"/>
            <a:chOff x="1231685" y="5990319"/>
            <a:chExt cx="914400" cy="838200"/>
          </a:xfrm>
        </p:grpSpPr>
        <p:sp>
          <p:nvSpPr>
            <p:cNvPr id="41" name="Rounded Rectangle 40"/>
            <p:cNvSpPr/>
            <p:nvPr userDrawn="1"/>
          </p:nvSpPr>
          <p:spPr>
            <a:xfrm>
              <a:off x="1231685" y="5990319"/>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45" name="Picture 3"/>
            <p:cNvPicPr>
              <a:picLocks noChangeAspect="1" noChangeArrowheads="1"/>
            </p:cNvPicPr>
            <p:nvPr userDrawn="1"/>
          </p:nvPicPr>
          <p:blipFill>
            <a:blip r:embed="rId18"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rot="20435846">
              <a:off x="1231685" y="6079422"/>
              <a:ext cx="914400" cy="565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27" name="Picture 3"/>
          <p:cNvPicPr>
            <a:picLocks noChangeAspect="1" noChangeArrowheads="1"/>
          </p:cNvPicPr>
          <p:nvPr userDrawn="1"/>
        </p:nvPicPr>
        <p:blipFill>
          <a:blip r:embed="rId19"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bwMode="auto">
          <a:xfrm>
            <a:off x="3581102" y="5995397"/>
            <a:ext cx="843272" cy="82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0485791"/>
      </p:ext>
    </p:extLst>
  </p:cSld>
  <p:clrMap bg1="lt1" tx1="dk1" bg2="lt2" tx2="dk2" accent1="accent1" accent2="accent2" accent3="accent3" accent4="accent4" accent5="accent5" accent6="accent6" hlink="hlink" folHlink="folHlink"/>
  <p:sldLayoutIdLst>
    <p:sldLayoutId id="2147488400" r:id="rId1"/>
    <p:sldLayoutId id="2147488401" r:id="rId2"/>
    <p:sldLayoutId id="2147488402" r:id="rId3"/>
    <p:sldLayoutId id="2147488403" r:id="rId4"/>
    <p:sldLayoutId id="2147488404" r:id="rId5"/>
    <p:sldLayoutId id="2147488405" r:id="rId6"/>
    <p:sldLayoutId id="2147488406" r:id="rId7"/>
    <p:sldLayoutId id="2147488407" r:id="rId8"/>
    <p:sldLayoutId id="2147488408" r:id="rId9"/>
    <p:sldLayoutId id="2147488409" r:id="rId10"/>
    <p:sldLayoutId id="2147488410" r:id="rId11"/>
  </p:sldLayoutIdLst>
  <p:timing>
    <p:tnLst>
      <p:par>
        <p:cTn id="1" dur="indefinite" restart="never" nodeType="tmRoot"/>
      </p:par>
    </p:tnLst>
  </p:timing>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lr>
          <a:srgbClr val="FFCC00"/>
        </a:buClr>
        <a:buChar char="–"/>
        <a:defRPr sz="2000">
          <a:solidFill>
            <a:schemeClr val="bg1"/>
          </a:solidFill>
          <a:latin typeface="+mn-lt"/>
        </a:defRPr>
      </a:lvl2pPr>
      <a:lvl3pPr marL="1143000" indent="-228600" algn="l" rtl="0" eaLnBrk="0" fontAlgn="base" hangingPunct="0">
        <a:spcBef>
          <a:spcPct val="20000"/>
        </a:spcBef>
        <a:spcAft>
          <a:spcPct val="0"/>
        </a:spcAft>
        <a:buClr>
          <a:srgbClr val="FFCC00"/>
        </a:buClr>
        <a:buChar char="•"/>
        <a:defRPr sz="2000">
          <a:solidFill>
            <a:schemeClr val="bg1"/>
          </a:solidFill>
          <a:latin typeface="+mn-lt"/>
        </a:defRPr>
      </a:lvl3pPr>
      <a:lvl4pPr marL="1600200" indent="-228600" algn="l" rtl="0" eaLnBrk="0" fontAlgn="base" hangingPunct="0">
        <a:spcBef>
          <a:spcPct val="20000"/>
        </a:spcBef>
        <a:spcAft>
          <a:spcPct val="0"/>
        </a:spcAft>
        <a:buClr>
          <a:srgbClr val="FFCC00"/>
        </a:buClr>
        <a:buFont typeface="Arial" pitchFamily="34" charset="0"/>
        <a:buChar char="-"/>
        <a:defRPr sz="2000">
          <a:solidFill>
            <a:schemeClr val="bg1"/>
          </a:solidFill>
          <a:latin typeface="+mn-lt"/>
        </a:defRPr>
      </a:lvl4pPr>
      <a:lvl5pPr marL="2057400" indent="-228600" algn="l" rtl="0" eaLnBrk="0" fontAlgn="base" hangingPunct="0">
        <a:spcBef>
          <a:spcPct val="20000"/>
        </a:spcBef>
        <a:spcAft>
          <a:spcPct val="0"/>
        </a:spcAft>
        <a:buClr>
          <a:srgbClr val="FFCC00"/>
        </a:buClr>
        <a:buChar char="•"/>
        <a:defRPr sz="2000">
          <a:solidFill>
            <a:schemeClr val="bg1"/>
          </a:solidFill>
          <a:latin typeface="+mn-lt"/>
        </a:defRPr>
      </a:lvl5pPr>
      <a:lvl6pPr marL="2514600" indent="-228600" algn="l" rtl="0" fontAlgn="base">
        <a:spcBef>
          <a:spcPct val="20000"/>
        </a:spcBef>
        <a:spcAft>
          <a:spcPct val="0"/>
        </a:spcAft>
        <a:buClr>
          <a:srgbClr val="FFCC00"/>
        </a:buClr>
        <a:buChar char="•"/>
        <a:defRPr sz="2000">
          <a:solidFill>
            <a:schemeClr val="bg1"/>
          </a:solidFill>
          <a:latin typeface="+mn-lt"/>
        </a:defRPr>
      </a:lvl6pPr>
      <a:lvl7pPr marL="2971800" indent="-228600" algn="l" rtl="0" fontAlgn="base">
        <a:spcBef>
          <a:spcPct val="20000"/>
        </a:spcBef>
        <a:spcAft>
          <a:spcPct val="0"/>
        </a:spcAft>
        <a:buClr>
          <a:srgbClr val="FFCC00"/>
        </a:buClr>
        <a:buChar char="•"/>
        <a:defRPr sz="2000">
          <a:solidFill>
            <a:schemeClr val="bg1"/>
          </a:solidFill>
          <a:latin typeface="+mn-lt"/>
        </a:defRPr>
      </a:lvl7pPr>
      <a:lvl8pPr marL="3429000" indent="-228600" algn="l" rtl="0" fontAlgn="base">
        <a:spcBef>
          <a:spcPct val="20000"/>
        </a:spcBef>
        <a:spcAft>
          <a:spcPct val="0"/>
        </a:spcAft>
        <a:buClr>
          <a:srgbClr val="FFCC00"/>
        </a:buClr>
        <a:buChar char="•"/>
        <a:defRPr sz="2000">
          <a:solidFill>
            <a:schemeClr val="bg1"/>
          </a:solidFill>
          <a:latin typeface="+mn-lt"/>
        </a:defRPr>
      </a:lvl8pPr>
      <a:lvl9pPr marL="3886200" indent="-228600" algn="l" rtl="0" fontAlgn="base">
        <a:spcBef>
          <a:spcPct val="20000"/>
        </a:spcBef>
        <a:spcAft>
          <a:spcPct val="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4"/>
          <p:cNvSpPr>
            <a:spLocks noGrp="1" noChangeArrowheads="1"/>
          </p:cNvSpPr>
          <p:nvPr>
            <p:ph type="title"/>
          </p:nvPr>
        </p:nvSpPr>
        <p:spPr bwMode="auto">
          <a:xfrm>
            <a:off x="457200" y="152400"/>
            <a:ext cx="8229600" cy="1206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Rectangle 5"/>
          <p:cNvSpPr>
            <a:spLocks noGrp="1" noChangeArrowheads="1"/>
          </p:cNvSpPr>
          <p:nvPr>
            <p:ph type="body" idx="1"/>
          </p:nvPr>
        </p:nvSpPr>
        <p:spPr bwMode="auto">
          <a:xfrm>
            <a:off x="457200" y="1420813"/>
            <a:ext cx="8229600" cy="4757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Rectangle 5"/>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defRPr>
            </a:lvl1pPr>
          </a:lstStyle>
          <a:p>
            <a:pPr>
              <a:defRPr/>
            </a:pPr>
            <a:fld id="{1DD99336-281E-4F82-9B57-13F9705F03D0}" type="datetimeFigureOut">
              <a:rPr lang="en-US" b="0">
                <a:solidFill>
                  <a:prstClr val="black"/>
                </a:solidFill>
              </a:rPr>
              <a:pPr>
                <a:defRPr/>
              </a:pPr>
              <a:t>5/17/2015</a:t>
            </a:fld>
            <a:endParaRPr lang="en-US" b="0">
              <a:solidFill>
                <a:prstClr val="black"/>
              </a:solidFill>
            </a:endParaRPr>
          </a:p>
        </p:txBody>
      </p:sp>
      <p:sp>
        <p:nvSpPr>
          <p:cNvPr id="11" name="Rectangle 6"/>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charset="0"/>
              </a:defRPr>
            </a:lvl1pPr>
          </a:lstStyle>
          <a:p>
            <a:pPr>
              <a:defRPr/>
            </a:pPr>
            <a:endParaRPr lang="en-US" b="0">
              <a:solidFill>
                <a:prstClr val="black"/>
              </a:solidFill>
            </a:endParaRPr>
          </a:p>
        </p:txBody>
      </p:sp>
      <p:sp>
        <p:nvSpPr>
          <p:cNvPr id="12" name="Rectangle 7"/>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Arial" charset="0"/>
              </a:defRPr>
            </a:lvl1pPr>
          </a:lstStyle>
          <a:p>
            <a:pPr>
              <a:defRPr/>
            </a:pPr>
            <a:fld id="{0416BD4E-44EC-4106-8AA0-E17A80EA05B3}"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840296056"/>
      </p:ext>
    </p:extLst>
  </p:cSld>
  <p:clrMap bg1="lt1" tx1="dk1" bg2="lt2" tx2="dk2" accent1="accent1" accent2="accent2" accent3="accent3" accent4="accent4" accent5="accent5" accent6="accent6" hlink="hlink" folHlink="folHlink"/>
  <p:sldLayoutIdLst>
    <p:sldLayoutId id="2147488412" r:id="rId1"/>
    <p:sldLayoutId id="2147488413" r:id="rId2"/>
    <p:sldLayoutId id="2147488414" r:id="rId3"/>
    <p:sldLayoutId id="2147488415" r:id="rId4"/>
    <p:sldLayoutId id="2147488416" r:id="rId5"/>
    <p:sldLayoutId id="2147488417" r:id="rId6"/>
    <p:sldLayoutId id="2147488418" r:id="rId7"/>
    <p:sldLayoutId id="2147488419" r:id="rId8"/>
    <p:sldLayoutId id="2147488420" r:id="rId9"/>
    <p:sldLayoutId id="2147488421" r:id="rId10"/>
    <p:sldLayoutId id="2147488422" r:id="rId11"/>
  </p:sldLayoutIdLst>
  <p:timing>
    <p:tnLst>
      <p:par>
        <p:cTn id="1" dur="indefinite" restart="never" nodeType="tmRoot"/>
      </p:par>
    </p:tnLst>
  </p:timing>
  <p:txStyles>
    <p:titleStyle>
      <a:lvl1pPr algn="ctr"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chemeClr val="tx1"/>
        </a:buClr>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000">
          <a:solidFill>
            <a:schemeClr val="tx1"/>
          </a:solidFill>
          <a:latin typeface="+mn-lt"/>
        </a:defRPr>
      </a:lvl2pPr>
      <a:lvl3pPr marL="1143000" indent="-228600" algn="l" rtl="0" eaLnBrk="0" fontAlgn="base" hangingPunct="0">
        <a:spcBef>
          <a:spcPct val="20000"/>
        </a:spcBef>
        <a:spcAft>
          <a:spcPct val="0"/>
        </a:spcAft>
        <a:buClr>
          <a:schemeClr val="tx1"/>
        </a:buClr>
        <a:buChar char="•"/>
        <a:defRPr sz="2000">
          <a:solidFill>
            <a:schemeClr val="tx1"/>
          </a:solidFill>
          <a:latin typeface="+mn-lt"/>
        </a:defRPr>
      </a:lvl3pPr>
      <a:lvl4pPr marL="1600200" indent="-228600" algn="l" rtl="0" eaLnBrk="0" fontAlgn="base" hangingPunct="0">
        <a:spcBef>
          <a:spcPct val="20000"/>
        </a:spcBef>
        <a:spcAft>
          <a:spcPct val="0"/>
        </a:spcAft>
        <a:buClr>
          <a:schemeClr val="tx1"/>
        </a:buClr>
        <a:buFont typeface="Arial" pitchFamily="34" charset="0"/>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defRPr>
      </a:lvl5pPr>
      <a:lvl6pPr marL="2514600" indent="-228600" algn="l" rtl="0" fontAlgn="base">
        <a:spcBef>
          <a:spcPct val="20000"/>
        </a:spcBef>
        <a:spcAft>
          <a:spcPct val="0"/>
        </a:spcAft>
        <a:buClr>
          <a:srgbClr val="FFCC00"/>
        </a:buClr>
        <a:buChar char="•"/>
        <a:defRPr sz="2000">
          <a:solidFill>
            <a:schemeClr val="bg1"/>
          </a:solidFill>
          <a:latin typeface="+mn-lt"/>
        </a:defRPr>
      </a:lvl6pPr>
      <a:lvl7pPr marL="2971800" indent="-228600" algn="l" rtl="0" fontAlgn="base">
        <a:spcBef>
          <a:spcPct val="20000"/>
        </a:spcBef>
        <a:spcAft>
          <a:spcPct val="0"/>
        </a:spcAft>
        <a:buClr>
          <a:srgbClr val="FFCC00"/>
        </a:buClr>
        <a:buChar char="•"/>
        <a:defRPr sz="2000">
          <a:solidFill>
            <a:schemeClr val="bg1"/>
          </a:solidFill>
          <a:latin typeface="+mn-lt"/>
        </a:defRPr>
      </a:lvl7pPr>
      <a:lvl8pPr marL="3429000" indent="-228600" algn="l" rtl="0" fontAlgn="base">
        <a:spcBef>
          <a:spcPct val="20000"/>
        </a:spcBef>
        <a:spcAft>
          <a:spcPct val="0"/>
        </a:spcAft>
        <a:buClr>
          <a:srgbClr val="FFCC00"/>
        </a:buClr>
        <a:buChar char="•"/>
        <a:defRPr sz="2000">
          <a:solidFill>
            <a:schemeClr val="bg1"/>
          </a:solidFill>
          <a:latin typeface="+mn-lt"/>
        </a:defRPr>
      </a:lvl8pPr>
      <a:lvl9pPr marL="3886200" indent="-228600" algn="l" rtl="0" fontAlgn="base">
        <a:spcBef>
          <a:spcPct val="20000"/>
        </a:spcBef>
        <a:spcAft>
          <a:spcPct val="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672E567A-2F44-7F41-B572-36B5C90063D5}" type="datetimeFigureOut">
              <a:rPr lang="en-US" b="0" smtClean="0">
                <a:solidFill>
                  <a:prstClr val="black">
                    <a:tint val="75000"/>
                  </a:prstClr>
                </a:solidFill>
                <a:latin typeface="Calibri"/>
              </a:rPr>
              <a:pPr defTabSz="457200" fontAlgn="auto">
                <a:spcBef>
                  <a:spcPts val="0"/>
                </a:spcBef>
                <a:spcAft>
                  <a:spcPts val="0"/>
                </a:spcAft>
              </a:pPr>
              <a:t>5/17/2015</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CEC1D018-4C13-C94E-8C11-613E88E5CE72}" type="slidenum">
              <a:rPr lang="en-US" b="0" smtClean="0">
                <a:solidFill>
                  <a:prstClr val="black">
                    <a:tint val="75000"/>
                  </a:prstClr>
                </a:solidFill>
                <a:latin typeface="Calibri"/>
              </a:rPr>
              <a:pPr defTabSz="457200"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3804366033"/>
      </p:ext>
    </p:extLst>
  </p:cSld>
  <p:clrMap bg1="lt1" tx1="dk1" bg2="lt2" tx2="dk2" accent1="accent1" accent2="accent2" accent3="accent3" accent4="accent4" accent5="accent5" accent6="accent6" hlink="hlink" folHlink="folHlink"/>
  <p:sldLayoutIdLst>
    <p:sldLayoutId id="214748842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9D99FA2D-34A0-43D8-ACF0-E9CE63357AAC}"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441233161"/>
      </p:ext>
    </p:extLst>
  </p:cSld>
  <p:clrMap bg1="dk1" tx1="lt1" bg2="dk2" tx2="lt2" accent1="accent1" accent2="accent2" accent3="accent3" accent4="accent4" accent5="accent5" accent6="accent6" hlink="hlink" folHlink="folHlink"/>
  <p:sldLayoutIdLst>
    <p:sldLayoutId id="2147488426" r:id="rId1"/>
    <p:sldLayoutId id="2147488427" r:id="rId2"/>
    <p:sldLayoutId id="2147488428" r:id="rId3"/>
    <p:sldLayoutId id="2147488429" r:id="rId4"/>
    <p:sldLayoutId id="2147488430" r:id="rId5"/>
    <p:sldLayoutId id="2147488431" r:id="rId6"/>
    <p:sldLayoutId id="2147488432" r:id="rId7"/>
    <p:sldLayoutId id="2147488433" r:id="rId8"/>
    <p:sldLayoutId id="2147488434" r:id="rId9"/>
    <p:sldLayoutId id="2147488435" r:id="rId10"/>
    <p:sldLayoutId id="2147488436" r:id="rId11"/>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3.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1.png"/><Relationship Id="rId3" Type="http://schemas.openxmlformats.org/officeDocument/2006/relationships/image" Target="../media/image57.png"/><Relationship Id="rId7" Type="http://schemas.openxmlformats.org/officeDocument/2006/relationships/image" Target="../media/image65.png"/><Relationship Id="rId12" Type="http://schemas.openxmlformats.org/officeDocument/2006/relationships/image" Target="../media/image70.jpeg"/><Relationship Id="rId2" Type="http://schemas.openxmlformats.org/officeDocument/2006/relationships/notesSlide" Target="../notesSlides/notesSlide31.xml"/><Relationship Id="rId16"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image" Target="../media/image58.png"/><Relationship Id="rId9" Type="http://schemas.openxmlformats.org/officeDocument/2006/relationships/image" Target="../media/image67.png"/><Relationship Id="rId14" Type="http://schemas.openxmlformats.org/officeDocument/2006/relationships/image" Target="../media/image7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88.png"/><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4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wmf"/><Relationship Id="rId7" Type="http://schemas.openxmlformats.org/officeDocument/2006/relationships/image" Target="../media/image108.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45.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jpeg"/></Relationships>
</file>

<file path=ppt/slides/_rels/slide4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pn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1.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23.gif"/><Relationship Id="rId9" Type="http://schemas.openxmlformats.org/officeDocument/2006/relationships/image" Target="../media/image128.png"/></Relationships>
</file>

<file path=ppt/slides/_rels/slide5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5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36.jpeg"/></Relationships>
</file>

<file path=ppt/slides/_rels/slide5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54.xml"/><Relationship Id="rId1" Type="http://schemas.openxmlformats.org/officeDocument/2006/relationships/slideLayout" Target="../slideLayouts/slideLayout83.xml"/></Relationships>
</file>

<file path=ppt/slides/_rels/slide5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55.xml"/><Relationship Id="rId1" Type="http://schemas.openxmlformats.org/officeDocument/2006/relationships/slideLayout" Target="../slideLayouts/slideLayout44.xml"/><Relationship Id="rId4" Type="http://schemas.openxmlformats.org/officeDocument/2006/relationships/image" Target="../media/image139.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0.xml"/></Relationships>
</file>

<file path=ppt/slides/_rels/slide5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8.xml"/><Relationship Id="rId1" Type="http://schemas.openxmlformats.org/officeDocument/2006/relationships/slideLayout" Target="../slideLayouts/slideLayout73.xml"/></Relationships>
</file>

<file path=ppt/slides/_rels/slide59.xml.rels><?xml version="1.0" encoding="UTF-8" standalone="yes"?>
<Relationships xmlns="http://schemas.openxmlformats.org/package/2006/relationships"><Relationship Id="rId3" Type="http://schemas.openxmlformats.org/officeDocument/2006/relationships/image" Target="../media/image141.gif"/><Relationship Id="rId2" Type="http://schemas.openxmlformats.org/officeDocument/2006/relationships/notesSlide" Target="../notesSlides/notesSlide59.xml"/><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0.xml"/><Relationship Id="rId1" Type="http://schemas.openxmlformats.org/officeDocument/2006/relationships/slideLayout" Target="../slideLayouts/slideLayout73.xml"/></Relationships>
</file>

<file path=ppt/slides/_rels/slide6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1.xml"/><Relationship Id="rId1" Type="http://schemas.openxmlformats.org/officeDocument/2006/relationships/slideLayout" Target="../slideLayouts/slideLayout73.xml"/></Relationships>
</file>

<file path=ppt/slides/_rels/slide6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2.xml"/><Relationship Id="rId1" Type="http://schemas.openxmlformats.org/officeDocument/2006/relationships/slideLayout" Target="../slideLayouts/slideLayout73.xml"/></Relationships>
</file>

<file path=ppt/slides/_rels/slide6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3.xml"/><Relationship Id="rId1" Type="http://schemas.openxmlformats.org/officeDocument/2006/relationships/slideLayout" Target="../slideLayouts/slideLayout84.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150.jpg"/></Relationships>
</file>

<file path=ppt/slides/_rels/slide6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67.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54.jpg"/></Relationships>
</file>

<file path=ppt/slides/_rels/slide6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57.jpeg"/><Relationship Id="rId7" Type="http://schemas.openxmlformats.org/officeDocument/2006/relationships/image" Target="../media/image160.jpe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59.jpeg"/><Relationship Id="rId5" Type="http://schemas.openxmlformats.org/officeDocument/2006/relationships/image" Target="../media/image158.jpeg"/><Relationship Id="rId4" Type="http://schemas.microsoft.com/office/2007/relationships/hdphoto" Target="../media/hdphoto5.wdp"/></Relationships>
</file>

<file path=ppt/slides/_rels/slide7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79.xml"/><Relationship Id="rId1" Type="http://schemas.openxmlformats.org/officeDocument/2006/relationships/slideLayout" Target="../slideLayouts/slideLayout1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3" Type="http://schemas.openxmlformats.org/officeDocument/2006/relationships/image" Target="../media/image175.tif"/><Relationship Id="rId2" Type="http://schemas.openxmlformats.org/officeDocument/2006/relationships/notesSlide" Target="../notesSlides/notesSlide80.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81.xml"/><Relationship Id="rId1" Type="http://schemas.openxmlformats.org/officeDocument/2006/relationships/slideLayout" Target="../slideLayouts/slideLayout13.xml"/><Relationship Id="rId4" Type="http://schemas.openxmlformats.org/officeDocument/2006/relationships/image" Target="../media/image177.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ctrTitle"/>
          </p:nvPr>
        </p:nvSpPr>
        <p:spPr>
          <a:xfrm>
            <a:off x="0" y="1569580"/>
            <a:ext cx="9144000" cy="3567688"/>
          </a:xfrm>
          <a:effectLst/>
        </p:spPr>
        <p:txBody>
          <a:bodyPr/>
          <a:lstStyle/>
          <a:p>
            <a:pPr algn="ctr" eaLnBrk="1" fontAlgn="auto" hangingPunct="1">
              <a:spcAft>
                <a:spcPts val="0"/>
              </a:spcAft>
              <a:defRPr/>
            </a:pPr>
            <a:r>
              <a:rPr lang="en-US" sz="3400" cap="none" dirty="0" smtClean="0">
                <a:solidFill>
                  <a:schemeClr val="tx1"/>
                </a:solidFill>
                <a:effectLst/>
                <a:latin typeface="Arial" pitchFamily="34" charset="0"/>
                <a:cs typeface="Arial" pitchFamily="34" charset="0"/>
              </a:rPr>
              <a:t>National Advisory Council </a:t>
            </a:r>
            <a:br>
              <a:rPr lang="en-US" sz="3400" cap="none" dirty="0" smtClean="0">
                <a:solidFill>
                  <a:schemeClr val="tx1"/>
                </a:solidFill>
                <a:effectLst/>
                <a:latin typeface="Arial" pitchFamily="34" charset="0"/>
                <a:cs typeface="Arial" pitchFamily="34" charset="0"/>
              </a:rPr>
            </a:br>
            <a:r>
              <a:rPr lang="en-US" sz="3400" cap="none" dirty="0" smtClean="0">
                <a:solidFill>
                  <a:schemeClr val="tx1"/>
                </a:solidFill>
                <a:effectLst/>
                <a:latin typeface="Arial" pitchFamily="34" charset="0"/>
                <a:cs typeface="Arial" pitchFamily="34" charset="0"/>
              </a:rPr>
              <a:t>for Human Genome Research</a:t>
            </a:r>
            <a:r>
              <a:rPr lang="en-US" sz="3600" cap="none" dirty="0" smtClean="0">
                <a:solidFill>
                  <a:schemeClr val="tx1"/>
                </a:solidFill>
                <a:effectLst/>
                <a:latin typeface="Arial" pitchFamily="34" charset="0"/>
                <a:cs typeface="Arial" pitchFamily="34" charset="0"/>
              </a:rPr>
              <a:t/>
            </a:r>
            <a:br>
              <a:rPr lang="en-US" sz="3600" cap="none" dirty="0" smtClean="0">
                <a:solidFill>
                  <a:schemeClr val="tx1"/>
                </a:solidFill>
                <a:effectLst/>
                <a:latin typeface="Arial" pitchFamily="34" charset="0"/>
                <a:cs typeface="Arial" pitchFamily="34" charset="0"/>
              </a:rPr>
            </a:br>
            <a:r>
              <a:rPr lang="en-US" sz="2000" cap="none" dirty="0" smtClean="0">
                <a:solidFill>
                  <a:schemeClr val="tx1"/>
                </a:solidFill>
                <a:effectLst/>
                <a:latin typeface="Arial" pitchFamily="34" charset="0"/>
                <a:cs typeface="Arial" pitchFamily="34" charset="0"/>
              </a:rPr>
              <a:t/>
            </a:r>
            <a:br>
              <a:rPr lang="en-US" sz="2000" cap="none" dirty="0" smtClean="0">
                <a:solidFill>
                  <a:schemeClr val="tx1"/>
                </a:solidFill>
                <a:effectLst/>
                <a:latin typeface="Arial" pitchFamily="34" charset="0"/>
                <a:cs typeface="Arial" pitchFamily="34" charset="0"/>
              </a:rPr>
            </a:br>
            <a:r>
              <a:rPr lang="en-US" sz="3200" cap="none" dirty="0" smtClean="0">
                <a:solidFill>
                  <a:schemeClr val="bg2">
                    <a:lumMod val="40000"/>
                    <a:lumOff val="60000"/>
                  </a:schemeClr>
                </a:solidFill>
                <a:effectLst/>
                <a:latin typeface="Arial" pitchFamily="34" charset="0"/>
                <a:cs typeface="Arial" pitchFamily="34" charset="0"/>
              </a:rPr>
              <a:t>May 2015</a:t>
            </a:r>
            <a:r>
              <a:rPr lang="en-US" sz="3600" cap="none" dirty="0" smtClean="0">
                <a:solidFill>
                  <a:schemeClr val="tx1"/>
                </a:solidFill>
                <a:effectLst/>
                <a:latin typeface="Arial" pitchFamily="34" charset="0"/>
                <a:cs typeface="Arial" pitchFamily="34" charset="0"/>
              </a:rPr>
              <a:t/>
            </a:r>
            <a:br>
              <a:rPr lang="en-US" sz="3600" cap="none" dirty="0" smtClean="0">
                <a:solidFill>
                  <a:schemeClr val="tx1"/>
                </a:solidFill>
                <a:effectLst/>
                <a:latin typeface="Arial" pitchFamily="34" charset="0"/>
                <a:cs typeface="Arial" pitchFamily="34" charset="0"/>
              </a:rPr>
            </a:br>
            <a:r>
              <a:rPr lang="en-US" sz="2000" cap="none" dirty="0" smtClean="0">
                <a:solidFill>
                  <a:schemeClr val="tx1"/>
                </a:solidFill>
                <a:effectLst/>
                <a:latin typeface="Arial" pitchFamily="34" charset="0"/>
                <a:cs typeface="Arial" pitchFamily="34" charset="0"/>
              </a:rPr>
              <a:t/>
            </a:r>
            <a:br>
              <a:rPr lang="en-US" sz="2000" cap="none" dirty="0" smtClean="0">
                <a:solidFill>
                  <a:schemeClr val="tx1"/>
                </a:solidFill>
                <a:effectLst/>
                <a:latin typeface="Arial" pitchFamily="34" charset="0"/>
                <a:cs typeface="Arial" pitchFamily="34" charset="0"/>
              </a:rPr>
            </a:br>
            <a:r>
              <a:rPr lang="en-US" sz="3200" cap="none" dirty="0" smtClean="0">
                <a:solidFill>
                  <a:schemeClr val="tx1"/>
                </a:solidFill>
                <a:effectLst/>
                <a:latin typeface="Arial" pitchFamily="34" charset="0"/>
                <a:cs typeface="Arial" pitchFamily="34" charset="0"/>
              </a:rPr>
              <a:t>Eric Green, M.D., Ph.D.</a:t>
            </a:r>
            <a:br>
              <a:rPr lang="en-US" sz="3200" cap="none" dirty="0" smtClean="0">
                <a:solidFill>
                  <a:schemeClr val="tx1"/>
                </a:solidFill>
                <a:effectLst/>
                <a:latin typeface="Arial" pitchFamily="34" charset="0"/>
                <a:cs typeface="Arial" pitchFamily="34" charset="0"/>
              </a:rPr>
            </a:br>
            <a:r>
              <a:rPr lang="en-US" sz="3200" cap="none" dirty="0" smtClean="0">
                <a:solidFill>
                  <a:schemeClr val="tx1"/>
                </a:solidFill>
                <a:effectLst/>
                <a:latin typeface="Arial" pitchFamily="34" charset="0"/>
                <a:cs typeface="Arial" pitchFamily="34" charset="0"/>
              </a:rPr>
              <a:t>Director, NHGRI</a:t>
            </a:r>
            <a:endParaRPr lang="en-US" sz="3200" cap="none" dirty="0" smtClean="0">
              <a:solidFill>
                <a:schemeClr val="tx1"/>
              </a:solidFill>
              <a:latin typeface="Arial" pitchFamily="34" charset="0"/>
              <a:cs typeface="Arial" pitchFamily="34" charset="0"/>
            </a:endParaRPr>
          </a:p>
        </p:txBody>
      </p:sp>
      <p:pic>
        <p:nvPicPr>
          <p:cNvPr id="10245" name="Picture 3" descr="helix at bottom new seq 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30913"/>
            <a:ext cx="9134475"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04577" y="289213"/>
            <a:ext cx="8334846" cy="1015663"/>
          </a:xfrm>
          <a:prstGeom prst="rect">
            <a:avLst/>
          </a:prstGeom>
          <a:solidFill>
            <a:srgbClr val="009900"/>
          </a:solidFill>
          <a:scene3d>
            <a:camera prst="orthographicFront"/>
            <a:lightRig rig="threePt" dir="t"/>
          </a:scene3d>
          <a:sp3d>
            <a:bevelT w="101600" prst="riblet"/>
          </a:sp3d>
        </p:spPr>
        <p:txBody>
          <a:bodyPr wrap="none" rtlCol="0">
            <a:spAutoFit/>
          </a:bodyPr>
          <a:lstStyle/>
          <a:p>
            <a:r>
              <a:rPr lang="en-US" sz="6000" dirty="0">
                <a:solidFill>
                  <a:schemeClr val="bg2">
                    <a:lumMod val="20000"/>
                    <a:lumOff val="80000"/>
                  </a:schemeClr>
                </a:solidFill>
                <a:cs typeface="Arial" pitchFamily="34" charset="0"/>
              </a:rPr>
              <a:t>DIRECTOR’S REPORT</a:t>
            </a:r>
            <a:endParaRPr lang="en-US" sz="6000" dirty="0">
              <a:solidFill>
                <a:schemeClr val="bg2">
                  <a:lumMod val="20000"/>
                  <a:lumOff val="80000"/>
                </a:schemeClr>
              </a:solidFill>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5259" y="5096303"/>
            <a:ext cx="2933483" cy="735769"/>
          </a:xfrm>
          <a:prstGeom prst="rect">
            <a:avLst/>
          </a:prstGeom>
          <a:noFill/>
          <a:ln>
            <a:noFill/>
          </a:ln>
          <a:effectLst>
            <a:glow rad="228600">
              <a:schemeClr val="accent6">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4293433"/>
      </p:ext>
    </p:extLst>
  </p:cSld>
  <p:clrMapOvr>
    <a:masterClrMapping/>
  </p:clrMapOvr>
  <p:transition spd="slow">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prstClr val="black"/>
              </a:solidFill>
              <a:latin typeface="Tahoma" pitchFamily="34" charset="0"/>
            </a:endParaRPr>
          </a:p>
          <a:p>
            <a:pPr algn="ctr">
              <a:spcBef>
                <a:spcPct val="50000"/>
              </a:spcBef>
            </a:pPr>
            <a:endParaRPr lang="en-US" sz="2400">
              <a:solidFill>
                <a:prstClr val="black"/>
              </a:solidFill>
              <a:latin typeface="Tahoma" pitchFamily="34" charset="0"/>
            </a:endParaRPr>
          </a:p>
          <a:p>
            <a:pPr algn="ctr">
              <a:spcBef>
                <a:spcPct val="50000"/>
              </a:spcBef>
            </a:pPr>
            <a:endParaRPr lang="en-US" sz="2400">
              <a:solidFill>
                <a:prstClr val="black"/>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rgbClr val="4E5B6F"/>
                </a:solidFill>
              </a:rPr>
              <a:t>General NHGRI Updates</a:t>
            </a:r>
          </a:p>
          <a:p>
            <a:pPr marL="1016000" indent="-787400">
              <a:spcBef>
                <a:spcPts val="1800"/>
              </a:spcBef>
              <a:buFontTx/>
              <a:buAutoNum type="romanUcPeriod"/>
            </a:pPr>
            <a:r>
              <a:rPr lang="en-US" sz="3400" dirty="0">
                <a:solidFill>
                  <a:srgbClr val="D6ECFF">
                    <a:lumMod val="90000"/>
                  </a:srgbClr>
                </a:solidFill>
              </a:rPr>
              <a:t>General NIH Updates</a:t>
            </a:r>
          </a:p>
          <a:p>
            <a:pPr marL="1016000" indent="-787400">
              <a:spcBef>
                <a:spcPts val="1800"/>
              </a:spcBef>
              <a:buFontTx/>
              <a:buAutoNum type="romanUcPeriod"/>
            </a:pPr>
            <a:r>
              <a:rPr lang="en-US" sz="3400" dirty="0" smtClean="0">
                <a:solidFill>
                  <a:srgbClr val="4E5B6F"/>
                </a:solidFill>
              </a:rPr>
              <a:t>General Genomics </a:t>
            </a:r>
            <a:r>
              <a:rPr lang="en-US" sz="3400" dirty="0">
                <a:solidFill>
                  <a:srgbClr val="4E5B6F"/>
                </a:solidFill>
              </a:rPr>
              <a:t>Updates</a:t>
            </a:r>
          </a:p>
          <a:p>
            <a:pPr marL="1016000" indent="-787400">
              <a:spcBef>
                <a:spcPts val="1800"/>
              </a:spcBef>
              <a:buFontTx/>
              <a:buAutoNum type="romanUcPeriod"/>
            </a:pPr>
            <a:r>
              <a:rPr lang="en-US" sz="3400" dirty="0">
                <a:solidFill>
                  <a:srgbClr val="4E5B6F"/>
                </a:solidFill>
              </a:rPr>
              <a:t>NHGRI Extramural </a:t>
            </a:r>
            <a:r>
              <a:rPr lang="en-US" sz="3400" dirty="0" smtClean="0">
                <a:solidFill>
                  <a:srgbClr val="4E5B6F"/>
                </a:solidFill>
              </a:rPr>
              <a:t>Research Program</a:t>
            </a:r>
            <a:endParaRPr lang="en-US" sz="3400" dirty="0">
              <a:solidFill>
                <a:srgbClr val="4E5B6F"/>
              </a:solidFill>
            </a:endParaRPr>
          </a:p>
          <a:p>
            <a:pPr marL="1016000" indent="-787400">
              <a:spcBef>
                <a:spcPts val="1800"/>
              </a:spcBef>
              <a:buFontTx/>
              <a:buAutoNum type="romanUcPeriod"/>
            </a:pPr>
            <a:r>
              <a:rPr lang="en-US" sz="3400" dirty="0">
                <a:solidFill>
                  <a:srgbClr val="4E5B6F"/>
                </a:solidFill>
              </a:rPr>
              <a:t>NIH Common </a:t>
            </a:r>
            <a:r>
              <a:rPr lang="en-US" sz="3400" dirty="0" smtClean="0">
                <a:solidFill>
                  <a:srgbClr val="4E5B6F"/>
                </a:solidFill>
              </a:rPr>
              <a:t>Fund/Trans-NIH</a:t>
            </a:r>
            <a:endParaRPr lang="en-US" sz="3400" dirty="0">
              <a:solidFill>
                <a:srgbClr val="4E5B6F"/>
              </a:solidFill>
            </a:endParaRPr>
          </a:p>
          <a:p>
            <a:pPr marL="1016000" indent="-787400">
              <a:spcBef>
                <a:spcPts val="1800"/>
              </a:spcBef>
              <a:buFontTx/>
              <a:buAutoNum type="romanUcPeriod"/>
              <a:tabLst>
                <a:tab pos="1371600" algn="l"/>
              </a:tabLst>
            </a:pPr>
            <a:r>
              <a:rPr lang="en-US" sz="3400" dirty="0">
                <a:solidFill>
                  <a:srgbClr val="4E5B6F"/>
                </a:solidFill>
              </a:rPr>
              <a:t>NHGRI </a:t>
            </a:r>
            <a:r>
              <a:rPr lang="en-US" sz="3400" dirty="0" smtClean="0">
                <a:solidFill>
                  <a:srgbClr val="4E5B6F"/>
                </a:solidFill>
              </a:rPr>
              <a:t>Division of Policy, 	Communications, and Education</a:t>
            </a:r>
            <a:endParaRPr lang="en-US" sz="3400" dirty="0">
              <a:solidFill>
                <a:srgbClr val="4E5B6F"/>
              </a:solidFill>
            </a:endParaRPr>
          </a:p>
          <a:p>
            <a:pPr marL="1016000" indent="-787400">
              <a:spcBef>
                <a:spcPts val="1800"/>
              </a:spcBef>
              <a:buFontTx/>
              <a:buAutoNum type="romanUcPeriod"/>
            </a:pPr>
            <a:r>
              <a:rPr lang="en-US" sz="3400" dirty="0">
                <a:solidFill>
                  <a:srgbClr val="4E5B6F"/>
                </a:solidFill>
              </a:rPr>
              <a:t>NHGRI Intramural </a:t>
            </a:r>
            <a:r>
              <a:rPr lang="en-US" sz="3400" dirty="0" smtClean="0">
                <a:solidFill>
                  <a:srgbClr val="4E5B6F"/>
                </a:solidFill>
              </a:rPr>
              <a:t>Research Program</a:t>
            </a:r>
            <a:endParaRPr lang="en-US" sz="3400" dirty="0">
              <a:solidFill>
                <a:srgbClr val="4E5B6F"/>
              </a:solidFill>
            </a:endParaRPr>
          </a:p>
        </p:txBody>
      </p:sp>
      <p:sp>
        <p:nvSpPr>
          <p:cNvPr id="5" name="Title 1"/>
          <p:cNvSpPr txBox="1">
            <a:spLocks/>
          </p:cNvSpPr>
          <p:nvPr/>
        </p:nvSpPr>
        <p:spPr>
          <a:xfrm>
            <a:off x="-4764" y="12486"/>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2958632765"/>
      </p:ext>
    </p:extLst>
  </p:cSld>
  <p:clrMapOvr>
    <a:masterClrMapping/>
  </p:clrMapOvr>
  <p:transition spd="slow">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15861"/>
            <a:ext cx="9144000" cy="1101740"/>
          </a:xfrm>
          <a:prstGeom prst="rect">
            <a:avLst/>
          </a:prstGeom>
        </p:spPr>
        <p:txBody>
          <a:bodyPr/>
          <a:lstStyle/>
          <a:p>
            <a:pPr algn="ctr">
              <a:defRPr/>
            </a:pPr>
            <a:r>
              <a:rPr lang="en-US" sz="3600" spc="-100" dirty="0" smtClean="0">
                <a:solidFill>
                  <a:srgbClr val="FFFF00"/>
                </a:solidFill>
                <a:latin typeface="Arial" charset="0"/>
                <a:cs typeface="Arial" pitchFamily="34" charset="0"/>
              </a:rPr>
              <a:t>Harold Varmus Departs as NCI Director</a:t>
            </a:r>
          </a:p>
          <a:p>
            <a:pPr algn="ctr">
              <a:defRPr/>
            </a:pPr>
            <a:endParaRPr lang="en-US" sz="2500" spc="-100" dirty="0">
              <a:solidFill>
                <a:srgbClr val="FFFF00"/>
              </a:solidFill>
              <a:latin typeface="Arial" charset="0"/>
              <a:cs typeface="Arial" pitchFamily="34" charset="0"/>
            </a:endParaRPr>
          </a:p>
        </p:txBody>
      </p:sp>
      <p:sp>
        <p:nvSpPr>
          <p:cNvPr id="13" name="TextBox 12"/>
          <p:cNvSpPr txBox="1"/>
          <p:nvPr/>
        </p:nvSpPr>
        <p:spPr>
          <a:xfrm>
            <a:off x="7317494" y="6409068"/>
            <a:ext cx="1653017"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a:t>
            </a:r>
            <a:endParaRPr lang="en-US" sz="2000" dirty="0">
              <a:solidFill>
                <a:srgbClr val="00ADDC">
                  <a:lumMod val="40000"/>
                  <a:lumOff val="60000"/>
                </a:srgbClr>
              </a:solidFill>
              <a:latin typeface="Arial" charset="0"/>
            </a:endParaRPr>
          </a:p>
        </p:txBody>
      </p:sp>
      <p:grpSp>
        <p:nvGrpSpPr>
          <p:cNvPr id="7" name="Group 6"/>
          <p:cNvGrpSpPr/>
          <p:nvPr/>
        </p:nvGrpSpPr>
        <p:grpSpPr>
          <a:xfrm>
            <a:off x="5323558" y="1101306"/>
            <a:ext cx="3344450" cy="4324253"/>
            <a:chOff x="4931081" y="352286"/>
            <a:chExt cx="3344450" cy="4324253"/>
          </a:xfrm>
        </p:grpSpPr>
        <p:sp>
          <p:nvSpPr>
            <p:cNvPr id="11" name="Title 1"/>
            <p:cNvSpPr txBox="1">
              <a:spLocks/>
            </p:cNvSpPr>
            <p:nvPr/>
          </p:nvSpPr>
          <p:spPr>
            <a:xfrm>
              <a:off x="4931081" y="4078195"/>
              <a:ext cx="3344450" cy="598344"/>
            </a:xfrm>
            <a:prstGeom prst="rect">
              <a:avLst/>
            </a:prstGeom>
          </p:spPr>
          <p:txBody>
            <a:bodyPr/>
            <a:lstStyle/>
            <a:p>
              <a:pPr algn="ctr" eaLnBrk="0" hangingPunct="0">
                <a:defRPr/>
              </a:pPr>
              <a:r>
                <a:rPr lang="en-US" sz="3200" spc="-100" dirty="0" smtClean="0">
                  <a:solidFill>
                    <a:prstClr val="white"/>
                  </a:solidFill>
                  <a:latin typeface="Arial" charset="0"/>
                  <a:cs typeface="Arial" charset="0"/>
                </a:rPr>
                <a:t>Doug Lowy, M.D.</a:t>
              </a:r>
              <a:endParaRPr lang="en-US" sz="3200" spc="-100" dirty="0">
                <a:solidFill>
                  <a:prstClr val="white"/>
                </a:solidFill>
                <a:latin typeface="Arial" charset="0"/>
                <a:cs typeface="Arial" charset="0"/>
              </a:endParaRPr>
            </a:p>
          </p:txBody>
        </p:sp>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25" r="5425"/>
            <a:stretch/>
          </p:blipFill>
          <p:spPr bwMode="auto">
            <a:xfrm>
              <a:off x="5267017" y="352286"/>
              <a:ext cx="2648931" cy="3714120"/>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7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2014"/>
          <a:stretch/>
        </p:blipFill>
        <p:spPr bwMode="auto">
          <a:xfrm>
            <a:off x="3606256" y="5705738"/>
            <a:ext cx="1937704" cy="978542"/>
          </a:xfrm>
          <a:prstGeom prst="rect">
            <a:avLst/>
          </a:prstGeom>
          <a:noFill/>
          <a:ln>
            <a:noFill/>
          </a:ln>
          <a:effectLst>
            <a:glow rad="139700">
              <a:schemeClr val="accent2">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638871" y="1106506"/>
            <a:ext cx="4358797" cy="4475996"/>
            <a:chOff x="989599" y="1361134"/>
            <a:chExt cx="4358797" cy="4475996"/>
          </a:xfrm>
        </p:grpSpPr>
        <p:sp>
          <p:nvSpPr>
            <p:cNvPr id="6" name="Title 1"/>
            <p:cNvSpPr txBox="1">
              <a:spLocks/>
            </p:cNvSpPr>
            <p:nvPr/>
          </p:nvSpPr>
          <p:spPr>
            <a:xfrm>
              <a:off x="989599" y="5091776"/>
              <a:ext cx="4196221" cy="745354"/>
            </a:xfrm>
            <a:prstGeom prst="rect">
              <a:avLst/>
            </a:prstGeom>
          </p:spPr>
          <p:txBody>
            <a:bodyPr/>
            <a:lstStyle/>
            <a:p>
              <a:pPr algn="ctr" eaLnBrk="0" hangingPunct="0">
                <a:defRPr/>
              </a:pPr>
              <a:r>
                <a:rPr lang="en-US" sz="3200" spc="-100" dirty="0" smtClean="0">
                  <a:solidFill>
                    <a:prstClr val="white"/>
                  </a:solidFill>
                  <a:latin typeface="Arial" charset="0"/>
                  <a:cs typeface="Arial" charset="0"/>
                </a:rPr>
                <a:t>Harold Varmus, M.D. </a:t>
              </a:r>
              <a:endParaRPr lang="en-US" sz="3200" spc="-100" dirty="0">
                <a:solidFill>
                  <a:prstClr val="white"/>
                </a:solidFill>
                <a:latin typeface="Arial" charset="0"/>
                <a:cs typeface="Arial" charset="0"/>
              </a:endParaRPr>
            </a:p>
          </p:txBody>
        </p:sp>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238" r="1879"/>
            <a:stretch/>
          </p:blipFill>
          <p:spPr bwMode="auto">
            <a:xfrm>
              <a:off x="989599" y="1361134"/>
              <a:ext cx="4358797" cy="3677986"/>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3821562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15860"/>
            <a:ext cx="9144000" cy="1279539"/>
          </a:xfrm>
          <a:prstGeom prst="rect">
            <a:avLst/>
          </a:prstGeom>
        </p:spPr>
        <p:txBody>
          <a:bodyPr/>
          <a:lstStyle/>
          <a:p>
            <a:pPr algn="ctr">
              <a:defRPr/>
            </a:pPr>
            <a:r>
              <a:rPr lang="en-US" sz="3600" spc="-100" dirty="0">
                <a:solidFill>
                  <a:srgbClr val="FFFF00"/>
                </a:solidFill>
                <a:latin typeface="Arial" charset="0"/>
                <a:cs typeface="Arial" pitchFamily="34" charset="0"/>
              </a:rPr>
              <a:t>Jack </a:t>
            </a:r>
            <a:r>
              <a:rPr lang="en-US" sz="3600" spc="-100" dirty="0" err="1">
                <a:solidFill>
                  <a:srgbClr val="FFFF00"/>
                </a:solidFill>
                <a:latin typeface="Arial" charset="0"/>
                <a:cs typeface="Arial" pitchFamily="34" charset="0"/>
              </a:rPr>
              <a:t>Whitescarver</a:t>
            </a:r>
            <a:r>
              <a:rPr lang="en-US" sz="3600" spc="-100" dirty="0">
                <a:solidFill>
                  <a:srgbClr val="FFFF00"/>
                </a:solidFill>
                <a:latin typeface="Arial" charset="0"/>
                <a:cs typeface="Arial" pitchFamily="34" charset="0"/>
              </a:rPr>
              <a:t> Steps </a:t>
            </a:r>
            <a:r>
              <a:rPr lang="en-US" sz="3600" spc="-100" dirty="0" smtClean="0">
                <a:solidFill>
                  <a:srgbClr val="FFFF00"/>
                </a:solidFill>
                <a:latin typeface="Arial" charset="0"/>
                <a:cs typeface="Arial" pitchFamily="34" charset="0"/>
              </a:rPr>
              <a:t>Down as Director, NIH Office </a:t>
            </a:r>
            <a:r>
              <a:rPr lang="en-US" sz="3600" spc="-100" dirty="0">
                <a:solidFill>
                  <a:srgbClr val="FFFF00"/>
                </a:solidFill>
                <a:latin typeface="Arial" charset="0"/>
                <a:cs typeface="Arial" pitchFamily="34" charset="0"/>
              </a:rPr>
              <a:t>of AIDS Research</a:t>
            </a:r>
          </a:p>
          <a:p>
            <a:pPr algn="ctr">
              <a:defRPr/>
            </a:pPr>
            <a:endParaRPr lang="en-US" sz="3600" spc="-100" dirty="0" smtClean="0">
              <a:solidFill>
                <a:srgbClr val="FFFF00"/>
              </a:solidFill>
              <a:latin typeface="Arial" charset="0"/>
              <a:cs typeface="Arial" pitchFamily="34" charset="0"/>
            </a:endParaRPr>
          </a:p>
          <a:p>
            <a:pPr algn="ctr">
              <a:defRPr/>
            </a:pPr>
            <a:endParaRPr lang="en-US" sz="2500" spc="-100" dirty="0">
              <a:solidFill>
                <a:srgbClr val="FFFF00"/>
              </a:solidFill>
              <a:latin typeface="Arial" charset="0"/>
              <a:cs typeface="Arial" pitchFamily="34" charset="0"/>
            </a:endParaRPr>
          </a:p>
        </p:txBody>
      </p:sp>
      <p:sp>
        <p:nvSpPr>
          <p:cNvPr id="13" name="TextBox 12"/>
          <p:cNvSpPr txBox="1"/>
          <p:nvPr/>
        </p:nvSpPr>
        <p:spPr>
          <a:xfrm>
            <a:off x="7317494" y="6409068"/>
            <a:ext cx="1653017"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a:t>
            </a:r>
            <a:endParaRPr lang="en-US" sz="2000" dirty="0">
              <a:solidFill>
                <a:srgbClr val="00ADDC">
                  <a:lumMod val="40000"/>
                  <a:lumOff val="60000"/>
                </a:srgbClr>
              </a:solidFill>
              <a:latin typeface="Arial" charset="0"/>
            </a:endParaRPr>
          </a:p>
        </p:txBody>
      </p:sp>
      <p:grpSp>
        <p:nvGrpSpPr>
          <p:cNvPr id="3" name="Group 2"/>
          <p:cNvGrpSpPr/>
          <p:nvPr/>
        </p:nvGrpSpPr>
        <p:grpSpPr>
          <a:xfrm>
            <a:off x="1645920" y="1398172"/>
            <a:ext cx="5852160" cy="4127261"/>
            <a:chOff x="-741680" y="1879849"/>
            <a:chExt cx="5852160" cy="4127261"/>
          </a:xfrm>
        </p:grpSpPr>
        <p:sp>
          <p:nvSpPr>
            <p:cNvPr id="6" name="Title 1"/>
            <p:cNvSpPr txBox="1">
              <a:spLocks/>
            </p:cNvSpPr>
            <p:nvPr/>
          </p:nvSpPr>
          <p:spPr>
            <a:xfrm>
              <a:off x="-741680" y="5408765"/>
              <a:ext cx="5852160" cy="598345"/>
            </a:xfrm>
            <a:prstGeom prst="rect">
              <a:avLst/>
            </a:prstGeom>
          </p:spPr>
          <p:txBody>
            <a:bodyPr/>
            <a:lstStyle/>
            <a:p>
              <a:pPr algn="ctr" eaLnBrk="0" hangingPunct="0">
                <a:defRPr/>
              </a:pPr>
              <a:r>
                <a:rPr lang="en-US" sz="3200" spc="-100" dirty="0">
                  <a:solidFill>
                    <a:prstClr val="white"/>
                  </a:solidFill>
                  <a:latin typeface="Arial" charset="0"/>
                  <a:cs typeface="Arial" charset="0"/>
                </a:rPr>
                <a:t>Jack </a:t>
              </a:r>
              <a:r>
                <a:rPr lang="en-US" sz="3200" spc="-100" dirty="0" err="1">
                  <a:solidFill>
                    <a:prstClr val="white"/>
                  </a:solidFill>
                  <a:latin typeface="Arial" charset="0"/>
                  <a:cs typeface="Arial" charset="0"/>
                </a:rPr>
                <a:t>Whitescarver</a:t>
              </a:r>
              <a:r>
                <a:rPr lang="en-US" sz="3200" spc="-100" dirty="0" smtClean="0">
                  <a:solidFill>
                    <a:prstClr val="white"/>
                  </a:solidFill>
                  <a:latin typeface="Arial" charset="0"/>
                  <a:cs typeface="Arial" charset="0"/>
                </a:rPr>
                <a:t>, Ph.D. </a:t>
              </a:r>
              <a:endParaRPr lang="en-US" sz="3200" spc="-100" dirty="0">
                <a:solidFill>
                  <a:prstClr val="white"/>
                </a:solidFill>
                <a:latin typeface="Arial" charset="0"/>
                <a:cs typeface="Arial"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512" y="1879849"/>
              <a:ext cx="2779776" cy="3474720"/>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671" t="25556" r="9104" b="20000"/>
          <a:stretch/>
        </p:blipFill>
        <p:spPr bwMode="auto">
          <a:xfrm>
            <a:off x="2140429" y="5800452"/>
            <a:ext cx="4863139" cy="802336"/>
          </a:xfrm>
          <a:prstGeom prst="rect">
            <a:avLst/>
          </a:prstGeom>
          <a:solidFill>
            <a:schemeClr val="accent1">
              <a:lumMod val="50000"/>
            </a:schemeClr>
          </a:solidFill>
          <a:ln w="76200">
            <a:solidFill>
              <a:schemeClr val="tx1"/>
            </a:solidFill>
          </a:ln>
          <a:effectLst>
            <a:softEdge rad="63500"/>
          </a:effectLst>
        </p:spPr>
      </p:pic>
    </p:spTree>
    <p:extLst>
      <p:ext uri="{BB962C8B-B14F-4D97-AF65-F5344CB8AC3E}">
        <p14:creationId xmlns:p14="http://schemas.microsoft.com/office/powerpoint/2010/main" val="3148647541"/>
      </p:ext>
    </p:extLst>
  </p:cSld>
  <p:clrMapOvr>
    <a:masterClrMapping/>
  </p:clrMapOvr>
  <p:transition spd="slow">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19052"/>
            <a:ext cx="9144000" cy="1274164"/>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New </a:t>
            </a:r>
            <a:r>
              <a:rPr lang="en-US" sz="3600" b="1" dirty="0" smtClean="0">
                <a:solidFill>
                  <a:srgbClr val="FFFF00"/>
                </a:solidFill>
                <a:latin typeface="Arial" pitchFamily="34" charset="0"/>
                <a:cs typeface="Arial" pitchFamily="34" charset="0"/>
              </a:rPr>
              <a:t>Director, </a:t>
            </a:r>
            <a:r>
              <a:rPr lang="en-US" sz="3600" b="1" dirty="0">
                <a:solidFill>
                  <a:srgbClr val="FFFF00"/>
                </a:solidFill>
                <a:latin typeface="Arial" pitchFamily="34" charset="0"/>
                <a:cs typeface="Arial" pitchFamily="34" charset="0"/>
              </a:rPr>
              <a:t>National Institute on Minority Health and Health Disparities</a:t>
            </a:r>
            <a:endParaRPr lang="en-US" sz="3600" b="1" dirty="0" smtClean="0">
              <a:solidFill>
                <a:srgbClr val="FFFF00"/>
              </a:solidFill>
              <a:latin typeface="Arial" pitchFamily="34" charset="0"/>
              <a:cs typeface="Arial" pitchFamily="34" charset="0"/>
            </a:endParaRPr>
          </a:p>
        </p:txBody>
      </p:sp>
      <p:sp>
        <p:nvSpPr>
          <p:cNvPr id="8" name="Title 1"/>
          <p:cNvSpPr txBox="1">
            <a:spLocks/>
          </p:cNvSpPr>
          <p:nvPr/>
        </p:nvSpPr>
        <p:spPr>
          <a:xfrm>
            <a:off x="1930400" y="4680912"/>
            <a:ext cx="5448300" cy="598344"/>
          </a:xfrm>
          <a:prstGeom prst="rect">
            <a:avLst/>
          </a:prstGeom>
        </p:spPr>
        <p:txBody>
          <a:bodyPr/>
          <a:lstStyle/>
          <a:p>
            <a:pPr algn="ctr" eaLnBrk="0" hangingPunct="0">
              <a:defRPr/>
            </a:pPr>
            <a:r>
              <a:rPr lang="en-US" sz="3200" spc="-100" dirty="0">
                <a:solidFill>
                  <a:prstClr val="white"/>
                </a:solidFill>
                <a:latin typeface="Arial" charset="0"/>
                <a:cs typeface="Arial" charset="0"/>
              </a:rPr>
              <a:t>Eliseo </a:t>
            </a:r>
            <a:r>
              <a:rPr lang="en-US" sz="3200" spc="-100" dirty="0" smtClean="0">
                <a:solidFill>
                  <a:prstClr val="white"/>
                </a:solidFill>
                <a:latin typeface="Arial" charset="0"/>
                <a:cs typeface="Arial" charset="0"/>
              </a:rPr>
              <a:t>Pérez-Stable, M.D. </a:t>
            </a:r>
            <a:endParaRPr lang="en-US" sz="3200" spc="-100" dirty="0">
              <a:solidFill>
                <a:prstClr val="white"/>
              </a:solidFill>
              <a:latin typeface="Arial" charset="0"/>
              <a:cs typeface="Arial" charset="0"/>
            </a:endParaRPr>
          </a:p>
        </p:txBody>
      </p:sp>
      <p:sp>
        <p:nvSpPr>
          <p:cNvPr id="5" name="TextBox 4"/>
          <p:cNvSpPr txBox="1"/>
          <p:nvPr/>
        </p:nvSpPr>
        <p:spPr>
          <a:xfrm>
            <a:off x="7317494" y="6409068"/>
            <a:ext cx="1653017"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3</a:t>
            </a:r>
            <a:endParaRPr lang="en-US" sz="2000" dirty="0">
              <a:solidFill>
                <a:srgbClr val="00ADDC">
                  <a:lumMod val="40000"/>
                  <a:lumOff val="60000"/>
                </a:srgbClr>
              </a:solidFill>
              <a:latin typeface="Arial"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667" b="22889"/>
          <a:stretch/>
        </p:blipFill>
        <p:spPr bwMode="auto">
          <a:xfrm>
            <a:off x="3199504" y="1358900"/>
            <a:ext cx="2910092" cy="3162300"/>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5900" y="5516923"/>
            <a:ext cx="4000500" cy="1143000"/>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3366936"/>
      </p:ext>
    </p:extLst>
  </p:cSld>
  <p:clrMapOvr>
    <a:masterClrMapping/>
  </p:clrMapOvr>
  <p:transition spd="slow">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19052"/>
            <a:ext cx="9144000" cy="1274164"/>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New </a:t>
            </a:r>
            <a:r>
              <a:rPr lang="en-US" sz="3600" b="1" dirty="0" smtClean="0">
                <a:solidFill>
                  <a:srgbClr val="FFFF00"/>
                </a:solidFill>
                <a:latin typeface="Arial" pitchFamily="34" charset="0"/>
                <a:cs typeface="Arial" pitchFamily="34" charset="0"/>
              </a:rPr>
              <a:t>NIH Associate Director for </a:t>
            </a:r>
            <a:br>
              <a:rPr lang="en-US" sz="3600" b="1" dirty="0" smtClean="0">
                <a:solidFill>
                  <a:srgbClr val="FFFF00"/>
                </a:solidFill>
                <a:latin typeface="Arial" pitchFamily="34" charset="0"/>
                <a:cs typeface="Arial" pitchFamily="34" charset="0"/>
              </a:rPr>
            </a:br>
            <a:r>
              <a:rPr lang="en-US" sz="3600" b="1" dirty="0" smtClean="0">
                <a:solidFill>
                  <a:srgbClr val="FFFF00"/>
                </a:solidFill>
                <a:latin typeface="Arial" pitchFamily="34" charset="0"/>
                <a:cs typeface="Arial" pitchFamily="34" charset="0"/>
              </a:rPr>
              <a:t>Legislative Policy and Analysis</a:t>
            </a:r>
          </a:p>
        </p:txBody>
      </p:sp>
      <p:sp>
        <p:nvSpPr>
          <p:cNvPr id="8" name="Title 1"/>
          <p:cNvSpPr txBox="1">
            <a:spLocks/>
          </p:cNvSpPr>
          <p:nvPr/>
        </p:nvSpPr>
        <p:spPr>
          <a:xfrm>
            <a:off x="-12700" y="4994900"/>
            <a:ext cx="9144000" cy="598344"/>
          </a:xfrm>
          <a:prstGeom prst="rect">
            <a:avLst/>
          </a:prstGeom>
        </p:spPr>
        <p:txBody>
          <a:bodyPr/>
          <a:lstStyle/>
          <a:p>
            <a:pPr algn="ctr" eaLnBrk="0" hangingPunct="0">
              <a:defRPr/>
            </a:pPr>
            <a:r>
              <a:rPr lang="en-US" sz="3200" spc="-100" dirty="0" smtClean="0">
                <a:solidFill>
                  <a:prstClr val="white"/>
                </a:solidFill>
                <a:latin typeface="Arial" charset="0"/>
                <a:cs typeface="Arial" charset="0"/>
              </a:rPr>
              <a:t>Adrienne </a:t>
            </a:r>
            <a:r>
              <a:rPr lang="en-US" sz="3200" spc="-100" dirty="0" err="1" smtClean="0">
                <a:solidFill>
                  <a:prstClr val="white"/>
                </a:solidFill>
                <a:latin typeface="Arial" charset="0"/>
                <a:cs typeface="Arial" charset="0"/>
              </a:rPr>
              <a:t>Hallett</a:t>
            </a:r>
            <a:r>
              <a:rPr lang="en-US" sz="3200" spc="-100" dirty="0" smtClean="0">
                <a:solidFill>
                  <a:prstClr val="white"/>
                </a:solidFill>
                <a:latin typeface="Arial" charset="0"/>
                <a:cs typeface="Arial" charset="0"/>
              </a:rPr>
              <a:t>, M.T.S.</a:t>
            </a:r>
            <a:endParaRPr lang="en-US" sz="3200" spc="-100" dirty="0">
              <a:solidFill>
                <a:prstClr val="white"/>
              </a:solidFill>
              <a:latin typeface="Arial" charset="0"/>
              <a:cs typeface="Arial" charset="0"/>
            </a:endParaRPr>
          </a:p>
        </p:txBody>
      </p:sp>
      <p:pic>
        <p:nvPicPr>
          <p:cNvPr id="215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2719" y="5880600"/>
            <a:ext cx="4673162" cy="720446"/>
          </a:xfrm>
          <a:prstGeom prst="rect">
            <a:avLst/>
          </a:prstGeom>
          <a:noFill/>
          <a:ln w="76200">
            <a:solidFill>
              <a:schemeClr val="tx1"/>
            </a:solidFill>
            <a:miter lim="800000"/>
            <a:headEnd/>
            <a:tailEnd/>
          </a:ln>
          <a:effectLst>
            <a:softEdge rad="31750"/>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7317494" y="6409068"/>
            <a:ext cx="1653017"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4</a:t>
            </a:r>
            <a:endParaRPr lang="en-US" sz="2000" dirty="0">
              <a:solidFill>
                <a:srgbClr val="00ADDC">
                  <a:lumMod val="40000"/>
                  <a:lumOff val="60000"/>
                </a:srgbClr>
              </a:solidFill>
              <a:latin typeface="Arial" charset="0"/>
            </a:endParaRPr>
          </a:p>
        </p:txBody>
      </p:sp>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5485" b="5079"/>
          <a:stretch/>
        </p:blipFill>
        <p:spPr bwMode="auto">
          <a:xfrm>
            <a:off x="3242213" y="1416347"/>
            <a:ext cx="2634175" cy="3533848"/>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0321235"/>
      </p:ext>
    </p:extLst>
  </p:cSld>
  <p:clrMapOvr>
    <a:masterClrMapping/>
  </p:clrMapOvr>
  <p:transition spd="slow">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2755"/>
            <a:ext cx="9144000" cy="639763"/>
          </a:xfrm>
        </p:spPr>
        <p:txBody>
          <a:bodyPr/>
          <a:lstStyle/>
          <a:p>
            <a:pPr algn="ctr">
              <a:defRPr/>
            </a:pPr>
            <a:r>
              <a:rPr lang="en-US" sz="3600" b="1" dirty="0" smtClean="0">
                <a:solidFill>
                  <a:srgbClr val="FFFF00"/>
                </a:solidFill>
                <a:latin typeface="Arial" charset="0"/>
                <a:cs typeface="Arial" charset="0"/>
              </a:rPr>
              <a:t>NIH Genomic Data in the Cloud Policy</a:t>
            </a:r>
            <a:endParaRPr lang="en-US" sz="3600" b="1" dirty="0">
              <a:solidFill>
                <a:srgbClr val="FFFF00"/>
              </a:solidFill>
              <a:latin typeface="Arial" pitchFamily="34" charset="0"/>
              <a:cs typeface="Arial" pitchFamily="34" charset="0"/>
            </a:endParaRPr>
          </a:p>
        </p:txBody>
      </p:sp>
      <p:sp>
        <p:nvSpPr>
          <p:cNvPr id="42" name="Rectangle 41"/>
          <p:cNvSpPr/>
          <p:nvPr/>
        </p:nvSpPr>
        <p:spPr>
          <a:xfrm>
            <a:off x="0" y="3728874"/>
            <a:ext cx="9143999" cy="2908489"/>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b="1" dirty="0" smtClean="0">
                <a:solidFill>
                  <a:prstClr val="white"/>
                </a:solidFill>
                <a:latin typeface="Arial" charset="0"/>
              </a:rPr>
              <a:t>NIH now allows </a:t>
            </a:r>
            <a:r>
              <a:rPr lang="en-US" sz="2800" dirty="0" smtClean="0">
                <a:solidFill>
                  <a:prstClr val="white"/>
                </a:solidFill>
                <a:latin typeface="Arial" charset="0"/>
              </a:rPr>
              <a:t>use of public or private cloud 	systems for storing and analyzing controlled-	access genomic data</a:t>
            </a:r>
            <a:endParaRPr lang="en-US" sz="2800" b="1" dirty="0" smtClean="0">
              <a:solidFill>
                <a:prstClr val="white"/>
              </a:solidFill>
              <a:latin typeface="Arial" charset="0"/>
            </a:endParaRPr>
          </a:p>
          <a:p>
            <a:pPr marL="387350" lvl="2" indent="-228600" defTabSz="627063" eaLnBrk="0" hangingPunct="0">
              <a:spcBef>
                <a:spcPts val="1800"/>
              </a:spcBef>
              <a:buClr>
                <a:schemeClr val="tx1"/>
              </a:buClr>
              <a:buSzPct val="95000"/>
              <a:buFont typeface="Wingdings" pitchFamily="2" charset="2"/>
              <a:buChar char=""/>
              <a:defRPr/>
            </a:pPr>
            <a:r>
              <a:rPr lang="en-US" sz="2800" b="1" dirty="0" smtClean="0">
                <a:solidFill>
                  <a:prstClr val="white"/>
                </a:solidFill>
                <a:latin typeface="Arial" charset="0"/>
              </a:rPr>
              <a:t>NIH expects </a:t>
            </a:r>
            <a:r>
              <a:rPr lang="en-US" sz="2800" dirty="0" smtClean="0">
                <a:solidFill>
                  <a:prstClr val="white"/>
                </a:solidFill>
                <a:latin typeface="Arial" charset="0"/>
              </a:rPr>
              <a:t>Institutions to ensure that local and 	</a:t>
            </a:r>
            <a:r>
              <a:rPr lang="en-US" sz="2800" b="1" dirty="0" smtClean="0">
                <a:solidFill>
                  <a:prstClr val="white"/>
                </a:solidFill>
                <a:latin typeface="Arial" charset="0"/>
              </a:rPr>
              <a:t>cloud computing systems meet data use and 	security standards </a:t>
            </a:r>
          </a:p>
        </p:txBody>
      </p:sp>
      <p:sp>
        <p:nvSpPr>
          <p:cNvPr id="6" name="TextBox 5"/>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5</a:t>
            </a:r>
            <a:endParaRPr lang="en-US" sz="2000" dirty="0">
              <a:solidFill>
                <a:schemeClr val="accent4">
                  <a:lumMod val="40000"/>
                  <a:lumOff val="60000"/>
                </a:schemeClr>
              </a:solidFill>
              <a:latin typeface="Arial"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6821" y="808759"/>
            <a:ext cx="4328803" cy="2673329"/>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26048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2755"/>
            <a:ext cx="9144000" cy="1160725"/>
          </a:xfrm>
        </p:spPr>
        <p:txBody>
          <a:bodyPr/>
          <a:lstStyle/>
          <a:p>
            <a:pPr algn="ctr">
              <a:defRPr/>
            </a:pPr>
            <a:r>
              <a:rPr lang="en-US" sz="3600" b="1" dirty="0" smtClean="0">
                <a:solidFill>
                  <a:srgbClr val="FFFF00"/>
                </a:solidFill>
                <a:latin typeface="Arial" charset="0"/>
                <a:cs typeface="Arial" charset="0"/>
              </a:rPr>
              <a:t>NIH </a:t>
            </a:r>
            <a:r>
              <a:rPr lang="en-US" sz="3600" b="1" dirty="0">
                <a:solidFill>
                  <a:srgbClr val="FFFF00"/>
                </a:solidFill>
                <a:latin typeface="Arial" charset="0"/>
                <a:cs typeface="Arial" charset="0"/>
              </a:rPr>
              <a:t>Web Portal on </a:t>
            </a:r>
            <a:r>
              <a:rPr lang="en-US" sz="3600" b="1" dirty="0" smtClean="0">
                <a:solidFill>
                  <a:srgbClr val="FFFF00"/>
                </a:solidFill>
                <a:latin typeface="Arial" charset="0"/>
                <a:cs typeface="Arial" charset="0"/>
              </a:rPr>
              <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Rigor and Reproducibility</a:t>
            </a:r>
            <a:endParaRPr lang="en-US" sz="3600" b="1" dirty="0">
              <a:solidFill>
                <a:srgbClr val="FFFF00"/>
              </a:solidFill>
              <a:latin typeface="Arial" pitchFamily="34" charset="0"/>
              <a:cs typeface="Arial" pitchFamily="34" charset="0"/>
            </a:endParaRPr>
          </a:p>
        </p:txBody>
      </p:sp>
      <p:sp>
        <p:nvSpPr>
          <p:cNvPr id="6" name="TextBox 5"/>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6</a:t>
            </a:r>
            <a:endParaRPr lang="en-US" sz="2000" dirty="0">
              <a:solidFill>
                <a:schemeClr val="accent4">
                  <a:lumMod val="40000"/>
                  <a:lumOff val="60000"/>
                </a:schemeClr>
              </a:solidFill>
              <a:latin typeface="Arial" charset="0"/>
            </a:endParaRP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500" t="10000" r="25625" b="40444"/>
          <a:stretch/>
        </p:blipFill>
        <p:spPr bwMode="auto">
          <a:xfrm>
            <a:off x="318195" y="1461988"/>
            <a:ext cx="8507610" cy="4754880"/>
          </a:xfrm>
          <a:prstGeom prst="rect">
            <a:avLst/>
          </a:prstGeom>
          <a:noFill/>
          <a:ln>
            <a:noFill/>
          </a:ln>
          <a:effectLst>
            <a:glow rad="228600">
              <a:schemeClr val="accent5">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6706738"/>
      </p:ext>
    </p:extLst>
  </p:cSld>
  <p:clrMapOvr>
    <a:masterClrMapping/>
  </p:clrMapOvr>
  <p:transition spd="slow">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152" y="16932"/>
            <a:ext cx="9144000" cy="1017586"/>
          </a:xfrm>
          <a:prstGeom prst="rect">
            <a:avLst/>
          </a:prstGeom>
        </p:spPr>
        <p:txBody>
          <a:bodyPr wrap="square" lIns="91440" tIns="45720" rIns="91440" bIns="45720" numCol="1"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sz="3600" kern="0" dirty="0" smtClean="0">
                <a:solidFill>
                  <a:srgbClr val="FFFF00"/>
                </a:solidFill>
                <a:latin typeface="Arial" charset="0"/>
                <a:cs typeface="Arial" pitchFamily="34" charset="0"/>
              </a:rPr>
              <a:t>Battelle Report on NIH Innovation</a:t>
            </a:r>
            <a:endParaRPr lang="en-US" sz="3600" kern="0" dirty="0" smtClean="0">
              <a:solidFill>
                <a:srgbClr val="FFFF00"/>
              </a:solidFill>
              <a:latin typeface="Arial" pitchFamily="34" charset="0"/>
              <a:cs typeface="Arial" pitchFamily="34" charset="0"/>
            </a:endParaRPr>
          </a:p>
        </p:txBody>
      </p:sp>
      <p:sp>
        <p:nvSpPr>
          <p:cNvPr id="6" name="TextBox 5"/>
          <p:cNvSpPr txBox="1"/>
          <p:nvPr/>
        </p:nvSpPr>
        <p:spPr>
          <a:xfrm>
            <a:off x="7317494" y="6409068"/>
            <a:ext cx="1653017"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7</a:t>
            </a:r>
            <a:endParaRPr lang="en-US" sz="2000" dirty="0">
              <a:solidFill>
                <a:srgbClr val="00ADDC">
                  <a:lumMod val="40000"/>
                  <a:lumOff val="60000"/>
                </a:srgbClr>
              </a:solidFill>
              <a:latin typeface="Arial" charset="0"/>
            </a:endParaRPr>
          </a:p>
        </p:txBody>
      </p:sp>
      <p:sp>
        <p:nvSpPr>
          <p:cNvPr id="2" name="AutoShape 4" descr="data:image/jpeg;base64,/9j/4AAQSkZJRgABAQAAAQABAAD/2wCEAAkGBxQREhQUERQWFRUXFRcXFBYUFRgYFhUUGBcXFhUXFBoaHCggGBolHBcVITEhJikrLi4uGB8zODMsNygtLisBCgoKDg0OGhAQGywkHyQsLCwsLCwtLCwsLCwsLCwsLCwsLCwsLCwsLCwsLCwsLCwsLCwsLCwsLCwsLCwsLCwsLP/AABEIAMIBAwMBIgACEQEDEQH/xAAcAAEAAQUBAQAAAAAAAAAAAAAAAQMEBQYHAgj/xABBEAACAQICBgcGBAQFBAMAAAAAAQIDEQQhBQYSMUFxBxNRYYGRoSIyQlLB0XKSsfAUYuHxIzNzk7JEVGOCFRYk/8QAGQEBAAMBAQAAAAAAAAAAAAAAAAECAwQF/8QAIxEBAQEAAgICAgIDAAAAAAAAAAECAxESMSFRBEETIhQjYf/aAAwDAQACEQMRAD8A7eSAEgAAAAAAAAAAAAAAAAAAAAAAAABDmlvaIEghST3NEkgAAIBJAAAAAAQBAAHoAEgAAAAAAAAAAAAAAAAAAADZzPXPpNVNyo4FdZNZSqfCn/K+PMrrUz7Wzm6vUb5pXTNHDK9aaj3fE/A0HT3SzTp3VGK7nLN+CRzXEvEYpynVnJ9tt3jJmGr1YQbUUpS7fet9jn1zW+nTjgn7bdjukfGV77Lkl+WPoY+jputN/wCJVk+6MnkarVxbbzdu77EUq0t6vf0MrdVvMZjfsHXrJqrDbey07uclFNeJvOq3SO6taNHExitp2U45ZvdddhxWOJrSSUpO3Y3kbLqfq9WxNemoNZSTbXBJ3bJzrUvwpvObPl9GAJA7nAAACAAAABAAAkSAAAAAAAAAAAAAAAAAAAAA17XjTiweGlKycpXhFPdms2z59xGObbduO61l5HftfdCSxeHtBXnB7SXb2pd5wPTui61G+1Fx4Wtn6nLzS2uvguZFjjsbVqLZlN7PyrKPlxMa4RW9/Qiqmv8AMko9yzZQfcr98vp2GcjftWU4rcrnpV3xaXLNlvUUm83nxtny3ZFSjStm43/E/sTZBdYeqnkoOb/meXkjs/Qlg8q1Vu0klDYVkrP2r28DkmFx80tmCjFcdlL1k/uZ7QGm6+Gk3RrXm/gpxc342VvUjOpNdq7zdZ6fSIOYai64Yurio0sX7kou21DZal8K7czp51515TuOHWbm9AALqhBJAAAEAACRIAAAAAAAAAAAAAAAAAAAAAYnWPV2jjoKFZPK+zJOzi3+u5eRljR+k7WGvhacaeHi71LpyjFylyilxK7sk+VsS2/DhWnMFToVpwSTcZNdu5lFyko+6oLtaSb5Xz8jZdDap4jF1HKWzSvm5VPan4Rj472jasV0b4ejSc251qm+83aPhGNsudzk6t+Xb55y5Km5O0U5PuTbMlgtXq1R+1aK/md34JZedjZaVFQvGKUV2JJL0LjDyILurPA6rUo26yUqjXD3Y+Sz9TtGqODoxwyjSpwhlnsxSvztvOZ05G9ah43fTfgX478sOTuxrWtFJ4fEwqxy2ZJ+p1TCV1UhGa3SimvFGl9IGA2otmQ6OdIdbhFFv2qbcXy3r6mnH8asU38yVtQAN2QAAIABAAAkSAAAAAAAAAAAAAAAACJNLeJSSV27Li3uAk8zmoq7aSW9t2S5mqawa/4XDXjCXXVOEaecU/5pbvK5zHWrT+JxcXOtLZgvdpxdorw48zLfLMtccOtf8dnnrFhUpPr6b2FeVpptLuS3+BoGtnSjhJ0alOjGpKol7DcLRvdJ3d77r8OBx2GL2asZu+ypLa/C8n6XGk6i62bjlFt5dz4GN5rXRPx5HQdSdPOVZKT97idQnFTg0+KPmvVfHulXir7pH0bobEqpTjJcUiZ8fDLTmelcP1dWS7y0i7M2rXfBbM9pcTVZFL7aS9xe0Jme1axfV1ou+TNaoyMhh6lmmuDuRPiosdS1hodZRb7jS+j7FdTjJ0XuqJ2/Es/3zM89bcLToJVa0du1urjedRv8MU2c3jrDfHU6lKlLKatFv25Z7tmN7efga61JqVnnNubHeARB3SdrZbuzuJOlgAACASQAAAEgAAAAAAAAFvjMdSoq9WpCmu2clH9QLgGm6U6S8FRuoSlWf/jjl+aVkaZpjpcrSuqFOFJdsvbl9vQzvLmNM8W7+nZJySV20kt7eSNa0vr5gsPl1qqT+Wl7Wfe93qcG0xrZiMR/nVqk+5ytFcorIwyxst6yMrz39Rvn8b7bPrfrBXr1HOpUk1O7hFSyjG7SSXDcY2WslerTUKlWpKMclFzbVuGRj8ZeajK+e58ywpT2Z2lua9Vn9zCW2Onxk6ZaOk3H3f3wPNavOp7zMc8ZFbvQvqGFxM/8vDV5LtjSm/0iPC1Pcizq0XnyseZ1Iygm96tfmsn+iMnT1Z0hXlswweIu+2lKC8ZSSSOiatdCMZ0VLHValOrKTbp0ZQcYx4Jtxftd6yNM8drPfLnP7cfwLvXTV7ZcMrnftSMS9hQe9JF/pzVXBYDR7jToJxhLbWSnUlUa2dpylxtySOTVddK1KTdNU6H4n1kvJWS9S+/61zz+/djr2tmF6yi32HKsZpClTupTV18Mfal4pXt4muaU1uq1sqtWrW7pPZp/7cbRfjFmFnjJzySSXBJJJcluXgitnfy0znr22nEaxWXsQt3zf0jv8zH4rWCUl7U2+5Oy5WjvXO5g3Se+T/fiTT2f7ZsjxX6jI0dIVH7MLxj3Winzsdx6HdD0P4d10oyq7Ti38rSTyvz3nE8K4JZRu/mm93KK+ptOqenq+FqRdKezDaTmrWU0nuaGdTOu1d5up1H0WDWdW9dKOMn1a9ipa6TfvW327+42Y65qanccWs3N6oACUBBJAAAASDC6T1rweHv1teCa+GL2peUbmp6T6WqEbqhRnUfBytCP1ZW7zPdXnHq+o6MealRRV5NJdrdkcN0r0pYypfYlTor+RXlbnK5p2k9Y6tZ3q1Z1H/NNteV7GV5p+mufx7fb6D0prxgcPfbrxk/lp+2/TL1NR0p0vQV/4eg32Sqysvyxu/U4tLHyztZFDrJS3lLy6rafj5ntv2l+kvGVrrrlTXZRWzb/ANt/qafjNLzm3KcpSfFzk2/UsHDtZ6hDgld9iW/yM7bfbSZzn09SxMn2kbLe9mzaF1Cx+Ks6dCUY/PV9iPhfN+BvmhuhaOTxeIb7YUVZctqX2LTFvqK65c5cdUUZXRmr+LxOWHw1Wa7VBqPjJ5ep9D6G1HwOFs6WHg5L46i25ecr28DYkrZI0nD9sdfk/UcApdF2kFQnKcKe1k401UTm1x7r7uJQ1U6KcZiMRCWMpdTQjK9TbklOcV8MFF3V+12sfQ4LzizL2zv5GrOmK0Vq5hMKrYfD0qffGEdp85Wu/FmVANWHfYAAKdehGpFxnFSi1Zxkk012NPeaZrF0b6Oq0KmzQp0Z7MmqlNbLi0m7tbmu43c1LpH0vGjhZU371VNKztZcWV31J3V8d99R8018BGnNxW1Np52sl6XEsPK25Ry5t/qZirCLlnPL+rK/X0KayhOcu97K+5xedr0JlgY6MbfxS75ZLy32K7wMYe9K3cvu8/Q94jHym2klFdkfqWbT7ubH9r+1viMlhp0o8G+25kHp2klsU6d3bf38ka4tn4pbT7i7w1X2lGEbttKKtdyb3JJb2PFW1u3Rvg69bH0ZRTjGEtqX4VvPoM0zow1frYTDt4iyqVGnsJK9OKWSk+Le+3A3M6+LPjlw8uvLQADRmEEkAAAB8l1dKx+FX72Wk8fOXcu48dWlaxUhSva284fh6Sj1cpb39yeqXkbZoPUPHYuzp0HGL+Op7EbeOb8DoGg+hinG0sXXc38lJbK5OTzfki8zqqa5c5cZp075JN9iX2Nq0J0fY7FWcKLhF/HV9iNu6+b8Ed80LqvhMIl1FCEX81tqf5ndmYNJw/bHX5H1HKtCdDNKNni60pvjCktmP5nm/JG+6H1XwmEt1FCEX81tqX5ndmYBrMZnpjrk1r3QkIFmYAAAAAFGtiYQ96SXNlDSGlKVBf4k0nbdx8jjeN10qQnK8VOO07Ju0rc8ym9+LTGPJ1+enKK+K/JMoy1ipcLs5JT6QqdvbpzXLZf1Lqnr3h37zkucH9DL+Wtf4XTZayQ+V+ZzTpgxdWvClVoxbjBSVRLN2ealu3b0+aKq1ywr3VLc4y+xa47XCkl/hyU35Fdb7nVq+ePxvcjkb0s+1LtsUpaQvuV+RndccX/FyjKNOKkrrajZO1+Paa1/8dV7PVfcnM41ta5PpWdaT3uMebSPEZ3lsx2qknuUU8+S3l7o7Cxi11lBS/FN/omrm4aK07GirQp06a47MEv0WYusRH+y/pitC6kYqu06iVCHbLOdu6N7+djsepmhtHaOSlThOda2daolKffs8ILl5s0zD63L4pLwT+xfQ1uo8W/ysr/JIXGrOnV6esFB/HbmmXlHHU5+7OL8Vc4+9bqS3Rm/BL9WUJ63u/sU7d8pbvBL6k/5EU/x67eDWNTNYYVsPBTmuszTTyvm7WNnOjNlncc+s2XqhABZAAAOTaD6GYqzxddvthRVl+aS+hv+htUsHhLdTQgpL45Lan+aW7wM2CkxmL65NX3QAF1AAAAAAJIAQkEEgDFayaWWFoSn8W6PMypxrXjWGVWUoyfsxk1sr4bPIpvXUXxnyrB6V1gnObcpXb33ZgMbs1M3dcnl5FpiMRm8yKeJT37vocmq7s5UJ4Xsll3kOnZZ+Gf9DNYdU2s9/wDUuZYGjk9tN9hX2v21yOHb3J+Nh/Dze4zdelFbmi0rT7CltXkjGSoy4uJ56qXd6l2p58CYvPMjyq/UWkacu6/n9CsqU+7yKsZN93Yi6pVEksvRFbadRaUqD+byRe0sJfi/LIr0aseK9DJ4LHUoySkotd+ZPtWsZDA9sn++wuKOCgvebfjkZSrjqLvspL+29ZFlUxCkssiL8E+V3DSGwlFZJbrZHSOj7WZ170KjvKKvBve0t6fI5FiJKydzLau6V/h6sakXZx4vd2PnyNOLks0z5eOay76C30fietpQqbtuMZW5q5cHovMAASJBAAkEACQQLgSCLi4Egi4uBIIuRcD0fPutcV/EVfxy/U79Kdj581mq3xFX8cv1Zhz+nR+P7rB1qKe/MovBx/syvKRFzj+XbFNUIr5vO/2KUoJ7pSXNfYrtlvVydxKnpGy/n9GeHfjJeT+xWcuJ5eZCVvLa4Nev2JSl2xXn9j3uJT8SR5UJdsb8365FRU59sfX7EQff5ntN9378CqSNF8ZpckytClFL/M8ov6sp37yb/tgXCUbe9N91kipG3Y/GX2LSLuXEWRUPc48st2X1ZWwlNJrjzzLacrtIu8M7MvlXT6F0DlhqP+lD/ii/uYvQUv8A81H/AEof8UX+0ejPTy77VQU7glD2SQSSBBIAgEgDySSAIBJFiBFzzJnqxDiBbYq9sjgOt2CqUMRUVRNbU5SjLhKLd1Z9vaj6FlTMbpLQ1OvFxqQjOL4SSaM948mnHvxr5ulUzRMZnV9MdFlGbvRlOk+xe1HyefqavjOjXGU/cdOovGL8rNepza4tR2Z5s1qEmU6u4zGL1WxtP3sNUduMbS/R3MXXwtSPv0qkfxU5L9UZ+NjWalW1KfA9NWLaNRKRcuaa3kWJlGjzs9hMZEkJI5/1Kii/3/cppJ8z3bvCUtW3hO/73kZcXcqUqbk8lflmQJj2nqMuJWp6LrztsUasuVOT+hlMPqVjqi9mg434zaj/AF9C0xapd5n7YOjO7bMhh7uSUbtvJJZts2zRXRZXduuqRj2qCbfm7fobzoDUujhc4x2p/PPOXhwXga54tWsNc2ZGY0RFwo04vfGEU+aSRfKREKFiqqZ2Rx15uCpsAlVUAAAkAAACQAAAAEAACRAJIIENEOJ6AFN012FOWHi96XkVwErCroqjL3qUHzgn9C1q6s4SXvYai+dKH2MwCOod1gJam4F/9JR/24/Y8/8A0vA/9rS/IjYbCxHjPpPlr7a/HU3Ar/paP5EVYaq4NbsLQ/2ofYzdgPGfR5X7YynoPDx92hSXKnH7FzTwcI+7CK5RSLqwsT0juqSprsPWye7CxI8WJserAILAAAAAPRJAAEgAAAAAAAAAAAAAAEAACAAAIAAAAJAAAAAQAAJAAEAAAAA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data:image/jpeg;base64,/9j/4AAQSkZJRgABAQAAAQABAAD/2wCEAAkGBxQREhQUERQWFRUXFRcXFBYUFRgYFhUUGBcXFhUXFBoaHCggGBolHBcVITEhJikrLi4uGB8zODMsNygtLisBCgoKDg0OGhAQGywkHyQsLCwsLCwtLCwsLCwsLCwsLCwsLCwsLCwsLCwsLCwsLCwsLCwsLCwsLCwsLCwsLCwsLP/AABEIAMIBAwMBIgACEQEDEQH/xAAcAAEAAQUBAQAAAAAAAAAAAAAAAQMEBQYHAgj/xABBEAACAQICBgcGBAQFBAMAAAAAAQIDEQQhBQYSMUFxBxNRYYGRoSIyQlLB0XKSsfAUYuHxIzNzk7JEVGOCFRYk/8QAGQEBAAMBAQAAAAAAAAAAAAAAAAECAwQF/8QAIxEBAQEAAgICAgIDAAAAAAAAAAECAxESMSFRBEETIhQjYf/aAAwDAQACEQMRAD8A7eSAEgAAAAAAAAAAAAAAAAAAAAAAAABDmlvaIEghST3NEkgAAIBJAAAAAAQBAAHoAEgAAAAAAAAAAAAAAAAAAADZzPXPpNVNyo4FdZNZSqfCn/K+PMrrUz7Wzm6vUb5pXTNHDK9aaj3fE/A0HT3SzTp3VGK7nLN+CRzXEvEYpynVnJ9tt3jJmGr1YQbUUpS7fet9jn1zW+nTjgn7bdjukfGV77Lkl+WPoY+jputN/wCJVk+6MnkarVxbbzdu77EUq0t6vf0MrdVvMZjfsHXrJqrDbey07uclFNeJvOq3SO6taNHExitp2U45ZvdddhxWOJrSSUpO3Y3kbLqfq9WxNemoNZSTbXBJ3bJzrUvwpvObPl9GAJA7nAAACAAAABAAAkSAAAAAAAAAAAAAAAAAAAAA17XjTiweGlKycpXhFPdms2z59xGObbduO61l5HftfdCSxeHtBXnB7SXb2pd5wPTui61G+1Fx4Wtn6nLzS2uvguZFjjsbVqLZlN7PyrKPlxMa4RW9/Qiqmv8AMko9yzZQfcr98vp2GcjftWU4rcrnpV3xaXLNlvUUm83nxtny3ZFSjStm43/E/sTZBdYeqnkoOb/meXkjs/Qlg8q1Vu0klDYVkrP2r28DkmFx80tmCjFcdlL1k/uZ7QGm6+Gk3RrXm/gpxc342VvUjOpNdq7zdZ6fSIOYai64Yurio0sX7kou21DZal8K7czp51515TuOHWbm9AALqhBJAAAEAACRIAAAAAAAAAAAAAAAAAAAAAYnWPV2jjoKFZPK+zJOzi3+u5eRljR+k7WGvhacaeHi71LpyjFylyilxK7sk+VsS2/DhWnMFToVpwSTcZNdu5lFyko+6oLtaSb5Xz8jZdDap4jF1HKWzSvm5VPan4Rj472jasV0b4ejSc251qm+83aPhGNsudzk6t+Xb55y5Km5O0U5PuTbMlgtXq1R+1aK/md34JZedjZaVFQvGKUV2JJL0LjDyILurPA6rUo26yUqjXD3Y+Sz9TtGqODoxwyjSpwhlnsxSvztvOZ05G9ah43fTfgX478sOTuxrWtFJ4fEwqxy2ZJ+p1TCV1UhGa3SimvFGl9IGA2otmQ6OdIdbhFFv2qbcXy3r6mnH8asU38yVtQAN2QAAIABAAAkSAAAAAAAAAAAAAAAACJNLeJSSV27Li3uAk8zmoq7aSW9t2S5mqawa/4XDXjCXXVOEaecU/5pbvK5zHWrT+JxcXOtLZgvdpxdorw48zLfLMtccOtf8dnnrFhUpPr6b2FeVpptLuS3+BoGtnSjhJ0alOjGpKol7DcLRvdJ3d77r8OBx2GL2asZu+ypLa/C8n6XGk6i62bjlFt5dz4GN5rXRPx5HQdSdPOVZKT97idQnFTg0+KPmvVfHulXir7pH0bobEqpTjJcUiZ8fDLTmelcP1dWS7y0i7M2rXfBbM9pcTVZFL7aS9xe0Jme1axfV1ou+TNaoyMhh6lmmuDuRPiosdS1hodZRb7jS+j7FdTjJ0XuqJ2/Es/3zM89bcLToJVa0du1urjedRv8MU2c3jrDfHU6lKlLKatFv25Z7tmN7efga61JqVnnNubHeARB3SdrZbuzuJOlgAACASQAAAEgAAAAAAAAFvjMdSoq9WpCmu2clH9QLgGm6U6S8FRuoSlWf/jjl+aVkaZpjpcrSuqFOFJdsvbl9vQzvLmNM8W7+nZJySV20kt7eSNa0vr5gsPl1qqT+Wl7Wfe93qcG0xrZiMR/nVqk+5ytFcorIwyxst6yMrz39Rvn8b7bPrfrBXr1HOpUk1O7hFSyjG7SSXDcY2WslerTUKlWpKMclFzbVuGRj8ZeajK+e58ywpT2Z2lua9Vn9zCW2Onxk6ZaOk3H3f3wPNavOp7zMc8ZFbvQvqGFxM/8vDV5LtjSm/0iPC1Pcizq0XnyseZ1Iygm96tfmsn+iMnT1Z0hXlswweIu+2lKC8ZSSSOiatdCMZ0VLHValOrKTbp0ZQcYx4Jtxftd6yNM8drPfLnP7cfwLvXTV7ZcMrnftSMS9hQe9JF/pzVXBYDR7jToJxhLbWSnUlUa2dpylxtySOTVddK1KTdNU6H4n1kvJWS9S+/61zz+/djr2tmF6yi32HKsZpClTupTV18Mfal4pXt4muaU1uq1sqtWrW7pPZp/7cbRfjFmFnjJzySSXBJJJcluXgitnfy0znr22nEaxWXsQt3zf0jv8zH4rWCUl7U2+5Oy5WjvXO5g3Se+T/fiTT2f7ZsjxX6jI0dIVH7MLxj3Winzsdx6HdD0P4d10oyq7Ti38rSTyvz3nE8K4JZRu/mm93KK+ptOqenq+FqRdKezDaTmrWU0nuaGdTOu1d5up1H0WDWdW9dKOMn1a9ipa6TfvW327+42Y65qanccWs3N6oACUBBJAAAASDC6T1rweHv1teCa+GL2peUbmp6T6WqEbqhRnUfBytCP1ZW7zPdXnHq+o6MealRRV5NJdrdkcN0r0pYypfYlTor+RXlbnK5p2k9Y6tZ3q1Z1H/NNteV7GV5p+mufx7fb6D0prxgcPfbrxk/lp+2/TL1NR0p0vQV/4eg32Sqysvyxu/U4tLHyztZFDrJS3lLy6rafj5ntv2l+kvGVrrrlTXZRWzb/ANt/qafjNLzm3KcpSfFzk2/UsHDtZ6hDgld9iW/yM7bfbSZzn09SxMn2kbLe9mzaF1Cx+Ks6dCUY/PV9iPhfN+BvmhuhaOTxeIb7YUVZctqX2LTFvqK65c5cdUUZXRmr+LxOWHw1Wa7VBqPjJ5ep9D6G1HwOFs6WHg5L46i25ecr28DYkrZI0nD9sdfk/UcApdF2kFQnKcKe1k401UTm1x7r7uJQ1U6KcZiMRCWMpdTQjK9TbklOcV8MFF3V+12sfQ4LzizL2zv5GrOmK0Vq5hMKrYfD0qffGEdp85Wu/FmVANWHfYAAKdehGpFxnFSi1Zxkk012NPeaZrF0b6Oq0KmzQp0Z7MmqlNbLi0m7tbmu43c1LpH0vGjhZU371VNKztZcWV31J3V8d99R8018BGnNxW1Np52sl6XEsPK25Ry5t/qZirCLlnPL+rK/X0KayhOcu97K+5xedr0JlgY6MbfxS75ZLy32K7wMYe9K3cvu8/Q94jHym2klFdkfqWbT7ubH9r+1viMlhp0o8G+25kHp2klsU6d3bf38ka4tn4pbT7i7w1X2lGEbttKKtdyb3JJb2PFW1u3Rvg69bH0ZRTjGEtqX4VvPoM0zow1frYTDt4iyqVGnsJK9OKWSk+Le+3A3M6+LPjlw8uvLQADRmEEkAAAB8l1dKx+FX72Wk8fOXcu48dWlaxUhSva284fh6Sj1cpb39yeqXkbZoPUPHYuzp0HGL+Op7EbeOb8DoGg+hinG0sXXc38lJbK5OTzfki8zqqa5c5cZp075JN9iX2Nq0J0fY7FWcKLhF/HV9iNu6+b8Ed80LqvhMIl1FCEX81tqf5ndmYNJw/bHX5H1HKtCdDNKNni60pvjCktmP5nm/JG+6H1XwmEt1FCEX81tqX5ndmYBrMZnpjrk1r3QkIFmYAAAAAFGtiYQ96SXNlDSGlKVBf4k0nbdx8jjeN10qQnK8VOO07Ju0rc8ym9+LTGPJ1+enKK+K/JMoy1ipcLs5JT6QqdvbpzXLZf1Lqnr3h37zkucH9DL+Wtf4XTZayQ+V+ZzTpgxdWvClVoxbjBSVRLN2ealu3b0+aKq1ywr3VLc4y+xa47XCkl/hyU35Fdb7nVq+ePxvcjkb0s+1LtsUpaQvuV+RndccX/FyjKNOKkrrajZO1+Paa1/8dV7PVfcnM41ta5PpWdaT3uMebSPEZ3lsx2qknuUU8+S3l7o7Cxi11lBS/FN/omrm4aK07GirQp06a47MEv0WYusRH+y/pitC6kYqu06iVCHbLOdu6N7+djsepmhtHaOSlThOda2daolKffs8ILl5s0zD63L4pLwT+xfQ1uo8W/ysr/JIXGrOnV6esFB/HbmmXlHHU5+7OL8Vc4+9bqS3Rm/BL9WUJ63u/sU7d8pbvBL6k/5EU/x67eDWNTNYYVsPBTmuszTTyvm7WNnOjNlncc+s2XqhABZAAAOTaD6GYqzxddvthRVl+aS+hv+htUsHhLdTQgpL45Lan+aW7wM2CkxmL65NX3QAF1AAAAAAJIAQkEEgDFayaWWFoSn8W6PMypxrXjWGVWUoyfsxk1sr4bPIpvXUXxnyrB6V1gnObcpXb33ZgMbs1M3dcnl5FpiMRm8yKeJT37vocmq7s5UJ4Xsll3kOnZZ+Gf9DNYdU2s9/wDUuZYGjk9tN9hX2v21yOHb3J+Nh/Dze4zdelFbmi0rT7CltXkjGSoy4uJ56qXd6l2p58CYvPMjyq/UWkacu6/n9CsqU+7yKsZN93Yi6pVEksvRFbadRaUqD+byRe0sJfi/LIr0aseK9DJ4LHUoySkotd+ZPtWsZDA9sn++wuKOCgvebfjkZSrjqLvspL+29ZFlUxCkssiL8E+V3DSGwlFZJbrZHSOj7WZ170KjvKKvBve0t6fI5FiJKydzLau6V/h6sakXZx4vd2PnyNOLks0z5eOay76C30fietpQqbtuMZW5q5cHovMAASJBAAkEACQQLgSCLi4Egi4uBIIuRcD0fPutcV/EVfxy/U79Kdj581mq3xFX8cv1Zhz+nR+P7rB1qKe/MovBx/syvKRFzj+XbFNUIr5vO/2KUoJ7pSXNfYrtlvVydxKnpGy/n9GeHfjJeT+xWcuJ5eZCVvLa4Nev2JSl2xXn9j3uJT8SR5UJdsb8365FRU59sfX7EQff5ntN9378CqSNF8ZpckytClFL/M8ov6sp37yb/tgXCUbe9N91kipG3Y/GX2LSLuXEWRUPc48st2X1ZWwlNJrjzzLacrtIu8M7MvlXT6F0DlhqP+lD/ii/uYvQUv8A81H/AEof8UX+0ejPTy77VQU7glD2SQSSBBIAgEgDySSAIBJFiBFzzJnqxDiBbYq9sjgOt2CqUMRUVRNbU5SjLhKLd1Z9vaj6FlTMbpLQ1OvFxqQjOL4SSaM948mnHvxr5ulUzRMZnV9MdFlGbvRlOk+xe1HyefqavjOjXGU/cdOovGL8rNepza4tR2Z5s1qEmU6u4zGL1WxtP3sNUduMbS/R3MXXwtSPv0qkfxU5L9UZ+NjWalW1KfA9NWLaNRKRcuaa3kWJlGjzs9hMZEkJI5/1Kii/3/cppJ8z3bvCUtW3hO/73kZcXcqUqbk8lflmQJj2nqMuJWp6LrztsUasuVOT+hlMPqVjqi9mg434zaj/AF9C0xapd5n7YOjO7bMhh7uSUbtvJJZts2zRXRZXduuqRj2qCbfm7fobzoDUujhc4x2p/PPOXhwXga54tWsNc2ZGY0RFwo04vfGEU+aSRfKREKFiqqZ2Rx15uCpsAlVUAAAkAAACQAAAAEAACRAJIIENEOJ6AFN012FOWHi96XkVwErCroqjL3qUHzgn9C1q6s4SXvYai+dKH2MwCOod1gJam4F/9JR/24/Y8/8A0vA/9rS/IjYbCxHjPpPlr7a/HU3Ar/paP5EVYaq4NbsLQ/2ofYzdgPGfR5X7YynoPDx92hSXKnH7FzTwcI+7CK5RSLqwsT0juqSprsPWye7CxI8WJserAILAAAAAPRJAAEgAAAAAAAAAAAAAAEAACAAAIAAAAJAAAAAQAAJAAEAAAAAD/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207" t="16287" r="39283" b="8739"/>
          <a:stretch/>
        </p:blipFill>
        <p:spPr bwMode="auto">
          <a:xfrm>
            <a:off x="2094508" y="876300"/>
            <a:ext cx="4888180" cy="5643563"/>
          </a:xfrm>
          <a:prstGeom prst="rect">
            <a:avLst/>
          </a:prstGeom>
          <a:noFill/>
          <a:ln>
            <a:noFill/>
          </a:ln>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p:nvPr/>
        </p:nvPicPr>
        <p:blipFill rotWithShape="1">
          <a:blip r:embed="rId4" cstate="print">
            <a:extLst>
              <a:ext uri="{28A0092B-C50C-407E-A947-70E740481C1C}">
                <a14:useLocalDpi xmlns:a14="http://schemas.microsoft.com/office/drawing/2010/main" val="0"/>
              </a:ext>
            </a:extLst>
          </a:blip>
          <a:srcRect l="29173" t="21093" r="11321" b="8659"/>
          <a:stretch/>
        </p:blipFill>
        <p:spPr bwMode="auto">
          <a:xfrm>
            <a:off x="1013625" y="780491"/>
            <a:ext cx="7139775" cy="5493309"/>
          </a:xfrm>
          <a:prstGeom prst="rect">
            <a:avLst/>
          </a:prstGeom>
          <a:ln>
            <a:noFill/>
          </a:ln>
          <a:effectLst>
            <a:glow rad="228600">
              <a:schemeClr val="accent1">
                <a:satMod val="175000"/>
                <a:alpha val="40000"/>
              </a:schemeClr>
            </a:glo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76052900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up)">
                                      <p:cBhvr>
                                        <p:cTn id="7" dur="500"/>
                                        <p:tgtEl>
                                          <p:spTgt spid="2050"/>
                                        </p:tgtEl>
                                      </p:cBhvr>
                                    </p:animEffect>
                                  </p:childTnLst>
                                  <p:subTnLst>
                                    <p:set>
                                      <p:cBhvr override="childStyle">
                                        <p:cTn dur="1" fill="hold" display="0" masterRel="nextClick" afterEffect="1"/>
                                        <p:tgtEl>
                                          <p:spTgt spid="2050"/>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0" y="4803798"/>
            <a:ext cx="914400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defTabSz="457200">
              <a:spcBef>
                <a:spcPts val="700"/>
              </a:spcBef>
              <a:buClr>
                <a:schemeClr val="tx1"/>
              </a:buClr>
              <a:buSzPct val="95000"/>
              <a:buFont typeface="Wingdings" pitchFamily="2" charset="2"/>
              <a:buChar char=""/>
              <a:tabLst>
                <a:tab pos="914400" algn="l"/>
              </a:tabLst>
            </a:pPr>
            <a:r>
              <a:rPr lang="en-US" sz="2800" dirty="0" smtClean="0">
                <a:solidFill>
                  <a:srgbClr val="FFFFFF"/>
                </a:solidFill>
              </a:rPr>
              <a:t>President’s proposed Fiscal Year (FY) 2016 	budget sent to Congress in February</a:t>
            </a:r>
          </a:p>
          <a:p>
            <a:pPr marL="571500" lvl="1" indent="-393700" defTabSz="457200">
              <a:spcBef>
                <a:spcPts val="700"/>
              </a:spcBef>
              <a:buClr>
                <a:schemeClr val="tx1"/>
              </a:buClr>
              <a:buSzPct val="95000"/>
              <a:buFont typeface="Wingdings" pitchFamily="2" charset="2"/>
              <a:buChar char=""/>
              <a:tabLst>
                <a:tab pos="914400" algn="l"/>
              </a:tabLst>
            </a:pPr>
            <a:r>
              <a:rPr lang="en-US" sz="2800" dirty="0" smtClean="0">
                <a:solidFill>
                  <a:srgbClr val="FFFFFF"/>
                </a:solidFill>
              </a:rPr>
              <a:t>House and Senate hold NIH funding hearings</a:t>
            </a:r>
            <a:endParaRPr lang="en-US" sz="2800" dirty="0">
              <a:solidFill>
                <a:srgbClr val="FFFFFF"/>
              </a:solidFill>
            </a:endParaRPr>
          </a:p>
        </p:txBody>
      </p:sp>
      <p:sp>
        <p:nvSpPr>
          <p:cNvPr id="5" name="TextBox 4"/>
          <p:cNvSpPr txBox="1"/>
          <p:nvPr/>
        </p:nvSpPr>
        <p:spPr>
          <a:xfrm>
            <a:off x="7316305" y="641018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8</a:t>
            </a:r>
            <a:endParaRPr lang="en-US" sz="2000" dirty="0">
              <a:solidFill>
                <a:schemeClr val="accent4">
                  <a:lumMod val="40000"/>
                  <a:lumOff val="60000"/>
                </a:schemeClr>
              </a:solidFill>
              <a:latin typeface="Arial" charset="0"/>
            </a:endParaRPr>
          </a:p>
        </p:txBody>
      </p:sp>
      <p:sp>
        <p:nvSpPr>
          <p:cNvPr id="9" name="Rectangle 2"/>
          <p:cNvSpPr txBox="1">
            <a:spLocks noChangeArrowheads="1"/>
          </p:cNvSpPr>
          <p:nvPr/>
        </p:nvSpPr>
        <p:spPr>
          <a:xfrm>
            <a:off x="-8124" y="17720"/>
            <a:ext cx="9144000" cy="800100"/>
          </a:xfrm>
          <a:prstGeom prst="rect">
            <a:avLst/>
          </a:prstGeom>
        </p:spPr>
        <p:txBody>
          <a:bodyPr/>
          <a:lstStyle/>
          <a:p>
            <a:pPr algn="ctr">
              <a:defRPr/>
            </a:pPr>
            <a:r>
              <a:rPr lang="en-US" sz="3600" spc="-100" dirty="0" smtClean="0">
                <a:solidFill>
                  <a:srgbClr val="FFFF00"/>
                </a:solidFill>
                <a:latin typeface="Arial" charset="0"/>
                <a:cs typeface="Arial" pitchFamily="34" charset="0"/>
              </a:rPr>
              <a:t>NIH and NHGRI Appropriations</a:t>
            </a:r>
          </a:p>
          <a:p>
            <a:pPr algn="ctr">
              <a:defRPr/>
            </a:pPr>
            <a:r>
              <a:rPr lang="en-US" sz="3600" spc="-100" dirty="0" smtClean="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430934585"/>
              </p:ext>
            </p:extLst>
          </p:nvPr>
        </p:nvGraphicFramePr>
        <p:xfrm>
          <a:off x="522512" y="1044714"/>
          <a:ext cx="8113484" cy="3398147"/>
        </p:xfrm>
        <a:graphic>
          <a:graphicData uri="http://schemas.openxmlformats.org/drawingml/2006/table">
            <a:tbl>
              <a:tblPr/>
              <a:tblGrid>
                <a:gridCol w="1162416"/>
                <a:gridCol w="1635546"/>
                <a:gridCol w="2453318"/>
                <a:gridCol w="2862204"/>
              </a:tblGrid>
              <a:tr h="1134448">
                <a:tc>
                  <a:txBody>
                    <a:bodyPr/>
                    <a:lstStyle/>
                    <a:p>
                      <a:pPr marL="0" marR="0" algn="r">
                        <a:lnSpc>
                          <a:spcPct val="115000"/>
                        </a:lnSpc>
                        <a:spcBef>
                          <a:spcPts val="0"/>
                        </a:spcBef>
                        <a:spcAft>
                          <a:spcPts val="0"/>
                        </a:spcAft>
                      </a:pPr>
                      <a:endParaRPr lang="en-US" sz="2400" dirty="0">
                        <a:latin typeface="Calibri"/>
                        <a:ea typeface="Calibri"/>
                        <a:cs typeface="Times New Roman"/>
                      </a:endParaRPr>
                    </a:p>
                  </a:txBody>
                  <a:tcPr marL="18557" marR="185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00"/>
                    </a:solidFill>
                  </a:tcPr>
                </a:tc>
                <a:tc>
                  <a:txBody>
                    <a:bodyPr/>
                    <a:lstStyle/>
                    <a:p>
                      <a:pPr marL="0" marR="0" algn="ctr">
                        <a:lnSpc>
                          <a:spcPct val="115000"/>
                        </a:lnSpc>
                        <a:spcBef>
                          <a:spcPts val="0"/>
                        </a:spcBef>
                        <a:spcAft>
                          <a:spcPts val="0"/>
                        </a:spcAft>
                      </a:pPr>
                      <a:endParaRPr lang="en-US" sz="2400" b="1" i="1" dirty="0" smtClean="0">
                        <a:solidFill>
                          <a:srgbClr val="000000"/>
                        </a:solidFill>
                        <a:latin typeface="Arial"/>
                        <a:ea typeface="Calibri"/>
                        <a:cs typeface="Times New Roman"/>
                      </a:endParaRPr>
                    </a:p>
                    <a:p>
                      <a:pPr marL="0" marR="0" algn="ctr">
                        <a:lnSpc>
                          <a:spcPct val="115000"/>
                        </a:lnSpc>
                        <a:spcBef>
                          <a:spcPts val="0"/>
                        </a:spcBef>
                        <a:spcAft>
                          <a:spcPts val="0"/>
                        </a:spcAft>
                      </a:pPr>
                      <a:r>
                        <a:rPr lang="en-US" sz="2400" b="1" i="1" dirty="0" smtClean="0">
                          <a:solidFill>
                            <a:srgbClr val="000000"/>
                          </a:solidFill>
                          <a:latin typeface="Arial"/>
                          <a:ea typeface="Calibri"/>
                          <a:cs typeface="Times New Roman"/>
                        </a:rPr>
                        <a:t>FY 2014</a:t>
                      </a:r>
                      <a:endParaRPr lang="en-US" sz="2400" dirty="0">
                        <a:latin typeface="Calibri"/>
                        <a:ea typeface="Calibri"/>
                        <a:cs typeface="Times New Roman"/>
                      </a:endParaRPr>
                    </a:p>
                  </a:txBody>
                  <a:tcPr marL="18557" marR="185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00"/>
                    </a:solidFill>
                  </a:tcPr>
                </a:tc>
                <a:tc>
                  <a:txBody>
                    <a:bodyPr/>
                    <a:lstStyle/>
                    <a:p>
                      <a:pPr marL="0" marR="0" algn="ctr">
                        <a:lnSpc>
                          <a:spcPct val="115000"/>
                        </a:lnSpc>
                        <a:spcBef>
                          <a:spcPts val="0"/>
                        </a:spcBef>
                        <a:spcAft>
                          <a:spcPts val="0"/>
                        </a:spcAft>
                      </a:pPr>
                      <a:endParaRPr lang="en-US" sz="2400" b="1" i="1" dirty="0" smtClean="0">
                        <a:solidFill>
                          <a:srgbClr val="000000"/>
                        </a:solidFill>
                        <a:latin typeface="Arial"/>
                        <a:ea typeface="Calibri"/>
                        <a:cs typeface="Times New Roman"/>
                      </a:endParaRPr>
                    </a:p>
                    <a:p>
                      <a:pPr marL="0" marR="0" algn="ctr">
                        <a:lnSpc>
                          <a:spcPct val="115000"/>
                        </a:lnSpc>
                        <a:spcBef>
                          <a:spcPts val="0"/>
                        </a:spcBef>
                        <a:spcAft>
                          <a:spcPts val="0"/>
                        </a:spcAft>
                      </a:pPr>
                      <a:r>
                        <a:rPr lang="en-US" sz="2400" b="1" i="1" dirty="0" smtClean="0">
                          <a:solidFill>
                            <a:srgbClr val="000000"/>
                          </a:solidFill>
                          <a:latin typeface="Arial"/>
                          <a:ea typeface="Calibri"/>
                          <a:cs typeface="Times New Roman"/>
                        </a:rPr>
                        <a:t>FY 2015</a:t>
                      </a:r>
                      <a:endParaRPr lang="en-US" sz="2400" dirty="0">
                        <a:latin typeface="Calibri"/>
                        <a:ea typeface="Calibri"/>
                        <a:cs typeface="Times New Roman"/>
                      </a:endParaRPr>
                    </a:p>
                  </a:txBody>
                  <a:tcPr marL="18557" marR="185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00"/>
                    </a:solidFill>
                  </a:tcPr>
                </a:tc>
                <a:tc>
                  <a:txBody>
                    <a:bodyPr/>
                    <a:lstStyle/>
                    <a:p>
                      <a:pPr marL="0" marR="0" algn="ctr">
                        <a:lnSpc>
                          <a:spcPct val="115000"/>
                        </a:lnSpc>
                        <a:spcBef>
                          <a:spcPts val="0"/>
                        </a:spcBef>
                        <a:spcAft>
                          <a:spcPts val="0"/>
                        </a:spcAft>
                      </a:pPr>
                      <a:endParaRPr lang="en-US" sz="2400" b="1" i="1" dirty="0" smtClean="0">
                        <a:solidFill>
                          <a:srgbClr val="000000"/>
                        </a:solidFill>
                        <a:latin typeface="Arial"/>
                        <a:ea typeface="Calibri"/>
                        <a:cs typeface="Times New Roman"/>
                      </a:endParaRPr>
                    </a:p>
                    <a:p>
                      <a:pPr marL="0" marR="0" algn="ctr">
                        <a:lnSpc>
                          <a:spcPct val="115000"/>
                        </a:lnSpc>
                        <a:spcBef>
                          <a:spcPts val="0"/>
                        </a:spcBef>
                        <a:spcAft>
                          <a:spcPts val="0"/>
                        </a:spcAft>
                      </a:pPr>
                      <a:r>
                        <a:rPr lang="en-US" sz="2400" b="1" i="1" dirty="0" smtClean="0">
                          <a:solidFill>
                            <a:srgbClr val="000000"/>
                          </a:solidFill>
                          <a:latin typeface="Arial"/>
                          <a:ea typeface="Calibri"/>
                          <a:cs typeface="Times New Roman"/>
                        </a:rPr>
                        <a:t>FY 2016</a:t>
                      </a:r>
                    </a:p>
                    <a:p>
                      <a:pPr marL="0" marR="0" algn="ctr">
                        <a:lnSpc>
                          <a:spcPct val="115000"/>
                        </a:lnSpc>
                        <a:spcBef>
                          <a:spcPts val="0"/>
                        </a:spcBef>
                        <a:spcAft>
                          <a:spcPts val="0"/>
                        </a:spcAft>
                      </a:pPr>
                      <a:r>
                        <a:rPr lang="en-US" sz="2400" b="1" i="1" dirty="0" smtClean="0">
                          <a:solidFill>
                            <a:srgbClr val="000000"/>
                          </a:solidFill>
                          <a:latin typeface="Arial"/>
                          <a:ea typeface="Calibri"/>
                          <a:cs typeface="Times New Roman"/>
                        </a:rPr>
                        <a:t>President’s Budget</a:t>
                      </a:r>
                    </a:p>
                    <a:p>
                      <a:pPr marL="0" marR="0" algn="ctr">
                        <a:lnSpc>
                          <a:spcPct val="115000"/>
                        </a:lnSpc>
                        <a:spcBef>
                          <a:spcPts val="0"/>
                        </a:spcBef>
                        <a:spcAft>
                          <a:spcPts val="0"/>
                        </a:spcAft>
                      </a:pPr>
                      <a:endParaRPr lang="en-US" sz="2400" dirty="0">
                        <a:latin typeface="Calibri"/>
                        <a:ea typeface="Calibri"/>
                        <a:cs typeface="Times New Roman"/>
                      </a:endParaRPr>
                    </a:p>
                  </a:txBody>
                  <a:tcPr marL="18557" marR="185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00"/>
                    </a:solidFill>
                  </a:tcPr>
                </a:tc>
              </a:tr>
              <a:tr h="349374">
                <a:tc>
                  <a:txBody>
                    <a:bodyPr/>
                    <a:lstStyle/>
                    <a:p>
                      <a:pPr marL="0" marR="0" algn="ctr">
                        <a:lnSpc>
                          <a:spcPct val="115000"/>
                        </a:lnSpc>
                        <a:spcBef>
                          <a:spcPts val="0"/>
                        </a:spcBef>
                        <a:spcAft>
                          <a:spcPts val="0"/>
                        </a:spcAft>
                      </a:pPr>
                      <a:r>
                        <a:rPr lang="en-US" sz="2400" b="1" dirty="0">
                          <a:solidFill>
                            <a:srgbClr val="000000"/>
                          </a:solidFill>
                          <a:latin typeface="Arial"/>
                          <a:ea typeface="Calibri"/>
                          <a:cs typeface="Times New Roman"/>
                        </a:rPr>
                        <a:t>NIH </a:t>
                      </a:r>
                      <a:endParaRPr lang="en-US" sz="2400" b="1" dirty="0">
                        <a:latin typeface="Calibri"/>
                        <a:ea typeface="Calibri"/>
                        <a:cs typeface="Times New Roman"/>
                      </a:endParaRPr>
                    </a:p>
                  </a:txBody>
                  <a:tcPr marL="18557" marR="185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marL="0" marR="0" algn="ctr">
                        <a:lnSpc>
                          <a:spcPct val="115000"/>
                        </a:lnSpc>
                        <a:spcBef>
                          <a:spcPts val="0"/>
                        </a:spcBef>
                        <a:spcAft>
                          <a:spcPts val="0"/>
                        </a:spcAft>
                      </a:pPr>
                      <a:r>
                        <a:rPr lang="en-US" sz="2400" b="1" dirty="0">
                          <a:solidFill>
                            <a:srgbClr val="000000"/>
                          </a:solidFill>
                          <a:latin typeface="Arial"/>
                          <a:ea typeface="Calibri"/>
                          <a:cs typeface="Times New Roman"/>
                        </a:rPr>
                        <a:t>$</a:t>
                      </a:r>
                      <a:r>
                        <a:rPr lang="en-US" sz="2400" b="1" dirty="0" smtClean="0">
                          <a:solidFill>
                            <a:srgbClr val="000000"/>
                          </a:solidFill>
                          <a:latin typeface="Arial"/>
                          <a:ea typeface="Calibri"/>
                          <a:cs typeface="Times New Roman"/>
                        </a:rPr>
                        <a:t>30.2 </a:t>
                      </a:r>
                      <a:r>
                        <a:rPr lang="en-US" sz="2400" b="1" dirty="0">
                          <a:solidFill>
                            <a:srgbClr val="000000"/>
                          </a:solidFill>
                          <a:latin typeface="Arial"/>
                          <a:ea typeface="Calibri"/>
                          <a:cs typeface="Times New Roman"/>
                        </a:rPr>
                        <a:t>B</a:t>
                      </a:r>
                      <a:endParaRPr lang="en-US" sz="2400" b="1" dirty="0">
                        <a:latin typeface="Calibri"/>
                        <a:ea typeface="Calibri"/>
                        <a:cs typeface="Times New Roman"/>
                      </a:endParaRPr>
                    </a:p>
                  </a:txBody>
                  <a:tcPr marL="18557" marR="185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FFCC"/>
                    </a:solidFill>
                  </a:tcPr>
                </a:tc>
                <a:tc rowSpan="2">
                  <a:txBody>
                    <a:bodyPr/>
                    <a:lstStyle/>
                    <a:p>
                      <a:pPr marL="0" marR="0" algn="ctr">
                        <a:lnSpc>
                          <a:spcPct val="115000"/>
                        </a:lnSpc>
                        <a:spcBef>
                          <a:spcPts val="0"/>
                        </a:spcBef>
                        <a:spcAft>
                          <a:spcPts val="0"/>
                        </a:spcAft>
                      </a:pPr>
                      <a:r>
                        <a:rPr lang="en-US" sz="2400" b="1" dirty="0" smtClean="0">
                          <a:solidFill>
                            <a:srgbClr val="000000"/>
                          </a:solidFill>
                          <a:latin typeface="Arial"/>
                          <a:ea typeface="Calibri"/>
                          <a:cs typeface="Times New Roman"/>
                        </a:rPr>
                        <a:t>$30.3 B</a:t>
                      </a:r>
                      <a:endParaRPr lang="en-US" sz="2400" b="1" dirty="0">
                        <a:latin typeface="Calibri"/>
                        <a:ea typeface="Calibri"/>
                        <a:cs typeface="Times New Roman"/>
                      </a:endParaRPr>
                    </a:p>
                  </a:txBody>
                  <a:tcPr marL="18557" marR="185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rowSpan="2">
                  <a:txBody>
                    <a:bodyPr/>
                    <a:lstStyle/>
                    <a:p>
                      <a:pPr marL="0" marR="0" algn="ctr">
                        <a:lnSpc>
                          <a:spcPct val="115000"/>
                        </a:lnSpc>
                        <a:spcBef>
                          <a:spcPts val="0"/>
                        </a:spcBef>
                        <a:spcAft>
                          <a:spcPts val="0"/>
                        </a:spcAft>
                      </a:pPr>
                      <a:r>
                        <a:rPr lang="en-US" sz="2400" b="1" dirty="0" smtClean="0">
                          <a:solidFill>
                            <a:srgbClr val="000000"/>
                          </a:solidFill>
                          <a:latin typeface="Arial"/>
                          <a:ea typeface="Calibri"/>
                          <a:cs typeface="Times New Roman"/>
                        </a:rPr>
                        <a:t>$31.1 B</a:t>
                      </a:r>
                      <a:endParaRPr lang="en-US" sz="2400" b="1" dirty="0">
                        <a:latin typeface="Calibri"/>
                        <a:ea typeface="Calibri"/>
                        <a:cs typeface="Times New Roman"/>
                      </a:endParaRPr>
                    </a:p>
                  </a:txBody>
                  <a:tcPr marL="18557" marR="185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r>
              <a:tr h="349374">
                <a:tc>
                  <a:txBody>
                    <a:bodyPr/>
                    <a:lstStyle/>
                    <a:p>
                      <a:pPr marL="0" marR="0" algn="ctr">
                        <a:lnSpc>
                          <a:spcPct val="115000"/>
                        </a:lnSpc>
                        <a:spcBef>
                          <a:spcPts val="0"/>
                        </a:spcBef>
                        <a:spcAft>
                          <a:spcPts val="0"/>
                        </a:spcAft>
                      </a:pPr>
                      <a:endParaRPr lang="en-US" sz="2400" b="1" dirty="0">
                        <a:solidFill>
                          <a:srgbClr val="000000"/>
                        </a:solidFill>
                        <a:latin typeface="Arial"/>
                        <a:ea typeface="Calibri"/>
                        <a:cs typeface="Times New Roman"/>
                      </a:endParaRPr>
                    </a:p>
                  </a:txBody>
                  <a:tcPr marL="18557" marR="185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marL="0" marR="0" algn="ctr">
                        <a:lnSpc>
                          <a:spcPct val="115000"/>
                        </a:lnSpc>
                        <a:spcBef>
                          <a:spcPts val="0"/>
                        </a:spcBef>
                        <a:spcAft>
                          <a:spcPts val="0"/>
                        </a:spcAft>
                      </a:pPr>
                      <a:endParaRPr lang="en-US" sz="2400" b="1" dirty="0">
                        <a:solidFill>
                          <a:srgbClr val="000000"/>
                        </a:solidFill>
                        <a:latin typeface="Arial"/>
                        <a:ea typeface="Calibri"/>
                        <a:cs typeface="Times New Roman"/>
                      </a:endParaRPr>
                    </a:p>
                  </a:txBody>
                  <a:tcPr marL="18557" marR="185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vMerge="1">
                  <a:txBody>
                    <a:bodyPr/>
                    <a:lstStyle/>
                    <a:p>
                      <a:endParaRPr lang="en-US"/>
                    </a:p>
                  </a:txBody>
                  <a:tcPr/>
                </a:tc>
                <a:tc vMerge="1">
                  <a:txBody>
                    <a:bodyPr/>
                    <a:lstStyle/>
                    <a:p>
                      <a:endParaRPr lang="en-US"/>
                    </a:p>
                  </a:txBody>
                  <a:tcPr/>
                </a:tc>
              </a:tr>
              <a:tr h="453779">
                <a:tc>
                  <a:txBody>
                    <a:bodyPr/>
                    <a:lstStyle/>
                    <a:p>
                      <a:pPr marL="0" marR="0" algn="ctr">
                        <a:lnSpc>
                          <a:spcPct val="115000"/>
                        </a:lnSpc>
                        <a:spcBef>
                          <a:spcPts val="0"/>
                        </a:spcBef>
                        <a:spcAft>
                          <a:spcPts val="0"/>
                        </a:spcAft>
                      </a:pPr>
                      <a:r>
                        <a:rPr lang="en-US" sz="2400" b="1" dirty="0">
                          <a:solidFill>
                            <a:srgbClr val="000000"/>
                          </a:solidFill>
                          <a:latin typeface="Arial"/>
                          <a:ea typeface="Calibri"/>
                          <a:cs typeface="Times New Roman"/>
                        </a:rPr>
                        <a:t>NHGRI </a:t>
                      </a:r>
                      <a:endParaRPr lang="en-US" sz="2400" b="1" dirty="0">
                        <a:latin typeface="Calibri"/>
                        <a:ea typeface="Calibri"/>
                        <a:cs typeface="Times New Roman"/>
                      </a:endParaRPr>
                    </a:p>
                  </a:txBody>
                  <a:tcPr marL="18557" marR="185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rowSpan="2">
                  <a:txBody>
                    <a:bodyPr/>
                    <a:lstStyle/>
                    <a:p>
                      <a:pPr marL="0" marR="0" algn="ctr">
                        <a:lnSpc>
                          <a:spcPct val="115000"/>
                        </a:lnSpc>
                        <a:spcBef>
                          <a:spcPts val="0"/>
                        </a:spcBef>
                        <a:spcAft>
                          <a:spcPts val="0"/>
                        </a:spcAft>
                      </a:pPr>
                      <a:r>
                        <a:rPr lang="en-US" sz="2400" b="1" dirty="0" smtClean="0">
                          <a:solidFill>
                            <a:srgbClr val="000000"/>
                          </a:solidFill>
                          <a:latin typeface="Arial"/>
                          <a:ea typeface="Calibri"/>
                          <a:cs typeface="Times New Roman"/>
                        </a:rPr>
                        <a:t>$498 M</a:t>
                      </a:r>
                      <a:endParaRPr lang="en-US" sz="2400" b="1" dirty="0">
                        <a:latin typeface="Calibri"/>
                        <a:ea typeface="Calibri"/>
                        <a:cs typeface="Times New Roman"/>
                      </a:endParaRPr>
                    </a:p>
                  </a:txBody>
                  <a:tcPr marL="18557" marR="185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row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400" b="1" dirty="0" smtClean="0">
                          <a:solidFill>
                            <a:srgbClr val="000000"/>
                          </a:solidFill>
                          <a:latin typeface="Arial"/>
                          <a:ea typeface="Calibri"/>
                          <a:cs typeface="Times New Roman"/>
                        </a:rPr>
                        <a:t>$499</a:t>
                      </a:r>
                      <a:r>
                        <a:rPr lang="en-US" sz="2400" b="1" baseline="0" dirty="0" smtClean="0">
                          <a:solidFill>
                            <a:srgbClr val="000000"/>
                          </a:solidFill>
                          <a:latin typeface="Arial"/>
                          <a:ea typeface="Calibri"/>
                          <a:cs typeface="Times New Roman"/>
                        </a:rPr>
                        <a:t> M</a:t>
                      </a:r>
                    </a:p>
                    <a:p>
                      <a:pPr marL="0" marR="0" indent="0" algn="ctr" defTabSz="914400" rtl="0" eaLnBrk="1" fontAlgn="auto" latinLnBrk="0" hangingPunct="1">
                        <a:lnSpc>
                          <a:spcPct val="115000"/>
                        </a:lnSpc>
                        <a:spcBef>
                          <a:spcPts val="0"/>
                        </a:spcBef>
                        <a:spcAft>
                          <a:spcPts val="0"/>
                        </a:spcAft>
                        <a:buClrTx/>
                        <a:buSzTx/>
                        <a:buFontTx/>
                        <a:buNone/>
                        <a:tabLst/>
                        <a:defRPr/>
                      </a:pPr>
                      <a:r>
                        <a:rPr lang="en-US" sz="2400" b="1" baseline="0" dirty="0" smtClean="0">
                          <a:solidFill>
                            <a:srgbClr val="000000"/>
                          </a:solidFill>
                          <a:latin typeface="Arial"/>
                          <a:ea typeface="Calibri"/>
                          <a:cs typeface="Times New Roman"/>
                        </a:rPr>
                        <a:t>(+ 0.3%)</a:t>
                      </a:r>
                      <a:endParaRPr lang="en-US" sz="2400" b="1" dirty="0" smtClean="0">
                        <a:latin typeface="Calibri"/>
                        <a:ea typeface="Calibri"/>
                        <a:cs typeface="Times New Roman"/>
                      </a:endParaRPr>
                    </a:p>
                  </a:txBody>
                  <a:tcPr marL="18557" marR="185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rowSpan="2">
                  <a:txBody>
                    <a:bodyPr/>
                    <a:lstStyle/>
                    <a:p>
                      <a:pPr marL="0" marR="0" algn="ctr">
                        <a:lnSpc>
                          <a:spcPct val="115000"/>
                        </a:lnSpc>
                        <a:spcBef>
                          <a:spcPts val="0"/>
                        </a:spcBef>
                        <a:spcAft>
                          <a:spcPts val="0"/>
                        </a:spcAft>
                      </a:pPr>
                      <a:r>
                        <a:rPr lang="en-US" sz="2400" b="1" dirty="0" smtClean="0">
                          <a:solidFill>
                            <a:srgbClr val="000000"/>
                          </a:solidFill>
                          <a:latin typeface="Arial"/>
                          <a:ea typeface="Calibri"/>
                          <a:cs typeface="Times New Roman"/>
                        </a:rPr>
                        <a:t>$515 M</a:t>
                      </a:r>
                    </a:p>
                    <a:p>
                      <a:pPr marL="0" marR="0" algn="ctr">
                        <a:lnSpc>
                          <a:spcPct val="115000"/>
                        </a:lnSpc>
                        <a:spcBef>
                          <a:spcPts val="0"/>
                        </a:spcBef>
                        <a:spcAft>
                          <a:spcPts val="0"/>
                        </a:spcAft>
                      </a:pPr>
                      <a:r>
                        <a:rPr lang="en-US" sz="2400" b="1" dirty="0" smtClean="0">
                          <a:solidFill>
                            <a:srgbClr val="000000"/>
                          </a:solidFill>
                          <a:latin typeface="Arial"/>
                          <a:ea typeface="Calibri"/>
                          <a:cs typeface="Times New Roman"/>
                        </a:rPr>
                        <a:t>(+ 3.2%)</a:t>
                      </a:r>
                      <a:endParaRPr lang="en-US" sz="2400" b="1" dirty="0">
                        <a:latin typeface="Calibri"/>
                        <a:ea typeface="Calibri"/>
                        <a:cs typeface="Times New Roman"/>
                      </a:endParaRPr>
                    </a:p>
                  </a:txBody>
                  <a:tcPr marL="18557" marR="185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271736">
                <a:tc>
                  <a:txBody>
                    <a:bodyPr/>
                    <a:lstStyle/>
                    <a:p>
                      <a:pPr marL="0" marR="0">
                        <a:lnSpc>
                          <a:spcPct val="115000"/>
                        </a:lnSpc>
                        <a:spcBef>
                          <a:spcPts val="0"/>
                        </a:spcBef>
                        <a:spcAft>
                          <a:spcPts val="0"/>
                        </a:spcAft>
                      </a:pPr>
                      <a:endParaRPr lang="en-US" sz="2400" b="1" dirty="0">
                        <a:solidFill>
                          <a:srgbClr val="000000"/>
                        </a:solidFill>
                        <a:latin typeface="Arial"/>
                        <a:ea typeface="Calibri"/>
                        <a:cs typeface="Times New Roman"/>
                      </a:endParaRPr>
                    </a:p>
                  </a:txBody>
                  <a:tcPr marL="18557" marR="1855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vMerge="1">
                  <a:txBody>
                    <a:bodyPr/>
                    <a:lstStyle/>
                    <a:p>
                      <a:endParaRPr lang="en-US"/>
                    </a:p>
                  </a:txBody>
                  <a:tcPr/>
                </a:tc>
                <a:tc vMerge="1">
                  <a:txBody>
                    <a:bodyPr/>
                    <a:lstStyle/>
                    <a:p>
                      <a:endParaRPr lang="en-US"/>
                    </a:p>
                  </a:txBody>
                  <a:tcPr/>
                </a:tc>
                <a:tc vMerge="1">
                  <a:txBody>
                    <a:bodyPr/>
                    <a:lstStyle/>
                    <a:p>
                      <a:endParaRPr lang="en-US"/>
                    </a:p>
                  </a:txBody>
                  <a:tcPr/>
                </a:tc>
              </a:tr>
            </a:tbl>
          </a:graphicData>
        </a:graphic>
      </p:graphicFrame>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7104" t="11365" r="70729" b="49928"/>
          <a:stretch/>
        </p:blipFill>
        <p:spPr bwMode="auto">
          <a:xfrm>
            <a:off x="1663699" y="864382"/>
            <a:ext cx="5778501" cy="3783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356966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par>
                                <p:cTn id="8" presetID="1" presetClass="entr" presetSubtype="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childTnLst>
                                </p:cTn>
                              </p:par>
                              <p:par>
                                <p:cTn id="14" presetID="22" presetClass="entr" presetSubtype="1"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up)">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152" y="21165"/>
            <a:ext cx="9144000" cy="1017586"/>
          </a:xfrm>
          <a:prstGeom prst="rect">
            <a:avLst/>
          </a:prstGeom>
        </p:spPr>
        <p:txBody>
          <a:bodyPr wrap="square" lIns="91440" tIns="45720" rIns="91440" bIns="45720" numCol="1"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sz="3600" kern="0" dirty="0" smtClean="0">
                <a:solidFill>
                  <a:srgbClr val="FFFF00"/>
                </a:solidFill>
                <a:latin typeface="Arial" charset="0"/>
                <a:cs typeface="Arial" pitchFamily="34" charset="0"/>
              </a:rPr>
              <a:t>New Draft of 21</a:t>
            </a:r>
            <a:r>
              <a:rPr lang="en-US" sz="3600" kern="0" baseline="30000" dirty="0" smtClean="0">
                <a:solidFill>
                  <a:srgbClr val="FFFF00"/>
                </a:solidFill>
                <a:latin typeface="Arial" charset="0"/>
                <a:cs typeface="Arial" pitchFamily="34" charset="0"/>
              </a:rPr>
              <a:t>st</a:t>
            </a:r>
            <a:r>
              <a:rPr lang="en-US" sz="3600" kern="0" dirty="0" smtClean="0">
                <a:solidFill>
                  <a:srgbClr val="FFFF00"/>
                </a:solidFill>
                <a:latin typeface="Arial" charset="0"/>
                <a:cs typeface="Arial" pitchFamily="34" charset="0"/>
              </a:rPr>
              <a:t> Century Cures Act</a:t>
            </a:r>
            <a:endParaRPr lang="en-US" sz="3600" kern="0" dirty="0" smtClean="0">
              <a:solidFill>
                <a:srgbClr val="FFFF00"/>
              </a:solidFill>
              <a:latin typeface="Arial" pitchFamily="34" charset="0"/>
              <a:cs typeface="Arial" pitchFamily="34" charset="0"/>
            </a:endParaRPr>
          </a:p>
        </p:txBody>
      </p:sp>
      <p:sp>
        <p:nvSpPr>
          <p:cNvPr id="6" name="TextBox 5"/>
          <p:cNvSpPr txBox="1"/>
          <p:nvPr/>
        </p:nvSpPr>
        <p:spPr>
          <a:xfrm>
            <a:off x="7317494" y="6409068"/>
            <a:ext cx="1653017" cy="400110"/>
          </a:xfrm>
          <a:prstGeom prst="rect">
            <a:avLst/>
          </a:prstGeom>
          <a:noFill/>
        </p:spPr>
        <p:txBody>
          <a:bodyPr wrap="none">
            <a:spAutoFit/>
          </a:bodyPr>
          <a:lstStyle/>
          <a:p>
            <a:pPr>
              <a:defRPr/>
            </a:pPr>
            <a:r>
              <a:rPr lang="en-US" sz="2000" dirty="0" smtClean="0">
                <a:solidFill>
                  <a:srgbClr val="00ADDC">
                    <a:lumMod val="40000"/>
                    <a:lumOff val="60000"/>
                  </a:srgbClr>
                </a:solidFill>
                <a:latin typeface="Arial" charset="0"/>
              </a:rPr>
              <a:t>Document 8</a:t>
            </a:r>
            <a:endParaRPr lang="en-US" sz="2000" dirty="0">
              <a:solidFill>
                <a:srgbClr val="00ADDC">
                  <a:lumMod val="40000"/>
                  <a:lumOff val="60000"/>
                </a:srgbClr>
              </a:solidFill>
              <a:latin typeface="Arial" charset="0"/>
            </a:endParaRPr>
          </a:p>
        </p:txBody>
      </p:sp>
      <p:sp>
        <p:nvSpPr>
          <p:cNvPr id="2" name="AutoShape 4" descr="data:image/jpeg;base64,/9j/4AAQSkZJRgABAQAAAQABAAD/2wCEAAkGBxQREhQUERQWFRUXFRcXFBYUFRgYFhUUGBcXFhUXFBoaHCggGBolHBcVITEhJikrLi4uGB8zODMsNygtLisBCgoKDg0OGhAQGywkHyQsLCwsLCwtLCwsLCwsLCwsLCwsLCwsLCwsLCwsLCwsLCwsLCwsLCwsLCwsLCwsLCwsLP/AABEIAMIBAwMBIgACEQEDEQH/xAAcAAEAAQUBAQAAAAAAAAAAAAAAAQMEBQYHAgj/xABBEAACAQICBgcGBAQFBAMAAAAAAQIDEQQhBQYSMUFxBxNRYYGRoSIyQlLB0XKSsfAUYuHxIzNzk7JEVGOCFRYk/8QAGQEBAAMBAQAAAAAAAAAAAAAAAAECAwQF/8QAIxEBAQEAAgICAgIDAAAAAAAAAAECAxESMSFRBEETIhQjYf/aAAwDAQACEQMRAD8A7eSAEgAAAAAAAAAAAAAAAAAAAAAAAABDmlvaIEghST3NEkgAAIBJAAAAAAQBAAHoAEgAAAAAAAAAAAAAAAAAAADZzPXPpNVNyo4FdZNZSqfCn/K+PMrrUz7Wzm6vUb5pXTNHDK9aaj3fE/A0HT3SzTp3VGK7nLN+CRzXEvEYpynVnJ9tt3jJmGr1YQbUUpS7fet9jn1zW+nTjgn7bdjukfGV77Lkl+WPoY+jputN/wCJVk+6MnkarVxbbzdu77EUq0t6vf0MrdVvMZjfsHXrJqrDbey07uclFNeJvOq3SO6taNHExitp2U45ZvdddhxWOJrSSUpO3Y3kbLqfq9WxNemoNZSTbXBJ3bJzrUvwpvObPl9GAJA7nAAACAAAABAAAkSAAAAAAAAAAAAAAAAAAAAA17XjTiweGlKycpXhFPdms2z59xGObbduO61l5HftfdCSxeHtBXnB7SXb2pd5wPTui61G+1Fx4Wtn6nLzS2uvguZFjjsbVqLZlN7PyrKPlxMa4RW9/Qiqmv8AMko9yzZQfcr98vp2GcjftWU4rcrnpV3xaXLNlvUUm83nxtny3ZFSjStm43/E/sTZBdYeqnkoOb/meXkjs/Qlg8q1Vu0klDYVkrP2r28DkmFx80tmCjFcdlL1k/uZ7QGm6+Gk3RrXm/gpxc342VvUjOpNdq7zdZ6fSIOYai64Yurio0sX7kou21DZal8K7czp51515TuOHWbm9AALqhBJAAAEAACRIAAAAAAAAAAAAAAAAAAAAAYnWPV2jjoKFZPK+zJOzi3+u5eRljR+k7WGvhacaeHi71LpyjFylyilxK7sk+VsS2/DhWnMFToVpwSTcZNdu5lFyko+6oLtaSb5Xz8jZdDap4jF1HKWzSvm5VPan4Rj472jasV0b4ejSc251qm+83aPhGNsudzk6t+Xb55y5Km5O0U5PuTbMlgtXq1R+1aK/md34JZedjZaVFQvGKUV2JJL0LjDyILurPA6rUo26yUqjXD3Y+Sz9TtGqODoxwyjSpwhlnsxSvztvOZ05G9ah43fTfgX478sOTuxrWtFJ4fEwqxy2ZJ+p1TCV1UhGa3SimvFGl9IGA2otmQ6OdIdbhFFv2qbcXy3r6mnH8asU38yVtQAN2QAAIABAAAkSAAAAAAAAAAAAAAAACJNLeJSSV27Li3uAk8zmoq7aSW9t2S5mqawa/4XDXjCXXVOEaecU/5pbvK5zHWrT+JxcXOtLZgvdpxdorw48zLfLMtccOtf8dnnrFhUpPr6b2FeVpptLuS3+BoGtnSjhJ0alOjGpKol7DcLRvdJ3d77r8OBx2GL2asZu+ypLa/C8n6XGk6i62bjlFt5dz4GN5rXRPx5HQdSdPOVZKT97idQnFTg0+KPmvVfHulXir7pH0bobEqpTjJcUiZ8fDLTmelcP1dWS7y0i7M2rXfBbM9pcTVZFL7aS9xe0Jme1axfV1ou+TNaoyMhh6lmmuDuRPiosdS1hodZRb7jS+j7FdTjJ0XuqJ2/Es/3zM89bcLToJVa0du1urjedRv8MU2c3jrDfHU6lKlLKatFv25Z7tmN7efga61JqVnnNubHeARB3SdrZbuzuJOlgAACASQAAAEgAAAAAAAAFvjMdSoq9WpCmu2clH9QLgGm6U6S8FRuoSlWf/jjl+aVkaZpjpcrSuqFOFJdsvbl9vQzvLmNM8W7+nZJySV20kt7eSNa0vr5gsPl1qqT+Wl7Wfe93qcG0xrZiMR/nVqk+5ytFcorIwyxst6yMrz39Rvn8b7bPrfrBXr1HOpUk1O7hFSyjG7SSXDcY2WslerTUKlWpKMclFzbVuGRj8ZeajK+e58ywpT2Z2lua9Vn9zCW2Onxk6ZaOk3H3f3wPNavOp7zMc8ZFbvQvqGFxM/8vDV5LtjSm/0iPC1Pcizq0XnyseZ1Iygm96tfmsn+iMnT1Z0hXlswweIu+2lKC8ZSSSOiatdCMZ0VLHValOrKTbp0ZQcYx4Jtxftd6yNM8drPfLnP7cfwLvXTV7ZcMrnftSMS9hQe9JF/pzVXBYDR7jToJxhLbWSnUlUa2dpylxtySOTVddK1KTdNU6H4n1kvJWS9S+/61zz+/djr2tmF6yi32HKsZpClTupTV18Mfal4pXt4muaU1uq1sqtWrW7pPZp/7cbRfjFmFnjJzySSXBJJJcluXgitnfy0znr22nEaxWXsQt3zf0jv8zH4rWCUl7U2+5Oy5WjvXO5g3Se+T/fiTT2f7ZsjxX6jI0dIVH7MLxj3Winzsdx6HdD0P4d10oyq7Ti38rSTyvz3nE8K4JZRu/mm93KK+ptOqenq+FqRdKezDaTmrWU0nuaGdTOu1d5up1H0WDWdW9dKOMn1a9ipa6TfvW327+42Y65qanccWs3N6oACUBBJAAAASDC6T1rweHv1teCa+GL2peUbmp6T6WqEbqhRnUfBytCP1ZW7zPdXnHq+o6MealRRV5NJdrdkcN0r0pYypfYlTor+RXlbnK5p2k9Y6tZ3q1Z1H/NNteV7GV5p+mufx7fb6D0prxgcPfbrxk/lp+2/TL1NR0p0vQV/4eg32Sqysvyxu/U4tLHyztZFDrJS3lLy6rafj5ntv2l+kvGVrrrlTXZRWzb/ANt/qafjNLzm3KcpSfFzk2/UsHDtZ6hDgld9iW/yM7bfbSZzn09SxMn2kbLe9mzaF1Cx+Ks6dCUY/PV9iPhfN+BvmhuhaOTxeIb7YUVZctqX2LTFvqK65c5cdUUZXRmr+LxOWHw1Wa7VBqPjJ5ep9D6G1HwOFs6WHg5L46i25ecr28DYkrZI0nD9sdfk/UcApdF2kFQnKcKe1k401UTm1x7r7uJQ1U6KcZiMRCWMpdTQjK9TbklOcV8MFF3V+12sfQ4LzizL2zv5GrOmK0Vq5hMKrYfD0qffGEdp85Wu/FmVANWHfYAAKdehGpFxnFSi1Zxkk012NPeaZrF0b6Oq0KmzQp0Z7MmqlNbLi0m7tbmu43c1LpH0vGjhZU371VNKztZcWV31J3V8d99R8018BGnNxW1Np52sl6XEsPK25Ry5t/qZirCLlnPL+rK/X0KayhOcu97K+5xedr0JlgY6MbfxS75ZLy32K7wMYe9K3cvu8/Q94jHym2klFdkfqWbT7ubH9r+1viMlhp0o8G+25kHp2klsU6d3bf38ka4tn4pbT7i7w1X2lGEbttKKtdyb3JJb2PFW1u3Rvg69bH0ZRTjGEtqX4VvPoM0zow1frYTDt4iyqVGnsJK9OKWSk+Le+3A3M6+LPjlw8uvLQADRmEEkAAAB8l1dKx+FX72Wk8fOXcu48dWlaxUhSva284fh6Sj1cpb39yeqXkbZoPUPHYuzp0HGL+Op7EbeOb8DoGg+hinG0sXXc38lJbK5OTzfki8zqqa5c5cZp075JN9iX2Nq0J0fY7FWcKLhF/HV9iNu6+b8Ed80LqvhMIl1FCEX81tqf5ndmYNJw/bHX5H1HKtCdDNKNni60pvjCktmP5nm/JG+6H1XwmEt1FCEX81tqX5ndmYBrMZnpjrk1r3QkIFmYAAAAAFGtiYQ96SXNlDSGlKVBf4k0nbdx8jjeN10qQnK8VOO07Ju0rc8ym9+LTGPJ1+enKK+K/JMoy1ipcLs5JT6QqdvbpzXLZf1Lqnr3h37zkucH9DL+Wtf4XTZayQ+V+ZzTpgxdWvClVoxbjBSVRLN2ealu3b0+aKq1ywr3VLc4y+xa47XCkl/hyU35Fdb7nVq+ePxvcjkb0s+1LtsUpaQvuV+RndccX/FyjKNOKkrrajZO1+Paa1/8dV7PVfcnM41ta5PpWdaT3uMebSPEZ3lsx2qknuUU8+S3l7o7Cxi11lBS/FN/omrm4aK07GirQp06a47MEv0WYusRH+y/pitC6kYqu06iVCHbLOdu6N7+djsepmhtHaOSlThOda2daolKffs8ILl5s0zD63L4pLwT+xfQ1uo8W/ysr/JIXGrOnV6esFB/HbmmXlHHU5+7OL8Vc4+9bqS3Rm/BL9WUJ63u/sU7d8pbvBL6k/5EU/x67eDWNTNYYVsPBTmuszTTyvm7WNnOjNlncc+s2XqhABZAAAOTaD6GYqzxddvthRVl+aS+hv+htUsHhLdTQgpL45Lan+aW7wM2CkxmL65NX3QAF1AAAAAAJIAQkEEgDFayaWWFoSn8W6PMypxrXjWGVWUoyfsxk1sr4bPIpvXUXxnyrB6V1gnObcpXb33ZgMbs1M3dcnl5FpiMRm8yKeJT37vocmq7s5UJ4Xsll3kOnZZ+Gf9DNYdU2s9/wDUuZYGjk9tN9hX2v21yOHb3J+Nh/Dze4zdelFbmi0rT7CltXkjGSoy4uJ56qXd6l2p58CYvPMjyq/UWkacu6/n9CsqU+7yKsZN93Yi6pVEksvRFbadRaUqD+byRe0sJfi/LIr0aseK9DJ4LHUoySkotd+ZPtWsZDA9sn++wuKOCgvebfjkZSrjqLvspL+29ZFlUxCkssiL8E+V3DSGwlFZJbrZHSOj7WZ170KjvKKvBve0t6fI5FiJKydzLau6V/h6sakXZx4vd2PnyNOLks0z5eOay76C30fietpQqbtuMZW5q5cHovMAASJBAAkEACQQLgSCLi4Egi4uBIIuRcD0fPutcV/EVfxy/U79Kdj581mq3xFX8cv1Zhz+nR+P7rB1qKe/MovBx/syvKRFzj+XbFNUIr5vO/2KUoJ7pSXNfYrtlvVydxKnpGy/n9GeHfjJeT+xWcuJ5eZCVvLa4Nev2JSl2xXn9j3uJT8SR5UJdsb8365FRU59sfX7EQff5ntN9378CqSNF8ZpckytClFL/M8ov6sp37yb/tgXCUbe9N91kipG3Y/GX2LSLuXEWRUPc48st2X1ZWwlNJrjzzLacrtIu8M7MvlXT6F0DlhqP+lD/ii/uYvQUv8A81H/AEof8UX+0ejPTy77VQU7glD2SQSSBBIAgEgDySSAIBJFiBFzzJnqxDiBbYq9sjgOt2CqUMRUVRNbU5SjLhKLd1Z9vaj6FlTMbpLQ1OvFxqQjOL4SSaM948mnHvxr5ulUzRMZnV9MdFlGbvRlOk+xe1HyefqavjOjXGU/cdOovGL8rNepza4tR2Z5s1qEmU6u4zGL1WxtP3sNUduMbS/R3MXXwtSPv0qkfxU5L9UZ+NjWalW1KfA9NWLaNRKRcuaa3kWJlGjzs9hMZEkJI5/1Kii/3/cppJ8z3bvCUtW3hO/73kZcXcqUqbk8lflmQJj2nqMuJWp6LrztsUasuVOT+hlMPqVjqi9mg434zaj/AF9C0xapd5n7YOjO7bMhh7uSUbtvJJZts2zRXRZXduuqRj2qCbfm7fobzoDUujhc4x2p/PPOXhwXga54tWsNc2ZGY0RFwo04vfGEU+aSRfKREKFiqqZ2Rx15uCpsAlVUAAAkAAACQAAAAEAACRAJIIENEOJ6AFN012FOWHi96XkVwErCroqjL3qUHzgn9C1q6s4SXvYai+dKH2MwCOod1gJam4F/9JR/24/Y8/8A0vA/9rS/IjYbCxHjPpPlr7a/HU3Ar/paP5EVYaq4NbsLQ/2ofYzdgPGfR5X7YynoPDx92hSXKnH7FzTwcI+7CK5RSLqwsT0juqSprsPWye7CxI8WJserAILAAAAAPRJAAEgAAAAAAAAAAAAAAEAACAAAIAAAAJAAAAAQAAJAAEAAAAA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data:image/jpeg;base64,/9j/4AAQSkZJRgABAQAAAQABAAD/2wCEAAkGBxQREhQUERQWFRUXFRcXFBYUFRgYFhUUGBcXFhUXFBoaHCggGBolHBcVITEhJikrLi4uGB8zODMsNygtLisBCgoKDg0OGhAQGywkHyQsLCwsLCwtLCwsLCwsLCwsLCwsLCwsLCwsLCwsLCwsLCwsLCwsLCwsLCwsLCwsLCwsLP/AABEIAMIBAwMBIgACEQEDEQH/xAAcAAEAAQUBAQAAAAAAAAAAAAAAAQMEBQYHAgj/xABBEAACAQICBgcGBAQFBAMAAAAAAQIDEQQhBQYSMUFxBxNRYYGRoSIyQlLB0XKSsfAUYuHxIzNzk7JEVGOCFRYk/8QAGQEBAAMBAQAAAAAAAAAAAAAAAAECAwQF/8QAIxEBAQEAAgICAgIDAAAAAAAAAAECAxESMSFRBEETIhQjYf/aAAwDAQACEQMRAD8A7eSAEgAAAAAAAAAAAAAAAAAAAAAAAABDmlvaIEghST3NEkgAAIBJAAAAAAQBAAHoAEgAAAAAAAAAAAAAAAAAAADZzPXPpNVNyo4FdZNZSqfCn/K+PMrrUz7Wzm6vUb5pXTNHDK9aaj3fE/A0HT3SzTp3VGK7nLN+CRzXEvEYpynVnJ9tt3jJmGr1YQbUUpS7fet9jn1zW+nTjgn7bdjukfGV77Lkl+WPoY+jputN/wCJVk+6MnkarVxbbzdu77EUq0t6vf0MrdVvMZjfsHXrJqrDbey07uclFNeJvOq3SO6taNHExitp2U45ZvdddhxWOJrSSUpO3Y3kbLqfq9WxNemoNZSTbXBJ3bJzrUvwpvObPl9GAJA7nAAACAAAABAAAkSAAAAAAAAAAAAAAAAAAAAA17XjTiweGlKycpXhFPdms2z59xGObbduO61l5HftfdCSxeHtBXnB7SXb2pd5wPTui61G+1Fx4Wtn6nLzS2uvguZFjjsbVqLZlN7PyrKPlxMa4RW9/Qiqmv8AMko9yzZQfcr98vp2GcjftWU4rcrnpV3xaXLNlvUUm83nxtny3ZFSjStm43/E/sTZBdYeqnkoOb/meXkjs/Qlg8q1Vu0klDYVkrP2r28DkmFx80tmCjFcdlL1k/uZ7QGm6+Gk3RrXm/gpxc342VvUjOpNdq7zdZ6fSIOYai64Yurio0sX7kou21DZal8K7czp51515TuOHWbm9AALqhBJAAAEAACRIAAAAAAAAAAAAAAAAAAAAAYnWPV2jjoKFZPK+zJOzi3+u5eRljR+k7WGvhacaeHi71LpyjFylyilxK7sk+VsS2/DhWnMFToVpwSTcZNdu5lFyko+6oLtaSb5Xz8jZdDap4jF1HKWzSvm5VPan4Rj472jasV0b4ejSc251qm+83aPhGNsudzk6t+Xb55y5Km5O0U5PuTbMlgtXq1R+1aK/md34JZedjZaVFQvGKUV2JJL0LjDyILurPA6rUo26yUqjXD3Y+Sz9TtGqODoxwyjSpwhlnsxSvztvOZ05G9ah43fTfgX478sOTuxrWtFJ4fEwqxy2ZJ+p1TCV1UhGa3SimvFGl9IGA2otmQ6OdIdbhFFv2qbcXy3r6mnH8asU38yVtQAN2QAAIABAAAkSAAAAAAAAAAAAAAAACJNLeJSSV27Li3uAk8zmoq7aSW9t2S5mqawa/4XDXjCXXVOEaecU/5pbvK5zHWrT+JxcXOtLZgvdpxdorw48zLfLMtccOtf8dnnrFhUpPr6b2FeVpptLuS3+BoGtnSjhJ0alOjGpKol7DcLRvdJ3d77r8OBx2GL2asZu+ypLa/C8n6XGk6i62bjlFt5dz4GN5rXRPx5HQdSdPOVZKT97idQnFTg0+KPmvVfHulXir7pH0bobEqpTjJcUiZ8fDLTmelcP1dWS7y0i7M2rXfBbM9pcTVZFL7aS9xe0Jme1axfV1ou+TNaoyMhh6lmmuDuRPiosdS1hodZRb7jS+j7FdTjJ0XuqJ2/Es/3zM89bcLToJVa0du1urjedRv8MU2c3jrDfHU6lKlLKatFv25Z7tmN7efga61JqVnnNubHeARB3SdrZbuzuJOlgAACASQAAAEgAAAAAAAAFvjMdSoq9WpCmu2clH9QLgGm6U6S8FRuoSlWf/jjl+aVkaZpjpcrSuqFOFJdsvbl9vQzvLmNM8W7+nZJySV20kt7eSNa0vr5gsPl1qqT+Wl7Wfe93qcG0xrZiMR/nVqk+5ytFcorIwyxst6yMrz39Rvn8b7bPrfrBXr1HOpUk1O7hFSyjG7SSXDcY2WslerTUKlWpKMclFzbVuGRj8ZeajK+e58ywpT2Z2lua9Vn9zCW2Onxk6ZaOk3H3f3wPNavOp7zMc8ZFbvQvqGFxM/8vDV5LtjSm/0iPC1Pcizq0XnyseZ1Iygm96tfmsn+iMnT1Z0hXlswweIu+2lKC8ZSSSOiatdCMZ0VLHValOrKTbp0ZQcYx4Jtxftd6yNM8drPfLnP7cfwLvXTV7ZcMrnftSMS9hQe9JF/pzVXBYDR7jToJxhLbWSnUlUa2dpylxtySOTVddK1KTdNU6H4n1kvJWS9S+/61zz+/djr2tmF6yi32HKsZpClTupTV18Mfal4pXt4muaU1uq1sqtWrW7pPZp/7cbRfjFmFnjJzySSXBJJJcluXgitnfy0znr22nEaxWXsQt3zf0jv8zH4rWCUl7U2+5Oy5WjvXO5g3Se+T/fiTT2f7ZsjxX6jI0dIVH7MLxj3Winzsdx6HdD0P4d10oyq7Ti38rSTyvz3nE8K4JZRu/mm93KK+ptOqenq+FqRdKezDaTmrWU0nuaGdTOu1d5up1H0WDWdW9dKOMn1a9ipa6TfvW327+42Y65qanccWs3N6oACUBBJAAAASDC6T1rweHv1teCa+GL2peUbmp6T6WqEbqhRnUfBytCP1ZW7zPdXnHq+o6MealRRV5NJdrdkcN0r0pYypfYlTor+RXlbnK5p2k9Y6tZ3q1Z1H/NNteV7GV5p+mufx7fb6D0prxgcPfbrxk/lp+2/TL1NR0p0vQV/4eg32Sqysvyxu/U4tLHyztZFDrJS3lLy6rafj5ntv2l+kvGVrrrlTXZRWzb/ANt/qafjNLzm3KcpSfFzk2/UsHDtZ6hDgld9iW/yM7bfbSZzn09SxMn2kbLe9mzaF1Cx+Ks6dCUY/PV9iPhfN+BvmhuhaOTxeIb7YUVZctqX2LTFvqK65c5cdUUZXRmr+LxOWHw1Wa7VBqPjJ5ep9D6G1HwOFs6WHg5L46i25ecr28DYkrZI0nD9sdfk/UcApdF2kFQnKcKe1k401UTm1x7r7uJQ1U6KcZiMRCWMpdTQjK9TbklOcV8MFF3V+12sfQ4LzizL2zv5GrOmK0Vq5hMKrYfD0qffGEdp85Wu/FmVANWHfYAAKdehGpFxnFSi1Zxkk012NPeaZrF0b6Oq0KmzQp0Z7MmqlNbLi0m7tbmu43c1LpH0vGjhZU371VNKztZcWV31J3V8d99R8018BGnNxW1Np52sl6XEsPK25Ry5t/qZirCLlnPL+rK/X0KayhOcu97K+5xedr0JlgY6MbfxS75ZLy32K7wMYe9K3cvu8/Q94jHym2klFdkfqWbT7ubH9r+1viMlhp0o8G+25kHp2klsU6d3bf38ka4tn4pbT7i7w1X2lGEbttKKtdyb3JJb2PFW1u3Rvg69bH0ZRTjGEtqX4VvPoM0zow1frYTDt4iyqVGnsJK9OKWSk+Le+3A3M6+LPjlw8uvLQADRmEEkAAAB8l1dKx+FX72Wk8fOXcu48dWlaxUhSva284fh6Sj1cpb39yeqXkbZoPUPHYuzp0HGL+Op7EbeOb8DoGg+hinG0sXXc38lJbK5OTzfki8zqqa5c5cZp075JN9iX2Nq0J0fY7FWcKLhF/HV9iNu6+b8Ed80LqvhMIl1FCEX81tqf5ndmYNJw/bHX5H1HKtCdDNKNni60pvjCktmP5nm/JG+6H1XwmEt1FCEX81tqX5ndmYBrMZnpjrk1r3QkIFmYAAAAAFGtiYQ96SXNlDSGlKVBf4k0nbdx8jjeN10qQnK8VOO07Ju0rc8ym9+LTGPJ1+enKK+K/JMoy1ipcLs5JT6QqdvbpzXLZf1Lqnr3h37zkucH9DL+Wtf4XTZayQ+V+ZzTpgxdWvClVoxbjBSVRLN2ealu3b0+aKq1ywr3VLc4y+xa47XCkl/hyU35Fdb7nVq+ePxvcjkb0s+1LtsUpaQvuV+RndccX/FyjKNOKkrrajZO1+Paa1/8dV7PVfcnM41ta5PpWdaT3uMebSPEZ3lsx2qknuUU8+S3l7o7Cxi11lBS/FN/omrm4aK07GirQp06a47MEv0WYusRH+y/pitC6kYqu06iVCHbLOdu6N7+djsepmhtHaOSlThOda2daolKffs8ILl5s0zD63L4pLwT+xfQ1uo8W/ysr/JIXGrOnV6esFB/HbmmXlHHU5+7OL8Vc4+9bqS3Rm/BL9WUJ63u/sU7d8pbvBL6k/5EU/x67eDWNTNYYVsPBTmuszTTyvm7WNnOjNlncc+s2XqhABZAAAOTaD6GYqzxddvthRVl+aS+hv+htUsHhLdTQgpL45Lan+aW7wM2CkxmL65NX3QAF1AAAAAAJIAQkEEgDFayaWWFoSn8W6PMypxrXjWGVWUoyfsxk1sr4bPIpvXUXxnyrB6V1gnObcpXb33ZgMbs1M3dcnl5FpiMRm8yKeJT37vocmq7s5UJ4Xsll3kOnZZ+Gf9DNYdU2s9/wDUuZYGjk9tN9hX2v21yOHb3J+Nh/Dze4zdelFbmi0rT7CltXkjGSoy4uJ56qXd6l2p58CYvPMjyq/UWkacu6/n9CsqU+7yKsZN93Yi6pVEksvRFbadRaUqD+byRe0sJfi/LIr0aseK9DJ4LHUoySkotd+ZPtWsZDA9sn++wuKOCgvebfjkZSrjqLvspL+29ZFlUxCkssiL8E+V3DSGwlFZJbrZHSOj7WZ170KjvKKvBve0t6fI5FiJKydzLau6V/h6sakXZx4vd2PnyNOLks0z5eOay76C30fietpQqbtuMZW5q5cHovMAASJBAAkEACQQLgSCLi4Egi4uBIIuRcD0fPutcV/EVfxy/U79Kdj581mq3xFX8cv1Zhz+nR+P7rB1qKe/MovBx/syvKRFzj+XbFNUIr5vO/2KUoJ7pSXNfYrtlvVydxKnpGy/n9GeHfjJeT+xWcuJ5eZCVvLa4Nev2JSl2xXn9j3uJT8SR5UJdsb8365FRU59sfX7EQff5ntN9378CqSNF8ZpckytClFL/M8ov6sp37yb/tgXCUbe9N91kipG3Y/GX2LSLuXEWRUPc48st2X1ZWwlNJrjzzLacrtIu8M7MvlXT6F0DlhqP+lD/ii/uYvQUv8A81H/AEof8UX+0ejPTy77VQU7glD2SQSSBBIAgEgDySSAIBJFiBFzzJnqxDiBbYq9sjgOt2CqUMRUVRNbU5SjLhKLd1Z9vaj6FlTMbpLQ1OvFxqQjOL4SSaM948mnHvxr5ulUzRMZnV9MdFlGbvRlOk+xe1HyefqavjOjXGU/cdOovGL8rNepza4tR2Z5s1qEmU6u4zGL1WxtP3sNUduMbS/R3MXXwtSPv0qkfxU5L9UZ+NjWalW1KfA9NWLaNRKRcuaa3kWJlGjzs9hMZEkJI5/1Kii/3/cppJ8z3bvCUtW3hO/73kZcXcqUqbk8lflmQJj2nqMuJWp6LrztsUasuVOT+hlMPqVjqi9mg434zaj/AF9C0xapd5n7YOjO7bMhh7uSUbtvJJZts2zRXRZXduuqRj2qCbfm7fobzoDUujhc4x2p/PPOXhwXga54tWsNc2ZGY0RFwo04vfGEU+aSRfKREKFiqqZ2Rx15uCpsAlVUAAAkAAACQAAAAEAACRAJIIENEOJ6AFN012FOWHi96XkVwErCroqjL3qUHzgn9C1q6s4SXvYai+dKH2MwCOod1gJam4F/9JR/24/Y8/8A0vA/9rS/IjYbCxHjPpPlr7a/HU3Ar/paP5EVYaq4NbsLQ/2ofYzdgPGfR5X7YynoPDx92hSXKnH7FzTwcI+7CK5RSLqwsT0juqSprsPWye7CxI8WJserAILAAAAAPRJAAEgAAAAAAAAAAAAAAEAACAAAIAAAAJAAAAAQAAJAAEAAAAAD/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494" t="9093" r="37408" b="6250"/>
          <a:stretch/>
        </p:blipFill>
        <p:spPr bwMode="auto">
          <a:xfrm>
            <a:off x="1709046" y="891756"/>
            <a:ext cx="5682175" cy="5398376"/>
          </a:xfrm>
          <a:prstGeom prst="rect">
            <a:avLst/>
          </a:prstGeom>
          <a:noFill/>
          <a:ln>
            <a:noFill/>
          </a:ln>
          <a:effectLst>
            <a:glow rad="228600">
              <a:schemeClr val="accent2">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6057" t="39931" r="41215" b="25694"/>
          <a:stretch/>
        </p:blipFill>
        <p:spPr bwMode="auto">
          <a:xfrm>
            <a:off x="1467746" y="1604690"/>
            <a:ext cx="6283325" cy="3157810"/>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857179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wipe(up)">
                                      <p:cBhvr>
                                        <p:cTn id="12"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716" y="551776"/>
            <a:ext cx="8813482" cy="4539920"/>
            <a:chOff x="168716" y="551776"/>
            <a:chExt cx="8813482" cy="453992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16" y="551776"/>
              <a:ext cx="8813482" cy="4539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l="12428" t="38857" r="24286" b="53714"/>
            <a:stretch>
              <a:fillRect/>
            </a:stretch>
          </p:blipFill>
          <p:spPr bwMode="auto">
            <a:xfrm>
              <a:off x="200248" y="852194"/>
              <a:ext cx="7987626" cy="74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idx="4294967295"/>
          </p:nvPr>
        </p:nvSpPr>
        <p:spPr bwMode="auto">
          <a:xfrm>
            <a:off x="0" y="5284304"/>
            <a:ext cx="9144000" cy="736600"/>
          </a:xfrm>
          <a:solidFill>
            <a:srgbClr val="000066"/>
          </a:solidFill>
        </p:spPr>
        <p:txBody>
          <a:bodyPr wrap="square" lIns="91440" tIns="45720" rIns="91440" bIns="45720" numCol="1" anchorCtr="0" compatLnSpc="1">
            <a:prstTxWarp prst="textNoShape">
              <a:avLst/>
            </a:prstTxWarp>
          </a:bodyPr>
          <a:lstStyle/>
          <a:p>
            <a:pPr algn="ctr">
              <a:defRPr/>
            </a:pPr>
            <a:r>
              <a:rPr lang="en-US" sz="3600" b="1" dirty="0" smtClean="0">
                <a:solidFill>
                  <a:schemeClr val="tx1"/>
                </a:solidFill>
                <a:latin typeface="Arial" charset="0"/>
                <a:cs typeface="Arial" charset="0"/>
              </a:rPr>
              <a:t>genome.gov/</a:t>
            </a:r>
            <a:r>
              <a:rPr lang="en-US" sz="3600" b="1" dirty="0" err="1" smtClean="0">
                <a:solidFill>
                  <a:schemeClr val="tx1"/>
                </a:solidFill>
                <a:latin typeface="Arial" charset="0"/>
                <a:cs typeface="Arial" charset="0"/>
              </a:rPr>
              <a:t>DirectorsReport</a:t>
            </a:r>
            <a:r>
              <a:rPr lang="en-US" sz="3600" b="1" dirty="0" smtClean="0">
                <a:solidFill>
                  <a:schemeClr val="tx1"/>
                </a:solidFill>
                <a:latin typeface="Arial" charset="0"/>
                <a:cs typeface="Arial" charset="0"/>
              </a:rPr>
              <a:t>  </a:t>
            </a:r>
          </a:p>
        </p:txBody>
      </p:sp>
      <p:sp>
        <p:nvSpPr>
          <p:cNvPr id="5" name="TextBox 4"/>
          <p:cNvSpPr txBox="1"/>
          <p:nvPr/>
        </p:nvSpPr>
        <p:spPr>
          <a:xfrm>
            <a:off x="7317494" y="6409068"/>
            <a:ext cx="1652588" cy="40005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p>
        </p:txBody>
      </p:sp>
      <p:sp>
        <p:nvSpPr>
          <p:cNvPr id="7" name="Down Arrow 6"/>
          <p:cNvSpPr/>
          <p:nvPr/>
        </p:nvSpPr>
        <p:spPr>
          <a:xfrm>
            <a:off x="8604100" y="5389126"/>
            <a:ext cx="400050" cy="10096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64546" y="643312"/>
            <a:ext cx="1910488" cy="1143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1384698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nodeType="afterGroup">
                            <p:stCondLst>
                              <p:cond delay="0"/>
                            </p:stCondLst>
                            <p:childTnLst>
                              <p:par>
                                <p:cTn id="12" presetID="2" presetClass="entr" presetSubtype="1"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316323" y="6410197"/>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8</a:t>
            </a:r>
            <a:endParaRPr lang="en-US" sz="2000" dirty="0">
              <a:solidFill>
                <a:schemeClr val="accent4">
                  <a:lumMod val="40000"/>
                  <a:lumOff val="60000"/>
                </a:schemeClr>
              </a:solidFill>
              <a:latin typeface="Arial" charset="0"/>
            </a:endParaRPr>
          </a:p>
        </p:txBody>
      </p:sp>
      <p:sp>
        <p:nvSpPr>
          <p:cNvPr id="9" name="Rectangle 2"/>
          <p:cNvSpPr txBox="1">
            <a:spLocks noChangeArrowheads="1"/>
          </p:cNvSpPr>
          <p:nvPr/>
        </p:nvSpPr>
        <p:spPr>
          <a:xfrm>
            <a:off x="-8124" y="21165"/>
            <a:ext cx="9144000" cy="877082"/>
          </a:xfrm>
          <a:prstGeom prst="rect">
            <a:avLst/>
          </a:prstGeom>
        </p:spPr>
        <p:txBody>
          <a:bodyPr/>
          <a:lstStyle/>
          <a:p>
            <a:pPr algn="ctr">
              <a:defRPr/>
            </a:pPr>
            <a:r>
              <a:rPr lang="en-US" sz="3600" spc="-100" dirty="0" smtClean="0">
                <a:solidFill>
                  <a:srgbClr val="FFFF00"/>
                </a:solidFill>
                <a:latin typeface="Arial" charset="0"/>
                <a:cs typeface="Arial" pitchFamily="34" charset="0"/>
              </a:rPr>
              <a:t>Senate Hearing on the </a:t>
            </a:r>
          </a:p>
          <a:p>
            <a:pPr algn="ctr">
              <a:defRPr/>
            </a:pPr>
            <a:r>
              <a:rPr lang="en-US" sz="3600" spc="-100" dirty="0" smtClean="0">
                <a:solidFill>
                  <a:srgbClr val="FFFF00"/>
                </a:solidFill>
                <a:latin typeface="Arial" charset="0"/>
                <a:cs typeface="Arial" pitchFamily="34" charset="0"/>
              </a:rPr>
              <a:t>Precision Medicine Initiative </a:t>
            </a:r>
          </a:p>
          <a:p>
            <a:pPr algn="ctr">
              <a:defRPr/>
            </a:pPr>
            <a:r>
              <a:rPr lang="en-US" sz="3600" spc="-100" dirty="0" smtClean="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957" t="15809" r="50138" b="12572"/>
          <a:stretch/>
        </p:blipFill>
        <p:spPr bwMode="auto">
          <a:xfrm>
            <a:off x="441422" y="1518658"/>
            <a:ext cx="8257609" cy="4728215"/>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618064"/>
      </p:ext>
    </p:extLst>
  </p:cSld>
  <p:clrMapOvr>
    <a:masterClrMapping/>
  </p:clrMapOvr>
  <p:transition spd="slow">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a:solidFill>
                  <a:schemeClr val="tx2">
                    <a:lumMod val="90000"/>
                  </a:schemeClr>
                </a:solidFill>
              </a:rPr>
              <a:t>General Genomics 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4764" y="15861"/>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552999562"/>
      </p:ext>
    </p:extLst>
  </p:cSld>
  <p:clrMapOvr>
    <a:masterClrMapping/>
  </p:clrMapOvr>
  <p:transition spd="slow">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9525" y="15877"/>
            <a:ext cx="9144000" cy="1274164"/>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Dan </a:t>
            </a:r>
            <a:r>
              <a:rPr lang="en-US" sz="3600" b="1" dirty="0">
                <a:solidFill>
                  <a:srgbClr val="FFFF00"/>
                </a:solidFill>
                <a:latin typeface="Arial" pitchFamily="34" charset="0"/>
                <a:cs typeface="Arial" pitchFamily="34" charset="0"/>
              </a:rPr>
              <a:t>David </a:t>
            </a:r>
            <a:r>
              <a:rPr lang="en-US" sz="3600" b="1" dirty="0" smtClean="0">
                <a:solidFill>
                  <a:srgbClr val="FFFF00"/>
                </a:solidFill>
                <a:latin typeface="Arial" pitchFamily="34" charset="0"/>
                <a:cs typeface="Arial" pitchFamily="34" charset="0"/>
              </a:rPr>
              <a:t>Prize 2015</a:t>
            </a:r>
            <a:br>
              <a:rPr lang="en-US" sz="3600" b="1" dirty="0" smtClean="0">
                <a:solidFill>
                  <a:srgbClr val="FFFF00"/>
                </a:solidFill>
                <a:latin typeface="Arial" pitchFamily="34" charset="0"/>
                <a:cs typeface="Arial" pitchFamily="34" charset="0"/>
              </a:rPr>
            </a:br>
            <a:r>
              <a:rPr lang="en-US" sz="3600" b="1" dirty="0" smtClean="0">
                <a:solidFill>
                  <a:srgbClr val="FFFF00"/>
                </a:solidFill>
                <a:latin typeface="Arial" pitchFamily="34" charset="0"/>
                <a:cs typeface="Arial" pitchFamily="34" charset="0"/>
              </a:rPr>
              <a:t>Future – Bioinformatics</a:t>
            </a:r>
          </a:p>
        </p:txBody>
      </p:sp>
      <p:sp>
        <p:nvSpPr>
          <p:cNvPr id="6" name="Title 1"/>
          <p:cNvSpPr txBox="1">
            <a:spLocks/>
          </p:cNvSpPr>
          <p:nvPr/>
        </p:nvSpPr>
        <p:spPr>
          <a:xfrm>
            <a:off x="485321" y="5590686"/>
            <a:ext cx="5254906" cy="781050"/>
          </a:xfrm>
          <a:prstGeom prst="rect">
            <a:avLst/>
          </a:prstGeom>
        </p:spPr>
        <p:txBody>
          <a:bodyPr/>
          <a:lstStyle/>
          <a:p>
            <a:pPr algn="ctr" eaLnBrk="0" hangingPunct="0">
              <a:defRPr/>
            </a:pPr>
            <a:r>
              <a:rPr lang="en-US" sz="3200" spc="-100" dirty="0" smtClean="0">
                <a:solidFill>
                  <a:prstClr val="white"/>
                </a:solidFill>
                <a:latin typeface="Arial" charset="0"/>
                <a:cs typeface="Arial" charset="0"/>
              </a:rPr>
              <a:t>David Haussler, Ph.D.</a:t>
            </a:r>
            <a:endParaRPr lang="en-US" sz="3200" spc="-100" dirty="0">
              <a:solidFill>
                <a:prstClr val="white"/>
              </a:solidFill>
              <a:latin typeface="Arial" charset="0"/>
              <a:cs typeface="Arial" charset="0"/>
            </a:endParaRPr>
          </a:p>
        </p:txBody>
      </p:sp>
      <p:sp>
        <p:nvSpPr>
          <p:cNvPr id="8" name="TextBox 7"/>
          <p:cNvSpPr txBox="1"/>
          <p:nvPr/>
        </p:nvSpPr>
        <p:spPr>
          <a:xfrm>
            <a:off x="7317494" y="6409068"/>
            <a:ext cx="1653017"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9</a:t>
            </a:r>
            <a:endParaRPr lang="en-US" sz="2000" dirty="0">
              <a:solidFill>
                <a:srgbClr val="00ADDC">
                  <a:lumMod val="40000"/>
                  <a:lumOff val="60000"/>
                </a:srgbClr>
              </a:solidFill>
              <a:latin typeface="Arial" charset="0"/>
            </a:endParaRPr>
          </a:p>
        </p:txBody>
      </p:sp>
      <p:pic>
        <p:nvPicPr>
          <p:cNvPr id="2052" name="Picture 4" descr="http://techonomy.com/wp-content/uploads/2012/10/HausslerDavidTE121.jpe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17000"/>
                    </a14:imgEffect>
                  </a14:imgLayer>
                </a14:imgProps>
              </a:ext>
              <a:ext uri="{28A0092B-C50C-407E-A947-70E740481C1C}">
                <a14:useLocalDpi xmlns:a14="http://schemas.microsoft.com/office/drawing/2010/main" val="0"/>
              </a:ext>
            </a:extLst>
          </a:blip>
          <a:srcRect l="17429"/>
          <a:stretch/>
        </p:blipFill>
        <p:spPr bwMode="auto">
          <a:xfrm>
            <a:off x="969567" y="1714499"/>
            <a:ext cx="4286415" cy="3803855"/>
          </a:xfrm>
          <a:prstGeom prst="round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1242" r="21532"/>
          <a:stretch/>
        </p:blipFill>
        <p:spPr bwMode="auto">
          <a:xfrm>
            <a:off x="5930900" y="2794000"/>
            <a:ext cx="2193975" cy="1900238"/>
          </a:xfrm>
          <a:prstGeom prst="rect">
            <a:avLst/>
          </a:prstGeom>
          <a:noFill/>
          <a:ln>
            <a:noFill/>
          </a:ln>
          <a:effectLst>
            <a:glow rad="228600">
              <a:schemeClr val="accent3">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7369182"/>
      </p:ext>
    </p:extLst>
  </p:cSld>
  <p:clrMapOvr>
    <a:masterClrMapping/>
  </p:clrMapOvr>
  <p:transition spd="slow">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38" y="19050"/>
            <a:ext cx="9144001" cy="608956"/>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 Elected to NAS</a:t>
            </a:r>
          </a:p>
        </p:txBody>
      </p:sp>
      <p:sp>
        <p:nvSpPr>
          <p:cNvPr id="9" name="Title 1"/>
          <p:cNvSpPr txBox="1">
            <a:spLocks/>
          </p:cNvSpPr>
          <p:nvPr/>
        </p:nvSpPr>
        <p:spPr bwMode="auto">
          <a:xfrm>
            <a:off x="307975" y="1802364"/>
            <a:ext cx="4664598" cy="4105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numCol="1"/>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284163" indent="0">
              <a:spcBef>
                <a:spcPts val="700"/>
              </a:spcBef>
              <a:buClr>
                <a:srgbClr val="D6ECFF"/>
              </a:buClr>
              <a:buSzPct val="95000"/>
            </a:pPr>
            <a:r>
              <a:rPr lang="en-US" sz="3200" dirty="0" smtClean="0">
                <a:solidFill>
                  <a:prstClr val="white"/>
                </a:solidFill>
              </a:rPr>
              <a:t>Marianne </a:t>
            </a:r>
            <a:r>
              <a:rPr lang="en-US" sz="3200" dirty="0" err="1" smtClean="0">
                <a:solidFill>
                  <a:prstClr val="white"/>
                </a:solidFill>
              </a:rPr>
              <a:t>Bronner</a:t>
            </a:r>
            <a:endParaRPr lang="en-US" sz="3200" dirty="0" smtClean="0">
              <a:solidFill>
                <a:prstClr val="white"/>
              </a:solidFill>
            </a:endParaRPr>
          </a:p>
          <a:p>
            <a:pPr marL="284163" indent="0">
              <a:spcBef>
                <a:spcPts val="700"/>
              </a:spcBef>
              <a:buClr>
                <a:srgbClr val="D6ECFF"/>
              </a:buClr>
              <a:buSzPct val="95000"/>
            </a:pPr>
            <a:r>
              <a:rPr lang="en-US" sz="3200" dirty="0" err="1" smtClean="0">
                <a:solidFill>
                  <a:prstClr val="white"/>
                </a:solidFill>
              </a:rPr>
              <a:t>Aravinda</a:t>
            </a:r>
            <a:r>
              <a:rPr lang="en-US" sz="3200" dirty="0" smtClean="0">
                <a:solidFill>
                  <a:prstClr val="white"/>
                </a:solidFill>
              </a:rPr>
              <a:t> </a:t>
            </a:r>
            <a:r>
              <a:rPr lang="en-US" sz="3200" dirty="0" err="1" smtClean="0">
                <a:solidFill>
                  <a:prstClr val="white"/>
                </a:solidFill>
              </a:rPr>
              <a:t>Chakravarti</a:t>
            </a:r>
            <a:endParaRPr lang="en-US" sz="3200" dirty="0" smtClean="0">
              <a:solidFill>
                <a:prstClr val="white"/>
              </a:solidFill>
            </a:endParaRPr>
          </a:p>
          <a:p>
            <a:pPr marL="284163" indent="0">
              <a:spcBef>
                <a:spcPts val="700"/>
              </a:spcBef>
              <a:buClr>
                <a:srgbClr val="D6ECFF"/>
              </a:buClr>
              <a:buSzPct val="95000"/>
            </a:pPr>
            <a:r>
              <a:rPr lang="en-US" sz="3200" dirty="0" smtClean="0">
                <a:solidFill>
                  <a:prstClr val="white"/>
                </a:solidFill>
              </a:rPr>
              <a:t>Scott Edwards</a:t>
            </a:r>
          </a:p>
          <a:p>
            <a:pPr marL="284163" indent="0">
              <a:spcBef>
                <a:spcPts val="700"/>
              </a:spcBef>
              <a:buClr>
                <a:srgbClr val="D6ECFF"/>
              </a:buClr>
              <a:buSzPct val="95000"/>
            </a:pPr>
            <a:r>
              <a:rPr lang="en-US" sz="3200" dirty="0" smtClean="0">
                <a:solidFill>
                  <a:prstClr val="white"/>
                </a:solidFill>
              </a:rPr>
              <a:t>John Lis</a:t>
            </a:r>
          </a:p>
          <a:p>
            <a:pPr marL="284163" indent="0">
              <a:spcBef>
                <a:spcPts val="700"/>
              </a:spcBef>
              <a:buClr>
                <a:srgbClr val="D6ECFF"/>
              </a:buClr>
              <a:buSzPct val="95000"/>
            </a:pPr>
            <a:r>
              <a:rPr lang="en-US" sz="3200" dirty="0" smtClean="0">
                <a:solidFill>
                  <a:prstClr val="white"/>
                </a:solidFill>
              </a:rPr>
              <a:t>Joachim </a:t>
            </a:r>
            <a:r>
              <a:rPr lang="en-US" sz="3200" dirty="0">
                <a:solidFill>
                  <a:prstClr val="white"/>
                </a:solidFill>
              </a:rPr>
              <a:t>Messing </a:t>
            </a:r>
            <a:endParaRPr lang="en-US" sz="3200" dirty="0" smtClean="0">
              <a:solidFill>
                <a:prstClr val="white"/>
              </a:solidFill>
            </a:endParaRPr>
          </a:p>
          <a:p>
            <a:pPr marL="284163" indent="0">
              <a:spcBef>
                <a:spcPts val="700"/>
              </a:spcBef>
              <a:buClr>
                <a:srgbClr val="D6ECFF"/>
              </a:buClr>
              <a:buSzPct val="95000"/>
            </a:pPr>
            <a:r>
              <a:rPr lang="en-US" sz="3200" dirty="0" smtClean="0">
                <a:solidFill>
                  <a:prstClr val="white"/>
                </a:solidFill>
              </a:rPr>
              <a:t>Rodney Rothstein</a:t>
            </a:r>
          </a:p>
        </p:txBody>
      </p:sp>
      <p:sp>
        <p:nvSpPr>
          <p:cNvPr id="10" name="TextBox 9"/>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10</a:t>
            </a:r>
            <a:endParaRPr lang="en-US" sz="2000" dirty="0">
              <a:solidFill>
                <a:srgbClr val="00ADDC">
                  <a:lumMod val="40000"/>
                  <a:lumOff val="60000"/>
                </a:srgbClr>
              </a:solidFill>
              <a:latin typeface="Arial" charset="0"/>
            </a:endParaRPr>
          </a:p>
        </p:txBody>
      </p:sp>
      <p:sp>
        <p:nvSpPr>
          <p:cNvPr id="4" name="AutoShape 2" descr="Image result for National Academy of Scien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National Academy of Scien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National Academy of Scienc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 name="Group 2"/>
          <p:cNvGrpSpPr/>
          <p:nvPr/>
        </p:nvGrpSpPr>
        <p:grpSpPr>
          <a:xfrm>
            <a:off x="5637198" y="2120687"/>
            <a:ext cx="2857500" cy="3183999"/>
            <a:chOff x="5286502" y="2134773"/>
            <a:chExt cx="2857500" cy="3183999"/>
          </a:xfrm>
        </p:grpSpPr>
        <p:pic>
          <p:nvPicPr>
            <p:cNvPr id="1031"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23563" t="4568" r="24713" b="4075"/>
            <a:stretch/>
          </p:blipFill>
          <p:spPr bwMode="auto">
            <a:xfrm>
              <a:off x="5572252" y="2134773"/>
              <a:ext cx="2286000" cy="2349501"/>
            </a:xfrm>
            <a:prstGeom prst="ellipse">
              <a:avLst/>
            </a:prstGeom>
            <a:noFill/>
            <a:ln>
              <a:noFill/>
            </a:ln>
            <a:effectLst>
              <a:glow rad="228600">
                <a:schemeClr val="accent3">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5286502" y="4610886"/>
              <a:ext cx="2857500" cy="707886"/>
            </a:xfrm>
            <a:prstGeom prst="rect">
              <a:avLst/>
            </a:prstGeom>
            <a:noFill/>
          </p:spPr>
          <p:txBody>
            <a:bodyPr wrap="square" rtlCol="0">
              <a:spAutoFit/>
            </a:bodyPr>
            <a:lstStyle/>
            <a:p>
              <a:pPr algn="ctr"/>
              <a:r>
                <a:rPr lang="en-US" sz="2000" dirty="0" smtClean="0">
                  <a:solidFill>
                    <a:srgbClr val="CC9900"/>
                  </a:solidFill>
                </a:rPr>
                <a:t>NATIONAL ACADEMY OF SCIENCES</a:t>
              </a:r>
              <a:endParaRPr lang="en-US" sz="2000" dirty="0">
                <a:solidFill>
                  <a:srgbClr val="CC9900"/>
                </a:solidFill>
              </a:endParaRPr>
            </a:p>
          </p:txBody>
        </p:sp>
      </p:grpSp>
    </p:spTree>
    <p:extLst>
      <p:ext uri="{BB962C8B-B14F-4D97-AF65-F5344CB8AC3E}">
        <p14:creationId xmlns:p14="http://schemas.microsoft.com/office/powerpoint/2010/main" val="472857468"/>
      </p:ext>
    </p:extLst>
  </p:cSld>
  <p:clrMapOvr>
    <a:masterClrMapping/>
  </p:clrMapOvr>
  <p:transition spd="slow">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16150"/>
            <a:ext cx="9144000" cy="665162"/>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Elected to AIMBE</a:t>
            </a:r>
          </a:p>
        </p:txBody>
      </p:sp>
      <p:sp>
        <p:nvSpPr>
          <p:cNvPr id="9" name="TextBox 8"/>
          <p:cNvSpPr txBox="1"/>
          <p:nvPr/>
        </p:nvSpPr>
        <p:spPr>
          <a:xfrm>
            <a:off x="7317494" y="6409068"/>
            <a:ext cx="1781513"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11</a:t>
            </a:r>
            <a:endParaRPr lang="en-US" sz="2000" dirty="0">
              <a:solidFill>
                <a:srgbClr val="00ADDC">
                  <a:lumMod val="40000"/>
                  <a:lumOff val="60000"/>
                </a:srgbClr>
              </a:solidFill>
              <a:latin typeface="Arial" charset="0"/>
            </a:endParaRPr>
          </a:p>
        </p:txBody>
      </p:sp>
      <p:sp>
        <p:nvSpPr>
          <p:cNvPr id="4" name="Title 1"/>
          <p:cNvSpPr txBox="1">
            <a:spLocks/>
          </p:cNvSpPr>
          <p:nvPr/>
        </p:nvSpPr>
        <p:spPr>
          <a:xfrm>
            <a:off x="-26321" y="5044586"/>
            <a:ext cx="5254906" cy="781050"/>
          </a:xfrm>
          <a:prstGeom prst="rect">
            <a:avLst/>
          </a:prstGeom>
        </p:spPr>
        <p:txBody>
          <a:bodyPr/>
          <a:lstStyle/>
          <a:p>
            <a:pPr algn="ctr" eaLnBrk="0" hangingPunct="0">
              <a:defRPr/>
            </a:pPr>
            <a:r>
              <a:rPr lang="en-US" sz="3200" spc="-100" dirty="0" smtClean="0">
                <a:solidFill>
                  <a:prstClr val="white"/>
                </a:solidFill>
                <a:latin typeface="Arial" charset="0"/>
                <a:cs typeface="Arial" charset="0"/>
              </a:rPr>
              <a:t>Deidre Meldrum, Ph.D.</a:t>
            </a:r>
            <a:endParaRPr lang="en-US" sz="3200" spc="-100" dirty="0">
              <a:solidFill>
                <a:prstClr val="white"/>
              </a:solidFill>
              <a:latin typeface="Arial" charset="0"/>
              <a:cs typeface="Arial" charset="0"/>
            </a:endParaRPr>
          </a:p>
        </p:txBody>
      </p:sp>
      <p:pic>
        <p:nvPicPr>
          <p:cNvPr id="409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000" contrast="5000"/>
                    </a14:imgEffect>
                  </a14:imgLayer>
                </a14:imgProps>
              </a:ext>
              <a:ext uri="{28A0092B-C50C-407E-A947-70E740481C1C}">
                <a14:useLocalDpi xmlns:a14="http://schemas.microsoft.com/office/drawing/2010/main" val="0"/>
              </a:ext>
            </a:extLst>
          </a:blip>
          <a:srcRect t="7142" r="8133" b="9619"/>
          <a:stretch/>
        </p:blipFill>
        <p:spPr bwMode="auto">
          <a:xfrm>
            <a:off x="1218447" y="1435100"/>
            <a:ext cx="2765370" cy="3507886"/>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3294" y="2850905"/>
            <a:ext cx="3810000"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0431372"/>
      </p:ext>
    </p:extLst>
  </p:cSld>
  <p:clrMapOvr>
    <a:masterClrMapping/>
  </p:clrMapOvr>
  <p:transition spd="slow">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9525" y="15877"/>
            <a:ext cx="9144000" cy="1274164"/>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Executive </a:t>
            </a:r>
            <a:r>
              <a:rPr lang="en-US" sz="3600" b="1" dirty="0" smtClean="0">
                <a:solidFill>
                  <a:srgbClr val="FFFF00"/>
                </a:solidFill>
                <a:latin typeface="Arial" pitchFamily="34" charset="0"/>
                <a:cs typeface="Arial" pitchFamily="34" charset="0"/>
              </a:rPr>
              <a:t>VP for </a:t>
            </a:r>
            <a:r>
              <a:rPr lang="en-US" sz="3600" b="1" dirty="0">
                <a:solidFill>
                  <a:srgbClr val="FFFF00"/>
                </a:solidFill>
                <a:latin typeface="Arial" pitchFamily="34" charset="0"/>
                <a:cs typeface="Arial" pitchFamily="34" charset="0"/>
              </a:rPr>
              <a:t>Medical Genomics and Chief Medical Genomics </a:t>
            </a:r>
            <a:r>
              <a:rPr lang="en-US" sz="3600" b="1" dirty="0" smtClean="0">
                <a:solidFill>
                  <a:srgbClr val="FFFF00"/>
                </a:solidFill>
                <a:latin typeface="Arial" pitchFamily="34" charset="0"/>
                <a:cs typeface="Arial" pitchFamily="34" charset="0"/>
              </a:rPr>
              <a:t>Officer, </a:t>
            </a:r>
            <a:r>
              <a:rPr lang="en-US" sz="3600" b="1" dirty="0" err="1" smtClean="0">
                <a:solidFill>
                  <a:srgbClr val="FFFF00"/>
                </a:solidFill>
                <a:latin typeface="Arial" pitchFamily="34" charset="0"/>
                <a:cs typeface="Arial" pitchFamily="34" charset="0"/>
              </a:rPr>
              <a:t>HudsonAlpha</a:t>
            </a:r>
            <a:endParaRPr lang="en-US" sz="3600" b="1" dirty="0" smtClean="0">
              <a:solidFill>
                <a:srgbClr val="FFFF00"/>
              </a:solidFill>
              <a:latin typeface="Arial" pitchFamily="34" charset="0"/>
              <a:cs typeface="Arial" pitchFamily="34" charset="0"/>
            </a:endParaRPr>
          </a:p>
        </p:txBody>
      </p:sp>
      <p:sp>
        <p:nvSpPr>
          <p:cNvPr id="6" name="Title 1"/>
          <p:cNvSpPr txBox="1">
            <a:spLocks/>
          </p:cNvSpPr>
          <p:nvPr/>
        </p:nvSpPr>
        <p:spPr>
          <a:xfrm>
            <a:off x="-134512" y="5758348"/>
            <a:ext cx="5254906" cy="781050"/>
          </a:xfrm>
          <a:prstGeom prst="rect">
            <a:avLst/>
          </a:prstGeom>
        </p:spPr>
        <p:txBody>
          <a:bodyPr/>
          <a:lstStyle/>
          <a:p>
            <a:pPr algn="ctr" eaLnBrk="0" hangingPunct="0">
              <a:defRPr/>
            </a:pPr>
            <a:r>
              <a:rPr lang="en-US" sz="3200" spc="-100" dirty="0" smtClean="0">
                <a:solidFill>
                  <a:prstClr val="white"/>
                </a:solidFill>
                <a:latin typeface="Arial" charset="0"/>
                <a:cs typeface="Arial" charset="0"/>
              </a:rPr>
              <a:t>Howard Jacob, Ph.D.</a:t>
            </a:r>
            <a:endParaRPr lang="en-US" sz="3200" spc="-100" dirty="0">
              <a:solidFill>
                <a:prstClr val="white"/>
              </a:solidFill>
              <a:latin typeface="Arial" charset="0"/>
              <a:cs typeface="Arial" charset="0"/>
            </a:endParaRPr>
          </a:p>
        </p:txBody>
      </p:sp>
      <p:sp>
        <p:nvSpPr>
          <p:cNvPr id="8" name="TextBox 7"/>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12</a:t>
            </a:r>
            <a:endParaRPr lang="en-US" sz="2000" dirty="0">
              <a:solidFill>
                <a:srgbClr val="00ADDC">
                  <a:lumMod val="40000"/>
                  <a:lumOff val="60000"/>
                </a:srgbClr>
              </a:solidFill>
              <a:latin typeface="Arial" charset="0"/>
            </a:endParaRPr>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8952" t="9811" r="33707" b="45591"/>
          <a:stretch/>
        </p:blipFill>
        <p:spPr bwMode="auto">
          <a:xfrm>
            <a:off x="1034190" y="2200417"/>
            <a:ext cx="2917502" cy="3557931"/>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8229" y="3657092"/>
            <a:ext cx="3977341" cy="718563"/>
          </a:xfrm>
          <a:prstGeom prst="rect">
            <a:avLst/>
          </a:prstGeom>
          <a:noFill/>
          <a:ln>
            <a:noFill/>
          </a:ln>
          <a:effectLst>
            <a:glow rad="228600">
              <a:schemeClr val="accent4">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5634208"/>
      </p:ext>
    </p:extLst>
  </p:cSld>
  <p:clrMapOvr>
    <a:masterClrMapping/>
  </p:clrMapOvr>
  <p:transition spd="slow">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9525" y="15877"/>
            <a:ext cx="9144000" cy="1274164"/>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New Chief </a:t>
            </a:r>
            <a:r>
              <a:rPr lang="en-US" sz="3600" b="1" dirty="0">
                <a:solidFill>
                  <a:srgbClr val="FFFF00"/>
                </a:solidFill>
                <a:latin typeface="Arial" pitchFamily="34" charset="0"/>
                <a:cs typeface="Arial" pitchFamily="34" charset="0"/>
              </a:rPr>
              <a:t>Medical </a:t>
            </a:r>
            <a:r>
              <a:rPr lang="en-US" sz="3600" b="1" dirty="0" smtClean="0">
                <a:solidFill>
                  <a:srgbClr val="FFFF00"/>
                </a:solidFill>
                <a:latin typeface="Arial" pitchFamily="34" charset="0"/>
                <a:cs typeface="Arial" pitchFamily="34" charset="0"/>
              </a:rPr>
              <a:t>Officer, </a:t>
            </a:r>
            <a:r>
              <a:rPr lang="en-US" sz="3600" b="1" dirty="0" err="1" smtClean="0">
                <a:solidFill>
                  <a:srgbClr val="FFFF00"/>
                </a:solidFill>
                <a:latin typeface="Arial" pitchFamily="34" charset="0"/>
                <a:cs typeface="Arial" pitchFamily="34" charset="0"/>
              </a:rPr>
              <a:t>Invitae</a:t>
            </a:r>
            <a:endParaRPr lang="en-US" sz="3600" b="1" dirty="0" smtClean="0">
              <a:solidFill>
                <a:srgbClr val="FFFF00"/>
              </a:solidFill>
              <a:latin typeface="Arial" pitchFamily="34" charset="0"/>
              <a:cs typeface="Arial" pitchFamily="34" charset="0"/>
            </a:endParaRPr>
          </a:p>
        </p:txBody>
      </p:sp>
      <p:sp>
        <p:nvSpPr>
          <p:cNvPr id="6" name="Title 1"/>
          <p:cNvSpPr txBox="1">
            <a:spLocks/>
          </p:cNvSpPr>
          <p:nvPr/>
        </p:nvSpPr>
        <p:spPr>
          <a:xfrm>
            <a:off x="361191" y="5439543"/>
            <a:ext cx="5254906" cy="781050"/>
          </a:xfrm>
          <a:prstGeom prst="rect">
            <a:avLst/>
          </a:prstGeom>
        </p:spPr>
        <p:txBody>
          <a:bodyPr/>
          <a:lstStyle/>
          <a:p>
            <a:pPr algn="ctr" eaLnBrk="0" hangingPunct="0">
              <a:defRPr/>
            </a:pPr>
            <a:r>
              <a:rPr lang="en-US" sz="3200" spc="-100" dirty="0" smtClean="0">
                <a:solidFill>
                  <a:prstClr val="white"/>
                </a:solidFill>
                <a:latin typeface="Arial" charset="0"/>
                <a:cs typeface="Arial" charset="0"/>
              </a:rPr>
              <a:t>Robert Nussbaum, M.D.</a:t>
            </a:r>
            <a:endParaRPr lang="en-US" sz="3200" spc="-100" dirty="0">
              <a:solidFill>
                <a:prstClr val="white"/>
              </a:solidFill>
              <a:latin typeface="Arial" charset="0"/>
              <a:cs typeface="Arial" charset="0"/>
            </a:endParaRPr>
          </a:p>
        </p:txBody>
      </p:sp>
      <p:sp>
        <p:nvSpPr>
          <p:cNvPr id="8" name="TextBox 7"/>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13</a:t>
            </a:r>
            <a:endParaRPr lang="en-US" sz="2000" dirty="0">
              <a:solidFill>
                <a:srgbClr val="00ADDC">
                  <a:lumMod val="40000"/>
                  <a:lumOff val="60000"/>
                </a:srgbClr>
              </a:solidFill>
              <a:latin typeface="Arial" charset="0"/>
            </a:endParaRPr>
          </a:p>
        </p:txBody>
      </p:sp>
      <p:grpSp>
        <p:nvGrpSpPr>
          <p:cNvPr id="2" name="Group 1"/>
          <p:cNvGrpSpPr/>
          <p:nvPr/>
        </p:nvGrpSpPr>
        <p:grpSpPr>
          <a:xfrm>
            <a:off x="5689572" y="2031637"/>
            <a:ext cx="2003483" cy="2703683"/>
            <a:chOff x="5619652" y="1233317"/>
            <a:chExt cx="2003483" cy="2703683"/>
          </a:xfrm>
          <a:effectLst>
            <a:glow rad="228600">
              <a:schemeClr val="accent6">
                <a:satMod val="175000"/>
                <a:alpha val="40000"/>
              </a:schemeClr>
            </a:glow>
          </a:effectLst>
        </p:grpSpPr>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984"/>
            <a:stretch/>
          </p:blipFill>
          <p:spPr bwMode="auto">
            <a:xfrm>
              <a:off x="5619652" y="3060700"/>
              <a:ext cx="2003483" cy="87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r="71297"/>
            <a:stretch/>
          </p:blipFill>
          <p:spPr bwMode="auto">
            <a:xfrm>
              <a:off x="5619652" y="1233317"/>
              <a:ext cx="2003483" cy="1954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12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73" r="11608"/>
          <a:stretch/>
        </p:blipFill>
        <p:spPr bwMode="auto">
          <a:xfrm>
            <a:off x="1395663" y="1424538"/>
            <a:ext cx="3185962" cy="3917883"/>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0154006"/>
      </p:ext>
    </p:extLst>
  </p:cSld>
  <p:clrMapOvr>
    <a:masterClrMapping/>
  </p:clrMapOvr>
  <p:transition spd="slow">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16150"/>
            <a:ext cx="9144000" cy="665162"/>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charset="0"/>
                <a:cs typeface="Arial" charset="0"/>
              </a:rPr>
              <a:t>New Joint Directors of EMBL-EBI</a:t>
            </a:r>
            <a:endParaRPr lang="en-US" sz="3600" b="1" dirty="0" smtClean="0">
              <a:solidFill>
                <a:srgbClr val="FFFF00"/>
              </a:solidFill>
              <a:latin typeface="Arial" charset="0"/>
              <a:cs typeface="Arial" charset="0"/>
            </a:endParaRPr>
          </a:p>
        </p:txBody>
      </p:sp>
      <p:sp>
        <p:nvSpPr>
          <p:cNvPr id="9" name="TextBox 8"/>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14</a:t>
            </a:r>
            <a:endParaRPr lang="en-US" sz="2000" dirty="0">
              <a:solidFill>
                <a:srgbClr val="00ADDC">
                  <a:lumMod val="40000"/>
                  <a:lumOff val="60000"/>
                </a:srgbClr>
              </a:solidFill>
              <a:latin typeface="Arial" charset="0"/>
            </a:endParaRPr>
          </a:p>
        </p:txBody>
      </p:sp>
      <p:grpSp>
        <p:nvGrpSpPr>
          <p:cNvPr id="5" name="Group 4"/>
          <p:cNvGrpSpPr/>
          <p:nvPr/>
        </p:nvGrpSpPr>
        <p:grpSpPr>
          <a:xfrm>
            <a:off x="4894841" y="977546"/>
            <a:ext cx="3784600" cy="3853438"/>
            <a:chOff x="4563801" y="1435134"/>
            <a:chExt cx="3784600" cy="3853438"/>
          </a:xfrm>
        </p:grpSpPr>
        <p:sp>
          <p:nvSpPr>
            <p:cNvPr id="4" name="Title 1"/>
            <p:cNvSpPr txBox="1">
              <a:spLocks/>
            </p:cNvSpPr>
            <p:nvPr/>
          </p:nvSpPr>
          <p:spPr>
            <a:xfrm>
              <a:off x="4563801" y="4720631"/>
              <a:ext cx="3784600" cy="567941"/>
            </a:xfrm>
            <a:prstGeom prst="rect">
              <a:avLst/>
            </a:prstGeom>
          </p:spPr>
          <p:txBody>
            <a:bodyPr/>
            <a:lstStyle/>
            <a:p>
              <a:pPr algn="ctr" eaLnBrk="0" hangingPunct="0">
                <a:defRPr/>
              </a:pPr>
              <a:r>
                <a:rPr lang="en-US" sz="3200" spc="-100" dirty="0" smtClean="0">
                  <a:solidFill>
                    <a:prstClr val="white"/>
                  </a:solidFill>
                  <a:latin typeface="Arial" charset="0"/>
                  <a:cs typeface="Arial" charset="0"/>
                </a:rPr>
                <a:t>Ewan Birney, Ph.D.</a:t>
              </a:r>
            </a:p>
          </p:txBody>
        </p:sp>
        <p:pic>
          <p:nvPicPr>
            <p:cNvPr id="5127"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9305" t="4702" r="6607"/>
            <a:stretch/>
          </p:blipFill>
          <p:spPr bwMode="auto">
            <a:xfrm>
              <a:off x="5038202" y="1435134"/>
              <a:ext cx="2835798" cy="3154904"/>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 name="Group 2"/>
          <p:cNvGrpSpPr/>
          <p:nvPr/>
        </p:nvGrpSpPr>
        <p:grpSpPr>
          <a:xfrm>
            <a:off x="435461" y="977546"/>
            <a:ext cx="3911600" cy="3968611"/>
            <a:chOff x="961502" y="1435134"/>
            <a:chExt cx="3911600" cy="3968611"/>
          </a:xfrm>
        </p:grpSpPr>
        <p:sp>
          <p:nvSpPr>
            <p:cNvPr id="13" name="Title 1"/>
            <p:cNvSpPr txBox="1">
              <a:spLocks/>
            </p:cNvSpPr>
            <p:nvPr/>
          </p:nvSpPr>
          <p:spPr>
            <a:xfrm>
              <a:off x="961502" y="4720631"/>
              <a:ext cx="3911600" cy="683114"/>
            </a:xfrm>
            <a:prstGeom prst="rect">
              <a:avLst/>
            </a:prstGeom>
          </p:spPr>
          <p:txBody>
            <a:bodyPr/>
            <a:lstStyle/>
            <a:p>
              <a:pPr algn="ctr" eaLnBrk="0" hangingPunct="0">
                <a:defRPr/>
              </a:pPr>
              <a:r>
                <a:rPr lang="en-US" sz="3200" spc="-100" dirty="0" smtClean="0">
                  <a:solidFill>
                    <a:prstClr val="white"/>
                  </a:solidFill>
                  <a:latin typeface="Arial" charset="0"/>
                  <a:cs typeface="Arial" charset="0"/>
                </a:rPr>
                <a:t>Rolf </a:t>
              </a:r>
              <a:r>
                <a:rPr lang="en-US" sz="3200" spc="-100" dirty="0" err="1" smtClean="0">
                  <a:solidFill>
                    <a:prstClr val="white"/>
                  </a:solidFill>
                  <a:latin typeface="Arial" charset="0"/>
                  <a:cs typeface="Arial" charset="0"/>
                </a:rPr>
                <a:t>Apweiler</a:t>
              </a:r>
              <a:r>
                <a:rPr lang="en-US" sz="3200" spc="-100" dirty="0" smtClean="0">
                  <a:solidFill>
                    <a:prstClr val="white"/>
                  </a:solidFill>
                  <a:latin typeface="Arial" charset="0"/>
                  <a:cs typeface="Arial" charset="0"/>
                </a:rPr>
                <a:t>, Ph.D.</a:t>
              </a:r>
            </a:p>
          </p:txBody>
        </p:sp>
        <p:pic>
          <p:nvPicPr>
            <p:cNvPr id="5128"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t="-2" b="16891"/>
            <a:stretch/>
          </p:blipFill>
          <p:spPr bwMode="auto">
            <a:xfrm>
              <a:off x="1499403" y="1435134"/>
              <a:ext cx="2835798" cy="3154904"/>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129"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45296" y="5233970"/>
            <a:ext cx="4122601" cy="1276698"/>
          </a:xfrm>
          <a:prstGeom prst="rect">
            <a:avLst/>
          </a:prstGeom>
          <a:noFill/>
          <a:ln>
            <a:noFill/>
          </a:ln>
          <a:effectLst>
            <a:glow rad="2286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536162"/>
      </p:ext>
    </p:extLst>
  </p:cSld>
  <p:clrMapOvr>
    <a:masterClrMapping/>
  </p:clrMapOvr>
  <p:transition spd="slow">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9525" y="19052"/>
            <a:ext cx="9144000" cy="882941"/>
          </a:xfrm>
        </p:spPr>
        <p:txBody>
          <a:bodyPr wrap="square" lIns="91440" tIns="45720" rIns="91440" bIns="45720" numCol="1" anchorCtr="0" compatLnSpc="1">
            <a:prstTxWarp prst="textNoShape">
              <a:avLst/>
            </a:prstTxWarp>
          </a:bodyPr>
          <a:lstStyle/>
          <a:p>
            <a:pPr algn="ctr">
              <a:defRPr/>
            </a:pPr>
            <a:r>
              <a:rPr lang="en-US" sz="3600" b="1" i="1" dirty="0" smtClean="0">
                <a:solidFill>
                  <a:srgbClr val="FFFF00"/>
                </a:solidFill>
                <a:latin typeface="Arial" pitchFamily="34" charset="0"/>
                <a:cs typeface="Arial" pitchFamily="34" charset="0"/>
              </a:rPr>
              <a:t>MIT Technology Review</a:t>
            </a:r>
            <a:br>
              <a:rPr lang="en-US" sz="3600" b="1" i="1" dirty="0" smtClean="0">
                <a:solidFill>
                  <a:srgbClr val="FFFF00"/>
                </a:solidFill>
                <a:latin typeface="Arial" pitchFamily="34" charset="0"/>
                <a:cs typeface="Arial" pitchFamily="34" charset="0"/>
              </a:rPr>
            </a:br>
            <a:r>
              <a:rPr lang="en-US" sz="3600" b="1" dirty="0" smtClean="0">
                <a:solidFill>
                  <a:srgbClr val="FFFF00"/>
                </a:solidFill>
                <a:latin typeface="Arial" pitchFamily="34" charset="0"/>
                <a:cs typeface="Arial" pitchFamily="34" charset="0"/>
              </a:rPr>
              <a:t>Breakthrough Technologies 2015</a:t>
            </a:r>
          </a:p>
        </p:txBody>
      </p:sp>
      <p:sp>
        <p:nvSpPr>
          <p:cNvPr id="20" name="TextBox 19"/>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15</a:t>
            </a:r>
            <a:endParaRPr lang="en-US" sz="2000" dirty="0">
              <a:solidFill>
                <a:srgbClr val="00ADDC">
                  <a:lumMod val="40000"/>
                  <a:lumOff val="60000"/>
                </a:srgbClr>
              </a:solidFill>
              <a:latin typeface="Arial" charset="0"/>
            </a:endParaRPr>
          </a:p>
        </p:txBody>
      </p:sp>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817" y="1668320"/>
            <a:ext cx="3677073" cy="4664364"/>
          </a:xfrm>
          <a:prstGeom prst="rect">
            <a:avLst/>
          </a:prstGeom>
          <a:noFill/>
          <a:ln>
            <a:noFill/>
          </a:ln>
          <a:effectLst>
            <a:glow rad="228600">
              <a:schemeClr val="accent3">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5481202" y="1807437"/>
            <a:ext cx="3038709" cy="4315460"/>
            <a:chOff x="5303402" y="1701800"/>
            <a:chExt cx="3038709" cy="4315459"/>
          </a:xfrm>
        </p:grpSpPr>
        <p:pic>
          <p:nvPicPr>
            <p:cNvPr id="1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4549" y="3263900"/>
              <a:ext cx="3036415" cy="2753359"/>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2187" t="18411" r="39792" b="44767"/>
            <a:stretch/>
          </p:blipFill>
          <p:spPr bwMode="auto">
            <a:xfrm>
              <a:off x="5303402" y="1701800"/>
              <a:ext cx="3038709" cy="2146300"/>
            </a:xfrm>
            <a:prstGeom prst="rect">
              <a:avLst/>
            </a:prstGeom>
            <a:noFill/>
            <a:ln>
              <a:noFill/>
            </a:ln>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846853497"/>
      </p:ext>
    </p:extLst>
  </p:cSld>
  <p:clrMapOvr>
    <a:masterClrMapping/>
  </p:clrMapOvr>
  <p:transition spd="slow">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16150"/>
            <a:ext cx="9144000" cy="665162"/>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NHGRI Genome Advance of the Month</a:t>
            </a:r>
          </a:p>
        </p:txBody>
      </p:sp>
      <p:sp>
        <p:nvSpPr>
          <p:cNvPr id="9" name="TextBox 8"/>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16</a:t>
            </a:r>
            <a:endParaRPr lang="en-US" sz="2000" dirty="0">
              <a:solidFill>
                <a:srgbClr val="00ADDC">
                  <a:lumMod val="40000"/>
                  <a:lumOff val="60000"/>
                </a:srgbClr>
              </a:solidFill>
              <a:latin typeface="Arial"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625" t="31111" r="18625" b="11778"/>
          <a:stretch/>
        </p:blipFill>
        <p:spPr bwMode="auto">
          <a:xfrm>
            <a:off x="284480" y="815340"/>
            <a:ext cx="7512561" cy="3785742"/>
          </a:xfrm>
          <a:prstGeom prst="rect">
            <a:avLst/>
          </a:prstGeom>
          <a:noFill/>
          <a:ln>
            <a:noFill/>
          </a:ln>
          <a:effectLst>
            <a:glow rad="228600">
              <a:schemeClr val="accent6">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7626" t="26001" r="18749" b="6545"/>
          <a:stretch/>
        </p:blipFill>
        <p:spPr bwMode="auto">
          <a:xfrm>
            <a:off x="822321" y="1348740"/>
            <a:ext cx="7497830" cy="4471336"/>
          </a:xfrm>
          <a:prstGeom prst="rect">
            <a:avLst/>
          </a:prstGeom>
          <a:noFill/>
          <a:ln>
            <a:noFill/>
          </a:ln>
          <a:effectLst>
            <a:glow rad="228600">
              <a:schemeClr val="accent6">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7626" t="26222" r="18999" b="9334"/>
          <a:stretch/>
        </p:blipFill>
        <p:spPr bwMode="auto">
          <a:xfrm>
            <a:off x="1345431" y="1958340"/>
            <a:ext cx="7468369" cy="4271848"/>
          </a:xfrm>
          <a:prstGeom prst="rect">
            <a:avLst/>
          </a:prstGeom>
          <a:noFill/>
          <a:ln>
            <a:noFill/>
          </a:ln>
          <a:effectLst>
            <a:glow rad="228600">
              <a:schemeClr val="accent6">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505938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additive="base">
                                        <p:cTn id="13" dur="500" fill="hold"/>
                                        <p:tgtEl>
                                          <p:spTgt spid="1027"/>
                                        </p:tgtEl>
                                        <p:attrNameLst>
                                          <p:attrName>ppt_x</p:attrName>
                                        </p:attrNameLst>
                                      </p:cBhvr>
                                      <p:tavLst>
                                        <p:tav tm="0">
                                          <p:val>
                                            <p:strVal val="#ppt_x"/>
                                          </p:val>
                                        </p:tav>
                                        <p:tav tm="100000">
                                          <p:val>
                                            <p:strVal val="#ppt_x"/>
                                          </p:val>
                                        </p:tav>
                                      </p:tavLst>
                                    </p:anim>
                                    <p:anim calcmode="lin" valueType="num">
                                      <p:cBhvr additive="base">
                                        <p:cTn id="14"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additive="base">
                                        <p:cTn id="19" dur="500" fill="hold"/>
                                        <p:tgtEl>
                                          <p:spTgt spid="1028"/>
                                        </p:tgtEl>
                                        <p:attrNameLst>
                                          <p:attrName>ppt_x</p:attrName>
                                        </p:attrNameLst>
                                      </p:cBhvr>
                                      <p:tavLst>
                                        <p:tav tm="0">
                                          <p:val>
                                            <p:strVal val="#ppt_x"/>
                                          </p:val>
                                        </p:tav>
                                        <p:tav tm="100000">
                                          <p:val>
                                            <p:strVal val="#ppt_x"/>
                                          </p:val>
                                        </p:tav>
                                      </p:tavLst>
                                    </p:anim>
                                    <p:anim calcmode="lin" valueType="num">
                                      <p:cBhvr additive="base">
                                        <p:cTn id="20"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88" y="10527"/>
            <a:ext cx="9144000" cy="661987"/>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Open Session Presentations</a:t>
            </a:r>
          </a:p>
        </p:txBody>
      </p:sp>
      <p:sp>
        <p:nvSpPr>
          <p:cNvPr id="121859" name="Title 1"/>
          <p:cNvSpPr txBox="1">
            <a:spLocks/>
          </p:cNvSpPr>
          <p:nvPr/>
        </p:nvSpPr>
        <p:spPr bwMode="auto">
          <a:xfrm>
            <a:off x="0" y="792032"/>
            <a:ext cx="9144000" cy="6033310"/>
          </a:xfrm>
          <a:prstGeom prst="rect">
            <a:avLst/>
          </a:prstGeom>
          <a:noFill/>
          <a:ln w="9525" algn="ctr">
            <a:noFill/>
            <a:miter lim="800000"/>
            <a:headEnd/>
            <a:tailEnd/>
          </a:ln>
        </p:spPr>
        <p:txBody>
          <a:bodyPr/>
          <a:lstStyle/>
          <a:p>
            <a:pPr marL="231775" lvl="1" eaLnBrk="0" hangingPunct="0">
              <a:spcBef>
                <a:spcPts val="0"/>
              </a:spcBef>
              <a:spcAft>
                <a:spcPts val="600"/>
              </a:spcAft>
              <a:buClr>
                <a:prstClr val="white"/>
              </a:buClr>
              <a:buSzPct val="95000"/>
              <a:defRPr/>
            </a:pPr>
            <a:r>
              <a:rPr lang="en-US" sz="2800" dirty="0" smtClean="0"/>
              <a:t>Concept Clearance:</a:t>
            </a:r>
          </a:p>
          <a:p>
            <a:pPr lvl="1" eaLnBrk="0" hangingPunct="0">
              <a:spcBef>
                <a:spcPts val="0"/>
              </a:spcBef>
              <a:spcAft>
                <a:spcPts val="600"/>
              </a:spcAft>
              <a:buClr>
                <a:prstClr val="white"/>
              </a:buClr>
              <a:buSzPct val="95000"/>
              <a:defRPr/>
            </a:pPr>
            <a:endParaRPr lang="en-US" sz="1200" dirty="0" smtClean="0">
              <a:solidFill>
                <a:prstClr val="white"/>
              </a:solidFill>
            </a:endParaRPr>
          </a:p>
          <a:p>
            <a:pPr marL="911225" lvl="1" indent="-231775" defTabSz="225425" eaLnBrk="0" hangingPunct="0">
              <a:spcBef>
                <a:spcPts val="0"/>
              </a:spcBef>
              <a:spcAft>
                <a:spcPts val="600"/>
              </a:spcAft>
              <a:buClr>
                <a:prstClr val="white"/>
              </a:buClr>
              <a:buSzPct val="95000"/>
              <a:buFont typeface="Wingdings" pitchFamily="2" charset="2"/>
              <a:buChar char=""/>
              <a:tabLst>
                <a:tab pos="1317625" algn="l"/>
              </a:tabLst>
              <a:defRPr/>
            </a:pPr>
            <a:r>
              <a:rPr lang="en-US" sz="2800" dirty="0">
                <a:solidFill>
                  <a:schemeClr val="bg2">
                    <a:lumMod val="40000"/>
                    <a:lumOff val="60000"/>
                  </a:schemeClr>
                </a:solidFill>
              </a:rPr>
              <a:t>Workshop </a:t>
            </a:r>
            <a:r>
              <a:rPr lang="en-US" sz="2800" dirty="0" smtClean="0">
                <a:solidFill>
                  <a:schemeClr val="bg2">
                    <a:lumMod val="40000"/>
                    <a:lumOff val="60000"/>
                  </a:schemeClr>
                </a:solidFill>
              </a:rPr>
              <a:t>Report: </a:t>
            </a:r>
            <a:r>
              <a:rPr lang="en-US" sz="2800" dirty="0">
                <a:solidFill>
                  <a:schemeClr val="bg2">
                    <a:lumMod val="40000"/>
                    <a:lumOff val="60000"/>
                  </a:schemeClr>
                </a:solidFill>
              </a:rPr>
              <a:t>“From Genome Function to </a:t>
            </a:r>
            <a:r>
              <a:rPr lang="en-US" sz="2800" dirty="0" smtClean="0">
                <a:solidFill>
                  <a:schemeClr val="bg2">
                    <a:lumMod val="40000"/>
                    <a:lumOff val="60000"/>
                  </a:schemeClr>
                </a:solidFill>
              </a:rPr>
              <a:t>	Biomedical Insight— </a:t>
            </a:r>
            <a:r>
              <a:rPr lang="en-US" sz="2800" dirty="0">
                <a:solidFill>
                  <a:schemeClr val="bg2">
                    <a:lumMod val="40000"/>
                    <a:lumOff val="60000"/>
                  </a:schemeClr>
                </a:solidFill>
              </a:rPr>
              <a:t>ENCODE and Beyond”</a:t>
            </a:r>
          </a:p>
          <a:p>
            <a:pPr marL="912813" lvl="2" indent="-231775" eaLnBrk="0" hangingPunct="0">
              <a:spcBef>
                <a:spcPts val="0"/>
              </a:spcBef>
              <a:spcAft>
                <a:spcPts val="600"/>
              </a:spcAft>
              <a:buClr>
                <a:srgbClr val="D6ECFF"/>
              </a:buClr>
              <a:buSzPct val="95000"/>
              <a:defRPr/>
            </a:pPr>
            <a:endParaRPr lang="en-US" sz="1200" dirty="0" smtClean="0">
              <a:solidFill>
                <a:srgbClr val="66FF33"/>
              </a:solidFill>
              <a:latin typeface="Arial" charset="0"/>
            </a:endParaRPr>
          </a:p>
          <a:p>
            <a:pPr marL="679450" lvl="1" indent="-231775" defTabSz="225425" eaLnBrk="0" hangingPunct="0">
              <a:spcBef>
                <a:spcPts val="0"/>
              </a:spcBef>
              <a:spcAft>
                <a:spcPts val="600"/>
              </a:spcAft>
              <a:buClr>
                <a:prstClr val="white"/>
              </a:buClr>
              <a:buSzPct val="95000"/>
              <a:tabLst>
                <a:tab pos="1371600" algn="l"/>
              </a:tabLst>
              <a:defRPr/>
            </a:pPr>
            <a:r>
              <a:rPr lang="en-US" sz="2500" dirty="0" smtClean="0">
                <a:solidFill>
                  <a:srgbClr val="66FF33"/>
                </a:solidFill>
                <a:latin typeface="Arial" charset="0"/>
              </a:rPr>
              <a:t> 			Mike </a:t>
            </a:r>
            <a:r>
              <a:rPr lang="en-US" sz="2500" dirty="0">
                <a:solidFill>
                  <a:srgbClr val="66FF33"/>
                </a:solidFill>
                <a:latin typeface="Arial" charset="0"/>
              </a:rPr>
              <a:t>Pazin</a:t>
            </a:r>
          </a:p>
          <a:p>
            <a:pPr marL="912813" lvl="2" indent="-231775" eaLnBrk="0" hangingPunct="0">
              <a:spcBef>
                <a:spcPts val="0"/>
              </a:spcBef>
              <a:spcAft>
                <a:spcPts val="600"/>
              </a:spcAft>
              <a:buClr>
                <a:srgbClr val="D6ECFF"/>
              </a:buClr>
              <a:buSzPct val="95000"/>
              <a:defRPr/>
            </a:pPr>
            <a:endParaRPr lang="en-US" sz="1200" dirty="0" smtClean="0">
              <a:solidFill>
                <a:srgbClr val="66FF33"/>
              </a:solidFill>
              <a:latin typeface="Arial" charset="0"/>
            </a:endParaRPr>
          </a:p>
          <a:p>
            <a:pPr marL="912813" lvl="1" indent="-231775" defTabSz="793750" eaLnBrk="0" hangingPunct="0">
              <a:spcBef>
                <a:spcPts val="0"/>
              </a:spcBef>
              <a:spcAft>
                <a:spcPts val="600"/>
              </a:spcAft>
              <a:buClr>
                <a:prstClr val="white"/>
              </a:buClr>
              <a:buSzPct val="95000"/>
              <a:buFont typeface="Wingdings" pitchFamily="2" charset="2"/>
              <a:buChar char=""/>
              <a:defRPr/>
            </a:pPr>
            <a:r>
              <a:rPr lang="en-US" sz="2800" dirty="0" smtClean="0">
                <a:solidFill>
                  <a:schemeClr val="bg2">
                    <a:lumMod val="40000"/>
                    <a:lumOff val="60000"/>
                  </a:schemeClr>
                </a:solidFill>
              </a:rPr>
              <a:t>Concept Presentation: Functional Genomics</a:t>
            </a:r>
            <a:r>
              <a:rPr lang="en-US" sz="1200" dirty="0">
                <a:solidFill>
                  <a:schemeClr val="bg2">
                    <a:lumMod val="40000"/>
                    <a:lumOff val="60000"/>
                  </a:schemeClr>
                </a:solidFill>
              </a:rPr>
              <a:t> </a:t>
            </a:r>
            <a:endParaRPr lang="en-US" sz="1200" dirty="0" smtClean="0">
              <a:solidFill>
                <a:schemeClr val="bg2">
                  <a:lumMod val="40000"/>
                  <a:lumOff val="60000"/>
                </a:schemeClr>
              </a:solidFill>
            </a:endParaRPr>
          </a:p>
          <a:p>
            <a:pPr marL="1138238" lvl="2" defTabSz="793750" eaLnBrk="0" hangingPunct="0">
              <a:spcBef>
                <a:spcPts val="0"/>
              </a:spcBef>
              <a:spcAft>
                <a:spcPts val="600"/>
              </a:spcAft>
              <a:buClr>
                <a:prstClr val="white"/>
              </a:buClr>
              <a:buSzPct val="95000"/>
              <a:defRPr/>
            </a:pPr>
            <a:endParaRPr lang="en-US" sz="1200" dirty="0">
              <a:solidFill>
                <a:srgbClr val="66FF33"/>
              </a:solidFill>
              <a:latin typeface="Arial" charset="0"/>
            </a:endParaRPr>
          </a:p>
          <a:p>
            <a:pPr marL="1138238" lvl="2" defTabSz="793750" eaLnBrk="0" hangingPunct="0">
              <a:spcBef>
                <a:spcPts val="0"/>
              </a:spcBef>
              <a:spcAft>
                <a:spcPts val="600"/>
              </a:spcAft>
              <a:buClr>
                <a:prstClr val="white"/>
              </a:buClr>
              <a:buSzPct val="95000"/>
              <a:defRPr/>
            </a:pPr>
            <a:r>
              <a:rPr lang="en-US" sz="2500" dirty="0" smtClean="0">
                <a:solidFill>
                  <a:schemeClr val="bg2">
                    <a:lumMod val="40000"/>
                    <a:lumOff val="60000"/>
                  </a:schemeClr>
                </a:solidFill>
                <a:latin typeface="Arial" charset="0"/>
              </a:rPr>
              <a:t>	</a:t>
            </a:r>
            <a:r>
              <a:rPr lang="en-US" sz="2500" dirty="0" smtClean="0">
                <a:solidFill>
                  <a:srgbClr val="66FF33"/>
                </a:solidFill>
                <a:latin typeface="Arial" charset="0"/>
              </a:rPr>
              <a:t>Elise Feingold</a:t>
            </a:r>
          </a:p>
        </p:txBody>
      </p:sp>
    </p:spTree>
    <p:extLst>
      <p:ext uri="{BB962C8B-B14F-4D97-AF65-F5344CB8AC3E}">
        <p14:creationId xmlns:p14="http://schemas.microsoft.com/office/powerpoint/2010/main" val="419415851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185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1859">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1859">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185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9050" y="14287"/>
            <a:ext cx="9144000" cy="965955"/>
          </a:xfrm>
          <a:prstGeom prst="rect">
            <a:avLst/>
          </a:prstGeom>
        </p:spPr>
        <p:txBody>
          <a:bodyPr/>
          <a:lstStyle/>
          <a:p>
            <a:pPr algn="ctr">
              <a:defRPr/>
            </a:pPr>
            <a:r>
              <a:rPr lang="en-US" sz="3800" i="1" spc="-100" dirty="0">
                <a:solidFill>
                  <a:srgbClr val="FFFF00"/>
                </a:solidFill>
                <a:latin typeface="Arial" charset="0"/>
                <a:cs typeface="Arial" pitchFamily="34" charset="0"/>
              </a:rPr>
              <a:t>Genomics In The News…</a:t>
            </a:r>
          </a:p>
        </p:txBody>
      </p:sp>
      <p:pic>
        <p:nvPicPr>
          <p:cNvPr id="4813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3200" r="3000"/>
          <a:stretch>
            <a:fillRect/>
          </a:stretch>
        </p:blipFill>
        <p:spPr bwMode="auto">
          <a:xfrm>
            <a:off x="92075" y="114300"/>
            <a:ext cx="16002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8550" y="95250"/>
            <a:ext cx="16002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AutoShape 17" descr="data:image/jpeg;base64,/9j/4AAQSkZJRgABAQAAAQABAAD/2wBDAAkGBwgHBgkIBwgKCgkLDRYPDQwMDRsUFRAWIB0iIiAdHx8kKDQsJCYxJx8fLT0tMTU3Ojo6Iys/RD84QzQ5Ojf/2wBDAQoKCg0MDRoPDxo3JR8lNzc3Nzc3Nzc3Nzc3Nzc3Nzc3Nzc3Nzc3Nzc3Nzc3Nzc3Nzc3Nzc3Nzc3Nzc3Nzc3Nzf/wAARCACCAMcDASIAAhEBAxEB/8QAGwAAAQUBAQAAAAAAAAAAAAAABQADBAYHAgH/xAA/EAACAQMDAgQDBQYEBAcAAAABAgMABBEFEiExQQYTIlEUYXEyM4GRsRUjQlKhwQclYnIWJJLRQ0RzgqLw8f/EABkBAAMBAQEAAAAAAAAAAAAAAAABAgMEBf/EACERAAICAgMAAgMAAAAAAAAAAAABAhEhMQMSQSIyEzNC/9oADAMBAAIRAxEAPwCs2UQ/Zsv0pzTgRcA9sVJgQJpUhx1NNabgyL9KzWhsKGuGVTwwyKcI5rk9aGIY+HiJzsX8sV6sMYHQ/wDUacxT1vbS3DbYkZj8hxSAjJEgOdo+uKkxii9p4ZvpsF1jjU93bFE4vCWPt3ij5BKfVhZWridbW1eZhkIu7FAYfF8sz7VtwnszGtA1fwo76bOkEwlcoQFIxms/0zSILOSRdQVQznaUc4K02qIk6H9Q12+t5Y1RowrrnIXpRpLyWbw610zYl8oncOMUF8YLBBp9q9uU7qQp54olD6PBm7OR8OTn8KEKNlQtp7mZ0kmnmMW4b2LnFaHavZTQIYI0cLjJxntWUR3J8sRhyU7gUUstUkhjKQySpu/lNGSi+alKjalp6Kqghz0+lRtXES60fPlVE8rucE0A8OSXV34ggaXznQAks6niiviS6gg1VY7i0FwSo2jOMU02nkVWgFPrsi36NCGeANhgB1Aq1eFSZYLibaQjylhuqs3V3aLMyizQF+Au7lTVl8GsJLOb0FB5hAU9qblY0qC13dxWm3zScscAKMk1Ak1pACUt5DjvxUXxiqeTbl5TEN5G4HFVR78LEIRKHfkA560qbHZYk8QpqE8tn5BUlCQ+ar+h3uLeeCcgbWO0nvT/AIXcz6nGrRNkAhjsOCKu66bapylvGO/ShOskzgpKintPALLCQvK7dAF6UAl0jUruTdHZuq9lIq/avqUWlvGqW3mPJ0C4ofb+IZZpGT4cR7R3PWh5FGCieeEtLu7K3dbtdjMcgZpV1aa3dSXpimRAmD2pUFjVyhi0QcclscVC0vPxHei2pbRosA7s+aF6av8AzG4GpWhvYXrk12a52kkAcnsBToRN0fTZNSuxFGp2jG4ir5aaXBp8QSNQp7kckn6134U0r9m6Ujy/fzeps/wjsKlXc6jI6fPFXFUFkZwyjkgD5mmGnZTkHOfY0xPdKOWwfxqDLfRg4GfpQ2CVhF74Lw+aAatZadfTedcRbmBBODjOO9K61ONcg7cUOl1GNl9LACpc0V0Z3qR0G3WJpNPLqABj+XpXaz2d5FshRfhTGQV68e1QEuraWUGfBIYdKlwi0tQ/w4GGBBJySanYqorrazodsCbfRndVJG7ywBwcU2/i6JBmDRkUdtxA/tQ/WrOaIIiu5hJb7A9PJzQ+7Hw6mNWOw4KlutPIJFhtPGN3LeQRiyhjV3Ckg8/pRnX9Am1K+juIrhI8Jg5XJqgxwnz7Ri5y0oyR25q5u0WyZjdTOVPGXOCKeasiUupD/wCHEFyd95NJKhG7y4+h+tF7OZdHgYCGdy7bizkAmgmgXl0BdLFKxXzuMnJ6fOpWoy3E0W3zWkYnG3HAoTvQWllsnXV4mqQr5lrE6ZyA715pK20hnV7SCNoWwSq54oJG0tlGufUV/hFEvDFyL1tQkC4yen4U6aEpXom2uvaSZSkMrBh3CYr26163i1GOxMUrPLjDlsDms6Z2huZcEj1MP61Ntb2W612xeYjKsq8e1IotmtjcsQdXJJIG3mg0fxNveYMbyIeAFXp9atEszicQrsUEsdzLmhWp6mLaJ2F1hlOCFTFADcUE010hEEgABySKVQF1iQyw+XeSMXByCflSoAKa5hbC0jVupzUPSwDMq9zU7xQQkdki5yVyeKGaW371fnS8Lew0fajXhfS31C9Lsh8mIjcx6UNtoHuHCJGSScArWj6FZJa2iDIZ1UZUY4qkiQhdShE2heBwOe1V7ULzywzZAwccnv2olqEhOR3qs3QFzMIQeAcnFU3Q0rOJ5DJFuUcnqOlVu+u5IyQdxJGcYqxGJlO187s8ewoPf2Ek2/0kZH0H1zXPOTZvCNACXUGbg1Hkuty4zxTlxp/lsTlfahxbaSoH9KhFseNwQchTT0GoyxDK8qOqn2qIF3LuNeLgEnNNOiJRsJwXaTkDOFPODmnJPDl5q+PKuYFhXlQV5H40BO+K4yjMAefxo1pN5dQZeF84+0tapmLid3Xgq5htvM+OQshG0bcDNcz2QjlSyublvOyMiMjB/Gj9hPcX3mrdussY2lRtHvRObTYZtRSBR5aeWWO0DJOa0ToynGyjaa7Wd7eRpbzMhk9LKhI6UTla5aLEFpOxxxldtHZ20e0doZr2XepwVDmorah4fDlCJXI67smldBKCbVldez1WQkm0iTPdpQKL+FNMuLUXj3DRZfosbZ7UVsJNKvZ1hhssZGQzCuIUjtNevUQKiGNWxjikijOc2Ki/W5BE3mNsI+ppzTxYJLaytK7XXmp6B0PNaEdNsN5YWkLFjkkRZzTiW0Sfd22MdMRAUwsE6t5sbJJDEzlXOQoycEVW59J1S5eQpayMGP8AFxWhxeYm7FvIWbqWrppLgKW+HAwM/aoAzmy8Kays6u8UaqAcZalWkWdwLqLeq7e2KVKgKv4u4urWM/wx0L0oA7Hqf4ylH7ZVM/ZhoZo78oD7dKCiz2Ku7ERbVKkMWYADGeeTWk6QipYel9wPO4cA/Ssut4DdzxQK0g3SKSFGehzzWo28QtrBIhkBV6ZyT86uOhMgapJ5cTsvLe/tQTS4XaVmY4APrcjjP9zT2s3DPLHDGcYb1nNDLm4kLoittznBHbjripkzSCLSLWB9zMgAxnJ9hVO8TaqokZYio28Dmicut29tpEkdvKLm4QFW2n0r/uP07DJqlWGmXOtGW6ceXbr6mnmbAP0X2+dYSmpOkbxg0rkQmvfNOJHJwM8VF9crsyrwPam7mawW5aK3l8yNTgyAdfp8qc0e5Bu/JjK4YHIIJyvcg9jUO4q2UqbojPceXu38fXtUbzpZ/sAhfej+peHJri2kukdUgDlQTlicHB4HTpVekkZSIEUoVXa3HfvTg+ysXJHq6O0aZpNk7SAAekgD/tU4Nd28Zkt52xjJDKpB/pQ62SSP7Um8Z5yOlFYIpbwpaxAhM7pGx1HYfjWleGMnWS1eFLhr2ykndVD4AJUYBw2M47Vao0/zeP8A9Fv1FV7wvaNBFqPqAUMm1MdcjPH5VZ0H+aQn3ib9a1isGUtlI1O0hPiC684d9wyenFMfH6d8VFGqoFf0Pkck9qser6JdT6hcTxwI4kXAJbG3ig1n4HuBL5l068HIA96pohMM6bptvHexTxrgqpVcHjBrm8j/AM/uc/xW6/0JorY6e9sIwzZ2DB+dQ7xc685/mtf71NDBnijW7rSri3itlTZIm4lhQ7SvEN9f3ZikmRVCk4C9aJeJLGK8vrPz/sLAWK5xuoIBc2skXw9lGF7MrerFDmoyXbRhJ5Hm125eaVFnICHHai3h+6lu2uVmkL7V4JqrtDpv7+Rmm3SNyyjODRPwLe+ff3UIB2qnGRjPbpWn5oP4+kpPtZYNEGIGU/zH9aVd6QvrnX2c0qzR0lJ8WPv8Rz7v4UxUfSMecF613rkofW74nnBIrzSuGUgdqlsrwLSXpsZraQZwZ0DYbb6SRmtYgf8AaGmxSxkYfPK1jGsMqxw7hu/ergZxznvWq+DdQifTEtUbc8abnPzJNXFgRNXsygxGMsOpoC2bWRXkAaZSGjhzyQOct7D9atOsz3E0ptLCHMpG5pWXKovy9z7e3X5UDk8PyvJGJXJd33SMeSxx3NYcjbwjo40lsF+HdKS1kvoLrG2dG4DZIViTjP0OK91RHu7eSykItbWRg77FyXwMBAOwAxyaPX+lGwaG7ALIi7ZwOoX+b8KiXlvbMVkJaSILlSg4Oay411tM6G+1GezeHtgdlh2Ak4LEE/XAqJpMAg1iJWbODuOBjj/8onrNzd/EtHtK7h6QT2/A1FtbdmuobWNwbm6Pl53fZU8E/lVzeBRirNK0O3W78HwrMuPNRnBxj7TE5x+NZrq+ny2d3LIgJQHnI/rWjnxJomi2selHUY5JolwVdxnFZrruoyftCaUhmy52KBxjtVVSVGcpXdkLzlZecc0e8L3sMF0yXStscekhCzZHYAcnPy71WsLI49JjLAHAPfvRTw2/w+tWbpxJ5yqPfnjr+NFu7M5JNZNQ0O0MMMss8W2a4k8wo2DsGAAvHyH5k1Lu7d3likimaJ0BGQM5BpxPMPI2D6mnJM+n3xXRVI52ys3eq3MaSOJbtkjJBK7RnFRY7+9umRU+J9a7humA4r2/mSJpkbtI1c6dqEQLqiAsi9vaojLLsqUKSaFdm/hQFmbexwFM7VI8NyLdrcSyxAXCExlt5bj8aEajqVwYWmlUQyBswtjKsPnRDwDcveNeyShN5k5CDA6VbRDVBm6trO7RHllCyKm0MDyAetC5PD+mMwZ7+447CU4qzG3h3/dITj2peRH2hT8qGr2iequytWuj6LawmFZGZS27LMSc1JtotJs5jLax7ZCNpYKc4o20QxxEv5VyUAH3Y/Kl1W6HSBWkAmadtrBWbIJGKVEILiOUnZ0BxSooZk1++6/vCf5zT+kv61+lD7tm+Lu2I7mpekZ3p9KzZfg74glCx2+T0lBqxaXqgg095U3BFmjkl2dTGMg/lwfxqmeK5G3QBc43Z4o5oVy0UMMigOoGCp6MO4NBfG1Fps0W21JE1F4S7bgBIvH2l9/n1qwMyApJkN6cg/WqHPLFBowu7ZRhY/IR/wCKNcggZ7EcD8KPeHNTTUNBtZ3kDzRRiOY9PWOM4HTNFnRyQVdkGkk+IXdg4yQarOs2UKMfILws7c+W2Pxx07GrBaN/y7beufeq3rUxQy3EpKwxZUDHqkY9Av8AXn51LSeyYWngpGtC3tLlyA7qp53P9s/hXHhfSJtUee+wY1GRGUGME0O1EyajqQiJ2ZYDB7Z7f3rQbO7tdI0zaNsNvEvLtwCcdvekooqcpeFVfwpDYq8zffZyXzzmgF1H+/LNK7t3LHNWHV9ca7ytnEzROcLK3pBPXv8AKqdJdkuS0yA7uceoinVkPATjjimjYNlXHQintDlA1Wy4y3xCA/mOaFQzXDtiEB89S4xUvT5dtwJl4KyA/Qg5oqmT4bZGMn1IcfWnpR64x8jXjSrEqsxwGIA+p6V1Mf3kX410HMZ34mt9SGsXIt7GWWKQghwmR05xXNpZXttG8VpY3e2TDMzAZJxWjYGegpY9qiUFLZcZuOjMv2Z4ldmVLFPJOfRIwqw+BNG1DSluf2hFHGZXyoRsjH5VbgBXuBVJJKkKTbdsbI/eVHvryKxhaacgKtSj9sCoOrWcd/bSQSnCsKpIzYMg8VWdzdpByhf7JbvRrO5STQCDQYRPA0rI3kfY2irAg9P0p6EmCtJH7yb/AHmlXemDFxcj/WaVQWjJrw+q8P8Aq61L0ggomKF3Uufif9TVN0l8MAOmKyosn31pFc7fMQNtrq1TyYjEMBB9kZ6V2zfOud1DEEbDUfhZCskay2zjbNC3SQf9/Y1ddC0zS4Lb42yiEHnHEXrO1gfdc8cnGPlVBsLSbULyK0twDLKwVc9K1LV9NGj6HD8FEZTagFwBy3TL/wB8U4xcmWuXpFpkTTL2AXt1p6SF54FyykY+XH4/rXWoWEd1ByAQpIA+Z60P0+1s575Nb02VpJZC3nITjg4z+g4otcubcsSCY24xRPjcNlQ5o8j+JlWu6fFYX7SRD7uVNvuxzkn59hVj0rwnbeMbmTUdRu5hp8Tbba2h9O7HVmbr1qJrdk9xqbRlcLIfMhPZiMEqfnjNGfCd/HYeE4YYyyybC5Gecsc/3rOLrZvNYwRNa8NaVagrHHGsa8AyAuVH4mqFqXwazMlrAu1SQHIwTVx1S6mmSTzZAQeetUvUVVJSFIPvihu2TbqjmBgqjAAA9qI6Fpj6nqsUEY9DMGlYdFUdT+XFCYW52YJJICgdyegrUvDWmppVgqFR8RJgzN8/5foKqMbZlKVBHxBc/D2MUmP/ADEY/wDlREyCSZSDwMmqh/iJO0fh4urEESoRj3zVjsZA1tA+eSgrqddEcy2OS6rYROUku4lYHBBYcVyNb00dbyL/AKqCWXkQahq3nRIwRhJkqCcYruDWtPnhMsEG5QMgeWBkVnZVhy21WxuJTFDdRu/XaDU1TkZqk+Ip1OnWmoWw2EN2GDg0Y8O6h58Ch2ycc0Jgg6ftCoV+HONu754qYSMj2riZdxz2q0Jkez057lQ3mbVP50/KjWq7W9eB1qfpybIVWoupnk1DdDSA1nKsd5NnIDnNKoUkm24zSqOw6MknYlZMr3ojphYOOwxQ24J8v29dENPOCOc8UigmWpZ5ry3gnuZVit4nkkY4VUBJP5VpnhXwNbRW8d1rURkuDhhAW9K88Z9z8qaVkjn+GWkLBp76pPHiWRisZI5C+4+vIq2TS+o9OetPFlEYVQFjAxgDgChl5IY1Z1JIXritKoRQvG8N14XebV9JlEVnKv7xQPsOf0BPSp3h/XrO+062QuyzLGqMJDzkD9aMXd1DcQvb3EayxuMMjjgisw17Tn0a6nuIGBgbBi55BJ6fhVdlJdZGfV8b7RNGltra9gMbuPMB3IccqRyCPoazDxJc3ml6jJHBKYwG3Dbyue+P+1EdN8RyldomZHAxgNwRTGqT2mp7wQYmiK7s4LYOQScDtwawnxOOTr4+dTVLZXRrN1MGWVkPP2gCD+tQ7i4c7OVO7NOfCeXK6yDoDz0BA4P6imJFJ8vPzqNFPQT8PCJ9Sha6n8kIdysBn1DoOeOv6VpVjdMFCXFzFIQOGEZT+5H41j9zP5DxIO6sflij2j6zPBGquGZccZGQfx7GtI3VnPOWTSb60t9RtxHcrviznAPGalW22KNUT7KjAqmw6xHaxSXAcpEo3MByVHfjvRbTNct71C0MySg/xIen1FUpeMklDjxDOhAInts7T3xxVJsrlUmvYiREdxVBn7PNXGWVP29ZOGBBRkODUS48D6dcXk1zLPMDK5YjdgUJgzyCf9peD5xhd0PGAe4NNeHrhomAHQ4IOKKwafYaHp11Gk5EUiksHbocVF8Oz2j+HjBKrGUE7CO47GiKTZUa9LXBdCRF8tHlfsicmm7m+ijmEUjtFIeikYJqqaXqd3oN3C7wnbMxAdnGAKn+N9Xtn0y3n8yP4t3XbsPOO9WJ7wW6wvrdk+9HHXNDdS1ewLsgu4S2cbd4zVO0XVHkt2DHJArN/EOw6nI4ClvM69+vvWbdopI1i5lUyBlOQehpV7po36TavnJMY75pU+hNmV3P3X/uqdp/b6UqVQyzYf8ACeCI2U0xiQyhwA+0bgM9M1ds+uQdgwx+VKlWkSBk/fIOx6j86ByM3nyjJxg9/nSpVYATUOJuP/vSgniBVbSp9wB9BPIpUqxX2Kl9TOkOCuOOe1Tr5jttDk5LEHnqKVKuif0Zy8f7EMycw2+ef32P6VBb7tPpSpVx+noeA3VusH+1v7VK0snbjJwRyKVKtYaOblDUfNu+eeKrmjSPFf2bxOyMzEFlOCRjpSpVL2CLxrzMpt3ViH/mB5oFJe3RBzczdT/4h96VKqGMGeWSQLJK7L7MxNR57idFwk0ij2DkUqVT/RS0NWNxPLMwlmkcKDjcxOKlWzM+/exbDcZOcUqVUvRIs+jkhGwaol+SZ5c/zmlSqS4+ml+EZH/4atfW3T3pUqVboyP/2Q=="/>
          <p:cNvSpPr>
            <a:spLocks noChangeAspect="1" noChangeArrowheads="1"/>
          </p:cNvSpPr>
          <p:nvPr/>
        </p:nvSpPr>
        <p:spPr bwMode="auto">
          <a:xfrm>
            <a:off x="63500" y="-604838"/>
            <a:ext cx="1885950" cy="12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white"/>
              </a:solidFill>
            </a:endParaRPr>
          </a:p>
        </p:txBody>
      </p:sp>
      <p:sp>
        <p:nvSpPr>
          <p:cNvPr id="24" name="TextBox 23"/>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17</a:t>
            </a:r>
            <a:endParaRPr lang="en-US" sz="2000" dirty="0">
              <a:solidFill>
                <a:srgbClr val="00ADDC">
                  <a:lumMod val="40000"/>
                  <a:lumOff val="60000"/>
                </a:srgbClr>
              </a:solidFill>
              <a:latin typeface="Arial" charset="0"/>
            </a:endParaRPr>
          </a:p>
        </p:txBody>
      </p:sp>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831" t="32857" r="22723" b="19814"/>
          <a:stretch/>
        </p:blipFill>
        <p:spPr bwMode="auto">
          <a:xfrm>
            <a:off x="1057102" y="2193871"/>
            <a:ext cx="4141521" cy="1988538"/>
          </a:xfrm>
          <a:prstGeom prst="rect">
            <a:avLst/>
          </a:prstGeom>
          <a:noFill/>
          <a:ln>
            <a:noFill/>
          </a:ln>
          <a:effectLst>
            <a:glow rad="228600">
              <a:schemeClr val="accent2">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741" t="33022" r="22411" b="27381"/>
          <a:stretch/>
        </p:blipFill>
        <p:spPr bwMode="auto">
          <a:xfrm>
            <a:off x="1057102" y="4520988"/>
            <a:ext cx="4141521" cy="1651733"/>
          </a:xfrm>
          <a:prstGeom prst="rect">
            <a:avLst/>
          </a:prstGeom>
          <a:noFill/>
          <a:ln>
            <a:noFill/>
          </a:ln>
          <a:effectLst>
            <a:glow rad="228600">
              <a:schemeClr val="accent2">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l="21750" t="11002" r="48625" b="3629"/>
          <a:stretch/>
        </p:blipFill>
        <p:spPr bwMode="auto">
          <a:xfrm>
            <a:off x="5619837" y="2193871"/>
            <a:ext cx="2454637" cy="3978850"/>
          </a:xfrm>
          <a:prstGeom prst="rect">
            <a:avLst/>
          </a:prstGeom>
          <a:noFill/>
          <a:ln>
            <a:noFill/>
          </a:ln>
          <a:effectLst>
            <a:glow rad="228600">
              <a:schemeClr val="accent2">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85735" y="891158"/>
            <a:ext cx="3410628" cy="858033"/>
          </a:xfrm>
          <a:prstGeom prst="rect">
            <a:avLst/>
          </a:prstGeom>
          <a:noFill/>
          <a:ln w="76200">
            <a:solidFill>
              <a:schemeClr val="tx1"/>
            </a:solidFill>
            <a:miter lim="800000"/>
            <a:headEnd/>
            <a:tailEnd/>
          </a:ln>
          <a:effectLst>
            <a:glow rad="228600">
              <a:schemeClr val="accent2">
                <a:satMod val="175000"/>
                <a:alpha val="40000"/>
              </a:schemeClr>
            </a:glo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0638007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ou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0-#ppt_w/2"/>
                                          </p:val>
                                        </p:tav>
                                        <p:tav tm="100000">
                                          <p:val>
                                            <p:strVal val="#ppt_x"/>
                                          </p:val>
                                        </p:tav>
                                      </p:tavLst>
                                    </p:anim>
                                    <p:anim calcmode="lin" valueType="num">
                                      <p:cBhvr additive="base">
                                        <p:cTn id="13"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031"/>
                                        </p:tgtEl>
                                        <p:attrNameLst>
                                          <p:attrName>style.visibility</p:attrName>
                                        </p:attrNameLst>
                                      </p:cBhvr>
                                      <p:to>
                                        <p:strVal val="visible"/>
                                      </p:to>
                                    </p:set>
                                    <p:anim calcmode="lin" valueType="num">
                                      <p:cBhvr additive="base">
                                        <p:cTn id="18" dur="500" fill="hold"/>
                                        <p:tgtEl>
                                          <p:spTgt spid="1031"/>
                                        </p:tgtEl>
                                        <p:attrNameLst>
                                          <p:attrName>ppt_x</p:attrName>
                                        </p:attrNameLst>
                                      </p:cBhvr>
                                      <p:tavLst>
                                        <p:tav tm="0">
                                          <p:val>
                                            <p:strVal val="1+#ppt_w/2"/>
                                          </p:val>
                                        </p:tav>
                                        <p:tav tm="100000">
                                          <p:val>
                                            <p:strVal val="#ppt_x"/>
                                          </p:val>
                                        </p:tav>
                                      </p:tavLst>
                                    </p:anim>
                                    <p:anim calcmode="lin" valueType="num">
                                      <p:cBhvr additive="base">
                                        <p:cTn id="19" dur="500" fill="hold"/>
                                        <p:tgtEl>
                                          <p:spTgt spid="1031"/>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29"/>
                                        </p:tgtEl>
                                        <p:attrNameLst>
                                          <p:attrName>style.visibility</p:attrName>
                                        </p:attrNameLst>
                                      </p:cBhvr>
                                      <p:to>
                                        <p:strVal val="visible"/>
                                      </p:to>
                                    </p:set>
                                    <p:anim calcmode="lin" valueType="num">
                                      <p:cBhvr additive="base">
                                        <p:cTn id="24" dur="500" fill="hold"/>
                                        <p:tgtEl>
                                          <p:spTgt spid="1029"/>
                                        </p:tgtEl>
                                        <p:attrNameLst>
                                          <p:attrName>ppt_x</p:attrName>
                                        </p:attrNameLst>
                                      </p:cBhvr>
                                      <p:tavLst>
                                        <p:tav tm="0">
                                          <p:val>
                                            <p:strVal val="#ppt_x"/>
                                          </p:val>
                                        </p:tav>
                                        <p:tav tm="100000">
                                          <p:val>
                                            <p:strVal val="#ppt_x"/>
                                          </p:val>
                                        </p:tav>
                                      </p:tavLst>
                                    </p:anim>
                                    <p:anim calcmode="lin" valueType="num">
                                      <p:cBhvr additive="base">
                                        <p:cTn id="25"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9050" y="21166"/>
            <a:ext cx="9144000" cy="981830"/>
          </a:xfrm>
          <a:prstGeom prst="rect">
            <a:avLst/>
          </a:prstGeom>
        </p:spPr>
        <p:txBody>
          <a:bodyPr/>
          <a:lstStyle/>
          <a:p>
            <a:pPr algn="ctr">
              <a:defRPr/>
            </a:pPr>
            <a:r>
              <a:rPr lang="en-US" sz="3800" i="1" spc="-100" dirty="0" smtClean="0">
                <a:solidFill>
                  <a:srgbClr val="FFFF00"/>
                </a:solidFill>
                <a:latin typeface="Arial" charset="0"/>
                <a:cs typeface="Arial" pitchFamily="34" charset="0"/>
              </a:rPr>
              <a:t>Genom</a:t>
            </a:r>
            <a:r>
              <a:rPr lang="en-US" sz="3800" i="1" spc="-100" dirty="0" smtClean="0">
                <a:solidFill>
                  <a:schemeClr val="accent6">
                    <a:lumMod val="40000"/>
                    <a:lumOff val="60000"/>
                  </a:schemeClr>
                </a:solidFill>
                <a:latin typeface="Arial" charset="0"/>
                <a:cs typeface="Arial" pitchFamily="34" charset="0"/>
              </a:rPr>
              <a:t>es</a:t>
            </a:r>
            <a:r>
              <a:rPr lang="en-US" sz="3800" i="1" spc="-100" dirty="0" smtClean="0">
                <a:solidFill>
                  <a:srgbClr val="FFFF00"/>
                </a:solidFill>
                <a:latin typeface="Arial" charset="0"/>
                <a:cs typeface="Arial" pitchFamily="34" charset="0"/>
              </a:rPr>
              <a:t> </a:t>
            </a:r>
            <a:r>
              <a:rPr lang="en-US" sz="3800" i="1" spc="-100" dirty="0">
                <a:solidFill>
                  <a:srgbClr val="FFFF00"/>
                </a:solidFill>
                <a:latin typeface="Arial" charset="0"/>
                <a:cs typeface="Arial" pitchFamily="34" charset="0"/>
              </a:rPr>
              <a:t>In The News…</a:t>
            </a:r>
          </a:p>
        </p:txBody>
      </p:sp>
      <p:pic>
        <p:nvPicPr>
          <p:cNvPr id="4813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3200" r="3000"/>
          <a:stretch>
            <a:fillRect/>
          </a:stretch>
        </p:blipFill>
        <p:spPr bwMode="auto">
          <a:xfrm>
            <a:off x="92075" y="114300"/>
            <a:ext cx="16002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8550" y="95250"/>
            <a:ext cx="16002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18</a:t>
            </a:r>
            <a:endParaRPr lang="en-US" sz="2000" dirty="0">
              <a:solidFill>
                <a:srgbClr val="00ADDC">
                  <a:lumMod val="40000"/>
                  <a:lumOff val="60000"/>
                </a:srgbClr>
              </a:solidFill>
              <a:latin typeface="Arial" charset="0"/>
            </a:endParaRPr>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76" y="686920"/>
            <a:ext cx="2465433" cy="2890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4652041" y="1095204"/>
            <a:ext cx="2200119" cy="2865256"/>
            <a:chOff x="5011511" y="2306260"/>
            <a:chExt cx="2200119" cy="2865256"/>
          </a:xfrm>
        </p:grpSpPr>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1511" y="3942791"/>
              <a:ext cx="2190750" cy="122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1511" y="2306260"/>
              <a:ext cx="2200119" cy="1677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30" name="Picture 2" descr="hookworm hookwor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47366" y="2748415"/>
            <a:ext cx="3350562" cy="2247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60877" y="4090794"/>
            <a:ext cx="3480893" cy="2318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867" y="4622638"/>
            <a:ext cx="4302030" cy="1613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5724" y="2640566"/>
            <a:ext cx="3535153" cy="2355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98407" y="2012746"/>
            <a:ext cx="3040794" cy="2171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61133" y="1868448"/>
            <a:ext cx="3787417" cy="1833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13733" y="3100000"/>
            <a:ext cx="3575180" cy="2169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49636" y="3760228"/>
            <a:ext cx="2939093" cy="1955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46852" y="1774620"/>
            <a:ext cx="2559234" cy="1987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882398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 calcmode="lin" valueType="num">
                                      <p:cBhvr additive="base">
                                        <p:cTn id="19" dur="500" fill="hold"/>
                                        <p:tgtEl>
                                          <p:spTgt spid="1030"/>
                                        </p:tgtEl>
                                        <p:attrNameLst>
                                          <p:attrName>ppt_x</p:attrName>
                                        </p:attrNameLst>
                                      </p:cBhvr>
                                      <p:tavLst>
                                        <p:tav tm="0">
                                          <p:val>
                                            <p:strVal val="#ppt_x"/>
                                          </p:val>
                                        </p:tav>
                                        <p:tav tm="100000">
                                          <p:val>
                                            <p:strVal val="#ppt_x"/>
                                          </p:val>
                                        </p:tav>
                                      </p:tavLst>
                                    </p:anim>
                                    <p:anim calcmode="lin" valueType="num">
                                      <p:cBhvr additive="base">
                                        <p:cTn id="20"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31"/>
                                        </p:tgtEl>
                                        <p:attrNameLst>
                                          <p:attrName>style.visibility</p:attrName>
                                        </p:attrNameLst>
                                      </p:cBhvr>
                                      <p:to>
                                        <p:strVal val="visible"/>
                                      </p:to>
                                    </p:set>
                                    <p:anim calcmode="lin" valueType="num">
                                      <p:cBhvr additive="base">
                                        <p:cTn id="25" dur="500" fill="hold"/>
                                        <p:tgtEl>
                                          <p:spTgt spid="1031"/>
                                        </p:tgtEl>
                                        <p:attrNameLst>
                                          <p:attrName>ppt_x</p:attrName>
                                        </p:attrNameLst>
                                      </p:cBhvr>
                                      <p:tavLst>
                                        <p:tav tm="0">
                                          <p:val>
                                            <p:strVal val="#ppt_x"/>
                                          </p:val>
                                        </p:tav>
                                        <p:tav tm="100000">
                                          <p:val>
                                            <p:strVal val="#ppt_x"/>
                                          </p:val>
                                        </p:tav>
                                      </p:tavLst>
                                    </p:anim>
                                    <p:anim calcmode="lin" valueType="num">
                                      <p:cBhvr additive="base">
                                        <p:cTn id="26" dur="500" fill="hold"/>
                                        <p:tgtEl>
                                          <p:spTgt spid="103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32"/>
                                        </p:tgtEl>
                                        <p:attrNameLst>
                                          <p:attrName>style.visibility</p:attrName>
                                        </p:attrNameLst>
                                      </p:cBhvr>
                                      <p:to>
                                        <p:strVal val="visible"/>
                                      </p:to>
                                    </p:set>
                                    <p:anim calcmode="lin" valueType="num">
                                      <p:cBhvr additive="base">
                                        <p:cTn id="31" dur="500" fill="hold"/>
                                        <p:tgtEl>
                                          <p:spTgt spid="1032"/>
                                        </p:tgtEl>
                                        <p:attrNameLst>
                                          <p:attrName>ppt_x</p:attrName>
                                        </p:attrNameLst>
                                      </p:cBhvr>
                                      <p:tavLst>
                                        <p:tav tm="0">
                                          <p:val>
                                            <p:strVal val="#ppt_x"/>
                                          </p:val>
                                        </p:tav>
                                        <p:tav tm="100000">
                                          <p:val>
                                            <p:strVal val="#ppt_x"/>
                                          </p:val>
                                        </p:tav>
                                      </p:tavLst>
                                    </p:anim>
                                    <p:anim calcmode="lin" valueType="num">
                                      <p:cBhvr additive="base">
                                        <p:cTn id="32"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33"/>
                                        </p:tgtEl>
                                        <p:attrNameLst>
                                          <p:attrName>style.visibility</p:attrName>
                                        </p:attrNameLst>
                                      </p:cBhvr>
                                      <p:to>
                                        <p:strVal val="visible"/>
                                      </p:to>
                                    </p:set>
                                    <p:anim calcmode="lin" valueType="num">
                                      <p:cBhvr additive="base">
                                        <p:cTn id="37" dur="500" fill="hold"/>
                                        <p:tgtEl>
                                          <p:spTgt spid="1033"/>
                                        </p:tgtEl>
                                        <p:attrNameLst>
                                          <p:attrName>ppt_x</p:attrName>
                                        </p:attrNameLst>
                                      </p:cBhvr>
                                      <p:tavLst>
                                        <p:tav tm="0">
                                          <p:val>
                                            <p:strVal val="#ppt_x"/>
                                          </p:val>
                                        </p:tav>
                                        <p:tav tm="100000">
                                          <p:val>
                                            <p:strVal val="#ppt_x"/>
                                          </p:val>
                                        </p:tav>
                                      </p:tavLst>
                                    </p:anim>
                                    <p:anim calcmode="lin" valueType="num">
                                      <p:cBhvr additive="base">
                                        <p:cTn id="38" dur="500" fill="hold"/>
                                        <p:tgtEl>
                                          <p:spTgt spid="103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26"/>
                                        </p:tgtEl>
                                        <p:attrNameLst>
                                          <p:attrName>style.visibility</p:attrName>
                                        </p:attrNameLst>
                                      </p:cBhvr>
                                      <p:to>
                                        <p:strVal val="visible"/>
                                      </p:to>
                                    </p:set>
                                    <p:anim calcmode="lin" valueType="num">
                                      <p:cBhvr additive="base">
                                        <p:cTn id="43" dur="500" fill="hold"/>
                                        <p:tgtEl>
                                          <p:spTgt spid="1026"/>
                                        </p:tgtEl>
                                        <p:attrNameLst>
                                          <p:attrName>ppt_x</p:attrName>
                                        </p:attrNameLst>
                                      </p:cBhvr>
                                      <p:tavLst>
                                        <p:tav tm="0">
                                          <p:val>
                                            <p:strVal val="#ppt_x"/>
                                          </p:val>
                                        </p:tav>
                                        <p:tav tm="100000">
                                          <p:val>
                                            <p:strVal val="#ppt_x"/>
                                          </p:val>
                                        </p:tav>
                                      </p:tavLst>
                                    </p:anim>
                                    <p:anim calcmode="lin" valueType="num">
                                      <p:cBhvr additive="base">
                                        <p:cTn id="4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34"/>
                                        </p:tgtEl>
                                        <p:attrNameLst>
                                          <p:attrName>style.visibility</p:attrName>
                                        </p:attrNameLst>
                                      </p:cBhvr>
                                      <p:to>
                                        <p:strVal val="visible"/>
                                      </p:to>
                                    </p:set>
                                    <p:anim calcmode="lin" valueType="num">
                                      <p:cBhvr additive="base">
                                        <p:cTn id="49" dur="500" fill="hold"/>
                                        <p:tgtEl>
                                          <p:spTgt spid="1034"/>
                                        </p:tgtEl>
                                        <p:attrNameLst>
                                          <p:attrName>ppt_x</p:attrName>
                                        </p:attrNameLst>
                                      </p:cBhvr>
                                      <p:tavLst>
                                        <p:tav tm="0">
                                          <p:val>
                                            <p:strVal val="#ppt_x"/>
                                          </p:val>
                                        </p:tav>
                                        <p:tav tm="100000">
                                          <p:val>
                                            <p:strVal val="#ppt_x"/>
                                          </p:val>
                                        </p:tav>
                                      </p:tavLst>
                                    </p:anim>
                                    <p:anim calcmode="lin" valueType="num">
                                      <p:cBhvr additive="base">
                                        <p:cTn id="50" dur="500" fill="hold"/>
                                        <p:tgtEl>
                                          <p:spTgt spid="103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036"/>
                                        </p:tgtEl>
                                        <p:attrNameLst>
                                          <p:attrName>style.visibility</p:attrName>
                                        </p:attrNameLst>
                                      </p:cBhvr>
                                      <p:to>
                                        <p:strVal val="visible"/>
                                      </p:to>
                                    </p:set>
                                    <p:anim calcmode="lin" valueType="num">
                                      <p:cBhvr additive="base">
                                        <p:cTn id="55" dur="500" fill="hold"/>
                                        <p:tgtEl>
                                          <p:spTgt spid="1036"/>
                                        </p:tgtEl>
                                        <p:attrNameLst>
                                          <p:attrName>ppt_x</p:attrName>
                                        </p:attrNameLst>
                                      </p:cBhvr>
                                      <p:tavLst>
                                        <p:tav tm="0">
                                          <p:val>
                                            <p:strVal val="#ppt_x"/>
                                          </p:val>
                                        </p:tav>
                                        <p:tav tm="100000">
                                          <p:val>
                                            <p:strVal val="#ppt_x"/>
                                          </p:val>
                                        </p:tav>
                                      </p:tavLst>
                                    </p:anim>
                                    <p:anim calcmode="lin" valueType="num">
                                      <p:cBhvr additive="base">
                                        <p:cTn id="56" dur="500" fill="hold"/>
                                        <p:tgtEl>
                                          <p:spTgt spid="103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037"/>
                                        </p:tgtEl>
                                        <p:attrNameLst>
                                          <p:attrName>style.visibility</p:attrName>
                                        </p:attrNameLst>
                                      </p:cBhvr>
                                      <p:to>
                                        <p:strVal val="visible"/>
                                      </p:to>
                                    </p:set>
                                    <p:anim calcmode="lin" valueType="num">
                                      <p:cBhvr additive="base">
                                        <p:cTn id="61" dur="500" fill="hold"/>
                                        <p:tgtEl>
                                          <p:spTgt spid="1037"/>
                                        </p:tgtEl>
                                        <p:attrNameLst>
                                          <p:attrName>ppt_x</p:attrName>
                                        </p:attrNameLst>
                                      </p:cBhvr>
                                      <p:tavLst>
                                        <p:tav tm="0">
                                          <p:val>
                                            <p:strVal val="#ppt_x"/>
                                          </p:val>
                                        </p:tav>
                                        <p:tav tm="100000">
                                          <p:val>
                                            <p:strVal val="#ppt_x"/>
                                          </p:val>
                                        </p:tav>
                                      </p:tavLst>
                                    </p:anim>
                                    <p:anim calcmode="lin" valueType="num">
                                      <p:cBhvr additive="base">
                                        <p:cTn id="62" dur="500" fill="hold"/>
                                        <p:tgtEl>
                                          <p:spTgt spid="1037"/>
                                        </p:tgtEl>
                                        <p:attrNameLst>
                                          <p:attrName>ppt_y</p:attrName>
                                        </p:attrNameLst>
                                      </p:cBhvr>
                                      <p:tavLst>
                                        <p:tav tm="0">
                                          <p:val>
                                            <p:strVal val="1+#ppt_h/2"/>
                                          </p:val>
                                        </p:tav>
                                        <p:tav tm="100000">
                                          <p:val>
                                            <p:strVal val="#ppt_y"/>
                                          </p:val>
                                        </p:tav>
                                      </p:tavLst>
                                    </p:anim>
                                  </p:childTnLst>
                                </p:cTn>
                              </p:par>
                            </p:childTnLst>
                          </p:cTn>
                        </p:par>
                        <p:par>
                          <p:cTn id="63" fill="hold">
                            <p:stCondLst>
                              <p:cond delay="500"/>
                            </p:stCondLst>
                            <p:childTnLst>
                              <p:par>
                                <p:cTn id="64" presetID="2" presetClass="entr" presetSubtype="4" fill="hold" nodeType="afterEffect">
                                  <p:stCondLst>
                                    <p:cond delay="0"/>
                                  </p:stCondLst>
                                  <p:childTnLst>
                                    <p:set>
                                      <p:cBhvr>
                                        <p:cTn id="65" dur="1" fill="hold">
                                          <p:stCondLst>
                                            <p:cond delay="0"/>
                                          </p:stCondLst>
                                        </p:cTn>
                                        <p:tgtEl>
                                          <p:spTgt spid="1038"/>
                                        </p:tgtEl>
                                        <p:attrNameLst>
                                          <p:attrName>style.visibility</p:attrName>
                                        </p:attrNameLst>
                                      </p:cBhvr>
                                      <p:to>
                                        <p:strVal val="visible"/>
                                      </p:to>
                                    </p:set>
                                    <p:anim calcmode="lin" valueType="num">
                                      <p:cBhvr additive="base">
                                        <p:cTn id="66" dur="250" fill="hold"/>
                                        <p:tgtEl>
                                          <p:spTgt spid="1038"/>
                                        </p:tgtEl>
                                        <p:attrNameLst>
                                          <p:attrName>ppt_x</p:attrName>
                                        </p:attrNameLst>
                                      </p:cBhvr>
                                      <p:tavLst>
                                        <p:tav tm="0">
                                          <p:val>
                                            <p:strVal val="#ppt_x"/>
                                          </p:val>
                                        </p:tav>
                                        <p:tav tm="100000">
                                          <p:val>
                                            <p:strVal val="#ppt_x"/>
                                          </p:val>
                                        </p:tav>
                                      </p:tavLst>
                                    </p:anim>
                                    <p:anim calcmode="lin" valueType="num">
                                      <p:cBhvr additive="base">
                                        <p:cTn id="67" dur="250" fill="hold"/>
                                        <p:tgtEl>
                                          <p:spTgt spid="10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tx2">
                    <a:lumMod val="90000"/>
                  </a:schemeClr>
                </a:solidFill>
              </a:rPr>
              <a:t>NHGRI Extramural </a:t>
            </a:r>
            <a:r>
              <a:rPr lang="en-US" sz="3400" dirty="0" smtClean="0">
                <a:solidFill>
                  <a:schemeClr val="tx2">
                    <a:lumMod val="90000"/>
                  </a:schemeClr>
                </a:solidFill>
              </a:rPr>
              <a:t>Research Program</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6352" y="19327"/>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680791673"/>
      </p:ext>
    </p:extLst>
  </p:cSld>
  <p:clrMapOvr>
    <a:masterClrMapping/>
  </p:clrMapOvr>
  <p:transition spd="slow">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6350" y="19052"/>
            <a:ext cx="9144000" cy="641348"/>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Genome Sequencing Program</a:t>
            </a:r>
          </a:p>
        </p:txBody>
      </p:sp>
      <p:sp>
        <p:nvSpPr>
          <p:cNvPr id="5" name="Title 1"/>
          <p:cNvSpPr txBox="1">
            <a:spLocks/>
          </p:cNvSpPr>
          <p:nvPr/>
        </p:nvSpPr>
        <p:spPr bwMode="auto">
          <a:xfrm>
            <a:off x="-99750" y="960316"/>
            <a:ext cx="9243750" cy="5714123"/>
          </a:xfrm>
          <a:prstGeom prst="rect">
            <a:avLst/>
          </a:prstGeom>
          <a:noFill/>
          <a:ln w="9525" algn="ctr">
            <a:noFill/>
            <a:miter lim="800000"/>
            <a:headEnd/>
            <a:tailEnd/>
          </a:ln>
        </p:spPr>
        <p:txBody>
          <a:bodyPr/>
          <a:lstStyle/>
          <a:p>
            <a:pPr lvl="1" indent="-279400" defTabSz="457200" eaLnBrk="0" fontAlgn="base" hangingPunct="0">
              <a:spcBef>
                <a:spcPts val="700"/>
              </a:spcBef>
              <a:spcAft>
                <a:spcPct val="0"/>
              </a:spcAft>
              <a:buClr>
                <a:prstClr val="white"/>
              </a:buClr>
              <a:buSzPct val="95000"/>
              <a:buFont typeface="Wingdings" pitchFamily="2" charset="2"/>
              <a:buChar char=""/>
              <a:tabLst>
                <a:tab pos="914400" algn="l"/>
              </a:tabLst>
            </a:pPr>
            <a:r>
              <a:rPr lang="en-US" sz="2800" b="1" dirty="0">
                <a:solidFill>
                  <a:prstClr val="white"/>
                </a:solidFill>
                <a:cs typeface="Arial" pitchFamily="34" charset="0"/>
              </a:rPr>
              <a:t>Applications for </a:t>
            </a:r>
            <a:r>
              <a:rPr lang="en-US" sz="2800" b="1" dirty="0" smtClean="0">
                <a:solidFill>
                  <a:prstClr val="white"/>
                </a:solidFill>
                <a:cs typeface="Arial" pitchFamily="34" charset="0"/>
              </a:rPr>
              <a:t>CCDGs </a:t>
            </a:r>
            <a:r>
              <a:rPr lang="en-US" sz="2800" b="1" dirty="0">
                <a:solidFill>
                  <a:prstClr val="white"/>
                </a:solidFill>
                <a:cs typeface="Arial" pitchFamily="34" charset="0"/>
              </a:rPr>
              <a:t>and </a:t>
            </a:r>
            <a:r>
              <a:rPr lang="en-US" sz="2800" b="1" dirty="0" smtClean="0">
                <a:solidFill>
                  <a:prstClr val="white"/>
                </a:solidFill>
                <a:cs typeface="Arial" pitchFamily="34" charset="0"/>
              </a:rPr>
              <a:t>CMGs in review</a:t>
            </a:r>
          </a:p>
          <a:p>
            <a:pPr marL="177800" lvl="1" defTabSz="457200" eaLnBrk="0" fontAlgn="base" hangingPunct="0">
              <a:spcBef>
                <a:spcPts val="700"/>
              </a:spcBef>
              <a:spcAft>
                <a:spcPct val="0"/>
              </a:spcAft>
              <a:buClr>
                <a:prstClr val="white"/>
              </a:buClr>
              <a:buSzPct val="95000"/>
              <a:tabLst>
                <a:tab pos="914400" algn="l"/>
              </a:tabLst>
            </a:pPr>
            <a:endParaRPr lang="en-US" sz="2600" b="1" dirty="0" smtClean="0">
              <a:solidFill>
                <a:prstClr val="white"/>
              </a:solidFill>
              <a:cs typeface="Arial" pitchFamily="34" charset="0"/>
            </a:endParaRPr>
          </a:p>
          <a:p>
            <a:pPr lvl="1" indent="-279400" defTabSz="457200" eaLnBrk="0" fontAlgn="base" hangingPunct="0">
              <a:spcBef>
                <a:spcPts val="700"/>
              </a:spcBef>
              <a:spcAft>
                <a:spcPct val="0"/>
              </a:spcAft>
              <a:buClr>
                <a:prstClr val="white"/>
              </a:buClr>
              <a:buSzPct val="95000"/>
              <a:buFont typeface="Wingdings" pitchFamily="2" charset="2"/>
              <a:buChar char=""/>
              <a:tabLst>
                <a:tab pos="914400" algn="l"/>
              </a:tabLst>
            </a:pPr>
            <a:r>
              <a:rPr lang="en-US" sz="2800" b="1" dirty="0" smtClean="0">
                <a:solidFill>
                  <a:prstClr val="white"/>
                </a:solidFill>
                <a:latin typeface="Arial" charset="0"/>
              </a:rPr>
              <a:t>Coordinating </a:t>
            </a:r>
            <a:r>
              <a:rPr lang="en-US" sz="2800" b="1" dirty="0">
                <a:solidFill>
                  <a:prstClr val="white"/>
                </a:solidFill>
                <a:latin typeface="Arial" charset="0"/>
              </a:rPr>
              <a:t>Center RFA </a:t>
            </a:r>
            <a:r>
              <a:rPr lang="en-US" sz="2800" b="1" dirty="0" smtClean="0">
                <a:solidFill>
                  <a:prstClr val="white"/>
                </a:solidFill>
                <a:latin typeface="Arial" charset="0"/>
              </a:rPr>
              <a:t>released</a:t>
            </a:r>
            <a:endParaRPr lang="en-US" sz="2800" b="1" dirty="0" smtClean="0">
              <a:solidFill>
                <a:prstClr val="white"/>
              </a:solidFill>
              <a:cs typeface="Arial" pitchFamily="34" charset="0"/>
            </a:endParaRPr>
          </a:p>
          <a:p>
            <a:pPr marL="177800" lvl="1" defTabSz="457200" eaLnBrk="0" fontAlgn="base" hangingPunct="0">
              <a:spcBef>
                <a:spcPts val="700"/>
              </a:spcBef>
              <a:spcAft>
                <a:spcPct val="0"/>
              </a:spcAft>
              <a:buClr>
                <a:prstClr val="white"/>
              </a:buClr>
              <a:buSzPct val="95000"/>
              <a:tabLst>
                <a:tab pos="914400" algn="l"/>
              </a:tabLst>
            </a:pPr>
            <a:r>
              <a:rPr lang="en-US" sz="2600" b="1" dirty="0">
                <a:solidFill>
                  <a:schemeClr val="accent4">
                    <a:lumMod val="20000"/>
                    <a:lumOff val="80000"/>
                  </a:schemeClr>
                </a:solidFill>
                <a:cs typeface="Arial" pitchFamily="34" charset="0"/>
              </a:rPr>
              <a:t>	</a:t>
            </a:r>
            <a:r>
              <a:rPr lang="en-US" sz="2400" b="1" dirty="0" smtClean="0">
                <a:solidFill>
                  <a:schemeClr val="accent4">
                    <a:lumMod val="20000"/>
                    <a:lumOff val="80000"/>
                  </a:schemeClr>
                </a:solidFill>
                <a:cs typeface="Arial" pitchFamily="34" charset="0"/>
              </a:rPr>
              <a:t>Genome Sequencing Program Coordinating Center 			(U24): RFA-HG-15-019</a:t>
            </a:r>
          </a:p>
          <a:p>
            <a:pPr marL="177800" lvl="1" defTabSz="457200" eaLnBrk="0" fontAlgn="base" hangingPunct="0">
              <a:spcBef>
                <a:spcPts val="700"/>
              </a:spcBef>
              <a:spcAft>
                <a:spcPct val="0"/>
              </a:spcAft>
              <a:buClr>
                <a:prstClr val="white"/>
              </a:buClr>
              <a:buSzPct val="95000"/>
              <a:tabLst>
                <a:tab pos="914400" algn="l"/>
              </a:tabLst>
            </a:pPr>
            <a:endParaRPr lang="en-US" sz="2600" b="1" dirty="0" smtClean="0">
              <a:solidFill>
                <a:srgbClr val="00ADDC">
                  <a:lumMod val="40000"/>
                  <a:lumOff val="60000"/>
                </a:srgbClr>
              </a:solidFill>
              <a:cs typeface="Arial" pitchFamily="34" charset="0"/>
            </a:endParaRPr>
          </a:p>
          <a:p>
            <a:pPr lvl="1" indent="-279400" defTabSz="457200" eaLnBrk="0" fontAlgn="base" hangingPunct="0">
              <a:spcBef>
                <a:spcPts val="700"/>
              </a:spcBef>
              <a:spcAft>
                <a:spcPct val="0"/>
              </a:spcAft>
              <a:buClr>
                <a:prstClr val="white"/>
              </a:buClr>
              <a:buSzPct val="95000"/>
              <a:buFont typeface="Wingdings" pitchFamily="2" charset="2"/>
              <a:buChar char=""/>
              <a:tabLst>
                <a:tab pos="914400" algn="l"/>
              </a:tabLst>
            </a:pPr>
            <a:r>
              <a:rPr lang="en-US" sz="2800" b="1" dirty="0">
                <a:solidFill>
                  <a:prstClr val="white"/>
                </a:solidFill>
                <a:cs typeface="Arial" pitchFamily="34" charset="0"/>
              </a:rPr>
              <a:t>FOAs for </a:t>
            </a:r>
            <a:r>
              <a:rPr lang="en-US" sz="2800" b="1" dirty="0" smtClean="0">
                <a:solidFill>
                  <a:prstClr val="white"/>
                </a:solidFill>
                <a:cs typeface="Arial" pitchFamily="34" charset="0"/>
              </a:rPr>
              <a:t>remaining concepts in process:</a:t>
            </a:r>
          </a:p>
          <a:p>
            <a:pPr marL="177800" lvl="1" defTabSz="457200" eaLnBrk="0" fontAlgn="base" hangingPunct="0">
              <a:spcBef>
                <a:spcPts val="700"/>
              </a:spcBef>
              <a:spcAft>
                <a:spcPct val="0"/>
              </a:spcAft>
              <a:buClr>
                <a:prstClr val="white"/>
              </a:buClr>
              <a:buSzPct val="95000"/>
              <a:tabLst>
                <a:tab pos="914400" algn="l"/>
              </a:tabLst>
            </a:pPr>
            <a:r>
              <a:rPr lang="en-US" sz="2400" b="1" dirty="0">
                <a:solidFill>
                  <a:prstClr val="white"/>
                </a:solidFill>
                <a:cs typeface="Arial" pitchFamily="34" charset="0"/>
              </a:rPr>
              <a:t>	</a:t>
            </a:r>
            <a:r>
              <a:rPr lang="en-US" sz="2400" b="1" dirty="0" smtClean="0">
                <a:solidFill>
                  <a:schemeClr val="accent4">
                    <a:lumMod val="20000"/>
                    <a:lumOff val="80000"/>
                  </a:schemeClr>
                </a:solidFill>
                <a:cs typeface="Arial" pitchFamily="34" charset="0"/>
              </a:rPr>
              <a:t>Genome Sequencing Program Analysis Centers</a:t>
            </a:r>
          </a:p>
          <a:p>
            <a:pPr marL="635000" lvl="2" defTabSz="457200" eaLnBrk="0" fontAlgn="base" hangingPunct="0">
              <a:spcBef>
                <a:spcPts val="700"/>
              </a:spcBef>
              <a:spcAft>
                <a:spcPct val="0"/>
              </a:spcAft>
              <a:buClr>
                <a:prstClr val="white"/>
              </a:buClr>
              <a:buSzPct val="95000"/>
              <a:tabLst>
                <a:tab pos="914400" algn="l"/>
              </a:tabLst>
            </a:pPr>
            <a:r>
              <a:rPr lang="en-US" sz="2400" b="1" dirty="0">
                <a:solidFill>
                  <a:schemeClr val="accent4">
                    <a:lumMod val="20000"/>
                    <a:lumOff val="80000"/>
                  </a:schemeClr>
                </a:solidFill>
                <a:cs typeface="Arial" pitchFamily="34" charset="0"/>
              </a:rPr>
              <a:t>	</a:t>
            </a:r>
            <a:r>
              <a:rPr lang="en-US" sz="2400" b="1" dirty="0" smtClean="0">
                <a:solidFill>
                  <a:schemeClr val="accent4">
                    <a:lumMod val="20000"/>
                    <a:lumOff val="80000"/>
                  </a:schemeClr>
                </a:solidFill>
                <a:cs typeface="Arial" pitchFamily="34" charset="0"/>
              </a:rPr>
              <a:t>High-Quality (“Gold”) Reference Genomes</a:t>
            </a:r>
          </a:p>
          <a:p>
            <a:pPr marL="635000" lvl="2" defTabSz="457200" eaLnBrk="0" fontAlgn="base" hangingPunct="0">
              <a:spcBef>
                <a:spcPts val="700"/>
              </a:spcBef>
              <a:spcAft>
                <a:spcPct val="0"/>
              </a:spcAft>
              <a:buClr>
                <a:prstClr val="white"/>
              </a:buClr>
              <a:buSzPct val="95000"/>
              <a:tabLst>
                <a:tab pos="914400" algn="l"/>
              </a:tabLst>
            </a:pPr>
            <a:r>
              <a:rPr lang="en-US" sz="2400" b="1" dirty="0">
                <a:solidFill>
                  <a:schemeClr val="accent4">
                    <a:lumMod val="20000"/>
                    <a:lumOff val="80000"/>
                  </a:schemeClr>
                </a:solidFill>
                <a:cs typeface="Arial" pitchFamily="34" charset="0"/>
              </a:rPr>
              <a:t>	</a:t>
            </a:r>
            <a:r>
              <a:rPr lang="en-US" sz="2400" b="1" dirty="0" smtClean="0">
                <a:solidFill>
                  <a:schemeClr val="accent4">
                    <a:lumMod val="20000"/>
                    <a:lumOff val="80000"/>
                  </a:schemeClr>
                </a:solidFill>
                <a:cs typeface="Arial" pitchFamily="34" charset="0"/>
              </a:rPr>
              <a:t>Comparative Genomics</a:t>
            </a:r>
          </a:p>
          <a:p>
            <a:pPr marL="635000" lvl="2" defTabSz="457200" eaLnBrk="0" fontAlgn="base" hangingPunct="0">
              <a:spcBef>
                <a:spcPts val="700"/>
              </a:spcBef>
              <a:spcAft>
                <a:spcPct val="0"/>
              </a:spcAft>
              <a:buClr>
                <a:prstClr val="white"/>
              </a:buClr>
              <a:buSzPct val="95000"/>
              <a:tabLst>
                <a:tab pos="914400" algn="l"/>
              </a:tabLst>
            </a:pPr>
            <a:r>
              <a:rPr lang="en-US" sz="2600" b="1" dirty="0">
                <a:solidFill>
                  <a:srgbClr val="00ADDC">
                    <a:lumMod val="40000"/>
                    <a:lumOff val="60000"/>
                  </a:srgbClr>
                </a:solidFill>
                <a:cs typeface="Arial" pitchFamily="34" charset="0"/>
              </a:rPr>
              <a:t>	</a:t>
            </a:r>
            <a:endParaRPr lang="en-US" sz="2600" b="1" dirty="0" smtClean="0">
              <a:solidFill>
                <a:srgbClr val="D6ECFF">
                  <a:lumMod val="90000"/>
                </a:srgbClr>
              </a:solidFill>
              <a:latin typeface="Arial" charset="0"/>
            </a:endParaRPr>
          </a:p>
          <a:p>
            <a:pPr marL="177800" lvl="1" defTabSz="457200" eaLnBrk="0" fontAlgn="base" hangingPunct="0">
              <a:spcBef>
                <a:spcPts val="700"/>
              </a:spcBef>
              <a:spcAft>
                <a:spcPct val="0"/>
              </a:spcAft>
              <a:buClr>
                <a:srgbClr val="D6ECFF"/>
              </a:buClr>
              <a:buSzPct val="95000"/>
              <a:tabLst>
                <a:tab pos="914400" algn="l"/>
              </a:tabLst>
            </a:pPr>
            <a:endParaRPr lang="en-US" sz="2600" b="1" dirty="0">
              <a:solidFill>
                <a:prstClr val="white"/>
              </a:solidFill>
              <a:cs typeface="Arial" pitchFamily="34" charset="0"/>
            </a:endParaRPr>
          </a:p>
          <a:p>
            <a:pPr marL="571500" lvl="1" indent="-393700" defTabSz="457200" eaLnBrk="0" fontAlgn="base" hangingPunct="0">
              <a:spcBef>
                <a:spcPts val="700"/>
              </a:spcBef>
              <a:spcAft>
                <a:spcPct val="0"/>
              </a:spcAft>
              <a:buClr>
                <a:srgbClr val="D6ECFF"/>
              </a:buClr>
              <a:buSzPct val="95000"/>
              <a:buFont typeface="Wingdings" pitchFamily="2" charset="2"/>
              <a:buChar char=""/>
              <a:tabLst>
                <a:tab pos="914400" algn="l"/>
              </a:tabLst>
            </a:pPr>
            <a:endParaRPr lang="en-US" sz="2600" b="1" dirty="0">
              <a:solidFill>
                <a:prstClr val="white"/>
              </a:solidFill>
              <a:cs typeface="Arial" pitchFamily="34" charset="0"/>
            </a:endParaRPr>
          </a:p>
          <a:p>
            <a:pPr marL="571500" lvl="1" indent="-393700" defTabSz="457200" eaLnBrk="0" fontAlgn="base" hangingPunct="0">
              <a:spcBef>
                <a:spcPts val="700"/>
              </a:spcBef>
              <a:spcAft>
                <a:spcPct val="0"/>
              </a:spcAft>
              <a:buClr>
                <a:srgbClr val="D6ECFF"/>
              </a:buClr>
              <a:buSzPct val="95000"/>
              <a:buFont typeface="Wingdings" pitchFamily="2" charset="2"/>
              <a:buChar char=""/>
              <a:tabLst>
                <a:tab pos="914400" algn="l"/>
              </a:tabLst>
            </a:pPr>
            <a:endParaRPr lang="en-US" sz="2600" b="1" dirty="0">
              <a:solidFill>
                <a:prstClr val="white"/>
              </a:solidFill>
              <a:cs typeface="Arial" pitchFamily="34" charset="0"/>
            </a:endParaRPr>
          </a:p>
        </p:txBody>
      </p:sp>
      <p:sp>
        <p:nvSpPr>
          <p:cNvPr id="6" name="TextBox 5"/>
          <p:cNvSpPr txBox="1"/>
          <p:nvPr/>
        </p:nvSpPr>
        <p:spPr>
          <a:xfrm>
            <a:off x="7317494" y="6409068"/>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19</a:t>
            </a:r>
            <a:endParaRPr lang="en-US" sz="2000" b="1" dirty="0">
              <a:solidFill>
                <a:srgbClr val="00ADDC">
                  <a:lumMod val="40000"/>
                  <a:lumOff val="60000"/>
                </a:srgbClr>
              </a:solidFill>
              <a:latin typeface="Arial" charset="0"/>
            </a:endParaRPr>
          </a:p>
        </p:txBody>
      </p:sp>
    </p:spTree>
    <p:extLst>
      <p:ext uri="{BB962C8B-B14F-4D97-AF65-F5344CB8AC3E}">
        <p14:creationId xmlns:p14="http://schemas.microsoft.com/office/powerpoint/2010/main" val="49116930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6350" y="19052"/>
            <a:ext cx="9144000" cy="2053588"/>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Sequencing Opportunity: Gabriella </a:t>
            </a:r>
            <a:r>
              <a:rPr lang="en-US" sz="3600" b="1" dirty="0">
                <a:solidFill>
                  <a:srgbClr val="FFFF00"/>
                </a:solidFill>
                <a:latin typeface="Arial" pitchFamily="34" charset="0"/>
                <a:cs typeface="Arial" pitchFamily="34" charset="0"/>
              </a:rPr>
              <a:t>Miller Kids First Pediatric Research Program</a:t>
            </a:r>
          </a:p>
        </p:txBody>
      </p:sp>
      <p:sp>
        <p:nvSpPr>
          <p:cNvPr id="5" name="Title 1"/>
          <p:cNvSpPr txBox="1">
            <a:spLocks/>
          </p:cNvSpPr>
          <p:nvPr/>
        </p:nvSpPr>
        <p:spPr bwMode="auto">
          <a:xfrm>
            <a:off x="-454774" y="1397000"/>
            <a:ext cx="9408274" cy="2763520"/>
          </a:xfrm>
          <a:prstGeom prst="rect">
            <a:avLst/>
          </a:prstGeom>
          <a:noFill/>
          <a:ln w="9525" algn="ctr">
            <a:noFill/>
            <a:miter lim="800000"/>
            <a:headEnd/>
            <a:tailEnd/>
          </a:ln>
        </p:spPr>
        <p:txBody>
          <a:bodyPr/>
          <a:lstStyle/>
          <a:p>
            <a:pPr marL="914400" lvl="1" indent="-228600" defTabSz="457200" eaLnBrk="0" hangingPunct="0">
              <a:spcBef>
                <a:spcPts val="700"/>
              </a:spcBef>
              <a:spcAft>
                <a:spcPts val="1200"/>
              </a:spcAft>
              <a:buClr>
                <a:prstClr val="white"/>
              </a:buClr>
              <a:buSzPct val="95000"/>
              <a:buFont typeface="Wingdings" panose="05000000000000000000" pitchFamily="2" charset="2"/>
              <a:buChar char="§"/>
              <a:tabLst>
                <a:tab pos="914400" algn="l"/>
                <a:tab pos="1257300" algn="l"/>
              </a:tabLst>
            </a:pPr>
            <a:r>
              <a:rPr lang="en-US" sz="2800" dirty="0" smtClean="0">
                <a:cs typeface="Arial" pitchFamily="34" charset="0"/>
              </a:rPr>
              <a:t>Facilitate discovering the genomic </a:t>
            </a:r>
            <a:r>
              <a:rPr lang="en-US" sz="2800" dirty="0">
                <a:cs typeface="Arial" pitchFamily="34" charset="0"/>
              </a:rPr>
              <a:t>b</a:t>
            </a:r>
            <a:r>
              <a:rPr lang="en-US" sz="2800" dirty="0" smtClean="0">
                <a:cs typeface="Arial" pitchFamily="34" charset="0"/>
              </a:rPr>
              <a:t>asis </a:t>
            </a:r>
            <a:r>
              <a:rPr lang="en-US" sz="2800" dirty="0">
                <a:cs typeface="Arial" pitchFamily="34" charset="0"/>
              </a:rPr>
              <a:t>of </a:t>
            </a:r>
            <a:r>
              <a:rPr lang="en-US" sz="2800" dirty="0" smtClean="0">
                <a:cs typeface="Arial" pitchFamily="34" charset="0"/>
              </a:rPr>
              <a:t>	structural birth defects </a:t>
            </a:r>
            <a:r>
              <a:rPr lang="en-US" sz="2800" dirty="0">
                <a:cs typeface="Arial" pitchFamily="34" charset="0"/>
              </a:rPr>
              <a:t>and c</a:t>
            </a:r>
            <a:r>
              <a:rPr lang="en-US" sz="2800" dirty="0" smtClean="0">
                <a:cs typeface="Arial" pitchFamily="34" charset="0"/>
              </a:rPr>
              <a:t>hildhood </a:t>
            </a:r>
            <a:r>
              <a:rPr lang="en-US" sz="2800" dirty="0">
                <a:cs typeface="Arial" pitchFamily="34" charset="0"/>
              </a:rPr>
              <a:t>c</a:t>
            </a:r>
            <a:r>
              <a:rPr lang="en-US" sz="2800" dirty="0" smtClean="0">
                <a:cs typeface="Arial" pitchFamily="34" charset="0"/>
              </a:rPr>
              <a:t>ancers</a:t>
            </a:r>
          </a:p>
          <a:p>
            <a:pPr marL="914400" lvl="1" indent="-228600" defTabSz="457200" eaLnBrk="0" hangingPunct="0">
              <a:spcBef>
                <a:spcPts val="700"/>
              </a:spcBef>
              <a:spcAft>
                <a:spcPts val="1200"/>
              </a:spcAft>
              <a:buClr>
                <a:prstClr val="white"/>
              </a:buClr>
              <a:buSzPct val="95000"/>
              <a:buFont typeface="Wingdings" panose="05000000000000000000" pitchFamily="2" charset="2"/>
              <a:buChar char="§"/>
              <a:tabLst>
                <a:tab pos="914400" algn="l"/>
                <a:tab pos="1257300" algn="l"/>
              </a:tabLst>
            </a:pPr>
            <a:r>
              <a:rPr lang="en-US" sz="2800" dirty="0" smtClean="0">
                <a:cs typeface="Arial" pitchFamily="34" charset="0"/>
              </a:rPr>
              <a:t>Access to whole-genome sequencing for 	available samples</a:t>
            </a:r>
          </a:p>
          <a:p>
            <a:pPr marL="914400" lvl="1" indent="-228600" defTabSz="457200" eaLnBrk="0" hangingPunct="0">
              <a:spcBef>
                <a:spcPts val="700"/>
              </a:spcBef>
              <a:spcAft>
                <a:spcPts val="1200"/>
              </a:spcAft>
              <a:buClr>
                <a:prstClr val="white"/>
              </a:buClr>
              <a:buSzPct val="95000"/>
              <a:buFont typeface="Wingdings" panose="05000000000000000000" pitchFamily="2" charset="2"/>
              <a:buChar char="§"/>
              <a:tabLst>
                <a:tab pos="914400" algn="l"/>
                <a:tab pos="1257300" algn="l"/>
              </a:tabLst>
            </a:pPr>
            <a:r>
              <a:rPr lang="en-US" sz="2800" dirty="0" smtClean="0">
                <a:cs typeface="Arial" pitchFamily="34" charset="0"/>
              </a:rPr>
              <a:t>Applications due July 27</a:t>
            </a:r>
            <a:endParaRPr lang="en-US" sz="2600" dirty="0" smtClean="0">
              <a:cs typeface="Arial" pitchFamily="34" charset="0"/>
            </a:endParaRPr>
          </a:p>
          <a:p>
            <a:pPr marL="177800" lvl="1" defTabSz="457200" eaLnBrk="0" hangingPunct="0">
              <a:spcBef>
                <a:spcPts val="700"/>
              </a:spcBef>
              <a:buClr>
                <a:srgbClr val="D6ECFF"/>
              </a:buClr>
              <a:buSzPct val="95000"/>
              <a:tabLst>
                <a:tab pos="914400" algn="l"/>
              </a:tabLst>
            </a:pPr>
            <a:endParaRPr lang="en-US" sz="2600" dirty="0">
              <a:solidFill>
                <a:prstClr val="white"/>
              </a:solidFill>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dirty="0">
              <a:solidFill>
                <a:prstClr val="white"/>
              </a:solidFill>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dirty="0">
              <a:solidFill>
                <a:prstClr val="white"/>
              </a:solidFill>
              <a:cs typeface="Arial" pitchFamily="34" charset="0"/>
            </a:endParaRP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19</a:t>
            </a:r>
            <a:endParaRPr lang="en-US" sz="2000" dirty="0">
              <a:solidFill>
                <a:srgbClr val="00ADDC">
                  <a:lumMod val="40000"/>
                  <a:lumOff val="60000"/>
                </a:srgbClr>
              </a:solidFill>
              <a:latin typeface="Arial" charset="0"/>
            </a:endParaRPr>
          </a:p>
        </p:txBody>
      </p:sp>
      <p:sp>
        <p:nvSpPr>
          <p:cNvPr id="2" name="AutoShape 2" descr="Image result for Gabriella Miller Kids First Pediatric Research Progr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nvGrpSpPr>
          <p:cNvPr id="3" name="Group 2"/>
          <p:cNvGrpSpPr/>
          <p:nvPr/>
        </p:nvGrpSpPr>
        <p:grpSpPr>
          <a:xfrm>
            <a:off x="2819401" y="4361180"/>
            <a:ext cx="5746456" cy="1994580"/>
            <a:chOff x="460375" y="3978363"/>
            <a:chExt cx="7691227" cy="2451057"/>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75" y="3978363"/>
              <a:ext cx="4902113" cy="2451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771"/>
            <a:stretch/>
          </p:blipFill>
          <p:spPr bwMode="auto">
            <a:xfrm>
              <a:off x="5367248" y="3978363"/>
              <a:ext cx="2784354" cy="2451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664" y="4361179"/>
            <a:ext cx="1999615" cy="1999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240745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ppt_x"/>
                                          </p:val>
                                        </p:tav>
                                        <p:tav tm="100000">
                                          <p:val>
                                            <p:strVal val="#ppt_x"/>
                                          </p:val>
                                        </p:tav>
                                      </p:tavLst>
                                    </p:anim>
                                    <p:anim calcmode="lin" valueType="num">
                                      <p:cBhvr additive="base">
                                        <p:cTn id="8" dur="500" fill="hold"/>
                                        <p:tgtEl>
                                          <p:spTgt spid="10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25750" y="1115919"/>
            <a:ext cx="8650467" cy="5508458"/>
          </a:xfrm>
          <a:prstGeom prst="rect">
            <a:avLst/>
          </a:prstGeom>
          <a:noFill/>
          <a:ln w="9525" algn="ctr">
            <a:noFill/>
            <a:miter lim="800000"/>
            <a:headEnd/>
            <a:tailEnd/>
          </a:ln>
        </p:spPr>
        <p:txBody>
          <a:bodyPr/>
          <a:lstStyle/>
          <a:p>
            <a:pPr marL="457200" lvl="2" indent="-228600" eaLnBrk="0" hangingPunct="0">
              <a:spcBef>
                <a:spcPts val="0"/>
              </a:spcBef>
              <a:buClr>
                <a:prstClr val="white"/>
              </a:buClr>
              <a:buSzPct val="100000"/>
              <a:buFont typeface="Wingdings" panose="05000000000000000000" pitchFamily="2" charset="2"/>
              <a:buChar char="§"/>
              <a:defRPr/>
            </a:pPr>
            <a:r>
              <a:rPr lang="en-US" sz="3200" dirty="0" smtClean="0">
                <a:latin typeface="Arial" charset="0"/>
              </a:rPr>
              <a:t> Goal: Identify 95% of common variants</a:t>
            </a:r>
          </a:p>
          <a:p>
            <a:pPr marL="457200" lvl="2" indent="-228600" eaLnBrk="0" hangingPunct="0">
              <a:spcBef>
                <a:spcPts val="1800"/>
              </a:spcBef>
              <a:buClr>
                <a:prstClr val="white"/>
              </a:buClr>
              <a:buSzPct val="95000"/>
              <a:buFont typeface="Wingdings" panose="05000000000000000000" pitchFamily="2" charset="2"/>
              <a:buChar char="§"/>
              <a:defRPr/>
            </a:pPr>
            <a:endParaRPr lang="en-US" dirty="0" smtClean="0">
              <a:latin typeface="Arial" charset="0"/>
            </a:endParaRPr>
          </a:p>
          <a:p>
            <a:pPr marL="457200" lvl="2" indent="-228600" eaLnBrk="0" hangingPunct="0">
              <a:spcBef>
                <a:spcPts val="0"/>
              </a:spcBef>
              <a:buClr>
                <a:prstClr val="white"/>
              </a:buClr>
              <a:buSzPct val="100000"/>
              <a:buFont typeface="Wingdings" panose="05000000000000000000" pitchFamily="2" charset="2"/>
              <a:buChar char="§"/>
              <a:defRPr/>
            </a:pPr>
            <a:r>
              <a:rPr lang="en-US" sz="3200" dirty="0" smtClean="0">
                <a:latin typeface="Arial" charset="0"/>
              </a:rPr>
              <a:t> Final dataset: &gt;99% of common variants</a:t>
            </a:r>
          </a:p>
          <a:p>
            <a:pPr marL="0" lvl="2" eaLnBrk="0" hangingPunct="0">
              <a:spcBef>
                <a:spcPts val="1000"/>
              </a:spcBef>
              <a:buClr>
                <a:prstClr val="white"/>
              </a:buClr>
              <a:buSzPct val="95000"/>
              <a:defRPr/>
            </a:pPr>
            <a:r>
              <a:rPr lang="en-US" sz="2800" dirty="0" smtClean="0">
                <a:solidFill>
                  <a:schemeClr val="accent4">
                    <a:lumMod val="20000"/>
                    <a:lumOff val="80000"/>
                  </a:schemeClr>
                </a:solidFill>
                <a:latin typeface="Arial" charset="0"/>
              </a:rPr>
              <a:t>	Based on 2,504 people from 26 populations</a:t>
            </a:r>
          </a:p>
          <a:p>
            <a:pPr marL="0" lvl="2" eaLnBrk="0" hangingPunct="0">
              <a:spcBef>
                <a:spcPts val="1000"/>
              </a:spcBef>
              <a:buClr>
                <a:prstClr val="white"/>
              </a:buClr>
              <a:buSzPct val="95000"/>
              <a:defRPr/>
            </a:pPr>
            <a:endParaRPr lang="en-US" dirty="0" smtClean="0">
              <a:latin typeface="Arial" charset="0"/>
            </a:endParaRPr>
          </a:p>
          <a:p>
            <a:pPr marL="457200" lvl="2" indent="-228600" eaLnBrk="0" hangingPunct="0">
              <a:spcBef>
                <a:spcPts val="1000"/>
              </a:spcBef>
              <a:buClr>
                <a:prstClr val="white"/>
              </a:buClr>
              <a:buSzPct val="100000"/>
              <a:buFont typeface="Wingdings" panose="05000000000000000000" pitchFamily="2" charset="2"/>
              <a:buChar char="§"/>
              <a:defRPr/>
            </a:pPr>
            <a:r>
              <a:rPr lang="en-US" sz="3200" dirty="0" smtClean="0">
                <a:latin typeface="Arial" charset="0"/>
              </a:rPr>
              <a:t> &gt;84 million variant sites:</a:t>
            </a:r>
          </a:p>
          <a:p>
            <a:pPr marL="457200" lvl="2" indent="-228600" eaLnBrk="0" hangingPunct="0">
              <a:spcBef>
                <a:spcPts val="1000"/>
              </a:spcBef>
              <a:buClr>
                <a:prstClr val="white"/>
              </a:buClr>
              <a:buSzPct val="95000"/>
              <a:buFont typeface="Wingdings" panose="05000000000000000000" pitchFamily="2" charset="2"/>
              <a:buChar char="§"/>
              <a:defRPr/>
            </a:pPr>
            <a:endParaRPr lang="en-US" sz="400" dirty="0" smtClean="0">
              <a:latin typeface="Arial" charset="0"/>
            </a:endParaRPr>
          </a:p>
          <a:p>
            <a:pPr marL="1042035" lvl="4" eaLnBrk="0" hangingPunct="0">
              <a:spcBef>
                <a:spcPts val="0"/>
              </a:spcBef>
              <a:buClr>
                <a:prstClr val="white"/>
              </a:buClr>
              <a:buSzPct val="100000"/>
              <a:tabLst>
                <a:tab pos="457200" algn="l"/>
              </a:tabLst>
              <a:defRPr/>
            </a:pPr>
            <a:r>
              <a:rPr lang="en-US" sz="2800" dirty="0" smtClean="0">
                <a:solidFill>
                  <a:schemeClr val="accent4">
                    <a:lumMod val="20000"/>
                    <a:lumOff val="80000"/>
                  </a:schemeClr>
                </a:solidFill>
                <a:latin typeface="Arial" charset="0"/>
              </a:rPr>
              <a:t>81M SNPs</a:t>
            </a:r>
          </a:p>
          <a:p>
            <a:pPr marL="1042035" lvl="4" eaLnBrk="0" hangingPunct="0">
              <a:spcBef>
                <a:spcPts val="0"/>
              </a:spcBef>
              <a:buClr>
                <a:prstClr val="white"/>
              </a:buClr>
              <a:buSzPct val="100000"/>
              <a:tabLst>
                <a:tab pos="457200" algn="l"/>
              </a:tabLst>
              <a:defRPr/>
            </a:pPr>
            <a:r>
              <a:rPr lang="en-US" sz="2800" dirty="0" smtClean="0">
                <a:solidFill>
                  <a:schemeClr val="accent4">
                    <a:lumMod val="20000"/>
                    <a:lumOff val="80000"/>
                  </a:schemeClr>
                </a:solidFill>
                <a:latin typeface="Arial" charset="0"/>
              </a:rPr>
              <a:t>3.4M indels (insertions/deletions)</a:t>
            </a:r>
          </a:p>
          <a:p>
            <a:pPr marL="1042035" lvl="4" eaLnBrk="0" hangingPunct="0">
              <a:spcBef>
                <a:spcPts val="0"/>
              </a:spcBef>
              <a:buClr>
                <a:prstClr val="white"/>
              </a:buClr>
              <a:buSzPct val="100000"/>
              <a:tabLst>
                <a:tab pos="457200" algn="l"/>
              </a:tabLst>
              <a:defRPr/>
            </a:pPr>
            <a:r>
              <a:rPr lang="en-US" sz="2800" dirty="0" smtClean="0">
                <a:solidFill>
                  <a:schemeClr val="accent4">
                    <a:lumMod val="20000"/>
                    <a:lumOff val="80000"/>
                  </a:schemeClr>
                </a:solidFill>
                <a:latin typeface="Arial" charset="0"/>
              </a:rPr>
              <a:t>68K structural variants </a:t>
            </a:r>
          </a:p>
          <a:p>
            <a:pPr marL="127635" lvl="2" eaLnBrk="0" hangingPunct="0">
              <a:spcBef>
                <a:spcPts val="0"/>
              </a:spcBef>
              <a:buClr>
                <a:prstClr val="white"/>
              </a:buClr>
              <a:buSzPct val="100000"/>
              <a:tabLst>
                <a:tab pos="457200" algn="l"/>
              </a:tabLst>
              <a:defRPr/>
            </a:pPr>
            <a:endParaRPr lang="en-US" dirty="0" smtClean="0">
              <a:solidFill>
                <a:srgbClr val="FFFF00"/>
              </a:solidFill>
              <a:latin typeface="Arial" charset="0"/>
            </a:endParaRPr>
          </a:p>
          <a:p>
            <a:pPr marL="457200" indent="-228600">
              <a:spcBef>
                <a:spcPts val="1000"/>
              </a:spcBef>
              <a:buFont typeface="Wingdings" panose="05000000000000000000" pitchFamily="2" charset="2"/>
              <a:buChar char="§"/>
            </a:pPr>
            <a:r>
              <a:rPr lang="en-US" sz="3200" dirty="0" smtClean="0">
                <a:latin typeface="Arial" charset="0"/>
              </a:rPr>
              <a:t> Final paper published by October</a:t>
            </a:r>
            <a:endParaRPr lang="en-US" sz="3200" dirty="0" smtClean="0"/>
          </a:p>
          <a:p>
            <a:pPr>
              <a:lnSpc>
                <a:spcPct val="150000"/>
              </a:lnSpc>
            </a:pPr>
            <a:endParaRPr lang="en-US" sz="2200" dirty="0" smtClean="0">
              <a:solidFill>
                <a:prstClr val="white"/>
              </a:solidFill>
              <a:latin typeface="Arial" charset="0"/>
            </a:endParaRPr>
          </a:p>
          <a:p>
            <a:pPr marL="111125" lvl="1" defTabSz="635000" eaLnBrk="0" fontAlgn="base" hangingPunct="0">
              <a:spcAft>
                <a:spcPct val="0"/>
              </a:spcAft>
              <a:buClr>
                <a:prstClr val="white"/>
              </a:buClr>
              <a:buSzPct val="95000"/>
              <a:defRPr/>
            </a:pPr>
            <a:endParaRPr lang="en-US" sz="2200" dirty="0" smtClean="0">
              <a:solidFill>
                <a:prstClr val="white"/>
              </a:solidFill>
              <a:latin typeface="Arial" charset="0"/>
            </a:endParaRPr>
          </a:p>
          <a:p>
            <a:pPr marL="111125" lvl="1" defTabSz="635000" eaLnBrk="0" fontAlgn="base" hangingPunct="0">
              <a:spcAft>
                <a:spcPct val="0"/>
              </a:spcAft>
              <a:buClr>
                <a:prstClr val="white"/>
              </a:buClr>
              <a:buSzPct val="95000"/>
              <a:defRPr/>
            </a:pPr>
            <a:endParaRPr lang="en-US" sz="2200" dirty="0" smtClean="0">
              <a:solidFill>
                <a:prstClr val="white"/>
              </a:solidFill>
              <a:latin typeface="Arial" charset="0"/>
            </a:endParaRPr>
          </a:p>
          <a:p>
            <a:pPr marL="796925" lvl="2" indent="-228600" eaLnBrk="0" fontAlgn="base" hangingPunct="0">
              <a:spcBef>
                <a:spcPts val="1800"/>
              </a:spcBef>
              <a:spcAft>
                <a:spcPct val="0"/>
              </a:spcAft>
              <a:buClr>
                <a:srgbClr val="D6ECFF"/>
              </a:buClr>
              <a:buSzPct val="95000"/>
              <a:buFont typeface="Wingdings" pitchFamily="2" charset="2"/>
              <a:buChar char=""/>
              <a:defRPr/>
            </a:pPr>
            <a:endParaRPr lang="en-US" sz="2200" dirty="0">
              <a:solidFill>
                <a:prstClr val="white"/>
              </a:solidFill>
              <a:latin typeface="Arial" charset="0"/>
            </a:endParaRPr>
          </a:p>
        </p:txBody>
      </p:sp>
      <p:sp>
        <p:nvSpPr>
          <p:cNvPr id="11" name="TextBox 10"/>
          <p:cNvSpPr txBox="1"/>
          <p:nvPr/>
        </p:nvSpPr>
        <p:spPr>
          <a:xfrm>
            <a:off x="7317494" y="6409068"/>
            <a:ext cx="1795684" cy="400110"/>
          </a:xfrm>
          <a:prstGeom prst="rect">
            <a:avLst/>
          </a:prstGeom>
          <a:noFill/>
        </p:spPr>
        <p:txBody>
          <a:bodyPr wrap="none">
            <a:spAutoFit/>
          </a:bodyPr>
          <a:lstStyle/>
          <a:p>
            <a:pPr>
              <a:defRPr/>
            </a:pPr>
            <a:r>
              <a:rPr lang="en-US" sz="2000" dirty="0" smtClean="0">
                <a:solidFill>
                  <a:srgbClr val="00ADDC">
                    <a:lumMod val="40000"/>
                    <a:lumOff val="60000"/>
                  </a:srgbClr>
                </a:solidFill>
                <a:latin typeface="Arial" charset="0"/>
              </a:rPr>
              <a:t>Document 20</a:t>
            </a:r>
            <a:endParaRPr lang="en-US" sz="2000" dirty="0">
              <a:solidFill>
                <a:srgbClr val="00ADDC">
                  <a:lumMod val="40000"/>
                  <a:lumOff val="60000"/>
                </a:srgbClr>
              </a:solidFill>
              <a:latin typeface="Arial" charset="0"/>
            </a:endParaRPr>
          </a:p>
        </p:txBody>
      </p:sp>
      <p:pic>
        <p:nvPicPr>
          <p:cNvPr id="14" name="Picture 2"/>
          <p:cNvPicPr>
            <a:picLocks noChangeAspect="1" noChangeArrowheads="1"/>
          </p:cNvPicPr>
          <p:nvPr/>
        </p:nvPicPr>
        <p:blipFill>
          <a:blip r:embed="rId3" cstate="print"/>
          <a:srcRect l="23174" t="13216" r="1981" b="74625"/>
          <a:stretch>
            <a:fillRect/>
          </a:stretch>
        </p:blipFill>
        <p:spPr bwMode="auto">
          <a:xfrm>
            <a:off x="0" y="1186"/>
            <a:ext cx="9144000" cy="944677"/>
          </a:xfrm>
          <a:prstGeom prst="rect">
            <a:avLst/>
          </a:prstGeom>
          <a:noFill/>
          <a:ln w="9525">
            <a:noFill/>
            <a:miter lim="800000"/>
            <a:headEnd/>
            <a:tailEnd/>
          </a:ln>
        </p:spPr>
      </p:pic>
      <p:pic>
        <p:nvPicPr>
          <p:cNvPr id="15" name="Picture 2"/>
          <p:cNvPicPr>
            <a:picLocks noChangeAspect="1" noChangeArrowheads="1"/>
          </p:cNvPicPr>
          <p:nvPr/>
        </p:nvPicPr>
        <p:blipFill>
          <a:blip r:embed="rId3" cstate="print"/>
          <a:srcRect l="258" t="15894" r="76765" b="77525"/>
          <a:stretch>
            <a:fillRect/>
          </a:stretch>
        </p:blipFill>
        <p:spPr bwMode="auto">
          <a:xfrm>
            <a:off x="0" y="71874"/>
            <a:ext cx="4556907" cy="831571"/>
          </a:xfrm>
          <a:prstGeom prst="rect">
            <a:avLst/>
          </a:prstGeom>
          <a:noFill/>
          <a:ln w="9525">
            <a:noFill/>
            <a:miter lim="800000"/>
            <a:headEnd/>
            <a:tailEnd/>
          </a:ln>
        </p:spPr>
      </p:pic>
    </p:spTree>
    <p:extLst>
      <p:ext uri="{BB962C8B-B14F-4D97-AF65-F5344CB8AC3E}">
        <p14:creationId xmlns:p14="http://schemas.microsoft.com/office/powerpoint/2010/main" val="379691315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619"/>
          <a:stretch/>
        </p:blipFill>
        <p:spPr bwMode="auto">
          <a:xfrm>
            <a:off x="511711" y="1552618"/>
            <a:ext cx="8022689" cy="4130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p:cNvSpPr>
            <a:spLocks noGrp="1"/>
          </p:cNvSpPr>
          <p:nvPr>
            <p:ph type="title" idx="4294967295"/>
          </p:nvPr>
        </p:nvSpPr>
        <p:spPr>
          <a:xfrm>
            <a:off x="-4233" y="14818"/>
            <a:ext cx="9144000" cy="1274164"/>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TCGA Project Team Named as </a:t>
            </a:r>
            <a:br>
              <a:rPr lang="en-US" sz="3600" b="1" dirty="0" smtClean="0">
                <a:solidFill>
                  <a:srgbClr val="FFFF00"/>
                </a:solidFill>
                <a:latin typeface="Arial" pitchFamily="34" charset="0"/>
                <a:cs typeface="Arial" pitchFamily="34" charset="0"/>
              </a:rPr>
            </a:br>
            <a:r>
              <a:rPr lang="en-US" sz="3600" b="1" dirty="0" smtClean="0">
                <a:solidFill>
                  <a:srgbClr val="FFFF00"/>
                </a:solidFill>
                <a:latin typeface="Arial" pitchFamily="34" charset="0"/>
                <a:cs typeface="Arial" pitchFamily="34" charset="0"/>
              </a:rPr>
              <a:t>Finalist for Service to America Medal </a:t>
            </a:r>
          </a:p>
        </p:txBody>
      </p:sp>
      <p:sp>
        <p:nvSpPr>
          <p:cNvPr id="7" name="TextBox 6"/>
          <p:cNvSpPr txBox="1"/>
          <p:nvPr/>
        </p:nvSpPr>
        <p:spPr>
          <a:xfrm>
            <a:off x="7314845" y="6409298"/>
            <a:ext cx="1795684" cy="400110"/>
          </a:xfrm>
          <a:prstGeom prst="rect">
            <a:avLst/>
          </a:prstGeom>
          <a:solidFill>
            <a:srgbClr val="000066"/>
          </a:solid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21</a:t>
            </a:r>
            <a:endParaRPr lang="en-US" sz="2000" b="1" dirty="0">
              <a:solidFill>
                <a:srgbClr val="00ADDC">
                  <a:lumMod val="40000"/>
                  <a:lumOff val="60000"/>
                </a:srgbClr>
              </a:solidFill>
              <a:latin typeface="Arial" charset="0"/>
            </a:endParaRPr>
          </a:p>
        </p:txBody>
      </p:sp>
      <p:grpSp>
        <p:nvGrpSpPr>
          <p:cNvPr id="10" name="Group 9"/>
          <p:cNvGrpSpPr/>
          <p:nvPr/>
        </p:nvGrpSpPr>
        <p:grpSpPr>
          <a:xfrm>
            <a:off x="172415" y="1476362"/>
            <a:ext cx="8779188" cy="4188618"/>
            <a:chOff x="192203" y="1603417"/>
            <a:chExt cx="8779188" cy="4188618"/>
          </a:xfrm>
        </p:grpSpPr>
        <p:grpSp>
          <p:nvGrpSpPr>
            <p:cNvPr id="6" name="Group 5"/>
            <p:cNvGrpSpPr/>
            <p:nvPr/>
          </p:nvGrpSpPr>
          <p:grpSpPr>
            <a:xfrm>
              <a:off x="192203" y="1603417"/>
              <a:ext cx="5845059" cy="4188618"/>
              <a:chOff x="395403" y="1349417"/>
              <a:chExt cx="5845059" cy="4188618"/>
            </a:xfrm>
          </p:grpSpPr>
          <p:pic>
            <p:nvPicPr>
              <p:cNvPr id="19" name="Picture 13" descr="C:\Users\huttercm\AppData\Local\Microsoft\Windows\Temporary Internet Files\Content.Outlook\4XOYNDUR\IMG_268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403" y="1349417"/>
                <a:ext cx="2901834" cy="2207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C:\Users\wettersk\AppData\Local\Microsoft\Windows\Temporary Internet Files\Content.Outlook\5HYXLVEI\IMG_2696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97237" y="1349417"/>
                <a:ext cx="2943225" cy="22074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W:\Awards\Director's Awards\2014\Photos\NIH Director's Awards Ceremony 6-12-14\EB\JPG files\4D4A219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105" b="6805"/>
              <a:stretch/>
            </p:blipFill>
            <p:spPr bwMode="auto">
              <a:xfrm>
                <a:off x="395403" y="3556835"/>
                <a:ext cx="4691496"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C:\Users\huttercm\AppData\Local\Microsoft\Windows\Temporary Internet Files\Content.Outlook\4XOYNDUR\IMG_2702.JPG"/>
              <p:cNvPicPr>
                <a:picLocks noChangeAspect="1" noChangeArrowheads="1"/>
              </p:cNvPicPr>
              <p:nvPr/>
            </p:nvPicPr>
            <p:blipFill rotWithShape="1">
              <a:blip r:embed="rId7">
                <a:extLst>
                  <a:ext uri="{28A0092B-C50C-407E-A947-70E740481C1C}">
                    <a14:useLocalDpi xmlns:a14="http://schemas.microsoft.com/office/drawing/2010/main" val="0"/>
                  </a:ext>
                </a:extLst>
              </a:blip>
              <a:srcRect l="7629" r="10681"/>
              <a:stretch/>
            </p:blipFill>
            <p:spPr bwMode="auto">
              <a:xfrm>
                <a:off x="4991445" y="3556835"/>
                <a:ext cx="124901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7"/>
            <p:cNvGrpSpPr/>
            <p:nvPr/>
          </p:nvGrpSpPr>
          <p:grpSpPr>
            <a:xfrm>
              <a:off x="6037262" y="1603417"/>
              <a:ext cx="2934129" cy="4188618"/>
              <a:chOff x="6037262" y="1603417"/>
              <a:chExt cx="2934129" cy="4188618"/>
            </a:xfrm>
          </p:grpSpPr>
          <p:sp>
            <p:nvSpPr>
              <p:cNvPr id="5" name="Rectangle 4"/>
              <p:cNvSpPr/>
              <p:nvPr/>
            </p:nvSpPr>
            <p:spPr>
              <a:xfrm>
                <a:off x="6037262" y="1603417"/>
                <a:ext cx="2934129" cy="41886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075361" y="4086328"/>
                <a:ext cx="2781729" cy="954107"/>
              </a:xfrm>
              <a:prstGeom prst="rect">
                <a:avLst/>
              </a:prstGeom>
              <a:solidFill>
                <a:schemeClr val="tx1"/>
              </a:solidFill>
            </p:spPr>
            <p:txBody>
              <a:bodyPr wrap="square" rtlCol="0">
                <a:spAutoFit/>
              </a:bodyPr>
              <a:lstStyle/>
              <a:p>
                <a:pPr algn="ctr"/>
                <a:r>
                  <a:rPr lang="en-US" sz="1600" i="1" dirty="0" smtClean="0">
                    <a:solidFill>
                      <a:srgbClr val="00007E"/>
                    </a:solidFill>
                    <a:latin typeface="Californian FB" panose="0207040306080B030204" pitchFamily="18" charset="0"/>
                    <a:cs typeface="Times" panose="02020603050405020304" pitchFamily="18" charset="0"/>
                  </a:rPr>
                  <a:t>The Samuel J. </a:t>
                </a:r>
                <a:r>
                  <a:rPr lang="en-US" sz="1600" i="1" dirty="0" err="1" smtClean="0">
                    <a:solidFill>
                      <a:srgbClr val="00007E"/>
                    </a:solidFill>
                    <a:latin typeface="Californian FB" panose="0207040306080B030204" pitchFamily="18" charset="0"/>
                    <a:cs typeface="Times" panose="02020603050405020304" pitchFamily="18" charset="0"/>
                  </a:rPr>
                  <a:t>Heyman</a:t>
                </a:r>
                <a:endParaRPr lang="en-US" sz="1600" i="1" dirty="0" smtClean="0">
                  <a:solidFill>
                    <a:srgbClr val="00007E"/>
                  </a:solidFill>
                  <a:latin typeface="Californian FB" panose="0207040306080B030204" pitchFamily="18" charset="0"/>
                  <a:cs typeface="Times" panose="02020603050405020304" pitchFamily="18" charset="0"/>
                </a:endParaRPr>
              </a:p>
              <a:p>
                <a:pPr algn="ctr"/>
                <a:r>
                  <a:rPr lang="en-US" sz="2000" dirty="0" smtClean="0">
                    <a:solidFill>
                      <a:srgbClr val="00007E"/>
                    </a:solidFill>
                    <a:latin typeface="Californian FB" panose="0207040306080B030204" pitchFamily="18" charset="0"/>
                    <a:cs typeface="Times" panose="02020603050405020304" pitchFamily="18" charset="0"/>
                  </a:rPr>
                  <a:t>SERVICE to AMERICA MEDALS</a:t>
                </a:r>
                <a:endParaRPr lang="en-US" sz="2000" dirty="0">
                  <a:solidFill>
                    <a:srgbClr val="00007E"/>
                  </a:solidFill>
                  <a:latin typeface="Californian FB" panose="0207040306080B030204" pitchFamily="18" charset="0"/>
                  <a:cs typeface="Times" panose="02020603050405020304" pitchFamily="18" charset="0"/>
                </a:endParaRPr>
              </a:p>
            </p:txBody>
          </p:sp>
          <p:pic>
            <p:nvPicPr>
              <p:cNvPr id="3080" name="Picture 8"/>
              <p:cNvPicPr>
                <a:picLocks noChangeAspect="1" noChangeArrowheads="1"/>
              </p:cNvPicPr>
              <p:nvPr/>
            </p:nvPicPr>
            <p:blipFill rotWithShape="1">
              <a:blip r:embed="rId8">
                <a:extLst>
                  <a:ext uri="{28A0092B-C50C-407E-A947-70E740481C1C}">
                    <a14:useLocalDpi xmlns:a14="http://schemas.microsoft.com/office/drawing/2010/main" val="0"/>
                  </a:ext>
                </a:extLst>
              </a:blip>
              <a:srcRect l="9548" t="145" r="10770" b="25406"/>
              <a:stretch/>
            </p:blipFill>
            <p:spPr bwMode="auto">
              <a:xfrm>
                <a:off x="6037262" y="2251146"/>
                <a:ext cx="2781730" cy="1715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293670510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4-20 at 7.04.49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 y="1"/>
            <a:ext cx="9143999" cy="1220518"/>
          </a:xfrm>
          <a:prstGeom prst="rect">
            <a:avLst/>
          </a:prstGeom>
        </p:spPr>
      </p:pic>
      <p:sp>
        <p:nvSpPr>
          <p:cNvPr id="9" name="Title 1"/>
          <p:cNvSpPr txBox="1">
            <a:spLocks/>
          </p:cNvSpPr>
          <p:nvPr/>
        </p:nvSpPr>
        <p:spPr bwMode="auto">
          <a:xfrm>
            <a:off x="102382" y="1235548"/>
            <a:ext cx="5382004" cy="2160252"/>
          </a:xfrm>
          <a:prstGeom prst="rect">
            <a:avLst/>
          </a:prstGeom>
          <a:noFill/>
          <a:ln w="9525" algn="ctr">
            <a:noFill/>
            <a:miter lim="800000"/>
            <a:headEnd/>
            <a:tailEnd/>
          </a:ln>
        </p:spPr>
        <p:txBody>
          <a:bodyPr/>
          <a:lstStyle/>
          <a:p>
            <a:pPr marL="0" lvl="2" eaLnBrk="0" hangingPunct="0">
              <a:spcBef>
                <a:spcPts val="1800"/>
              </a:spcBef>
              <a:buClr>
                <a:prstClr val="white"/>
              </a:buClr>
              <a:buSzPct val="95000"/>
              <a:defRPr/>
            </a:pPr>
            <a:r>
              <a:rPr lang="en-US" sz="2400" dirty="0" smtClean="0">
                <a:solidFill>
                  <a:srgbClr val="FFFF00"/>
                </a:solidFill>
                <a:latin typeface="Arial" charset="0"/>
              </a:rPr>
              <a:t>Discovery</a:t>
            </a:r>
            <a:endParaRPr lang="en-US" sz="2000" dirty="0">
              <a:solidFill>
                <a:srgbClr val="FFFF00"/>
              </a:solidFill>
              <a:latin typeface="Arial" charset="0"/>
            </a:endParaRPr>
          </a:p>
          <a:p>
            <a:pPr marL="223838" lvl="2" indent="-223838" eaLnBrk="0" hangingPunct="0">
              <a:spcBef>
                <a:spcPts val="1200"/>
              </a:spcBef>
              <a:buClr>
                <a:prstClr val="white"/>
              </a:buClr>
              <a:buSzPct val="95000"/>
              <a:buFont typeface="Wingdings" panose="05000000000000000000" pitchFamily="2" charset="2"/>
              <a:buChar char="§"/>
              <a:tabLst>
                <a:tab pos="457200" algn="l"/>
              </a:tabLst>
              <a:defRPr/>
            </a:pPr>
            <a:r>
              <a:rPr lang="en-US" sz="2000" dirty="0" smtClean="0">
                <a:latin typeface="Arial" charset="0"/>
              </a:rPr>
              <a:t>Discovered &gt;1,100 causal genes </a:t>
            </a:r>
            <a:endParaRPr lang="en-US" sz="2000" dirty="0">
              <a:latin typeface="Arial" charset="0"/>
            </a:endParaRPr>
          </a:p>
          <a:p>
            <a:pPr marL="223838" lvl="2" indent="-223838" eaLnBrk="0" hangingPunct="0">
              <a:spcBef>
                <a:spcPts val="1200"/>
              </a:spcBef>
              <a:buClr>
                <a:prstClr val="white"/>
              </a:buClr>
              <a:buSzPct val="95000"/>
              <a:buFont typeface="Wingdings" panose="05000000000000000000" pitchFamily="2" charset="2"/>
              <a:buChar char="§"/>
              <a:tabLst>
                <a:tab pos="457200" algn="l"/>
              </a:tabLst>
              <a:defRPr/>
            </a:pPr>
            <a:r>
              <a:rPr lang="en-US" sz="2000" dirty="0" smtClean="0">
                <a:latin typeface="Arial" charset="0"/>
              </a:rPr>
              <a:t>453 novel causal genes </a:t>
            </a:r>
          </a:p>
          <a:p>
            <a:pPr marL="223838" lvl="2" indent="-223838" eaLnBrk="0" hangingPunct="0">
              <a:spcBef>
                <a:spcPts val="1200"/>
              </a:spcBef>
              <a:buClr>
                <a:prstClr val="white"/>
              </a:buClr>
              <a:buSzPct val="95000"/>
              <a:buFont typeface="Wingdings" panose="05000000000000000000" pitchFamily="2" charset="2"/>
              <a:buChar char="§"/>
              <a:tabLst>
                <a:tab pos="457200" algn="l"/>
              </a:tabLst>
              <a:defRPr/>
            </a:pPr>
            <a:r>
              <a:rPr lang="en-US" sz="2000" dirty="0">
                <a:latin typeface="Arial" charset="0"/>
              </a:rPr>
              <a:t>&gt;</a:t>
            </a:r>
            <a:r>
              <a:rPr lang="en-US" sz="2000" dirty="0" smtClean="0">
                <a:latin typeface="Arial" charset="0"/>
              </a:rPr>
              <a:t>170 publications</a:t>
            </a:r>
          </a:p>
        </p:txBody>
      </p:sp>
      <p:sp>
        <p:nvSpPr>
          <p:cNvPr id="11" name="TextBox 10"/>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22</a:t>
            </a:r>
            <a:endParaRPr lang="en-US" sz="2000" dirty="0">
              <a:solidFill>
                <a:srgbClr val="00ADDC">
                  <a:lumMod val="40000"/>
                  <a:lumOff val="60000"/>
                </a:srgbClr>
              </a:solidFill>
              <a:latin typeface="Arial" charset="0"/>
            </a:endParaRPr>
          </a:p>
        </p:txBody>
      </p:sp>
      <p:sp>
        <p:nvSpPr>
          <p:cNvPr id="14" name="Title 1"/>
          <p:cNvSpPr txBox="1">
            <a:spLocks/>
          </p:cNvSpPr>
          <p:nvPr/>
        </p:nvSpPr>
        <p:spPr bwMode="auto">
          <a:xfrm>
            <a:off x="5484406" y="1242578"/>
            <a:ext cx="3703133" cy="5155603"/>
          </a:xfrm>
          <a:prstGeom prst="rect">
            <a:avLst/>
          </a:prstGeom>
          <a:noFill/>
          <a:ln w="9525" algn="ctr">
            <a:noFill/>
            <a:miter lim="800000"/>
            <a:headEnd/>
            <a:tailEnd/>
          </a:ln>
        </p:spPr>
        <p:txBody>
          <a:bodyPr/>
          <a:lstStyle/>
          <a:p>
            <a:pPr marL="0" lvl="2" eaLnBrk="0" hangingPunct="0">
              <a:spcBef>
                <a:spcPts val="1800"/>
              </a:spcBef>
              <a:buClr>
                <a:prstClr val="white"/>
              </a:buClr>
              <a:buSzPct val="95000"/>
              <a:defRPr/>
            </a:pPr>
            <a:r>
              <a:rPr lang="en-US" sz="2400" dirty="0" smtClean="0">
                <a:solidFill>
                  <a:srgbClr val="FFFF00"/>
                </a:solidFill>
                <a:latin typeface="Arial" charset="0"/>
              </a:rPr>
              <a:t>Resource Sharing</a:t>
            </a:r>
          </a:p>
          <a:p>
            <a:pPr marL="347663" lvl="2" indent="-228600" eaLnBrk="0" hangingPunct="0">
              <a:spcBef>
                <a:spcPts val="1200"/>
              </a:spcBef>
              <a:buClr>
                <a:prstClr val="white"/>
              </a:buClr>
              <a:buSzPct val="95000"/>
              <a:buFont typeface="Wingdings" panose="05000000000000000000" pitchFamily="2" charset="2"/>
              <a:buChar char="§"/>
              <a:tabLst>
                <a:tab pos="457200" algn="l"/>
              </a:tabLst>
              <a:defRPr/>
            </a:pPr>
            <a:r>
              <a:rPr lang="en-US" sz="2000" dirty="0" err="1" smtClean="0">
                <a:latin typeface="Arial" charset="0"/>
              </a:rPr>
              <a:t>PhenoDB</a:t>
            </a:r>
            <a:r>
              <a:rPr lang="en-US" sz="2000" dirty="0" smtClean="0">
                <a:latin typeface="Arial" charset="0"/>
              </a:rPr>
              <a:t>  (&gt;216	downloads)</a:t>
            </a:r>
            <a:endParaRPr lang="en-US" sz="2000" dirty="0">
              <a:latin typeface="Arial" charset="0"/>
            </a:endParaRPr>
          </a:p>
          <a:p>
            <a:pPr marL="347663" lvl="2" indent="-228600" eaLnBrk="0" hangingPunct="0">
              <a:spcBef>
                <a:spcPts val="1200"/>
              </a:spcBef>
              <a:buClr>
                <a:prstClr val="white"/>
              </a:buClr>
              <a:buSzPct val="95000"/>
              <a:buFont typeface="Wingdings" panose="05000000000000000000" pitchFamily="2" charset="2"/>
              <a:buChar char="§"/>
              <a:tabLst>
                <a:tab pos="457200" algn="l"/>
              </a:tabLst>
              <a:defRPr/>
            </a:pPr>
            <a:r>
              <a:rPr lang="en-US" sz="2000" dirty="0" err="1" smtClean="0">
                <a:latin typeface="Arial" charset="0"/>
              </a:rPr>
              <a:t>ALoFT</a:t>
            </a:r>
            <a:r>
              <a:rPr lang="en-US" sz="2000" dirty="0" smtClean="0">
                <a:latin typeface="Arial" charset="0"/>
              </a:rPr>
              <a:t> source code</a:t>
            </a:r>
          </a:p>
          <a:p>
            <a:pPr marL="347663" lvl="2" indent="-228600" eaLnBrk="0" hangingPunct="0">
              <a:spcBef>
                <a:spcPts val="1200"/>
              </a:spcBef>
              <a:buClr>
                <a:prstClr val="white"/>
              </a:buClr>
              <a:buSzPct val="95000"/>
              <a:buFont typeface="Wingdings" panose="05000000000000000000" pitchFamily="2" charset="2"/>
              <a:buChar char="§"/>
              <a:tabLst>
                <a:tab pos="457200" algn="l"/>
              </a:tabLst>
              <a:defRPr/>
            </a:pPr>
            <a:r>
              <a:rPr lang="en-US" sz="2000" dirty="0" smtClean="0">
                <a:latin typeface="Arial" charset="0"/>
              </a:rPr>
              <a:t>Data analysis workshops</a:t>
            </a:r>
          </a:p>
          <a:p>
            <a:pPr marL="347663" lvl="2" indent="-228600" eaLnBrk="0" hangingPunct="0">
              <a:spcBef>
                <a:spcPts val="1200"/>
              </a:spcBef>
              <a:buClr>
                <a:prstClr val="white"/>
              </a:buClr>
              <a:buSzPct val="95000"/>
              <a:buFont typeface="Wingdings" panose="05000000000000000000" pitchFamily="2" charset="2"/>
              <a:buChar char="§"/>
              <a:tabLst>
                <a:tab pos="457200" algn="l"/>
              </a:tabLst>
              <a:defRPr/>
            </a:pPr>
            <a:r>
              <a:rPr lang="en-US" sz="2000" dirty="0" err="1" smtClean="0">
                <a:latin typeface="Arial" charset="0"/>
              </a:rPr>
              <a:t>dbGaP</a:t>
            </a:r>
            <a:r>
              <a:rPr lang="en-US" sz="2000" dirty="0" smtClean="0">
                <a:latin typeface="Arial" charset="0"/>
              </a:rPr>
              <a:t> data deposition</a:t>
            </a:r>
            <a:endParaRPr lang="en-US" sz="2000" dirty="0">
              <a:solidFill>
                <a:prstClr val="white"/>
              </a:solidFill>
              <a:latin typeface="Arial" charset="0"/>
            </a:endParaRPr>
          </a:p>
        </p:txBody>
      </p:sp>
      <p:grpSp>
        <p:nvGrpSpPr>
          <p:cNvPr id="5" name="Group 4"/>
          <p:cNvGrpSpPr/>
          <p:nvPr/>
        </p:nvGrpSpPr>
        <p:grpSpPr>
          <a:xfrm>
            <a:off x="441610" y="3806168"/>
            <a:ext cx="5236250" cy="2827750"/>
            <a:chOff x="316523" y="3981428"/>
            <a:chExt cx="5236250" cy="2827750"/>
          </a:xfrm>
        </p:grpSpPr>
        <p:sp>
          <p:nvSpPr>
            <p:cNvPr id="15" name="TextBox 14"/>
            <p:cNvSpPr txBox="1"/>
            <p:nvPr/>
          </p:nvSpPr>
          <p:spPr>
            <a:xfrm>
              <a:off x="4435286" y="4208851"/>
              <a:ext cx="631904" cy="307777"/>
            </a:xfrm>
            <a:prstGeom prst="rect">
              <a:avLst/>
            </a:prstGeom>
            <a:noFill/>
          </p:spPr>
          <p:txBody>
            <a:bodyPr wrap="none" rtlCol="0">
              <a:spAutoFit/>
            </a:bodyPr>
            <a:lstStyle/>
            <a:p>
              <a:r>
                <a:rPr lang="en-US" sz="1400" dirty="0" smtClean="0">
                  <a:solidFill>
                    <a:srgbClr val="92D050"/>
                  </a:solidFill>
                </a:rPr>
                <a:t>1,923</a:t>
              </a:r>
              <a:endParaRPr lang="en-US" sz="1400" dirty="0">
                <a:solidFill>
                  <a:srgbClr val="92D050"/>
                </a:solidFill>
              </a:endParaRPr>
            </a:p>
          </p:txBody>
        </p:sp>
        <p:sp>
          <p:nvSpPr>
            <p:cNvPr id="16" name="TextBox 15"/>
            <p:cNvSpPr txBox="1"/>
            <p:nvPr/>
          </p:nvSpPr>
          <p:spPr>
            <a:xfrm>
              <a:off x="4570807" y="4692703"/>
              <a:ext cx="482824" cy="307777"/>
            </a:xfrm>
            <a:prstGeom prst="rect">
              <a:avLst/>
            </a:prstGeom>
            <a:noFill/>
          </p:spPr>
          <p:txBody>
            <a:bodyPr wrap="none" rtlCol="0">
              <a:spAutoFit/>
            </a:bodyPr>
            <a:lstStyle/>
            <a:p>
              <a:r>
                <a:rPr lang="en-US" sz="1400" dirty="0" smtClean="0">
                  <a:solidFill>
                    <a:srgbClr val="BE1264"/>
                  </a:solidFill>
                </a:rPr>
                <a:t>201</a:t>
              </a:r>
            </a:p>
          </p:txBody>
        </p:sp>
        <p:graphicFrame>
          <p:nvGraphicFramePr>
            <p:cNvPr id="20" name="Chart 19"/>
            <p:cNvGraphicFramePr>
              <a:graphicFrameLocks/>
            </p:cNvGraphicFramePr>
            <p:nvPr>
              <p:extLst>
                <p:ext uri="{D42A27DB-BD31-4B8C-83A1-F6EECF244321}">
                  <p14:modId xmlns:p14="http://schemas.microsoft.com/office/powerpoint/2010/main" val="363088835"/>
                </p:ext>
              </p:extLst>
            </p:nvPr>
          </p:nvGraphicFramePr>
          <p:xfrm>
            <a:off x="316523" y="3981428"/>
            <a:ext cx="5236250" cy="2827750"/>
          </p:xfrm>
          <a:graphic>
            <a:graphicData uri="http://schemas.openxmlformats.org/drawingml/2006/chart">
              <c:chart xmlns:c="http://schemas.openxmlformats.org/drawingml/2006/chart" xmlns:r="http://schemas.openxmlformats.org/officeDocument/2006/relationships" r:id="rId4"/>
            </a:graphicData>
          </a:graphic>
        </p:graphicFrame>
      </p:grpSp>
      <p:sp>
        <p:nvSpPr>
          <p:cNvPr id="4" name="Rectangle 3"/>
          <p:cNvSpPr/>
          <p:nvPr/>
        </p:nvSpPr>
        <p:spPr>
          <a:xfrm>
            <a:off x="102382" y="3420322"/>
            <a:ext cx="2135521" cy="461665"/>
          </a:xfrm>
          <a:prstGeom prst="rect">
            <a:avLst/>
          </a:prstGeom>
        </p:spPr>
        <p:txBody>
          <a:bodyPr wrap="none">
            <a:spAutoFit/>
          </a:bodyPr>
          <a:lstStyle/>
          <a:p>
            <a:pPr marL="0" lvl="2" eaLnBrk="0" hangingPunct="0">
              <a:spcBef>
                <a:spcPts val="1800"/>
              </a:spcBef>
              <a:buClr>
                <a:prstClr val="white"/>
              </a:buClr>
              <a:buSzPct val="95000"/>
              <a:tabLst>
                <a:tab pos="457200" algn="l"/>
              </a:tabLst>
              <a:defRPr/>
            </a:pPr>
            <a:r>
              <a:rPr lang="en-US" sz="2400" dirty="0">
                <a:solidFill>
                  <a:srgbClr val="FFFF00"/>
                </a:solidFill>
                <a:latin typeface="Arial" charset="0"/>
              </a:rPr>
              <a:t>GeneMatcher</a:t>
            </a:r>
            <a:endParaRPr lang="en-US" sz="2000" dirty="0">
              <a:solidFill>
                <a:srgbClr val="FFFF00"/>
              </a:solidFill>
              <a:latin typeface="Arial" charset="0"/>
            </a:endParaRPr>
          </a:p>
        </p:txBody>
      </p:sp>
    </p:spTree>
    <p:extLst>
      <p:ext uri="{BB962C8B-B14F-4D97-AF65-F5344CB8AC3E}">
        <p14:creationId xmlns:p14="http://schemas.microsoft.com/office/powerpoint/2010/main" val="427541533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txBox="1">
            <a:spLocks/>
          </p:cNvSpPr>
          <p:nvPr/>
        </p:nvSpPr>
        <p:spPr bwMode="auto">
          <a:xfrm>
            <a:off x="1721758" y="16932"/>
            <a:ext cx="75311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rgbClr val="FFFF00"/>
                </a:solidFill>
                <a:latin typeface="Arial" charset="0"/>
              </a:rPr>
              <a:t>Clinical Sequencing Exploratory </a:t>
            </a:r>
            <a:r>
              <a:rPr lang="en-US" altLang="en-US" sz="3600" dirty="0" smtClean="0">
                <a:solidFill>
                  <a:srgbClr val="FFFF00"/>
                </a:solidFill>
                <a:latin typeface="Arial" charset="0"/>
              </a:rPr>
              <a:t>Research Program</a:t>
            </a:r>
            <a:endParaRPr lang="en-US" altLang="en-US" sz="3600" dirty="0">
              <a:solidFill>
                <a:srgbClr val="FFFF00"/>
              </a:solidFill>
              <a:latin typeface="Arial" charset="0"/>
            </a:endParaRPr>
          </a:p>
        </p:txBody>
      </p:sp>
      <p:sp>
        <p:nvSpPr>
          <p:cNvPr id="81923" name="TextBox 7"/>
          <p:cNvSpPr txBox="1">
            <a:spLocks noChangeArrowheads="1"/>
          </p:cNvSpPr>
          <p:nvPr/>
        </p:nvSpPr>
        <p:spPr bwMode="auto">
          <a:xfrm>
            <a:off x="7316788" y="6410503"/>
            <a:ext cx="17956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000" dirty="0">
                <a:solidFill>
                  <a:srgbClr val="8BE6FF"/>
                </a:solidFill>
                <a:latin typeface="Arial" charset="0"/>
              </a:rPr>
              <a:t>Document </a:t>
            </a:r>
            <a:r>
              <a:rPr lang="en-US" altLang="en-US" sz="2000" dirty="0" smtClean="0">
                <a:solidFill>
                  <a:srgbClr val="8BE6FF"/>
                </a:solidFill>
                <a:latin typeface="Arial" charset="0"/>
              </a:rPr>
              <a:t>23</a:t>
            </a:r>
            <a:endParaRPr lang="en-US" altLang="en-US" sz="2000" dirty="0">
              <a:solidFill>
                <a:srgbClr val="8BE6FF"/>
              </a:solidFill>
              <a:latin typeface="Arial"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738" y="4495800"/>
            <a:ext cx="7443787" cy="1619250"/>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895600"/>
            <a:ext cx="7458075" cy="1181100"/>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5"/>
          <p:cNvSpPr txBox="1">
            <a:spLocks/>
          </p:cNvSpPr>
          <p:nvPr/>
        </p:nvSpPr>
        <p:spPr bwMode="auto">
          <a:xfrm>
            <a:off x="33338" y="1401763"/>
            <a:ext cx="8937625" cy="1265237"/>
          </a:xfrm>
          <a:prstGeom prst="rect">
            <a:avLst/>
          </a:prstGeom>
          <a:noFill/>
          <a:ln>
            <a:noFill/>
          </a:ln>
          <a:extLst/>
        </p:spPr>
        <p:txBody>
          <a:bodyPr/>
          <a:lstStyle>
            <a:lvl1pPr marL="411163" indent="-342900" eaLnBrk="0" hangingPunct="0">
              <a:defRPr b="1">
                <a:solidFill>
                  <a:schemeClr val="tx1"/>
                </a:solidFill>
                <a:latin typeface="Arial" charset="0"/>
              </a:defRPr>
            </a:lvl1pPr>
            <a:lvl2pPr marL="868363" indent="-342900" eaLnBrk="0" hangingPunct="0">
              <a:defRPr b="1">
                <a:solidFill>
                  <a:schemeClr val="tx1"/>
                </a:solidFill>
                <a:latin typeface="Arial" charset="0"/>
              </a:defRPr>
            </a:lvl2pPr>
            <a:lvl3pPr marL="1325563" indent="-3429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342900" defTabSz="457200">
              <a:spcBef>
                <a:spcPts val="0"/>
              </a:spcBef>
              <a:spcAft>
                <a:spcPts val="1200"/>
              </a:spcAft>
              <a:buClr>
                <a:prstClr val="white"/>
              </a:buClr>
              <a:buSzPct val="95000"/>
              <a:buFont typeface="Wingdings" panose="05000000000000000000" pitchFamily="2" charset="2"/>
              <a:buChar char="§"/>
              <a:defRPr/>
            </a:pPr>
            <a:r>
              <a:rPr lang="en-US" sz="2800" dirty="0" smtClean="0">
                <a:solidFill>
                  <a:prstClr val="white"/>
                </a:solidFill>
                <a:cs typeface="+mn-cs"/>
              </a:rPr>
              <a:t>Enrolled 3,638 adults, 796 children</a:t>
            </a:r>
          </a:p>
          <a:p>
            <a:pPr marL="342900" defTabSz="457200">
              <a:spcBef>
                <a:spcPts val="0"/>
              </a:spcBef>
              <a:spcAft>
                <a:spcPts val="1200"/>
              </a:spcAft>
              <a:buClr>
                <a:prstClr val="white"/>
              </a:buClr>
              <a:buSzPct val="95000"/>
              <a:buFont typeface="Wingdings" panose="05000000000000000000" pitchFamily="2" charset="2"/>
              <a:buChar char="§"/>
              <a:defRPr/>
            </a:pPr>
            <a:r>
              <a:rPr lang="en-US" sz="2800" dirty="0" smtClean="0">
                <a:solidFill>
                  <a:prstClr val="white"/>
                </a:solidFill>
                <a:latin typeface="Arial" pitchFamily="34" charset="0"/>
                <a:cs typeface="Arial" panose="020B0604020202020204" pitchFamily="34" charset="0"/>
              </a:rPr>
              <a:t>149 publications, 10 </a:t>
            </a:r>
            <a:r>
              <a:rPr lang="en-US" sz="2800" dirty="0">
                <a:solidFill>
                  <a:prstClr val="white"/>
                </a:solidFill>
                <a:latin typeface="Arial" pitchFamily="34" charset="0"/>
                <a:cs typeface="Arial" panose="020B0604020202020204" pitchFamily="34" charset="0"/>
              </a:rPr>
              <a:t>working group publications </a:t>
            </a:r>
            <a:endParaRPr lang="en-US" sz="1400" dirty="0">
              <a:solidFill>
                <a:prstClr val="white"/>
              </a:solidFill>
              <a:latin typeface="Arial" pitchFamily="34" charset="0"/>
              <a:cs typeface="Arial" panose="020B0604020202020204" pitchFamily="34" charset="0"/>
            </a:endParaRPr>
          </a:p>
          <a:p>
            <a:pPr marL="0" indent="0" defTabSz="457200">
              <a:spcBef>
                <a:spcPts val="0"/>
              </a:spcBef>
              <a:buClr>
                <a:prstClr val="white"/>
              </a:buClr>
              <a:buSzPct val="95000"/>
              <a:defRPr/>
            </a:pPr>
            <a:endParaRPr lang="en-US" sz="2800" dirty="0" smtClean="0">
              <a:solidFill>
                <a:prstClr val="white"/>
              </a:solidFill>
              <a:cs typeface="+mn-cs"/>
            </a:endParaRPr>
          </a:p>
        </p:txBody>
      </p:sp>
      <p:pic>
        <p:nvPicPr>
          <p:cNvPr id="81927" name="Picture 8" descr="E:\Genetics\Logo\Images\CSER_Origina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885950" cy="97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367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0" y="1299499"/>
            <a:ext cx="9144000" cy="5465148"/>
          </a:xfrm>
          <a:prstGeom prst="rect">
            <a:avLst/>
          </a:prstGeom>
          <a:noFill/>
          <a:ln w="9525" algn="ctr">
            <a:noFill/>
            <a:miter lim="800000"/>
            <a:headEnd/>
            <a:tailEnd/>
          </a:ln>
        </p:spPr>
        <p:txBody>
          <a:bodyPr/>
          <a:lstStyle/>
          <a:p>
            <a:pPr marL="571500" lvl="1" indent="-288925" defTabSz="457200" eaLnBrk="0" hangingPunct="0">
              <a:spcBef>
                <a:spcPts val="700"/>
              </a:spcBef>
              <a:buClr>
                <a:schemeClr val="tx1"/>
              </a:buClr>
              <a:buSzPct val="95000"/>
              <a:buFont typeface="Wingdings" pitchFamily="2" charset="2"/>
              <a:buChar char=""/>
              <a:tabLst>
                <a:tab pos="914400" algn="l"/>
              </a:tabLst>
            </a:pPr>
            <a:r>
              <a:rPr lang="en-US" sz="2800" b="1" dirty="0" smtClean="0">
                <a:latin typeface="Arial" pitchFamily="34" charset="0"/>
                <a:cs typeface="Arial" pitchFamily="34" charset="0"/>
              </a:rPr>
              <a:t>Planning </a:t>
            </a:r>
            <a:r>
              <a:rPr lang="en-US" sz="2800" dirty="0">
                <a:cs typeface="Arial" pitchFamily="34" charset="0"/>
              </a:rPr>
              <a:t>W</a:t>
            </a:r>
            <a:r>
              <a:rPr lang="en-US" sz="2800" b="1" dirty="0" smtClean="0">
                <a:latin typeface="Arial" pitchFamily="34" charset="0"/>
                <a:cs typeface="Arial" pitchFamily="34" charset="0"/>
              </a:rPr>
              <a:t>orkshop: “From Genome Function to 	Biomedical Insight— ENCODE and Beyond” </a:t>
            </a:r>
          </a:p>
          <a:p>
            <a:pPr marL="571500" lvl="2" indent="-288925" defTabSz="457200" eaLnBrk="0" hangingPunct="0">
              <a:spcBef>
                <a:spcPts val="700"/>
              </a:spcBef>
              <a:buClr>
                <a:srgbClr val="D6ECFF"/>
              </a:buClr>
              <a:buSzPct val="95000"/>
              <a:buFont typeface="Wingdings" pitchFamily="2" charset="2"/>
              <a:buChar char=""/>
              <a:tabLst>
                <a:tab pos="914400" algn="l"/>
              </a:tabLst>
            </a:pPr>
            <a:endParaRPr lang="en-US" sz="800" b="1" dirty="0" smtClean="0">
              <a:solidFill>
                <a:schemeClr val="accent4">
                  <a:lumMod val="40000"/>
                  <a:lumOff val="60000"/>
                </a:schemeClr>
              </a:solidFill>
              <a:latin typeface="Arial" pitchFamily="34" charset="0"/>
              <a:cs typeface="Arial" pitchFamily="34" charset="0"/>
            </a:endParaRPr>
          </a:p>
          <a:p>
            <a:pPr marL="571500" lvl="1" indent="-288925" defTabSz="457200" eaLnBrk="0" hangingPunct="0">
              <a:spcBef>
                <a:spcPts val="700"/>
              </a:spcBef>
              <a:buClr>
                <a:schemeClr val="tx1"/>
              </a:buClr>
              <a:buSzPct val="95000"/>
              <a:buFont typeface="Wingdings" pitchFamily="2" charset="2"/>
              <a:buChar char=""/>
              <a:tabLst>
                <a:tab pos="914400" algn="l"/>
              </a:tabLst>
            </a:pPr>
            <a:r>
              <a:rPr lang="en-US" sz="2800" b="1" dirty="0" smtClean="0">
                <a:latin typeface="Arial" pitchFamily="34" charset="0"/>
                <a:cs typeface="Arial" pitchFamily="34" charset="0"/>
              </a:rPr>
              <a:t>ENCODE Community User’s Meeting</a:t>
            </a:r>
          </a:p>
          <a:p>
            <a:pPr marL="739775" lvl="2" defTabSz="457200" eaLnBrk="0" hangingPunct="0">
              <a:spcBef>
                <a:spcPts val="700"/>
              </a:spcBef>
              <a:buClr>
                <a:schemeClr val="tx1"/>
              </a:buClr>
              <a:buSzPct val="95000"/>
            </a:pPr>
            <a:r>
              <a:rPr lang="en-US" sz="2600" dirty="0" smtClean="0">
                <a:solidFill>
                  <a:schemeClr val="accent4">
                    <a:lumMod val="20000"/>
                    <a:lumOff val="80000"/>
                  </a:schemeClr>
                </a:solidFill>
                <a:cs typeface="Arial" pitchFamily="34" charset="0"/>
              </a:rPr>
              <a:t>June </a:t>
            </a:r>
            <a:r>
              <a:rPr lang="en-US" sz="2600" dirty="0">
                <a:solidFill>
                  <a:schemeClr val="accent4">
                    <a:lumMod val="20000"/>
                    <a:lumOff val="80000"/>
                  </a:schemeClr>
                </a:solidFill>
                <a:cs typeface="Arial" pitchFamily="34" charset="0"/>
              </a:rPr>
              <a:t>29 </a:t>
            </a:r>
            <a:r>
              <a:rPr lang="en-US" sz="2600" dirty="0" smtClean="0">
                <a:solidFill>
                  <a:schemeClr val="accent4">
                    <a:lumMod val="20000"/>
                    <a:lumOff val="80000"/>
                  </a:schemeClr>
                </a:solidFill>
                <a:cs typeface="Arial" pitchFamily="34" charset="0"/>
              </a:rPr>
              <a:t>to </a:t>
            </a:r>
            <a:r>
              <a:rPr lang="en-US" sz="2600" dirty="0">
                <a:solidFill>
                  <a:schemeClr val="accent4">
                    <a:lumMod val="20000"/>
                    <a:lumOff val="80000"/>
                  </a:schemeClr>
                </a:solidFill>
                <a:cs typeface="Arial" pitchFamily="34" charset="0"/>
              </a:rPr>
              <a:t>July </a:t>
            </a:r>
            <a:r>
              <a:rPr lang="en-US" sz="2600" dirty="0" smtClean="0">
                <a:solidFill>
                  <a:schemeClr val="accent4">
                    <a:lumMod val="20000"/>
                    <a:lumOff val="80000"/>
                  </a:schemeClr>
                </a:solidFill>
                <a:cs typeface="Arial" pitchFamily="34" charset="0"/>
              </a:rPr>
              <a:t>1</a:t>
            </a:r>
            <a:r>
              <a:rPr lang="en-US" sz="2600" dirty="0">
                <a:solidFill>
                  <a:schemeClr val="accent4">
                    <a:lumMod val="20000"/>
                    <a:lumOff val="80000"/>
                  </a:schemeClr>
                </a:solidFill>
                <a:cs typeface="Arial" pitchFamily="34" charset="0"/>
              </a:rPr>
              <a:t> </a:t>
            </a:r>
            <a:r>
              <a:rPr lang="en-US" sz="2600" dirty="0" smtClean="0">
                <a:solidFill>
                  <a:schemeClr val="accent4">
                    <a:lumMod val="20000"/>
                    <a:lumOff val="80000"/>
                  </a:schemeClr>
                </a:solidFill>
                <a:cs typeface="Arial" pitchFamily="34" charset="0"/>
              </a:rPr>
              <a:t>in Potomac</a:t>
            </a:r>
            <a:r>
              <a:rPr lang="en-US" sz="2600" dirty="0">
                <a:solidFill>
                  <a:schemeClr val="accent4">
                    <a:lumMod val="20000"/>
                    <a:lumOff val="80000"/>
                  </a:schemeClr>
                </a:solidFill>
                <a:cs typeface="Arial" pitchFamily="34" charset="0"/>
              </a:rPr>
              <a:t>, Maryland</a:t>
            </a:r>
          </a:p>
          <a:p>
            <a:pPr marL="739775" lvl="2" defTabSz="457200" eaLnBrk="0" hangingPunct="0">
              <a:spcBef>
                <a:spcPts val="700"/>
              </a:spcBef>
              <a:buClr>
                <a:schemeClr val="tx1"/>
              </a:buClr>
              <a:buSzPct val="95000"/>
            </a:pPr>
            <a:r>
              <a:rPr lang="en-US" sz="2600" dirty="0">
                <a:solidFill>
                  <a:schemeClr val="accent4">
                    <a:lumMod val="20000"/>
                    <a:lumOff val="80000"/>
                  </a:schemeClr>
                </a:solidFill>
                <a:cs typeface="Arial" pitchFamily="34" charset="0"/>
              </a:rPr>
              <a:t>H</a:t>
            </a:r>
            <a:r>
              <a:rPr lang="en-US" sz="2600" b="1" dirty="0" smtClean="0">
                <a:solidFill>
                  <a:schemeClr val="accent4">
                    <a:lumMod val="20000"/>
                    <a:lumOff val="80000"/>
                  </a:schemeClr>
                </a:solidFill>
                <a:cs typeface="Arial" pitchFamily="34" charset="0"/>
              </a:rPr>
              <a:t>ands-on workshops using ENCODE data</a:t>
            </a: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800" b="1" dirty="0">
              <a:solidFill>
                <a:schemeClr val="accent4">
                  <a:lumMod val="40000"/>
                  <a:lumOff val="60000"/>
                </a:schemeClr>
              </a:solidFill>
              <a:latin typeface="Arial" pitchFamily="34" charset="0"/>
              <a:cs typeface="Arial" pitchFamily="34" charset="0"/>
            </a:endParaRPr>
          </a:p>
          <a:p>
            <a:pPr marL="566738" lvl="1" defTabSz="457200" eaLnBrk="0" hangingPunct="0">
              <a:spcBef>
                <a:spcPts val="700"/>
              </a:spcBef>
              <a:buClr>
                <a:srgbClr val="D6ECFF"/>
              </a:buClr>
              <a:buSzPct val="95000"/>
              <a:tabLst>
                <a:tab pos="914400" algn="l"/>
              </a:tabLst>
            </a:pPr>
            <a:endParaRPr lang="en-US" sz="2600" b="1" dirty="0" smtClean="0">
              <a:latin typeface="Arial" pitchFamily="34" charset="0"/>
              <a:cs typeface="Arial" pitchFamily="34" charset="0"/>
            </a:endParaRPr>
          </a:p>
          <a:p>
            <a:pPr marL="177800" lvl="1" defTabSz="457200" eaLnBrk="0" hangingPunct="0">
              <a:spcBef>
                <a:spcPts val="700"/>
              </a:spcBef>
              <a:buClr>
                <a:srgbClr val="D6ECFF"/>
              </a:buClr>
              <a:buSzPct val="95000"/>
              <a:tabLst>
                <a:tab pos="914400" algn="l"/>
              </a:tabLst>
            </a:pPr>
            <a:endParaRPr lang="en-US" sz="2000" b="1" dirty="0">
              <a:solidFill>
                <a:schemeClr val="accent4">
                  <a:lumMod val="40000"/>
                  <a:lumOff val="60000"/>
                </a:schemeClr>
              </a:solidFill>
              <a:latin typeface="Arial" pitchFamily="34" charset="0"/>
              <a:cs typeface="Arial" pitchFamily="34" charset="0"/>
            </a:endParaRPr>
          </a:p>
          <a:p>
            <a:pPr marL="177800" lvl="1" algn="just" defTabSz="457200" eaLnBrk="0" hangingPunct="0">
              <a:spcBef>
                <a:spcPts val="700"/>
              </a:spcBef>
              <a:buClr>
                <a:srgbClr val="D6ECFF"/>
              </a:buClr>
              <a:buSzPct val="95000"/>
              <a:tabLst>
                <a:tab pos="914400" algn="l"/>
              </a:tabLst>
            </a:pPr>
            <a:endParaRPr lang="en-US" sz="2600" b="1" dirty="0" smtClean="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smtClean="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smtClean="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smtClean="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smtClean="0">
              <a:latin typeface="Arial" pitchFamily="34" charset="0"/>
              <a:cs typeface="Arial" pitchFamily="34" charset="0"/>
            </a:endParaRPr>
          </a:p>
        </p:txBody>
      </p:sp>
      <p:sp>
        <p:nvSpPr>
          <p:cNvPr id="15362" name="Rectangle 4"/>
          <p:cNvSpPr>
            <a:spLocks noChangeArrowheads="1"/>
          </p:cNvSpPr>
          <p:nvPr/>
        </p:nvSpPr>
        <p:spPr bwMode="auto">
          <a:xfrm>
            <a:off x="1566862" y="16932"/>
            <a:ext cx="7577137" cy="657225"/>
          </a:xfrm>
          <a:prstGeom prst="rect">
            <a:avLst/>
          </a:prstGeom>
          <a:noFill/>
          <a:ln w="9525">
            <a:noFill/>
            <a:miter lim="800000"/>
            <a:headEnd/>
            <a:tailEnd/>
          </a:ln>
        </p:spPr>
        <p:txBody>
          <a:bodyPr/>
          <a:lstStyle/>
          <a:p>
            <a:pPr algn="ctr"/>
            <a:r>
              <a:rPr lang="en-US" sz="3600" dirty="0">
                <a:solidFill>
                  <a:srgbClr val="FFFF00"/>
                </a:solidFill>
                <a:cs typeface="Arial" pitchFamily="34" charset="0"/>
              </a:rPr>
              <a:t>Encyclopedia of DNA </a:t>
            </a:r>
            <a:r>
              <a:rPr lang="en-US" sz="3600" dirty="0" smtClean="0">
                <a:solidFill>
                  <a:srgbClr val="FFFF00"/>
                </a:solidFill>
                <a:cs typeface="Arial" pitchFamily="34" charset="0"/>
              </a:rPr>
              <a:t>Elements (ENCODE)</a:t>
            </a:r>
            <a:endParaRPr lang="en-US" sz="3600" b="1" dirty="0">
              <a:solidFill>
                <a:srgbClr val="FFFF00"/>
              </a:solidFill>
              <a:latin typeface="Arial" pitchFamily="34" charset="0"/>
              <a:cs typeface="Arial" pitchFamily="34" charset="0"/>
            </a:endParaRPr>
          </a:p>
        </p:txBody>
      </p:sp>
      <p:sp>
        <p:nvSpPr>
          <p:cNvPr id="7" name="TextBox 7"/>
          <p:cNvSpPr txBox="1">
            <a:spLocks noChangeArrowheads="1"/>
          </p:cNvSpPr>
          <p:nvPr/>
        </p:nvSpPr>
        <p:spPr bwMode="auto">
          <a:xfrm>
            <a:off x="7318004" y="6409720"/>
            <a:ext cx="1795684" cy="400110"/>
          </a:xfrm>
          <a:prstGeom prst="rect">
            <a:avLst/>
          </a:prstGeom>
          <a:noFill/>
          <a:ln w="9525">
            <a:noFill/>
            <a:miter lim="800000"/>
            <a:headEnd/>
            <a:tailEnd/>
          </a:ln>
        </p:spPr>
        <p:txBody>
          <a:bodyPr wrap="none">
            <a:spAutoFit/>
          </a:bodyPr>
          <a:lstStyle/>
          <a:p>
            <a:r>
              <a:rPr lang="en-US" sz="2000" b="1" dirty="0">
                <a:solidFill>
                  <a:srgbClr val="8BE6FF"/>
                </a:solidFill>
                <a:latin typeface="Arial" pitchFamily="34" charset="0"/>
              </a:rPr>
              <a:t>Document </a:t>
            </a:r>
            <a:r>
              <a:rPr lang="en-US" sz="2000" dirty="0" smtClean="0">
                <a:solidFill>
                  <a:srgbClr val="8BE6FF"/>
                </a:solidFill>
              </a:rPr>
              <a:t>24</a:t>
            </a:r>
            <a:endParaRPr lang="en-US" sz="2000" b="1" dirty="0">
              <a:solidFill>
                <a:srgbClr val="8BE6FF"/>
              </a:solidFill>
              <a:latin typeface="Arial"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668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154" b="2205"/>
          <a:stretch/>
        </p:blipFill>
        <p:spPr bwMode="auto">
          <a:xfrm>
            <a:off x="2118990" y="4092647"/>
            <a:ext cx="4155688" cy="2557295"/>
          </a:xfrm>
          <a:prstGeom prst="rect">
            <a:avLst/>
          </a:prstGeom>
          <a:noFill/>
          <a:ln>
            <a:noFill/>
          </a:ln>
          <a:effectLst>
            <a:glow rad="228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612464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88" y="10527"/>
            <a:ext cx="9144000" cy="661987"/>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Open Session Presentations</a:t>
            </a:r>
          </a:p>
        </p:txBody>
      </p:sp>
      <p:sp>
        <p:nvSpPr>
          <p:cNvPr id="121859" name="Title 1"/>
          <p:cNvSpPr txBox="1">
            <a:spLocks/>
          </p:cNvSpPr>
          <p:nvPr/>
        </p:nvSpPr>
        <p:spPr bwMode="auto">
          <a:xfrm>
            <a:off x="-237685" y="1002490"/>
            <a:ext cx="9403453" cy="6033310"/>
          </a:xfrm>
          <a:prstGeom prst="rect">
            <a:avLst/>
          </a:prstGeom>
          <a:noFill/>
          <a:ln w="9525" algn="ctr">
            <a:noFill/>
            <a:miter lim="800000"/>
            <a:headEnd/>
            <a:tailEnd/>
          </a:ln>
        </p:spPr>
        <p:txBody>
          <a:bodyPr/>
          <a:lstStyle/>
          <a:p>
            <a:pPr marL="463550" lvl="1" indent="-231775" eaLnBrk="0" hangingPunct="0">
              <a:spcBef>
                <a:spcPts val="0"/>
              </a:spcBef>
              <a:spcAft>
                <a:spcPts val="600"/>
              </a:spcAft>
              <a:buClr>
                <a:prstClr val="white"/>
              </a:buClr>
              <a:buSzPct val="95000"/>
              <a:buFont typeface="Wingdings" pitchFamily="2" charset="2"/>
              <a:buChar char=""/>
              <a:defRPr/>
            </a:pPr>
            <a:r>
              <a:rPr lang="en-US" sz="2800" dirty="0" smtClean="0">
                <a:solidFill>
                  <a:prstClr val="white"/>
                </a:solidFill>
              </a:rPr>
              <a:t>Clinical </a:t>
            </a:r>
            <a:r>
              <a:rPr lang="en-US" sz="2800" dirty="0">
                <a:solidFill>
                  <a:prstClr val="white"/>
                </a:solidFill>
              </a:rPr>
              <a:t>Sequencing Exploratory </a:t>
            </a:r>
            <a:r>
              <a:rPr lang="en-US" sz="2800" dirty="0" smtClean="0">
                <a:solidFill>
                  <a:prstClr val="white"/>
                </a:solidFill>
              </a:rPr>
              <a:t>Research Program</a:t>
            </a:r>
          </a:p>
          <a:p>
            <a:pPr marL="463550" lvl="1" indent="-231775" eaLnBrk="0" hangingPunct="0">
              <a:spcBef>
                <a:spcPts val="0"/>
              </a:spcBef>
              <a:spcAft>
                <a:spcPts val="600"/>
              </a:spcAft>
              <a:buClr>
                <a:prstClr val="white"/>
              </a:buClr>
              <a:buSzPct val="95000"/>
              <a:buFont typeface="Wingdings" pitchFamily="2" charset="2"/>
              <a:buChar char=""/>
              <a:defRPr/>
            </a:pPr>
            <a:endParaRPr lang="en-US" sz="1200" dirty="0">
              <a:solidFill>
                <a:srgbClr val="66FF33"/>
              </a:solidFill>
              <a:latin typeface="Arial" charset="0"/>
            </a:endParaRPr>
          </a:p>
          <a:p>
            <a:pPr lvl="2" eaLnBrk="0" hangingPunct="0">
              <a:spcBef>
                <a:spcPts val="0"/>
              </a:spcBef>
              <a:spcAft>
                <a:spcPts val="600"/>
              </a:spcAft>
              <a:buClr>
                <a:srgbClr val="D6ECFF"/>
              </a:buClr>
              <a:buSzPct val="95000"/>
              <a:tabLst>
                <a:tab pos="1371600" algn="l"/>
              </a:tabLst>
              <a:defRPr/>
            </a:pPr>
            <a:r>
              <a:rPr lang="en-US" sz="2500" dirty="0" smtClean="0">
                <a:solidFill>
                  <a:srgbClr val="66FF33"/>
                </a:solidFill>
                <a:latin typeface="Arial" charset="0"/>
              </a:rPr>
              <a:t>	Gail </a:t>
            </a:r>
            <a:r>
              <a:rPr lang="en-US" sz="2500" dirty="0" err="1" smtClean="0">
                <a:solidFill>
                  <a:srgbClr val="66FF33"/>
                </a:solidFill>
                <a:latin typeface="Arial" charset="0"/>
              </a:rPr>
              <a:t>Jarvik</a:t>
            </a:r>
            <a:endParaRPr lang="en-US" sz="2500" dirty="0" smtClean="0">
              <a:solidFill>
                <a:srgbClr val="66FF33"/>
              </a:solidFill>
              <a:latin typeface="Arial" charset="0"/>
            </a:endParaRPr>
          </a:p>
          <a:p>
            <a:pPr marL="463550" lvl="1" indent="-231775" eaLnBrk="0" hangingPunct="0">
              <a:spcBef>
                <a:spcPts val="0"/>
              </a:spcBef>
              <a:spcAft>
                <a:spcPts val="600"/>
              </a:spcAft>
              <a:buClr>
                <a:prstClr val="white"/>
              </a:buClr>
              <a:buSzPct val="95000"/>
              <a:buFont typeface="Wingdings" pitchFamily="2" charset="2"/>
              <a:buChar char=""/>
              <a:defRPr/>
            </a:pPr>
            <a:endParaRPr lang="en-US" sz="2800" dirty="0" smtClean="0">
              <a:solidFill>
                <a:prstClr val="white"/>
              </a:solidFill>
            </a:endParaRPr>
          </a:p>
          <a:p>
            <a:pPr marL="463550" lvl="1" indent="-231775" eaLnBrk="0" hangingPunct="0">
              <a:spcBef>
                <a:spcPts val="0"/>
              </a:spcBef>
              <a:spcAft>
                <a:spcPts val="600"/>
              </a:spcAft>
              <a:buClr>
                <a:prstClr val="white"/>
              </a:buClr>
              <a:buSzPct val="95000"/>
              <a:buFont typeface="Wingdings" pitchFamily="2" charset="2"/>
              <a:buChar char=""/>
              <a:defRPr/>
            </a:pPr>
            <a:r>
              <a:rPr lang="en-US" sz="2800" dirty="0" smtClean="0">
                <a:solidFill>
                  <a:prstClr val="white"/>
                </a:solidFill>
              </a:rPr>
              <a:t>NHGRI </a:t>
            </a:r>
            <a:r>
              <a:rPr lang="en-US" sz="2800" dirty="0" err="1">
                <a:solidFill>
                  <a:prstClr val="white"/>
                </a:solidFill>
              </a:rPr>
              <a:t>ClinSeq</a:t>
            </a:r>
            <a:r>
              <a:rPr lang="en-US" sz="2800" dirty="0">
                <a:solidFill>
                  <a:prstClr val="white"/>
                </a:solidFill>
              </a:rPr>
              <a:t> Project </a:t>
            </a:r>
          </a:p>
          <a:p>
            <a:pPr lvl="2" indent="-231775" eaLnBrk="0" hangingPunct="0">
              <a:spcBef>
                <a:spcPts val="0"/>
              </a:spcBef>
              <a:spcAft>
                <a:spcPts val="600"/>
              </a:spcAft>
              <a:buClr>
                <a:srgbClr val="D6ECFF"/>
              </a:buClr>
              <a:buSzPct val="95000"/>
              <a:defRPr/>
            </a:pPr>
            <a:endParaRPr lang="en-US" sz="1200" dirty="0">
              <a:solidFill>
                <a:srgbClr val="66FF33"/>
              </a:solidFill>
              <a:latin typeface="Arial" charset="0"/>
            </a:endParaRPr>
          </a:p>
          <a:p>
            <a:pPr lvl="2" indent="-231775" eaLnBrk="0" hangingPunct="0">
              <a:spcBef>
                <a:spcPts val="0"/>
              </a:spcBef>
              <a:spcAft>
                <a:spcPts val="600"/>
              </a:spcAft>
              <a:buClr>
                <a:srgbClr val="D6ECFF"/>
              </a:buClr>
              <a:buSzPct val="95000"/>
              <a:tabLst>
                <a:tab pos="1371600" algn="l"/>
              </a:tabLst>
              <a:defRPr/>
            </a:pPr>
            <a:r>
              <a:rPr lang="en-US" sz="2500" dirty="0">
                <a:solidFill>
                  <a:srgbClr val="66FF33"/>
                </a:solidFill>
                <a:latin typeface="Arial" charset="0"/>
              </a:rPr>
              <a:t>	</a:t>
            </a:r>
            <a:r>
              <a:rPr lang="en-US" sz="2500" dirty="0" smtClean="0">
                <a:solidFill>
                  <a:srgbClr val="66FF33"/>
                </a:solidFill>
                <a:latin typeface="Arial" charset="0"/>
              </a:rPr>
              <a:t>	Les </a:t>
            </a:r>
            <a:r>
              <a:rPr lang="en-US" sz="2500" dirty="0">
                <a:solidFill>
                  <a:srgbClr val="66FF33"/>
                </a:solidFill>
                <a:latin typeface="Arial" charset="0"/>
              </a:rPr>
              <a:t>Biesecker</a:t>
            </a:r>
          </a:p>
          <a:p>
            <a:pPr lvl="2" eaLnBrk="0" hangingPunct="0">
              <a:spcBef>
                <a:spcPts val="0"/>
              </a:spcBef>
              <a:spcAft>
                <a:spcPts val="600"/>
              </a:spcAft>
              <a:buClr>
                <a:srgbClr val="D6ECFF"/>
              </a:buClr>
              <a:buSzPct val="95000"/>
              <a:defRPr/>
            </a:pPr>
            <a:endParaRPr lang="en-US" sz="2500" dirty="0">
              <a:solidFill>
                <a:srgbClr val="66FF33"/>
              </a:solidFill>
              <a:latin typeface="Arial" charset="0"/>
            </a:endParaRPr>
          </a:p>
          <a:p>
            <a:pPr marL="912813" lvl="2" indent="-231775" eaLnBrk="0" hangingPunct="0">
              <a:spcBef>
                <a:spcPts val="0"/>
              </a:spcBef>
              <a:spcAft>
                <a:spcPts val="600"/>
              </a:spcAft>
              <a:buClr>
                <a:srgbClr val="D6ECFF"/>
              </a:buClr>
              <a:buSzPct val="95000"/>
              <a:defRPr/>
            </a:pPr>
            <a:endParaRPr lang="en-US" sz="2500" dirty="0">
              <a:solidFill>
                <a:srgbClr val="66FF33"/>
              </a:solidFill>
              <a:latin typeface="Arial" charset="0"/>
            </a:endParaRPr>
          </a:p>
          <a:p>
            <a:pPr marL="1371600" lvl="2" eaLnBrk="0" hangingPunct="0">
              <a:spcBef>
                <a:spcPts val="0"/>
              </a:spcBef>
              <a:spcAft>
                <a:spcPts val="600"/>
              </a:spcAft>
              <a:buClr>
                <a:srgbClr val="D6ECFF"/>
              </a:buClr>
              <a:buSzPct val="95000"/>
              <a:defRPr/>
            </a:pPr>
            <a:endParaRPr lang="en-US" sz="1000" dirty="0" smtClean="0">
              <a:solidFill>
                <a:srgbClr val="66FF33"/>
              </a:solidFill>
              <a:latin typeface="Arial" charset="0"/>
            </a:endParaRPr>
          </a:p>
        </p:txBody>
      </p:sp>
    </p:spTree>
    <p:extLst>
      <p:ext uri="{BB962C8B-B14F-4D97-AF65-F5344CB8AC3E}">
        <p14:creationId xmlns:p14="http://schemas.microsoft.com/office/powerpoint/2010/main" val="129977748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185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185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18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0" y="16932"/>
            <a:ext cx="9144000" cy="755650"/>
          </a:xfrm>
        </p:spPr>
        <p:txBody>
          <a:bodyPr/>
          <a:lstStyle/>
          <a:p>
            <a:pPr algn="ctr">
              <a:defRPr/>
            </a:pPr>
            <a:r>
              <a:rPr lang="en-US" sz="3600" b="1" dirty="0" smtClean="0">
                <a:solidFill>
                  <a:srgbClr val="FFFF00"/>
                </a:solidFill>
                <a:latin typeface="Arial" charset="0"/>
                <a:cs typeface="Arial" charset="0"/>
              </a:rPr>
              <a:t>Genome-Wide Association Studies </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(GWAS) Catalog</a:t>
            </a:r>
          </a:p>
        </p:txBody>
      </p:sp>
      <p:sp>
        <p:nvSpPr>
          <p:cNvPr id="98307" name="TextBox 15"/>
          <p:cNvSpPr txBox="1">
            <a:spLocks noChangeArrowheads="1"/>
          </p:cNvSpPr>
          <p:nvPr/>
        </p:nvSpPr>
        <p:spPr bwMode="auto">
          <a:xfrm>
            <a:off x="7318375" y="6412268"/>
            <a:ext cx="17956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ltLang="en-US" sz="2000" dirty="0">
                <a:solidFill>
                  <a:srgbClr val="8BE6FF"/>
                </a:solidFill>
              </a:rPr>
              <a:t>Document </a:t>
            </a:r>
            <a:r>
              <a:rPr lang="en-US" altLang="en-US" sz="2000" dirty="0" smtClean="0">
                <a:solidFill>
                  <a:srgbClr val="8BE6FF"/>
                </a:solidFill>
              </a:rPr>
              <a:t>25</a:t>
            </a:r>
            <a:endParaRPr lang="en-US" altLang="en-US" sz="2000" dirty="0">
              <a:solidFill>
                <a:srgbClr val="8BE6FF"/>
              </a:solidFill>
            </a:endParaRPr>
          </a:p>
        </p:txBody>
      </p:sp>
      <p:grpSp>
        <p:nvGrpSpPr>
          <p:cNvPr id="98308" name="Group 12"/>
          <p:cNvGrpSpPr>
            <a:grpSpLocks/>
          </p:cNvGrpSpPr>
          <p:nvPr/>
        </p:nvGrpSpPr>
        <p:grpSpPr bwMode="auto">
          <a:xfrm>
            <a:off x="1524000" y="1555750"/>
            <a:ext cx="6096000" cy="2813050"/>
            <a:chOff x="2653499" y="233762"/>
            <a:chExt cx="6095238" cy="2812488"/>
          </a:xfrm>
        </p:grpSpPr>
        <p:pic>
          <p:nvPicPr>
            <p:cNvPr id="98313" name="Picture 2"/>
            <p:cNvPicPr>
              <a:picLocks noChangeAspect="1" noChangeArrowheads="1"/>
            </p:cNvPicPr>
            <p:nvPr/>
          </p:nvPicPr>
          <p:blipFill>
            <a:blip r:embed="rId3">
              <a:extLst>
                <a:ext uri="{28A0092B-C50C-407E-A947-70E740481C1C}">
                  <a14:useLocalDpi xmlns:a14="http://schemas.microsoft.com/office/drawing/2010/main" val="0"/>
                </a:ext>
              </a:extLst>
            </a:blip>
            <a:srcRect t="7715"/>
            <a:stretch>
              <a:fillRect/>
            </a:stretch>
          </p:blipFill>
          <p:spPr bwMode="auto">
            <a:xfrm>
              <a:off x="2653499" y="233762"/>
              <a:ext cx="6095238" cy="281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4" name="TextBox 11"/>
            <p:cNvSpPr txBox="1">
              <a:spLocks noChangeArrowheads="1"/>
            </p:cNvSpPr>
            <p:nvPr/>
          </p:nvSpPr>
          <p:spPr bwMode="auto">
            <a:xfrm>
              <a:off x="2805518" y="2675139"/>
              <a:ext cx="3352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ltLang="en-US" sz="1400" b="0">
                  <a:solidFill>
                    <a:srgbClr val="000000"/>
                  </a:solidFill>
                </a:rPr>
                <a:t>Courtesy Jackie MacArthur, EBI</a:t>
              </a:r>
            </a:p>
          </p:txBody>
        </p:sp>
      </p:grpSp>
      <p:grpSp>
        <p:nvGrpSpPr>
          <p:cNvPr id="11" name="Group 10"/>
          <p:cNvGrpSpPr>
            <a:grpSpLocks/>
          </p:cNvGrpSpPr>
          <p:nvPr/>
        </p:nvGrpSpPr>
        <p:grpSpPr bwMode="auto">
          <a:xfrm>
            <a:off x="193675" y="1901825"/>
            <a:ext cx="8756650" cy="3973513"/>
            <a:chOff x="744582" y="927464"/>
            <a:chExt cx="7615648" cy="3455125"/>
          </a:xfrm>
        </p:grpSpPr>
        <p:pic>
          <p:nvPicPr>
            <p:cNvPr id="98310" name="Picture 3"/>
            <p:cNvPicPr>
              <a:picLocks noChangeAspect="1" noChangeArrowheads="1"/>
            </p:cNvPicPr>
            <p:nvPr/>
          </p:nvPicPr>
          <p:blipFill>
            <a:blip r:embed="rId4">
              <a:extLst>
                <a:ext uri="{28A0092B-C50C-407E-A947-70E740481C1C}">
                  <a14:useLocalDpi xmlns:a14="http://schemas.microsoft.com/office/drawing/2010/main" val="0"/>
                </a:ext>
              </a:extLst>
            </a:blip>
            <a:srcRect l="18607" t="77589" r="18929" b="11459"/>
            <a:stretch>
              <a:fillRect/>
            </a:stretch>
          </p:blipFill>
          <p:spPr bwMode="auto">
            <a:xfrm>
              <a:off x="744583" y="3631475"/>
              <a:ext cx="7615647" cy="751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1" name="Picture 3"/>
            <p:cNvPicPr>
              <a:picLocks noChangeAspect="1" noChangeArrowheads="1"/>
            </p:cNvPicPr>
            <p:nvPr/>
          </p:nvPicPr>
          <p:blipFill>
            <a:blip r:embed="rId4">
              <a:extLst>
                <a:ext uri="{28A0092B-C50C-407E-A947-70E740481C1C}">
                  <a14:useLocalDpi xmlns:a14="http://schemas.microsoft.com/office/drawing/2010/main" val="0"/>
                </a:ext>
              </a:extLst>
            </a:blip>
            <a:srcRect l="18607" t="13715" r="18929" b="58286"/>
            <a:stretch>
              <a:fillRect/>
            </a:stretch>
          </p:blipFill>
          <p:spPr bwMode="auto">
            <a:xfrm>
              <a:off x="744582" y="927464"/>
              <a:ext cx="7615647"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Picture 3"/>
            <p:cNvPicPr>
              <a:picLocks noChangeAspect="1" noChangeArrowheads="1"/>
            </p:cNvPicPr>
            <p:nvPr/>
          </p:nvPicPr>
          <p:blipFill>
            <a:blip r:embed="rId4">
              <a:extLst>
                <a:ext uri="{28A0092B-C50C-407E-A947-70E740481C1C}">
                  <a14:useLocalDpi xmlns:a14="http://schemas.microsoft.com/office/drawing/2010/main" val="0"/>
                </a:ext>
              </a:extLst>
            </a:blip>
            <a:srcRect l="18607" t="56825" r="18929" b="31746"/>
            <a:stretch>
              <a:fillRect/>
            </a:stretch>
          </p:blipFill>
          <p:spPr bwMode="auto">
            <a:xfrm>
              <a:off x="744582" y="2847704"/>
              <a:ext cx="7615647" cy="783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8056307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98308"/>
                                        </p:tgtEl>
                                        <p:attrNameLst>
                                          <p:attrName>style.visibility</p:attrName>
                                        </p:attrNameLst>
                                      </p:cBhvr>
                                      <p:to>
                                        <p:strVal val="visible"/>
                                      </p:to>
                                    </p:set>
                                    <p:animEffect transition="in" filter="wipe(up)">
                                      <p:cBhvr>
                                        <p:cTn id="7" dur="500"/>
                                        <p:tgtEl>
                                          <p:spTgt spid="98308"/>
                                        </p:tgtEl>
                                      </p:cBhvr>
                                    </p:animEffect>
                                  </p:childTnLst>
                                  <p:subTnLst>
                                    <p:set>
                                      <p:cBhvr override="childStyle">
                                        <p:cTn dur="1" fill="hold" display="0" masterRel="nextClick" afterEffect="1"/>
                                        <p:tgtEl>
                                          <p:spTgt spid="9830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Box 9"/>
          <p:cNvSpPr txBox="1">
            <a:spLocks noChangeArrowheads="1"/>
          </p:cNvSpPr>
          <p:nvPr/>
        </p:nvSpPr>
        <p:spPr bwMode="auto">
          <a:xfrm>
            <a:off x="7315058" y="6410360"/>
            <a:ext cx="17956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ltLang="en-US" sz="2000" dirty="0">
                <a:solidFill>
                  <a:srgbClr val="8BE6FF"/>
                </a:solidFill>
              </a:rPr>
              <a:t>Document </a:t>
            </a:r>
            <a:r>
              <a:rPr lang="en-US" altLang="en-US" sz="2000" dirty="0" smtClean="0">
                <a:solidFill>
                  <a:srgbClr val="8BE6FF"/>
                </a:solidFill>
              </a:rPr>
              <a:t>26</a:t>
            </a:r>
            <a:endParaRPr lang="en-US" altLang="en-US" sz="2000" dirty="0">
              <a:solidFill>
                <a:srgbClr val="8BE6FF"/>
              </a:solidFill>
            </a:endParaRPr>
          </a:p>
        </p:txBody>
      </p:sp>
      <p:sp>
        <p:nvSpPr>
          <p:cNvPr id="94211" name="AutoShape 2" descr="data:image/jpeg;base64,/9j/4AAQSkZJRgABAQAAAQABAAD/2wCEAAkGBhMSERUTExQWFRQWGBgYFxgYFxgeGxsYGBUXFxcWHBgXGyYfGBwkGRUUHy8gIygpLCwsFR4xNTAqNyYrLCkBCQoKDgwOGg8PGi0kHyQsLCwsLCwsLCwsLCwsLCwsLCwsLCwsLCosLCwsLCwsLCwsLCwsLCwsLCwsLCwsLCwsLP/AABEIALgBEwMBIgACEQEDEQH/xAAbAAACAwEBAQAAAAAAAAAAAAAEBQIDBgABB//EAEEQAAIBAgQDBQUHAgUDBAMAAAECEQADBBIhMQVBUQYTImFxMkKBkaEUI1KxwdHhYvAzcoKS8RUWQwckorIXwuL/xAAaAQADAQEBAQAAAAAAAAAAAAABAgMABAYF/8QALBEAAgICAgEDAwMEAwAAAAAAAAECERIhAzFBEyJRMmGBcaGxI5Hw8TNSwf/aAAwDAQACEQMRAD8A0V3hPebaDnVlrA2bGvOqOKcfCCFFC38WAAdyRXnbUej7CjJ9l97tKobKQY5V7i+J3mgWoA5ms3hLme62Y89BRzY0q2Wtm0O+ONjHH2LjIBnJkUs4bgArzdMiiOBcWW4zW58S6/Cj8dhB7vPamQrdaPL1+3sg0qm3israDWh7tgiPxUfhkywSNaSrZtJC7G8VJJHOhFuO/OmHFLSu0qI61ThMM5MKNOtbzQ66sK4AroxEytNOJ4JHIb3hXllMogb86FxnEQnrVbpUSpylaDVfSJrwW1Jzc6VpZa6khspO1OeD8LC7sWPOaytsnJYhAWV6CqMi8qIx+FzrAOX0pPgsIysQTpyrT+ECC1YU2AJ51VfwRXUTTi2mlRa2CaRRsOYuw+NA0dd6pfgksXHhB5U0+xL8auVpBBq0Y+GLnXRhbnAEDsW9qjLWLFtcomneO4UHIOzCqLnDrY0OpqThJ+Sy5I+ROOOaxBr25i8+gmTTwcPtx7IoC/dRDoBNK4fLGU0+kMeCMtogMdW5V5xO1luExvWewOILYkMToKd8Tx2cwN6pmqolKLUge/cB0NJceWttptRnDcZNwq4g8qdX+Ai8NDBrKLkNmoMT9n7+a5lI3Fe4/CIHMjY0xs8EaxcU761HtLh4OcDfejg0tgzTlaE11EaMtCYnCj0NeX7rAeFYq3D4nbvBpSFfBbhLrpGs07dhANCJZVlzJUxYNyBsayfgR12XFx1rqsHCep1rq1MFxEV9YkkMZ8jVuXOugM9Ipm+LyaOCPUfrVtrFK2zLUqRVzfwZrDYRg5JQgjyrxrdxnnK3TatUQd5FWW0Mb0y7FczHcJ4Ncs4jvYMMYPoa197Rcp3Ps0TZxfusBUOI5AqywDT4f2qjdonlb2hJhbDlypIHmacrh8i6kMaGxHDgzZySp5xtVt1cq6AtpyrRpBlcuipMOjMZFeKxHhUQOtW8CXvHYsIjrXmKxeRj4TEwKzWrRrp0VcQd7ds5RJrMcPwV7EXM1wQg5da0GIxxP7UdgLQUabnehH3djOTii3B4RVWSPSjMLZgZudVWxmPkKvtPLxyFWpJWczbYTbcc6zuM4h/7nJEU2Nw54IkUDxThIa6lwGIqbbaHiknsPw1yRHOrmWg8PoaYFudZCMgomoPbjU1730Va10RVU0xWqBDi0bbUiuS2p1IjpUU4YgYum51jlNDYrvBqf4rO12Np9BvgcQfnQV7s2pOYGa4XdATVqYwj2ZoWvIVa6FR4Gc5IEUT9jCiT86apiVuaHwP1pfxFLhK2EytcuGACJAQyDcI9dB0hj7tCMFJ6M5vyKOI4cORlIkcxRuG4jctxI250gu20GLuDDE90kAa6M3skgcgcpPowprg1d5z/AApZPCVFUsops0A4orasJFWcQyXLcjUUrw3CLr7aL1OlN8PgRbTKzTVrlJbItRj0zPPbQQdKExRRzEVocVw+1c8KiI6Urw/BchLN6Cag4SLRnGtlfDb6LKDemGGvgGY1pd9nS2S3M1abwy5tqGTRnFPolfxRzGupK/GxNdQyH9M0XFrIZQpHOZpZ/wBtd8Tk0IE0VwbjYvkoQdevKmVuw1l806fpVaUt+CWUoa8ibhfD2goynQ9abm2LYmRpyphdtd4M1uM3Os1j8ITm1Of6CpThitDRlm9heKxikiKpzqxGYAxsTyqHDsA5SWIBmINde4cwklgBUll2UqPVncTvsmqtp0orhXFAb1pCNW6baCaUpZZyVB05Ny+NO+FsQVUlSw2gfrVIfUmCaWNDq7h1ViRp1pXxS3njoNoo69fjQneg3cqvgAJ61ec10jnjFg//AE1AsgAHzq7DQNDzpNexrltW1mjrVtyRPUVzPlr6UWfH8sLxeIyKQBr5UHY4kIykwas4zc7u2XnUERWcv8R7zZYNPOTNDjtGl+1QPDqaR8Qx11gytI6RRNjCXAFJ8IPXc/CjMgjqfOkdhVRfyWcIdsil94pmzx8dqBtnQbaVVxO9d7ubcSN5HKqZe0ljch3bSV1GtI+IcSYNCLOsa6CaYcF4slxBqCw9r1oftLaItyBz1+POjfttGivfiwazjG3MA+RmuxnG8txQRKHQnzpPwu0lts2YnyZqO4tftXbcSA3KpZtLsv6ayqgu6qkzrHlXtzHhRCilXCcW0ZGOo501tlQxzkKB8zW3LpgccXtEYZpZ/AgBZm6KBJPrAobiWNbD2Ll9hlvX4S1+JFIhUU8sqa+betF47Frca1aQZg5DtPvKrSi+hZc3oi9aSYjG/a8cXYzawxyLGzXN3PmAYH+g10wioLsjJuT6HfCOyqWraZzDHxMByJ934CB8KcqLSn7tJPU0kxGNckZYjzOtFXi6qty1udCDTKSXSFab7YwuYh6X4m2x96KpNu/c1Zwvko/WrbXD2UTmLNynalk3ICSXkhatlDmZv5qN3iraiAQats8JZwWu3YedBHhjkKCvYFlJAI0pW5R/QKpg93Gqq+JSaBv3O8WATTXuCRrFRexpERSNWUU6M4mCMbV1OThH5HSuoYlfUGeFt+L2QOjDnROJvLc+7LAkdN6ETitoGAQQfWPnUPtqLLLaDH11+tHXSZKn20MOG3e6OmvXWveIXJbMg0O486CbEpcgGVJ5AiqcTcyAZS2u3rMEUjlJKk9BUbd+Q/DudyAB050Nxd7d1F0kqaEbHXE0cCeU/wAUZhjnSQB0IGtFTbVUZxxdgiYFri5MwC6aDpV2JUWdApBA0J51HDsLVzKTrvl50dj7i3lymR5jei8FHfYbeX2F+Cu3MUCEIBGjE8vKhsPYu2cQbZYtKzI2pzwtFsqQvPcnepF1zgk+LlPnS+2l8hydteBJd4sbd7LdRYnRhoR0mnIbMQUObUVPGWrajvHQN8ATFAcX45dsor2rQKEiSN1HMx6UaYv1VQfxPAi4Ar7E7UNiDh8KM7JLEaaaaflXuJxoF20SdGO/qNK97Y2gcOpjUMPkd6qvpcvKAu1F9MT4ji5utmzTOwH5VJnuqJNtiPLX8qzD4XPBLwAdh0rVWce4RWtmLYGp3qGK7bOiWtRQEe0GXNKsCqk6gjanvD8UblkOkEMsj5bUj4ir4gr3jwsbBd/U0WcW1lAEgCNNNvSjFxixJRyVeRF2dv8Ad3zcU/dsSrAcmmCD6Gt5jvvLeTqNDWEu4U3F8IyhjmYjTWmNniphbRcnKIGv61suwz48mminiPCVmHUjzEivcPbtqAEQmOu/1o3H3rhWDqOR/mhLWKA5GfIVPrRVNtbBsThrubMq/WmuAm4uS6I0MkclAkn5A1WnEl10OgnUcqPw7Lcshs2RboYk6g9wn+IwIIILObaKZ3k6xVuKGUqJc02o7MdxniN0Xe9TwM0LZA2BKQD5rbtif9K9a2HYf7LdwYsWwfBOYtuWO7Vm+GKMS74wqe4QG1YDHXJ71w6as5E7bBRR3Bsa6lrlhUKg+JYgny9avkovF/ki4uUbX4HmJ4JbVoYkdDJphgeG5LRUOWBMgk7UQmMW/YV8hGYbMNaWHG90pJXw/l6is8YuidyaBuIWWtS6zmI2nn+1Y2329v5yHQrGmhreYTiFm/MMCekzQF3s9hrjEXkAPJhofnSJK6HUku0Xdmhdvobju0OJVdIA89NzVeJ43YS6bRfK491hHxE7094PhFs5batmQAxPTpQvavszbxCTlGceyf0mnw9pPJZfYFW5Nc1L+EcBZUi5eMg+FZ5edG30dT7BYeRFSplNWTmuqnvG/CfpXUNmxFdi3b3iR6yKZWsNbMRHzrP4fgThjDRr1H701t8DKwWugH60ii/g6JNfIybAo0Ty2/5q3EYIspy6xqf3rMYvjN5gcukSBI100rT8MLRazkB8oLAH2tNdDvT0nok7juwfDAXCUunX3SfyoR7bYa6d4bfoY2Pkaa8UwQJlTv7J/SouoxVprL+F4jfX1FFd4+f5A3q/ABxO4LirdA+9t6jzHSr+BcZF9Z7og6xPl1ojhXArlq2EuEPl9lhzHQjrRmC4cltmZfe3HIelWqXkk5RWkBYi06qWMQP7ilGNxoLKGEbfnvT/AIocxVOU1meLH75z+EAD4AGuOcFGWjo4nl2OMbZfu8yyCND6UHwi+9tmR/Ep1+exqi32ufvFtsgNpgMzg6jWDp9acvhnt3IClk9pW5FT7ST15ir15iJbWpFF6yrSWjLy8jy9KH7W437hFkiSKZcQ4KS2dG8JjMvIjr615jcMskEArl26Chi0mFSVpmBwdxQ5LQQOnOtfw3DhMMY1Bk6+dKh2b+9DW1JEz0Hoa09yyxUCIgbedJTq0POadIhwvBjIC2p5T06RSjtCzC6F0iJA/etJaAAA6Vi+0F7vLhZXAAPSTArTVRSNx7k2MOEAEZXWANulR4jwbDE5s+U9B+1BWe9GQFCVYSp5/wAelTW1ctnMFzA7aSfQ1Omivm7DsPly5bZmOp0ovCYcTJ355dqRWuzuJuXC+lpDuW0/5phfx64IZFm4765n8Keg/anSfkSaXUXsKPA0uNlUeNyADJ0nfTpEn4Vme0uKa/fGGs6Lei1aj3cJa8LXDB0zsbkaSAz9RWiwvEWXA3sTeK2+8DpbKaEW9rt0E+9Byqdszr1rOdlbTS+KZcr3YCKBolpRlS2o5AKBXVH+nDLyzndzlXwavDdn7VlFts5K8gNAoA20o7BLhllVHy/c70DhsW7NlI+NWXbrIfZ+MD9KipfYZpvVhl/iw9i3oBsIk0JhOIjUMcxO4/ig7vHu7lmyCNvxH0qm9fe4oe2ck6yVB/Lag5yuwrjVUVca7Lph5xGHslnOsByACeeUaUxwOJ+04cNcXK48LqevUeVL04ne0Rkz/wBSmdPQ1da4jbzgJ4jzDaEH0ozne0bB9MHKOg7pTlWZz5td+lOuHcZyILbuLjH2TsfTzpBx7A9/BMrEmAYpFbwqCFFzKwMiTrSxk/A3pprZ9DxAYAkrA3NJB2qskkBjp5GmnBOKl0C3SCwG42P80u4jhEdGyqAQelNL7MnFU6kgf/uZPP5V1Zy5jwpIyHSupKOnCPwPbXC+6ZrgbMen0ptgbN54LRHmKngcMQHfI5UaMGg/Ec+dGDFkpCiPMg0KXbJSm3oyvaDjSWbj28qvBA6bgEz86b8HxS4p1fUra2aNJ2gEbms4nYhrl/M99Ctxjm3za9Ad+Qrb4LCW8LaWwnsrvpEtPiY+ZJJpnVWGTSVLsu4jeVbS/Gs5bxAueuuvpy0ptx5u8SbZHs7edIODcNKOSx8O5HnST90qBxpKLbHnCsVfFsrccsG9ifaA8zR5xARCx5betUWlkz1/KkXanjqqwsqRpq2vONBHkK6G3GJCMfUnQ7wl7vGDRoJFZnjGEe61wqustl1iehmmtvFmxhlaVIYkFlM5SdQD6il+BxGZwe8GXoRpPLaudy6s6IRabaO7K8GNpme+JJAhSQdvOtD9ofEC5bzZGWCgB3WkQF1X8WVgTuNB8Iou5j7tkDIgaTHnHWelMpoEot78j6whAC5tefSaowPC+5DKWm3mJUMZILGSAT7vQa0jxHFCtxSzFF94yNDFX31s4m2VN5LqtGhYaR6bGnjOycoUNsVjwkwuaOhEUJb4lef3VQdW3+VD4KwttQsaARMz8aKNsEE5hHmD+9ZuT8i+1eCi9ftKZZ5b/N+gqOBRDJRIHUrv896vS0tsDKqT1Cj86kpvNP3iqvIgGf2FTHvRO4WZ1GRsv+WrbrBRIHjMgCdB5nzqpmZRJYkDbqx/b0pddR2Mgz5T86DkxkrCnvMR4rgBnc6/CORohbYuqLLKt4OcoDLpr18hufIULh+HjVWHtQQD+IbftV3FuIjC4W5ffcKyKPkHiOZJW2CNQXJ5Vfhi3IlyOlozfazEDFYm1w+xHcWwheNu7X/DXQ+94rh6hgN1rWWbKZQloquUQM37ViuzjGwj3roLXrpL3CBzbUjyA0X4HrRPE8MbqgkkBoY66xyE0eXm932HjxaoZcTw9224bNJTdln/AOQq7D8cS4BmddtSD+lZv7WLG3eMDv4yZ+dU4XGpMpYcH6H47VC72i2Otj/i/BBiEm2yk8j+k1Ls3ZuWPur7WyG2GbUek7g0Jgb4tjwItuTJGYn6DSmy4u1cIDRPLNG/lRUhZJ1QVjOyisM1t3RgZ0OnprS3FcMVY7xgXGoMEH5itNhb2ZQuxH1io4zhqXZVvgeY9DVnxpq4kFyNP3GdxqG6q92cridxofKsdjsExeXCqwMGTWzbBX7FzIZuWz7LjceTD9ahe4VnuFriqQd9enOKlTTLRkkZ3gePNt1a5dthVPsg7j1reXCrpmVd9Z8qzd7sTh3nVl/y6j6in9jDZbaouaVET1HmKpTEnKLpoy+JsQ5HdFtdxsa8rTLw8gRLfSupMJfA/qR+SWIxot2RLsFZiZVfaEDw6mfOYpPd7TWl0UCAYlyZ9YFXHhGIeybbhNCrJBbcDKQZG0R8qXYjsjeYGVJ0kREk/h1/vWkkpPwPBca+pjnCFmaWcBeWQKBHXNExXmN7RYZZ17wk6xLR/q2HwqGG7PNkUOr5QkZDry2MbmKQ4HsuTch7d2zbABXKFCjcZWBUknaI6SaNNKhUoN22ND2hN24tq0jEnRYUx8zyoq9aYEAgGNyOdH8G4EmHVmlmdxAmJVegjmd/QUaLARHdoIUSPM7f36U8eN1bIznG6iKOI8S7izI1uN7A/wD2PkKyFjgBcG5cuZTqSXA19DMzTfi1++zFrGGa8x/8jMgA6AKWBgelLE4JiG8eJLT0VW/sUs2+/BfiSiq8luBwys6gsXBU8/C0dV2JHzFMl7L2wgdDk3LDlHl0oPgzKt5VCQJlh0Eakzz8hTvh+IW5adQQQ0gee4IoQqXYeRuPRk+JY68uljxep0326/GiuFdprqnJcQqfiQfSaY8I7KuEIl1MyMzE79IMkeorWYHhqoomGYbsQKMeJy1X5BPmivuZLG8dyJmvWCUPM2zH09aFxpw2S25tm33i5lKA9YIIGxraY3iKN90o71j7oOmnU1RxHsZaxVq0Hd7dy3OiNpBMlSG39d6ZcSeouxFy1TkqMWmDFwHub3iHWfTlUU7K4/XJiojec2npm0rVLwP7J4baKF/GW1PqTr8KU3+L3kfu7ZkEyzHYDm0nUjl8qmri6ZTLL6Qa1YxtrVsRoOqSPyqP/Xbswt2055hVYn5LTjhPF7zoWe1pmKnlMHcdaLuXrKFxlysNbgC6iRoxjUjzE0OwXXaK8HZu3QpYeGARB1nmCPhVP/XLf/i1EkEryI0IPMH1pn2X4hZQFUui4MxYSZInUj0ms/ieyK2uJNesSLV6XaCYzNJYHynX41XFYWnsknc6kh7wtWeCBDXDlQ//AGb0EH5Gsh234yl3FLaDRhsKFZieb/8AhB6nxNcPObkHatXxvjIwuEu4hl1g27SDnqFYCPxOVt9QM55Vluz/AGZ7ywTfhzcLPeJ5uxljPLX6LXR/x8f6k17534QHgeOW7ki3JyxObbLrJp/gSt1PHIDQVI5CocJ7NWUBIUA6gQNIO/rVdzDKpK+I8lCmAI05+lcbSWzrvLQxwXZi2Gzs+ZeXWfXaq+IWUEIskE/HU6D50Hg72SYe4s6ZWgjzI9KMwLRcDOCfTl+GmtNUJTTuya8MsLqc3xYD868NvCE7WyR1uT+Rppc4dbujxIm+oYDU8jVGL4BaLZ+5gxq1uB5ars1NiiXqfJ6nEUGzoI6SdqrTj1lte9kbGOXrSTHdkfELuHcrB8S6x5jKdVPlt6UsXhtq1eKTkZwCOSkHUSDz3BoN0PGMWbb/AKhZ6k0ShTKWiABOulZyzgrttcygMDsV1HwrziHEHuoo7uHWZUT4hG4019KMeRrtAfGn0x5h+NI6yiyekir24ooA0gnl06yaQ47hT2bK3UJIYiRlgrI+e+le8Is3hcVrpJW4GGUrtpIaeW23nTepNOmL6cKtDc8bHKPlXlVXeHKSToPjXUMuQ2MDrnGm6n5UNd4s595vnWKTjlx4AIDkTkMZvzg1TiuI4hdDOaYg6flUmpvydS44o2Yx7c2J9Sf3qzC8QUOC5MDWATr0G+1fPe8u5Az3W1006848qY4BCRIbf8bHn0mg4NbGcUb3/uRCZaRvtzk7/AQBVGN46ly0UDEFmB05Kuw9SZNZpOBX3Gly3/v11rzG9kcRmAD2wMqTmuCc2UF4EbZiQPSn97W2RUOJMb2sc6exfI9VQ/mBRVvtLeG5tOPRlP0JFZK32RxavmJQjorz8KKbg1/YKxPSfpPOp046TK4wl3X7GstdpFcgNa1OnhZT/wDaKuwOItjvAltUKExlEDUTqQIUk0F2S7G3Ae/xIyCPAm7a8z0J6evwu7ScSt2FIgksZCrrJiMxPTQa+WlV/qRScjmkoOWMCGF7TXNc2HYj+kE6/LWq+I4y5eEBmX+kgr+Yg1gsN2tvlyc+SeQYqPSBpWm4L2jxl25kUyIklspAHUws+lD3VU2WfFj7opGy4PikZFGQKw6AfPw8qMv4uFLHVRz9KATEMZkwANTt6ms9h+01vvCFuMQNAdNf4qnqVrwc643K2grj+IF8KuZpnSNvlRuD4RlthHYOoMgFYJnZTM6elVHtdh1bKzGfQH4GDVydqsMfeP8AtP6TSxxttyDJclJKLPL2e8xs2XFmBDOVkgdEEgA+Zp8nArXd2xdfMba5Q5IBOgBJIPOBQuFxNt9UjXyj8xQPGOO4S0Mt8g/05c38CrRxittMk8pOkmGJwjh63C690HO5DkkkdQrVfiLimEtAB3OUE+6I1f8A0gE/CsgrYe602wbXTXT+KO4hj2wuEuXn+8uOO7tL+IEhcv8AruFUP9Ic8qHFLOVJL8B5YYq23+TP9pcR9txyWEB7jC5THV8vgB0mUtsXP9V9hypqrhQQJyjlpOm3x5Uh4XYazbzElnJLM/NnYy7/ABYk/KmOH4k1w+wbnUqPEPUjT51Lm5PUlo6OLjcYFqY8gBoykcm009djUeG/eXWBmYY//L+aY4TAs6+MZkJPhe3BAnaZj41YeE5GZrYQTMa6ifjA+FJi9MOcdryLmQOxH4dJH98z+VLcfiLmYtat3bhOnhWAI82IFaXAcOZGlo3J0PwHKjsRh0uKUcaHmND86aMb7FfJi9GVwHHGb7tiVboeflTEcXvquVCJGwYCPTqKpv8AZBZTurmXKxJzDMWB3X2hUk7N3BcLfaPCfdNudOk5qDi10wuUH/oZ8O4kt20bjoyOg+8UA5hG409odN5qQaziFzIytEQyRmHqCK9w+HyGQ5+VC2uDIl83kZlJ3UHw+Yg7UyZBpeBfjsDirOZ8PdJBMlRbBI8skj6a1DB8fF3KSjq4bUFXAaP86gqfI08u2cxkk+RGhH+repGCAGObWZYA7bUH0MpPyTuYoR3c6OQVMxlM+JfLSoYuFvKc5AGsDY+R66UPiMELhBLzG3h1HoQdvIzUBg3DSrgqdw06HyOsDypm20KtDFon+/hXtSw7DKM8ZucHTTQfSK8qlC2YW32MymQyAnc+LWmOE4UwlbjK9s6EFTI8weVUp2hvFoGsAfx8K5uL4siUVW8tR9RP5VyZSZ3UwXj/AGKLC3lu5EGbxZZksZAmRBA+decJ7NAZlvN36nQZRkdY6OrSfQ0x4X2ovSLeJslVcxzYCToTABy+Y1UkHrWg4fw1CGcuxtywA0XYwQTzI2JEag1Wpuq/8JudfUZLFdie7ZWs3bmRjKanMCN0OupH1B51oeIcMbE2AL2e2499SQQRHiGUzB5j+KsbtThu9+zWbiKy6spEEmN1uE5WIG+5j0qVzDtn8Tnfeeu0dQa08osVSy71/Iss8CyHu7Vy/ccj2nvOQB1gtA9YrU8E4UthdPE25ZiWho1gnfbpFDWcJ7xOUcz6fnSrinaU2yQgJmQOgE7kczoaymou32K1LkVIfcX4q6227sZ3gwCd/j/c7aCsRw/il69cysoke1IGgmDodd9Iq/hHFPGTmHeP1O59Duf+OlH43Bh3LplXEWgpOjZWRmAYaanwyeo0oSue2NGuO40AX70PbtthszXJClBI0OstsIGuvL0NPRhrOFtsYW2u7toJjz6f31q5LioPDqx5nppr5fxWL43hMZfz3L1tlsIxChQSIB0YxvPWIE1kq6Cvfp6HPEOI4PFJ3ZxKhearcAJ6A+Xlz50kvdi7bD7q8Cu/iAYgDmChFK8JwG5eDBLGZPJW19YEUT2e7EXr910+yHDqBla4xZAUb2gBALjTUbbTTRi31Y7qHTFOM7N4q34rYD/0mZPo3/FKcVi7mitauWrnOZExyExNfTuKdi2sqowzX7rag+yE0iAJ2OvMx1ij+H9lryKe/uW2Y7IFJGp1zNsTE7DfnVFku1/n8AfLDtM+W8OxOJgqr3lO41IBA3G/xHoaOwfCLtx5umQQdSZM8q+iX+x1gkMAVbfwGIjmVJj6UMOz6W3LFiV3CQBrz1k6TyEUk21uqDHmXhiHszwm4963aB8BJzk+4qgljryEGmvHsR9rxqW1kWrPhA6ELBO26WyV8nvXBypuuMFqxeuKqKzLCjlkmMzcyHuLBndLLRuKW9meHFlN4yA/sltyg1znqXaXnzFPeHHrtkJS9SdvpfyOMXdQKIRREAaA6DTbapXDlQG5dW1IDZNJCkwCdYEkgR50vxnHsLZfu2cM/MGcoP8AUQIG9JO0PEb15AGW33Zj2DmDBTKhmG0EkgHSdfTnS+SqjdI1iWwf/JP+kmphR+M/7Gr5theD5zCeGJLKeUayNPT51C9gShJYwJifoB+nwra8FHwr/t+x9OlObH5R+dUnEWtYaSNwCunrB0rJpjAUEjQQJGmo/wAutdjeO92oOXOToY3A6yY6UL8E/SZq1xds7a/E/pRKW5Gijyk6ViMStwQ1tgcwEKw3kSIPIxT3hWZMKJJzZXOs9TAp4b7EnGumOr1hlGYwFGhgTr89KT4vtfgrJi5cBPMLBI9QJIq7hXacrAurAOmsT01HMUk7Q9hsG339hSoYy+RpEHcgaxrzGlVWD2n+BFFp1Ie4/j1u2ygWSwdC9u5I7toE5Z5GI3HOhrXGluqHRVgzI6EGCP760r4XetpbXCtJtkHITqV1MNry126GKBu4N8PchAQWOmQEo07Nl106x8anJ30UjBLT7NPwnFi+19QMrWWCwQRmBUEOPLNmX/TU7t4KAToCYmdj0NLeyTXheZbzJP8AQTrMxIOimeQJ+FEcXs6OP6p+dCdJWhUvdTCVxakSCSK6kmF4rkQIURiukyRsekV1La+R8H8CPtn2faxfS7mZVjKrKxAnMTuBMmRpOsU57McfZoFxO+/rSM/SSAAG+laPF9obLsLPdu3eSFDKDJ6FZPz12NeJwFcMhvrbtWSRLqIzE+6pYaCDrzk9Iq8qr2+BFK1U1scqbeYWwyzGbKSJMdBM/KhsX3ZdUEMRoOijqPP++dfO8Bwu/icab91Wi2ful3GbkxHJV9rzMDlW84fYW2M1xtRoBMmBoJjnQlO1X9xXx4+QK52VwwxOZLYNzRiRIytGkZRppHSm1/DuUUFASswBoIBkCfUdahc4wig5RA3JPM9SaBu8eLEIpJJ2C/vttSPkivI2E5DC6r3EGeLU7rIOk7TtrpQuJwWHYDNBI5gD05iDt0oVGLc556VPu4BIALdCdPXz/vapZ29IbHHyC3OFYFWNxrKFpnM+uvkGOVfQAUfa4oLgDWgGBkB1jkSDDDzBHqKUHELiRcRrbgKQpzqAG/rUdJoXC4a8X7i2CEG2nhAmZn3deVM5PodRvv8AcfYcuhJC78yf1opsRdGpXWCdxMDyq7D4ZlUJmVnG5JE6dFP5n1pXxbiSWBluK1y4+1tQSGPy+8/LoBTVS1ZK8n0W4HjhuW++V17vrrrHw1oK52xw7kt9qtqSI9teXlOn8UHfweIxEG8e7Xkg3+Q2+Pyoixw+3aAIUFhszQSPMToPgKXL5KYR7G2Ex57vVhlOqk8/TqKUY2/e8LM8TMZT4SB9NvIVTfvM58ILHqdvnzqK4SNXaQPlSubkqGXGoux5dxU2gqHKTEkc9NQZ21PLyockgS8kcyIP03FLL3H7NlGuXP8ADWATuSToFA5mB8hTDCY3DXLa31d0tt+KQD7X4tROR/8AaYp2pS2SpR0XphLNxWds14RAtZR3egAA3iIGxr22Dc8LTbgAiOXkCI2rOYXtDat4i7ZV+8s30XK6SQpB9kxz5yNI382NtmH+HdUjeJgx5qdDTOTVZGw+BXx3/wBPmvXWvJiAC8Zgyn2gImQegHu8qSLwzGYY5blu3cQ7m3cE+pVgs/CvoGB4spRiwUOo0I5zptyNJ3UXC0XkuHnaJhp5wSdD8Ip3O18hTl02DcPdBbZwGE6EMIIjUjzGtKOKYTvUCEAyRvzPTyMmnGLwjKMokGDod4Mztvvy6UNwNRcc3A0rbmQQQQ2sTrBgSZ8hUd3aLJpKy0cHKrbw6EyIBaZ9Wk766egFUdq+HZbqrbhcqKoBiDqSZO0+IGpPxgC+jt4NRE6DfQTME/GaJ7SYEONZMKFMbyhNufnbrfcG00ENhlW1bQjQWbRYgzyKmDsfFbJ+Ioy5h5tF7LZ0jUH2hzO248xVGBbNZtDUzauAyPwXf/7qWGtDC4SEbKyKDtoNcxAieRiKKat2Sdi7Cob57vIG0J0YAxzI119BFM8JwRsF4kc3LZaXViTAOkqeXpUcFaF7761Fu8upA9lvMDlPPlr8a0Fi7nWShHJlPL+KeEVQvJN/jyJeNdjrF5e8VALqjwkM4BBMicp2MxPLSs7huJs6padWRgSqmS456ZokbR4oracNvm3Nl2LlRIJABa2T5c12NJuJ4DLeKLlDOZWYAYxJAPNufUgz1oz2tA427plGFweJDKxu2giaaIS3p4WyjYdfSnONxFu5J+cfP+/WkuKx5Y5WUoygypnSBr9NauwGH/8Abq+bxkmU3I1O+vkPgRUre6KOPTZ13hlhiSUaT/U36Guru8HPNPPT+K6kG39zTWMDatP3rBRdy5cx5KJYgdOpjeB0FC8XtrfCi4Wykgi2uhPTOYnXoPnVmJshGJZgz7ifZQfq1U4iwSvhZlzTLD2yPIn2ee2vnXROTaxRCNJ22C38SLY7sQse4ukesbfHWq8Mq3YHfIs9GEnyqGH7O2RplZp3zMTPPaYoy1wK3+EAcgP7/L51z4OyznGtMAxXDsGLp7xmdgQ3vsFMQMpnw+ixRebCKc2rE6e/02j4UVesWbQ9kDoANTS2zjFe5oFAWSRImANSaLu/AE7XkuxXEbWVTbQjmdIMRoNaBtcQW6coMHodD/ND47GAuRbBeTChRv0imvDOz6KQ9wBrm4GhC/oT57dJ3pabH9sUH4XDBVgiZG/P67fP4Vb32UQoj0/T96ru3tdT/pH5k1RcxGnQf3z/AGqjZFRbI4kM+jHKszlGpMdTyq3D8Ry6MMyDzM/7idT9aFlm9kadToP5/Kg+IcRw+HE3rgJOy8yeQCjf60qbv2lMU9MbYp7DrNl2zTGQgx6z0+JoB8ON3M9BynpHP60hxnayWyqpTSdRrE/LlQ9rGIzBzdYPyO4+TAiPSi97aMk4oaXu0NsOttQZbYEFfoRJ+NA8Q7SGTbFpgdszAH/bqY28t6N+3hol7TnlJAI5aSTH0oy5wAXLYyuqnloG1nYkHURP0p4ySFboxN3CJiHyZpM+9sAPabyhZo3tPxUFbeEQhVURAM5VAA1PNtAPXMRvJ2WE7FKbYz3JYhgYUZZ5aHeki/8Ap3bzasi/5Eg/Qj8qtaS2xM03sxIwjpDAqYOgkjbz/wCK1PZvH97cCtbZH2OhKkGBOYacxv0pwOyOHtKSztlAJJZgAANyYA0oTD2sIv8Agtmgr7JdtSfCAddyDoKnOVrZZSy0G8UwTKuYCCpg+YOhBHMSBWfuguYdQy7hWGYDpGaSI6gg1uMTxa01m87EstqVvZUJOYAFoE6jfUcwelZHgPF7F9iLCO7nQoEZoBOhJUQJA3O1K4tbRuOWqkeYXjWJtTmHeoonKdTvplPI0+wfH8CqBH7nD97uHADBiBuBIjSC0gaUXiezbiy9y5FtFAJnVjl5ADqY361ncFwrvrmZrIK5TDEDKp00zHfbYVlJxfuRmoTVoKx/D7DowtuCxHg3yETqGDAxpO4pn9kVwJ8cSZGiyZJ1O+pY/GqrPABzbToo/U/zTOxaW2IGn1/PalyEk0umVFHVcqCdPDEBdRrI01mll/hLlGW44IeDkG8iDGbpI6UxxmLCiST+X1pLd7Rg5ltkBgI05SDrPwpHtjRy8B2CvpZtyq5QFOaZJ09oa6nUVO1xRkvG45i2PANdD+KfKZ9IHQ1lkxVzvArTcUghuu2pJ6nMP+TTPDXQ4OHuH2lOU6TnGunqNfUU6tDShXZqL+GDEMhkjW2TtqNVJ5gjT5GheIYWzj8K1oEpdDECQc1u6mwPwIHmp0rMdmuLPZfubp8EkQfdM6QeQ+labFr3V77So8L5UxAG4AMW78dUJhv6STyrohJM5pQcHV/oY7A8cuDNYxa94yeDMSe8WJEFvfWRsdwfOnnF8Sq/Zihy96hyiDBygHcbGG51PtvwNRmxSiDA72NdBs2nSdT0g8qCXGBsDZcFWW1cKtMQUM6eL2TOWD6Uk1vZZPJKSEf/AOUFWVZLoYEggFSAQYOpI/KuqGN7OYZ7jurghmJBg7E+u9dT3xfDBi/t/Y2xvG5cmdZEfpyIH970zN1sxWPCCQSfzFdXVzx6NPsi3ELa6Ag+mv8AzS3inaVbayzi3PMkT6AbV1dRi3NpFY8UbF918QbbXLNrNKls1y4QzaTCggnX4CkfBhfe632ex3Ze2Ud3QqbclTmk+1toADPlFeV1NSiKuTT0bHAYZcNb8T5mjxXGABPwGgH960uw/aAXXD2mDICQYMluvw13rq6ppZJv4GivLHL2WO0Bd53HqAN6DbGW1MCbjzAGh16DkD9a6uoSgrFg7TAcZZx1xHa4wwltQSQgFy6dJgBTE/GfWs3wXDm/cIa1cGUhgzrBbXwkgzDSOp2rq6qquqNGTqwHjuDf7QbiglQSmh/CIbTnGY1Pg3BcZdebNvMBsz6J6Zufwrq6mjK9MPJLBWj6JY7LrctBcVbss3PIDp6OfED5iKIw9nCYUd3bFu2W91YzNHM+83rXV1GftWjnhc3TY4wNwMgInUzr/emkisv2kx6faWsLfNm8QrrEcxqAGGV9jK7611dVElKOwQXuaFv/AHFibK5b9u3d38ayqkSYnQlDEaRHnTvg/B7VyLyWGs3XUj3fCOTEiVnUETrqNOVdXVOKUhp+1WgrgfY4Wr5vHEHIFK92AAhB3zkzmIIkHwxHrTLgeJsWc9mwiQhk92sL4pIMwATodp2rq6mi6SonK5W2dxLi5b7twgDHY67a6/Kgr7qoliI89vlXV1c0pOTbZWMFpLyIcf2qtrosufLb57UoPaS7dJCKFEGDIJ06T+1e11ZLR14RiIPtl1mm45MkgA8gPLkaa9n8KgY3WJkkpEeGNCGPM66R0Jr2uqktdAW40evYIQMRIcaawu0EE+X60DxPDXH7t7YOZCTIOoOkbeYryupLx2G7QZxF2uBbqKGcKDdtj2o2zqOY02rR9m+NDEWws/eKvP305jzIBrq6qR7RDkVxf2NFYdQAvKIjfQafECY9DWd4tksm5aZfunQsARIkalfPVdNOYrq6nn1+hz8S936h3AOz9k4e2wtqAwzAZQNCSRpGmhr2urqpGKpE5TeTP//Z"/>
          <p:cNvSpPr>
            <a:spLocks noChangeAspect="1" noChangeArrowheads="1"/>
          </p:cNvSpPr>
          <p:nvPr/>
        </p:nvSpPr>
        <p:spPr bwMode="auto">
          <a:xfrm>
            <a:off x="441960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a:solidFill>
                <a:srgbClr val="FFFFFF"/>
              </a:solidFill>
            </a:endParaRPr>
          </a:p>
        </p:txBody>
      </p:sp>
      <p:sp>
        <p:nvSpPr>
          <p:cNvPr id="94212" name="AutoShape 4" descr="data:image/jpeg;base64,/9j/4AAQSkZJRgABAQAAAQABAAD/2wCEAAkGBhMSERUTExQWFRQWGBgYFxgYFxgeGxsYGBUXFxcWHBgXGyYfGBwkGRUUHy8gIygpLCwsFR4xNTAqNyYrLCkBCQoKDgwOGg8PGi0kHyQsLCwsLCwsLCwsLCwsLCwsLCwsLCwsLCosLCwsLCwsLCwsLCwsLCwsLCwsLCwsLCwsLP/AABEIALgBEwMBIgACEQEDEQH/xAAbAAACAwEBAQAAAAAAAAAAAAAEBQIDBgABB//EAEEQAAIBAgQDBQUHAgUDBAMAAAECEQADBBIhMQVBUQYTImFxMkKBkaEUI1KxwdHhYvAzcoKS8RUWQwckorIXwuL/xAAaAQADAQEBAQAAAAAAAAAAAAABAgMABAYF/8QALBEAAgICAgEDAwMEAwAAAAAAAAECERIhAzFBEyJRMmGBcaGxI5Hw8TNSwf/aAAwDAQACEQMRAD8A0V3hPebaDnVlrA2bGvOqOKcfCCFFC38WAAdyRXnbUej7CjJ9l97tKobKQY5V7i+J3mgWoA5ms3hLme62Y89BRzY0q2Wtm0O+ONjHH2LjIBnJkUs4bgArzdMiiOBcWW4zW58S6/Cj8dhB7vPamQrdaPL1+3sg0qm3israDWh7tgiPxUfhkywSNaSrZtJC7G8VJJHOhFuO/OmHFLSu0qI61ThMM5MKNOtbzQ66sK4AroxEytNOJ4JHIb3hXllMogb86FxnEQnrVbpUSpylaDVfSJrwW1Jzc6VpZa6khspO1OeD8LC7sWPOaytsnJYhAWV6CqMi8qIx+FzrAOX0pPgsIysQTpyrT+ECC1YU2AJ51VfwRXUTTi2mlRa2CaRRsOYuw+NA0dd6pfgksXHhB5U0+xL8auVpBBq0Y+GLnXRhbnAEDsW9qjLWLFtcomneO4UHIOzCqLnDrY0OpqThJ+Sy5I+ROOOaxBr25i8+gmTTwcPtx7IoC/dRDoBNK4fLGU0+kMeCMtogMdW5V5xO1luExvWewOILYkMToKd8Tx2cwN6pmqolKLUge/cB0NJceWttptRnDcZNwq4g8qdX+Ai8NDBrKLkNmoMT9n7+a5lI3Fe4/CIHMjY0xs8EaxcU761HtLh4OcDfejg0tgzTlaE11EaMtCYnCj0NeX7rAeFYq3D4nbvBpSFfBbhLrpGs07dhANCJZVlzJUxYNyBsayfgR12XFx1rqsHCep1rq1MFxEV9YkkMZ8jVuXOugM9Ipm+LyaOCPUfrVtrFK2zLUqRVzfwZrDYRg5JQgjyrxrdxnnK3TatUQd5FWW0Mb0y7FczHcJ4Ncs4jvYMMYPoa197Rcp3Ps0TZxfusBUOI5AqywDT4f2qjdonlb2hJhbDlypIHmacrh8i6kMaGxHDgzZySp5xtVt1cq6AtpyrRpBlcuipMOjMZFeKxHhUQOtW8CXvHYsIjrXmKxeRj4TEwKzWrRrp0VcQd7ds5RJrMcPwV7EXM1wQg5da0GIxxP7UdgLQUabnehH3djOTii3B4RVWSPSjMLZgZudVWxmPkKvtPLxyFWpJWczbYTbcc6zuM4h/7nJEU2Nw54IkUDxThIa6lwGIqbbaHiknsPw1yRHOrmWg8PoaYFudZCMgomoPbjU1730Va10RVU0xWqBDi0bbUiuS2p1IjpUU4YgYum51jlNDYrvBqf4rO12Np9BvgcQfnQV7s2pOYGa4XdATVqYwj2ZoWvIVa6FR4Gc5IEUT9jCiT86apiVuaHwP1pfxFLhK2EytcuGACJAQyDcI9dB0hj7tCMFJ6M5vyKOI4cORlIkcxRuG4jctxI250gu20GLuDDE90kAa6M3skgcgcpPowprg1d5z/AApZPCVFUsops0A4orasJFWcQyXLcjUUrw3CLr7aL1OlN8PgRbTKzTVrlJbItRj0zPPbQQdKExRRzEVocVw+1c8KiI6Urw/BchLN6Cag4SLRnGtlfDb6LKDemGGvgGY1pd9nS2S3M1abwy5tqGTRnFPolfxRzGupK/GxNdQyH9M0XFrIZQpHOZpZ/wBtd8Tk0IE0VwbjYvkoQdevKmVuw1l806fpVaUt+CWUoa8ibhfD2goynQ9abm2LYmRpyphdtd4M1uM3Os1j8ITm1Of6CpThitDRlm9heKxikiKpzqxGYAxsTyqHDsA5SWIBmINde4cwklgBUll2UqPVncTvsmqtp0orhXFAb1pCNW6baCaUpZZyVB05Ny+NO+FsQVUlSw2gfrVIfUmCaWNDq7h1ViRp1pXxS3njoNoo69fjQneg3cqvgAJ61ec10jnjFg//AE1AsgAHzq7DQNDzpNexrltW1mjrVtyRPUVzPlr6UWfH8sLxeIyKQBr5UHY4kIykwas4zc7u2XnUERWcv8R7zZYNPOTNDjtGl+1QPDqaR8Qx11gytI6RRNjCXAFJ8IPXc/CjMgjqfOkdhVRfyWcIdsil94pmzx8dqBtnQbaVVxO9d7ubcSN5HKqZe0ljch3bSV1GtI+IcSYNCLOsa6CaYcF4slxBqCw9r1oftLaItyBz1+POjfttGivfiwazjG3MA+RmuxnG8txQRKHQnzpPwu0lts2YnyZqO4tftXbcSA3KpZtLsv6ayqgu6qkzrHlXtzHhRCilXCcW0ZGOo501tlQxzkKB8zW3LpgccXtEYZpZ/AgBZm6KBJPrAobiWNbD2Ll9hlvX4S1+JFIhUU8sqa+betF47Frca1aQZg5DtPvKrSi+hZc3oi9aSYjG/a8cXYzawxyLGzXN3PmAYH+g10wioLsjJuT6HfCOyqWraZzDHxMByJ934CB8KcqLSn7tJPU0kxGNckZYjzOtFXi6qty1udCDTKSXSFab7YwuYh6X4m2x96KpNu/c1Zwvko/WrbXD2UTmLNynalk3ICSXkhatlDmZv5qN3iraiAQats8JZwWu3YedBHhjkKCvYFlJAI0pW5R/QKpg93Gqq+JSaBv3O8WATTXuCRrFRexpERSNWUU6M4mCMbV1OThH5HSuoYlfUGeFt+L2QOjDnROJvLc+7LAkdN6ETitoGAQQfWPnUPtqLLLaDH11+tHXSZKn20MOG3e6OmvXWveIXJbMg0O486CbEpcgGVJ5AiqcTcyAZS2u3rMEUjlJKk9BUbd+Q/DudyAB050Nxd7d1F0kqaEbHXE0cCeU/wAUZhjnSQB0IGtFTbVUZxxdgiYFri5MwC6aDpV2JUWdApBA0J51HDsLVzKTrvl50dj7i3lymR5jei8FHfYbeX2F+Cu3MUCEIBGjE8vKhsPYu2cQbZYtKzI2pzwtFsqQvPcnepF1zgk+LlPnS+2l8hydteBJd4sbd7LdRYnRhoR0mnIbMQUObUVPGWrajvHQN8ATFAcX45dsor2rQKEiSN1HMx6UaYv1VQfxPAi4Ar7E7UNiDh8KM7JLEaaaaflXuJxoF20SdGO/qNK97Y2gcOpjUMPkd6qvpcvKAu1F9MT4ji5utmzTOwH5VJnuqJNtiPLX8qzD4XPBLwAdh0rVWce4RWtmLYGp3qGK7bOiWtRQEe0GXNKsCqk6gjanvD8UblkOkEMsj5bUj4ir4gr3jwsbBd/U0WcW1lAEgCNNNvSjFxixJRyVeRF2dv8Ad3zcU/dsSrAcmmCD6Gt5jvvLeTqNDWEu4U3F8IyhjmYjTWmNniphbRcnKIGv61suwz48mminiPCVmHUjzEivcPbtqAEQmOu/1o3H3rhWDqOR/mhLWKA5GfIVPrRVNtbBsThrubMq/WmuAm4uS6I0MkclAkn5A1WnEl10OgnUcqPw7Lcshs2RboYk6g9wn+IwIIILObaKZ3k6xVuKGUqJc02o7MdxniN0Xe9TwM0LZA2BKQD5rbtif9K9a2HYf7LdwYsWwfBOYtuWO7Vm+GKMS74wqe4QG1YDHXJ71w6as5E7bBRR3Bsa6lrlhUKg+JYgny9avkovF/ki4uUbX4HmJ4JbVoYkdDJphgeG5LRUOWBMgk7UQmMW/YV8hGYbMNaWHG90pJXw/l6is8YuidyaBuIWWtS6zmI2nn+1Y2329v5yHQrGmhreYTiFm/MMCekzQF3s9hrjEXkAPJhofnSJK6HUku0Xdmhdvobju0OJVdIA89NzVeJ43YS6bRfK491hHxE7094PhFs5batmQAxPTpQvavszbxCTlGceyf0mnw9pPJZfYFW5Nc1L+EcBZUi5eMg+FZ5edG30dT7BYeRFSplNWTmuqnvG/CfpXUNmxFdi3b3iR6yKZWsNbMRHzrP4fgThjDRr1H701t8DKwWugH60ii/g6JNfIybAo0Ty2/5q3EYIspy6xqf3rMYvjN5gcukSBI100rT8MLRazkB8oLAH2tNdDvT0nok7juwfDAXCUunX3SfyoR7bYa6d4bfoY2Pkaa8UwQJlTv7J/SouoxVprL+F4jfX1FFd4+f5A3q/ABxO4LirdA+9t6jzHSr+BcZF9Z7og6xPl1ojhXArlq2EuEPl9lhzHQjrRmC4cltmZfe3HIelWqXkk5RWkBYi06qWMQP7ilGNxoLKGEbfnvT/AIocxVOU1meLH75z+EAD4AGuOcFGWjo4nl2OMbZfu8yyCND6UHwi+9tmR/Ep1+exqi32ufvFtsgNpgMzg6jWDp9acvhnt3IClk9pW5FT7ST15ir15iJbWpFF6yrSWjLy8jy9KH7W437hFkiSKZcQ4KS2dG8JjMvIjr615jcMskEArl26Chi0mFSVpmBwdxQ5LQQOnOtfw3DhMMY1Bk6+dKh2b+9DW1JEz0Hoa09yyxUCIgbedJTq0POadIhwvBjIC2p5T06RSjtCzC6F0iJA/etJaAAA6Vi+0F7vLhZXAAPSTArTVRSNx7k2MOEAEZXWANulR4jwbDE5s+U9B+1BWe9GQFCVYSp5/wAelTW1ctnMFzA7aSfQ1Omivm7DsPly5bZmOp0ovCYcTJ355dqRWuzuJuXC+lpDuW0/5phfx64IZFm4765n8Keg/anSfkSaXUXsKPA0uNlUeNyADJ0nfTpEn4Vme0uKa/fGGs6Lei1aj3cJa8LXDB0zsbkaSAz9RWiwvEWXA3sTeK2+8DpbKaEW9rt0E+9Byqdszr1rOdlbTS+KZcr3YCKBolpRlS2o5AKBXVH+nDLyzndzlXwavDdn7VlFts5K8gNAoA20o7BLhllVHy/c70DhsW7NlI+NWXbrIfZ+MD9KipfYZpvVhl/iw9i3oBsIk0JhOIjUMcxO4/ig7vHu7lmyCNvxH0qm9fe4oe2ck6yVB/Lag5yuwrjVUVca7Lph5xGHslnOsByACeeUaUxwOJ+04cNcXK48LqevUeVL04ne0Rkz/wBSmdPQ1da4jbzgJ4jzDaEH0ozne0bB9MHKOg7pTlWZz5td+lOuHcZyILbuLjH2TsfTzpBx7A9/BMrEmAYpFbwqCFFzKwMiTrSxk/A3pprZ9DxAYAkrA3NJB2qskkBjp5GmnBOKl0C3SCwG42P80u4jhEdGyqAQelNL7MnFU6kgf/uZPP5V1Zy5jwpIyHSupKOnCPwPbXC+6ZrgbMen0ptgbN54LRHmKngcMQHfI5UaMGg/Ec+dGDFkpCiPMg0KXbJSm3oyvaDjSWbj28qvBA6bgEz86b8HxS4p1fUra2aNJ2gEbms4nYhrl/M99Ctxjm3za9Ad+Qrb4LCW8LaWwnsrvpEtPiY+ZJJpnVWGTSVLsu4jeVbS/Gs5bxAueuuvpy0ptx5u8SbZHs7edIODcNKOSx8O5HnST90qBxpKLbHnCsVfFsrccsG9ifaA8zR5xARCx5betUWlkz1/KkXanjqqwsqRpq2vONBHkK6G3GJCMfUnQ7wl7vGDRoJFZnjGEe61wqustl1iehmmtvFmxhlaVIYkFlM5SdQD6il+BxGZwe8GXoRpPLaudy6s6IRabaO7K8GNpme+JJAhSQdvOtD9ofEC5bzZGWCgB3WkQF1X8WVgTuNB8Iou5j7tkDIgaTHnHWelMpoEot78j6whAC5tefSaowPC+5DKWm3mJUMZILGSAT7vQa0jxHFCtxSzFF94yNDFX31s4m2VN5LqtGhYaR6bGnjOycoUNsVjwkwuaOhEUJb4lef3VQdW3+VD4KwttQsaARMz8aKNsEE5hHmD+9ZuT8i+1eCi9ftKZZ5b/N+gqOBRDJRIHUrv896vS0tsDKqT1Cj86kpvNP3iqvIgGf2FTHvRO4WZ1GRsv+WrbrBRIHjMgCdB5nzqpmZRJYkDbqx/b0pddR2Mgz5T86DkxkrCnvMR4rgBnc6/CORohbYuqLLKt4OcoDLpr18hufIULh+HjVWHtQQD+IbftV3FuIjC4W5ffcKyKPkHiOZJW2CNQXJ5Vfhi3IlyOlozfazEDFYm1w+xHcWwheNu7X/DXQ+94rh6hgN1rWWbKZQloquUQM37ViuzjGwj3roLXrpL3CBzbUjyA0X4HrRPE8MbqgkkBoY66xyE0eXm932HjxaoZcTw9224bNJTdln/AOQq7D8cS4BmddtSD+lZv7WLG3eMDv4yZ+dU4XGpMpYcH6H47VC72i2Otj/i/BBiEm2yk8j+k1Ls3ZuWPur7WyG2GbUek7g0Jgb4tjwItuTJGYn6DSmy4u1cIDRPLNG/lRUhZJ1QVjOyisM1t3RgZ0OnprS3FcMVY7xgXGoMEH5itNhb2ZQuxH1io4zhqXZVvgeY9DVnxpq4kFyNP3GdxqG6q92cridxofKsdjsExeXCqwMGTWzbBX7FzIZuWz7LjceTD9ahe4VnuFriqQd9enOKlTTLRkkZ3gePNt1a5dthVPsg7j1reXCrpmVd9Z8qzd7sTh3nVl/y6j6in9jDZbaouaVET1HmKpTEnKLpoy+JsQ5HdFtdxsa8rTLw8gRLfSupMJfA/qR+SWIxot2RLsFZiZVfaEDw6mfOYpPd7TWl0UCAYlyZ9YFXHhGIeybbhNCrJBbcDKQZG0R8qXYjsjeYGVJ0kREk/h1/vWkkpPwPBca+pjnCFmaWcBeWQKBHXNExXmN7RYZZ17wk6xLR/q2HwqGG7PNkUOr5QkZDry2MbmKQ4HsuTch7d2zbABXKFCjcZWBUknaI6SaNNKhUoN22ND2hN24tq0jEnRYUx8zyoq9aYEAgGNyOdH8G4EmHVmlmdxAmJVegjmd/QUaLARHdoIUSPM7f36U8eN1bIznG6iKOI8S7izI1uN7A/wD2PkKyFjgBcG5cuZTqSXA19DMzTfi1++zFrGGa8x/8jMgA6AKWBgelLE4JiG8eJLT0VW/sUs2+/BfiSiq8luBwys6gsXBU8/C0dV2JHzFMl7L2wgdDk3LDlHl0oPgzKt5VCQJlh0Eakzz8hTvh+IW5adQQQ0gee4IoQqXYeRuPRk+JY68uljxep0326/GiuFdprqnJcQqfiQfSaY8I7KuEIl1MyMzE79IMkeorWYHhqoomGYbsQKMeJy1X5BPmivuZLG8dyJmvWCUPM2zH09aFxpw2S25tm33i5lKA9YIIGxraY3iKN90o71j7oOmnU1RxHsZaxVq0Hd7dy3OiNpBMlSG39d6ZcSeouxFy1TkqMWmDFwHub3iHWfTlUU7K4/XJiojec2npm0rVLwP7J4baKF/GW1PqTr8KU3+L3kfu7ZkEyzHYDm0nUjl8qmri6ZTLL6Qa1YxtrVsRoOqSPyqP/Xbswt2055hVYn5LTjhPF7zoWe1pmKnlMHcdaLuXrKFxlysNbgC6iRoxjUjzE0OwXXaK8HZu3QpYeGARB1nmCPhVP/XLf/i1EkEryI0IPMH1pn2X4hZQFUui4MxYSZInUj0ms/ieyK2uJNesSLV6XaCYzNJYHynX41XFYWnsknc6kh7wtWeCBDXDlQ//AGb0EH5Gsh234yl3FLaDRhsKFZieb/8AhB6nxNcPObkHatXxvjIwuEu4hl1g27SDnqFYCPxOVt9QM55Vluz/AGZ7ywTfhzcLPeJ5uxljPLX6LXR/x8f6k17534QHgeOW7ki3JyxObbLrJp/gSt1PHIDQVI5CocJ7NWUBIUA6gQNIO/rVdzDKpK+I8lCmAI05+lcbSWzrvLQxwXZi2Gzs+ZeXWfXaq+IWUEIskE/HU6D50Hg72SYe4s6ZWgjzI9KMwLRcDOCfTl+GmtNUJTTuya8MsLqc3xYD868NvCE7WyR1uT+Rppc4dbujxIm+oYDU8jVGL4BaLZ+5gxq1uB5ars1NiiXqfJ6nEUGzoI6SdqrTj1lte9kbGOXrSTHdkfELuHcrB8S6x5jKdVPlt6UsXhtq1eKTkZwCOSkHUSDz3BoN0PGMWbb/AKhZ6k0ShTKWiABOulZyzgrttcygMDsV1HwrziHEHuoo7uHWZUT4hG4019KMeRrtAfGn0x5h+NI6yiyekir24ooA0gnl06yaQ47hT2bK3UJIYiRlgrI+e+le8Is3hcVrpJW4GGUrtpIaeW23nTepNOmL6cKtDc8bHKPlXlVXeHKSToPjXUMuQ2MDrnGm6n5UNd4s595vnWKTjlx4AIDkTkMZvzg1TiuI4hdDOaYg6flUmpvydS44o2Yx7c2J9Sf3qzC8QUOC5MDWATr0G+1fPe8u5Az3W1006848qY4BCRIbf8bHn0mg4NbGcUb3/uRCZaRvtzk7/AQBVGN46ly0UDEFmB05Kuw9SZNZpOBX3Gly3/v11rzG9kcRmAD2wMqTmuCc2UF4EbZiQPSn97W2RUOJMb2sc6exfI9VQ/mBRVvtLeG5tOPRlP0JFZK32RxavmJQjorz8KKbg1/YKxPSfpPOp046TK4wl3X7GstdpFcgNa1OnhZT/wDaKuwOItjvAltUKExlEDUTqQIUk0F2S7G3Ae/xIyCPAm7a8z0J6evwu7ScSt2FIgksZCrrJiMxPTQa+WlV/qRScjmkoOWMCGF7TXNc2HYj+kE6/LWq+I4y5eEBmX+kgr+Yg1gsN2tvlyc+SeQYqPSBpWm4L2jxl25kUyIklspAHUws+lD3VU2WfFj7opGy4PikZFGQKw6AfPw8qMv4uFLHVRz9KATEMZkwANTt6ms9h+01vvCFuMQNAdNf4qnqVrwc643K2grj+IF8KuZpnSNvlRuD4RlthHYOoMgFYJnZTM6elVHtdh1bKzGfQH4GDVydqsMfeP8AtP6TSxxttyDJclJKLPL2e8xs2XFmBDOVkgdEEgA+Zp8nArXd2xdfMba5Q5IBOgBJIPOBQuFxNt9UjXyj8xQPGOO4S0Mt8g/05c38CrRxittMk8pOkmGJwjh63C690HO5DkkkdQrVfiLimEtAB3OUE+6I1f8A0gE/CsgrYe602wbXTXT+KO4hj2wuEuXn+8uOO7tL+IEhcv8AruFUP9Ic8qHFLOVJL8B5YYq23+TP9pcR9txyWEB7jC5THV8vgB0mUtsXP9V9hypqrhQQJyjlpOm3x5Uh4XYazbzElnJLM/NnYy7/ABYk/KmOH4k1w+wbnUqPEPUjT51Lm5PUlo6OLjcYFqY8gBoykcm009djUeG/eXWBmYY//L+aY4TAs6+MZkJPhe3BAnaZj41YeE5GZrYQTMa6ifjA+FJi9MOcdryLmQOxH4dJH98z+VLcfiLmYtat3bhOnhWAI82IFaXAcOZGlo3J0PwHKjsRh0uKUcaHmND86aMb7FfJi9GVwHHGb7tiVboeflTEcXvquVCJGwYCPTqKpv8AZBZTurmXKxJzDMWB3X2hUk7N3BcLfaPCfdNudOk5qDi10wuUH/oZ8O4kt20bjoyOg+8UA5hG409odN5qQaziFzIytEQyRmHqCK9w+HyGQ5+VC2uDIl83kZlJ3UHw+Yg7UyZBpeBfjsDirOZ8PdJBMlRbBI8skj6a1DB8fF3KSjq4bUFXAaP86gqfI08u2cxkk+RGhH+repGCAGObWZYA7bUH0MpPyTuYoR3c6OQVMxlM+JfLSoYuFvKc5AGsDY+R66UPiMELhBLzG3h1HoQdvIzUBg3DSrgqdw06HyOsDypm20KtDFon+/hXtSw7DKM8ZucHTTQfSK8qlC2YW32MymQyAnc+LWmOE4UwlbjK9s6EFTI8weVUp2hvFoGsAfx8K5uL4siUVW8tR9RP5VyZSZ3UwXj/AGKLC3lu5EGbxZZksZAmRBA+decJ7NAZlvN36nQZRkdY6OrSfQ0x4X2ovSLeJslVcxzYCToTABy+Y1UkHrWg4fw1CGcuxtywA0XYwQTzI2JEag1Wpuq/8JudfUZLFdie7ZWs3bmRjKanMCN0OupH1B51oeIcMbE2AL2e2499SQQRHiGUzB5j+KsbtThu9+zWbiKy6spEEmN1uE5WIG+5j0qVzDtn8Tnfeeu0dQa08osVSy71/Iss8CyHu7Vy/ccj2nvOQB1gtA9YrU8E4UthdPE25ZiWho1gnfbpFDWcJ7xOUcz6fnSrinaU2yQgJmQOgE7kczoaymou32K1LkVIfcX4q6227sZ3gwCd/j/c7aCsRw/il69cysoke1IGgmDodd9Iq/hHFPGTmHeP1O59Duf+OlH43Bh3LplXEWgpOjZWRmAYaanwyeo0oSue2NGuO40AX70PbtthszXJClBI0OstsIGuvL0NPRhrOFtsYW2u7toJjz6f31q5LioPDqx5nppr5fxWL43hMZfz3L1tlsIxChQSIB0YxvPWIE1kq6Cvfp6HPEOI4PFJ3ZxKhearcAJ6A+Xlz50kvdi7bD7q8Cu/iAYgDmChFK8JwG5eDBLGZPJW19YEUT2e7EXr910+yHDqBla4xZAUb2gBALjTUbbTTRi31Y7qHTFOM7N4q34rYD/0mZPo3/FKcVi7mitauWrnOZExyExNfTuKdi2sqowzX7rag+yE0iAJ2OvMx1ij+H9lryKe/uW2Y7IFJGp1zNsTE7DfnVFku1/n8AfLDtM+W8OxOJgqr3lO41IBA3G/xHoaOwfCLtx5umQQdSZM8q+iX+x1gkMAVbfwGIjmVJj6UMOz6W3LFiV3CQBrz1k6TyEUk21uqDHmXhiHszwm4963aB8BJzk+4qgljryEGmvHsR9rxqW1kWrPhA6ELBO26WyV8nvXBypuuMFqxeuKqKzLCjlkmMzcyHuLBndLLRuKW9meHFlN4yA/sltyg1znqXaXnzFPeHHrtkJS9SdvpfyOMXdQKIRREAaA6DTbapXDlQG5dW1IDZNJCkwCdYEkgR50vxnHsLZfu2cM/MGcoP8AUQIG9JO0PEb15AGW33Zj2DmDBTKhmG0EkgHSdfTnS+SqjdI1iWwf/JP+kmphR+M/7Gr5theD5zCeGJLKeUayNPT51C9gShJYwJifoB+nwra8FHwr/t+x9OlObH5R+dUnEWtYaSNwCunrB0rJpjAUEjQQJGmo/wAutdjeO92oOXOToY3A6yY6UL8E/SZq1xds7a/E/pRKW5Gijyk6ViMStwQ1tgcwEKw3kSIPIxT3hWZMKJJzZXOs9TAp4b7EnGumOr1hlGYwFGhgTr89KT4vtfgrJi5cBPMLBI9QJIq7hXacrAurAOmsT01HMUk7Q9hsG339hSoYy+RpEHcgaxrzGlVWD2n+BFFp1Ie4/j1u2ygWSwdC9u5I7toE5Z5GI3HOhrXGluqHRVgzI6EGCP760r4XetpbXCtJtkHITqV1MNry126GKBu4N8PchAQWOmQEo07Nl106x8anJ30UjBLT7NPwnFi+19QMrWWCwQRmBUEOPLNmX/TU7t4KAToCYmdj0NLeyTXheZbzJP8AQTrMxIOimeQJ+FEcXs6OP6p+dCdJWhUvdTCVxakSCSK6kmF4rkQIURiukyRsekV1La+R8H8CPtn2faxfS7mZVjKrKxAnMTuBMmRpOsU57McfZoFxO+/rSM/SSAAG+laPF9obLsLPdu3eSFDKDJ6FZPz12NeJwFcMhvrbtWSRLqIzE+6pYaCDrzk9Iq8qr2+BFK1U1scqbeYWwyzGbKSJMdBM/KhsX3ZdUEMRoOijqPP++dfO8Bwu/icab91Wi2ful3GbkxHJV9rzMDlW84fYW2M1xtRoBMmBoJjnQlO1X9xXx4+QK52VwwxOZLYNzRiRIytGkZRppHSm1/DuUUFASswBoIBkCfUdahc4wig5RA3JPM9SaBu8eLEIpJJ2C/vttSPkivI2E5DC6r3EGeLU7rIOk7TtrpQuJwWHYDNBI5gD05iDt0oVGLc556VPu4BIALdCdPXz/vapZ29IbHHyC3OFYFWNxrKFpnM+uvkGOVfQAUfa4oLgDWgGBkB1jkSDDDzBHqKUHELiRcRrbgKQpzqAG/rUdJoXC4a8X7i2CEG2nhAmZn3deVM5PodRvv8AcfYcuhJC78yf1opsRdGpXWCdxMDyq7D4ZlUJmVnG5JE6dFP5n1pXxbiSWBluK1y4+1tQSGPy+8/LoBTVS1ZK8n0W4HjhuW++V17vrrrHw1oK52xw7kt9qtqSI9teXlOn8UHfweIxEG8e7Xkg3+Q2+Pyoixw+3aAIUFhszQSPMToPgKXL5KYR7G2Ex57vVhlOqk8/TqKUY2/e8LM8TMZT4SB9NvIVTfvM58ILHqdvnzqK4SNXaQPlSubkqGXGoux5dxU2gqHKTEkc9NQZ21PLyockgS8kcyIP03FLL3H7NlGuXP8ADWATuSToFA5mB8hTDCY3DXLa31d0tt+KQD7X4tROR/8AaYp2pS2SpR0XphLNxWds14RAtZR3egAA3iIGxr22Dc8LTbgAiOXkCI2rOYXtDat4i7ZV+8s30XK6SQpB9kxz5yNI382NtmH+HdUjeJgx5qdDTOTVZGw+BXx3/wBPmvXWvJiAC8Zgyn2gImQegHu8qSLwzGYY5blu3cQ7m3cE+pVgs/CvoGB4spRiwUOo0I5zptyNJ3UXC0XkuHnaJhp5wSdD8Ip3O18hTl02DcPdBbZwGE6EMIIjUjzGtKOKYTvUCEAyRvzPTyMmnGLwjKMokGDod4Mztvvy6UNwNRcc3A0rbmQQQQ2sTrBgSZ8hUd3aLJpKy0cHKrbw6EyIBaZ9Wk766egFUdq+HZbqrbhcqKoBiDqSZO0+IGpPxgC+jt4NRE6DfQTME/GaJ7SYEONZMKFMbyhNufnbrfcG00ENhlW1bQjQWbRYgzyKmDsfFbJ+Ioy5h5tF7LZ0jUH2hzO248xVGBbNZtDUzauAyPwXf/7qWGtDC4SEbKyKDtoNcxAieRiKKat2Sdi7Cob57vIG0J0YAxzI119BFM8JwRsF4kc3LZaXViTAOkqeXpUcFaF7761Fu8upA9lvMDlPPlr8a0Fi7nWShHJlPL+KeEVQvJN/jyJeNdjrF5e8VALqjwkM4BBMicp2MxPLSs7huJs6padWRgSqmS456ZokbR4oracNvm3Nl2LlRIJABa2T5c12NJuJ4DLeKLlDOZWYAYxJAPNufUgz1oz2tA427plGFweJDKxu2giaaIS3p4WyjYdfSnONxFu5J+cfP+/WkuKx5Y5WUoygypnSBr9NauwGH/8Abq+bxkmU3I1O+vkPgRUre6KOPTZ13hlhiSUaT/U36Guru8HPNPPT+K6kG39zTWMDatP3rBRdy5cx5KJYgdOpjeB0FC8XtrfCi4Wykgi2uhPTOYnXoPnVmJshGJZgz7ifZQfq1U4iwSvhZlzTLD2yPIn2ee2vnXROTaxRCNJ22C38SLY7sQse4ukesbfHWq8Mq3YHfIs9GEnyqGH7O2RplZp3zMTPPaYoy1wK3+EAcgP7/L51z4OyznGtMAxXDsGLp7xmdgQ3vsFMQMpnw+ixRebCKc2rE6e/02j4UVesWbQ9kDoANTS2zjFe5oFAWSRImANSaLu/AE7XkuxXEbWVTbQjmdIMRoNaBtcQW6coMHodD/ND47GAuRbBeTChRv0imvDOz6KQ9wBrm4GhC/oT57dJ3pabH9sUH4XDBVgiZG/P67fP4Vb32UQoj0/T96ru3tdT/pH5k1RcxGnQf3z/AGqjZFRbI4kM+jHKszlGpMdTyq3D8Ry6MMyDzM/7idT9aFlm9kadToP5/Kg+IcRw+HE3rgJOy8yeQCjf60qbv2lMU9MbYp7DrNl2zTGQgx6z0+JoB8ON3M9BynpHP60hxnayWyqpTSdRrE/LlQ9rGIzBzdYPyO4+TAiPSi97aMk4oaXu0NsOttQZbYEFfoRJ+NA8Q7SGTbFpgdszAH/bqY28t6N+3hol7TnlJAI5aSTH0oy5wAXLYyuqnloG1nYkHURP0p4ySFboxN3CJiHyZpM+9sAPabyhZo3tPxUFbeEQhVURAM5VAA1PNtAPXMRvJ2WE7FKbYz3JYhgYUZZ5aHeki/8Ap3bzasi/5Eg/Qj8qtaS2xM03sxIwjpDAqYOgkjbz/wCK1PZvH97cCtbZH2OhKkGBOYacxv0pwOyOHtKSztlAJJZgAANyYA0oTD2sIv8Agtmgr7JdtSfCAddyDoKnOVrZZSy0G8UwTKuYCCpg+YOhBHMSBWfuguYdQy7hWGYDpGaSI6gg1uMTxa01m87EstqVvZUJOYAFoE6jfUcwelZHgPF7F9iLCO7nQoEZoBOhJUQJA3O1K4tbRuOWqkeYXjWJtTmHeoonKdTvplPI0+wfH8CqBH7nD97uHADBiBuBIjSC0gaUXiezbiy9y5FtFAJnVjl5ADqY361ncFwrvrmZrIK5TDEDKp00zHfbYVlJxfuRmoTVoKx/D7DowtuCxHg3yETqGDAxpO4pn9kVwJ8cSZGiyZJ1O+pY/GqrPABzbToo/U/zTOxaW2IGn1/PalyEk0umVFHVcqCdPDEBdRrI01mll/hLlGW44IeDkG8iDGbpI6UxxmLCiST+X1pLd7Rg5ltkBgI05SDrPwpHtjRy8B2CvpZtyq5QFOaZJ09oa6nUVO1xRkvG45i2PANdD+KfKZ9IHQ1lkxVzvArTcUghuu2pJ6nMP+TTPDXQ4OHuH2lOU6TnGunqNfUU6tDShXZqL+GDEMhkjW2TtqNVJ5gjT5GheIYWzj8K1oEpdDECQc1u6mwPwIHmp0rMdmuLPZfubp8EkQfdM6QeQ+labFr3V77So8L5UxAG4AMW78dUJhv6STyrohJM5pQcHV/oY7A8cuDNYxa94yeDMSe8WJEFvfWRsdwfOnnF8Sq/Zihy96hyiDBygHcbGG51PtvwNRmxSiDA72NdBs2nSdT0g8qCXGBsDZcFWW1cKtMQUM6eL2TOWD6Uk1vZZPJKSEf/AOUFWVZLoYEggFSAQYOpI/KuqGN7OYZ7jurghmJBg7E+u9dT3xfDBi/t/Y2xvG5cmdZEfpyIH970zN1sxWPCCQSfzFdXVzx6NPsi3ELa6Ag+mv8AzS3inaVbayzi3PMkT6AbV1dRi3NpFY8UbF918QbbXLNrNKls1y4QzaTCggnX4CkfBhfe632ex3Ze2Ud3QqbclTmk+1toADPlFeV1NSiKuTT0bHAYZcNb8T5mjxXGABPwGgH960uw/aAXXD2mDICQYMluvw13rq6ppZJv4GivLHL2WO0Bd53HqAN6DbGW1MCbjzAGh16DkD9a6uoSgrFg7TAcZZx1xHa4wwltQSQgFy6dJgBTE/GfWs3wXDm/cIa1cGUhgzrBbXwkgzDSOp2rq6qquqNGTqwHjuDf7QbiglQSmh/CIbTnGY1Pg3BcZdebNvMBsz6J6Zufwrq6mjK9MPJLBWj6JY7LrctBcVbss3PIDp6OfED5iKIw9nCYUd3bFu2W91YzNHM+83rXV1GftWjnhc3TY4wNwMgInUzr/emkisv2kx6faWsLfNm8QrrEcxqAGGV9jK7611dVElKOwQXuaFv/AHFibK5b9u3d38ayqkSYnQlDEaRHnTvg/B7VyLyWGs3XUj3fCOTEiVnUETrqNOVdXVOKUhp+1WgrgfY4Wr5vHEHIFK92AAhB3zkzmIIkHwxHrTLgeJsWc9mwiQhk92sL4pIMwATodp2rq6mi6SonK5W2dxLi5b7twgDHY67a6/Kgr7qoliI89vlXV1c0pOTbZWMFpLyIcf2qtrosufLb57UoPaS7dJCKFEGDIJ06T+1e11ZLR14RiIPtl1mm45MkgA8gPLkaa9n8KgY3WJkkpEeGNCGPM66R0Jr2uqktdAW40evYIQMRIcaawu0EE+X60DxPDXH7t7YOZCTIOoOkbeYryupLx2G7QZxF2uBbqKGcKDdtj2o2zqOY02rR9m+NDEWws/eKvP305jzIBrq6qR7RDkVxf2NFYdQAvKIjfQafECY9DWd4tksm5aZfunQsARIkalfPVdNOYrq6nn1+hz8S936h3AOz9k4e2wtqAwzAZQNCSRpGmhr2urqpGKpE5TeTP//Z"/>
          <p:cNvSpPr>
            <a:spLocks noChangeAspect="1" noChangeArrowheads="1"/>
          </p:cNvSpPr>
          <p:nvPr/>
        </p:nvSpPr>
        <p:spPr bwMode="auto">
          <a:xfrm>
            <a:off x="4419600"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a:solidFill>
                <a:srgbClr val="FFFFFF"/>
              </a:solidFill>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1801" y="1201282"/>
            <a:ext cx="2370188"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1169988" y="1201283"/>
            <a:ext cx="3683000" cy="1839912"/>
            <a:chOff x="1170254" y="1288268"/>
            <a:chExt cx="3683073" cy="1840375"/>
          </a:xfrm>
        </p:grpSpPr>
        <p:pic>
          <p:nvPicPr>
            <p:cNvPr id="94220" name="Picture 4"/>
            <p:cNvPicPr>
              <a:picLocks noChangeAspect="1" noChangeArrowheads="1"/>
            </p:cNvPicPr>
            <p:nvPr/>
          </p:nvPicPr>
          <p:blipFill>
            <a:blip r:embed="rId4">
              <a:extLst>
                <a:ext uri="{28A0092B-C50C-407E-A947-70E740481C1C}">
                  <a14:useLocalDpi xmlns:a14="http://schemas.microsoft.com/office/drawing/2010/main" val="0"/>
                </a:ext>
              </a:extLst>
            </a:blip>
            <a:srcRect t="1727"/>
            <a:stretch>
              <a:fillRect/>
            </a:stretch>
          </p:blipFill>
          <p:spPr bwMode="auto">
            <a:xfrm>
              <a:off x="1170254" y="1288268"/>
              <a:ext cx="3683073" cy="18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1" name="Picture 2" descr="http://faculty.washington.edu/dmasys/YearInReview/amia2_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9524" y="2362200"/>
              <a:ext cx="1970868" cy="638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p:cNvGrpSpPr/>
          <p:nvPr/>
        </p:nvGrpSpPr>
        <p:grpSpPr>
          <a:xfrm>
            <a:off x="428625" y="4903104"/>
            <a:ext cx="8286750" cy="1384300"/>
            <a:chOff x="428625" y="5080000"/>
            <a:chExt cx="8286750" cy="1384300"/>
          </a:xfrm>
        </p:grpSpPr>
        <p:sp>
          <p:nvSpPr>
            <p:cNvPr id="13" name="Rectangle 12"/>
            <p:cNvSpPr>
              <a:spLocks noChangeArrowheads="1"/>
            </p:cNvSpPr>
            <p:nvPr/>
          </p:nvSpPr>
          <p:spPr bwMode="auto">
            <a:xfrm>
              <a:off x="428625" y="5540375"/>
              <a:ext cx="8286750" cy="923925"/>
            </a:xfrm>
            <a:prstGeom prst="rect">
              <a:avLst/>
            </a:prstGeom>
            <a:solidFill>
              <a:srgbClr val="FFFFFF">
                <a:alpha val="9411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en-US" altLang="en-US" dirty="0">
                  <a:solidFill>
                    <a:srgbClr val="000000"/>
                  </a:solidFill>
                  <a:latin typeface="Times New Roman" pitchFamily="18" charset="0"/>
                  <a:cs typeface="Times New Roman" pitchFamily="18" charset="0"/>
                </a:rPr>
                <a:t>Phenotyping Adverse Drug Reactions: Statin-related Myotoxicity</a:t>
              </a:r>
            </a:p>
            <a:p>
              <a:pPr algn="ctr" eaLnBrk="1" hangingPunct="1"/>
              <a:r>
                <a:rPr lang="en-US" altLang="en-US" b="0" dirty="0">
                  <a:solidFill>
                    <a:srgbClr val="000000"/>
                  </a:solidFill>
                  <a:latin typeface="Times New Roman" pitchFamily="18" charset="0"/>
                  <a:cs typeface="Times New Roman" pitchFamily="18" charset="0"/>
                </a:rPr>
                <a:t>Laura K. Wiley, Jeremy D. </a:t>
              </a:r>
              <a:r>
                <a:rPr lang="en-US" altLang="en-US" b="0" dirty="0" err="1">
                  <a:solidFill>
                    <a:srgbClr val="000000"/>
                  </a:solidFill>
                  <a:latin typeface="Times New Roman" pitchFamily="18" charset="0"/>
                  <a:cs typeface="Times New Roman" pitchFamily="18" charset="0"/>
                </a:rPr>
                <a:t>Moretz</a:t>
              </a:r>
              <a:r>
                <a:rPr lang="en-US" altLang="en-US" b="0" dirty="0">
                  <a:solidFill>
                    <a:srgbClr val="000000"/>
                  </a:solidFill>
                  <a:latin typeface="Times New Roman" pitchFamily="18" charset="0"/>
                  <a:cs typeface="Times New Roman" pitchFamily="18" charset="0"/>
                </a:rPr>
                <a:t>, </a:t>
              </a:r>
              <a:r>
                <a:rPr lang="en-US" altLang="en-US" b="0" dirty="0" err="1">
                  <a:solidFill>
                    <a:srgbClr val="000000"/>
                  </a:solidFill>
                  <a:latin typeface="Times New Roman" pitchFamily="18" charset="0"/>
                  <a:cs typeface="Times New Roman" pitchFamily="18" charset="0"/>
                </a:rPr>
                <a:t>PharmD</a:t>
              </a:r>
              <a:r>
                <a:rPr lang="en-US" altLang="en-US" b="0" dirty="0">
                  <a:solidFill>
                    <a:srgbClr val="000000"/>
                  </a:solidFill>
                  <a:latin typeface="Times New Roman" pitchFamily="18" charset="0"/>
                  <a:cs typeface="Times New Roman" pitchFamily="18" charset="0"/>
                </a:rPr>
                <a:t>, Joshua C. Denny, MD, MS, Josh F. Peterson, MD, William S. Bush, PhD</a:t>
              </a:r>
            </a:p>
          </p:txBody>
        </p:sp>
        <p:sp>
          <p:nvSpPr>
            <p:cNvPr id="15" name="Rectangle 14"/>
            <p:cNvSpPr>
              <a:spLocks noChangeArrowheads="1"/>
            </p:cNvSpPr>
            <p:nvPr/>
          </p:nvSpPr>
          <p:spPr bwMode="auto">
            <a:xfrm>
              <a:off x="428625" y="5080000"/>
              <a:ext cx="8286750" cy="460375"/>
            </a:xfrm>
            <a:prstGeom prst="rect">
              <a:avLst/>
            </a:prstGeom>
            <a:solidFill>
              <a:srgbClr val="B0B0B0">
                <a:alpha val="9411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en-US" altLang="en-US" sz="2400" dirty="0">
                  <a:solidFill>
                    <a:srgbClr val="000000"/>
                  </a:solidFill>
                </a:rPr>
                <a:t>Student Paper Award</a:t>
              </a:r>
            </a:p>
          </p:txBody>
        </p:sp>
      </p:grpSp>
      <p:grpSp>
        <p:nvGrpSpPr>
          <p:cNvPr id="2" name="Group 1"/>
          <p:cNvGrpSpPr/>
          <p:nvPr/>
        </p:nvGrpSpPr>
        <p:grpSpPr>
          <a:xfrm>
            <a:off x="428625" y="3175904"/>
            <a:ext cx="8286750" cy="1662113"/>
            <a:chOff x="428625" y="3276600"/>
            <a:chExt cx="8286750" cy="1662113"/>
          </a:xfrm>
        </p:grpSpPr>
        <p:sp>
          <p:nvSpPr>
            <p:cNvPr id="14" name="Rectangle 13"/>
            <p:cNvSpPr>
              <a:spLocks noChangeArrowheads="1"/>
            </p:cNvSpPr>
            <p:nvPr/>
          </p:nvSpPr>
          <p:spPr bwMode="auto">
            <a:xfrm>
              <a:off x="428625" y="3738563"/>
              <a:ext cx="8286750" cy="1200150"/>
            </a:xfrm>
            <a:prstGeom prst="rect">
              <a:avLst/>
            </a:prstGeom>
            <a:solidFill>
              <a:srgbClr val="FFFFFF">
                <a:alpha val="9411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en-US" altLang="en-US" dirty="0">
                  <a:solidFill>
                    <a:srgbClr val="000000"/>
                  </a:solidFill>
                  <a:latin typeface="Times New Roman" pitchFamily="18" charset="0"/>
                  <a:cs typeface="Times New Roman" pitchFamily="18" charset="0"/>
                </a:rPr>
                <a:t>A Prototype for Executable and Portable Electronic Clinical Quality Measures Using the KNIME Analytics Platform</a:t>
              </a:r>
              <a:endParaRPr lang="en-US" altLang="en-US" b="0" dirty="0">
                <a:solidFill>
                  <a:srgbClr val="000000"/>
                </a:solidFill>
                <a:latin typeface="Times New Roman" pitchFamily="18" charset="0"/>
                <a:cs typeface="Times New Roman" pitchFamily="18" charset="0"/>
              </a:endParaRPr>
            </a:p>
            <a:p>
              <a:pPr algn="ctr" eaLnBrk="1" hangingPunct="1"/>
              <a:r>
                <a:rPr lang="en-US" altLang="en-US" b="0" dirty="0" err="1">
                  <a:solidFill>
                    <a:srgbClr val="000000"/>
                  </a:solidFill>
                  <a:latin typeface="Times New Roman" pitchFamily="18" charset="0"/>
                  <a:cs typeface="Times New Roman" pitchFamily="18" charset="0"/>
                </a:rPr>
                <a:t>Huan</a:t>
              </a:r>
              <a:r>
                <a:rPr lang="en-US" altLang="en-US" b="0" dirty="0">
                  <a:solidFill>
                    <a:srgbClr val="000000"/>
                  </a:solidFill>
                  <a:latin typeface="Times New Roman" pitchFamily="18" charset="0"/>
                  <a:cs typeface="Times New Roman" pitchFamily="18" charset="0"/>
                </a:rPr>
                <a:t> Mo, MD, Jennifer A. Pacheco, Luke V. Rasmussen, Peter </a:t>
              </a:r>
              <a:r>
                <a:rPr lang="en-US" altLang="en-US" b="0" dirty="0" err="1">
                  <a:solidFill>
                    <a:srgbClr val="000000"/>
                  </a:solidFill>
                  <a:latin typeface="Times New Roman" pitchFamily="18" charset="0"/>
                  <a:cs typeface="Times New Roman" pitchFamily="18" charset="0"/>
                </a:rPr>
                <a:t>Speltz</a:t>
              </a:r>
              <a:r>
                <a:rPr lang="en-US" altLang="en-US" b="0" dirty="0">
                  <a:solidFill>
                    <a:srgbClr val="000000"/>
                  </a:solidFill>
                  <a:latin typeface="Times New Roman" pitchFamily="18" charset="0"/>
                  <a:cs typeface="Times New Roman" pitchFamily="18" charset="0"/>
                </a:rPr>
                <a:t>, </a:t>
              </a:r>
              <a:r>
                <a:rPr lang="en-US" altLang="en-US" b="0" dirty="0" err="1">
                  <a:solidFill>
                    <a:srgbClr val="000000"/>
                  </a:solidFill>
                  <a:latin typeface="Times New Roman" pitchFamily="18" charset="0"/>
                  <a:cs typeface="Times New Roman" pitchFamily="18" charset="0"/>
                </a:rPr>
                <a:t>Jyotishman</a:t>
              </a:r>
              <a:endParaRPr lang="en-US" altLang="en-US" b="0" dirty="0">
                <a:solidFill>
                  <a:srgbClr val="000000"/>
                </a:solidFill>
                <a:latin typeface="Times New Roman" pitchFamily="18" charset="0"/>
                <a:cs typeface="Times New Roman" pitchFamily="18" charset="0"/>
              </a:endParaRPr>
            </a:p>
            <a:p>
              <a:pPr algn="ctr" eaLnBrk="1" hangingPunct="1"/>
              <a:r>
                <a:rPr lang="en-US" altLang="en-US" b="0" dirty="0">
                  <a:solidFill>
                    <a:srgbClr val="000000"/>
                  </a:solidFill>
                  <a:latin typeface="Times New Roman" pitchFamily="18" charset="0"/>
                  <a:cs typeface="Times New Roman" pitchFamily="18" charset="0"/>
                </a:rPr>
                <a:t>Pathak, PhD, Joshua C. Denny, MD, William K. Thompson, PhD</a:t>
              </a:r>
            </a:p>
          </p:txBody>
        </p:sp>
        <p:sp>
          <p:nvSpPr>
            <p:cNvPr id="16" name="Rectangle 15"/>
            <p:cNvSpPr>
              <a:spLocks noChangeArrowheads="1"/>
            </p:cNvSpPr>
            <p:nvPr/>
          </p:nvSpPr>
          <p:spPr bwMode="auto">
            <a:xfrm>
              <a:off x="428625" y="3276600"/>
              <a:ext cx="8286750" cy="461963"/>
            </a:xfrm>
            <a:prstGeom prst="rect">
              <a:avLst/>
            </a:prstGeom>
            <a:solidFill>
              <a:srgbClr val="B0B0B0">
                <a:alpha val="9411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en-US" altLang="en-US" sz="2400">
                  <a:solidFill>
                    <a:srgbClr val="000000"/>
                  </a:solidFill>
                </a:rPr>
                <a:t>Distinguished Paper Award</a:t>
              </a:r>
            </a:p>
          </p:txBody>
        </p:sp>
      </p:grpSp>
      <p:pic>
        <p:nvPicPr>
          <p:cNvPr id="94219" name="Picture 3"/>
          <p:cNvPicPr>
            <a:picLocks noChangeAspect="1" noChangeArrowheads="1"/>
          </p:cNvPicPr>
          <p:nvPr/>
        </p:nvPicPr>
        <p:blipFill>
          <a:blip r:embed="rId6">
            <a:extLst>
              <a:ext uri="{28A0092B-C50C-407E-A947-70E740481C1C}">
                <a14:useLocalDpi xmlns:a14="http://schemas.microsoft.com/office/drawing/2010/main" val="0"/>
              </a:ext>
            </a:extLst>
          </a:blip>
          <a:srcRect r="433"/>
          <a:stretch>
            <a:fillRect/>
          </a:stretch>
        </p:blipFill>
        <p:spPr bwMode="auto">
          <a:xfrm>
            <a:off x="1955800" y="97968"/>
            <a:ext cx="5232400"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549357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ou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ou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ox(ou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0" y="1459642"/>
            <a:ext cx="8636000" cy="3463195"/>
          </a:xfrm>
          <a:prstGeom prst="rect">
            <a:avLst/>
          </a:prstGeom>
          <a:noFill/>
          <a:ln>
            <a:noFill/>
          </a:ln>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914400" indent="-282575" defTabSz="236538">
              <a:buClr>
                <a:schemeClr val="tx1"/>
              </a:buClr>
              <a:buFont typeface="Wingdings" panose="05000000000000000000" pitchFamily="2" charset="2"/>
              <a:buChar char="§"/>
              <a:defRPr/>
            </a:pPr>
            <a:r>
              <a:rPr lang="en-US" sz="2800" dirty="0" smtClean="0">
                <a:cs typeface="+mn-cs"/>
              </a:rPr>
              <a:t>Clinical validity classification system</a:t>
            </a:r>
          </a:p>
          <a:p>
            <a:pPr marL="914400" indent="-282575" defTabSz="236538">
              <a:buClr>
                <a:schemeClr val="tx1"/>
              </a:buClr>
              <a:defRPr/>
            </a:pPr>
            <a:endParaRPr lang="en-US" sz="3000" dirty="0" smtClean="0">
              <a:cs typeface="+mn-cs"/>
            </a:endParaRPr>
          </a:p>
          <a:p>
            <a:pPr marL="914400" indent="-282575" defTabSz="236538">
              <a:buClr>
                <a:schemeClr val="tx1"/>
              </a:buClr>
              <a:buFont typeface="Wingdings" panose="05000000000000000000" pitchFamily="2" charset="2"/>
              <a:buChar char="§"/>
              <a:defRPr/>
            </a:pPr>
            <a:r>
              <a:rPr lang="en-US" sz="2800" dirty="0" err="1" smtClean="0">
                <a:cs typeface="+mn-cs"/>
              </a:rPr>
              <a:t>ClinGen</a:t>
            </a:r>
            <a:r>
              <a:rPr lang="en-US" sz="2800" dirty="0" smtClean="0">
                <a:cs typeface="+mn-cs"/>
              </a:rPr>
              <a:t>-DECIPHER public</a:t>
            </a:r>
            <a:r>
              <a:rPr lang="en-US" sz="2800" dirty="0">
                <a:cs typeface="+mn-cs"/>
              </a:rPr>
              <a:t>	</a:t>
            </a:r>
            <a:r>
              <a:rPr lang="en-US" sz="2800" dirty="0" smtClean="0">
                <a:cs typeface="+mn-cs"/>
              </a:rPr>
              <a:t>meeting in May </a:t>
            </a:r>
          </a:p>
          <a:p>
            <a:pPr marL="914400" indent="-282575" defTabSz="236538">
              <a:buClr>
                <a:schemeClr val="tx1"/>
              </a:buClr>
              <a:defRPr/>
            </a:pPr>
            <a:endParaRPr lang="en-US" sz="2800" dirty="0">
              <a:cs typeface="+mn-cs"/>
            </a:endParaRPr>
          </a:p>
        </p:txBody>
      </p:sp>
      <p:sp>
        <p:nvSpPr>
          <p:cNvPr id="92163" name="TextBox 7"/>
          <p:cNvSpPr txBox="1">
            <a:spLocks noChangeArrowheads="1"/>
          </p:cNvSpPr>
          <p:nvPr/>
        </p:nvSpPr>
        <p:spPr bwMode="auto">
          <a:xfrm>
            <a:off x="7318375" y="6410325"/>
            <a:ext cx="17956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ltLang="en-US" sz="2000" dirty="0">
                <a:solidFill>
                  <a:srgbClr val="8BE6FF"/>
                </a:solidFill>
              </a:rPr>
              <a:t>Document </a:t>
            </a:r>
            <a:r>
              <a:rPr lang="en-US" altLang="en-US" sz="2000" dirty="0" smtClean="0">
                <a:solidFill>
                  <a:srgbClr val="8BE6FF"/>
                </a:solidFill>
              </a:rPr>
              <a:t>27</a:t>
            </a:r>
            <a:endParaRPr lang="en-US" altLang="en-US" sz="2000" dirty="0">
              <a:solidFill>
                <a:srgbClr val="8BE6FF"/>
              </a:solidFill>
            </a:endParaRPr>
          </a:p>
        </p:txBody>
      </p:sp>
      <p:pic>
        <p:nvPicPr>
          <p:cNvPr id="92164" name="Picture 3"/>
          <p:cNvPicPr>
            <a:picLocks noChangeAspect="1" noChangeArrowheads="1"/>
          </p:cNvPicPr>
          <p:nvPr/>
        </p:nvPicPr>
        <p:blipFill>
          <a:blip r:embed="rId3">
            <a:extLst>
              <a:ext uri="{28A0092B-C50C-407E-A947-70E740481C1C}">
                <a14:useLocalDpi xmlns:a14="http://schemas.microsoft.com/office/drawing/2010/main" val="0"/>
              </a:ext>
            </a:extLst>
          </a:blip>
          <a:srcRect t="21986"/>
          <a:stretch>
            <a:fillRect/>
          </a:stretch>
        </p:blipFill>
        <p:spPr bwMode="auto">
          <a:xfrm>
            <a:off x="-3175" y="0"/>
            <a:ext cx="91440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53992"/>
            <a:ext cx="91440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79700" y="2047472"/>
            <a:ext cx="6319700" cy="429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649131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500"/>
                                        <p:tgtEl>
                                          <p:spTgt spid="10">
                                            <p:txEl>
                                              <p:pRg st="2" end="2"/>
                                            </p:txEl>
                                          </p:spTgt>
                                        </p:tgtEl>
                                      </p:cBhvr>
                                    </p:animEffect>
                                  </p:childTnLst>
                                </p:cTn>
                              </p:par>
                              <p:par>
                                <p:cTn id="16" presetID="10" presetClass="exit" presetSubtype="0" fill="hold" nodeType="with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Box 8"/>
          <p:cNvSpPr txBox="1">
            <a:spLocks noChangeArrowheads="1"/>
          </p:cNvSpPr>
          <p:nvPr/>
        </p:nvSpPr>
        <p:spPr bwMode="auto">
          <a:xfrm>
            <a:off x="7318020" y="6409970"/>
            <a:ext cx="17956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000" dirty="0">
                <a:solidFill>
                  <a:srgbClr val="8BE6FF"/>
                </a:solidFill>
                <a:latin typeface="Arial" charset="0"/>
              </a:rPr>
              <a:t>Document </a:t>
            </a:r>
            <a:r>
              <a:rPr lang="en-US" altLang="en-US" sz="2000" dirty="0" smtClean="0">
                <a:solidFill>
                  <a:srgbClr val="8BE6FF"/>
                </a:solidFill>
                <a:latin typeface="Arial" charset="0"/>
              </a:rPr>
              <a:t>28</a:t>
            </a:r>
            <a:endParaRPr lang="en-US" altLang="en-US" sz="2000" dirty="0">
              <a:solidFill>
                <a:srgbClr val="8BE6FF"/>
              </a:solidFill>
              <a:latin typeface="Arial" charset="0"/>
            </a:endParaRPr>
          </a:p>
        </p:txBody>
      </p:sp>
      <p:sp>
        <p:nvSpPr>
          <p:cNvPr id="2" name="Rectangle 1"/>
          <p:cNvSpPr/>
          <p:nvPr/>
        </p:nvSpPr>
        <p:spPr>
          <a:xfrm>
            <a:off x="0" y="1003300"/>
            <a:ext cx="9136063" cy="1323439"/>
          </a:xfrm>
          <a:prstGeom prst="rect">
            <a:avLst/>
          </a:prstGeom>
          <a:solidFill>
            <a:srgbClr val="000066"/>
          </a:solidFill>
        </p:spPr>
        <p:txBody>
          <a:bodyPr wrap="square">
            <a:spAutoFit/>
          </a:bodyPr>
          <a:lstStyle/>
          <a:p>
            <a:pPr algn="ctr" defTabSz="457200" eaLnBrk="1" hangingPunct="1">
              <a:spcBef>
                <a:spcPts val="0"/>
              </a:spcBef>
              <a:buClr>
                <a:srgbClr val="4BACC6">
                  <a:lumMod val="20000"/>
                  <a:lumOff val="80000"/>
                </a:srgbClr>
              </a:buClr>
              <a:buSzPct val="95000"/>
              <a:defRPr/>
            </a:pPr>
            <a:endParaRPr lang="en-US" sz="2800" dirty="0">
              <a:solidFill>
                <a:prstClr val="white"/>
              </a:solidFill>
              <a:latin typeface="Arial" panose="020B0604020202020204" pitchFamily="34" charset="0"/>
              <a:cs typeface="Arial" panose="020B0604020202020204" pitchFamily="34" charset="0"/>
            </a:endParaRPr>
          </a:p>
          <a:p>
            <a:pPr marL="457200" indent="-346075" algn="ctr" defTabSz="457200" eaLnBrk="1" hangingPunct="1">
              <a:spcBef>
                <a:spcPts val="0"/>
              </a:spcBef>
              <a:buClr>
                <a:schemeClr val="tx1"/>
              </a:buClr>
              <a:buSzPct val="95000"/>
              <a:buFont typeface="Wingdings" panose="05000000000000000000" pitchFamily="2" charset="2"/>
              <a:buChar char="§"/>
              <a:defRPr/>
            </a:pPr>
            <a:r>
              <a:rPr lang="en-US" sz="2800" dirty="0">
                <a:solidFill>
                  <a:prstClr val="white"/>
                </a:solidFill>
                <a:latin typeface="Arial" panose="020B0604020202020204" pitchFamily="34" charset="0"/>
                <a:cs typeface="Arial" panose="020B0604020202020204" pitchFamily="34" charset="0"/>
              </a:rPr>
              <a:t>Marker paper submitted to </a:t>
            </a:r>
            <a:r>
              <a:rPr lang="en-US" sz="2800" i="1" dirty="0">
                <a:solidFill>
                  <a:prstClr val="white"/>
                </a:solidFill>
                <a:latin typeface="Arial" panose="020B0604020202020204" pitchFamily="34" charset="0"/>
                <a:cs typeface="Arial" panose="020B0604020202020204" pitchFamily="34" charset="0"/>
              </a:rPr>
              <a:t>Genetics in Medicine</a:t>
            </a:r>
          </a:p>
          <a:p>
            <a:pPr marL="800100" lvl="1" algn="ctr" defTabSz="457200" eaLnBrk="1" hangingPunct="1">
              <a:spcBef>
                <a:spcPts val="0"/>
              </a:spcBef>
              <a:buClr>
                <a:srgbClr val="4BACC6">
                  <a:lumMod val="20000"/>
                  <a:lumOff val="80000"/>
                </a:srgbClr>
              </a:buClr>
              <a:buSzPct val="95000"/>
              <a:defRPr/>
            </a:pPr>
            <a:endParaRPr lang="en-US" sz="2400" b="0" dirty="0">
              <a:solidFill>
                <a:prstClr val="white"/>
              </a:solidFill>
              <a:latin typeface="Arial" panose="020B0604020202020204" pitchFamily="34" charset="0"/>
              <a:cs typeface="Arial" panose="020B0604020202020204" pitchFamily="34" charset="0"/>
            </a:endParaRPr>
          </a:p>
        </p:txBody>
      </p:sp>
      <p:sp>
        <p:nvSpPr>
          <p:cNvPr id="88068" name="Title 1"/>
          <p:cNvSpPr txBox="1">
            <a:spLocks/>
          </p:cNvSpPr>
          <p:nvPr/>
        </p:nvSpPr>
        <p:spPr bwMode="auto">
          <a:xfrm>
            <a:off x="-7938" y="19050"/>
            <a:ext cx="9144001"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rgbClr val="FFFF00"/>
                </a:solidFill>
                <a:latin typeface="Arial" charset="0"/>
              </a:rPr>
              <a:t>Implementing Genomics in Practice (IGNITE) Network</a:t>
            </a:r>
          </a:p>
        </p:txBody>
      </p:sp>
      <p:grpSp>
        <p:nvGrpSpPr>
          <p:cNvPr id="6" name="Group 5"/>
          <p:cNvGrpSpPr/>
          <p:nvPr/>
        </p:nvGrpSpPr>
        <p:grpSpPr>
          <a:xfrm>
            <a:off x="21768" y="4425950"/>
            <a:ext cx="8472945" cy="1900238"/>
            <a:chOff x="21768" y="4425950"/>
            <a:chExt cx="8472945" cy="1900238"/>
          </a:xfrm>
        </p:grpSpPr>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7200" y="4425950"/>
              <a:ext cx="2957513"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21768" y="4491266"/>
              <a:ext cx="523398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defTabSz="457200">
                <a:spcBef>
                  <a:spcPct val="20000"/>
                </a:spcBef>
                <a:buFont typeface="Arial" charset="0"/>
                <a:buChar char="•"/>
                <a:defRPr sz="3200">
                  <a:solidFill>
                    <a:schemeClr val="tx1"/>
                  </a:solidFill>
                  <a:latin typeface="Calibri" pitchFamily="34" charset="0"/>
                </a:defRPr>
              </a:lvl1pPr>
              <a:lvl2pPr marL="742950" indent="-285750" defTabSz="457200">
                <a:spcBef>
                  <a:spcPct val="20000"/>
                </a:spcBef>
                <a:buFont typeface="Arial" charset="0"/>
                <a:buChar char="–"/>
                <a:defRPr sz="2800">
                  <a:solidFill>
                    <a:schemeClr val="tx1"/>
                  </a:solidFill>
                  <a:latin typeface="Calibri" pitchFamily="34" charset="0"/>
                </a:defRPr>
              </a:lvl2pPr>
              <a:lvl3pPr marL="1143000" indent="-228600" defTabSz="457200">
                <a:spcBef>
                  <a:spcPct val="20000"/>
                </a:spcBef>
                <a:buFont typeface="Arial" charset="0"/>
                <a:buChar char="•"/>
                <a:defRPr sz="2400">
                  <a:solidFill>
                    <a:schemeClr val="tx1"/>
                  </a:solidFill>
                  <a:latin typeface="Calibri" pitchFamily="34" charset="0"/>
                </a:defRPr>
              </a:lvl3pPr>
              <a:lvl4pPr marL="1600200" indent="-228600" defTabSz="457200">
                <a:spcBef>
                  <a:spcPct val="20000"/>
                </a:spcBef>
                <a:buFont typeface="Arial" charset="0"/>
                <a:buChar char="–"/>
                <a:defRPr sz="2000">
                  <a:solidFill>
                    <a:schemeClr val="tx1"/>
                  </a:solidFill>
                  <a:latin typeface="Calibri" pitchFamily="34" charset="0"/>
                </a:defRPr>
              </a:lvl4pPr>
              <a:lvl5pPr marL="2057400" indent="-228600" defTabSz="4572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Clr>
                  <a:srgbClr val="DBEEF4"/>
                </a:buClr>
                <a:buSzPct val="95000"/>
                <a:buFontTx/>
                <a:buNone/>
              </a:pPr>
              <a:r>
                <a:rPr lang="en-US" altLang="en-US" sz="2800" dirty="0" smtClean="0">
                  <a:solidFill>
                    <a:srgbClr val="FFFFFF"/>
                  </a:solidFill>
                  <a:latin typeface="Arial" charset="0"/>
                </a:rPr>
                <a:t>Precision </a:t>
              </a:r>
              <a:r>
                <a:rPr lang="en-US" altLang="en-US" sz="2800" dirty="0">
                  <a:solidFill>
                    <a:srgbClr val="FFFFFF"/>
                  </a:solidFill>
                  <a:latin typeface="Arial" charset="0"/>
                </a:rPr>
                <a:t>Medicine Initiative Working Group of the Advisory Committee to the Director </a:t>
              </a:r>
              <a:endParaRPr lang="en-US" altLang="en-US" sz="2800" dirty="0">
                <a:latin typeface="Arial" charset="0"/>
              </a:endParaRPr>
            </a:p>
          </p:txBody>
        </p:sp>
      </p:grpSp>
      <p:grpSp>
        <p:nvGrpSpPr>
          <p:cNvPr id="4" name="Group 3"/>
          <p:cNvGrpSpPr/>
          <p:nvPr/>
        </p:nvGrpSpPr>
        <p:grpSpPr>
          <a:xfrm>
            <a:off x="198205" y="2205940"/>
            <a:ext cx="9535902" cy="1913394"/>
            <a:chOff x="209091" y="2401888"/>
            <a:chExt cx="9535902" cy="1913394"/>
          </a:xfrm>
        </p:grpSpPr>
        <p:pic>
          <p:nvPicPr>
            <p:cNvPr id="3" name="Picture 2"/>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45298" y="3277057"/>
              <a:ext cx="25908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973093" y="3119895"/>
              <a:ext cx="3771900"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http://www.oir.uic.edu/img/UIC_logo.png"/>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4256098" y="2865895"/>
              <a:ext cx="1358900" cy="144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209091" y="2401888"/>
              <a:ext cx="5143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charset="0"/>
                <a:buChar char="•"/>
                <a:defRPr sz="3200">
                  <a:solidFill>
                    <a:schemeClr val="tx1"/>
                  </a:solidFill>
                  <a:latin typeface="Calibri" pitchFamily="34" charset="0"/>
                </a:defRPr>
              </a:lvl1pPr>
              <a:lvl2pPr marL="742950" indent="-285750" defTabSz="457200">
                <a:spcBef>
                  <a:spcPct val="20000"/>
                </a:spcBef>
                <a:buFont typeface="Arial" charset="0"/>
                <a:buChar char="–"/>
                <a:defRPr sz="2800">
                  <a:solidFill>
                    <a:schemeClr val="tx1"/>
                  </a:solidFill>
                  <a:latin typeface="Calibri" pitchFamily="34" charset="0"/>
                </a:defRPr>
              </a:lvl2pPr>
              <a:lvl3pPr marL="1143000" indent="-228600" defTabSz="457200">
                <a:spcBef>
                  <a:spcPct val="20000"/>
                </a:spcBef>
                <a:buFont typeface="Arial" charset="0"/>
                <a:buChar char="•"/>
                <a:defRPr sz="2400">
                  <a:solidFill>
                    <a:schemeClr val="tx1"/>
                  </a:solidFill>
                  <a:latin typeface="Calibri" pitchFamily="34" charset="0"/>
                </a:defRPr>
              </a:lvl3pPr>
              <a:lvl4pPr marL="1600200" indent="-228600" defTabSz="457200">
                <a:spcBef>
                  <a:spcPct val="20000"/>
                </a:spcBef>
                <a:buFont typeface="Arial" charset="0"/>
                <a:buChar char="–"/>
                <a:defRPr sz="2000">
                  <a:solidFill>
                    <a:schemeClr val="tx1"/>
                  </a:solidFill>
                  <a:latin typeface="Calibri" pitchFamily="34" charset="0"/>
                </a:defRPr>
              </a:lvl4pPr>
              <a:lvl5pPr marL="2057400" indent="-228600" defTabSz="4572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457200" indent="-346075" eaLnBrk="1" hangingPunct="1">
                <a:spcBef>
                  <a:spcPct val="0"/>
                </a:spcBef>
                <a:buClr>
                  <a:srgbClr val="DBEEF4"/>
                </a:buClr>
                <a:buSzPct val="95000"/>
                <a:buFont typeface="Wingdings" panose="05000000000000000000" pitchFamily="2" charset="2"/>
                <a:buChar char="§"/>
              </a:pPr>
              <a:r>
                <a:rPr lang="en-US" altLang="en-US" sz="2800" dirty="0">
                  <a:solidFill>
                    <a:srgbClr val="FFFFFF"/>
                  </a:solidFill>
                  <a:latin typeface="Arial" charset="0"/>
                </a:rPr>
                <a:t>Affiliate members:</a:t>
              </a:r>
            </a:p>
          </p:txBody>
        </p:sp>
      </p:grpSp>
    </p:spTree>
    <p:extLst>
      <p:ext uri="{BB962C8B-B14F-4D97-AF65-F5344CB8AC3E}">
        <p14:creationId xmlns:p14="http://schemas.microsoft.com/office/powerpoint/2010/main" val="161501840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16406"/>
            <a:ext cx="9144000" cy="1223962"/>
          </a:xfrm>
          <a:prstGeom prst="rect">
            <a:avLst/>
          </a:prstGeom>
          <a:noFill/>
          <a:ln w="9525">
            <a:noFill/>
            <a:miter lim="800000"/>
            <a:headEnd/>
            <a:tailEnd/>
          </a:ln>
        </p:spPr>
        <p:txBody>
          <a:bodyPr/>
          <a:lstStyle/>
          <a:p>
            <a:pPr algn="ctr" eaLnBrk="1" hangingPunct="1">
              <a:defRPr/>
            </a:pPr>
            <a:r>
              <a:rPr lang="en-US" sz="3600" spc="-100" dirty="0">
                <a:solidFill>
                  <a:srgbClr val="FFFF00"/>
                </a:solidFill>
                <a:cs typeface="+mn-cs"/>
              </a:rPr>
              <a:t>Newborn Sequencing in Genomic Medicine and Public Health (NSIGHT</a:t>
            </a:r>
            <a:r>
              <a:rPr lang="en-US" sz="3600" spc="-100" dirty="0" smtClean="0">
                <a:solidFill>
                  <a:srgbClr val="FFFF00"/>
                </a:solidFill>
                <a:cs typeface="+mn-cs"/>
              </a:rPr>
              <a:t>)</a:t>
            </a:r>
            <a:endParaRPr lang="en-US" sz="3600" spc="-100" dirty="0">
              <a:solidFill>
                <a:srgbClr val="FFFF00"/>
              </a:solidFill>
              <a:cs typeface="+mn-cs"/>
            </a:endParaRPr>
          </a:p>
          <a:p>
            <a:pPr algn="ctr" eaLnBrk="1" hangingPunct="1">
              <a:defRPr/>
            </a:pPr>
            <a:endParaRPr lang="en-US" sz="1200" spc="-100" dirty="0">
              <a:solidFill>
                <a:srgbClr val="FFFF00"/>
              </a:solidFill>
              <a:cs typeface="+mn-cs"/>
            </a:endParaRPr>
          </a:p>
        </p:txBody>
      </p:sp>
      <p:sp>
        <p:nvSpPr>
          <p:cNvPr id="83971" name="TextBox 7"/>
          <p:cNvSpPr txBox="1">
            <a:spLocks noChangeArrowheads="1"/>
          </p:cNvSpPr>
          <p:nvPr/>
        </p:nvSpPr>
        <p:spPr bwMode="auto">
          <a:xfrm>
            <a:off x="7315053" y="6410295"/>
            <a:ext cx="17956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ltLang="en-US" sz="2000" dirty="0">
                <a:solidFill>
                  <a:srgbClr val="8BE6FF"/>
                </a:solidFill>
              </a:rPr>
              <a:t>Document </a:t>
            </a:r>
            <a:r>
              <a:rPr lang="en-US" altLang="en-US" sz="2000" dirty="0" smtClean="0">
                <a:solidFill>
                  <a:srgbClr val="8BE6FF"/>
                </a:solidFill>
              </a:rPr>
              <a:t>29</a:t>
            </a:r>
            <a:endParaRPr lang="en-US" altLang="en-US" sz="2000" dirty="0">
              <a:solidFill>
                <a:srgbClr val="8BE6FF"/>
              </a:solidFill>
            </a:endParaRPr>
          </a:p>
        </p:txBody>
      </p:sp>
      <p:pic>
        <p:nvPicPr>
          <p:cNvPr id="58" name="Picture 2" descr="C:\Users\wisea2\AppData\Local\Microsoft\Windows\Temporary Internet Files\Content.IE5\H6Q785R9\MC900013479[1].wmf"/>
          <p:cNvPicPr>
            <a:picLocks noChangeAspect="1" noChangeArrowheads="1"/>
          </p:cNvPicPr>
          <p:nvPr/>
        </p:nvPicPr>
        <p:blipFill>
          <a:blip r:embed="rId3"/>
          <a:srcRect/>
          <a:stretch>
            <a:fillRect/>
          </a:stretch>
        </p:blipFill>
        <p:spPr bwMode="auto">
          <a:xfrm>
            <a:off x="723900" y="1676400"/>
            <a:ext cx="6692900" cy="4397375"/>
          </a:xfrm>
          <a:prstGeom prst="rect">
            <a:avLst/>
          </a:prstGeom>
          <a:noFill/>
          <a:effectLst>
            <a:outerShdw blurRad="50800" dist="38100" dir="2700000" algn="tl" rotWithShape="0">
              <a:prstClr val="black">
                <a:alpha val="40000"/>
              </a:prstClr>
            </a:outerShdw>
          </a:effectLst>
          <a:extLst/>
        </p:spPr>
      </p:pic>
      <p:sp>
        <p:nvSpPr>
          <p:cNvPr id="59" name="Oval 58"/>
          <p:cNvSpPr/>
          <p:nvPr/>
        </p:nvSpPr>
        <p:spPr>
          <a:xfrm>
            <a:off x="6464300" y="3462338"/>
            <a:ext cx="152400" cy="152400"/>
          </a:xfrm>
          <a:prstGeom prst="ellipse">
            <a:avLst/>
          </a:prstGeom>
          <a:solidFill>
            <a:srgbClr val="7DBEFF"/>
          </a:solidFill>
          <a:ln w="25400" cap="flat" cmpd="sng" algn="ctr">
            <a:noFill/>
            <a:prstDash val="solid"/>
          </a:ln>
          <a:effectLst/>
        </p:spPr>
        <p:txBody>
          <a:bodyPr anchor="ctr"/>
          <a:lstStyle/>
          <a:p>
            <a:pPr algn="ctr" eaLnBrk="1" fontAlgn="auto" hangingPunct="1">
              <a:spcBef>
                <a:spcPts val="0"/>
              </a:spcBef>
              <a:spcAft>
                <a:spcPts val="0"/>
              </a:spcAft>
              <a:defRPr/>
            </a:pPr>
            <a:endParaRPr lang="en-US" b="0" kern="0">
              <a:solidFill>
                <a:prstClr val="white"/>
              </a:solidFill>
              <a:latin typeface="Calibri"/>
              <a:cs typeface="+mn-cs"/>
            </a:endParaRPr>
          </a:p>
        </p:txBody>
      </p:sp>
      <p:grpSp>
        <p:nvGrpSpPr>
          <p:cNvPr id="83974" name="Group 59"/>
          <p:cNvGrpSpPr>
            <a:grpSpLocks/>
          </p:cNvGrpSpPr>
          <p:nvPr/>
        </p:nvGrpSpPr>
        <p:grpSpPr bwMode="auto">
          <a:xfrm>
            <a:off x="1028700" y="2182813"/>
            <a:ext cx="2719388" cy="1322387"/>
            <a:chOff x="990600" y="2205060"/>
            <a:chExt cx="2719041" cy="1322103"/>
          </a:xfrm>
        </p:grpSpPr>
        <p:sp>
          <p:nvSpPr>
            <p:cNvPr id="61" name="Oval 60"/>
            <p:cNvSpPr/>
            <p:nvPr/>
          </p:nvSpPr>
          <p:spPr>
            <a:xfrm>
              <a:off x="990600" y="3374796"/>
              <a:ext cx="152381" cy="152367"/>
            </a:xfrm>
            <a:prstGeom prst="ellipse">
              <a:avLst/>
            </a:prstGeom>
            <a:solidFill>
              <a:srgbClr val="4F81BD"/>
            </a:solidFill>
            <a:ln w="38100" cap="flat" cmpd="sng" algn="ctr">
              <a:solidFill>
                <a:srgbClr val="FFC000"/>
              </a:solidFill>
              <a:prstDash val="solid"/>
            </a:ln>
            <a:effectLst>
              <a:outerShdw blurRad="50800" dist="38100" dir="2700000" algn="tl" rotWithShape="0">
                <a:prstClr val="black">
                  <a:alpha val="40000"/>
                </a:prstClr>
              </a:outerShdw>
            </a:effectLst>
          </p:spPr>
          <p:txBody>
            <a:bodyPr anchor="ctr"/>
            <a:lstStyle/>
            <a:p>
              <a:pPr algn="ctr" eaLnBrk="1" fontAlgn="auto" hangingPunct="1">
                <a:spcBef>
                  <a:spcPts val="0"/>
                </a:spcBef>
                <a:spcAft>
                  <a:spcPts val="0"/>
                </a:spcAft>
                <a:defRPr/>
              </a:pPr>
              <a:endParaRPr lang="en-US" b="0" kern="0">
                <a:solidFill>
                  <a:prstClr val="white"/>
                </a:solidFill>
                <a:latin typeface="Calibri"/>
                <a:cs typeface="+mn-cs"/>
              </a:endParaRPr>
            </a:p>
          </p:txBody>
        </p:sp>
        <p:grpSp>
          <p:nvGrpSpPr>
            <p:cNvPr id="84007" name="Group 61"/>
            <p:cNvGrpSpPr>
              <a:grpSpLocks/>
            </p:cNvGrpSpPr>
            <p:nvPr/>
          </p:nvGrpSpPr>
          <p:grpSpPr bwMode="auto">
            <a:xfrm>
              <a:off x="1235613" y="2205060"/>
              <a:ext cx="2474028" cy="914400"/>
              <a:chOff x="609600" y="4800600"/>
              <a:chExt cx="2474028" cy="914400"/>
            </a:xfrm>
          </p:grpSpPr>
          <p:sp>
            <p:nvSpPr>
              <p:cNvPr id="64" name="Rounded Rectangle 63"/>
              <p:cNvSpPr/>
              <p:nvPr/>
            </p:nvSpPr>
            <p:spPr>
              <a:xfrm>
                <a:off x="1364585" y="4895830"/>
                <a:ext cx="947617" cy="379331"/>
              </a:xfrm>
              <a:prstGeom prst="roundRect">
                <a:avLst/>
              </a:prstGeom>
              <a:solidFill>
                <a:srgbClr val="FFC000"/>
              </a:solidFill>
              <a:ln w="25400" cap="flat" cmpd="sng" algn="ctr">
                <a:solidFill>
                  <a:srgbClr val="FFC000"/>
                </a:solidFill>
                <a:prstDash val="solid"/>
              </a:ln>
              <a:effectLst/>
            </p:spPr>
            <p:txBody>
              <a:bodyPr anchor="ctr"/>
              <a:lstStyle/>
              <a:p>
                <a:pPr algn="ctr" eaLnBrk="1" fontAlgn="auto" hangingPunct="1">
                  <a:spcBef>
                    <a:spcPts val="0"/>
                  </a:spcBef>
                  <a:spcAft>
                    <a:spcPts val="0"/>
                  </a:spcAft>
                  <a:defRPr/>
                </a:pPr>
                <a:endParaRPr lang="en-US" b="0" kern="0">
                  <a:solidFill>
                    <a:prstClr val="white"/>
                  </a:solidFill>
                  <a:latin typeface="Calibri"/>
                  <a:cs typeface="+mn-cs"/>
                </a:endParaRPr>
              </a:p>
            </p:txBody>
          </p:sp>
          <p:sp>
            <p:nvSpPr>
              <p:cNvPr id="65" name="TextBox 64"/>
              <p:cNvSpPr txBox="1"/>
              <p:nvPr/>
            </p:nvSpPr>
            <p:spPr>
              <a:xfrm>
                <a:off x="1593155" y="4906939"/>
                <a:ext cx="719046" cy="368221"/>
              </a:xfrm>
              <a:prstGeom prst="rect">
                <a:avLst/>
              </a:prstGeom>
              <a:noFill/>
            </p:spPr>
            <p:txBody>
              <a:bodyPr>
                <a:spAutoFit/>
              </a:bodyPr>
              <a:lstStyle/>
              <a:p>
                <a:pPr eaLnBrk="1" fontAlgn="auto" hangingPunct="1">
                  <a:spcBef>
                    <a:spcPts val="0"/>
                  </a:spcBef>
                  <a:spcAft>
                    <a:spcPts val="0"/>
                  </a:spcAft>
                  <a:defRPr/>
                </a:pPr>
                <a:r>
                  <a:rPr lang="en-US" kern="0" dirty="0">
                    <a:solidFill>
                      <a:prstClr val="black"/>
                    </a:solidFill>
                    <a:latin typeface="Calibri"/>
                    <a:cs typeface="+mn-cs"/>
                  </a:rPr>
                  <a:t>UCSF </a:t>
                </a:r>
              </a:p>
            </p:txBody>
          </p:sp>
          <p:sp>
            <p:nvSpPr>
              <p:cNvPr id="66" name="Rounded Rectangle 65"/>
              <p:cNvSpPr/>
              <p:nvPr/>
            </p:nvSpPr>
            <p:spPr>
              <a:xfrm>
                <a:off x="1102681" y="5340234"/>
                <a:ext cx="1980947" cy="241248"/>
              </a:xfrm>
              <a:prstGeom prst="roundRect">
                <a:avLst/>
              </a:prstGeom>
              <a:solidFill>
                <a:srgbClr val="FFC000"/>
              </a:solidFill>
              <a:ln w="25400" cap="flat" cmpd="sng" algn="ctr">
                <a:solidFill>
                  <a:srgbClr val="FFC000"/>
                </a:solidFill>
                <a:prstDash val="solid"/>
              </a:ln>
              <a:effectLst/>
            </p:spPr>
            <p:txBody>
              <a:bodyPr anchor="ctr"/>
              <a:lstStyle/>
              <a:p>
                <a:pPr algn="ctr" eaLnBrk="1" fontAlgn="auto" hangingPunct="1">
                  <a:spcBef>
                    <a:spcPts val="0"/>
                  </a:spcBef>
                  <a:spcAft>
                    <a:spcPts val="0"/>
                  </a:spcAft>
                  <a:defRPr/>
                </a:pPr>
                <a:endParaRPr lang="en-US" b="0" kern="0">
                  <a:solidFill>
                    <a:prstClr val="white"/>
                  </a:solidFill>
                  <a:latin typeface="Calibri"/>
                  <a:cs typeface="+mn-cs"/>
                </a:endParaRPr>
              </a:p>
            </p:txBody>
          </p:sp>
          <p:sp>
            <p:nvSpPr>
              <p:cNvPr id="67" name="TextBox 66"/>
              <p:cNvSpPr txBox="1"/>
              <p:nvPr/>
            </p:nvSpPr>
            <p:spPr>
              <a:xfrm>
                <a:off x="1626489" y="5314840"/>
                <a:ext cx="1457139" cy="307909"/>
              </a:xfrm>
              <a:prstGeom prst="rect">
                <a:avLst/>
              </a:prstGeom>
              <a:noFill/>
            </p:spPr>
            <p:txBody>
              <a:bodyPr>
                <a:spAutoFit/>
              </a:bodyPr>
              <a:lstStyle/>
              <a:p>
                <a:pPr eaLnBrk="1" fontAlgn="auto" hangingPunct="1">
                  <a:spcBef>
                    <a:spcPts val="0"/>
                  </a:spcBef>
                  <a:spcAft>
                    <a:spcPts val="0"/>
                  </a:spcAft>
                  <a:defRPr/>
                </a:pPr>
                <a:r>
                  <a:rPr lang="en-US" sz="1400" b="0" kern="0" dirty="0">
                    <a:solidFill>
                      <a:prstClr val="black"/>
                    </a:solidFill>
                    <a:latin typeface="Calibri"/>
                    <a:cs typeface="+mn-cs"/>
                  </a:rPr>
                  <a:t>San Francisco, CA</a:t>
                </a:r>
              </a:p>
            </p:txBody>
          </p:sp>
          <p:pic>
            <p:nvPicPr>
              <p:cNvPr id="84013" name="Picture 6"/>
              <p:cNvPicPr>
                <a:picLocks noChangeAspect="1" noChangeArrowheads="1"/>
              </p:cNvPicPr>
              <p:nvPr/>
            </p:nvPicPr>
            <p:blipFill>
              <a:blip r:embed="rId4">
                <a:extLst>
                  <a:ext uri="{28A0092B-C50C-407E-A947-70E740481C1C}">
                    <a14:useLocalDpi xmlns:a14="http://schemas.microsoft.com/office/drawing/2010/main" val="0"/>
                  </a:ext>
                </a:extLst>
              </a:blip>
              <a:srcRect l="11485" r="51711" b="1859"/>
              <a:stretch>
                <a:fillRect/>
              </a:stretch>
            </p:blipFill>
            <p:spPr bwMode="auto">
              <a:xfrm>
                <a:off x="609600" y="4800600"/>
                <a:ext cx="914400" cy="914400"/>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pic>
        </p:grpSp>
        <p:cxnSp>
          <p:nvCxnSpPr>
            <p:cNvPr id="84008" name="Curved Connector 62"/>
            <p:cNvCxnSpPr>
              <a:cxnSpLocks noChangeShapeType="1"/>
              <a:endCxn id="61" idx="6"/>
            </p:cNvCxnSpPr>
            <p:nvPr/>
          </p:nvCxnSpPr>
          <p:spPr bwMode="auto">
            <a:xfrm rot="5400000">
              <a:off x="1252156" y="3010305"/>
              <a:ext cx="331503" cy="549813"/>
            </a:xfrm>
            <a:prstGeom prst="curvedConnector2">
              <a:avLst/>
            </a:prstGeom>
            <a:noFill/>
            <a:ln w="38100" algn="ctr">
              <a:solidFill>
                <a:srgbClr val="FFC000"/>
              </a:solidFill>
              <a:round/>
              <a:headEnd/>
              <a:tailEnd/>
            </a:ln>
            <a:extLst>
              <a:ext uri="{909E8E84-426E-40DD-AFC4-6F175D3DCCD1}">
                <a14:hiddenFill xmlns:a14="http://schemas.microsoft.com/office/drawing/2010/main">
                  <a:noFill/>
                </a14:hiddenFill>
              </a:ext>
            </a:extLst>
          </p:spPr>
        </p:cxnSp>
      </p:grpSp>
      <p:grpSp>
        <p:nvGrpSpPr>
          <p:cNvPr id="83975" name="Group 1"/>
          <p:cNvGrpSpPr>
            <a:grpSpLocks/>
          </p:cNvGrpSpPr>
          <p:nvPr/>
        </p:nvGrpSpPr>
        <p:grpSpPr bwMode="auto">
          <a:xfrm>
            <a:off x="5448300" y="1730375"/>
            <a:ext cx="3390900" cy="1165225"/>
            <a:chOff x="5448991" y="1730637"/>
            <a:chExt cx="3390209" cy="1164963"/>
          </a:xfrm>
        </p:grpSpPr>
        <p:sp>
          <p:nvSpPr>
            <p:cNvPr id="70" name="Oval 69"/>
            <p:cNvSpPr/>
            <p:nvPr/>
          </p:nvSpPr>
          <p:spPr>
            <a:xfrm>
              <a:off x="6972680" y="2743234"/>
              <a:ext cx="152369" cy="152366"/>
            </a:xfrm>
            <a:prstGeom prst="ellipse">
              <a:avLst/>
            </a:prstGeom>
            <a:solidFill>
              <a:srgbClr val="4F81BD"/>
            </a:solidFill>
            <a:ln w="38100" cap="flat" cmpd="sng" algn="ctr">
              <a:solidFill>
                <a:srgbClr val="FFC000"/>
              </a:solidFill>
              <a:prstDash val="solid"/>
            </a:ln>
            <a:effectLst>
              <a:outerShdw blurRad="50800" dist="38100" dir="2700000" algn="tl" rotWithShape="0">
                <a:prstClr val="black">
                  <a:alpha val="40000"/>
                </a:prstClr>
              </a:outerShdw>
            </a:effectLst>
          </p:spPr>
          <p:txBody>
            <a:bodyPr anchor="ctr"/>
            <a:lstStyle/>
            <a:p>
              <a:pPr algn="ctr" eaLnBrk="1" fontAlgn="auto" hangingPunct="1">
                <a:spcBef>
                  <a:spcPts val="0"/>
                </a:spcBef>
                <a:spcAft>
                  <a:spcPts val="0"/>
                </a:spcAft>
                <a:defRPr/>
              </a:pPr>
              <a:endParaRPr lang="en-US" b="0" kern="0">
                <a:solidFill>
                  <a:prstClr val="white"/>
                </a:solidFill>
                <a:latin typeface="Calibri"/>
                <a:cs typeface="+mn-cs"/>
              </a:endParaRPr>
            </a:p>
          </p:txBody>
        </p:sp>
        <p:sp>
          <p:nvSpPr>
            <p:cNvPr id="73" name="Rounded Rectangle 72"/>
            <p:cNvSpPr/>
            <p:nvPr/>
          </p:nvSpPr>
          <p:spPr>
            <a:xfrm>
              <a:off x="6167982" y="1809994"/>
              <a:ext cx="2290295" cy="380914"/>
            </a:xfrm>
            <a:prstGeom prst="roundRect">
              <a:avLst/>
            </a:prstGeom>
            <a:solidFill>
              <a:srgbClr val="FFC000"/>
            </a:solidFill>
            <a:ln w="25400" cap="flat" cmpd="sng" algn="ctr">
              <a:solidFill>
                <a:srgbClr val="FFC000"/>
              </a:solidFill>
              <a:prstDash val="solid"/>
            </a:ln>
            <a:effectLst/>
          </p:spPr>
          <p:txBody>
            <a:bodyPr anchor="ctr"/>
            <a:lstStyle/>
            <a:p>
              <a:pPr algn="ctr" eaLnBrk="1" fontAlgn="auto" hangingPunct="1">
                <a:spcBef>
                  <a:spcPts val="0"/>
                </a:spcBef>
                <a:spcAft>
                  <a:spcPts val="0"/>
                </a:spcAft>
                <a:defRPr/>
              </a:pPr>
              <a:endParaRPr lang="en-US" b="0" kern="0">
                <a:solidFill>
                  <a:prstClr val="white"/>
                </a:solidFill>
                <a:latin typeface="Calibri"/>
                <a:cs typeface="+mn-cs"/>
              </a:endParaRPr>
            </a:p>
          </p:txBody>
        </p:sp>
        <p:sp>
          <p:nvSpPr>
            <p:cNvPr id="74" name="TextBox 73"/>
            <p:cNvSpPr txBox="1"/>
            <p:nvPr/>
          </p:nvSpPr>
          <p:spPr>
            <a:xfrm>
              <a:off x="6396536" y="1821105"/>
              <a:ext cx="2442664" cy="369804"/>
            </a:xfrm>
            <a:prstGeom prst="rect">
              <a:avLst/>
            </a:prstGeom>
            <a:noFill/>
          </p:spPr>
          <p:txBody>
            <a:bodyPr>
              <a:spAutoFit/>
            </a:bodyPr>
            <a:lstStyle/>
            <a:p>
              <a:pPr eaLnBrk="1" fontAlgn="auto" hangingPunct="1">
                <a:spcBef>
                  <a:spcPts val="0"/>
                </a:spcBef>
                <a:spcAft>
                  <a:spcPts val="0"/>
                </a:spcAft>
                <a:defRPr/>
              </a:pPr>
              <a:r>
                <a:rPr lang="en-US" kern="0" dirty="0">
                  <a:solidFill>
                    <a:prstClr val="black"/>
                  </a:solidFill>
                  <a:latin typeface="Calibri"/>
                  <a:cs typeface="+mn-cs"/>
                </a:rPr>
                <a:t>BWH, BC, and BCM</a:t>
              </a:r>
            </a:p>
          </p:txBody>
        </p:sp>
        <p:sp>
          <p:nvSpPr>
            <p:cNvPr id="75" name="Rounded Rectangle 74"/>
            <p:cNvSpPr/>
            <p:nvPr/>
          </p:nvSpPr>
          <p:spPr>
            <a:xfrm>
              <a:off x="5906098" y="2255982"/>
              <a:ext cx="1557021" cy="239658"/>
            </a:xfrm>
            <a:prstGeom prst="roundRect">
              <a:avLst/>
            </a:prstGeom>
            <a:solidFill>
              <a:srgbClr val="FFC000"/>
            </a:solidFill>
            <a:ln w="25400" cap="flat" cmpd="sng" algn="ctr">
              <a:solidFill>
                <a:srgbClr val="FFC000"/>
              </a:solidFill>
              <a:prstDash val="solid"/>
            </a:ln>
            <a:effectLst/>
          </p:spPr>
          <p:txBody>
            <a:bodyPr anchor="ctr"/>
            <a:lstStyle/>
            <a:p>
              <a:pPr algn="ctr" eaLnBrk="1" fontAlgn="auto" hangingPunct="1">
                <a:spcBef>
                  <a:spcPts val="0"/>
                </a:spcBef>
                <a:spcAft>
                  <a:spcPts val="0"/>
                </a:spcAft>
                <a:defRPr/>
              </a:pPr>
              <a:endParaRPr lang="en-US" b="0" kern="0">
                <a:solidFill>
                  <a:prstClr val="white"/>
                </a:solidFill>
                <a:latin typeface="Calibri"/>
                <a:cs typeface="+mn-cs"/>
              </a:endParaRPr>
            </a:p>
          </p:txBody>
        </p:sp>
        <p:sp>
          <p:nvSpPr>
            <p:cNvPr id="76" name="TextBox 75"/>
            <p:cNvSpPr txBox="1"/>
            <p:nvPr/>
          </p:nvSpPr>
          <p:spPr>
            <a:xfrm>
              <a:off x="6431454" y="2230588"/>
              <a:ext cx="1107849" cy="307906"/>
            </a:xfrm>
            <a:prstGeom prst="rect">
              <a:avLst/>
            </a:prstGeom>
            <a:noFill/>
          </p:spPr>
          <p:txBody>
            <a:bodyPr>
              <a:spAutoFit/>
            </a:bodyPr>
            <a:lstStyle/>
            <a:p>
              <a:pPr eaLnBrk="1" fontAlgn="auto" hangingPunct="1">
                <a:spcBef>
                  <a:spcPts val="0"/>
                </a:spcBef>
                <a:spcAft>
                  <a:spcPts val="0"/>
                </a:spcAft>
                <a:defRPr/>
              </a:pPr>
              <a:r>
                <a:rPr lang="en-US" sz="1400" b="0" kern="0" dirty="0">
                  <a:solidFill>
                    <a:prstClr val="black"/>
                  </a:solidFill>
                  <a:latin typeface="Calibri"/>
                  <a:cs typeface="+mn-cs"/>
                </a:rPr>
                <a:t>Boston, MA</a:t>
              </a:r>
            </a:p>
          </p:txBody>
        </p:sp>
        <p:grpSp>
          <p:nvGrpSpPr>
            <p:cNvPr id="84001" name="Group 76"/>
            <p:cNvGrpSpPr>
              <a:grpSpLocks/>
            </p:cNvGrpSpPr>
            <p:nvPr/>
          </p:nvGrpSpPr>
          <p:grpSpPr bwMode="auto">
            <a:xfrm>
              <a:off x="5448991" y="1730637"/>
              <a:ext cx="914400" cy="920234"/>
              <a:chOff x="6934200" y="2400300"/>
              <a:chExt cx="914400" cy="920234"/>
            </a:xfrm>
          </p:grpSpPr>
          <p:pic>
            <p:nvPicPr>
              <p:cNvPr id="84003" name="Picture 7"/>
              <p:cNvPicPr>
                <a:picLocks noChangeAspect="1" noChangeArrowheads="1"/>
              </p:cNvPicPr>
              <p:nvPr/>
            </p:nvPicPr>
            <p:blipFill>
              <a:blip r:embed="rId5">
                <a:extLst>
                  <a:ext uri="{28A0092B-C50C-407E-A947-70E740481C1C}">
                    <a14:useLocalDpi xmlns:a14="http://schemas.microsoft.com/office/drawing/2010/main" val="0"/>
                  </a:ext>
                </a:extLst>
              </a:blip>
              <a:srcRect l="50676" t="5994" r="25079" b="12305"/>
              <a:stretch>
                <a:fillRect/>
              </a:stretch>
            </p:blipFill>
            <p:spPr bwMode="auto">
              <a:xfrm>
                <a:off x="6934200" y="2406134"/>
                <a:ext cx="457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04" name="Picture 8"/>
              <p:cNvPicPr>
                <a:picLocks noChangeAspect="1" noChangeArrowheads="1"/>
              </p:cNvPicPr>
              <p:nvPr/>
            </p:nvPicPr>
            <p:blipFill>
              <a:blip r:embed="rId6">
                <a:extLst>
                  <a:ext uri="{28A0092B-C50C-407E-A947-70E740481C1C}">
                    <a14:useLocalDpi xmlns:a14="http://schemas.microsoft.com/office/drawing/2010/main" val="0"/>
                  </a:ext>
                </a:extLst>
              </a:blip>
              <a:srcRect l="62219" t="4382" r="13535" b="13908"/>
              <a:stretch>
                <a:fillRect/>
              </a:stretch>
            </p:blipFill>
            <p:spPr bwMode="auto">
              <a:xfrm>
                <a:off x="7391400" y="2400300"/>
                <a:ext cx="457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Rectangle 79"/>
              <p:cNvSpPr/>
              <p:nvPr/>
            </p:nvSpPr>
            <p:spPr>
              <a:xfrm>
                <a:off x="6934200" y="2406649"/>
                <a:ext cx="914214" cy="914194"/>
              </a:xfrm>
              <a:prstGeom prst="rect">
                <a:avLst/>
              </a:prstGeom>
              <a:noFill/>
              <a:ln w="38100" cap="flat" cmpd="sng" algn="ctr">
                <a:solidFill>
                  <a:srgbClr val="FFC000"/>
                </a:solidFill>
                <a:prstDash val="solid"/>
              </a:ln>
              <a:effectLst/>
            </p:spPr>
            <p:txBody>
              <a:bodyPr anchor="ctr"/>
              <a:lstStyle/>
              <a:p>
                <a:pPr algn="ctr" eaLnBrk="1" fontAlgn="auto" hangingPunct="1">
                  <a:spcBef>
                    <a:spcPts val="0"/>
                  </a:spcBef>
                  <a:spcAft>
                    <a:spcPts val="0"/>
                  </a:spcAft>
                  <a:defRPr/>
                </a:pPr>
                <a:endParaRPr lang="en-US" b="0" kern="0">
                  <a:solidFill>
                    <a:prstClr val="white"/>
                  </a:solidFill>
                  <a:latin typeface="Calibri"/>
                  <a:cs typeface="+mn-cs"/>
                </a:endParaRPr>
              </a:p>
            </p:txBody>
          </p:sp>
        </p:grpSp>
        <p:cxnSp>
          <p:nvCxnSpPr>
            <p:cNvPr id="84002" name="Curved Connector 71"/>
            <p:cNvCxnSpPr>
              <a:cxnSpLocks noChangeShapeType="1"/>
              <a:stCxn id="80" idx="2"/>
              <a:endCxn id="70" idx="2"/>
            </p:cNvCxnSpPr>
            <p:nvPr/>
          </p:nvCxnSpPr>
          <p:spPr bwMode="auto">
            <a:xfrm rot="16200000" flipH="1">
              <a:off x="6355327" y="2201735"/>
              <a:ext cx="168529" cy="1066800"/>
            </a:xfrm>
            <a:prstGeom prst="curvedConnector2">
              <a:avLst/>
            </a:prstGeom>
            <a:noFill/>
            <a:ln w="38100" algn="ctr">
              <a:solidFill>
                <a:srgbClr val="FFC000"/>
              </a:solidFill>
              <a:round/>
              <a:headEnd/>
              <a:tailEnd/>
            </a:ln>
            <a:extLst>
              <a:ext uri="{909E8E84-426E-40DD-AFC4-6F175D3DCCD1}">
                <a14:hiddenFill xmlns:a14="http://schemas.microsoft.com/office/drawing/2010/main">
                  <a:noFill/>
                </a14:hiddenFill>
              </a:ext>
            </a:extLst>
          </p:spPr>
        </p:cxnSp>
      </p:grpSp>
      <p:grpSp>
        <p:nvGrpSpPr>
          <p:cNvPr id="83976" name="Group 80"/>
          <p:cNvGrpSpPr>
            <a:grpSpLocks/>
          </p:cNvGrpSpPr>
          <p:nvPr/>
        </p:nvGrpSpPr>
        <p:grpSpPr bwMode="auto">
          <a:xfrm>
            <a:off x="2817813" y="3505200"/>
            <a:ext cx="2819400" cy="1284288"/>
            <a:chOff x="2778937" y="3527163"/>
            <a:chExt cx="2819400" cy="1284418"/>
          </a:xfrm>
        </p:grpSpPr>
        <p:sp>
          <p:nvSpPr>
            <p:cNvPr id="82" name="Oval 81"/>
            <p:cNvSpPr/>
            <p:nvPr/>
          </p:nvSpPr>
          <p:spPr>
            <a:xfrm>
              <a:off x="4342624" y="3527163"/>
              <a:ext cx="152400" cy="152415"/>
            </a:xfrm>
            <a:prstGeom prst="ellipse">
              <a:avLst/>
            </a:prstGeom>
            <a:solidFill>
              <a:srgbClr val="4F81BD"/>
            </a:solidFill>
            <a:ln w="38100" cap="flat" cmpd="sng" algn="ctr">
              <a:solidFill>
                <a:srgbClr val="FFC000"/>
              </a:solidFill>
              <a:prstDash val="solid"/>
            </a:ln>
            <a:effectLst>
              <a:outerShdw blurRad="50800" dist="38100" dir="2700000" algn="tl" rotWithShape="0">
                <a:prstClr val="black">
                  <a:alpha val="40000"/>
                </a:prstClr>
              </a:outerShdw>
            </a:effectLst>
          </p:spPr>
          <p:txBody>
            <a:bodyPr anchor="ctr"/>
            <a:lstStyle/>
            <a:p>
              <a:pPr algn="ctr" eaLnBrk="1" fontAlgn="auto" hangingPunct="1">
                <a:spcBef>
                  <a:spcPts val="0"/>
                </a:spcBef>
                <a:spcAft>
                  <a:spcPts val="0"/>
                </a:spcAft>
                <a:defRPr/>
              </a:pPr>
              <a:endParaRPr lang="en-US" b="0" kern="0">
                <a:solidFill>
                  <a:prstClr val="white"/>
                </a:solidFill>
                <a:latin typeface="Calibri"/>
                <a:cs typeface="+mn-cs"/>
              </a:endParaRPr>
            </a:p>
          </p:txBody>
        </p:sp>
        <p:grpSp>
          <p:nvGrpSpPr>
            <p:cNvPr id="83989" name="Group 82"/>
            <p:cNvGrpSpPr>
              <a:grpSpLocks/>
            </p:cNvGrpSpPr>
            <p:nvPr/>
          </p:nvGrpSpPr>
          <p:grpSpPr bwMode="auto">
            <a:xfrm>
              <a:off x="2778937" y="3897181"/>
              <a:ext cx="2819400" cy="914400"/>
              <a:chOff x="3581400" y="2151856"/>
              <a:chExt cx="2819400" cy="914400"/>
            </a:xfrm>
          </p:grpSpPr>
          <p:sp>
            <p:nvSpPr>
              <p:cNvPr id="85" name="Rounded Rectangle 84"/>
              <p:cNvSpPr/>
              <p:nvPr/>
            </p:nvSpPr>
            <p:spPr>
              <a:xfrm>
                <a:off x="4343400" y="2210506"/>
                <a:ext cx="1981200" cy="381039"/>
              </a:xfrm>
              <a:prstGeom prst="roundRect">
                <a:avLst/>
              </a:prstGeom>
              <a:solidFill>
                <a:srgbClr val="FFC000"/>
              </a:solidFill>
              <a:ln w="25400" cap="flat" cmpd="sng" algn="ctr">
                <a:solidFill>
                  <a:srgbClr val="FFC000"/>
                </a:solidFill>
                <a:prstDash val="solid"/>
              </a:ln>
              <a:effectLst/>
            </p:spPr>
            <p:txBody>
              <a:bodyPr anchor="ctr"/>
              <a:lstStyle/>
              <a:p>
                <a:pPr algn="ctr" eaLnBrk="1" fontAlgn="auto" hangingPunct="1">
                  <a:spcBef>
                    <a:spcPts val="0"/>
                  </a:spcBef>
                  <a:spcAft>
                    <a:spcPts val="0"/>
                  </a:spcAft>
                  <a:defRPr/>
                </a:pPr>
                <a:endParaRPr lang="en-US" b="0" kern="0">
                  <a:solidFill>
                    <a:prstClr val="white"/>
                  </a:solidFill>
                  <a:latin typeface="Calibri"/>
                  <a:cs typeface="+mn-cs"/>
                </a:endParaRPr>
              </a:p>
            </p:txBody>
          </p:sp>
          <p:sp>
            <p:nvSpPr>
              <p:cNvPr id="86" name="TextBox 85"/>
              <p:cNvSpPr txBox="1"/>
              <p:nvPr/>
            </p:nvSpPr>
            <p:spPr>
              <a:xfrm>
                <a:off x="4572000" y="2221620"/>
                <a:ext cx="1828800" cy="369925"/>
              </a:xfrm>
              <a:prstGeom prst="rect">
                <a:avLst/>
              </a:prstGeom>
              <a:noFill/>
            </p:spPr>
            <p:txBody>
              <a:bodyPr>
                <a:spAutoFit/>
              </a:bodyPr>
              <a:lstStyle/>
              <a:p>
                <a:pPr eaLnBrk="1" fontAlgn="auto" hangingPunct="1">
                  <a:spcBef>
                    <a:spcPts val="0"/>
                  </a:spcBef>
                  <a:spcAft>
                    <a:spcPts val="0"/>
                  </a:spcAft>
                  <a:defRPr/>
                </a:pPr>
                <a:r>
                  <a:rPr lang="en-US" kern="0" dirty="0">
                    <a:solidFill>
                      <a:prstClr val="black"/>
                    </a:solidFill>
                    <a:latin typeface="Calibri"/>
                    <a:cs typeface="+mn-cs"/>
                  </a:rPr>
                  <a:t>Children’s Mercy</a:t>
                </a:r>
              </a:p>
            </p:txBody>
          </p:sp>
          <p:sp>
            <p:nvSpPr>
              <p:cNvPr id="87" name="Rounded Rectangle 86"/>
              <p:cNvSpPr/>
              <p:nvPr/>
            </p:nvSpPr>
            <p:spPr>
              <a:xfrm>
                <a:off x="4081462" y="2655051"/>
                <a:ext cx="1895475" cy="241325"/>
              </a:xfrm>
              <a:prstGeom prst="roundRect">
                <a:avLst/>
              </a:prstGeom>
              <a:solidFill>
                <a:srgbClr val="FFC000"/>
              </a:solidFill>
              <a:ln w="25400" cap="flat" cmpd="sng" algn="ctr">
                <a:solidFill>
                  <a:srgbClr val="FFC000"/>
                </a:solidFill>
                <a:prstDash val="solid"/>
              </a:ln>
              <a:effectLst/>
            </p:spPr>
            <p:txBody>
              <a:bodyPr anchor="ctr"/>
              <a:lstStyle/>
              <a:p>
                <a:pPr algn="ctr" eaLnBrk="1" fontAlgn="auto" hangingPunct="1">
                  <a:spcBef>
                    <a:spcPts val="0"/>
                  </a:spcBef>
                  <a:spcAft>
                    <a:spcPts val="0"/>
                  </a:spcAft>
                  <a:defRPr/>
                </a:pPr>
                <a:endParaRPr lang="en-US" b="0" kern="0">
                  <a:solidFill>
                    <a:prstClr val="white"/>
                  </a:solidFill>
                  <a:latin typeface="Calibri"/>
                  <a:cs typeface="+mn-cs"/>
                </a:endParaRPr>
              </a:p>
            </p:txBody>
          </p:sp>
          <p:sp>
            <p:nvSpPr>
              <p:cNvPr id="88" name="TextBox 87"/>
              <p:cNvSpPr txBox="1"/>
              <p:nvPr/>
            </p:nvSpPr>
            <p:spPr>
              <a:xfrm>
                <a:off x="4605337" y="2629649"/>
                <a:ext cx="1371600" cy="308006"/>
              </a:xfrm>
              <a:prstGeom prst="rect">
                <a:avLst/>
              </a:prstGeom>
              <a:noFill/>
            </p:spPr>
            <p:txBody>
              <a:bodyPr>
                <a:spAutoFit/>
              </a:bodyPr>
              <a:lstStyle/>
              <a:p>
                <a:pPr eaLnBrk="1" fontAlgn="auto" hangingPunct="1">
                  <a:spcBef>
                    <a:spcPts val="0"/>
                  </a:spcBef>
                  <a:spcAft>
                    <a:spcPts val="0"/>
                  </a:spcAft>
                  <a:defRPr/>
                </a:pPr>
                <a:r>
                  <a:rPr lang="en-US" sz="1400" b="0" kern="0" dirty="0">
                    <a:solidFill>
                      <a:prstClr val="black"/>
                    </a:solidFill>
                    <a:latin typeface="Calibri"/>
                    <a:cs typeface="+mn-cs"/>
                  </a:rPr>
                  <a:t>Kansas City, MO</a:t>
                </a:r>
              </a:p>
            </p:txBody>
          </p:sp>
          <p:pic>
            <p:nvPicPr>
              <p:cNvPr id="83995" name="Picture 4"/>
              <p:cNvPicPr>
                <a:picLocks noChangeAspect="1" noChangeArrowheads="1"/>
              </p:cNvPicPr>
              <p:nvPr/>
            </p:nvPicPr>
            <p:blipFill>
              <a:blip r:embed="rId7">
                <a:extLst>
                  <a:ext uri="{28A0092B-C50C-407E-A947-70E740481C1C}">
                    <a14:useLocalDpi xmlns:a14="http://schemas.microsoft.com/office/drawing/2010/main" val="0"/>
                  </a:ext>
                </a:extLst>
              </a:blip>
              <a:srcRect l="33226" t="897" r="33591" b="2751"/>
              <a:stretch>
                <a:fillRect/>
              </a:stretch>
            </p:blipFill>
            <p:spPr bwMode="auto">
              <a:xfrm>
                <a:off x="3581400" y="2151856"/>
                <a:ext cx="914400" cy="914400"/>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pic>
        </p:grpSp>
        <p:cxnSp>
          <p:nvCxnSpPr>
            <p:cNvPr id="83990" name="Curved Connector 83"/>
            <p:cNvCxnSpPr>
              <a:cxnSpLocks noChangeShapeType="1"/>
              <a:endCxn id="82" idx="2"/>
            </p:cNvCxnSpPr>
            <p:nvPr/>
          </p:nvCxnSpPr>
          <p:spPr bwMode="auto">
            <a:xfrm rot="5400000" flipH="1" flipV="1">
              <a:off x="3642859" y="3196641"/>
              <a:ext cx="293818" cy="1107263"/>
            </a:xfrm>
            <a:prstGeom prst="curvedConnector2">
              <a:avLst/>
            </a:prstGeom>
            <a:noFill/>
            <a:ln w="38100" algn="ctr">
              <a:solidFill>
                <a:srgbClr val="FFC000"/>
              </a:solidFill>
              <a:round/>
              <a:headEnd/>
              <a:tailEnd/>
            </a:ln>
            <a:extLst>
              <a:ext uri="{909E8E84-426E-40DD-AFC4-6F175D3DCCD1}">
                <a14:hiddenFill xmlns:a14="http://schemas.microsoft.com/office/drawing/2010/main">
                  <a:noFill/>
                </a14:hiddenFill>
              </a:ext>
            </a:extLst>
          </p:spPr>
        </p:cxnSp>
      </p:grpSp>
      <p:grpSp>
        <p:nvGrpSpPr>
          <p:cNvPr id="83977" name="Group 89"/>
          <p:cNvGrpSpPr>
            <a:grpSpLocks/>
          </p:cNvGrpSpPr>
          <p:nvPr/>
        </p:nvGrpSpPr>
        <p:grpSpPr bwMode="auto">
          <a:xfrm>
            <a:off x="5846763" y="3962400"/>
            <a:ext cx="2992437" cy="1397000"/>
            <a:chOff x="5808134" y="3984363"/>
            <a:chExt cx="2992275" cy="1397500"/>
          </a:xfrm>
        </p:grpSpPr>
        <p:sp>
          <p:nvSpPr>
            <p:cNvPr id="91" name="Oval 90"/>
            <p:cNvSpPr/>
            <p:nvPr/>
          </p:nvSpPr>
          <p:spPr>
            <a:xfrm>
              <a:off x="6171651" y="3984363"/>
              <a:ext cx="152392" cy="152455"/>
            </a:xfrm>
            <a:prstGeom prst="ellipse">
              <a:avLst/>
            </a:prstGeom>
            <a:solidFill>
              <a:srgbClr val="4F81BD"/>
            </a:solidFill>
            <a:ln w="38100" cap="flat" cmpd="sng" algn="ctr">
              <a:solidFill>
                <a:srgbClr val="FFC000"/>
              </a:solidFill>
              <a:prstDash val="solid"/>
            </a:ln>
            <a:effectLst>
              <a:outerShdw blurRad="50800" dist="38100" dir="2700000" algn="tl" rotWithShape="0">
                <a:prstClr val="black">
                  <a:alpha val="40000"/>
                </a:prstClr>
              </a:outerShdw>
            </a:effectLst>
          </p:spPr>
          <p:txBody>
            <a:bodyPr anchor="ctr"/>
            <a:lstStyle/>
            <a:p>
              <a:pPr algn="ctr" eaLnBrk="1" fontAlgn="auto" hangingPunct="1">
                <a:spcBef>
                  <a:spcPts val="0"/>
                </a:spcBef>
                <a:spcAft>
                  <a:spcPts val="0"/>
                </a:spcAft>
                <a:defRPr/>
              </a:pPr>
              <a:endParaRPr lang="en-US" b="0" kern="0">
                <a:solidFill>
                  <a:prstClr val="white"/>
                </a:solidFill>
                <a:latin typeface="Calibri"/>
                <a:cs typeface="+mn-cs"/>
              </a:endParaRPr>
            </a:p>
          </p:txBody>
        </p:sp>
        <p:grpSp>
          <p:nvGrpSpPr>
            <p:cNvPr id="83980" name="Group 91"/>
            <p:cNvGrpSpPr>
              <a:grpSpLocks/>
            </p:cNvGrpSpPr>
            <p:nvPr/>
          </p:nvGrpSpPr>
          <p:grpSpPr bwMode="auto">
            <a:xfrm>
              <a:off x="5808134" y="4467463"/>
              <a:ext cx="2992275" cy="914400"/>
              <a:chOff x="596190" y="3389312"/>
              <a:chExt cx="2992275" cy="914400"/>
            </a:xfrm>
          </p:grpSpPr>
          <p:sp>
            <p:nvSpPr>
              <p:cNvPr id="94" name="Rounded Rectangle 93"/>
              <p:cNvSpPr/>
              <p:nvPr/>
            </p:nvSpPr>
            <p:spPr>
              <a:xfrm>
                <a:off x="1364498" y="3447744"/>
                <a:ext cx="2057289" cy="381136"/>
              </a:xfrm>
              <a:prstGeom prst="roundRect">
                <a:avLst/>
              </a:prstGeom>
              <a:solidFill>
                <a:srgbClr val="FFC000"/>
              </a:solidFill>
              <a:ln w="25400" cap="flat" cmpd="sng" algn="ctr">
                <a:solidFill>
                  <a:srgbClr val="FFC000"/>
                </a:solidFill>
                <a:prstDash val="solid"/>
              </a:ln>
              <a:effectLst/>
            </p:spPr>
            <p:txBody>
              <a:bodyPr anchor="ctr"/>
              <a:lstStyle/>
              <a:p>
                <a:pPr algn="ctr" eaLnBrk="1" fontAlgn="auto" hangingPunct="1">
                  <a:spcBef>
                    <a:spcPts val="0"/>
                  </a:spcBef>
                  <a:spcAft>
                    <a:spcPts val="0"/>
                  </a:spcAft>
                  <a:defRPr/>
                </a:pPr>
                <a:endParaRPr lang="en-US" b="0" kern="0">
                  <a:solidFill>
                    <a:prstClr val="white"/>
                  </a:solidFill>
                  <a:latin typeface="Calibri"/>
                  <a:cs typeface="+mn-cs"/>
                </a:endParaRPr>
              </a:p>
            </p:txBody>
          </p:sp>
          <p:sp>
            <p:nvSpPr>
              <p:cNvPr id="95" name="TextBox 94"/>
              <p:cNvSpPr txBox="1"/>
              <p:nvPr/>
            </p:nvSpPr>
            <p:spPr>
              <a:xfrm>
                <a:off x="1593086" y="3439803"/>
                <a:ext cx="1995379" cy="370020"/>
              </a:xfrm>
              <a:prstGeom prst="rect">
                <a:avLst/>
              </a:prstGeom>
              <a:noFill/>
            </p:spPr>
            <p:txBody>
              <a:bodyPr>
                <a:spAutoFit/>
              </a:bodyPr>
              <a:lstStyle/>
              <a:p>
                <a:pPr eaLnBrk="1" fontAlgn="auto" hangingPunct="1">
                  <a:spcBef>
                    <a:spcPts val="0"/>
                  </a:spcBef>
                  <a:spcAft>
                    <a:spcPts val="0"/>
                  </a:spcAft>
                  <a:defRPr/>
                </a:pPr>
                <a:r>
                  <a:rPr lang="en-US" kern="0" dirty="0">
                    <a:solidFill>
                      <a:prstClr val="black"/>
                    </a:solidFill>
                    <a:latin typeface="Calibri"/>
                    <a:cs typeface="+mn-cs"/>
                  </a:rPr>
                  <a:t>UNC – Chapel Hill</a:t>
                </a:r>
              </a:p>
            </p:txBody>
          </p:sp>
          <p:sp>
            <p:nvSpPr>
              <p:cNvPr id="96" name="Rounded Rectangle 95"/>
              <p:cNvSpPr/>
              <p:nvPr/>
            </p:nvSpPr>
            <p:spPr>
              <a:xfrm>
                <a:off x="1102575" y="3892403"/>
                <a:ext cx="1793778" cy="241386"/>
              </a:xfrm>
              <a:prstGeom prst="roundRect">
                <a:avLst/>
              </a:prstGeom>
              <a:solidFill>
                <a:srgbClr val="FFC000"/>
              </a:solidFill>
              <a:ln w="25400" cap="flat" cmpd="sng" algn="ctr">
                <a:solidFill>
                  <a:srgbClr val="FFC000"/>
                </a:solidFill>
                <a:prstDash val="solid"/>
              </a:ln>
              <a:effectLst/>
            </p:spPr>
            <p:txBody>
              <a:bodyPr anchor="ctr"/>
              <a:lstStyle/>
              <a:p>
                <a:pPr algn="ctr" eaLnBrk="1" fontAlgn="auto" hangingPunct="1">
                  <a:spcBef>
                    <a:spcPts val="0"/>
                  </a:spcBef>
                  <a:spcAft>
                    <a:spcPts val="0"/>
                  </a:spcAft>
                  <a:defRPr/>
                </a:pPr>
                <a:endParaRPr lang="en-US" b="0" kern="0">
                  <a:solidFill>
                    <a:prstClr val="white"/>
                  </a:solidFill>
                  <a:latin typeface="Calibri"/>
                  <a:cs typeface="+mn-cs"/>
                </a:endParaRPr>
              </a:p>
            </p:txBody>
          </p:sp>
          <p:sp>
            <p:nvSpPr>
              <p:cNvPr id="97" name="TextBox 96"/>
              <p:cNvSpPr txBox="1"/>
              <p:nvPr/>
            </p:nvSpPr>
            <p:spPr>
              <a:xfrm>
                <a:off x="1626421" y="3866994"/>
                <a:ext cx="1373114" cy="308085"/>
              </a:xfrm>
              <a:prstGeom prst="rect">
                <a:avLst/>
              </a:prstGeom>
              <a:noFill/>
            </p:spPr>
            <p:txBody>
              <a:bodyPr>
                <a:spAutoFit/>
              </a:bodyPr>
              <a:lstStyle/>
              <a:p>
                <a:pPr eaLnBrk="1" fontAlgn="auto" hangingPunct="1">
                  <a:spcBef>
                    <a:spcPts val="0"/>
                  </a:spcBef>
                  <a:spcAft>
                    <a:spcPts val="0"/>
                  </a:spcAft>
                  <a:defRPr/>
                </a:pPr>
                <a:r>
                  <a:rPr lang="en-US" sz="1400" b="0" kern="0" dirty="0">
                    <a:solidFill>
                      <a:prstClr val="black"/>
                    </a:solidFill>
                    <a:latin typeface="Calibri"/>
                    <a:cs typeface="+mn-cs"/>
                  </a:rPr>
                  <a:t>Chapel Hill, NC</a:t>
                </a:r>
              </a:p>
            </p:txBody>
          </p:sp>
          <p:pic>
            <p:nvPicPr>
              <p:cNvPr id="8398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3389312"/>
                <a:ext cx="900990" cy="877888"/>
              </a:xfrm>
              <a:prstGeom prst="rect">
                <a:avLst/>
              </a:prstGeom>
              <a:noFill/>
              <a:ln w="38100" cap="sq">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83987" name="Picture 2"/>
              <p:cNvPicPr>
                <a:picLocks noChangeAspect="1" noChangeArrowheads="1"/>
              </p:cNvPicPr>
              <p:nvPr/>
            </p:nvPicPr>
            <p:blipFill>
              <a:blip r:embed="rId9">
                <a:extLst>
                  <a:ext uri="{28A0092B-C50C-407E-A947-70E740481C1C}">
                    <a14:useLocalDpi xmlns:a14="http://schemas.microsoft.com/office/drawing/2010/main" val="0"/>
                  </a:ext>
                </a:extLst>
              </a:blip>
              <a:srcRect l="32803" t="-2" r="2925" b="5734"/>
              <a:stretch>
                <a:fillRect/>
              </a:stretch>
            </p:blipFill>
            <p:spPr bwMode="auto">
              <a:xfrm>
                <a:off x="596190" y="3389312"/>
                <a:ext cx="914400" cy="914400"/>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pic>
        </p:grpSp>
        <p:cxnSp>
          <p:nvCxnSpPr>
            <p:cNvPr id="83981" name="Straight Connector 92"/>
            <p:cNvCxnSpPr>
              <a:cxnSpLocks noChangeShapeType="1"/>
              <a:stCxn id="91" idx="4"/>
            </p:cNvCxnSpPr>
            <p:nvPr/>
          </p:nvCxnSpPr>
          <p:spPr bwMode="auto">
            <a:xfrm>
              <a:off x="6248400" y="4136763"/>
              <a:ext cx="16934" cy="330700"/>
            </a:xfrm>
            <a:prstGeom prst="line">
              <a:avLst/>
            </a:prstGeom>
            <a:noFill/>
            <a:ln w="38100" algn="ctr">
              <a:solidFill>
                <a:srgbClr val="FFC000"/>
              </a:solidFill>
              <a:round/>
              <a:headEnd/>
              <a:tailEnd/>
            </a:ln>
            <a:extLst>
              <a:ext uri="{909E8E84-426E-40DD-AFC4-6F175D3DCCD1}">
                <a14:hiddenFill xmlns:a14="http://schemas.microsoft.com/office/drawing/2010/main">
                  <a:noFill/>
                </a14:hiddenFill>
              </a:ext>
            </a:extLst>
          </p:spPr>
        </p:cxnSp>
      </p:grpSp>
      <p:pic>
        <p:nvPicPr>
          <p:cNvPr id="1027" name="Picture 3"/>
          <p:cNvPicPr>
            <a:picLocks noChangeAspect="1" noChangeArrowheads="1"/>
          </p:cNvPicPr>
          <p:nvPr/>
        </p:nvPicPr>
        <p:blipFill>
          <a:blip r:embed="rId10">
            <a:extLst/>
          </a:blip>
          <a:srcRect/>
          <a:stretch>
            <a:fillRect/>
          </a:stretch>
        </p:blipFill>
        <p:spPr bwMode="auto">
          <a:xfrm>
            <a:off x="253339" y="1483032"/>
            <a:ext cx="8623427" cy="4841568"/>
          </a:xfrm>
          <a:prstGeom prst="rect">
            <a:avLst/>
          </a:prstGeom>
          <a:noFill/>
          <a:ln>
            <a:noFill/>
          </a:ln>
          <a:effectLst>
            <a:glow rad="139700">
              <a:schemeClr val="accent3">
                <a:satMod val="175000"/>
                <a:alpha val="40000"/>
              </a:schemeClr>
            </a:glow>
            <a:outerShdw blurRad="50800" dist="38100" dir="2700000" algn="tl" rotWithShape="0">
              <a:prstClr val="black">
                <a:alpha val="40000"/>
              </a:prstClr>
            </a:outerShdw>
          </a:effectLst>
          <a:extLst/>
        </p:spPr>
      </p:pic>
    </p:spTree>
    <p:extLst>
      <p:ext uri="{BB962C8B-B14F-4D97-AF65-F5344CB8AC3E}">
        <p14:creationId xmlns:p14="http://schemas.microsoft.com/office/powerpoint/2010/main" val="284012864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19049"/>
            <a:ext cx="9144000" cy="1274763"/>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Genomic Medicine Working Group</a:t>
            </a:r>
          </a:p>
        </p:txBody>
      </p:sp>
      <p:sp>
        <p:nvSpPr>
          <p:cNvPr id="96259" name="TextBox 6"/>
          <p:cNvSpPr txBox="1">
            <a:spLocks noChangeArrowheads="1"/>
          </p:cNvSpPr>
          <p:nvPr/>
        </p:nvSpPr>
        <p:spPr bwMode="auto">
          <a:xfrm>
            <a:off x="7314845" y="6410325"/>
            <a:ext cx="1795684" cy="40011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ltLang="en-US" sz="2000" dirty="0">
                <a:solidFill>
                  <a:srgbClr val="8BE6FF"/>
                </a:solidFill>
              </a:rPr>
              <a:t>Document </a:t>
            </a:r>
            <a:r>
              <a:rPr lang="en-US" altLang="en-US" sz="2000" dirty="0" smtClean="0">
                <a:solidFill>
                  <a:srgbClr val="8BE6FF"/>
                </a:solidFill>
              </a:rPr>
              <a:t>30</a:t>
            </a:r>
            <a:endParaRPr lang="en-US" altLang="en-US" sz="2000" dirty="0">
              <a:solidFill>
                <a:srgbClr val="8BE6FF"/>
              </a:solidFill>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163" y="1303338"/>
            <a:ext cx="674370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colantuonide\AppData\Local\Microsoft\Windows\Temporary Internet Files\Content.Outlook\3H940OQX\20150304_Stevens_Johnson_workshop_004-s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941" y="1366838"/>
            <a:ext cx="8659813" cy="387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 name="Group 82"/>
          <p:cNvGrpSpPr>
            <a:grpSpLocks/>
          </p:cNvGrpSpPr>
          <p:nvPr/>
        </p:nvGrpSpPr>
        <p:grpSpPr bwMode="auto">
          <a:xfrm>
            <a:off x="1246188" y="819150"/>
            <a:ext cx="6789737" cy="5453063"/>
            <a:chOff x="0" y="-199461"/>
            <a:chExt cx="9181475" cy="7375412"/>
          </a:xfrm>
        </p:grpSpPr>
        <p:sp>
          <p:nvSpPr>
            <p:cNvPr id="84" name="Rectangle 83"/>
            <p:cNvSpPr/>
            <p:nvPr/>
          </p:nvSpPr>
          <p:spPr>
            <a:xfrm>
              <a:off x="36493" y="-199461"/>
              <a:ext cx="9144982" cy="7375412"/>
            </a:xfrm>
            <a:prstGeom prst="rect">
              <a:avLst/>
            </a:prstGeom>
            <a:solidFill>
              <a:sysClr val="window" lastClr="FFFFFF"/>
            </a:solidFill>
            <a:ln w="25400" cap="flat" cmpd="sng" algn="ctr">
              <a:noFill/>
              <a:prstDash val="solid"/>
            </a:ln>
            <a:effectLst>
              <a:softEdge rad="31750"/>
            </a:effectLst>
          </p:spPr>
          <p:txBody>
            <a:bodyPr anchor="ctr"/>
            <a:lstStyle/>
            <a:p>
              <a:pPr algn="ctr" eaLnBrk="1" fontAlgn="auto" hangingPunct="1">
                <a:spcBef>
                  <a:spcPts val="0"/>
                </a:spcBef>
                <a:spcAft>
                  <a:spcPts val="0"/>
                </a:spcAft>
                <a:defRPr/>
              </a:pPr>
              <a:endParaRPr lang="en-US" b="0" kern="0">
                <a:solidFill>
                  <a:prstClr val="white"/>
                </a:solidFill>
                <a:latin typeface="Calibri"/>
                <a:cs typeface="+mn-cs"/>
              </a:endParaRPr>
            </a:p>
          </p:txBody>
        </p:sp>
        <p:grpSp>
          <p:nvGrpSpPr>
            <p:cNvPr id="96264" name="Group 84"/>
            <p:cNvGrpSpPr>
              <a:grpSpLocks/>
            </p:cNvGrpSpPr>
            <p:nvPr/>
          </p:nvGrpSpPr>
          <p:grpSpPr bwMode="auto">
            <a:xfrm>
              <a:off x="0" y="-161986"/>
              <a:ext cx="9144001" cy="6943786"/>
              <a:chOff x="0" y="-161986"/>
              <a:chExt cx="9144001" cy="6943786"/>
            </a:xfrm>
          </p:grpSpPr>
          <p:sp>
            <p:nvSpPr>
              <p:cNvPr id="86" name="Rectangle 85"/>
              <p:cNvSpPr/>
              <p:nvPr/>
            </p:nvSpPr>
            <p:spPr>
              <a:xfrm>
                <a:off x="0" y="-161986"/>
                <a:ext cx="9067799" cy="954107"/>
              </a:xfrm>
              <a:prstGeom prst="rect">
                <a:avLst/>
              </a:prstGeom>
              <a:noFill/>
            </p:spPr>
            <p:txBody>
              <a:bodyPr>
                <a:spAutoFit/>
              </a:bodyPr>
              <a:lstStyle/>
              <a:p>
                <a:pPr algn="ctr" eaLnBrk="1" fontAlgn="auto" hangingPunct="1">
                  <a:spcBef>
                    <a:spcPts val="0"/>
                  </a:spcBef>
                  <a:spcAft>
                    <a:spcPts val="0"/>
                  </a:spcAft>
                  <a:defRPr/>
                </a:pPr>
                <a:r>
                  <a:rPr lang="en-US" sz="2800" b="0" kern="0" spc="300" dirty="0">
                    <a:ln w="11430" cmpd="sng">
                      <a:solidFill>
                        <a:srgbClr val="002060"/>
                      </a:solidFill>
                      <a:prstDash val="solid"/>
                      <a:miter lim="800000"/>
                    </a:ln>
                    <a:solidFill>
                      <a:srgbClr val="002060"/>
                    </a:solidFill>
                    <a:effectLst>
                      <a:outerShdw blurRad="50800" dist="38100" dir="2700000" algn="tl" rotWithShape="0">
                        <a:prstClr val="black">
                          <a:alpha val="40000"/>
                        </a:prstClr>
                      </a:outerShdw>
                    </a:effectLst>
                    <a:latin typeface="Calibri"/>
                    <a:cs typeface="+mn-cs"/>
                  </a:rPr>
                  <a:t>NHGRI </a:t>
                </a:r>
              </a:p>
              <a:p>
                <a:pPr algn="ctr" eaLnBrk="1" fontAlgn="auto" hangingPunct="1">
                  <a:spcBef>
                    <a:spcPts val="0"/>
                  </a:spcBef>
                  <a:spcAft>
                    <a:spcPts val="0"/>
                  </a:spcAft>
                  <a:defRPr/>
                </a:pPr>
                <a:r>
                  <a:rPr lang="en-US" sz="2800" b="0" kern="0" spc="300" dirty="0">
                    <a:ln w="11430" cmpd="sng">
                      <a:solidFill>
                        <a:srgbClr val="002060"/>
                      </a:solidFill>
                      <a:prstDash val="solid"/>
                      <a:miter lim="800000"/>
                    </a:ln>
                    <a:solidFill>
                      <a:srgbClr val="002060"/>
                    </a:solidFill>
                    <a:effectLst>
                      <a:outerShdw blurRad="50800" dist="38100" dir="2700000" algn="tl" rotWithShape="0">
                        <a:prstClr val="black">
                          <a:alpha val="40000"/>
                        </a:prstClr>
                      </a:outerShdw>
                    </a:effectLst>
                    <a:latin typeface="Calibri"/>
                    <a:cs typeface="+mn-cs"/>
                  </a:rPr>
                  <a:t>Genomic Medicine Programs</a:t>
                </a:r>
              </a:p>
            </p:txBody>
          </p:sp>
          <p:sp>
            <p:nvSpPr>
              <p:cNvPr id="87" name="Rectangle 86"/>
              <p:cNvSpPr/>
              <p:nvPr/>
            </p:nvSpPr>
            <p:spPr>
              <a:xfrm>
                <a:off x="1" y="5396805"/>
                <a:ext cx="9144000" cy="1384995"/>
              </a:xfrm>
              <a:prstGeom prst="rect">
                <a:avLst/>
              </a:prstGeom>
              <a:noFill/>
            </p:spPr>
            <p:txBody>
              <a:bodyPr>
                <a:spAutoFit/>
              </a:bodyPr>
              <a:lstStyle/>
              <a:p>
                <a:pPr algn="ctr" eaLnBrk="1" fontAlgn="auto" hangingPunct="1">
                  <a:spcBef>
                    <a:spcPts val="0"/>
                  </a:spcBef>
                  <a:spcAft>
                    <a:spcPts val="0"/>
                  </a:spcAft>
                  <a:defRPr/>
                </a:pPr>
                <a:r>
                  <a:rPr lang="en-US" sz="2800" b="0" kern="0" spc="300" dirty="0">
                    <a:ln w="11430" cmpd="sng">
                      <a:solidFill>
                        <a:srgbClr val="002060"/>
                      </a:solidFill>
                      <a:prstDash val="solid"/>
                      <a:miter lim="800000"/>
                    </a:ln>
                    <a:solidFill>
                      <a:srgbClr val="002060"/>
                    </a:solidFill>
                    <a:effectLst>
                      <a:outerShdw blurRad="50800" dist="38100" dir="2700000" algn="tl" rotWithShape="0">
                        <a:prstClr val="black">
                          <a:alpha val="40000"/>
                        </a:prstClr>
                      </a:outerShdw>
                    </a:effectLst>
                    <a:latin typeface="Calibri"/>
                    <a:cs typeface="+mn-cs"/>
                  </a:rPr>
                  <a:t>Genomic Medicine #8 </a:t>
                </a:r>
              </a:p>
              <a:p>
                <a:pPr algn="ctr" eaLnBrk="1" fontAlgn="auto" hangingPunct="1">
                  <a:spcBef>
                    <a:spcPts val="0"/>
                  </a:spcBef>
                  <a:spcAft>
                    <a:spcPts val="0"/>
                  </a:spcAft>
                  <a:defRPr/>
                </a:pPr>
                <a:r>
                  <a:rPr lang="en-US" sz="2800" b="0" kern="0" spc="300" dirty="0">
                    <a:ln w="11430" cmpd="sng">
                      <a:solidFill>
                        <a:srgbClr val="002060"/>
                      </a:solidFill>
                      <a:prstDash val="solid"/>
                      <a:miter lim="800000"/>
                    </a:ln>
                    <a:solidFill>
                      <a:srgbClr val="002060"/>
                    </a:solidFill>
                    <a:effectLst>
                      <a:outerShdw blurRad="50800" dist="38100" dir="2700000" algn="tl" rotWithShape="0">
                        <a:prstClr val="black">
                          <a:alpha val="40000"/>
                        </a:prstClr>
                      </a:outerShdw>
                    </a:effectLst>
                    <a:latin typeface="Calibri"/>
                    <a:cs typeface="+mn-cs"/>
                  </a:rPr>
                  <a:t>Bethesda, MD</a:t>
                </a:r>
              </a:p>
              <a:p>
                <a:pPr algn="ctr" eaLnBrk="1" fontAlgn="auto" hangingPunct="1">
                  <a:spcBef>
                    <a:spcPts val="0"/>
                  </a:spcBef>
                  <a:spcAft>
                    <a:spcPts val="0"/>
                  </a:spcAft>
                  <a:defRPr/>
                </a:pPr>
                <a:r>
                  <a:rPr lang="en-US" sz="2800" b="0" kern="0" spc="300" dirty="0">
                    <a:ln w="11430" cmpd="sng">
                      <a:solidFill>
                        <a:srgbClr val="002060"/>
                      </a:solidFill>
                      <a:prstDash val="solid"/>
                      <a:miter lim="800000"/>
                    </a:ln>
                    <a:solidFill>
                      <a:srgbClr val="002060"/>
                    </a:solidFill>
                    <a:effectLst>
                      <a:outerShdw blurRad="50800" dist="38100" dir="2700000" algn="tl" rotWithShape="0">
                        <a:prstClr val="black">
                          <a:alpha val="40000"/>
                        </a:prstClr>
                      </a:outerShdw>
                    </a:effectLst>
                    <a:latin typeface="Calibri"/>
                    <a:cs typeface="+mn-cs"/>
                  </a:rPr>
                  <a:t>June 8-9, 2015</a:t>
                </a:r>
              </a:p>
            </p:txBody>
          </p:sp>
          <p:grpSp>
            <p:nvGrpSpPr>
              <p:cNvPr id="96267" name="Group 87"/>
              <p:cNvGrpSpPr>
                <a:grpSpLocks/>
              </p:cNvGrpSpPr>
              <p:nvPr/>
            </p:nvGrpSpPr>
            <p:grpSpPr bwMode="auto">
              <a:xfrm>
                <a:off x="1721835" y="926623"/>
                <a:ext cx="5621965" cy="4542021"/>
                <a:chOff x="1721835" y="926623"/>
                <a:chExt cx="5621965" cy="4542021"/>
              </a:xfrm>
            </p:grpSpPr>
            <p:pic>
              <p:nvPicPr>
                <p:cNvPr id="9626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1835" y="1346838"/>
                  <a:ext cx="5621965" cy="404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TextBox 89"/>
                <p:cNvSpPr txBox="1"/>
                <p:nvPr/>
              </p:nvSpPr>
              <p:spPr>
                <a:xfrm>
                  <a:off x="2133829" y="2785058"/>
                  <a:ext cx="989632" cy="369307"/>
                </a:xfrm>
                <a:prstGeom prst="rect">
                  <a:avLst/>
                </a:prstGeom>
                <a:noFill/>
              </p:spPr>
              <p:txBody>
                <a:bodyPr>
                  <a:spAutoFit/>
                </a:bodyPr>
                <a:lstStyle/>
                <a:p>
                  <a:pPr algn="ctr" eaLnBrk="1" fontAlgn="auto" hangingPunct="1">
                    <a:spcBef>
                      <a:spcPts val="0"/>
                    </a:spcBef>
                    <a:spcAft>
                      <a:spcPts val="0"/>
                    </a:spcAft>
                    <a:defRPr/>
                  </a:pPr>
                  <a:r>
                    <a:rPr lang="en-US" b="0" kern="0" dirty="0" err="1">
                      <a:solidFill>
                        <a:prstClr val="black"/>
                      </a:solidFill>
                      <a:effectLst>
                        <a:outerShdw blurRad="38100" dist="38100" dir="2700000" algn="tl">
                          <a:srgbClr val="000000">
                            <a:alpha val="43137"/>
                          </a:srgbClr>
                        </a:outerShdw>
                      </a:effectLst>
                      <a:latin typeface="Calibri"/>
                      <a:cs typeface="+mn-cs"/>
                    </a:rPr>
                    <a:t>ClinGen</a:t>
                  </a:r>
                  <a:endParaRPr lang="en-US" b="0" kern="0" dirty="0">
                    <a:solidFill>
                      <a:prstClr val="black"/>
                    </a:solidFill>
                    <a:effectLst>
                      <a:outerShdw blurRad="38100" dist="38100" dir="2700000" algn="tl">
                        <a:srgbClr val="000000">
                          <a:alpha val="43137"/>
                        </a:srgbClr>
                      </a:outerShdw>
                    </a:effectLst>
                    <a:latin typeface="Calibri"/>
                    <a:cs typeface="+mn-cs"/>
                  </a:endParaRPr>
                </a:p>
              </p:txBody>
            </p:sp>
            <p:sp>
              <p:nvSpPr>
                <p:cNvPr id="91" name="TextBox 90"/>
                <p:cNvSpPr txBox="1"/>
                <p:nvPr/>
              </p:nvSpPr>
              <p:spPr>
                <a:xfrm>
                  <a:off x="4495209" y="4182844"/>
                  <a:ext cx="839363" cy="380042"/>
                </a:xfrm>
                <a:prstGeom prst="rect">
                  <a:avLst/>
                </a:prstGeom>
                <a:noFill/>
              </p:spPr>
              <p:txBody>
                <a:bodyPr>
                  <a:spAutoFit/>
                </a:bodyPr>
                <a:lstStyle/>
                <a:p>
                  <a:pPr algn="ctr" eaLnBrk="1" fontAlgn="auto" hangingPunct="1">
                    <a:spcBef>
                      <a:spcPts val="0"/>
                    </a:spcBef>
                    <a:spcAft>
                      <a:spcPts val="0"/>
                    </a:spcAft>
                    <a:defRPr/>
                  </a:pPr>
                  <a:r>
                    <a:rPr lang="en-US" b="0" kern="0" dirty="0">
                      <a:solidFill>
                        <a:prstClr val="black"/>
                      </a:solidFill>
                      <a:effectLst>
                        <a:outerShdw blurRad="38100" dist="38100" dir="2700000" algn="tl">
                          <a:srgbClr val="000000">
                            <a:alpha val="43137"/>
                          </a:srgbClr>
                        </a:outerShdw>
                      </a:effectLst>
                      <a:latin typeface="Calibri"/>
                      <a:cs typeface="+mn-cs"/>
                    </a:rPr>
                    <a:t>CSER</a:t>
                  </a:r>
                </a:p>
              </p:txBody>
            </p:sp>
            <p:sp>
              <p:nvSpPr>
                <p:cNvPr id="92" name="TextBox 91"/>
                <p:cNvSpPr txBox="1"/>
                <p:nvPr/>
              </p:nvSpPr>
              <p:spPr>
                <a:xfrm>
                  <a:off x="4787162" y="2044297"/>
                  <a:ext cx="914498" cy="369307"/>
                </a:xfrm>
                <a:prstGeom prst="rect">
                  <a:avLst/>
                </a:prstGeom>
                <a:noFill/>
              </p:spPr>
              <p:txBody>
                <a:bodyPr>
                  <a:spAutoFit/>
                </a:bodyPr>
                <a:lstStyle/>
                <a:p>
                  <a:pPr algn="ctr" eaLnBrk="1" fontAlgn="auto" hangingPunct="1">
                    <a:spcBef>
                      <a:spcPts val="0"/>
                    </a:spcBef>
                    <a:spcAft>
                      <a:spcPts val="0"/>
                    </a:spcAft>
                    <a:defRPr/>
                  </a:pPr>
                  <a:r>
                    <a:rPr lang="en-US" b="0" kern="0" dirty="0">
                      <a:solidFill>
                        <a:prstClr val="black"/>
                      </a:solidFill>
                      <a:effectLst>
                        <a:outerShdw blurRad="38100" dist="38100" dir="2700000" algn="tl">
                          <a:srgbClr val="000000">
                            <a:alpha val="43137"/>
                          </a:srgbClr>
                        </a:outerShdw>
                      </a:effectLst>
                      <a:latin typeface="Calibri"/>
                      <a:cs typeface="+mn-cs"/>
                    </a:rPr>
                    <a:t>G2MC</a:t>
                  </a:r>
                </a:p>
              </p:txBody>
            </p:sp>
            <p:sp>
              <p:nvSpPr>
                <p:cNvPr id="93" name="TextBox 92"/>
                <p:cNvSpPr txBox="1"/>
                <p:nvPr/>
              </p:nvSpPr>
              <p:spPr>
                <a:xfrm>
                  <a:off x="4106654" y="1619164"/>
                  <a:ext cx="914498" cy="369307"/>
                </a:xfrm>
                <a:prstGeom prst="rect">
                  <a:avLst/>
                </a:prstGeom>
                <a:noFill/>
              </p:spPr>
              <p:txBody>
                <a:bodyPr>
                  <a:spAutoFit/>
                </a:bodyPr>
                <a:lstStyle/>
                <a:p>
                  <a:pPr algn="ctr" eaLnBrk="1" fontAlgn="auto" hangingPunct="1">
                    <a:spcBef>
                      <a:spcPts val="0"/>
                    </a:spcBef>
                    <a:spcAft>
                      <a:spcPts val="0"/>
                    </a:spcAft>
                    <a:defRPr/>
                  </a:pPr>
                  <a:r>
                    <a:rPr lang="en-US" b="0" kern="0" dirty="0">
                      <a:solidFill>
                        <a:prstClr val="black"/>
                      </a:solidFill>
                      <a:effectLst>
                        <a:outerShdw blurRad="38100" dist="38100" dir="2700000" algn="tl">
                          <a:srgbClr val="000000">
                            <a:alpha val="43137"/>
                          </a:srgbClr>
                        </a:outerShdw>
                      </a:effectLst>
                      <a:latin typeface="Calibri"/>
                      <a:cs typeface="+mn-cs"/>
                    </a:rPr>
                    <a:t>IGNITE</a:t>
                  </a:r>
                </a:p>
              </p:txBody>
            </p:sp>
            <p:sp>
              <p:nvSpPr>
                <p:cNvPr id="94" name="TextBox 93"/>
                <p:cNvSpPr txBox="1"/>
                <p:nvPr/>
              </p:nvSpPr>
              <p:spPr>
                <a:xfrm>
                  <a:off x="5841195" y="2591816"/>
                  <a:ext cx="989634" cy="369307"/>
                </a:xfrm>
                <a:prstGeom prst="rect">
                  <a:avLst/>
                </a:prstGeom>
                <a:noFill/>
              </p:spPr>
              <p:txBody>
                <a:bodyPr>
                  <a:spAutoFit/>
                </a:bodyPr>
                <a:lstStyle/>
                <a:p>
                  <a:pPr algn="ctr" eaLnBrk="1" fontAlgn="auto" hangingPunct="1">
                    <a:spcBef>
                      <a:spcPts val="0"/>
                    </a:spcBef>
                    <a:spcAft>
                      <a:spcPts val="0"/>
                    </a:spcAft>
                    <a:defRPr/>
                  </a:pPr>
                  <a:r>
                    <a:rPr lang="en-US" b="0" kern="0" dirty="0">
                      <a:solidFill>
                        <a:prstClr val="black"/>
                      </a:solidFill>
                      <a:effectLst>
                        <a:outerShdw blurRad="38100" dist="38100" dir="2700000" algn="tl">
                          <a:srgbClr val="000000">
                            <a:alpha val="43137"/>
                          </a:srgbClr>
                        </a:outerShdw>
                      </a:effectLst>
                      <a:latin typeface="Calibri"/>
                      <a:cs typeface="+mn-cs"/>
                    </a:rPr>
                    <a:t>NSIGHT</a:t>
                  </a:r>
                </a:p>
              </p:txBody>
            </p:sp>
            <p:sp>
              <p:nvSpPr>
                <p:cNvPr id="95" name="TextBox 94"/>
                <p:cNvSpPr txBox="1"/>
                <p:nvPr/>
              </p:nvSpPr>
              <p:spPr>
                <a:xfrm>
                  <a:off x="4950312" y="3650355"/>
                  <a:ext cx="661187" cy="369307"/>
                </a:xfrm>
                <a:prstGeom prst="rect">
                  <a:avLst/>
                </a:prstGeom>
                <a:noFill/>
              </p:spPr>
              <p:txBody>
                <a:bodyPr>
                  <a:spAutoFit/>
                </a:bodyPr>
                <a:lstStyle/>
                <a:p>
                  <a:pPr algn="ctr" eaLnBrk="1" fontAlgn="auto" hangingPunct="1">
                    <a:spcBef>
                      <a:spcPts val="0"/>
                    </a:spcBef>
                    <a:spcAft>
                      <a:spcPts val="0"/>
                    </a:spcAft>
                    <a:defRPr/>
                  </a:pPr>
                  <a:r>
                    <a:rPr lang="en-US" b="0" kern="0" dirty="0">
                      <a:solidFill>
                        <a:prstClr val="black"/>
                      </a:solidFill>
                      <a:effectLst>
                        <a:outerShdw blurRad="38100" dist="38100" dir="2700000" algn="tl">
                          <a:srgbClr val="000000">
                            <a:alpha val="43137"/>
                          </a:srgbClr>
                        </a:outerShdw>
                      </a:effectLst>
                      <a:latin typeface="Calibri"/>
                      <a:cs typeface="+mn-cs"/>
                    </a:rPr>
                    <a:t>UDN</a:t>
                  </a:r>
                </a:p>
              </p:txBody>
            </p:sp>
            <p:sp>
              <p:nvSpPr>
                <p:cNvPr id="96" name="TextBox 95"/>
                <p:cNvSpPr txBox="1"/>
                <p:nvPr/>
              </p:nvSpPr>
              <p:spPr>
                <a:xfrm>
                  <a:off x="3447615" y="2241833"/>
                  <a:ext cx="1056181" cy="369307"/>
                </a:xfrm>
                <a:prstGeom prst="rect">
                  <a:avLst/>
                </a:prstGeom>
                <a:noFill/>
              </p:spPr>
              <p:txBody>
                <a:bodyPr>
                  <a:spAutoFit/>
                </a:bodyPr>
                <a:lstStyle/>
                <a:p>
                  <a:pPr algn="ctr" eaLnBrk="1" fontAlgn="auto" hangingPunct="1">
                    <a:spcBef>
                      <a:spcPts val="0"/>
                    </a:spcBef>
                    <a:spcAft>
                      <a:spcPts val="0"/>
                    </a:spcAft>
                    <a:defRPr/>
                  </a:pPr>
                  <a:r>
                    <a:rPr lang="en-US" b="0" kern="0" dirty="0" err="1">
                      <a:solidFill>
                        <a:prstClr val="black"/>
                      </a:solidFill>
                      <a:effectLst>
                        <a:outerShdw blurRad="38100" dist="38100" dir="2700000" algn="tl">
                          <a:srgbClr val="000000">
                            <a:alpha val="43137"/>
                          </a:srgbClr>
                        </a:outerShdw>
                      </a:effectLst>
                      <a:latin typeface="Calibri"/>
                      <a:cs typeface="+mn-cs"/>
                    </a:rPr>
                    <a:t>eMERGE</a:t>
                  </a:r>
                  <a:endParaRPr lang="en-US" b="0" kern="0" dirty="0">
                    <a:solidFill>
                      <a:prstClr val="black"/>
                    </a:solidFill>
                    <a:effectLst>
                      <a:outerShdw blurRad="38100" dist="38100" dir="2700000" algn="tl">
                        <a:srgbClr val="000000">
                          <a:alpha val="43137"/>
                        </a:srgbClr>
                      </a:outerShdw>
                    </a:effectLst>
                    <a:latin typeface="Calibri"/>
                    <a:cs typeface="+mn-cs"/>
                  </a:endParaRPr>
                </a:p>
              </p:txBody>
            </p:sp>
            <p:pic>
              <p:nvPicPr>
                <p:cNvPr id="97" name="Picture 96"/>
                <p:cNvPicPr>
                  <a:picLocks noChangeAspect="1"/>
                </p:cNvPicPr>
                <p:nvPr/>
              </p:nvPicPr>
              <p:blipFill rotWithShape="1">
                <a:blip r:embed="rId6">
                  <a:duotone>
                    <a:srgbClr val="4F81BD">
                      <a:shade val="45000"/>
                      <a:satMod val="135000"/>
                    </a:srgbClr>
                    <a:prstClr val="white"/>
                  </a:duotone>
                  <a:extLst/>
                </a:blip>
                <a:srcRect l="6477" t="32222" r="8696" b="26544"/>
                <a:stretch/>
              </p:blipFill>
              <p:spPr>
                <a:xfrm rot="5400000">
                  <a:off x="3990050" y="3264085"/>
                  <a:ext cx="2541498" cy="1822795"/>
                </a:xfrm>
                <a:prstGeom prst="rect">
                  <a:avLst/>
                </a:prstGeom>
              </p:spPr>
            </p:pic>
            <p:pic>
              <p:nvPicPr>
                <p:cNvPr id="98" name="Picture 97"/>
                <p:cNvPicPr>
                  <a:picLocks noChangeAspect="1"/>
                </p:cNvPicPr>
                <p:nvPr/>
              </p:nvPicPr>
              <p:blipFill rotWithShape="1">
                <a:blip r:embed="rId7" cstate="print">
                  <a:duotone>
                    <a:srgbClr val="4F81BD">
                      <a:shade val="45000"/>
                      <a:satMod val="135000"/>
                    </a:srgbClr>
                    <a:prstClr val="white"/>
                  </a:duotone>
                  <a:extLst/>
                </a:blip>
                <a:srcRect l="6477" t="32222" r="8696" b="26544"/>
                <a:stretch/>
              </p:blipFill>
              <p:spPr>
                <a:xfrm rot="16200000">
                  <a:off x="2464423" y="3328318"/>
                  <a:ext cx="2563910" cy="1716741"/>
                </a:xfrm>
                <a:prstGeom prst="rect">
                  <a:avLst/>
                </a:prstGeom>
              </p:spPr>
            </p:pic>
            <p:pic>
              <p:nvPicPr>
                <p:cNvPr id="99" name="Picture 98"/>
                <p:cNvPicPr>
                  <a:picLocks noChangeAspect="1"/>
                </p:cNvPicPr>
                <p:nvPr/>
              </p:nvPicPr>
              <p:blipFill rotWithShape="1">
                <a:blip r:embed="rId6">
                  <a:duotone>
                    <a:srgbClr val="4F81BD">
                      <a:shade val="45000"/>
                      <a:satMod val="135000"/>
                    </a:srgbClr>
                    <a:prstClr val="white"/>
                  </a:duotone>
                  <a:extLst/>
                </a:blip>
                <a:srcRect l="6477" t="32222" r="8696" b="26544"/>
                <a:stretch/>
              </p:blipFill>
              <p:spPr>
                <a:xfrm rot="16200000">
                  <a:off x="2537773" y="1225526"/>
                  <a:ext cx="2417209" cy="1828370"/>
                </a:xfrm>
                <a:prstGeom prst="rect">
                  <a:avLst/>
                </a:prstGeom>
              </p:spPr>
            </p:pic>
            <p:pic>
              <p:nvPicPr>
                <p:cNvPr id="100" name="Picture 99"/>
                <p:cNvPicPr>
                  <a:picLocks noChangeAspect="1"/>
                </p:cNvPicPr>
                <p:nvPr/>
              </p:nvPicPr>
              <p:blipFill rotWithShape="1">
                <a:blip r:embed="rId8" cstate="print">
                  <a:duotone>
                    <a:srgbClr val="4F81BD">
                      <a:shade val="45000"/>
                      <a:satMod val="135000"/>
                    </a:srgbClr>
                    <a:prstClr val="white"/>
                  </a:duotone>
                  <a:extLst/>
                </a:blip>
                <a:srcRect l="6477" t="32222" r="8696" b="26544"/>
                <a:stretch/>
              </p:blipFill>
              <p:spPr>
                <a:xfrm rot="5400000">
                  <a:off x="4049953" y="1283222"/>
                  <a:ext cx="2421693" cy="1708495"/>
                </a:xfrm>
                <a:prstGeom prst="rect">
                  <a:avLst/>
                </a:prstGeom>
              </p:spPr>
            </p:pic>
          </p:grpSp>
        </p:grpSp>
      </p:grpSp>
    </p:spTree>
    <p:extLst>
      <p:ext uri="{BB962C8B-B14F-4D97-AF65-F5344CB8AC3E}">
        <p14:creationId xmlns:p14="http://schemas.microsoft.com/office/powerpoint/2010/main" val="407224103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10"/>
                                        <p:tgtEl>
                                          <p:spTgt spid="2"/>
                                        </p:tgtEl>
                                      </p:cBhvr>
                                    </p:animEffect>
                                    <p:set>
                                      <p:cBhvr>
                                        <p:cTn id="12" dur="1" fill="hold">
                                          <p:stCondLst>
                                            <p:cond delay="9"/>
                                          </p:stCondLst>
                                        </p:cTn>
                                        <p:tgtEl>
                                          <p:spTgt spid="2"/>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par>
                                <p:cTn id="19" presetID="10" presetClass="exit" presetSubtype="0" fill="hold" nodeType="withEffect">
                                  <p:stCondLst>
                                    <p:cond delay="0"/>
                                  </p:stCondLst>
                                  <p:childTnLst>
                                    <p:animEffect transition="out" filter="fade">
                                      <p:cBhvr>
                                        <p:cTn id="20" dur="500"/>
                                        <p:tgtEl>
                                          <p:spTgt spid="1026"/>
                                        </p:tgtEl>
                                      </p:cBhvr>
                                    </p:animEffect>
                                    <p:set>
                                      <p:cBhvr>
                                        <p:cTn id="21"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4764" y="16933"/>
            <a:ext cx="9144000" cy="890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600" dirty="0" smtClean="0">
                <a:solidFill>
                  <a:srgbClr val="FFFF00"/>
                </a:solidFill>
                <a:ea typeface="ＭＳ Ｐゴシック" pitchFamily="34" charset="-128"/>
                <a:cs typeface="Arial" pitchFamily="34" charset="0"/>
              </a:rPr>
              <a:t>Genomics and Society Working Group</a:t>
            </a:r>
            <a:endParaRPr lang="en-US" sz="3600" dirty="0">
              <a:solidFill>
                <a:srgbClr val="FFFF00"/>
              </a:solidFill>
              <a:ea typeface="ＭＳ Ｐゴシック" pitchFamily="34" charset="-128"/>
              <a:cs typeface="Arial" pitchFamily="34" charset="0"/>
            </a:endParaRPr>
          </a:p>
        </p:txBody>
      </p:sp>
      <p:sp>
        <p:nvSpPr>
          <p:cNvPr id="13" name="TextBox 12"/>
          <p:cNvSpPr txBox="1"/>
          <p:nvPr/>
        </p:nvSpPr>
        <p:spPr>
          <a:xfrm>
            <a:off x="7317494" y="6409068"/>
            <a:ext cx="1795684" cy="400110"/>
          </a:xfrm>
          <a:prstGeom prst="rect">
            <a:avLst/>
          </a:prstGeom>
          <a:noFill/>
        </p:spPr>
        <p:txBody>
          <a:bodyPr wrap="none">
            <a:spAutoFit/>
          </a:bodyPr>
          <a:lstStyle/>
          <a:p>
            <a:pPr>
              <a:defRPr/>
            </a:pPr>
            <a:r>
              <a:rPr lang="en-US" sz="2000" dirty="0" smtClean="0">
                <a:solidFill>
                  <a:srgbClr val="00ADDC">
                    <a:lumMod val="40000"/>
                    <a:lumOff val="60000"/>
                  </a:srgbClr>
                </a:solidFill>
                <a:latin typeface="Arial" charset="0"/>
              </a:rPr>
              <a:t>Document 31</a:t>
            </a:r>
            <a:endParaRPr lang="en-US" sz="2000" dirty="0">
              <a:solidFill>
                <a:srgbClr val="00ADDC">
                  <a:lumMod val="40000"/>
                  <a:lumOff val="60000"/>
                </a:srgbClr>
              </a:solidFill>
              <a:latin typeface="Arial"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6274" b="10903"/>
          <a:stretch/>
        </p:blipFill>
        <p:spPr bwMode="auto">
          <a:xfrm>
            <a:off x="2653787" y="666027"/>
            <a:ext cx="3791481" cy="2045913"/>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34374" y="2664314"/>
            <a:ext cx="8665370" cy="3785652"/>
          </a:xfrm>
          <a:prstGeom prst="rect">
            <a:avLst/>
          </a:prstGeom>
        </p:spPr>
        <p:txBody>
          <a:bodyPr wrap="square">
            <a:spAutoFit/>
          </a:bodyPr>
          <a:lstStyle/>
          <a:p>
            <a:pPr marL="228600" lvl="1" indent="-228600" defTabSz="225425" eaLnBrk="0" hangingPunct="0">
              <a:spcBef>
                <a:spcPts val="0"/>
              </a:spcBef>
              <a:spcAft>
                <a:spcPts val="600"/>
              </a:spcAft>
              <a:buClr>
                <a:prstClr val="white"/>
              </a:buClr>
              <a:buSzPct val="95000"/>
              <a:buFont typeface="Wingdings" pitchFamily="2" charset="2"/>
              <a:buChar char=""/>
              <a:defRPr/>
            </a:pPr>
            <a:r>
              <a:rPr lang="en-US" sz="2800" dirty="0"/>
              <a:t>Recent in-person </a:t>
            </a:r>
            <a:r>
              <a:rPr lang="en-US" sz="2800" dirty="0" smtClean="0"/>
              <a:t>meeting</a:t>
            </a:r>
            <a:endParaRPr lang="en-US" sz="2400" dirty="0" smtClean="0"/>
          </a:p>
          <a:p>
            <a:pPr marL="228600" lvl="1" indent="-228600" defTabSz="225425" eaLnBrk="0" hangingPunct="0">
              <a:spcBef>
                <a:spcPts val="0"/>
              </a:spcBef>
              <a:spcAft>
                <a:spcPts val="600"/>
              </a:spcAft>
              <a:buClr>
                <a:prstClr val="white"/>
              </a:buClr>
              <a:buSzPct val="95000"/>
              <a:buFont typeface="Wingdings" pitchFamily="2" charset="2"/>
              <a:buChar char=""/>
              <a:defRPr/>
            </a:pPr>
            <a:endParaRPr lang="en-US" sz="1000" dirty="0"/>
          </a:p>
          <a:p>
            <a:pPr marL="228600" lvl="1" indent="-228600" defTabSz="225425" eaLnBrk="0" hangingPunct="0">
              <a:spcBef>
                <a:spcPts val="0"/>
              </a:spcBef>
              <a:spcAft>
                <a:spcPts val="600"/>
              </a:spcAft>
              <a:buClr>
                <a:prstClr val="white"/>
              </a:buClr>
              <a:buSzPct val="95000"/>
              <a:buFont typeface="Wingdings" pitchFamily="2" charset="2"/>
              <a:buChar char=""/>
              <a:defRPr/>
            </a:pPr>
            <a:r>
              <a:rPr lang="en-US" sz="2800" dirty="0"/>
              <a:t>Topics </a:t>
            </a:r>
            <a:r>
              <a:rPr lang="en-US" sz="2800" dirty="0" smtClean="0"/>
              <a:t>discussed:</a:t>
            </a:r>
            <a:endParaRPr lang="en-US" sz="2800" dirty="0"/>
          </a:p>
          <a:p>
            <a:pPr marL="914400" lvl="3" defTabSz="225425" eaLnBrk="0" hangingPunct="0">
              <a:spcBef>
                <a:spcPts val="0"/>
              </a:spcBef>
              <a:spcAft>
                <a:spcPts val="600"/>
              </a:spcAft>
              <a:buClr>
                <a:prstClr val="white"/>
              </a:buClr>
              <a:buSzPct val="95000"/>
              <a:defRPr/>
            </a:pPr>
            <a:r>
              <a:rPr lang="en-US" sz="2400" dirty="0">
                <a:solidFill>
                  <a:schemeClr val="tx2"/>
                </a:solidFill>
              </a:rPr>
              <a:t>Normative and conceptual research</a:t>
            </a:r>
          </a:p>
          <a:p>
            <a:pPr marL="914400" lvl="3" defTabSz="225425" eaLnBrk="0" hangingPunct="0">
              <a:spcBef>
                <a:spcPts val="0"/>
              </a:spcBef>
              <a:spcAft>
                <a:spcPts val="600"/>
              </a:spcAft>
              <a:buClr>
                <a:prstClr val="white"/>
              </a:buClr>
              <a:buSzPct val="95000"/>
              <a:defRPr/>
            </a:pPr>
            <a:r>
              <a:rPr lang="en-US" sz="2400" dirty="0">
                <a:solidFill>
                  <a:schemeClr val="tx2"/>
                </a:solidFill>
              </a:rPr>
              <a:t>Portfolio balance</a:t>
            </a:r>
          </a:p>
          <a:p>
            <a:pPr marL="914400" lvl="3" defTabSz="225425" eaLnBrk="0" hangingPunct="0">
              <a:spcBef>
                <a:spcPts val="0"/>
              </a:spcBef>
              <a:spcAft>
                <a:spcPts val="600"/>
              </a:spcAft>
              <a:buClr>
                <a:prstClr val="white"/>
              </a:buClr>
              <a:buSzPct val="95000"/>
              <a:defRPr/>
            </a:pPr>
            <a:r>
              <a:rPr lang="en-US" sz="2400" dirty="0">
                <a:solidFill>
                  <a:schemeClr val="tx2"/>
                </a:solidFill>
              </a:rPr>
              <a:t>Health services research</a:t>
            </a:r>
          </a:p>
          <a:p>
            <a:pPr marL="914400" lvl="3" defTabSz="225425" eaLnBrk="0" hangingPunct="0">
              <a:spcBef>
                <a:spcPts val="0"/>
              </a:spcBef>
              <a:spcAft>
                <a:spcPts val="600"/>
              </a:spcAft>
              <a:buClr>
                <a:prstClr val="white"/>
              </a:buClr>
              <a:buSzPct val="95000"/>
              <a:defRPr/>
            </a:pPr>
            <a:r>
              <a:rPr lang="en-US" sz="2400" dirty="0">
                <a:solidFill>
                  <a:schemeClr val="tx2"/>
                </a:solidFill>
              </a:rPr>
              <a:t>ELSI and </a:t>
            </a:r>
            <a:r>
              <a:rPr lang="en-US" sz="2400" dirty="0" smtClean="0">
                <a:solidFill>
                  <a:schemeClr val="tx2"/>
                </a:solidFill>
              </a:rPr>
              <a:t>precision medicine</a:t>
            </a:r>
          </a:p>
          <a:p>
            <a:pPr marL="914400" lvl="3" defTabSz="225425" eaLnBrk="0" hangingPunct="0">
              <a:spcBef>
                <a:spcPts val="0"/>
              </a:spcBef>
              <a:spcAft>
                <a:spcPts val="600"/>
              </a:spcAft>
              <a:buClr>
                <a:prstClr val="white"/>
              </a:buClr>
              <a:buSzPct val="95000"/>
              <a:defRPr/>
            </a:pPr>
            <a:endParaRPr lang="en-US" sz="1000" dirty="0">
              <a:solidFill>
                <a:schemeClr val="tx2"/>
              </a:solidFill>
            </a:endParaRPr>
          </a:p>
          <a:p>
            <a:pPr marL="228600" lvl="1" indent="-228600" defTabSz="225425" eaLnBrk="0" hangingPunct="0">
              <a:spcBef>
                <a:spcPts val="0"/>
              </a:spcBef>
              <a:spcAft>
                <a:spcPts val="600"/>
              </a:spcAft>
              <a:buClr>
                <a:prstClr val="white"/>
              </a:buClr>
              <a:buSzPct val="95000"/>
              <a:buFont typeface="Wingdings" pitchFamily="2" charset="2"/>
              <a:buChar char=""/>
              <a:defRPr/>
            </a:pPr>
            <a:r>
              <a:rPr lang="en-US" sz="2800" dirty="0"/>
              <a:t>Update planned for </a:t>
            </a:r>
            <a:r>
              <a:rPr lang="en-US" sz="2800" dirty="0" smtClean="0"/>
              <a:t>September Council meeting</a:t>
            </a:r>
            <a:endParaRPr lang="en-US" sz="2800" dirty="0"/>
          </a:p>
        </p:txBody>
      </p:sp>
    </p:spTree>
    <p:extLst>
      <p:ext uri="{BB962C8B-B14F-4D97-AF65-F5344CB8AC3E}">
        <p14:creationId xmlns:p14="http://schemas.microsoft.com/office/powerpoint/2010/main" val="215562421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7939" y="16932"/>
            <a:ext cx="9144000" cy="92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600" dirty="0" smtClean="0">
                <a:solidFill>
                  <a:srgbClr val="FFFF00"/>
                </a:solidFill>
                <a:ea typeface="ＭＳ Ｐゴシック" pitchFamily="34" charset="-128"/>
                <a:cs typeface="Arial" pitchFamily="34" charset="0"/>
              </a:rPr>
              <a:t>Centers of Excellence in ELSI Research (CEER)</a:t>
            </a:r>
            <a:endParaRPr lang="en-US" sz="3600" dirty="0">
              <a:solidFill>
                <a:srgbClr val="FFFF00"/>
              </a:solidFill>
              <a:ea typeface="ＭＳ Ｐゴシック" pitchFamily="34" charset="-128"/>
              <a:cs typeface="Arial" pitchFamily="34" charset="0"/>
            </a:endParaRPr>
          </a:p>
        </p:txBody>
      </p:sp>
      <p:sp>
        <p:nvSpPr>
          <p:cNvPr id="66563" name="Title 1"/>
          <p:cNvSpPr txBox="1">
            <a:spLocks/>
          </p:cNvSpPr>
          <p:nvPr/>
        </p:nvSpPr>
        <p:spPr bwMode="auto">
          <a:xfrm>
            <a:off x="228600" y="1295401"/>
            <a:ext cx="8740775" cy="181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rgbClr val="D6ECFF"/>
              </a:buClr>
              <a:buSzPct val="95000"/>
              <a:buFont typeface="Arial" pitchFamily="34" charset="0"/>
              <a:buChar char="•"/>
            </a:pPr>
            <a:endParaRPr lang="en-US" sz="1600">
              <a:latin typeface="Calibri" pitchFamily="34" charset="0"/>
              <a:ea typeface="ＭＳ Ｐゴシック" pitchFamily="34" charset="-128"/>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9266" y="2157650"/>
            <a:ext cx="2588064" cy="3495268"/>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32</a:t>
            </a:r>
            <a:endParaRPr lang="en-US" sz="2000" dirty="0">
              <a:solidFill>
                <a:srgbClr val="00ADDC">
                  <a:lumMod val="40000"/>
                  <a:lumOff val="60000"/>
                </a:srgbClr>
              </a:solidFill>
              <a:latin typeface="Arial" charset="0"/>
            </a:endParaRPr>
          </a:p>
        </p:txBody>
      </p:sp>
      <p:sp>
        <p:nvSpPr>
          <p:cNvPr id="2" name="Rectangle 1"/>
          <p:cNvSpPr/>
          <p:nvPr/>
        </p:nvSpPr>
        <p:spPr>
          <a:xfrm>
            <a:off x="133350" y="1847852"/>
            <a:ext cx="6561286" cy="3847207"/>
          </a:xfrm>
          <a:prstGeom prst="rect">
            <a:avLst/>
          </a:prstGeom>
        </p:spPr>
        <p:txBody>
          <a:bodyPr wrap="square">
            <a:spAutoFit/>
          </a:bodyPr>
          <a:lstStyle/>
          <a:p>
            <a:pPr marL="228600" lvl="1" indent="-228600" defTabSz="225425" eaLnBrk="0" hangingPunct="0">
              <a:spcBef>
                <a:spcPts val="0"/>
              </a:spcBef>
              <a:spcAft>
                <a:spcPts val="600"/>
              </a:spcAft>
              <a:buClr>
                <a:prstClr val="white"/>
              </a:buClr>
              <a:buSzPct val="95000"/>
              <a:buFont typeface="Wingdings" pitchFamily="2" charset="2"/>
              <a:buChar char=""/>
              <a:defRPr/>
            </a:pPr>
            <a:r>
              <a:rPr lang="en-US" sz="2800" dirty="0"/>
              <a:t>First Regional CEER Networking </a:t>
            </a:r>
            <a:r>
              <a:rPr lang="en-US" sz="2800" dirty="0" smtClean="0"/>
              <a:t>	Meeting in February</a:t>
            </a:r>
            <a:endParaRPr lang="en-US" sz="2800" dirty="0"/>
          </a:p>
          <a:p>
            <a:pPr marL="228600" lvl="1" indent="-228600" defTabSz="225425" eaLnBrk="0" hangingPunct="0">
              <a:spcBef>
                <a:spcPts val="0"/>
              </a:spcBef>
              <a:spcAft>
                <a:spcPts val="600"/>
              </a:spcAft>
              <a:buClr>
                <a:prstClr val="white"/>
              </a:buClr>
              <a:buSzPct val="95000"/>
              <a:buFont typeface="Wingdings" pitchFamily="2" charset="2"/>
              <a:buChar char=""/>
              <a:defRPr/>
            </a:pPr>
            <a:endParaRPr lang="en-US" sz="2800" dirty="0"/>
          </a:p>
          <a:p>
            <a:pPr marL="228600" lvl="1" indent="-228600" defTabSz="225425" eaLnBrk="0" hangingPunct="0">
              <a:spcBef>
                <a:spcPts val="0"/>
              </a:spcBef>
              <a:spcAft>
                <a:spcPts val="600"/>
              </a:spcAft>
              <a:buClr>
                <a:prstClr val="white"/>
              </a:buClr>
              <a:buSzPct val="95000"/>
              <a:buFont typeface="Wingdings" pitchFamily="2" charset="2"/>
              <a:buChar char=""/>
              <a:defRPr/>
            </a:pPr>
            <a:r>
              <a:rPr lang="en-US" sz="2800" dirty="0"/>
              <a:t>Annual CEER Investigator Meeting </a:t>
            </a:r>
            <a:r>
              <a:rPr lang="en-US" sz="2800" dirty="0" smtClean="0"/>
              <a:t>	in March</a:t>
            </a:r>
            <a:endParaRPr lang="en-US" sz="2800" dirty="0"/>
          </a:p>
          <a:p>
            <a:pPr marL="228600" lvl="1" indent="-228600" defTabSz="225425" eaLnBrk="0" hangingPunct="0">
              <a:spcBef>
                <a:spcPts val="0"/>
              </a:spcBef>
              <a:spcAft>
                <a:spcPts val="600"/>
              </a:spcAft>
              <a:buClr>
                <a:prstClr val="white"/>
              </a:buClr>
              <a:buSzPct val="95000"/>
              <a:buFont typeface="Wingdings" pitchFamily="2" charset="2"/>
              <a:buChar char=""/>
              <a:defRPr/>
            </a:pPr>
            <a:endParaRPr lang="en-US" sz="2800" dirty="0"/>
          </a:p>
          <a:p>
            <a:pPr marL="228600" lvl="1" indent="-228600" defTabSz="225425" eaLnBrk="0" hangingPunct="0">
              <a:spcBef>
                <a:spcPts val="0"/>
              </a:spcBef>
              <a:spcAft>
                <a:spcPts val="600"/>
              </a:spcAft>
              <a:buClr>
                <a:prstClr val="white"/>
              </a:buClr>
              <a:buSzPct val="95000"/>
              <a:buFont typeface="Wingdings" pitchFamily="2" charset="2"/>
              <a:buChar char=""/>
              <a:defRPr/>
            </a:pPr>
            <a:r>
              <a:rPr lang="en-US" sz="2800" dirty="0"/>
              <a:t>CEER RFA </a:t>
            </a:r>
            <a:r>
              <a:rPr lang="en-US" sz="2800" dirty="0" smtClean="0"/>
              <a:t>released, with  	applications due </a:t>
            </a:r>
            <a:r>
              <a:rPr lang="en-US" sz="2800" dirty="0"/>
              <a:t>July </a:t>
            </a:r>
            <a:r>
              <a:rPr lang="en-US" sz="2800" dirty="0" smtClean="0"/>
              <a:t>15</a:t>
            </a:r>
            <a:endParaRPr lang="en-US" sz="2800" dirty="0"/>
          </a:p>
        </p:txBody>
      </p:sp>
    </p:spTree>
    <p:extLst>
      <p:ext uri="{BB962C8B-B14F-4D97-AF65-F5344CB8AC3E}">
        <p14:creationId xmlns:p14="http://schemas.microsoft.com/office/powerpoint/2010/main" val="306514618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imaryText"/>
          <p:cNvSpPr>
            <a:spLocks noChangeArrowheads="1"/>
          </p:cNvSpPr>
          <p:nvPr/>
        </p:nvSpPr>
        <p:spPr bwMode="auto">
          <a:xfrm>
            <a:off x="7416" y="19050"/>
            <a:ext cx="9111183" cy="810883"/>
          </a:xfrm>
          <a:prstGeom prst="rect">
            <a:avLst/>
          </a:prstGeom>
          <a:noFill/>
          <a:ln w="9525">
            <a:noFill/>
            <a:miter lim="800000"/>
            <a:headEnd/>
            <a:tailEnd/>
          </a:ln>
        </p:spPr>
        <p:txBody>
          <a:bodyPr/>
          <a:lstStyle/>
          <a:p>
            <a:pPr algn="ctr" fontAlgn="base">
              <a:spcBef>
                <a:spcPct val="0"/>
              </a:spcBef>
              <a:spcAft>
                <a:spcPct val="0"/>
              </a:spcAft>
              <a:defRPr/>
            </a:pPr>
            <a:r>
              <a:rPr lang="en-US" sz="3600" b="1" dirty="0">
                <a:solidFill>
                  <a:srgbClr val="FFFF00"/>
                </a:solidFill>
                <a:latin typeface="Arial" panose="020B0604020202020204" pitchFamily="34" charset="0"/>
                <a:cs typeface="Arial" panose="020B0604020202020204" pitchFamily="34" charset="0"/>
              </a:rPr>
              <a:t>NHGRI Large Genomics Resources </a:t>
            </a:r>
            <a:r>
              <a:rPr lang="en-US" sz="3600" b="1" dirty="0" smtClean="0">
                <a:solidFill>
                  <a:srgbClr val="FFFF00"/>
                </a:solidFill>
                <a:latin typeface="Arial" panose="020B0604020202020204" pitchFamily="34" charset="0"/>
                <a:cs typeface="Arial" panose="020B0604020202020204" pitchFamily="34" charset="0"/>
              </a:rPr>
              <a:t>Meeting: May 20-21</a:t>
            </a:r>
            <a:endParaRPr lang="en-US" sz="3600" b="1" spc="-100" dirty="0" smtClean="0">
              <a:solidFill>
                <a:srgbClr val="FFFF00"/>
              </a:solidFill>
              <a:latin typeface="Arial" pitchFamily="34" charset="0"/>
              <a:cs typeface="Arial" pitchFamily="34" charset="0"/>
            </a:endParaRPr>
          </a:p>
        </p:txBody>
      </p:sp>
      <p:sp>
        <p:nvSpPr>
          <p:cNvPr id="5" name="Title 1"/>
          <p:cNvSpPr txBox="1">
            <a:spLocks/>
          </p:cNvSpPr>
          <p:nvPr/>
        </p:nvSpPr>
        <p:spPr bwMode="auto">
          <a:xfrm>
            <a:off x="-170383" y="1340768"/>
            <a:ext cx="9111183" cy="5541405"/>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457200" lvl="1" indent="-228600" defTabSz="457200">
              <a:spcBef>
                <a:spcPts val="700"/>
              </a:spcBef>
              <a:spcAft>
                <a:spcPts val="0"/>
              </a:spcAft>
              <a:buClr>
                <a:schemeClr val="tx1"/>
              </a:buClr>
              <a:buSzPct val="95000"/>
              <a:buFont typeface="Wingdings" panose="05000000000000000000" pitchFamily="2" charset="2"/>
              <a:buChar char="§"/>
              <a:tabLst>
                <a:tab pos="914400" algn="l"/>
              </a:tabLst>
            </a:pPr>
            <a:r>
              <a:rPr lang="en-US" sz="2800" dirty="0"/>
              <a:t>Goal: </a:t>
            </a:r>
            <a:r>
              <a:rPr lang="en-US" sz="2800" dirty="0" smtClean="0"/>
              <a:t>Develop strategic </a:t>
            </a:r>
            <a:r>
              <a:rPr lang="en-US" sz="2800" dirty="0"/>
              <a:t>vision for </a:t>
            </a:r>
            <a:r>
              <a:rPr lang="en-US" sz="2800" dirty="0" smtClean="0"/>
              <a:t>NHGRI-funded 	large genomics resources</a:t>
            </a:r>
            <a:endParaRPr lang="en-US" sz="2800" dirty="0"/>
          </a:p>
          <a:p>
            <a:pPr marL="457200" lvl="1" indent="-457200" defTabSz="457200">
              <a:spcBef>
                <a:spcPts val="700"/>
              </a:spcBef>
              <a:spcAft>
                <a:spcPts val="0"/>
              </a:spcAft>
              <a:buClr>
                <a:schemeClr val="tx1"/>
              </a:buClr>
              <a:buSzPct val="95000"/>
              <a:buFont typeface="Wingdings" panose="05000000000000000000" pitchFamily="2" charset="2"/>
              <a:buChar char="§"/>
              <a:tabLst>
                <a:tab pos="914400" algn="l"/>
              </a:tabLst>
            </a:pPr>
            <a:endParaRPr lang="en-US" sz="900" dirty="0"/>
          </a:p>
          <a:p>
            <a:pPr marL="454025" lvl="1" indent="-225425" defTabSz="457200">
              <a:spcBef>
                <a:spcPts val="700"/>
              </a:spcBef>
              <a:spcAft>
                <a:spcPts val="0"/>
              </a:spcAft>
              <a:buClr>
                <a:schemeClr val="tx1"/>
              </a:buClr>
              <a:buSzPct val="95000"/>
              <a:buFont typeface="Wingdings" pitchFamily="2" charset="2"/>
              <a:buChar char=""/>
              <a:tabLst>
                <a:tab pos="914400" algn="l"/>
              </a:tabLst>
            </a:pPr>
            <a:r>
              <a:rPr lang="en-US" sz="2800" dirty="0" smtClean="0"/>
              <a:t>Attendees:</a:t>
            </a:r>
            <a:endParaRPr lang="en-US" sz="2800" dirty="0"/>
          </a:p>
          <a:p>
            <a:pPr marL="746125" lvl="3" indent="0" defTabSz="457200">
              <a:spcBef>
                <a:spcPts val="700"/>
              </a:spcBef>
              <a:spcAft>
                <a:spcPts val="600"/>
              </a:spcAft>
              <a:buClr>
                <a:schemeClr val="tx1"/>
              </a:buClr>
              <a:buSzPct val="95000"/>
            </a:pPr>
            <a:r>
              <a:rPr lang="en-US" sz="2400" dirty="0" smtClean="0">
                <a:solidFill>
                  <a:schemeClr val="accent4">
                    <a:lumMod val="20000"/>
                    <a:lumOff val="80000"/>
                  </a:schemeClr>
                </a:solidFill>
              </a:rPr>
              <a:t>PIs </a:t>
            </a:r>
            <a:r>
              <a:rPr lang="en-US" sz="2400" dirty="0">
                <a:solidFill>
                  <a:schemeClr val="accent4">
                    <a:lumMod val="20000"/>
                    <a:lumOff val="80000"/>
                  </a:schemeClr>
                </a:solidFill>
              </a:rPr>
              <a:t>and </a:t>
            </a:r>
            <a:r>
              <a:rPr lang="en-US" sz="2400" dirty="0" smtClean="0">
                <a:solidFill>
                  <a:schemeClr val="accent4">
                    <a:lumMod val="20000"/>
                    <a:lumOff val="80000"/>
                  </a:schemeClr>
                </a:solidFill>
              </a:rPr>
              <a:t>Advisors</a:t>
            </a:r>
            <a:endParaRPr lang="en-US" sz="2400" dirty="0">
              <a:solidFill>
                <a:schemeClr val="accent4">
                  <a:lumMod val="20000"/>
                  <a:lumOff val="80000"/>
                </a:schemeClr>
              </a:solidFill>
            </a:endParaRPr>
          </a:p>
          <a:p>
            <a:pPr marL="746125" lvl="3" indent="0" defTabSz="457200">
              <a:spcBef>
                <a:spcPts val="700"/>
              </a:spcBef>
              <a:spcAft>
                <a:spcPts val="0"/>
              </a:spcAft>
              <a:buClr>
                <a:schemeClr val="tx1"/>
              </a:buClr>
              <a:buSzPct val="95000"/>
            </a:pPr>
            <a:r>
              <a:rPr lang="en-US" sz="2400" dirty="0">
                <a:solidFill>
                  <a:schemeClr val="accent4">
                    <a:lumMod val="20000"/>
                    <a:lumOff val="80000"/>
                  </a:schemeClr>
                </a:solidFill>
              </a:rPr>
              <a:t>NIH </a:t>
            </a:r>
            <a:r>
              <a:rPr lang="en-US" sz="2400" dirty="0" smtClean="0">
                <a:solidFill>
                  <a:schemeClr val="accent4">
                    <a:lumMod val="20000"/>
                    <a:lumOff val="80000"/>
                  </a:schemeClr>
                </a:solidFill>
              </a:rPr>
              <a:t>staff (including NHGRI, NIGMS, and ADDS)</a:t>
            </a:r>
          </a:p>
          <a:p>
            <a:pPr marL="746125" lvl="3" indent="0" defTabSz="457200">
              <a:spcBef>
                <a:spcPts val="700"/>
              </a:spcBef>
              <a:spcAft>
                <a:spcPts val="600"/>
              </a:spcAft>
              <a:buClr>
                <a:schemeClr val="tx1"/>
              </a:buClr>
              <a:buSzPct val="95000"/>
            </a:pPr>
            <a:endParaRPr lang="en-US" sz="1000" dirty="0">
              <a:solidFill>
                <a:schemeClr val="accent4">
                  <a:lumMod val="20000"/>
                  <a:lumOff val="80000"/>
                </a:schemeClr>
              </a:solidFill>
            </a:endParaRPr>
          </a:p>
          <a:p>
            <a:pPr marL="454025" lvl="1" indent="-225425" defTabSz="457200">
              <a:spcBef>
                <a:spcPts val="700"/>
              </a:spcBef>
              <a:spcAft>
                <a:spcPts val="600"/>
              </a:spcAft>
              <a:buClr>
                <a:schemeClr val="tx1"/>
              </a:buClr>
              <a:buSzPct val="95000"/>
              <a:buFont typeface="Wingdings" pitchFamily="2" charset="2"/>
              <a:buChar char=""/>
              <a:tabLst>
                <a:tab pos="914400" algn="l"/>
              </a:tabLst>
            </a:pPr>
            <a:r>
              <a:rPr lang="en-US" sz="2800" dirty="0" smtClean="0"/>
              <a:t>Key discussion topics:</a:t>
            </a:r>
          </a:p>
          <a:p>
            <a:pPr marL="746125" lvl="2" indent="0" defTabSz="457200">
              <a:spcBef>
                <a:spcPts val="700"/>
              </a:spcBef>
              <a:spcAft>
                <a:spcPts val="600"/>
              </a:spcAft>
              <a:buClr>
                <a:schemeClr val="tx1"/>
              </a:buClr>
              <a:buSzPct val="95000"/>
              <a:tabLst>
                <a:tab pos="914400" algn="l"/>
              </a:tabLst>
            </a:pPr>
            <a:r>
              <a:rPr lang="en-US" sz="2400" dirty="0" smtClean="0">
                <a:solidFill>
                  <a:schemeClr val="accent4">
                    <a:lumMod val="20000"/>
                    <a:lumOff val="80000"/>
                  </a:schemeClr>
                </a:solidFill>
              </a:rPr>
              <a:t>Efficiency </a:t>
            </a:r>
          </a:p>
          <a:p>
            <a:pPr marL="746125" lvl="2" indent="0" defTabSz="457200">
              <a:spcBef>
                <a:spcPts val="700"/>
              </a:spcBef>
              <a:spcAft>
                <a:spcPts val="600"/>
              </a:spcAft>
              <a:buClr>
                <a:schemeClr val="tx1"/>
              </a:buClr>
              <a:buSzPct val="95000"/>
              <a:tabLst>
                <a:tab pos="914400" algn="l"/>
              </a:tabLst>
            </a:pPr>
            <a:r>
              <a:rPr lang="en-US" sz="2400" dirty="0" smtClean="0">
                <a:solidFill>
                  <a:schemeClr val="accent4">
                    <a:lumMod val="20000"/>
                    <a:lumOff val="80000"/>
                  </a:schemeClr>
                </a:solidFill>
              </a:rPr>
              <a:t>Impact on genomic research</a:t>
            </a:r>
            <a:endParaRPr lang="en-US" sz="2400" dirty="0">
              <a:solidFill>
                <a:schemeClr val="accent4">
                  <a:lumMod val="20000"/>
                  <a:lumOff val="80000"/>
                </a:schemeClr>
              </a:solidFill>
            </a:endParaRPr>
          </a:p>
          <a:p>
            <a:pPr marL="746125" lvl="2" indent="0" defTabSz="457200">
              <a:spcBef>
                <a:spcPts val="700"/>
              </a:spcBef>
              <a:spcAft>
                <a:spcPts val="600"/>
              </a:spcAft>
              <a:buClr>
                <a:schemeClr val="tx1"/>
              </a:buClr>
              <a:buSzPct val="95000"/>
              <a:tabLst>
                <a:tab pos="914400" algn="l"/>
              </a:tabLst>
            </a:pPr>
            <a:r>
              <a:rPr lang="en-US" sz="2400" dirty="0" smtClean="0">
                <a:solidFill>
                  <a:schemeClr val="accent4">
                    <a:lumMod val="20000"/>
                    <a:lumOff val="80000"/>
                  </a:schemeClr>
                </a:solidFill>
              </a:rPr>
              <a:t>Long-term sustainability</a:t>
            </a:r>
            <a:endParaRPr lang="en-US" sz="2400" dirty="0">
              <a:solidFill>
                <a:schemeClr val="accent4">
                  <a:lumMod val="20000"/>
                  <a:lumOff val="80000"/>
                </a:schemeClr>
              </a:solidFill>
            </a:endParaRPr>
          </a:p>
        </p:txBody>
      </p:sp>
      <p:pic>
        <p:nvPicPr>
          <p:cNvPr id="2051" name="Picture 3" descr="C:\Users\wellingtonc\Desktop\rect5017.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9658" b="17737"/>
          <a:stretch/>
        </p:blipFill>
        <p:spPr bwMode="auto">
          <a:xfrm>
            <a:off x="5275841" y="4144460"/>
            <a:ext cx="3495686" cy="249544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70919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tx2">
                    <a:lumMod val="90000"/>
                  </a:schemeClr>
                </a:solidFill>
              </a:rPr>
              <a:t>NIH Common </a:t>
            </a:r>
            <a:r>
              <a:rPr lang="en-US" sz="3400" dirty="0" smtClean="0">
                <a:solidFill>
                  <a:schemeClr val="tx2">
                    <a:lumMod val="90000"/>
                  </a:schemeClr>
                </a:solidFill>
              </a:rPr>
              <a:t>Fund/Trans-NIH</a:t>
            </a:r>
            <a:endParaRPr lang="en-US" sz="3400" dirty="0">
              <a:solidFill>
                <a:schemeClr val="tx2">
                  <a:lumMod val="90000"/>
                </a:schemeClr>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4764" y="19327"/>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691754955"/>
      </p:ext>
    </p:extLst>
  </p:cSld>
  <p:clrMapOvr>
    <a:masterClrMapping/>
  </p:clrMapOvr>
  <p:transition spd="slow">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88" y="10527"/>
            <a:ext cx="9144000" cy="661987"/>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Open Session Presentations</a:t>
            </a:r>
          </a:p>
        </p:txBody>
      </p:sp>
      <p:sp>
        <p:nvSpPr>
          <p:cNvPr id="121859" name="Title 1"/>
          <p:cNvSpPr txBox="1">
            <a:spLocks/>
          </p:cNvSpPr>
          <p:nvPr/>
        </p:nvSpPr>
        <p:spPr bwMode="auto">
          <a:xfrm>
            <a:off x="-12700" y="750368"/>
            <a:ext cx="9144000" cy="6029618"/>
          </a:xfrm>
          <a:prstGeom prst="rect">
            <a:avLst/>
          </a:prstGeom>
          <a:noFill/>
          <a:ln w="9525" algn="ctr">
            <a:noFill/>
            <a:miter lim="800000"/>
            <a:headEnd/>
            <a:tailEnd/>
          </a:ln>
        </p:spPr>
        <p:txBody>
          <a:bodyPr/>
          <a:lstStyle/>
          <a:p>
            <a:pPr marL="231775" lvl="1" eaLnBrk="0" hangingPunct="0">
              <a:spcBef>
                <a:spcPts val="0"/>
              </a:spcBef>
              <a:spcAft>
                <a:spcPts val="600"/>
              </a:spcAft>
              <a:buClr>
                <a:prstClr val="white"/>
              </a:buClr>
              <a:buSzPct val="95000"/>
              <a:defRPr/>
            </a:pPr>
            <a:r>
              <a:rPr lang="en-US" sz="2800" dirty="0" smtClean="0"/>
              <a:t>Concept Clearances:</a:t>
            </a:r>
            <a:endParaRPr lang="en-US" sz="2800" dirty="0"/>
          </a:p>
          <a:p>
            <a:pPr marL="463550" lvl="1" indent="-231775" eaLnBrk="0" hangingPunct="0">
              <a:spcBef>
                <a:spcPts val="0"/>
              </a:spcBef>
              <a:spcAft>
                <a:spcPts val="600"/>
              </a:spcAft>
              <a:buClr>
                <a:prstClr val="white"/>
              </a:buClr>
              <a:buSzPct val="95000"/>
              <a:buFont typeface="Wingdings" pitchFamily="2" charset="2"/>
              <a:buChar char=""/>
              <a:defRPr/>
            </a:pPr>
            <a:endParaRPr lang="en-US" sz="1200" dirty="0" smtClean="0">
              <a:solidFill>
                <a:prstClr val="white"/>
              </a:solidFill>
            </a:endParaRPr>
          </a:p>
          <a:p>
            <a:pPr marL="911225" lvl="1" indent="-231775" defTabSz="225425" eaLnBrk="0" hangingPunct="0">
              <a:spcBef>
                <a:spcPts val="0"/>
              </a:spcBef>
              <a:spcAft>
                <a:spcPts val="600"/>
              </a:spcAft>
              <a:buClr>
                <a:prstClr val="white"/>
              </a:buClr>
              <a:buSzPct val="95000"/>
              <a:buFont typeface="Wingdings" pitchFamily="2" charset="2"/>
              <a:buChar char=""/>
              <a:tabLst>
                <a:tab pos="1371600" algn="l"/>
              </a:tabLst>
              <a:defRPr/>
            </a:pPr>
            <a:r>
              <a:rPr lang="en-US" sz="2800" dirty="0">
                <a:solidFill>
                  <a:schemeClr val="bg2">
                    <a:lumMod val="40000"/>
                    <a:lumOff val="60000"/>
                  </a:schemeClr>
                </a:solidFill>
              </a:rPr>
              <a:t>Concept Presentation: Data Analysis </a:t>
            </a:r>
            <a:r>
              <a:rPr lang="en-US" sz="2800" dirty="0" smtClean="0">
                <a:solidFill>
                  <a:schemeClr val="bg2">
                    <a:lumMod val="40000"/>
                    <a:lumOff val="60000"/>
                  </a:schemeClr>
                </a:solidFill>
              </a:rPr>
              <a:t>and 	Coordinating </a:t>
            </a:r>
            <a:r>
              <a:rPr lang="en-US" sz="2800" dirty="0">
                <a:solidFill>
                  <a:schemeClr val="bg2">
                    <a:lumMod val="40000"/>
                    <a:lumOff val="60000"/>
                  </a:schemeClr>
                </a:solidFill>
              </a:rPr>
              <a:t>Center for </a:t>
            </a:r>
            <a:r>
              <a:rPr lang="en-US" sz="2800" dirty="0" smtClean="0">
                <a:solidFill>
                  <a:schemeClr val="bg2">
                    <a:lumMod val="40000"/>
                    <a:lumOff val="60000"/>
                  </a:schemeClr>
                </a:solidFill>
              </a:rPr>
              <a:t>Diversity Action 	Plans and Institutional Training Grants</a:t>
            </a:r>
          </a:p>
          <a:p>
            <a:pPr marL="911225" lvl="1" indent="-231775" defTabSz="225425" eaLnBrk="0" hangingPunct="0">
              <a:spcBef>
                <a:spcPts val="0"/>
              </a:spcBef>
              <a:spcAft>
                <a:spcPts val="600"/>
              </a:spcAft>
              <a:buClr>
                <a:prstClr val="white"/>
              </a:buClr>
              <a:buSzPct val="95000"/>
              <a:buFont typeface="Wingdings" pitchFamily="2" charset="2"/>
              <a:buChar char=""/>
              <a:defRPr/>
            </a:pPr>
            <a:endParaRPr lang="en-US" sz="1200" dirty="0" smtClean="0">
              <a:solidFill>
                <a:schemeClr val="bg2">
                  <a:lumMod val="40000"/>
                  <a:lumOff val="60000"/>
                </a:schemeClr>
              </a:solidFill>
            </a:endParaRPr>
          </a:p>
          <a:p>
            <a:pPr marL="679450" lvl="1" defTabSz="225425" eaLnBrk="0" hangingPunct="0">
              <a:spcBef>
                <a:spcPts val="0"/>
              </a:spcBef>
              <a:spcAft>
                <a:spcPts val="600"/>
              </a:spcAft>
              <a:buClr>
                <a:prstClr val="white"/>
              </a:buClr>
              <a:buSzPct val="95000"/>
              <a:defRPr/>
            </a:pPr>
            <a:r>
              <a:rPr lang="en-US" sz="2500" dirty="0" smtClean="0">
                <a:solidFill>
                  <a:srgbClr val="66FF33"/>
                </a:solidFill>
                <a:latin typeface="Arial" charset="0"/>
              </a:rPr>
              <a:t>				Tina Gatlin</a:t>
            </a:r>
            <a:endParaRPr lang="en-US" sz="2500" dirty="0">
              <a:solidFill>
                <a:srgbClr val="66FF33"/>
              </a:solidFill>
              <a:latin typeface="Arial" charset="0"/>
            </a:endParaRPr>
          </a:p>
          <a:p>
            <a:pPr marL="911225" lvl="1" indent="-231775" defTabSz="225425" eaLnBrk="0" hangingPunct="0">
              <a:spcBef>
                <a:spcPts val="0"/>
              </a:spcBef>
              <a:spcAft>
                <a:spcPts val="600"/>
              </a:spcAft>
              <a:buClr>
                <a:prstClr val="white"/>
              </a:buClr>
              <a:buSzPct val="95000"/>
              <a:buFont typeface="Wingdings" pitchFamily="2" charset="2"/>
              <a:buChar char=""/>
              <a:defRPr/>
            </a:pPr>
            <a:endParaRPr lang="en-US" sz="3200" dirty="0">
              <a:solidFill>
                <a:schemeClr val="bg2">
                  <a:lumMod val="40000"/>
                  <a:lumOff val="60000"/>
                </a:schemeClr>
              </a:solidFill>
            </a:endParaRPr>
          </a:p>
          <a:p>
            <a:pPr marL="911225" lvl="1" indent="-231775" defTabSz="225425" eaLnBrk="0" hangingPunct="0">
              <a:spcBef>
                <a:spcPts val="0"/>
              </a:spcBef>
              <a:spcAft>
                <a:spcPts val="600"/>
              </a:spcAft>
              <a:buClr>
                <a:prstClr val="white"/>
              </a:buClr>
              <a:buSzPct val="95000"/>
              <a:buFont typeface="Wingdings" pitchFamily="2" charset="2"/>
              <a:buChar char=""/>
              <a:defRPr/>
            </a:pPr>
            <a:r>
              <a:rPr lang="en-US" sz="2800" dirty="0" smtClean="0">
                <a:solidFill>
                  <a:schemeClr val="bg2">
                    <a:lumMod val="40000"/>
                    <a:lumOff val="60000"/>
                  </a:schemeClr>
                </a:solidFill>
              </a:rPr>
              <a:t>Workshop Report: </a:t>
            </a:r>
            <a:r>
              <a:rPr lang="en-US" sz="2800" dirty="0">
                <a:solidFill>
                  <a:schemeClr val="bg2">
                    <a:lumMod val="40000"/>
                    <a:lumOff val="60000"/>
                  </a:schemeClr>
                </a:solidFill>
              </a:rPr>
              <a:t>“Genomic Technology </a:t>
            </a:r>
            <a:r>
              <a:rPr lang="en-US" sz="2800" dirty="0" smtClean="0">
                <a:solidFill>
                  <a:schemeClr val="bg2">
                    <a:lumMod val="40000"/>
                    <a:lumOff val="60000"/>
                  </a:schemeClr>
                </a:solidFill>
              </a:rPr>
              <a:t>						Development</a:t>
            </a:r>
            <a:r>
              <a:rPr lang="en-US" sz="2800" dirty="0">
                <a:solidFill>
                  <a:schemeClr val="bg2">
                    <a:lumMod val="40000"/>
                    <a:lumOff val="60000"/>
                  </a:schemeClr>
                </a:solidFill>
              </a:rPr>
              <a:t>”</a:t>
            </a:r>
            <a:endParaRPr lang="en-US" sz="1200" dirty="0">
              <a:solidFill>
                <a:schemeClr val="bg2">
                  <a:lumMod val="40000"/>
                  <a:lumOff val="60000"/>
                </a:schemeClr>
              </a:solidFill>
            </a:endParaRPr>
          </a:p>
          <a:p>
            <a:pPr marL="911225" lvl="1" indent="-231775" defTabSz="225425" eaLnBrk="0" hangingPunct="0">
              <a:spcBef>
                <a:spcPts val="0"/>
              </a:spcBef>
              <a:spcAft>
                <a:spcPts val="600"/>
              </a:spcAft>
              <a:buClr>
                <a:prstClr val="white"/>
              </a:buClr>
              <a:buSzPct val="95000"/>
              <a:buFont typeface="Wingdings" pitchFamily="2" charset="2"/>
              <a:buChar char=""/>
              <a:defRPr/>
            </a:pPr>
            <a:r>
              <a:rPr lang="en-US" sz="2800" dirty="0" smtClean="0">
                <a:solidFill>
                  <a:schemeClr val="bg2">
                    <a:lumMod val="40000"/>
                    <a:lumOff val="60000"/>
                  </a:schemeClr>
                </a:solidFill>
              </a:rPr>
              <a:t>Concept Presentation: Genomic </a:t>
            </a:r>
            <a:r>
              <a:rPr lang="en-US" sz="2800" dirty="0">
                <a:solidFill>
                  <a:schemeClr val="bg2">
                    <a:lumMod val="40000"/>
                    <a:lumOff val="60000"/>
                  </a:schemeClr>
                </a:solidFill>
              </a:rPr>
              <a:t>Technology </a:t>
            </a:r>
            <a:r>
              <a:rPr lang="en-US" sz="2800" dirty="0" smtClean="0">
                <a:solidFill>
                  <a:schemeClr val="bg2">
                    <a:lumMod val="40000"/>
                    <a:lumOff val="60000"/>
                  </a:schemeClr>
                </a:solidFill>
              </a:rPr>
              <a:t>				Development</a:t>
            </a:r>
          </a:p>
          <a:p>
            <a:pPr marL="911225" lvl="1" indent="-231775" defTabSz="225425" eaLnBrk="0" hangingPunct="0">
              <a:spcBef>
                <a:spcPts val="0"/>
              </a:spcBef>
              <a:spcAft>
                <a:spcPts val="600"/>
              </a:spcAft>
              <a:buClr>
                <a:prstClr val="white"/>
              </a:buClr>
              <a:buSzPct val="95000"/>
              <a:buFont typeface="Wingdings" pitchFamily="2" charset="2"/>
              <a:buChar char=""/>
              <a:defRPr/>
            </a:pPr>
            <a:endParaRPr lang="en-US" sz="1200" dirty="0">
              <a:solidFill>
                <a:prstClr val="white"/>
              </a:solidFill>
            </a:endParaRPr>
          </a:p>
          <a:p>
            <a:pPr marL="911225" lvl="2" indent="-231775" defTabSz="225425" eaLnBrk="0" hangingPunct="0">
              <a:spcBef>
                <a:spcPts val="0"/>
              </a:spcBef>
              <a:spcAft>
                <a:spcPts val="600"/>
              </a:spcAft>
              <a:buClr>
                <a:srgbClr val="D6ECFF"/>
              </a:buClr>
              <a:buSzPct val="95000"/>
              <a:defRPr/>
            </a:pPr>
            <a:r>
              <a:rPr lang="en-US" sz="2500" dirty="0" smtClean="0">
                <a:solidFill>
                  <a:srgbClr val="66FF33"/>
                </a:solidFill>
                <a:latin typeface="Arial" charset="0"/>
              </a:rPr>
              <a:t>		</a:t>
            </a:r>
            <a:r>
              <a:rPr lang="en-US" sz="2500" dirty="0">
                <a:solidFill>
                  <a:srgbClr val="66FF33"/>
                </a:solidFill>
                <a:latin typeface="Arial" charset="0"/>
              </a:rPr>
              <a:t>	</a:t>
            </a:r>
            <a:r>
              <a:rPr lang="en-US" sz="2500" dirty="0" smtClean="0">
                <a:solidFill>
                  <a:srgbClr val="66FF33"/>
                </a:solidFill>
                <a:latin typeface="Arial" charset="0"/>
              </a:rPr>
              <a:t>	Mike Smith</a:t>
            </a:r>
            <a:endParaRPr lang="en-US" sz="2400" dirty="0">
              <a:solidFill>
                <a:prstClr val="white"/>
              </a:solidFill>
            </a:endParaRPr>
          </a:p>
        </p:txBody>
      </p:sp>
    </p:spTree>
    <p:extLst>
      <p:ext uri="{BB962C8B-B14F-4D97-AF65-F5344CB8AC3E}">
        <p14:creationId xmlns:p14="http://schemas.microsoft.com/office/powerpoint/2010/main" val="13096625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185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1859">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1859">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1859">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185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6932"/>
            <a:ext cx="9143999" cy="857249"/>
          </a:xfrm>
          <a:prstGeom prst="rect">
            <a:avLst/>
          </a:prstGeom>
          <a:noFill/>
          <a:ln w="9525">
            <a:noFill/>
            <a:miter lim="800000"/>
            <a:headEnd/>
            <a:tailEnd/>
          </a:ln>
        </p:spPr>
        <p:txBody>
          <a:bodyPr/>
          <a:lstStyle/>
          <a:p>
            <a:pPr algn="ctr">
              <a:defRPr/>
            </a:pPr>
            <a:r>
              <a:rPr lang="en-US" sz="3600" spc="-100" dirty="0" smtClean="0">
                <a:solidFill>
                  <a:srgbClr val="FFFF00"/>
                </a:solidFill>
                <a:cs typeface="Arial" pitchFamily="34" charset="0"/>
              </a:rPr>
              <a:t>Integrative HMP (</a:t>
            </a:r>
            <a:r>
              <a:rPr lang="en-US" sz="3600" spc="-100" dirty="0" err="1" smtClean="0">
                <a:solidFill>
                  <a:srgbClr val="FFFF00"/>
                </a:solidFill>
                <a:cs typeface="Arial" pitchFamily="34" charset="0"/>
              </a:rPr>
              <a:t>iHMP</a:t>
            </a:r>
            <a:r>
              <a:rPr lang="en-US" sz="3600" spc="-100" dirty="0">
                <a:solidFill>
                  <a:srgbClr val="FFFF00"/>
                </a:solidFill>
                <a:cs typeface="Arial" pitchFamily="34" charset="0"/>
              </a:rPr>
              <a:t>) </a:t>
            </a:r>
          </a:p>
          <a:p>
            <a:pPr algn="ctr" fontAlgn="base">
              <a:spcBef>
                <a:spcPct val="0"/>
              </a:spcBef>
              <a:spcAft>
                <a:spcPct val="0"/>
              </a:spcAft>
              <a:defRPr/>
            </a:pPr>
            <a:endParaRPr lang="en-US" sz="3600" b="1" spc="-100" dirty="0">
              <a:solidFill>
                <a:srgbClr val="FFFF00"/>
              </a:solidFill>
              <a:latin typeface="Arial" pitchFamily="34" charset="0"/>
              <a:cs typeface="Arial" pitchFamily="34" charset="0"/>
            </a:endParaRPr>
          </a:p>
        </p:txBody>
      </p:sp>
      <p:sp>
        <p:nvSpPr>
          <p:cNvPr id="5" name="Title 1"/>
          <p:cNvSpPr txBox="1">
            <a:spLocks/>
          </p:cNvSpPr>
          <p:nvPr/>
        </p:nvSpPr>
        <p:spPr bwMode="auto">
          <a:xfrm>
            <a:off x="133350" y="781050"/>
            <a:ext cx="8877300" cy="6018543"/>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225425" lvl="1" indent="-225425" defTabSz="457200">
              <a:spcBef>
                <a:spcPts val="700"/>
              </a:spcBef>
              <a:spcAft>
                <a:spcPts val="600"/>
              </a:spcAft>
              <a:buClr>
                <a:schemeClr val="tx1"/>
              </a:buClr>
              <a:buSzPct val="95000"/>
              <a:buFont typeface="Wingdings" pitchFamily="2" charset="2"/>
              <a:buChar char=""/>
              <a:tabLst>
                <a:tab pos="914400" algn="l"/>
              </a:tabLst>
            </a:pPr>
            <a:r>
              <a:rPr lang="en-US" sz="2800" dirty="0" smtClean="0">
                <a:solidFill>
                  <a:prstClr val="white"/>
                </a:solidFill>
              </a:rPr>
              <a:t>Longitudinal research projects </a:t>
            </a:r>
            <a:endParaRPr lang="en-US" sz="2800" dirty="0">
              <a:solidFill>
                <a:prstClr val="white"/>
              </a:solidFill>
            </a:endParaRPr>
          </a:p>
          <a:p>
            <a:pPr marL="1052512" lvl="3" indent="0" defTabSz="457200">
              <a:spcBef>
                <a:spcPts val="700"/>
              </a:spcBef>
              <a:spcAft>
                <a:spcPts val="600"/>
              </a:spcAft>
              <a:buClr>
                <a:schemeClr val="tx1"/>
              </a:buClr>
              <a:buSzPct val="95000"/>
              <a:tabLst>
                <a:tab pos="520700" algn="l"/>
              </a:tabLst>
            </a:pPr>
            <a:r>
              <a:rPr lang="en-US" sz="2400" dirty="0">
                <a:solidFill>
                  <a:schemeClr val="tx2">
                    <a:lumMod val="90000"/>
                  </a:schemeClr>
                </a:solidFill>
              </a:rPr>
              <a:t>Inflammatory bowel </a:t>
            </a:r>
            <a:r>
              <a:rPr lang="en-US" sz="2400" dirty="0" smtClean="0">
                <a:solidFill>
                  <a:schemeClr val="tx2">
                    <a:lumMod val="90000"/>
                  </a:schemeClr>
                </a:solidFill>
              </a:rPr>
              <a:t>disease</a:t>
            </a:r>
            <a:endParaRPr lang="en-US" sz="2400" dirty="0">
              <a:solidFill>
                <a:schemeClr val="tx2">
                  <a:lumMod val="90000"/>
                </a:schemeClr>
              </a:solidFill>
            </a:endParaRPr>
          </a:p>
          <a:p>
            <a:pPr marL="1052512" lvl="3" indent="0" defTabSz="457200">
              <a:spcBef>
                <a:spcPts val="700"/>
              </a:spcBef>
              <a:spcAft>
                <a:spcPts val="600"/>
              </a:spcAft>
              <a:buClr>
                <a:schemeClr val="tx1"/>
              </a:buClr>
              <a:buSzPct val="95000"/>
              <a:tabLst>
                <a:tab pos="520700" algn="l"/>
              </a:tabLst>
            </a:pPr>
            <a:r>
              <a:rPr lang="en-US" sz="2400" dirty="0">
                <a:solidFill>
                  <a:schemeClr val="tx2">
                    <a:lumMod val="90000"/>
                  </a:schemeClr>
                </a:solidFill>
              </a:rPr>
              <a:t>Type 2 </a:t>
            </a:r>
            <a:r>
              <a:rPr lang="en-US" sz="2400" dirty="0" smtClean="0">
                <a:solidFill>
                  <a:schemeClr val="tx2">
                    <a:lumMod val="90000"/>
                  </a:schemeClr>
                </a:solidFill>
              </a:rPr>
              <a:t>diabetes</a:t>
            </a:r>
            <a:endParaRPr lang="en-US" sz="2400" dirty="0">
              <a:solidFill>
                <a:schemeClr val="tx2">
                  <a:lumMod val="90000"/>
                </a:schemeClr>
              </a:solidFill>
            </a:endParaRPr>
          </a:p>
          <a:p>
            <a:pPr marL="1052512" lvl="3" indent="0" defTabSz="457200">
              <a:spcBef>
                <a:spcPts val="700"/>
              </a:spcBef>
              <a:spcAft>
                <a:spcPts val="600"/>
              </a:spcAft>
              <a:buClr>
                <a:schemeClr val="tx1"/>
              </a:buClr>
              <a:buSzPct val="95000"/>
              <a:tabLst>
                <a:tab pos="520700" algn="l"/>
              </a:tabLst>
            </a:pPr>
            <a:r>
              <a:rPr lang="en-US" sz="2400" dirty="0">
                <a:solidFill>
                  <a:schemeClr val="tx2">
                    <a:lumMod val="90000"/>
                  </a:schemeClr>
                </a:solidFill>
              </a:rPr>
              <a:t>Preterm birth </a:t>
            </a:r>
          </a:p>
          <a:p>
            <a:pPr marL="225425" lvl="1" indent="-225425" defTabSz="457200">
              <a:spcBef>
                <a:spcPts val="700"/>
              </a:spcBef>
              <a:spcAft>
                <a:spcPts val="600"/>
              </a:spcAft>
              <a:buClr>
                <a:schemeClr val="tx1"/>
              </a:buClr>
              <a:buSzPct val="95000"/>
              <a:buFont typeface="Wingdings" pitchFamily="2" charset="2"/>
              <a:buChar char=""/>
              <a:tabLst>
                <a:tab pos="914400" algn="l"/>
              </a:tabLst>
            </a:pPr>
            <a:r>
              <a:rPr lang="en-US" sz="2800" dirty="0">
                <a:solidFill>
                  <a:prstClr val="white"/>
                </a:solidFill>
              </a:rPr>
              <a:t>Data Coordination Center </a:t>
            </a:r>
            <a:endParaRPr lang="en-US" sz="2800" dirty="0" smtClean="0">
              <a:solidFill>
                <a:prstClr val="white"/>
              </a:solidFill>
            </a:endParaRPr>
          </a:p>
          <a:p>
            <a:pPr marL="225425" lvl="1" indent="-225425" defTabSz="457200">
              <a:spcBef>
                <a:spcPts val="700"/>
              </a:spcBef>
              <a:spcAft>
                <a:spcPts val="600"/>
              </a:spcAft>
              <a:buClr>
                <a:schemeClr val="tx1"/>
              </a:buClr>
              <a:buSzPct val="95000"/>
              <a:buFont typeface="Wingdings" pitchFamily="2" charset="2"/>
              <a:buChar char=""/>
              <a:tabLst>
                <a:tab pos="914400" algn="l"/>
              </a:tabLst>
            </a:pPr>
            <a:r>
              <a:rPr lang="en-US" sz="2800" dirty="0" smtClean="0">
                <a:solidFill>
                  <a:prstClr val="white"/>
                </a:solidFill>
              </a:rPr>
              <a:t>2</a:t>
            </a:r>
            <a:r>
              <a:rPr lang="en-US" sz="2800" baseline="30000" dirty="0" smtClean="0">
                <a:solidFill>
                  <a:prstClr val="white"/>
                </a:solidFill>
              </a:rPr>
              <a:t>nd</a:t>
            </a:r>
            <a:r>
              <a:rPr lang="en-US" sz="2800" dirty="0" smtClean="0">
                <a:solidFill>
                  <a:prstClr val="white"/>
                </a:solidFill>
              </a:rPr>
              <a:t> </a:t>
            </a:r>
            <a:r>
              <a:rPr lang="en-US" sz="2800" dirty="0" err="1" smtClean="0">
                <a:solidFill>
                  <a:prstClr val="white"/>
                </a:solidFill>
              </a:rPr>
              <a:t>iHMP</a:t>
            </a:r>
            <a:r>
              <a:rPr lang="en-US" sz="2800" dirty="0" smtClean="0">
                <a:solidFill>
                  <a:prstClr val="white"/>
                </a:solidFill>
              </a:rPr>
              <a:t> Consortium Meeting </a:t>
            </a:r>
          </a:p>
          <a:p>
            <a:pPr marL="595312" lvl="2" indent="0" defTabSz="457200">
              <a:spcBef>
                <a:spcPts val="700"/>
              </a:spcBef>
              <a:spcAft>
                <a:spcPts val="600"/>
              </a:spcAft>
              <a:buClr>
                <a:schemeClr val="tx1"/>
              </a:buClr>
              <a:buSzPct val="95000"/>
              <a:tabLst>
                <a:tab pos="914400" algn="l"/>
              </a:tabLst>
            </a:pPr>
            <a:r>
              <a:rPr lang="en-US" sz="2400" dirty="0" smtClean="0">
                <a:solidFill>
                  <a:schemeClr val="tx2">
                    <a:lumMod val="90000"/>
                  </a:schemeClr>
                </a:solidFill>
              </a:rPr>
              <a:t>	June 2015, Bethesda</a:t>
            </a:r>
          </a:p>
          <a:p>
            <a:pPr marL="225425" lvl="1" indent="-225425" defTabSz="457200">
              <a:spcBef>
                <a:spcPts val="700"/>
              </a:spcBef>
              <a:spcAft>
                <a:spcPts val="600"/>
              </a:spcAft>
              <a:buClr>
                <a:schemeClr val="tx1"/>
              </a:buClr>
              <a:buSzPct val="95000"/>
              <a:buFont typeface="Wingdings" pitchFamily="2" charset="2"/>
              <a:buChar char=""/>
              <a:tabLst>
                <a:tab pos="571500" algn="l"/>
              </a:tabLst>
            </a:pPr>
            <a:r>
              <a:rPr lang="en-US" sz="2800" dirty="0">
                <a:solidFill>
                  <a:prstClr val="white"/>
                </a:solidFill>
              </a:rPr>
              <a:t>International Human Microbiome Consortium  </a:t>
            </a:r>
            <a:r>
              <a:rPr lang="en-US" sz="2800" dirty="0" smtClean="0">
                <a:solidFill>
                  <a:prstClr val="white"/>
                </a:solidFill>
              </a:rPr>
              <a:t>	Congress</a:t>
            </a:r>
            <a:endParaRPr lang="en-US" sz="2800" dirty="0">
              <a:solidFill>
                <a:prstClr val="white"/>
              </a:solidFill>
            </a:endParaRPr>
          </a:p>
          <a:p>
            <a:pPr marL="595312" lvl="2" indent="0" defTabSz="457200">
              <a:spcBef>
                <a:spcPts val="700"/>
              </a:spcBef>
              <a:spcAft>
                <a:spcPts val="600"/>
              </a:spcAft>
              <a:buClr>
                <a:schemeClr val="tx1"/>
              </a:buClr>
              <a:buSzPct val="95000"/>
              <a:tabLst>
                <a:tab pos="520700" algn="l"/>
              </a:tabLst>
            </a:pPr>
            <a:r>
              <a:rPr lang="en-US" sz="2400" dirty="0" smtClean="0">
                <a:solidFill>
                  <a:schemeClr val="tx2">
                    <a:lumMod val="90000"/>
                  </a:schemeClr>
                </a:solidFill>
              </a:rPr>
              <a:t>	5</a:t>
            </a:r>
            <a:r>
              <a:rPr lang="en-US" sz="2400" baseline="30000" dirty="0" smtClean="0">
                <a:solidFill>
                  <a:schemeClr val="tx2">
                    <a:lumMod val="90000"/>
                  </a:schemeClr>
                </a:solidFill>
              </a:rPr>
              <a:t>th</a:t>
            </a:r>
            <a:r>
              <a:rPr lang="en-US" sz="2400" dirty="0" smtClean="0">
                <a:solidFill>
                  <a:schemeClr val="tx2">
                    <a:lumMod val="90000"/>
                  </a:schemeClr>
                </a:solidFill>
              </a:rPr>
              <a:t>: March 2015, Luxembourg</a:t>
            </a:r>
          </a:p>
          <a:p>
            <a:pPr marL="595312" lvl="2" indent="0" defTabSz="457200">
              <a:spcBef>
                <a:spcPts val="700"/>
              </a:spcBef>
              <a:spcAft>
                <a:spcPts val="600"/>
              </a:spcAft>
              <a:buClr>
                <a:schemeClr val="tx1"/>
              </a:buClr>
              <a:buSzPct val="95000"/>
              <a:tabLst>
                <a:tab pos="520700" algn="l"/>
              </a:tabLst>
            </a:pPr>
            <a:r>
              <a:rPr lang="en-US" sz="2400" dirty="0" smtClean="0">
                <a:solidFill>
                  <a:schemeClr val="tx2">
                    <a:lumMod val="90000"/>
                  </a:schemeClr>
                </a:solidFill>
              </a:rPr>
              <a:t>	6</a:t>
            </a:r>
            <a:r>
              <a:rPr lang="en-US" sz="2400" baseline="30000" dirty="0" smtClean="0">
                <a:solidFill>
                  <a:schemeClr val="tx2">
                    <a:lumMod val="90000"/>
                  </a:schemeClr>
                </a:solidFill>
              </a:rPr>
              <a:t>th</a:t>
            </a:r>
            <a:r>
              <a:rPr lang="en-US" sz="2400" dirty="0" smtClean="0">
                <a:solidFill>
                  <a:schemeClr val="tx2">
                    <a:lumMod val="90000"/>
                  </a:schemeClr>
                </a:solidFill>
              </a:rPr>
              <a:t>: October 2016, Houston</a:t>
            </a:r>
            <a:endParaRPr lang="en-US" sz="400" dirty="0">
              <a:solidFill>
                <a:srgbClr val="FFFFFF"/>
              </a:solidFill>
            </a:endParaRPr>
          </a:p>
        </p:txBody>
      </p:sp>
      <p:sp>
        <p:nvSpPr>
          <p:cNvPr id="26" name="TextBox 2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33</a:t>
            </a:r>
            <a:endParaRPr lang="en-US" sz="2000" dirty="0">
              <a:solidFill>
                <a:schemeClr val="accent4">
                  <a:lumMod val="40000"/>
                  <a:lumOff val="60000"/>
                </a:schemeClr>
              </a:solidFill>
              <a:latin typeface="Arial" charset="0"/>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6071" y="2383450"/>
            <a:ext cx="2888688" cy="1839317"/>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425322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527955" y="295568"/>
            <a:ext cx="8153721" cy="561681"/>
          </a:xfrm>
          <a:prstGeom prst="rect">
            <a:avLst/>
          </a:prstGeom>
          <a:noFill/>
          <a:ln w="9525">
            <a:noFill/>
            <a:miter lim="800000"/>
            <a:headEnd/>
            <a:tailEnd/>
          </a:ln>
        </p:spPr>
        <p:txBody>
          <a:bodyPr/>
          <a:lstStyle/>
          <a:p>
            <a:pPr algn="ctr" fontAlgn="base">
              <a:spcBef>
                <a:spcPct val="0"/>
              </a:spcBef>
              <a:spcAft>
                <a:spcPct val="0"/>
              </a:spcAft>
              <a:defRPr/>
            </a:pPr>
            <a:r>
              <a:rPr lang="en-US" sz="3600" b="1" spc="-100" dirty="0" smtClean="0">
                <a:solidFill>
                  <a:srgbClr val="FFFF00"/>
                </a:solidFill>
                <a:latin typeface="Arial" pitchFamily="34" charset="0"/>
                <a:cs typeface="Arial" pitchFamily="34" charset="0"/>
              </a:rPr>
              <a:t> </a:t>
            </a:r>
            <a:endParaRPr lang="en-US" sz="3600" b="1" spc="-100" dirty="0">
              <a:solidFill>
                <a:srgbClr val="FFFF00"/>
              </a:solidFill>
              <a:latin typeface="Arial" pitchFamily="34" charset="0"/>
              <a:cs typeface="Arial" pitchFamily="34" charset="0"/>
            </a:endParaRPr>
          </a:p>
        </p:txBody>
      </p:sp>
      <p:sp>
        <p:nvSpPr>
          <p:cNvPr id="6" name="Title 1"/>
          <p:cNvSpPr>
            <a:spLocks noGrp="1"/>
          </p:cNvSpPr>
          <p:nvPr>
            <p:ph type="title"/>
          </p:nvPr>
        </p:nvSpPr>
        <p:spPr>
          <a:xfrm>
            <a:off x="0" y="16932"/>
            <a:ext cx="9144000" cy="1160463"/>
          </a:xfrm>
        </p:spPr>
        <p:txBody>
          <a:bodyPr/>
          <a:lstStyle/>
          <a:p>
            <a:pPr lvl="1" algn="ctr"/>
            <a:r>
              <a:rPr lang="en-US" sz="3600" b="1" dirty="0">
                <a:solidFill>
                  <a:srgbClr val="FFFF00"/>
                </a:solidFill>
                <a:latin typeface="Arial" panose="020B0604020202020204" pitchFamily="34" charset="0"/>
                <a:cs typeface="Arial" panose="020B0604020202020204" pitchFamily="34" charset="0"/>
              </a:rPr>
              <a:t>Fast-Track </a:t>
            </a:r>
            <a:r>
              <a:rPr lang="en-US" sz="3600" b="1" dirty="0" smtClean="0">
                <a:solidFill>
                  <a:srgbClr val="FFFF00"/>
                </a:solidFill>
                <a:latin typeface="Arial" panose="020B0604020202020204" pitchFamily="34" charset="0"/>
                <a:cs typeface="Arial" panose="020B0604020202020204" pitchFamily="34" charset="0"/>
              </a:rPr>
              <a:t>Action Committee: </a:t>
            </a:r>
            <a:r>
              <a:rPr lang="en-US" sz="3600" b="1" dirty="0">
                <a:solidFill>
                  <a:srgbClr val="FFFF00"/>
                </a:solidFill>
                <a:latin typeface="Arial" panose="020B0604020202020204" pitchFamily="34" charset="0"/>
                <a:cs typeface="Arial" panose="020B0604020202020204" pitchFamily="34" charset="0"/>
              </a:rPr>
              <a:t/>
            </a:r>
            <a:br>
              <a:rPr lang="en-US" sz="3600" b="1" dirty="0">
                <a:solidFill>
                  <a:srgbClr val="FFFF00"/>
                </a:solidFill>
                <a:latin typeface="Arial" panose="020B0604020202020204" pitchFamily="34" charset="0"/>
                <a:cs typeface="Arial" panose="020B0604020202020204" pitchFamily="34" charset="0"/>
              </a:rPr>
            </a:br>
            <a:r>
              <a:rPr lang="en-US" sz="3600" b="1" dirty="0" smtClean="0">
                <a:solidFill>
                  <a:srgbClr val="FFFF00"/>
                </a:solidFill>
                <a:latin typeface="Arial" panose="020B0604020202020204" pitchFamily="34" charset="0"/>
                <a:cs typeface="Arial" panose="020B0604020202020204" pitchFamily="34" charset="0"/>
              </a:rPr>
              <a:t>Mapping </a:t>
            </a:r>
            <a:r>
              <a:rPr lang="en-US" sz="3600" b="1" dirty="0">
                <a:solidFill>
                  <a:srgbClr val="FFFF00"/>
                </a:solidFill>
                <a:latin typeface="Arial" panose="020B0604020202020204" pitchFamily="34" charset="0"/>
                <a:cs typeface="Arial" panose="020B0604020202020204" pitchFamily="34" charset="0"/>
              </a:rPr>
              <a:t>the </a:t>
            </a:r>
            <a:r>
              <a:rPr lang="en-US" sz="3600" b="1" dirty="0" smtClean="0">
                <a:solidFill>
                  <a:srgbClr val="FFFF00"/>
                </a:solidFill>
                <a:latin typeface="Arial" panose="020B0604020202020204" pitchFamily="34" charset="0"/>
                <a:cs typeface="Arial" panose="020B0604020202020204" pitchFamily="34" charset="0"/>
              </a:rPr>
              <a:t>Microbiome</a:t>
            </a:r>
            <a:r>
              <a:rPr lang="en-US" sz="3600" b="1" dirty="0">
                <a:solidFill>
                  <a:srgbClr val="FFFF00"/>
                </a:solidFill>
                <a:latin typeface="Arial" panose="020B0604020202020204" pitchFamily="34" charset="0"/>
                <a:cs typeface="Arial" panose="020B0604020202020204" pitchFamily="34" charset="0"/>
              </a:rPr>
              <a:t/>
            </a:r>
            <a:br>
              <a:rPr lang="en-US" sz="3600" b="1" dirty="0">
                <a:solidFill>
                  <a:srgbClr val="FFFF00"/>
                </a:solidFill>
                <a:latin typeface="Arial" panose="020B0604020202020204" pitchFamily="34" charset="0"/>
                <a:cs typeface="Arial" panose="020B0604020202020204" pitchFamily="34" charset="0"/>
              </a:rPr>
            </a:br>
            <a:r>
              <a:rPr lang="en-US" sz="1600" dirty="0" smtClean="0">
                <a:solidFill>
                  <a:schemeClr val="tx2">
                    <a:lumMod val="90000"/>
                  </a:schemeClr>
                </a:solidFill>
                <a:latin typeface="Arial" panose="020B0604020202020204" pitchFamily="34" charset="0"/>
                <a:cs typeface="Arial" panose="020B0604020202020204" pitchFamily="34" charset="0"/>
              </a:rPr>
              <a:t/>
            </a:r>
            <a:br>
              <a:rPr lang="en-US" sz="1600" dirty="0" smtClean="0">
                <a:solidFill>
                  <a:schemeClr val="tx2">
                    <a:lumMod val="90000"/>
                  </a:schemeClr>
                </a:solidFill>
                <a:latin typeface="Arial" panose="020B0604020202020204" pitchFamily="34" charset="0"/>
                <a:cs typeface="Arial" panose="020B0604020202020204" pitchFamily="34" charset="0"/>
              </a:rPr>
            </a:br>
            <a:endParaRPr lang="en-US" sz="1000" dirty="0">
              <a:solidFill>
                <a:srgbClr val="FFFF00"/>
              </a:solidFill>
              <a:latin typeface="Arial" panose="020B0604020202020204" pitchFamily="34" charset="0"/>
              <a:cs typeface="Arial" panose="020B0604020202020204" pitchFamily="34" charset="0"/>
            </a:endParaRPr>
          </a:p>
        </p:txBody>
      </p:sp>
      <p:sp>
        <p:nvSpPr>
          <p:cNvPr id="22" name="Title 1"/>
          <p:cNvSpPr txBox="1">
            <a:spLocks/>
          </p:cNvSpPr>
          <p:nvPr/>
        </p:nvSpPr>
        <p:spPr bwMode="auto">
          <a:xfrm>
            <a:off x="272307" y="1291390"/>
            <a:ext cx="8871693" cy="4723143"/>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225425" lvl="1" indent="-225425" defTabSz="457200">
              <a:spcBef>
                <a:spcPts val="700"/>
              </a:spcBef>
              <a:spcAft>
                <a:spcPts val="600"/>
              </a:spcAft>
              <a:buClr>
                <a:schemeClr val="tx1"/>
              </a:buClr>
              <a:buSzPct val="95000"/>
              <a:buFont typeface="Wingdings" pitchFamily="2" charset="2"/>
              <a:buChar char=""/>
              <a:tabLst>
                <a:tab pos="914400" algn="l"/>
              </a:tabLst>
            </a:pPr>
            <a:r>
              <a:rPr lang="en-US" sz="2800" dirty="0">
                <a:solidFill>
                  <a:prstClr val="white"/>
                </a:solidFill>
              </a:rPr>
              <a:t>C</a:t>
            </a:r>
            <a:r>
              <a:rPr lang="en-US" sz="2800" dirty="0" smtClean="0">
                <a:solidFill>
                  <a:prstClr val="white"/>
                </a:solidFill>
              </a:rPr>
              <a:t>hartered </a:t>
            </a:r>
            <a:r>
              <a:rPr lang="en-US" sz="2800" dirty="0">
                <a:solidFill>
                  <a:prstClr val="white"/>
                </a:solidFill>
              </a:rPr>
              <a:t>by </a:t>
            </a:r>
            <a:r>
              <a:rPr lang="en-US" sz="2800" dirty="0" smtClean="0">
                <a:solidFill>
                  <a:prstClr val="white"/>
                </a:solidFill>
              </a:rPr>
              <a:t>OSTP</a:t>
            </a:r>
          </a:p>
          <a:p>
            <a:pPr marL="225425" lvl="1" indent="-225425" defTabSz="457200">
              <a:spcBef>
                <a:spcPts val="700"/>
              </a:spcBef>
              <a:spcAft>
                <a:spcPts val="600"/>
              </a:spcAft>
              <a:buClr>
                <a:schemeClr val="tx1"/>
              </a:buClr>
              <a:buSzPct val="95000"/>
              <a:buFont typeface="Wingdings" pitchFamily="2" charset="2"/>
              <a:buChar char=""/>
              <a:tabLst>
                <a:tab pos="914400" algn="l"/>
              </a:tabLst>
            </a:pPr>
            <a:endParaRPr lang="en-US" sz="1000" dirty="0" smtClean="0">
              <a:solidFill>
                <a:prstClr val="white"/>
              </a:solidFill>
            </a:endParaRPr>
          </a:p>
          <a:p>
            <a:pPr marL="225425" lvl="1" indent="-225425" defTabSz="457200">
              <a:spcBef>
                <a:spcPts val="700"/>
              </a:spcBef>
              <a:spcAft>
                <a:spcPts val="600"/>
              </a:spcAft>
              <a:buClr>
                <a:schemeClr val="tx1"/>
              </a:buClr>
              <a:buSzPct val="95000"/>
              <a:buFont typeface="Wingdings" pitchFamily="2" charset="2"/>
              <a:buChar char=""/>
              <a:tabLst>
                <a:tab pos="914400" algn="l"/>
              </a:tabLst>
            </a:pPr>
            <a:r>
              <a:rPr lang="en-US" sz="2800" dirty="0">
                <a:solidFill>
                  <a:prstClr val="white"/>
                </a:solidFill>
              </a:rPr>
              <a:t>Data </a:t>
            </a:r>
            <a:r>
              <a:rPr lang="en-US" sz="2800" dirty="0" smtClean="0">
                <a:solidFill>
                  <a:prstClr val="white"/>
                </a:solidFill>
              </a:rPr>
              <a:t>call:</a:t>
            </a:r>
            <a:endParaRPr lang="en-US" sz="2800" dirty="0">
              <a:solidFill>
                <a:prstClr val="white"/>
              </a:solidFill>
            </a:endParaRPr>
          </a:p>
          <a:p>
            <a:pPr marL="595312" lvl="2" indent="0" defTabSz="457200">
              <a:spcBef>
                <a:spcPts val="700"/>
              </a:spcBef>
              <a:spcAft>
                <a:spcPts val="600"/>
              </a:spcAft>
              <a:buClr>
                <a:schemeClr val="tx1"/>
              </a:buClr>
              <a:buSzPct val="95000"/>
              <a:tabLst>
                <a:tab pos="520700" algn="l"/>
              </a:tabLst>
            </a:pPr>
            <a:r>
              <a:rPr lang="en-US" sz="2400" dirty="0">
                <a:solidFill>
                  <a:schemeClr val="tx2">
                    <a:lumMod val="90000"/>
                  </a:schemeClr>
                </a:solidFill>
              </a:rPr>
              <a:t>Portfolio </a:t>
            </a:r>
            <a:r>
              <a:rPr lang="en-US" sz="2400" dirty="0" smtClean="0">
                <a:solidFill>
                  <a:schemeClr val="tx2">
                    <a:lumMod val="90000"/>
                  </a:schemeClr>
                </a:solidFill>
              </a:rPr>
              <a:t>analysis</a:t>
            </a:r>
            <a:endParaRPr lang="en-US" sz="2400" dirty="0">
              <a:solidFill>
                <a:schemeClr val="tx2">
                  <a:lumMod val="90000"/>
                </a:schemeClr>
              </a:solidFill>
            </a:endParaRPr>
          </a:p>
          <a:p>
            <a:pPr marL="595312" lvl="2" indent="0" defTabSz="457200">
              <a:spcBef>
                <a:spcPts val="700"/>
              </a:spcBef>
              <a:spcAft>
                <a:spcPts val="600"/>
              </a:spcAft>
              <a:buClr>
                <a:schemeClr val="tx1"/>
              </a:buClr>
              <a:buSzPct val="95000"/>
              <a:tabLst>
                <a:tab pos="520700" algn="l"/>
              </a:tabLst>
            </a:pPr>
            <a:r>
              <a:rPr lang="en-US" sz="2400" dirty="0">
                <a:solidFill>
                  <a:schemeClr val="tx2">
                    <a:lumMod val="90000"/>
                  </a:schemeClr>
                </a:solidFill>
              </a:rPr>
              <a:t>11 </a:t>
            </a:r>
            <a:r>
              <a:rPr lang="en-US" sz="2400" dirty="0" smtClean="0">
                <a:solidFill>
                  <a:schemeClr val="tx2">
                    <a:lumMod val="90000"/>
                  </a:schemeClr>
                </a:solidFill>
              </a:rPr>
              <a:t>departments </a:t>
            </a:r>
            <a:r>
              <a:rPr lang="en-US" sz="2400" dirty="0">
                <a:solidFill>
                  <a:schemeClr val="tx2">
                    <a:lumMod val="90000"/>
                  </a:schemeClr>
                </a:solidFill>
              </a:rPr>
              <a:t>and </a:t>
            </a:r>
            <a:r>
              <a:rPr lang="en-US" sz="2400" dirty="0" smtClean="0">
                <a:solidFill>
                  <a:schemeClr val="tx2">
                    <a:lumMod val="90000"/>
                  </a:schemeClr>
                </a:solidFill>
              </a:rPr>
              <a:t>agencies</a:t>
            </a:r>
            <a:endParaRPr lang="en-US" sz="2400" dirty="0">
              <a:solidFill>
                <a:schemeClr val="tx2">
                  <a:lumMod val="90000"/>
                </a:schemeClr>
              </a:solidFill>
            </a:endParaRPr>
          </a:p>
          <a:p>
            <a:pPr marL="595312" lvl="2" indent="0" defTabSz="457200">
              <a:spcBef>
                <a:spcPts val="700"/>
              </a:spcBef>
              <a:spcAft>
                <a:spcPts val="600"/>
              </a:spcAft>
              <a:buClr>
                <a:schemeClr val="tx1"/>
              </a:buClr>
              <a:buSzPct val="95000"/>
              <a:tabLst>
                <a:tab pos="520700" algn="l"/>
              </a:tabLst>
            </a:pPr>
            <a:r>
              <a:rPr lang="en-US" sz="2400" dirty="0" smtClean="0">
                <a:solidFill>
                  <a:schemeClr val="tx2">
                    <a:lumMod val="90000"/>
                  </a:schemeClr>
                </a:solidFill>
              </a:rPr>
              <a:t>Host- </a:t>
            </a:r>
            <a:r>
              <a:rPr lang="en-US" sz="2400" dirty="0">
                <a:solidFill>
                  <a:schemeClr val="tx2">
                    <a:lumMod val="90000"/>
                  </a:schemeClr>
                </a:solidFill>
              </a:rPr>
              <a:t>and ecosystem-associated </a:t>
            </a:r>
            <a:r>
              <a:rPr lang="en-US" sz="2400" dirty="0" smtClean="0">
                <a:solidFill>
                  <a:schemeClr val="tx2">
                    <a:lumMod val="90000"/>
                  </a:schemeClr>
                </a:solidFill>
              </a:rPr>
              <a:t>microbiomes</a:t>
            </a:r>
          </a:p>
          <a:p>
            <a:pPr marL="820737" lvl="2" indent="-225425" defTabSz="457200">
              <a:spcBef>
                <a:spcPts val="700"/>
              </a:spcBef>
              <a:spcAft>
                <a:spcPts val="600"/>
              </a:spcAft>
              <a:buClr>
                <a:schemeClr val="tx1"/>
              </a:buClr>
              <a:buSzPct val="95000"/>
              <a:buFont typeface="Wingdings" pitchFamily="2" charset="2"/>
              <a:buChar char=""/>
              <a:tabLst>
                <a:tab pos="520700" algn="l"/>
              </a:tabLst>
            </a:pPr>
            <a:endParaRPr lang="en-US" sz="1000" dirty="0">
              <a:solidFill>
                <a:schemeClr val="tx2">
                  <a:lumMod val="90000"/>
                </a:schemeClr>
              </a:solidFill>
            </a:endParaRPr>
          </a:p>
          <a:p>
            <a:pPr marL="225425" lvl="1" indent="-225425" defTabSz="457200">
              <a:spcBef>
                <a:spcPts val="700"/>
              </a:spcBef>
              <a:spcAft>
                <a:spcPts val="600"/>
              </a:spcAft>
              <a:buClr>
                <a:schemeClr val="tx1"/>
              </a:buClr>
              <a:buSzPct val="95000"/>
              <a:buFont typeface="Wingdings" pitchFamily="2" charset="2"/>
              <a:buChar char=""/>
              <a:tabLst>
                <a:tab pos="914400" algn="l"/>
              </a:tabLst>
            </a:pPr>
            <a:r>
              <a:rPr lang="en-US" sz="2800" dirty="0">
                <a:solidFill>
                  <a:prstClr val="white"/>
                </a:solidFill>
              </a:rPr>
              <a:t>R</a:t>
            </a:r>
            <a:r>
              <a:rPr lang="en-US" sz="2800" dirty="0" smtClean="0">
                <a:solidFill>
                  <a:prstClr val="white"/>
                </a:solidFill>
              </a:rPr>
              <a:t>eport </a:t>
            </a:r>
            <a:r>
              <a:rPr lang="en-US" sz="2800" dirty="0">
                <a:solidFill>
                  <a:prstClr val="white"/>
                </a:solidFill>
              </a:rPr>
              <a:t>to </a:t>
            </a:r>
            <a:r>
              <a:rPr lang="en-US" sz="2800" dirty="0" smtClean="0">
                <a:solidFill>
                  <a:prstClr val="white"/>
                </a:solidFill>
              </a:rPr>
              <a:t>OSTP:</a:t>
            </a:r>
            <a:endParaRPr lang="en-US" sz="2800" dirty="0">
              <a:solidFill>
                <a:prstClr val="white"/>
              </a:solidFill>
            </a:endParaRPr>
          </a:p>
          <a:p>
            <a:pPr marL="595312" lvl="2" indent="0" defTabSz="457200">
              <a:spcBef>
                <a:spcPts val="700"/>
              </a:spcBef>
              <a:spcAft>
                <a:spcPts val="600"/>
              </a:spcAft>
              <a:buClr>
                <a:schemeClr val="tx1"/>
              </a:buClr>
              <a:buSzPct val="95000"/>
              <a:tabLst>
                <a:tab pos="520700" algn="l"/>
              </a:tabLst>
            </a:pPr>
            <a:r>
              <a:rPr lang="en-US" sz="2400" dirty="0">
                <a:solidFill>
                  <a:schemeClr val="tx2">
                    <a:lumMod val="90000"/>
                  </a:schemeClr>
                </a:solidFill>
              </a:rPr>
              <a:t>Identify gaps, </a:t>
            </a:r>
            <a:r>
              <a:rPr lang="en-US" sz="2400" dirty="0" smtClean="0">
                <a:solidFill>
                  <a:schemeClr val="tx2">
                    <a:lumMod val="90000"/>
                  </a:schemeClr>
                </a:solidFill>
              </a:rPr>
              <a:t>needs, </a:t>
            </a:r>
            <a:r>
              <a:rPr lang="en-US" sz="2400" dirty="0">
                <a:solidFill>
                  <a:schemeClr val="tx2">
                    <a:lumMod val="90000"/>
                  </a:schemeClr>
                </a:solidFill>
              </a:rPr>
              <a:t>and challenges </a:t>
            </a:r>
            <a:endParaRPr lang="en-US" sz="2400" dirty="0" smtClean="0">
              <a:solidFill>
                <a:schemeClr val="tx2">
                  <a:lumMod val="90000"/>
                </a:schemeClr>
              </a:solidFill>
            </a:endParaRPr>
          </a:p>
          <a:p>
            <a:pPr marL="595312" lvl="2" indent="0" defTabSz="457200">
              <a:spcBef>
                <a:spcPts val="700"/>
              </a:spcBef>
              <a:spcAft>
                <a:spcPts val="600"/>
              </a:spcAft>
              <a:buClr>
                <a:schemeClr val="tx1"/>
              </a:buClr>
              <a:buSzPct val="95000"/>
              <a:tabLst>
                <a:tab pos="520700" algn="l"/>
              </a:tabLst>
            </a:pPr>
            <a:r>
              <a:rPr lang="en-US" sz="2400" dirty="0" smtClean="0">
                <a:solidFill>
                  <a:schemeClr val="tx2">
                    <a:lumMod val="90000"/>
                  </a:schemeClr>
                </a:solidFill>
              </a:rPr>
              <a:t>Outline </a:t>
            </a:r>
            <a:r>
              <a:rPr lang="en-US" sz="2400" dirty="0">
                <a:solidFill>
                  <a:schemeClr val="tx2">
                    <a:lumMod val="90000"/>
                  </a:schemeClr>
                </a:solidFill>
              </a:rPr>
              <a:t>a Federal coordinated plan to support </a:t>
            </a:r>
            <a:r>
              <a:rPr lang="en-US" sz="2400" dirty="0" smtClean="0">
                <a:solidFill>
                  <a:schemeClr val="tx2">
                    <a:lumMod val="90000"/>
                  </a:schemeClr>
                </a:solidFill>
              </a:rPr>
              <a:t>	President’s Fiscal Year 2017 </a:t>
            </a:r>
            <a:r>
              <a:rPr lang="en-US" sz="2400" dirty="0">
                <a:solidFill>
                  <a:schemeClr val="tx2">
                    <a:lumMod val="90000"/>
                  </a:schemeClr>
                </a:solidFill>
              </a:rPr>
              <a:t>budget request</a:t>
            </a:r>
          </a:p>
        </p:txBody>
      </p:sp>
      <p:grpSp>
        <p:nvGrpSpPr>
          <p:cNvPr id="8" name="Group 7"/>
          <p:cNvGrpSpPr/>
          <p:nvPr/>
        </p:nvGrpSpPr>
        <p:grpSpPr>
          <a:xfrm>
            <a:off x="5554421" y="1338142"/>
            <a:ext cx="2667000" cy="2435113"/>
            <a:chOff x="3233933" y="3399922"/>
            <a:chExt cx="2937172" cy="2911749"/>
          </a:xfrm>
        </p:grpSpPr>
        <p:pic>
          <p:nvPicPr>
            <p:cNvPr id="9" name="Picture 8" descr="http://www.publishiplogistics.com/images/DOC_Se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3933" y="4560375"/>
              <a:ext cx="546667" cy="5826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http://www.defense.gov/multimedia/web_graphics/dod/DODc.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0047" y="5553876"/>
              <a:ext cx="549905" cy="5791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upload.wikimedia.org/wikipedia/commons/thumb/b/bf/US-DeptOfEnergy-Seal.svg/600px-US-DeptOfEnergy-Seal.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78989" y="3548288"/>
              <a:ext cx="547012" cy="5791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http://upload.wikimedia.org/wikipedia/commons/thumb/e/e6/US-DeptOfHHS-Seal.svg/2000px-US-DeptOfHHS-Seal.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5434" y="3548288"/>
              <a:ext cx="544476" cy="5791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http://upload.wikimedia.org/wikipedia/commons/thumb/e/e7/US-DeptOfTheInterior-Seal.svg/480px-US-DeptOfTheInterior-Seal.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17288" y="5142976"/>
              <a:ext cx="528206" cy="5791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0" descr="Environmental Protection Agency logo.sv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42528" y="5553876"/>
              <a:ext cx="564407" cy="5791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NASA seal.sv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97314" y="4548877"/>
              <a:ext cx="573791" cy="61524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335884" y="3399922"/>
              <a:ext cx="724354" cy="588831"/>
            </a:xfrm>
            <a:prstGeom prst="rect">
              <a:avLst/>
            </a:prstGeom>
            <a:noFill/>
          </p:spPr>
          <p:txBody>
            <a:bodyPr wrap="square" rtlCol="0">
              <a:spAutoFit/>
            </a:bodyPr>
            <a:lstStyle/>
            <a:p>
              <a:pPr algn="ctr"/>
              <a:r>
                <a:rPr lang="en-US" sz="1000" dirty="0" smtClean="0">
                  <a:latin typeface="Calibri" panose="020F0502020204030204" pitchFamily="34" charset="0"/>
                  <a:cs typeface="Courier New" panose="02070309020205020404" pitchFamily="49" charset="0"/>
                </a:rPr>
                <a:t>FTAC</a:t>
              </a:r>
            </a:p>
            <a:p>
              <a:pPr algn="ctr"/>
              <a:r>
                <a:rPr lang="en-US" sz="1000" dirty="0" smtClean="0">
                  <a:latin typeface="Calibri" panose="020F0502020204030204" pitchFamily="34" charset="0"/>
                  <a:cs typeface="Courier New" panose="02070309020205020404" pitchFamily="49" charset="0"/>
                </a:rPr>
                <a:t>MM</a:t>
              </a:r>
            </a:p>
            <a:p>
              <a:pPr algn="ctr"/>
              <a:endParaRPr lang="en-US" sz="600" dirty="0">
                <a:latin typeface="Calibri" panose="020F0502020204030204" pitchFamily="34" charset="0"/>
                <a:cs typeface="Courier New" panose="02070309020205020404" pitchFamily="49" charset="0"/>
              </a:endParaRPr>
            </a:p>
          </p:txBody>
        </p:sp>
        <p:pic>
          <p:nvPicPr>
            <p:cNvPr id="17" name="Picture 4" descr="http://upload.wikimedia.org/wikipedia/commons/thumb/6/68/US-DeptOfAgriculture-Seal.svg/2000px-US-DeptOfAgriculture-Seal.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10059" y="5142976"/>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upload.wikimedia.org/wikipedia/commons/thumb/4/43/USAID-Seal.svg/480px-USAID-Seal.svg.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97893" y="3976827"/>
              <a:ext cx="597174" cy="5971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ttp://upload.wikimedia.org/wikipedia/commons/thumb/b/bc/Seal_of_the_Executive_Office_of_the_President_of_the_United_States_2014.svg/140px-Seal_of_the_Executive_Office_of_the_President_of_the_United_States_2014.svg.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93099" y="4340685"/>
              <a:ext cx="1031632" cy="103163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ttp://softwarelibrary.geol.ucsb.edu/EarthScience/Research/Posters/Logos/NSF-seal-0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68793" y="3941832"/>
              <a:ext cx="615247" cy="61524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4335884" y="5906850"/>
              <a:ext cx="724354" cy="404821"/>
            </a:xfrm>
            <a:prstGeom prst="rect">
              <a:avLst/>
            </a:prstGeom>
            <a:noFill/>
          </p:spPr>
          <p:txBody>
            <a:bodyPr wrap="square" rtlCol="0">
              <a:spAutoFit/>
            </a:bodyPr>
            <a:lstStyle/>
            <a:p>
              <a:pPr algn="ctr"/>
              <a:r>
                <a:rPr lang="en-US" sz="1000" dirty="0" smtClean="0">
                  <a:latin typeface="Calibri" panose="020F0502020204030204" pitchFamily="34" charset="0"/>
                  <a:cs typeface="Courier New" panose="02070309020205020404" pitchFamily="49" charset="0"/>
                </a:rPr>
                <a:t>2015</a:t>
              </a:r>
            </a:p>
            <a:p>
              <a:pPr algn="ctr"/>
              <a:endParaRPr lang="en-US" sz="600" dirty="0">
                <a:latin typeface="Calibri" panose="020F0502020204030204" pitchFamily="34" charset="0"/>
                <a:cs typeface="Courier New" panose="02070309020205020404" pitchFamily="49" charset="0"/>
              </a:endParaRPr>
            </a:p>
          </p:txBody>
        </p:sp>
      </p:grpSp>
    </p:spTree>
    <p:extLst>
      <p:ext uri="{BB962C8B-B14F-4D97-AF65-F5344CB8AC3E}">
        <p14:creationId xmlns:p14="http://schemas.microsoft.com/office/powerpoint/2010/main" val="369974352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6" name="Rectangle 4"/>
          <p:cNvSpPr>
            <a:spLocks noChangeArrowheads="1"/>
          </p:cNvSpPr>
          <p:nvPr/>
        </p:nvSpPr>
        <p:spPr bwMode="auto">
          <a:xfrm>
            <a:off x="-4763" y="19050"/>
            <a:ext cx="9144001"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en-US" altLang="en-US" sz="3600" dirty="0">
                <a:solidFill>
                  <a:srgbClr val="FFFF00"/>
                </a:solidFill>
              </a:rPr>
              <a:t>Genotype-Tissue Expression Project (</a:t>
            </a:r>
            <a:r>
              <a:rPr lang="en-US" altLang="en-US" sz="3600" dirty="0" err="1">
                <a:solidFill>
                  <a:srgbClr val="FFFF00"/>
                </a:solidFill>
              </a:rPr>
              <a:t>GTEx</a:t>
            </a:r>
            <a:r>
              <a:rPr lang="en-US" altLang="en-US" sz="3600" dirty="0">
                <a:solidFill>
                  <a:srgbClr val="FFFF00"/>
                </a:solidFill>
              </a:rPr>
              <a:t>)</a:t>
            </a:r>
          </a:p>
        </p:txBody>
      </p:sp>
      <p:sp>
        <p:nvSpPr>
          <p:cNvPr id="2" name="TextBox 1"/>
          <p:cNvSpPr txBox="1">
            <a:spLocks noChangeArrowheads="1"/>
          </p:cNvSpPr>
          <p:nvPr/>
        </p:nvSpPr>
        <p:spPr bwMode="auto">
          <a:xfrm>
            <a:off x="539750" y="4444098"/>
            <a:ext cx="8191500"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400050">
              <a:spcBef>
                <a:spcPts val="700"/>
              </a:spcBef>
              <a:buClr>
                <a:schemeClr val="tx2"/>
              </a:buClr>
              <a:buSzPct val="95000"/>
              <a:buFont typeface="Wingdings" pitchFamily="2" charset="2"/>
              <a:buChar char=""/>
              <a:tabLst>
                <a:tab pos="509588" algn="l"/>
              </a:tabLst>
              <a:defRPr sz="3000">
                <a:solidFill>
                  <a:schemeClr val="tx1"/>
                </a:solidFill>
                <a:latin typeface="Corbel" pitchFamily="34" charset="0"/>
              </a:defRPr>
            </a:lvl1pPr>
            <a:lvl2pPr marL="742950" indent="-285750" defTabSz="400050">
              <a:spcBef>
                <a:spcPct val="20000"/>
              </a:spcBef>
              <a:buClr>
                <a:schemeClr val="accent2"/>
              </a:buClr>
              <a:buSzPct val="90000"/>
              <a:buFont typeface="Wingdings" pitchFamily="2" charset="2"/>
              <a:buChar char=""/>
              <a:tabLst>
                <a:tab pos="509588" algn="l"/>
              </a:tabLst>
              <a:defRPr sz="2600">
                <a:solidFill>
                  <a:schemeClr val="tx1"/>
                </a:solidFill>
                <a:latin typeface="Corbel" pitchFamily="34" charset="0"/>
              </a:defRPr>
            </a:lvl2pPr>
            <a:lvl3pPr marL="228600" indent="-228600" defTabSz="400050">
              <a:spcBef>
                <a:spcPct val="20000"/>
              </a:spcBef>
              <a:buClr>
                <a:schemeClr val="accent2"/>
              </a:buClr>
              <a:buFont typeface="Wingdings 2" pitchFamily="18" charset="2"/>
              <a:buChar char=""/>
              <a:tabLst>
                <a:tab pos="509588" algn="l"/>
              </a:tabLst>
              <a:defRPr sz="2400">
                <a:solidFill>
                  <a:schemeClr val="tx1"/>
                </a:solidFill>
                <a:latin typeface="Corbel" pitchFamily="34" charset="0"/>
              </a:defRPr>
            </a:lvl3pPr>
            <a:lvl4pPr marL="1600200" indent="-228600" defTabSz="400050">
              <a:spcBef>
                <a:spcPct val="20000"/>
              </a:spcBef>
              <a:buClr>
                <a:srgbClr val="FEB80A"/>
              </a:buClr>
              <a:buFont typeface="Wingdings 3" pitchFamily="18" charset="2"/>
              <a:buChar char=""/>
              <a:tabLst>
                <a:tab pos="509588" algn="l"/>
              </a:tabLst>
              <a:defRPr sz="2200">
                <a:solidFill>
                  <a:schemeClr val="tx1"/>
                </a:solidFill>
                <a:latin typeface="Corbel" pitchFamily="34" charset="0"/>
              </a:defRPr>
            </a:lvl4pPr>
            <a:lvl5pPr marL="2057400" indent="-228600" defTabSz="400050">
              <a:spcBef>
                <a:spcPct val="20000"/>
              </a:spcBef>
              <a:buClr>
                <a:srgbClr val="FEB80A"/>
              </a:buClr>
              <a:buFont typeface="Wingdings 2" pitchFamily="18" charset="2"/>
              <a:buChar char=""/>
              <a:tabLst>
                <a:tab pos="509588" algn="l"/>
              </a:tabLst>
              <a:defRPr sz="2000">
                <a:solidFill>
                  <a:schemeClr val="tx1"/>
                </a:solidFill>
                <a:latin typeface="Corbel" pitchFamily="34" charset="0"/>
              </a:defRPr>
            </a:lvl5pPr>
            <a:lvl6pPr marL="2514600" indent="-228600" defTabSz="400050" eaLnBrk="0" fontAlgn="base" hangingPunct="0">
              <a:spcBef>
                <a:spcPct val="20000"/>
              </a:spcBef>
              <a:spcAft>
                <a:spcPct val="0"/>
              </a:spcAft>
              <a:buClr>
                <a:srgbClr val="FEB80A"/>
              </a:buClr>
              <a:buFont typeface="Wingdings 2" pitchFamily="18" charset="2"/>
              <a:buChar char=""/>
              <a:tabLst>
                <a:tab pos="509588" algn="l"/>
              </a:tabLst>
              <a:defRPr sz="2000">
                <a:solidFill>
                  <a:schemeClr val="tx1"/>
                </a:solidFill>
                <a:latin typeface="Corbel" pitchFamily="34" charset="0"/>
              </a:defRPr>
            </a:lvl6pPr>
            <a:lvl7pPr marL="2971800" indent="-228600" defTabSz="400050" eaLnBrk="0" fontAlgn="base" hangingPunct="0">
              <a:spcBef>
                <a:spcPct val="20000"/>
              </a:spcBef>
              <a:spcAft>
                <a:spcPct val="0"/>
              </a:spcAft>
              <a:buClr>
                <a:srgbClr val="FEB80A"/>
              </a:buClr>
              <a:buFont typeface="Wingdings 2" pitchFamily="18" charset="2"/>
              <a:buChar char=""/>
              <a:tabLst>
                <a:tab pos="509588" algn="l"/>
              </a:tabLst>
              <a:defRPr sz="2000">
                <a:solidFill>
                  <a:schemeClr val="tx1"/>
                </a:solidFill>
                <a:latin typeface="Corbel" pitchFamily="34" charset="0"/>
              </a:defRPr>
            </a:lvl7pPr>
            <a:lvl8pPr marL="3429000" indent="-228600" defTabSz="400050" eaLnBrk="0" fontAlgn="base" hangingPunct="0">
              <a:spcBef>
                <a:spcPct val="20000"/>
              </a:spcBef>
              <a:spcAft>
                <a:spcPct val="0"/>
              </a:spcAft>
              <a:buClr>
                <a:srgbClr val="FEB80A"/>
              </a:buClr>
              <a:buFont typeface="Wingdings 2" pitchFamily="18" charset="2"/>
              <a:buChar char=""/>
              <a:tabLst>
                <a:tab pos="509588" algn="l"/>
              </a:tabLst>
              <a:defRPr sz="2000">
                <a:solidFill>
                  <a:schemeClr val="tx1"/>
                </a:solidFill>
                <a:latin typeface="Corbel" pitchFamily="34" charset="0"/>
              </a:defRPr>
            </a:lvl8pPr>
            <a:lvl9pPr marL="3886200" indent="-228600" defTabSz="400050" eaLnBrk="0" fontAlgn="base" hangingPunct="0">
              <a:spcBef>
                <a:spcPct val="20000"/>
              </a:spcBef>
              <a:spcAft>
                <a:spcPct val="0"/>
              </a:spcAft>
              <a:buClr>
                <a:srgbClr val="FEB80A"/>
              </a:buClr>
              <a:buFont typeface="Wingdings 2" pitchFamily="18" charset="2"/>
              <a:buChar char=""/>
              <a:tabLst>
                <a:tab pos="509588" algn="l"/>
              </a:tabLst>
              <a:defRPr sz="2000">
                <a:solidFill>
                  <a:schemeClr val="tx1"/>
                </a:solidFill>
                <a:latin typeface="Corbel" pitchFamily="34" charset="0"/>
              </a:defRPr>
            </a:lvl9pPr>
          </a:lstStyle>
          <a:p>
            <a:pPr lvl="2" eaLnBrk="1" hangingPunct="1">
              <a:spcBef>
                <a:spcPct val="0"/>
              </a:spcBef>
              <a:spcAft>
                <a:spcPts val="600"/>
              </a:spcAft>
              <a:buClr>
                <a:srgbClr val="FFFFFF"/>
              </a:buClr>
              <a:buSzPct val="95000"/>
              <a:buFont typeface="Wingdings" pitchFamily="2" charset="2"/>
              <a:buChar char=""/>
            </a:pPr>
            <a:r>
              <a:rPr lang="en-US" altLang="en-US" sz="2800" dirty="0">
                <a:solidFill>
                  <a:srgbClr val="FFFFFF"/>
                </a:solidFill>
                <a:latin typeface="Arial" charset="0"/>
              </a:rPr>
              <a:t>Donor recruitment to conclude by </a:t>
            </a:r>
            <a:r>
              <a:rPr lang="en-US" altLang="en-US" sz="2800" dirty="0" smtClean="0">
                <a:solidFill>
                  <a:srgbClr val="FFFFFF"/>
                </a:solidFill>
                <a:latin typeface="Arial" charset="0"/>
              </a:rPr>
              <a:t>end </a:t>
            </a:r>
            <a:r>
              <a:rPr lang="en-US" altLang="en-US" sz="2800" dirty="0">
                <a:solidFill>
                  <a:srgbClr val="FFFFFF"/>
                </a:solidFill>
                <a:latin typeface="Arial" charset="0"/>
              </a:rPr>
              <a:t>of </a:t>
            </a:r>
            <a:r>
              <a:rPr lang="en-US" altLang="en-US" sz="2800" dirty="0" smtClean="0">
                <a:solidFill>
                  <a:srgbClr val="FFFFFF"/>
                </a:solidFill>
                <a:latin typeface="Arial" charset="0"/>
              </a:rPr>
              <a:t>	summer </a:t>
            </a:r>
            <a:r>
              <a:rPr lang="en-US" altLang="en-US" sz="2800" dirty="0">
                <a:solidFill>
                  <a:srgbClr val="FFFFFF"/>
                </a:solidFill>
                <a:latin typeface="Arial" charset="0"/>
              </a:rPr>
              <a:t>(n=900</a:t>
            </a:r>
            <a:r>
              <a:rPr lang="en-US" altLang="en-US" sz="2800" dirty="0" smtClean="0">
                <a:solidFill>
                  <a:srgbClr val="FFFFFF"/>
                </a:solidFill>
                <a:latin typeface="Arial" charset="0"/>
              </a:rPr>
              <a:t>)</a:t>
            </a:r>
          </a:p>
          <a:p>
            <a:pPr lvl="2" eaLnBrk="1" hangingPunct="1">
              <a:spcBef>
                <a:spcPct val="0"/>
              </a:spcBef>
              <a:spcAft>
                <a:spcPts val="600"/>
              </a:spcAft>
              <a:buClr>
                <a:srgbClr val="FFFFFF"/>
              </a:buClr>
              <a:buSzPct val="95000"/>
              <a:buFont typeface="Wingdings" pitchFamily="2" charset="2"/>
              <a:buChar char=""/>
            </a:pPr>
            <a:endParaRPr lang="en-US" altLang="en-US" sz="1050" dirty="0">
              <a:solidFill>
                <a:srgbClr val="FFFFFF"/>
              </a:solidFill>
              <a:latin typeface="Arial" charset="0"/>
            </a:endParaRPr>
          </a:p>
          <a:p>
            <a:pPr lvl="2" eaLnBrk="1" hangingPunct="1">
              <a:spcBef>
                <a:spcPct val="0"/>
              </a:spcBef>
              <a:spcAft>
                <a:spcPts val="600"/>
              </a:spcAft>
              <a:buClr>
                <a:srgbClr val="FFFFFF"/>
              </a:buClr>
              <a:buSzPct val="95000"/>
              <a:buFont typeface="Wingdings" pitchFamily="2" charset="2"/>
              <a:buChar char=""/>
            </a:pPr>
            <a:r>
              <a:rPr lang="en-US" altLang="en-US" sz="2800" dirty="0">
                <a:solidFill>
                  <a:srgbClr val="FFFFFF"/>
                </a:solidFill>
                <a:latin typeface="Arial" charset="0"/>
              </a:rPr>
              <a:t>Main manuscript and two companion papers </a:t>
            </a:r>
            <a:r>
              <a:rPr lang="en-US" altLang="en-US" sz="2800" dirty="0" smtClean="0">
                <a:solidFill>
                  <a:srgbClr val="FFFFFF"/>
                </a:solidFill>
                <a:latin typeface="Arial" charset="0"/>
              </a:rPr>
              <a:t>	published in </a:t>
            </a:r>
            <a:r>
              <a:rPr lang="en-US" altLang="en-US" sz="2800" i="1" dirty="0" smtClean="0">
                <a:solidFill>
                  <a:srgbClr val="FFFFFF"/>
                </a:solidFill>
                <a:latin typeface="Arial" charset="0"/>
              </a:rPr>
              <a:t>Science</a:t>
            </a:r>
            <a:r>
              <a:rPr lang="en-US" altLang="en-US" sz="2800" dirty="0" smtClean="0">
                <a:solidFill>
                  <a:srgbClr val="FFFFFF"/>
                </a:solidFill>
                <a:latin typeface="Arial" charset="0"/>
              </a:rPr>
              <a:t> </a:t>
            </a:r>
            <a:endParaRPr lang="en-US" altLang="en-US" sz="2800" dirty="0">
              <a:solidFill>
                <a:srgbClr val="FFFFFF"/>
              </a:solidFill>
              <a:latin typeface="Arial" charset="0"/>
            </a:endParaRPr>
          </a:p>
        </p:txBody>
      </p:sp>
      <p:sp>
        <p:nvSpPr>
          <p:cNvPr id="90118" name="TextBox 6"/>
          <p:cNvSpPr txBox="1">
            <a:spLocks noChangeArrowheads="1"/>
          </p:cNvSpPr>
          <p:nvPr/>
        </p:nvSpPr>
        <p:spPr bwMode="auto">
          <a:xfrm>
            <a:off x="7316788" y="6410503"/>
            <a:ext cx="17956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ltLang="en-US" sz="2000" dirty="0">
                <a:solidFill>
                  <a:srgbClr val="8BE6FF"/>
                </a:solidFill>
              </a:rPr>
              <a:t>Document </a:t>
            </a:r>
            <a:r>
              <a:rPr lang="en-US" altLang="en-US" sz="2000" dirty="0" smtClean="0">
                <a:solidFill>
                  <a:srgbClr val="8BE6FF"/>
                </a:solidFill>
              </a:rPr>
              <a:t>34</a:t>
            </a:r>
            <a:endParaRPr lang="en-US" altLang="en-US" sz="2000" dirty="0">
              <a:solidFill>
                <a:srgbClr val="8BE6FF"/>
              </a:solidFill>
            </a:endParaRPr>
          </a:p>
        </p:txBody>
      </p:sp>
      <p:grpSp>
        <p:nvGrpSpPr>
          <p:cNvPr id="3" name="Group 2"/>
          <p:cNvGrpSpPr/>
          <p:nvPr/>
        </p:nvGrpSpPr>
        <p:grpSpPr>
          <a:xfrm>
            <a:off x="831850" y="1379766"/>
            <a:ext cx="7329488" cy="2832100"/>
            <a:chOff x="831850" y="1219200"/>
            <a:chExt cx="7329488" cy="2832100"/>
          </a:xfrm>
        </p:grpSpPr>
        <p:pic>
          <p:nvPicPr>
            <p:cNvPr id="901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850" y="1223963"/>
              <a:ext cx="2901950" cy="2827337"/>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01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5713" y="1219200"/>
              <a:ext cx="4365625" cy="2827338"/>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0119" name="TextBox 7"/>
            <p:cNvSpPr txBox="1">
              <a:spLocks noChangeArrowheads="1"/>
            </p:cNvSpPr>
            <p:nvPr/>
          </p:nvSpPr>
          <p:spPr bwMode="auto">
            <a:xfrm>
              <a:off x="5029200" y="1476375"/>
              <a:ext cx="609600"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ltLang="en-US" sz="1200">
                  <a:solidFill>
                    <a:srgbClr val="007EEA"/>
                  </a:solidFill>
                  <a:latin typeface="Corbel" pitchFamily="34" charset="0"/>
                </a:rPr>
                <a:t>Blood</a:t>
              </a:r>
            </a:p>
          </p:txBody>
        </p:sp>
        <p:sp>
          <p:nvSpPr>
            <p:cNvPr id="90120" name="TextBox 8"/>
            <p:cNvSpPr txBox="1">
              <a:spLocks noChangeArrowheads="1"/>
            </p:cNvSpPr>
            <p:nvPr/>
          </p:nvSpPr>
          <p:spPr bwMode="auto">
            <a:xfrm>
              <a:off x="3984625" y="1978025"/>
              <a:ext cx="1066800" cy="2778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en-US" altLang="en-US" sz="1200">
                  <a:solidFill>
                    <a:srgbClr val="007EEA"/>
                  </a:solidFill>
                  <a:latin typeface="Corbel" pitchFamily="34" charset="0"/>
                </a:rPr>
                <a:t>Artery Tibial</a:t>
              </a:r>
            </a:p>
          </p:txBody>
        </p:sp>
        <p:sp>
          <p:nvSpPr>
            <p:cNvPr id="90121" name="TextBox 9"/>
            <p:cNvSpPr txBox="1">
              <a:spLocks noChangeArrowheads="1"/>
            </p:cNvSpPr>
            <p:nvPr/>
          </p:nvSpPr>
          <p:spPr bwMode="auto">
            <a:xfrm>
              <a:off x="3886200" y="2446338"/>
              <a:ext cx="1019175"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en-US" altLang="en-US" sz="1200">
                  <a:solidFill>
                    <a:srgbClr val="007EEA"/>
                  </a:solidFill>
                  <a:latin typeface="Corbel" pitchFamily="34" charset="0"/>
                </a:rPr>
                <a:t>Artery Aorta</a:t>
              </a:r>
            </a:p>
          </p:txBody>
        </p:sp>
        <p:sp>
          <p:nvSpPr>
            <p:cNvPr id="90122" name="TextBox 10"/>
            <p:cNvSpPr txBox="1">
              <a:spLocks noChangeArrowheads="1"/>
            </p:cNvSpPr>
            <p:nvPr/>
          </p:nvSpPr>
          <p:spPr bwMode="auto">
            <a:xfrm>
              <a:off x="3787775" y="2903538"/>
              <a:ext cx="1181100"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en-US" altLang="en-US" sz="1200">
                  <a:solidFill>
                    <a:srgbClr val="007EEA"/>
                  </a:solidFill>
                  <a:latin typeface="Corbel" pitchFamily="34" charset="0"/>
                </a:rPr>
                <a:t>Adipose</a:t>
              </a:r>
            </a:p>
            <a:p>
              <a:pPr algn="ctr" eaLnBrk="1" hangingPunct="1"/>
              <a:r>
                <a:rPr lang="en-US" altLang="en-US" sz="1200">
                  <a:solidFill>
                    <a:srgbClr val="007EEA"/>
                  </a:solidFill>
                  <a:latin typeface="Corbel" pitchFamily="34" charset="0"/>
                </a:rPr>
                <a:t>Subcutaneous</a:t>
              </a:r>
            </a:p>
          </p:txBody>
        </p:sp>
        <p:sp>
          <p:nvSpPr>
            <p:cNvPr id="90123" name="TextBox 11"/>
            <p:cNvSpPr txBox="1">
              <a:spLocks noChangeArrowheads="1"/>
            </p:cNvSpPr>
            <p:nvPr/>
          </p:nvSpPr>
          <p:spPr bwMode="auto">
            <a:xfrm>
              <a:off x="4524375" y="3411538"/>
              <a:ext cx="762000"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ltLang="en-US" sz="1200">
                  <a:solidFill>
                    <a:srgbClr val="007EEA"/>
                  </a:solidFill>
                  <a:latin typeface="Corbel" pitchFamily="34" charset="0"/>
                </a:rPr>
                <a:t>Thyroid</a:t>
              </a:r>
            </a:p>
          </p:txBody>
        </p:sp>
        <p:sp>
          <p:nvSpPr>
            <p:cNvPr id="90124" name="TextBox 12"/>
            <p:cNvSpPr txBox="1">
              <a:spLocks noChangeArrowheads="1"/>
            </p:cNvSpPr>
            <p:nvPr/>
          </p:nvSpPr>
          <p:spPr bwMode="auto">
            <a:xfrm>
              <a:off x="4800600" y="3703638"/>
              <a:ext cx="838200"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en-US" altLang="en-US" sz="1200">
                  <a:solidFill>
                    <a:srgbClr val="007EEA"/>
                  </a:solidFill>
                  <a:latin typeface="Corbel" pitchFamily="34" charset="0"/>
                </a:rPr>
                <a:t>Stomach</a:t>
              </a:r>
            </a:p>
          </p:txBody>
        </p:sp>
        <p:sp>
          <p:nvSpPr>
            <p:cNvPr id="90125" name="TextBox 13"/>
            <p:cNvSpPr txBox="1">
              <a:spLocks noChangeArrowheads="1"/>
            </p:cNvSpPr>
            <p:nvPr/>
          </p:nvSpPr>
          <p:spPr bwMode="auto">
            <a:xfrm>
              <a:off x="6248400" y="3767138"/>
              <a:ext cx="1447800" cy="2778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ltLang="en-US" sz="1200">
                  <a:solidFill>
                    <a:srgbClr val="007EEA"/>
                  </a:solidFill>
                  <a:latin typeface="Corbel" pitchFamily="34" charset="0"/>
                </a:rPr>
                <a:t>Skin Sun Exposed</a:t>
              </a:r>
            </a:p>
          </p:txBody>
        </p:sp>
        <p:sp>
          <p:nvSpPr>
            <p:cNvPr id="90126" name="TextBox 14"/>
            <p:cNvSpPr txBox="1">
              <a:spLocks noChangeArrowheads="1"/>
            </p:cNvSpPr>
            <p:nvPr/>
          </p:nvSpPr>
          <p:spPr bwMode="auto">
            <a:xfrm>
              <a:off x="6858000" y="3521075"/>
              <a:ext cx="1219200"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ltLang="en-US" sz="1200">
                  <a:solidFill>
                    <a:srgbClr val="007EEA"/>
                  </a:solidFill>
                  <a:latin typeface="Corbel" pitchFamily="34" charset="0"/>
                </a:rPr>
                <a:t>Nerve Tibial</a:t>
              </a:r>
            </a:p>
          </p:txBody>
        </p:sp>
        <p:sp>
          <p:nvSpPr>
            <p:cNvPr id="90127" name="TextBox 15"/>
            <p:cNvSpPr txBox="1">
              <a:spLocks noChangeArrowheads="1"/>
            </p:cNvSpPr>
            <p:nvPr/>
          </p:nvSpPr>
          <p:spPr bwMode="auto">
            <a:xfrm>
              <a:off x="7239000" y="3043238"/>
              <a:ext cx="838200"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ltLang="en-US" sz="1200">
                  <a:solidFill>
                    <a:srgbClr val="007EEA"/>
                  </a:solidFill>
                  <a:latin typeface="Corbel" pitchFamily="34" charset="0"/>
                </a:rPr>
                <a:t>Muscle Skeletal</a:t>
              </a:r>
            </a:p>
          </p:txBody>
        </p:sp>
        <p:sp>
          <p:nvSpPr>
            <p:cNvPr id="90128" name="TextBox 16"/>
            <p:cNvSpPr txBox="1">
              <a:spLocks noChangeArrowheads="1"/>
            </p:cNvSpPr>
            <p:nvPr/>
          </p:nvSpPr>
          <p:spPr bwMode="auto">
            <a:xfrm>
              <a:off x="7324725" y="2482850"/>
              <a:ext cx="752475" cy="2778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en-US" altLang="en-US" sz="1200">
                  <a:solidFill>
                    <a:srgbClr val="007EEA"/>
                  </a:solidFill>
                  <a:latin typeface="Corbel" pitchFamily="34" charset="0"/>
                </a:rPr>
                <a:t>Lung</a:t>
              </a:r>
            </a:p>
          </p:txBody>
        </p:sp>
        <p:sp>
          <p:nvSpPr>
            <p:cNvPr id="90129" name="TextBox 17"/>
            <p:cNvSpPr txBox="1">
              <a:spLocks noChangeArrowheads="1"/>
            </p:cNvSpPr>
            <p:nvPr/>
          </p:nvSpPr>
          <p:spPr bwMode="auto">
            <a:xfrm>
              <a:off x="7192963" y="2052638"/>
              <a:ext cx="884237"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en-US" altLang="en-US" sz="1200">
                  <a:solidFill>
                    <a:srgbClr val="007EEA"/>
                  </a:solidFill>
                  <a:latin typeface="Corbel" pitchFamily="34" charset="0"/>
                </a:rPr>
                <a:t>Heart Left Ventricle</a:t>
              </a:r>
            </a:p>
          </p:txBody>
        </p:sp>
        <p:sp>
          <p:nvSpPr>
            <p:cNvPr id="90130" name="TextBox 20"/>
            <p:cNvSpPr txBox="1">
              <a:spLocks noChangeArrowheads="1"/>
            </p:cNvSpPr>
            <p:nvPr/>
          </p:nvSpPr>
          <p:spPr bwMode="auto">
            <a:xfrm>
              <a:off x="6400800" y="1447800"/>
              <a:ext cx="876300"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sz="1200">
                <a:solidFill>
                  <a:srgbClr val="007EEA"/>
                </a:solidFill>
                <a:latin typeface="Corbel" pitchFamily="34" charset="0"/>
              </a:endParaRPr>
            </a:p>
          </p:txBody>
        </p:sp>
        <p:sp>
          <p:nvSpPr>
            <p:cNvPr id="90131" name="TextBox 18"/>
            <p:cNvSpPr txBox="1">
              <a:spLocks noChangeArrowheads="1"/>
            </p:cNvSpPr>
            <p:nvPr/>
          </p:nvSpPr>
          <p:spPr bwMode="auto">
            <a:xfrm>
              <a:off x="6248400" y="1247775"/>
              <a:ext cx="1447800"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ltLang="en-US" sz="1200">
                  <a:solidFill>
                    <a:srgbClr val="007EEA"/>
                  </a:solidFill>
                  <a:latin typeface="Corbel" pitchFamily="34" charset="0"/>
                </a:rPr>
                <a:t>Esophagus Mucosa</a:t>
              </a:r>
            </a:p>
          </p:txBody>
        </p:sp>
        <p:sp>
          <p:nvSpPr>
            <p:cNvPr id="90132" name="TextBox 19"/>
            <p:cNvSpPr txBox="1">
              <a:spLocks noChangeArrowheads="1"/>
            </p:cNvSpPr>
            <p:nvPr/>
          </p:nvSpPr>
          <p:spPr bwMode="auto">
            <a:xfrm>
              <a:off x="6873875" y="1552575"/>
              <a:ext cx="1270000" cy="4603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ltLang="en-US" sz="1200">
                  <a:solidFill>
                    <a:srgbClr val="007EEA"/>
                  </a:solidFill>
                  <a:latin typeface="Corbel" pitchFamily="34" charset="0"/>
                </a:rPr>
                <a:t>Esophagus Muscularis</a:t>
              </a:r>
            </a:p>
          </p:txBody>
        </p:sp>
        <p:sp>
          <p:nvSpPr>
            <p:cNvPr id="90133" name="TextBox 2"/>
            <p:cNvSpPr txBox="1">
              <a:spLocks noChangeArrowheads="1"/>
            </p:cNvSpPr>
            <p:nvPr/>
          </p:nvSpPr>
          <p:spPr bwMode="auto">
            <a:xfrm>
              <a:off x="5715000" y="1930400"/>
              <a:ext cx="304800" cy="246063"/>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sz="1000" b="0">
                <a:solidFill>
                  <a:srgbClr val="FF00FF"/>
                </a:solidFill>
                <a:latin typeface="Corbel" pitchFamily="34" charset="0"/>
              </a:endParaRPr>
            </a:p>
          </p:txBody>
        </p:sp>
        <p:sp>
          <p:nvSpPr>
            <p:cNvPr id="90134" name="TextBox 21"/>
            <p:cNvSpPr txBox="1">
              <a:spLocks noChangeArrowheads="1"/>
            </p:cNvSpPr>
            <p:nvPr/>
          </p:nvSpPr>
          <p:spPr bwMode="auto">
            <a:xfrm>
              <a:off x="5283200" y="2209800"/>
              <a:ext cx="304800" cy="24606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sz="1000" b="0">
                <a:solidFill>
                  <a:srgbClr val="FF00FF"/>
                </a:solidFill>
                <a:latin typeface="Corbel" pitchFamily="34" charset="0"/>
              </a:endParaRPr>
            </a:p>
          </p:txBody>
        </p:sp>
        <p:sp>
          <p:nvSpPr>
            <p:cNvPr id="90135" name="TextBox 22"/>
            <p:cNvSpPr txBox="1">
              <a:spLocks noChangeArrowheads="1"/>
            </p:cNvSpPr>
            <p:nvPr/>
          </p:nvSpPr>
          <p:spPr bwMode="auto">
            <a:xfrm>
              <a:off x="5264150" y="2590800"/>
              <a:ext cx="222250" cy="131763"/>
            </a:xfrm>
            <a:prstGeom prst="rect">
              <a:avLst/>
            </a:prstGeom>
            <a:solidFill>
              <a:srgbClr val="8B1C6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sz="1000" b="0">
                <a:solidFill>
                  <a:srgbClr val="FF00FF"/>
                </a:solidFill>
                <a:latin typeface="Corbel" pitchFamily="34" charset="0"/>
              </a:endParaRPr>
            </a:p>
          </p:txBody>
        </p:sp>
        <p:sp>
          <p:nvSpPr>
            <p:cNvPr id="90136" name="TextBox 23"/>
            <p:cNvSpPr txBox="1">
              <a:spLocks noChangeArrowheads="1"/>
            </p:cNvSpPr>
            <p:nvPr/>
          </p:nvSpPr>
          <p:spPr bwMode="auto">
            <a:xfrm>
              <a:off x="5324475" y="2894013"/>
              <a:ext cx="222250" cy="131762"/>
            </a:xfrm>
            <a:prstGeom prst="rect">
              <a:avLst/>
            </a:prstGeom>
            <a:solidFill>
              <a:srgbClr val="FFA54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sz="1000" b="0">
                <a:solidFill>
                  <a:srgbClr val="FF00FF"/>
                </a:solidFill>
                <a:latin typeface="Corbel" pitchFamily="34" charset="0"/>
              </a:endParaRPr>
            </a:p>
          </p:txBody>
        </p:sp>
        <p:sp>
          <p:nvSpPr>
            <p:cNvPr id="90137" name="TextBox 24"/>
            <p:cNvSpPr txBox="1">
              <a:spLocks noChangeArrowheads="1"/>
            </p:cNvSpPr>
            <p:nvPr/>
          </p:nvSpPr>
          <p:spPr bwMode="auto">
            <a:xfrm>
              <a:off x="5492750" y="3208338"/>
              <a:ext cx="222250" cy="131762"/>
            </a:xfrm>
            <a:prstGeom prst="rect">
              <a:avLst/>
            </a:prstGeom>
            <a:solidFill>
              <a:srgbClr val="008B4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sz="1000" b="0">
                <a:solidFill>
                  <a:srgbClr val="FF00FF"/>
                </a:solidFill>
                <a:latin typeface="Corbel" pitchFamily="34" charset="0"/>
              </a:endParaRPr>
            </a:p>
          </p:txBody>
        </p:sp>
        <p:sp>
          <p:nvSpPr>
            <p:cNvPr id="90138" name="TextBox 25"/>
            <p:cNvSpPr txBox="1">
              <a:spLocks noChangeArrowheads="1"/>
            </p:cNvSpPr>
            <p:nvPr/>
          </p:nvSpPr>
          <p:spPr bwMode="auto">
            <a:xfrm>
              <a:off x="5756275" y="3365500"/>
              <a:ext cx="187325" cy="139700"/>
            </a:xfrm>
            <a:prstGeom prst="rect">
              <a:avLst/>
            </a:prstGeom>
            <a:solidFill>
              <a:srgbClr val="FFD39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sz="1000" b="0">
                <a:solidFill>
                  <a:srgbClr val="FF00FF"/>
                </a:solidFill>
                <a:latin typeface="Corbel" pitchFamily="34" charset="0"/>
              </a:endParaRPr>
            </a:p>
          </p:txBody>
        </p:sp>
        <p:sp>
          <p:nvSpPr>
            <p:cNvPr id="90139" name="TextBox 26"/>
            <p:cNvSpPr txBox="1">
              <a:spLocks noChangeArrowheads="1"/>
            </p:cNvSpPr>
            <p:nvPr/>
          </p:nvSpPr>
          <p:spPr bwMode="auto">
            <a:xfrm>
              <a:off x="6096000" y="3409950"/>
              <a:ext cx="187325" cy="139700"/>
            </a:xfrm>
            <a:prstGeom prst="rect">
              <a:avLst/>
            </a:prstGeom>
            <a:solidFill>
              <a:srgbClr val="1E9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sz="1000" b="0">
                <a:solidFill>
                  <a:srgbClr val="FF00FF"/>
                </a:solidFill>
                <a:latin typeface="Corbel" pitchFamily="34" charset="0"/>
              </a:endParaRPr>
            </a:p>
          </p:txBody>
        </p:sp>
        <p:sp>
          <p:nvSpPr>
            <p:cNvPr id="90140" name="TextBox 27"/>
            <p:cNvSpPr txBox="1">
              <a:spLocks noChangeArrowheads="1"/>
            </p:cNvSpPr>
            <p:nvPr/>
          </p:nvSpPr>
          <p:spPr bwMode="auto">
            <a:xfrm>
              <a:off x="6400800" y="3295650"/>
              <a:ext cx="187325" cy="141288"/>
            </a:xfrm>
            <a:prstGeom prst="rect">
              <a:avLst/>
            </a:prstGeom>
            <a:solidFill>
              <a:srgbClr val="FFD7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sz="1000" b="0">
                <a:solidFill>
                  <a:srgbClr val="FF00FF"/>
                </a:solidFill>
                <a:latin typeface="Corbel" pitchFamily="34" charset="0"/>
              </a:endParaRPr>
            </a:p>
          </p:txBody>
        </p:sp>
        <p:sp>
          <p:nvSpPr>
            <p:cNvPr id="90141" name="TextBox 28"/>
            <p:cNvSpPr txBox="1">
              <a:spLocks noChangeArrowheads="1"/>
            </p:cNvSpPr>
            <p:nvPr/>
          </p:nvSpPr>
          <p:spPr bwMode="auto">
            <a:xfrm>
              <a:off x="6684963" y="3025775"/>
              <a:ext cx="188912" cy="139700"/>
            </a:xfrm>
            <a:prstGeom prst="rect">
              <a:avLst/>
            </a:prstGeom>
            <a:solidFill>
              <a:srgbClr val="7A67E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sz="1000" b="0">
                <a:solidFill>
                  <a:srgbClr val="FF00FF"/>
                </a:solidFill>
                <a:latin typeface="Corbel" pitchFamily="34" charset="0"/>
              </a:endParaRPr>
            </a:p>
          </p:txBody>
        </p:sp>
        <p:sp>
          <p:nvSpPr>
            <p:cNvPr id="90142" name="TextBox 29"/>
            <p:cNvSpPr txBox="1">
              <a:spLocks noChangeArrowheads="1"/>
            </p:cNvSpPr>
            <p:nvPr/>
          </p:nvSpPr>
          <p:spPr bwMode="auto">
            <a:xfrm>
              <a:off x="6764338" y="2620963"/>
              <a:ext cx="187325" cy="139700"/>
            </a:xfrm>
            <a:prstGeom prst="rect">
              <a:avLst/>
            </a:prstGeom>
            <a:solidFill>
              <a:srgbClr val="9ACD3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sz="1000" b="0">
                <a:solidFill>
                  <a:srgbClr val="FF00FF"/>
                </a:solidFill>
                <a:latin typeface="Corbel" pitchFamily="34" charset="0"/>
              </a:endParaRPr>
            </a:p>
          </p:txBody>
        </p:sp>
        <p:sp>
          <p:nvSpPr>
            <p:cNvPr id="90143" name="TextBox 30"/>
            <p:cNvSpPr txBox="1">
              <a:spLocks noChangeArrowheads="1"/>
            </p:cNvSpPr>
            <p:nvPr/>
          </p:nvSpPr>
          <p:spPr bwMode="auto">
            <a:xfrm>
              <a:off x="6650038" y="2303463"/>
              <a:ext cx="188912" cy="139700"/>
            </a:xfrm>
            <a:prstGeom prst="rect">
              <a:avLst/>
            </a:prstGeom>
            <a:solidFill>
              <a:srgbClr val="7A378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sz="1000" b="0">
                <a:solidFill>
                  <a:srgbClr val="FF00FF"/>
                </a:solidFill>
                <a:latin typeface="Corbel" pitchFamily="34" charset="0"/>
              </a:endParaRPr>
            </a:p>
          </p:txBody>
        </p:sp>
        <p:sp>
          <p:nvSpPr>
            <p:cNvPr id="90144" name="TextBox 31"/>
            <p:cNvSpPr txBox="1">
              <a:spLocks noChangeArrowheads="1"/>
            </p:cNvSpPr>
            <p:nvPr/>
          </p:nvSpPr>
          <p:spPr bwMode="auto">
            <a:xfrm>
              <a:off x="6462713" y="2070100"/>
              <a:ext cx="187325" cy="139700"/>
            </a:xfrm>
            <a:prstGeom prst="rect">
              <a:avLst/>
            </a:prstGeom>
            <a:solidFill>
              <a:srgbClr val="CDAA7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sz="1000" b="0">
                <a:solidFill>
                  <a:srgbClr val="FF00FF"/>
                </a:solidFill>
                <a:latin typeface="Corbel" pitchFamily="34" charset="0"/>
              </a:endParaRPr>
            </a:p>
          </p:txBody>
        </p:sp>
        <p:sp>
          <p:nvSpPr>
            <p:cNvPr id="90145" name="TextBox 32"/>
            <p:cNvSpPr txBox="1">
              <a:spLocks noChangeArrowheads="1"/>
            </p:cNvSpPr>
            <p:nvPr/>
          </p:nvSpPr>
          <p:spPr bwMode="auto">
            <a:xfrm>
              <a:off x="6189663" y="1943100"/>
              <a:ext cx="187325" cy="141288"/>
            </a:xfrm>
            <a:prstGeom prst="rect">
              <a:avLst/>
            </a:prstGeom>
            <a:solidFill>
              <a:srgbClr val="8B735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sz="1000" b="0">
                <a:solidFill>
                  <a:srgbClr val="FF00FF"/>
                </a:solidFill>
                <a:latin typeface="Corbel" pitchFamily="34" charset="0"/>
              </a:endParaRPr>
            </a:p>
          </p:txBody>
        </p:sp>
        <p:sp>
          <p:nvSpPr>
            <p:cNvPr id="90146" name="TextBox 33"/>
            <p:cNvSpPr txBox="1">
              <a:spLocks noChangeArrowheads="1"/>
            </p:cNvSpPr>
            <p:nvPr/>
          </p:nvSpPr>
          <p:spPr bwMode="auto">
            <a:xfrm>
              <a:off x="6019800" y="2813050"/>
              <a:ext cx="228600" cy="1397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sz="1000" b="0">
                <a:solidFill>
                  <a:srgbClr val="FF00FF"/>
                </a:solidFill>
                <a:latin typeface="Corbel" pitchFamily="34" charset="0"/>
              </a:endParaRPr>
            </a:p>
          </p:txBody>
        </p:sp>
        <p:sp>
          <p:nvSpPr>
            <p:cNvPr id="90147" name="TextBox 3"/>
            <p:cNvSpPr txBox="1">
              <a:spLocks noChangeArrowheads="1"/>
            </p:cNvSpPr>
            <p:nvPr/>
          </p:nvSpPr>
          <p:spPr bwMode="auto">
            <a:xfrm>
              <a:off x="6096000" y="1825625"/>
              <a:ext cx="3540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ltLang="en-US" sz="1200" b="0">
                  <a:solidFill>
                    <a:srgbClr val="FFFFFF"/>
                  </a:solidFill>
                </a:rPr>
                <a:t>95</a:t>
              </a:r>
            </a:p>
          </p:txBody>
        </p:sp>
        <p:sp>
          <p:nvSpPr>
            <p:cNvPr id="90148" name="TextBox 35"/>
            <p:cNvSpPr txBox="1">
              <a:spLocks noChangeArrowheads="1"/>
            </p:cNvSpPr>
            <p:nvPr/>
          </p:nvSpPr>
          <p:spPr bwMode="auto">
            <a:xfrm>
              <a:off x="5581650" y="1866900"/>
              <a:ext cx="439738"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ltLang="en-US" sz="1200" b="0">
                  <a:solidFill>
                    <a:srgbClr val="FFFFFF"/>
                  </a:solidFill>
                </a:rPr>
                <a:t>168</a:t>
              </a:r>
            </a:p>
            <a:p>
              <a:pPr eaLnBrk="1" hangingPunct="1"/>
              <a:endParaRPr lang="en-US" altLang="en-US" sz="1400" b="0">
                <a:solidFill>
                  <a:srgbClr val="FFFFFF"/>
                </a:solidFill>
                <a:latin typeface="Corbel" pitchFamily="34" charset="0"/>
              </a:endParaRPr>
            </a:p>
          </p:txBody>
        </p:sp>
        <p:sp>
          <p:nvSpPr>
            <p:cNvPr id="90149" name="TextBox 36"/>
            <p:cNvSpPr txBox="1">
              <a:spLocks noChangeArrowheads="1"/>
            </p:cNvSpPr>
            <p:nvPr/>
          </p:nvSpPr>
          <p:spPr bwMode="auto">
            <a:xfrm>
              <a:off x="5199063" y="2200275"/>
              <a:ext cx="4397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ltLang="en-US" sz="1200" b="0">
                  <a:solidFill>
                    <a:srgbClr val="FFFFFF"/>
                  </a:solidFill>
                </a:rPr>
                <a:t>124</a:t>
              </a:r>
            </a:p>
            <a:p>
              <a:pPr eaLnBrk="1" hangingPunct="1"/>
              <a:endParaRPr lang="en-US" altLang="en-US" sz="1400" b="0">
                <a:solidFill>
                  <a:srgbClr val="FFFFFF"/>
                </a:solidFill>
                <a:latin typeface="Corbel" pitchFamily="34" charset="0"/>
              </a:endParaRPr>
            </a:p>
          </p:txBody>
        </p:sp>
        <p:sp>
          <p:nvSpPr>
            <p:cNvPr id="90150" name="TextBox 37"/>
            <p:cNvSpPr txBox="1">
              <a:spLocks noChangeArrowheads="1"/>
            </p:cNvSpPr>
            <p:nvPr/>
          </p:nvSpPr>
          <p:spPr bwMode="auto">
            <a:xfrm>
              <a:off x="5103813" y="2505075"/>
              <a:ext cx="3540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ltLang="en-US" sz="1200" b="0">
                  <a:solidFill>
                    <a:srgbClr val="FFFFFF"/>
                  </a:solidFill>
                </a:rPr>
                <a:t>74</a:t>
              </a:r>
            </a:p>
            <a:p>
              <a:pPr eaLnBrk="1" hangingPunct="1"/>
              <a:endParaRPr lang="en-US" altLang="en-US" sz="1400" b="0">
                <a:solidFill>
                  <a:srgbClr val="FFFFFF"/>
                </a:solidFill>
                <a:latin typeface="Corbel" pitchFamily="34" charset="0"/>
              </a:endParaRPr>
            </a:p>
          </p:txBody>
        </p:sp>
        <p:sp>
          <p:nvSpPr>
            <p:cNvPr id="90151" name="TextBox 38"/>
            <p:cNvSpPr txBox="1">
              <a:spLocks noChangeArrowheads="1"/>
            </p:cNvSpPr>
            <p:nvPr/>
          </p:nvSpPr>
          <p:spPr bwMode="auto">
            <a:xfrm>
              <a:off x="5156200" y="2847975"/>
              <a:ext cx="4175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ltLang="en-US" sz="1200" b="0">
                  <a:solidFill>
                    <a:srgbClr val="FFFFFF"/>
                  </a:solidFill>
                </a:rPr>
                <a:t>111</a:t>
              </a:r>
            </a:p>
            <a:p>
              <a:pPr eaLnBrk="1" hangingPunct="1"/>
              <a:endParaRPr lang="en-US" altLang="en-US" sz="1400" b="0">
                <a:solidFill>
                  <a:srgbClr val="FFFFFF"/>
                </a:solidFill>
                <a:latin typeface="Corbel" pitchFamily="34" charset="0"/>
              </a:endParaRPr>
            </a:p>
          </p:txBody>
        </p:sp>
        <p:sp>
          <p:nvSpPr>
            <p:cNvPr id="90152" name="TextBox 39"/>
            <p:cNvSpPr txBox="1">
              <a:spLocks noChangeArrowheads="1"/>
            </p:cNvSpPr>
            <p:nvPr/>
          </p:nvSpPr>
          <p:spPr bwMode="auto">
            <a:xfrm>
              <a:off x="5327650" y="3189288"/>
              <a:ext cx="4286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ltLang="en-US" sz="1200" b="0">
                  <a:solidFill>
                    <a:srgbClr val="FFFFFF"/>
                  </a:solidFill>
                </a:rPr>
                <a:t>112</a:t>
              </a:r>
            </a:p>
            <a:p>
              <a:pPr eaLnBrk="1" hangingPunct="1"/>
              <a:endParaRPr lang="en-US" altLang="en-US" sz="1400" b="0">
                <a:solidFill>
                  <a:srgbClr val="FFFFFF"/>
                </a:solidFill>
                <a:latin typeface="Corbel" pitchFamily="34" charset="0"/>
              </a:endParaRPr>
            </a:p>
          </p:txBody>
        </p:sp>
        <p:sp>
          <p:nvSpPr>
            <p:cNvPr id="90153" name="TextBox 40"/>
            <p:cNvSpPr txBox="1">
              <a:spLocks noChangeArrowheads="1"/>
            </p:cNvSpPr>
            <p:nvPr/>
          </p:nvSpPr>
          <p:spPr bwMode="auto">
            <a:xfrm>
              <a:off x="5651500" y="3387725"/>
              <a:ext cx="3540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ltLang="en-US" sz="1200" b="0">
                  <a:solidFill>
                    <a:srgbClr val="FFFFFF"/>
                  </a:solidFill>
                </a:rPr>
                <a:t>76</a:t>
              </a:r>
            </a:p>
            <a:p>
              <a:pPr eaLnBrk="1" hangingPunct="1"/>
              <a:endParaRPr lang="en-US" altLang="en-US" sz="1400" b="0">
                <a:solidFill>
                  <a:srgbClr val="FFFFFF"/>
                </a:solidFill>
                <a:latin typeface="Corbel" pitchFamily="34" charset="0"/>
              </a:endParaRPr>
            </a:p>
          </p:txBody>
        </p:sp>
        <p:sp>
          <p:nvSpPr>
            <p:cNvPr id="90154" name="TextBox 41"/>
            <p:cNvSpPr txBox="1">
              <a:spLocks noChangeArrowheads="1"/>
            </p:cNvSpPr>
            <p:nvPr/>
          </p:nvSpPr>
          <p:spPr bwMode="auto">
            <a:xfrm>
              <a:off x="5965825" y="3441700"/>
              <a:ext cx="4286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ltLang="en-US" sz="1200" b="0">
                  <a:solidFill>
                    <a:srgbClr val="FFFFFF"/>
                  </a:solidFill>
                </a:rPr>
                <a:t>114</a:t>
              </a:r>
            </a:p>
            <a:p>
              <a:pPr eaLnBrk="1" hangingPunct="1"/>
              <a:endParaRPr lang="en-US" altLang="en-US" sz="1400" b="0">
                <a:solidFill>
                  <a:srgbClr val="FFFFFF"/>
                </a:solidFill>
                <a:latin typeface="Corbel" pitchFamily="34" charset="0"/>
              </a:endParaRPr>
            </a:p>
          </p:txBody>
        </p:sp>
        <p:sp>
          <p:nvSpPr>
            <p:cNvPr id="90155" name="TextBox 42"/>
            <p:cNvSpPr txBox="1">
              <a:spLocks noChangeArrowheads="1"/>
            </p:cNvSpPr>
            <p:nvPr/>
          </p:nvSpPr>
          <p:spPr bwMode="auto">
            <a:xfrm>
              <a:off x="6327775" y="3340100"/>
              <a:ext cx="4397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ltLang="en-US" sz="1200" b="0">
                  <a:solidFill>
                    <a:srgbClr val="FFFFFF"/>
                  </a:solidFill>
                </a:rPr>
                <a:t>102</a:t>
              </a:r>
            </a:p>
            <a:p>
              <a:pPr eaLnBrk="1" hangingPunct="1"/>
              <a:endParaRPr lang="en-US" altLang="en-US" sz="1400" b="0">
                <a:solidFill>
                  <a:srgbClr val="FFFFFF"/>
                </a:solidFill>
                <a:latin typeface="Corbel" pitchFamily="34" charset="0"/>
              </a:endParaRPr>
            </a:p>
          </p:txBody>
        </p:sp>
        <p:sp>
          <p:nvSpPr>
            <p:cNvPr id="90156" name="TextBox 43"/>
            <p:cNvSpPr txBox="1">
              <a:spLocks noChangeArrowheads="1"/>
            </p:cNvSpPr>
            <p:nvPr/>
          </p:nvSpPr>
          <p:spPr bwMode="auto">
            <a:xfrm>
              <a:off x="6618288" y="2973388"/>
              <a:ext cx="4397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ltLang="en-US" sz="1200" b="0">
                  <a:solidFill>
                    <a:srgbClr val="FFFFFF"/>
                  </a:solidFill>
                </a:rPr>
                <a:t>143</a:t>
              </a:r>
            </a:p>
            <a:p>
              <a:pPr eaLnBrk="1" hangingPunct="1"/>
              <a:endParaRPr lang="en-US" altLang="en-US" sz="1400" b="0">
                <a:solidFill>
                  <a:srgbClr val="FFFFFF"/>
                </a:solidFill>
                <a:latin typeface="Corbel" pitchFamily="34" charset="0"/>
              </a:endParaRPr>
            </a:p>
          </p:txBody>
        </p:sp>
        <p:sp>
          <p:nvSpPr>
            <p:cNvPr id="90157" name="TextBox 44"/>
            <p:cNvSpPr txBox="1">
              <a:spLocks noChangeArrowheads="1"/>
            </p:cNvSpPr>
            <p:nvPr/>
          </p:nvSpPr>
          <p:spPr bwMode="auto">
            <a:xfrm>
              <a:off x="6719888" y="2533650"/>
              <a:ext cx="4397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ltLang="en-US" sz="1200" b="0">
                  <a:solidFill>
                    <a:srgbClr val="FFFFFF"/>
                  </a:solidFill>
                </a:rPr>
                <a:t>124</a:t>
              </a:r>
            </a:p>
            <a:p>
              <a:pPr eaLnBrk="1" hangingPunct="1"/>
              <a:endParaRPr lang="en-US" altLang="en-US" sz="1400" b="0">
                <a:solidFill>
                  <a:srgbClr val="FFFFFF"/>
                </a:solidFill>
                <a:latin typeface="Corbel" pitchFamily="34" charset="0"/>
              </a:endParaRPr>
            </a:p>
          </p:txBody>
        </p:sp>
        <p:sp>
          <p:nvSpPr>
            <p:cNvPr id="90158" name="TextBox 45"/>
            <p:cNvSpPr txBox="1">
              <a:spLocks noChangeArrowheads="1"/>
            </p:cNvSpPr>
            <p:nvPr/>
          </p:nvSpPr>
          <p:spPr bwMode="auto">
            <a:xfrm>
              <a:off x="6629400" y="2173288"/>
              <a:ext cx="3556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ltLang="en-US" sz="1200" b="0">
                  <a:solidFill>
                    <a:srgbClr val="FFFFFF"/>
                  </a:solidFill>
                </a:rPr>
                <a:t>87</a:t>
              </a:r>
            </a:p>
            <a:p>
              <a:pPr eaLnBrk="1" hangingPunct="1"/>
              <a:endParaRPr lang="en-US" altLang="en-US" sz="1400" b="0">
                <a:solidFill>
                  <a:srgbClr val="FFFFFF"/>
                </a:solidFill>
                <a:latin typeface="Corbel" pitchFamily="34" charset="0"/>
              </a:endParaRPr>
            </a:p>
          </p:txBody>
        </p:sp>
        <p:sp>
          <p:nvSpPr>
            <p:cNvPr id="90159" name="TextBox 46"/>
            <p:cNvSpPr txBox="1">
              <a:spLocks noChangeArrowheads="1"/>
            </p:cNvSpPr>
            <p:nvPr/>
          </p:nvSpPr>
          <p:spPr bwMode="auto">
            <a:xfrm>
              <a:off x="6453188" y="1911350"/>
              <a:ext cx="3556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ltLang="en-US" sz="1200" b="0">
                  <a:solidFill>
                    <a:srgbClr val="FFFFFF"/>
                  </a:solidFill>
                </a:rPr>
                <a:t>91</a:t>
              </a:r>
            </a:p>
            <a:p>
              <a:pPr eaLnBrk="1" hangingPunct="1"/>
              <a:endParaRPr lang="en-US" altLang="en-US" sz="1400" b="0">
                <a:solidFill>
                  <a:srgbClr val="FFFFFF"/>
                </a:solidFill>
                <a:latin typeface="Corbel" pitchFamily="34" charset="0"/>
              </a:endParaRPr>
            </a:p>
          </p:txBody>
        </p:sp>
        <p:sp>
          <p:nvSpPr>
            <p:cNvPr id="90160" name="TextBox 5"/>
            <p:cNvSpPr txBox="1">
              <a:spLocks noChangeArrowheads="1"/>
            </p:cNvSpPr>
            <p:nvPr/>
          </p:nvSpPr>
          <p:spPr bwMode="auto">
            <a:xfrm>
              <a:off x="5835650" y="2601913"/>
              <a:ext cx="582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ltLang="en-US" sz="1400" b="0">
                  <a:solidFill>
                    <a:srgbClr val="000000"/>
                  </a:solidFill>
                </a:rPr>
                <a:t>1421</a:t>
              </a:r>
            </a:p>
          </p:txBody>
        </p:sp>
      </p:grpSp>
    </p:spTree>
    <p:extLst>
      <p:ext uri="{BB962C8B-B14F-4D97-AF65-F5344CB8AC3E}">
        <p14:creationId xmlns:p14="http://schemas.microsoft.com/office/powerpoint/2010/main" val="111433769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175" y="19104"/>
            <a:ext cx="9144000" cy="696913"/>
          </a:xfrm>
          <a:prstGeom prst="rect">
            <a:avLst/>
          </a:prstGeom>
          <a:noFill/>
          <a:ln w="9525">
            <a:noFill/>
            <a:miter lim="800000"/>
            <a:headEnd/>
            <a:tailEnd/>
          </a:ln>
        </p:spPr>
        <p:txBody>
          <a:bodyPr/>
          <a:lstStyle/>
          <a:p>
            <a:pPr algn="ctr">
              <a:defRPr/>
            </a:pPr>
            <a:r>
              <a:rPr lang="en-US" sz="3600" spc="-100" dirty="0">
                <a:solidFill>
                  <a:srgbClr val="FFFF00"/>
                </a:solidFill>
                <a:cs typeface="Arial" pitchFamily="34" charset="0"/>
              </a:rPr>
              <a:t>Human Heredity and Health in Africa (H3Africa) </a:t>
            </a:r>
            <a:endParaRPr lang="en-US" sz="3600" b="1" spc="-100" dirty="0">
              <a:solidFill>
                <a:srgbClr val="FFFF00"/>
              </a:solidFill>
              <a:latin typeface="Arial" pitchFamily="34" charset="0"/>
              <a:cs typeface="Arial" pitchFamily="34" charset="0"/>
            </a:endParaRPr>
          </a:p>
        </p:txBody>
      </p:sp>
      <p:sp>
        <p:nvSpPr>
          <p:cNvPr id="7" name="Title 1"/>
          <p:cNvSpPr txBox="1">
            <a:spLocks/>
          </p:cNvSpPr>
          <p:nvPr/>
        </p:nvSpPr>
        <p:spPr bwMode="auto">
          <a:xfrm>
            <a:off x="91755" y="1253247"/>
            <a:ext cx="8388216" cy="3558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233363" lvl="1" indent="-233363" defTabSz="457200" fontAlgn="base">
              <a:spcBef>
                <a:spcPts val="700"/>
              </a:spcBef>
              <a:spcAft>
                <a:spcPct val="0"/>
              </a:spcAft>
              <a:buClr>
                <a:prstClr val="white"/>
              </a:buClr>
              <a:buSzPct val="95000"/>
              <a:buFont typeface="Wingdings" pitchFamily="2" charset="2"/>
              <a:buChar char=""/>
              <a:tabLst>
                <a:tab pos="914400" algn="l"/>
              </a:tabLst>
            </a:pPr>
            <a:r>
              <a:rPr lang="en-US" sz="2800" dirty="0">
                <a:solidFill>
                  <a:prstClr val="white"/>
                </a:solidFill>
              </a:rPr>
              <a:t>6</a:t>
            </a:r>
            <a:r>
              <a:rPr lang="en-US" sz="2800" baseline="30000" dirty="0" smtClean="0">
                <a:solidFill>
                  <a:prstClr val="white"/>
                </a:solidFill>
              </a:rPr>
              <a:t>th</a:t>
            </a:r>
            <a:r>
              <a:rPr lang="en-US" sz="2800" dirty="0" smtClean="0">
                <a:solidFill>
                  <a:prstClr val="white"/>
                </a:solidFill>
              </a:rPr>
              <a:t> Consortium Meeting in May (Zambia)</a:t>
            </a:r>
          </a:p>
          <a:p>
            <a:pPr marL="911225" lvl="2" indent="0" defTabSz="457200">
              <a:spcBef>
                <a:spcPts val="0"/>
              </a:spcBef>
              <a:buClr>
                <a:prstClr val="white"/>
              </a:buClr>
              <a:buSzPct val="95000"/>
              <a:tabLst>
                <a:tab pos="914400" algn="l"/>
              </a:tabLst>
            </a:pPr>
            <a:r>
              <a:rPr lang="en-US" sz="2400" dirty="0" smtClean="0">
                <a:solidFill>
                  <a:schemeClr val="tx2">
                    <a:lumMod val="90000"/>
                  </a:schemeClr>
                </a:solidFill>
              </a:rPr>
              <a:t>Grants Management Workshop</a:t>
            </a:r>
          </a:p>
          <a:p>
            <a:pPr marL="911225" lvl="2" indent="0" defTabSz="457200">
              <a:spcBef>
                <a:spcPts val="0"/>
              </a:spcBef>
              <a:buClr>
                <a:prstClr val="white"/>
              </a:buClr>
              <a:buSzPct val="95000"/>
              <a:tabLst>
                <a:tab pos="914400" algn="l"/>
              </a:tabLst>
            </a:pPr>
            <a:r>
              <a:rPr lang="en-US" sz="2400" dirty="0" smtClean="0">
                <a:solidFill>
                  <a:schemeClr val="tx2">
                    <a:lumMod val="90000"/>
                  </a:schemeClr>
                </a:solidFill>
              </a:rPr>
              <a:t>Community Engagement Training Workshop</a:t>
            </a:r>
            <a:endParaRPr lang="en-US" sz="2400" dirty="0">
              <a:solidFill>
                <a:schemeClr val="tx2">
                  <a:lumMod val="90000"/>
                </a:schemeClr>
              </a:solidFill>
            </a:endParaRPr>
          </a:p>
          <a:p>
            <a:pPr marL="911225" lvl="2" indent="0" defTabSz="457200">
              <a:spcBef>
                <a:spcPts val="0"/>
              </a:spcBef>
              <a:buClr>
                <a:prstClr val="white"/>
              </a:buClr>
              <a:buSzPct val="95000"/>
              <a:tabLst>
                <a:tab pos="914400" algn="l"/>
              </a:tabLst>
            </a:pPr>
            <a:r>
              <a:rPr lang="en-US" sz="2400" dirty="0" smtClean="0">
                <a:solidFill>
                  <a:schemeClr val="tx2">
                    <a:lumMod val="90000"/>
                  </a:schemeClr>
                </a:solidFill>
              </a:rPr>
              <a:t>2</a:t>
            </a:r>
            <a:r>
              <a:rPr lang="en-US" sz="2400" baseline="30000" dirty="0" smtClean="0">
                <a:solidFill>
                  <a:schemeClr val="tx2">
                    <a:lumMod val="90000"/>
                  </a:schemeClr>
                </a:solidFill>
              </a:rPr>
              <a:t>nd</a:t>
            </a:r>
            <a:r>
              <a:rPr lang="en-US" sz="2400" dirty="0" smtClean="0">
                <a:solidFill>
                  <a:schemeClr val="tx2">
                    <a:lumMod val="90000"/>
                  </a:schemeClr>
                </a:solidFill>
              </a:rPr>
              <a:t> Ethics Consultation Meeting</a:t>
            </a:r>
          </a:p>
          <a:p>
            <a:pPr marL="911225" lvl="2" indent="0" defTabSz="457200">
              <a:spcBef>
                <a:spcPts val="0"/>
              </a:spcBef>
              <a:buClr>
                <a:prstClr val="white"/>
              </a:buClr>
              <a:buSzPct val="95000"/>
              <a:tabLst>
                <a:tab pos="914400" algn="l"/>
              </a:tabLst>
            </a:pPr>
            <a:endParaRPr lang="en-US" sz="2400" dirty="0">
              <a:solidFill>
                <a:schemeClr val="tx2">
                  <a:lumMod val="90000"/>
                </a:schemeClr>
              </a:solidFill>
            </a:endParaRPr>
          </a:p>
          <a:p>
            <a:pPr marL="911225" lvl="2" indent="0" defTabSz="457200">
              <a:spcBef>
                <a:spcPts val="0"/>
              </a:spcBef>
              <a:buClr>
                <a:prstClr val="white"/>
              </a:buClr>
              <a:buSzPct val="95000"/>
              <a:tabLst>
                <a:tab pos="914400" algn="l"/>
              </a:tabLst>
            </a:pPr>
            <a:endParaRPr lang="en-US" sz="2400" dirty="0" smtClean="0">
              <a:solidFill>
                <a:schemeClr val="tx2">
                  <a:lumMod val="90000"/>
                </a:schemeClr>
              </a:solidFill>
            </a:endParaRPr>
          </a:p>
          <a:p>
            <a:pPr marL="911225" lvl="2" indent="0" defTabSz="457200">
              <a:spcBef>
                <a:spcPts val="0"/>
              </a:spcBef>
              <a:buClr>
                <a:prstClr val="white"/>
              </a:buClr>
              <a:buSzPct val="95000"/>
              <a:tabLst>
                <a:tab pos="914400" algn="l"/>
              </a:tabLst>
            </a:pPr>
            <a:endParaRPr lang="en-US" sz="2400" dirty="0">
              <a:solidFill>
                <a:schemeClr val="tx2">
                  <a:lumMod val="90000"/>
                </a:schemeClr>
              </a:solidFill>
            </a:endParaRPr>
          </a:p>
          <a:p>
            <a:pPr marL="911225" lvl="2" indent="0" defTabSz="457200">
              <a:spcBef>
                <a:spcPts val="0"/>
              </a:spcBef>
              <a:buClr>
                <a:prstClr val="white"/>
              </a:buClr>
              <a:buSzPct val="95000"/>
              <a:tabLst>
                <a:tab pos="914400" algn="l"/>
              </a:tabLst>
            </a:pPr>
            <a:endParaRPr lang="en-US" sz="2400" dirty="0" smtClean="0">
              <a:solidFill>
                <a:schemeClr val="tx2">
                  <a:lumMod val="90000"/>
                </a:schemeClr>
              </a:solidFill>
            </a:endParaRPr>
          </a:p>
          <a:p>
            <a:pPr marL="911225" lvl="2" indent="0" defTabSz="457200">
              <a:spcBef>
                <a:spcPts val="0"/>
              </a:spcBef>
              <a:buClr>
                <a:prstClr val="white"/>
              </a:buClr>
              <a:buSzPct val="95000"/>
              <a:tabLst>
                <a:tab pos="914400" algn="l"/>
              </a:tabLst>
            </a:pPr>
            <a:endParaRPr lang="en-US" sz="2400" dirty="0" smtClean="0">
              <a:solidFill>
                <a:schemeClr val="tx2">
                  <a:lumMod val="90000"/>
                </a:schemeClr>
              </a:solidFill>
            </a:endParaRPr>
          </a:p>
          <a:p>
            <a:pPr marL="233363" lvl="1" indent="-233363" defTabSz="457200" fontAlgn="base">
              <a:spcBef>
                <a:spcPts val="700"/>
              </a:spcBef>
              <a:spcAft>
                <a:spcPct val="0"/>
              </a:spcAft>
              <a:buClr>
                <a:prstClr val="white"/>
              </a:buClr>
              <a:buSzPct val="95000"/>
              <a:buFont typeface="Wingdings" pitchFamily="2" charset="2"/>
              <a:buChar char=""/>
              <a:tabLst>
                <a:tab pos="914400" algn="l"/>
              </a:tabLst>
            </a:pPr>
            <a:r>
              <a:rPr lang="en-US" sz="2800" dirty="0" smtClean="0">
                <a:solidFill>
                  <a:prstClr val="white"/>
                </a:solidFill>
              </a:rPr>
              <a:t>H3Africa and South African ethics </a:t>
            </a:r>
            <a:r>
              <a:rPr lang="en-US" sz="2800" dirty="0">
                <a:solidFill>
                  <a:prstClr val="white"/>
                </a:solidFill>
              </a:rPr>
              <a:t>g</a:t>
            </a:r>
            <a:r>
              <a:rPr lang="en-US" sz="2800" dirty="0" smtClean="0">
                <a:solidFill>
                  <a:prstClr val="white"/>
                </a:solidFill>
              </a:rPr>
              <a:t>uidelines</a:t>
            </a:r>
          </a:p>
          <a:p>
            <a:pPr marL="233363" lvl="1" indent="-233363" defTabSz="457200">
              <a:spcBef>
                <a:spcPts val="700"/>
              </a:spcBef>
              <a:buClr>
                <a:prstClr val="white"/>
              </a:buClr>
              <a:buSzPct val="95000"/>
              <a:buFont typeface="Wingdings" pitchFamily="2" charset="2"/>
              <a:buChar char=""/>
              <a:tabLst>
                <a:tab pos="914400" algn="l"/>
              </a:tabLst>
            </a:pPr>
            <a:r>
              <a:rPr lang="en-US" sz="2800" dirty="0" smtClean="0">
                <a:solidFill>
                  <a:prstClr val="white"/>
                </a:solidFill>
              </a:rPr>
              <a:t>3 </a:t>
            </a:r>
            <a:r>
              <a:rPr lang="en-US" sz="2800" dirty="0">
                <a:solidFill>
                  <a:prstClr val="white"/>
                </a:solidFill>
              </a:rPr>
              <a:t>New ELSI a</a:t>
            </a:r>
            <a:r>
              <a:rPr lang="en-US" sz="2800" dirty="0" smtClean="0">
                <a:solidFill>
                  <a:prstClr val="white"/>
                </a:solidFill>
              </a:rPr>
              <a:t>wards</a:t>
            </a:r>
          </a:p>
          <a:p>
            <a:pPr marL="233363" lvl="1" indent="-233363" defTabSz="457200" fontAlgn="base">
              <a:spcBef>
                <a:spcPts val="700"/>
              </a:spcBef>
              <a:spcAft>
                <a:spcPct val="0"/>
              </a:spcAft>
              <a:buClr>
                <a:prstClr val="white"/>
              </a:buClr>
              <a:buSzPct val="95000"/>
              <a:buFont typeface="Wingdings" pitchFamily="2" charset="2"/>
              <a:buChar char=""/>
              <a:tabLst>
                <a:tab pos="635000" algn="l"/>
              </a:tabLst>
            </a:pPr>
            <a:r>
              <a:rPr lang="en-US" sz="2800" dirty="0" smtClean="0">
                <a:solidFill>
                  <a:prstClr val="white"/>
                </a:solidFill>
              </a:rPr>
              <a:t>Alliance for Accelerating Excellence in Science 	in Africa (AESA)</a:t>
            </a:r>
          </a:p>
        </p:txBody>
      </p:sp>
      <p:pic>
        <p:nvPicPr>
          <p:cNvPr id="8" name="Picture 2" descr="S:\CENTERS\H3Africa\Logos\H3Africa_500px_trans.png"/>
          <p:cNvPicPr>
            <a:picLocks noChangeAspect="1" noChangeArrowheads="1"/>
          </p:cNvPicPr>
          <p:nvPr/>
        </p:nvPicPr>
        <p:blipFill>
          <a:blip r:embed="rId3" cstate="print"/>
          <a:srcRect/>
          <a:stretch>
            <a:fillRect/>
          </a:stretch>
        </p:blipFill>
        <p:spPr bwMode="auto">
          <a:xfrm>
            <a:off x="7454059" y="1255062"/>
            <a:ext cx="1390650" cy="1449779"/>
          </a:xfrm>
          <a:prstGeom prst="rect">
            <a:avLst/>
          </a:prstGeom>
          <a:noFill/>
        </p:spPr>
      </p:pic>
      <p:sp>
        <p:nvSpPr>
          <p:cNvPr id="9" name="TextBox 8"/>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35</a:t>
            </a:r>
            <a:endParaRPr lang="en-US" sz="2000" dirty="0">
              <a:solidFill>
                <a:srgbClr val="00ADDC">
                  <a:lumMod val="40000"/>
                  <a:lumOff val="60000"/>
                </a:srgbClr>
              </a:solidFill>
              <a:latin typeface="Arial" charset="0"/>
            </a:endParaRPr>
          </a:p>
        </p:txBody>
      </p:sp>
      <p:pic>
        <p:nvPicPr>
          <p:cNvPr id="1026" name="Picture 2" descr="C:\Users\egreen\Desktop\DSC_7485 Bes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6156" b="26560"/>
          <a:stretch/>
        </p:blipFill>
        <p:spPr bwMode="auto">
          <a:xfrm>
            <a:off x="1508463" y="2945257"/>
            <a:ext cx="5265738" cy="1666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03793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2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50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nodeType="afterEffect">
                                  <p:stCondLst>
                                    <p:cond delay="500"/>
                                  </p:stCondLst>
                                  <p:childTnLst>
                                    <p:set>
                                      <p:cBhvr>
                                        <p:cTn id="19"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xQSEhQUEhQVFBUXFBwaFxcYFR4YFxUcFxcdGh4XGBUYHSggGBolGxwVJDEhJSkrLi4uHB8zODMsNygtLiwBCgoKDg0OGxAQGzQlICY0LCwsNCwsLCwsLCwsLCwsLCwsLCwsLCwsLCwsLCwsLCwsLCwsLCwsLCwsLCwsLCwsLP/AABEIAJwAkAMBEQACEQEDEQH/xAAcAAACAwADAQAAAAAAAAAAAAAABgQFBwIDCAH/xABFEAACAQIDBAUICAIIBwAAAAABAgMAEQQFIQYSMUETUWFxkQciMlJygbHBFCMzQmKSobJz0RVTY4Ki4fDxFiQlQ0STs//EABoBAAIDAQEAAAAAAAAAAAAAAAAEAgMFAQb/xAA1EQACAgEEAAQEBAUDBQAAAAAAAQIDEQQSITEFQVFhEyJxsTKRocEjM4GC0RSy8EJDUlNj/9oADAMBAAIRAxEAPwDacw+yk9hv2mursGeQIfRX2R8K0yhnKg4FABQAUAFAH2gD5QB9oAKAPlABQAUAfaAOub0W7j8KDq7PXmUfYQ/wk/aKy32XkygCPmB+qk9hv2mursDyHgo97cHYPhWrBZeBS2eyLZOxmEAW68uNW2VpLKFaNRKUsSIFUDpJfBsFvp3c6sdbSyLx1MHLadMcZY2AvUEm+i6UlFZZ8KkGx0Nca5wG5YyifLgQFNibgf60q90xS4E4aqUpJNcMr6oyPEjBQBib8B86srgpPkX1FrrSx2fcbhwpFuB/SiyCi+A09zsXPZ0RoWIA4moJZeEXSkoxbZ2T4UrbnfqqUoOJXXfGecHXJEV4giotNdlkJxl0yZhcGrLc316uVXQrUllil2plGW1EDGJu746gfhVLWHgcrluipHrnKPsIf4SftFZb7GETK4dMu8p2eTLiFhjkZEVAxC3BYtfieYtyrX8PphKDk1lmN4jfONijF4Mejwu5KwA80aDw4VcobZvB2y7fSsvkscNl7z7ypbhqToBfherXHKaQn8WNclJlPmWXSQPuSDUi4I1BHWDScoOPDNam+Fsd0WS3kPRkm993h+lMuXyZEFH+Lt9zpyxSAbjq1qFKaL9Y05LDOeGy98VKyxa2AueQ5VCS3S9PqTjYqao7ufZcsYv+Dca6kCFr246WPjrRLUVYxu5Kq6J7lJR4z5nDEbLSxxbsmHcG2p3SdbdYqcLNPKOFJZ/IhP8A1St3tPH5lBl8RVTvCxJ9/Dq5V2lYWSWsmpSWPIsP6DlnTeTdtfTeNr91TsrclwL1aqumfzFHGjJJYqQymzC2opaOYyNOzbOvh9llKdV0vr4WFMy7Rn142yefIj45S5RFF2LaDvqu3lpF+lW1Ob6LFsnlgT6yxF9CpvbsOlWQg4LkVt1Nd0swOGAwC+eWAa5trroeyp1VrlsL9TJpRhxg9EbFYwy4OBm47u6dLejp8AKw9TBQtaRs6Wx2VKTL2qBgybyq5jDLNGkfnSRBg7DgL2snaQQe6tnw6ucYty6Zh+JWQlJRXaM9kwY1I0ub086/QR+M/MsdmZN1nQ8SAfD/AHqMeHghqFlKR1bTyXkUWI3V42436uuuS7JaZYi/cp6iXjFsfsq+Oc6lIlPnNbU9i9tLX3qvCXYzRp3by+jYcryLCYGO6qkY5uxFz3seNZblO2XqzV+SqOekV2ZbeYSFt3dlf8Sx+b4m1XrSWvtC611EuVLJywu3mCewJZPaQ295F67LQ3ryyEdfQ3jOCTmGzWCxybwCNfhJGRce8fOqI2WVP0L5QrtXqLGL2PlwqhUvLGoOo9IDtFaNOui+J8GNqvDJ7nKvkzLM3JlclSpLeiwsR3g02pKXKK1CUEosjUATMm+3j0vr8uNdXZC14g+S/wBoQehsFLXYcOVudqnLoV0+Nwv4NCLnka7Wi+xoe9mNvZMLGsTxiSNeBB3XUX4a6H9KT1GhjY9yeH+g3pvEHVHa1lGq5TmKYiJJYzdWFx1jsI6wax5wlCTjLyNyuxWRUo9M8+4h7uxPEsxPvJNemSwkjyknltnBFuQOs2rpF9DBhsEkZJUanieZtUSmU5NYZzxGGSQWdQw/1wPKhpMIzlHoT8yw3RyMo4DUdx4VU1g0K5b4pmmeSPMlMbQ6Bla/eG5/KsrWQanu9TX0c04bfQu9qpXEg6TDCVfuMC/wGgNT0cY4+We1/wBP3FfEJSU1mrcv6/sVC2P/AIB/x/MU02l3d9hOK3dab/cRZsmF9MsvfUn6QUt7jUfi/wD2/QvjU2sujH9xb5BkckTh48GYe0YwkHvUCxpe26M44lPP9o1TRODzGvH97HbEt5vnWGmvVWeaXLMm2sw8WIlYqBe1gw6x8RetnR1OMHu8zz/iGqTtSg+EsMQIISzBRxJtTKRBtJZY5YPBJELKO88z76sSwZ85ubyyRXSBAzXDby7w4jj2iupk4PyKWulxqfkhxhaGaI/9twR2BwfmprH8Shial6/sbfhc8wcfT9zL51IZg3EMQe8HX9a2E8oxZJpnPBkCRb+tQRfQx1EXCgBW2kYGUWIPmi9jfr6qrl2PadNQOnIsc8E8bo26d4DvBPA9lVzhGaxIYjZKv5o9m6ZFtFHOAklkkOlibBu41lX6SdWWuV/zs0tLrq71h8S9P8EbMNkWZrxTuqk6hmJt3G9WVayMViUEyu/w6U5ZjY0vRsnYDZWCPVx0rDXek1sesDgKqt1dk+FwvYuo0FVXL5fqzhme12GhJRXWRwPQQg2tyJGg7qKtJbZzjg7frqaVy8v2E7N9oJcRox3V9VfmedadOjrr5fLMPUeI228dL2KksBqSB36U2IJeSFzJkU4lzcGxYr26/wAqhHsctz8NDHUxMKAOqTEIujMB2E60HUmLjHU1IYRpPkew5tiZPukoo7Su8T+5fGsrxOSzFfU2PCo8Sl9BZ2/yk4fFufuykyL7zqPG9NaK34lS9uBPXU/DtfvyLZpsTGeJLAAchURZ9n103gR1gjxFAJ45EE6aHje1UZwayWeidk2XS4iVY4Rd737Ft94nkKjZZGtZkSrqlY9sTeMg2bjg89vOfrPAd1ZV+rnbx5GjpdDXTz2/UkZxnvQ6JFJK3YpCj+9b4VGmhWdyS+/5E9RqnVxGDk/px+ZEy3aeLEAxyxvEToVkQhT2b1rfCu2USreYtP6MnXqI2LEk17NFTmvk7hZg+HJjIN9y90PdzFX1eITjxNZFb/DYT/A8P9Bbx+XyQm0ikdR5HuNaVV8LPwswr9LbR+NcepSbQRb0LdhB/X/OrJdHKHiYpo5BuCQesVWO99jhkzs0KliSTfU99WroQuSU+CbXSoo84H1n90V1F0PwkKukzafJsijAR7nMsW9reN/lWDrs/HeT0Xh6XwFgX/LDhtMNIORdD7wpHwamfDJcyiK+Kx4jIzW+tuytXJj44yNETXUHrAqIu+zmKDhnmZaSAD+sb40rY8NG5p1mEvoa35JcGiwtILF3exPMBdAKz9ZJuzb6D2jglXn1LXaTH9K5QYlY1XQrZr3/ABECrdNW4rds3f1QlrbVOWz4qil5Yf3KlUA440eLmmdzf/a+wmoxXV/+4pY5zxXNFNz/AGmmvdUVhr+V9hyW5cfG+5ZZVnEkbg/0mji9irK5B8VqE6oyWPhNfRo7G2UOfjJ/XI7piocWjLvI7AecBfS+l9aQnXOp8pr0NCq+q+LUWn6/8Zm+1eD6JZk5BdK1tPc7a8vvowdTp1RqFGPT5QhVYWDjkv2Cd3zNWx6ELvxsm10qKDNpbzEdSD5n51xPljMV/DTOlYTuF7eaGCnsLAkftapblu2ncPGTWPJLNfCOvqzMPEA/M1jeIr+Kn6o3PDJZqa9GS/KXhd/AudLoyuPcbH9Car0E9ty9yzxCG6l+xij+kO41u+ZgrmLGbCzKQArAkKLjqrj7FWn2d6sPD5UETOsxYGZSPRLMR7zelLPxI3tN/KmvZDfsNtOcJJuvcxORe3FTwuB1VVqdPv8Amj2d0uoVfEujXZMtw+KHSqqM5HHXj2gGs+N1tXy5aHZ6ei/52kxTzrCthlZnwiMoUm4LFTp2G4p+q1TX8xp/0My2h1yWaU16psTcHnkOoGBgHYS5+Jq+NM//AGP9Asvgnn4a/UbdmclkxDbzZfBDHe++2+C3aq71/fpSttqrylY2/bAzVT8VLNaS98jvNFh8HGzALGOJ7bUi52WvnkdjXTRF4SS8zL9qsf0iSudAwsPfwraoq+FXh9nn77/9RqNy6XQh3qRdgcsmP1Efd86tj0Z9342SMPMHBI5My/lNqE8kJx28eyf5ixj5L4l++3gKin8w4o/wkXmUx72Exo4kCFx3K7An/EKja8WQf1+xZUs1WL6Dr5Hph0eIT7wdW9zKR8VPjSHia+aLNDwprbJfQa9sMPv4LELa56JiPcL0lpni2L9x/UxzVJex58x027uH8YHjW/bLbhnntPW7MpemS7yUee3Xu/P/AGqx9ik38pIy2QET66CVx3WAvaqovOSVsHHavVISJluY++/6Xqiay0a1b2xnkmQC7qPxD4irBfhJ5HnE5niMOjvhS3S/cVV3t4k6Dc51HUwrcG5Io8OnYrlGL48zVchnnliBxMQRiBpfjprdfu91Yl0YRfyPJ6LTztlH+LHBO+hx8dxfyiq9z9S7avQr9pM0kw8ReOB5jr6NrL2tre3cDVlNcbJ7W8Fd1kq4bksmU5hnMuJikkmbgr6DQLYcAK3YUV0xzH8zzd2otutSb8+irzN74NSTxVP1tUs/KVwji5r0yKca/WN1WFVJfMzRk18KK+o8ZGPqY+750xHoyb/xsi7MT78cjDgZ5Ldxa9V0vKL9dDZNL2j9hdea8rn+1Yf4yKjCXORmcMJL2X2HjYKISSYmI8JMK48LEfrUNY9qjJeTJaFbnKPqiR5KsduYvcPCWO3vXzh86j4jDdVn0/cn4bPba4+v7D7tntFFh4mjfeZ5I2CooNyCLXLWsBWbpaJ2SUl0jT1V8K44fbMCzeReiPnC4sRrrcGtq9raZGihP4q44fBf5IfrO9f5VbnPJn2rCwVmRYk9Bjr3BDu3cWBHypSuXySNLVQTtpx6L9CjOKW6gHhz5cLVz4iyi/4E9sm0MOxGRy43EgpYRRkbz2431CjrNUW6nYy6OkU68Phs3HCYTDYJN5yq8i7HUk8u09gpCdllr5Ga6adPHjjHmVu0G32GgiLCUqb2DdC7gE/hFr+NTektjzJEatdTdLbW8sRW2lSVlmbHYxiNVsiRKAepAbD3i9OVUTUfwLHuLX3w343Sz7IYsB5VcMGjik6Rt64MnmaW5sqfIUvZopZxFrPohivVxcW5ZwvNon7WbNx4zDu+FKq0iGxHotfrtUKr515g+gs01Vk42rvsyjN3aPCQLKCjBgrA8igOniBWpvTrizKjU3qbEu/8sX48UpLG9tBa/O16irFlsZlp5pRWB+yZ7wRH8AP6UzB5jkxdRHbbKPuQ9nk6PCggcmcacb3IPv0qFfEPzL9W9+oafsvsJuT7z35i9ySbWvqb9dU0bn9DV1uyLz5mk7B4WZcZC4jk3GJDNuHd3WU87WtwrusnB1NZ57FdFCauTxx0cNiV6PMo10G7I6am3C407dOFd1fzadv6HNJ8mpx9TYsxQGKS4B8xuX4TWDF8noWkeQofRX2R8K0yljJkWeph42uHeQnQfdA5DevemK7tseTM1WhldYsYSJ2z+OieKaN2CPIzsb6Dz+FmPEipVTi016lOsqtjZCcVlRx+nsKUsZUlTYkGxINwbdR5ilWsM14yUlleZrHkazqNY3w5IWQOWF/vhuY6yOHhSt8XnJZF8cjhtnlGKm3Gw8WDnAa4GIDXW3Ara+t+dRhYkscr6Mi68ybljH0F3O4Zui3Dh8uMwseikKEX56Mw9xpqVlco/jlkRppthbnZFR9VwxabD5gPRy3LyOpYomH6S1VmH/k/zH8NeR1Fc0Q3GVwL7ODQ/qGJrvyeUn+Yd9rJpuwGKnkikE0JhClQLxCK5IJYhBy4VC9wynFtvzyVadWxzvwl5YEHynRxyNIiugdGD7pYAnQ6W7RTVHzUYz5ilma9ZuS4aw+DMa4PDvj8wjw+EESyCRiu4CrC4uNW7APnTkpqENuTDqpsv1DsccLOeSNsvmsfQPFPJuW0Uk2O6w+73H41GmxbWpMs12mn8VWVRz6/Vf5FCfQMAdLGx6xrrSxsLnGT11lP2EP8JP2isp9l/kVWb7H4bESCR1KuOcbbhbW9zbie3jTFertrjtTyvcWt0dVktzWH7FzmH2UnsN+01QuxpnkCH0V9kfCtMoZyoOBQAUAco3KkFSQRwINiO4ijvsB92Z8quKw1lnH0hOs6Sfm4H31RKhPompGi4PajKc3XophHv/1c6hWB/C3PvBqlwsrJZTKTO/IypO9gpzF+CQll9zDUe+9SWof/AFI5sOOy/kpnR97G4ptwHSOGaQb/ALb6bo7B40TuTWIoFEaNttsYMvi3bgyWtHGDqbDQnqXtNVwrcmdbweeMdi3mkeWQ7zuxLHv5DqA4U8kksFWSPXQC1ABQBwm9Fu4/Cg6uz15lH2EP8JP2ist9l5MoAj5h9lJ7DftNdXYM8gQ+ivsj4VplDOVBwKACgAoAm5LghPiIombcDuAW6h/OoyeE2C7Nyg8lmWMBeOTT+2bXvpX40yzbEd8BFFAiwx2UKPNXeJNh7RJNUPL5J5EDysbdPg9yDDEdK4JZjr0a8BYdZN/A1fVVu5ZCTMOxOJeRi8js7nizG5PvptLHRXk6q6B8oAKACgDhN6Ldx+FB1HrzKPsIf4SftFZb7LyZQBHzD7KT2G/aa6uwPHsUq7o1HAc+ytPDKGcumX1h40YYYDpl9YeNGGGA6ZfWHjRhhgOmX1h40YZzDG7YLZJsezOTaJDa9yCW42BHADS5FL33bOF2WQjlm94FJIYFQR9I6ra++GB72Y7x99Ib2y3Av4DDTQSGaTDRtKw857gEdzXvbs7BRvfqdwhJ22ykTF5XjbpLWXdbh3sePvqyu5wIyimZfKQpIJFwbeFaUXuWUUNNHDpl9YeNdwwwHTL6w8aMMMB0y+sPGjDDAdMvrDxowwwcZZV3TqOB59lHIJHr7KPsIf4SftFZj7LyZXACgDp+iJ6iflFdywwH0VPUX8ooywwH0VPUX8ooywwH0VPUX8ooywwH0VPUX8ooywwLOZSmPFMEC23F04dfDlVUyUSambnmh/13VBHStzDOuPmHwP8AKu4AQdqM0cqbIeHPQfqakjjG7yKwq2VozBWYzSkmwOvSHQHqqxMiPf0VPUX8oruWGA+ip6i/lFGWGA+ip6i/lFGWGA+ip6i/lFGWGA+ip6i/lFGWGDtArgH2gAoAKACgAoAKACgBR2jiZcR0hB3CgG9yBF7gnlxHGoSRJHV0lxpUDpW5g2ldARNp20PMngLXJ7ABxqSOM0vyPZbLh8rhSZDG5Z23WFmAdyRccja2lTIjrQAUAFABQAUAFABQAUAFABQAUAFABQB0Y2HfjdR95CPEEUMBAxCxQFY8QUici4DELvW0uDzFVMkmVGcYiAAnpU/9n+dCOkbycbPyvmEeMCf8usTgSE6OWsBuczwOtWJEWbKK6cPtABQAUAFABQAUAFABQAUAFABQAUAFABQBi3lqA/pDC8/qTyX+s/FoffpUZAhL21jCgeaV48UhT/5Mb1w6bp5Lz/0rBfwBzv11M4NNABQAUAFABQAUAFABQAUAFABQAUAFABQAUAUO0+ymGx2606HfT0HU2YXPDgQR2EEVxoDJNgskhzPF4iPFKCkHorGqxb92I88ooJ4crUYO5NyweFSJFjjUKiKFVRwAA0Arpw76ACgAoAKACgAoAKACgD//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 name="AutoShape 4" descr="data:image/jpeg;base64,/9j/4AAQSkZJRgABAQAAAQABAAD/2wCEAAkGBxQSEhQUEhQVFBUXFBwaFxcYFR4YFxUcFxcdGh4XGBUYHSggGBolGxwVJDEhJSkrLi4uHB8zODMsNygtLiwBCgoKDg0OGxAQGzQlICY0LCwsNCwsLCwsLCwsLCwsLCwsLCwsLCwsLCwsLCwsLCwsLCwsLCwsLCwsLCwsLCwsLP/AABEIAJwAkAMBEQACEQEDEQH/xAAcAAACAwADAQAAAAAAAAAAAAAABgQFBwIDCAH/xABFEAACAQIDBAUICAIIBwAAAAABAgMAEQQFIQYSMUETUWFxkQciMlJygbHBFCMzQmKSobJz0RVTY4Ki4fDxFiQlQ0STs//EABoBAAIDAQEAAAAAAAAAAAAAAAAEAgMFAQb/xAA1EQACAgEEAAQEBAUDBQAAAAAAAQIDEQQSITEFQVFhEyJxsTKRocEjM4GC0RSy8EJDUlNj/9oADAMBAAIRAxEAPwDacw+yk9hv2mursGeQIfRX2R8K0yhnKg4FABQAUAFAH2gD5QB9oAKAPlABQAUAfaAOub0W7j8KDq7PXmUfYQ/wk/aKy32XkygCPmB+qk9hv2mursDyHgo97cHYPhWrBZeBS2eyLZOxmEAW68uNW2VpLKFaNRKUsSIFUDpJfBsFvp3c6sdbSyLx1MHLadMcZY2AvUEm+i6UlFZZ8KkGx0Nca5wG5YyifLgQFNibgf60q90xS4E4aqUpJNcMr6oyPEjBQBib8B86srgpPkX1FrrSx2fcbhwpFuB/SiyCi+A09zsXPZ0RoWIA4moJZeEXSkoxbZ2T4UrbnfqqUoOJXXfGecHXJEV4giotNdlkJxl0yZhcGrLc316uVXQrUllil2plGW1EDGJu746gfhVLWHgcrluipHrnKPsIf4SftFZb7GETK4dMu8p2eTLiFhjkZEVAxC3BYtfieYtyrX8PphKDk1lmN4jfONijF4Mejwu5KwA80aDw4VcobZvB2y7fSsvkscNl7z7ypbhqToBfherXHKaQn8WNclJlPmWXSQPuSDUi4I1BHWDScoOPDNam+Fsd0WS3kPRkm993h+lMuXyZEFH+Lt9zpyxSAbjq1qFKaL9Y05LDOeGy98VKyxa2AueQ5VCS3S9PqTjYqao7ufZcsYv+Dca6kCFr246WPjrRLUVYxu5Kq6J7lJR4z5nDEbLSxxbsmHcG2p3SdbdYqcLNPKOFJZ/IhP8A1St3tPH5lBl8RVTvCxJ9/Dq5V2lYWSWsmpSWPIsP6DlnTeTdtfTeNr91TsrclwL1aqumfzFHGjJJYqQymzC2opaOYyNOzbOvh9llKdV0vr4WFMy7Rn142yefIj45S5RFF2LaDvqu3lpF+lW1Ob6LFsnlgT6yxF9CpvbsOlWQg4LkVt1Nd0swOGAwC+eWAa5trroeyp1VrlsL9TJpRhxg9EbFYwy4OBm47u6dLejp8AKw9TBQtaRs6Wx2VKTL2qBgybyq5jDLNGkfnSRBg7DgL2snaQQe6tnw6ucYty6Zh+JWQlJRXaM9kwY1I0ub086/QR+M/MsdmZN1nQ8SAfD/AHqMeHghqFlKR1bTyXkUWI3V42436uuuS7JaZYi/cp6iXjFsfsq+Oc6lIlPnNbU9i9tLX3qvCXYzRp3by+jYcryLCYGO6qkY5uxFz3seNZblO2XqzV+SqOekV2ZbeYSFt3dlf8Sx+b4m1XrSWvtC611EuVLJywu3mCewJZPaQ295F67LQ3ryyEdfQ3jOCTmGzWCxybwCNfhJGRce8fOqI2WVP0L5QrtXqLGL2PlwqhUvLGoOo9IDtFaNOui+J8GNqvDJ7nKvkzLM3JlclSpLeiwsR3g02pKXKK1CUEosjUATMm+3j0vr8uNdXZC14g+S/wBoQehsFLXYcOVudqnLoV0+Nwv4NCLnka7Wi+xoe9mNvZMLGsTxiSNeBB3XUX4a6H9KT1GhjY9yeH+g3pvEHVHa1lGq5TmKYiJJYzdWFx1jsI6wax5wlCTjLyNyuxWRUo9M8+4h7uxPEsxPvJNemSwkjyknltnBFuQOs2rpF9DBhsEkZJUanieZtUSmU5NYZzxGGSQWdQw/1wPKhpMIzlHoT8yw3RyMo4DUdx4VU1g0K5b4pmmeSPMlMbQ6Bla/eG5/KsrWQanu9TX0c04bfQu9qpXEg6TDCVfuMC/wGgNT0cY4+We1/wBP3FfEJSU1mrcv6/sVC2P/AIB/x/MU02l3d9hOK3dab/cRZsmF9MsvfUn6QUt7jUfi/wD2/QvjU2sujH9xb5BkckTh48GYe0YwkHvUCxpe26M44lPP9o1TRODzGvH97HbEt5vnWGmvVWeaXLMm2sw8WIlYqBe1gw6x8RetnR1OMHu8zz/iGqTtSg+EsMQIISzBRxJtTKRBtJZY5YPBJELKO88z76sSwZ85ubyyRXSBAzXDby7w4jj2iupk4PyKWulxqfkhxhaGaI/9twR2BwfmprH8Shial6/sbfhc8wcfT9zL51IZg3EMQe8HX9a2E8oxZJpnPBkCRb+tQRfQx1EXCgBW2kYGUWIPmi9jfr6qrl2PadNQOnIsc8E8bo26d4DvBPA9lVzhGaxIYjZKv5o9m6ZFtFHOAklkkOlibBu41lX6SdWWuV/zs0tLrq71h8S9P8EbMNkWZrxTuqk6hmJt3G9WVayMViUEyu/w6U5ZjY0vRsnYDZWCPVx0rDXek1sesDgKqt1dk+FwvYuo0FVXL5fqzhme12GhJRXWRwPQQg2tyJGg7qKtJbZzjg7frqaVy8v2E7N9oJcRox3V9VfmedadOjrr5fLMPUeI228dL2KksBqSB36U2IJeSFzJkU4lzcGxYr26/wAqhHsctz8NDHUxMKAOqTEIujMB2E60HUmLjHU1IYRpPkew5tiZPukoo7Su8T+5fGsrxOSzFfU2PCo8Sl9BZ2/yk4fFufuykyL7zqPG9NaK34lS9uBPXU/DtfvyLZpsTGeJLAAchURZ9n103gR1gjxFAJ45EE6aHje1UZwayWeidk2XS4iVY4Rd737Ft94nkKjZZGtZkSrqlY9sTeMg2bjg89vOfrPAd1ZV+rnbx5GjpdDXTz2/UkZxnvQ6JFJK3YpCj+9b4VGmhWdyS+/5E9RqnVxGDk/px+ZEy3aeLEAxyxvEToVkQhT2b1rfCu2USreYtP6MnXqI2LEk17NFTmvk7hZg+HJjIN9y90PdzFX1eITjxNZFb/DYT/A8P9Bbx+XyQm0ikdR5HuNaVV8LPwswr9LbR+NcepSbQRb0LdhB/X/OrJdHKHiYpo5BuCQesVWO99jhkzs0KliSTfU99WroQuSU+CbXSoo84H1n90V1F0PwkKukzafJsijAR7nMsW9reN/lWDrs/HeT0Xh6XwFgX/LDhtMNIORdD7wpHwamfDJcyiK+Kx4jIzW+tuytXJj44yNETXUHrAqIu+zmKDhnmZaSAD+sb40rY8NG5p1mEvoa35JcGiwtILF3exPMBdAKz9ZJuzb6D2jglXn1LXaTH9K5QYlY1XQrZr3/ABECrdNW4rds3f1QlrbVOWz4qil5Yf3KlUA440eLmmdzf/a+wmoxXV/+4pY5zxXNFNz/AGmmvdUVhr+V9hyW5cfG+5ZZVnEkbg/0mji9irK5B8VqE6oyWPhNfRo7G2UOfjJ/XI7piocWjLvI7AecBfS+l9aQnXOp8pr0NCq+q+LUWn6/8Zm+1eD6JZk5BdK1tPc7a8vvowdTp1RqFGPT5QhVYWDjkv2Cd3zNWx6ELvxsm10qKDNpbzEdSD5n51xPljMV/DTOlYTuF7eaGCnsLAkftapblu2ncPGTWPJLNfCOvqzMPEA/M1jeIr+Kn6o3PDJZqa9GS/KXhd/AudLoyuPcbH9Car0E9ty9yzxCG6l+xij+kO41u+ZgrmLGbCzKQArAkKLjqrj7FWn2d6sPD5UETOsxYGZSPRLMR7zelLPxI3tN/KmvZDfsNtOcJJuvcxORe3FTwuB1VVqdPv8Amj2d0uoVfEujXZMtw+KHSqqM5HHXj2gGs+N1tXy5aHZ6ei/52kxTzrCthlZnwiMoUm4LFTp2G4p+q1TX8xp/0My2h1yWaU16psTcHnkOoGBgHYS5+Jq+NM//AGP9Asvgnn4a/UbdmclkxDbzZfBDHe++2+C3aq71/fpSttqrylY2/bAzVT8VLNaS98jvNFh8HGzALGOJ7bUi52WvnkdjXTRF4SS8zL9qsf0iSudAwsPfwraoq+FXh9nn77/9RqNy6XQh3qRdgcsmP1Efd86tj0Z9342SMPMHBI5My/lNqE8kJx28eyf5ixj5L4l++3gKin8w4o/wkXmUx72Exo4kCFx3K7An/EKja8WQf1+xZUs1WL6Dr5Hph0eIT7wdW9zKR8VPjSHia+aLNDwprbJfQa9sMPv4LELa56JiPcL0lpni2L9x/UxzVJex58x027uH8YHjW/bLbhnntPW7MpemS7yUee3Xu/P/AGqx9ik38pIy2QET66CVx3WAvaqovOSVsHHavVISJluY++/6Xqiay0a1b2xnkmQC7qPxD4irBfhJ5HnE5niMOjvhS3S/cVV3t4k6Dc51HUwrcG5Io8OnYrlGL48zVchnnliBxMQRiBpfjprdfu91Yl0YRfyPJ6LTztlH+LHBO+hx8dxfyiq9z9S7avQr9pM0kw8ReOB5jr6NrL2tre3cDVlNcbJ7W8Fd1kq4bksmU5hnMuJikkmbgr6DQLYcAK3YUV0xzH8zzd2otutSb8+irzN74NSTxVP1tUs/KVwji5r0yKca/WN1WFVJfMzRk18KK+o8ZGPqY+750xHoyb/xsi7MT78cjDgZ5Ldxa9V0vKL9dDZNL2j9hdea8rn+1Yf4yKjCXORmcMJL2X2HjYKISSYmI8JMK48LEfrUNY9qjJeTJaFbnKPqiR5KsduYvcPCWO3vXzh86j4jDdVn0/cn4bPba4+v7D7tntFFh4mjfeZ5I2CooNyCLXLWsBWbpaJ2SUl0jT1V8K44fbMCzeReiPnC4sRrrcGtq9raZGihP4q44fBf5IfrO9f5VbnPJn2rCwVmRYk9Bjr3BDu3cWBHypSuXySNLVQTtpx6L9CjOKW6gHhz5cLVz4iyi/4E9sm0MOxGRy43EgpYRRkbz2431CjrNUW6nYy6OkU68Phs3HCYTDYJN5yq8i7HUk8u09gpCdllr5Ga6adPHjjHmVu0G32GgiLCUqb2DdC7gE/hFr+NTektjzJEatdTdLbW8sRW2lSVlmbHYxiNVsiRKAepAbD3i9OVUTUfwLHuLX3w343Sz7IYsB5VcMGjik6Rt64MnmaW5sqfIUvZopZxFrPohivVxcW5ZwvNon7WbNx4zDu+FKq0iGxHotfrtUKr515g+gs01Vk42rvsyjN3aPCQLKCjBgrA8igOniBWpvTrizKjU3qbEu/8sX48UpLG9tBa/O16irFlsZlp5pRWB+yZ7wRH8AP6UzB5jkxdRHbbKPuQ9nk6PCggcmcacb3IPv0qFfEPzL9W9+oafsvsJuT7z35i9ySbWvqb9dU0bn9DV1uyLz5mk7B4WZcZC4jk3GJDNuHd3WU87WtwrusnB1NZ57FdFCauTxx0cNiV6PMo10G7I6am3C407dOFd1fzadv6HNJ8mpx9TYsxQGKS4B8xuX4TWDF8noWkeQofRX2R8K0yljJkWeph42uHeQnQfdA5DevemK7tseTM1WhldYsYSJ2z+OieKaN2CPIzsb6Dz+FmPEipVTi016lOsqtjZCcVlRx+nsKUsZUlTYkGxINwbdR5ilWsM14yUlleZrHkazqNY3w5IWQOWF/vhuY6yOHhSt8XnJZF8cjhtnlGKm3Gw8WDnAa4GIDXW3Ara+t+dRhYkscr6Mi68ybljH0F3O4Zui3Dh8uMwseikKEX56Mw9xpqVlco/jlkRppthbnZFR9VwxabD5gPRy3LyOpYomH6S1VmH/k/zH8NeR1Fc0Q3GVwL7ODQ/qGJrvyeUn+Yd9rJpuwGKnkikE0JhClQLxCK5IJYhBy4VC9wynFtvzyVadWxzvwl5YEHynRxyNIiugdGD7pYAnQ6W7RTVHzUYz5ilma9ZuS4aw+DMa4PDvj8wjw+EESyCRiu4CrC4uNW7APnTkpqENuTDqpsv1DsccLOeSNsvmsfQPFPJuW0Uk2O6w+73H41GmxbWpMs12mn8VWVRz6/Vf5FCfQMAdLGx6xrrSxsLnGT11lP2EP8JP2isp9l/kVWb7H4bESCR1KuOcbbhbW9zbie3jTFertrjtTyvcWt0dVktzWH7FzmH2UnsN+01QuxpnkCH0V9kfCtMoZyoOBQAUAco3KkFSQRwINiO4ijvsB92Z8quKw1lnH0hOs6Sfm4H31RKhPompGi4PajKc3XophHv/1c6hWB/C3PvBqlwsrJZTKTO/IypO9gpzF+CQll9zDUe+9SWof/AFI5sOOy/kpnR97G4ptwHSOGaQb/ALb6bo7B40TuTWIoFEaNttsYMvi3bgyWtHGDqbDQnqXtNVwrcmdbweeMdi3mkeWQ7zuxLHv5DqA4U8kksFWSPXQC1ABQBwm9Fu4/Cg6uz15lH2EP8JP2ist9l5MoAj5h9lJ7DftNdXYM8gQ+ivsj4VplDOVBwKACgAoAm5LghPiIombcDuAW6h/OoyeE2C7Nyg8lmWMBeOTT+2bXvpX40yzbEd8BFFAiwx2UKPNXeJNh7RJNUPL5J5EDysbdPg9yDDEdK4JZjr0a8BYdZN/A1fVVu5ZCTMOxOJeRi8js7nizG5PvptLHRXk6q6B8oAKACgDhN6Ldx+FB1HrzKPsIf4SftFZb7LyZQBHzD7KT2G/aa6uwPHsUq7o1HAc+ytPDKGcumX1h40YYYDpl9YeNGGGA6ZfWHjRhhgOmX1h40YZzDG7YLZJsezOTaJDa9yCW42BHADS5FL33bOF2WQjlm94FJIYFQR9I6ra++GB72Y7x99Ib2y3Av4DDTQSGaTDRtKw857gEdzXvbs7BRvfqdwhJ22ykTF5XjbpLWXdbh3sePvqyu5wIyimZfKQpIJFwbeFaUXuWUUNNHDpl9YeNdwwwHTL6w8aMMMB0y+sPGjDDAdMvrDxowwwcZZV3TqOB59lHIJHr7KPsIf4SftFZj7LyZXACgDp+iJ6iflFdywwH0VPUX8ooywwH0VPUX8ooywwH0VPUX8ooywwH0VPUX8ooywwLOZSmPFMEC23F04dfDlVUyUSambnmh/13VBHStzDOuPmHwP8AKu4AQdqM0cqbIeHPQfqakjjG7yKwq2VozBWYzSkmwOvSHQHqqxMiPf0VPUX8oruWGA+ip6i/lFGWGA+ip6i/lFGWGA+ip6i/lFGWGA+ip6i/lFGWGDtArgH2gAoAKACgAoAKACgBR2jiZcR0hB3CgG9yBF7gnlxHGoSRJHV0lxpUDpW5g2ldARNp20PMngLXJ7ABxqSOM0vyPZbLh8rhSZDG5Z23WFmAdyRccja2lTIjrQAUAFABQAUAFABQAUAFABQAUAFABQB0Y2HfjdR95CPEEUMBAxCxQFY8QUici4DELvW0uDzFVMkmVGcYiAAnpU/9n+dCOkbycbPyvmEeMCf8usTgSE6OWsBuczwOtWJEWbKK6cPtABQAUAFABQAUAFABQAUAFABQAUAFABQBi3lqA/pDC8/qTyX+s/FoffpUZAhL21jCgeaV48UhT/5Mb1w6bp5Lz/0rBfwBzv11M4NNABQAUAFABQAUAFABQAUAFABQAUAFABQAUAUO0+ymGx2606HfT0HU2YXPDgQR2EEVxoDJNgskhzPF4iPFKCkHorGqxb92I88ooJ4crUYO5NyweFSJFjjUKiKFVRwAA0Arpw76ACgAoAKACgAoAKACgD//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 name="TextBox 3"/>
          <p:cNvSpPr txBox="1"/>
          <p:nvPr/>
        </p:nvSpPr>
        <p:spPr>
          <a:xfrm>
            <a:off x="601892" y="18870"/>
            <a:ext cx="7921625" cy="807913"/>
          </a:xfrm>
          <a:prstGeom prst="rect">
            <a:avLst/>
          </a:prstGeom>
          <a:noFill/>
        </p:spPr>
        <p:txBody>
          <a:bodyPr wrap="square" rtlCol="0">
            <a:spAutoFit/>
          </a:bodyPr>
          <a:lstStyle/>
          <a:p>
            <a:pPr algn="ctr"/>
            <a:r>
              <a:rPr lang="en-US" sz="3600" dirty="0" smtClean="0">
                <a:solidFill>
                  <a:schemeClr val="tx2"/>
                </a:solidFill>
              </a:rPr>
              <a:t>Precision Medicine Initiative</a:t>
            </a:r>
          </a:p>
          <a:p>
            <a:pPr algn="ctr"/>
            <a:endParaRPr lang="en-US" sz="1050" dirty="0" smtClean="0">
              <a:solidFill>
                <a:srgbClr val="FFFFFF"/>
              </a:solidFill>
            </a:endParaRPr>
          </a:p>
        </p:txBody>
      </p:sp>
      <p:pic>
        <p:nvPicPr>
          <p:cNvPr id="6" name="Picture 2" descr="C:\Users\egreen\Desktop\prec med ICON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500" y="845727"/>
            <a:ext cx="7465291" cy="559896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7" name="TextBox 7"/>
          <p:cNvSpPr txBox="1">
            <a:spLocks noChangeArrowheads="1"/>
          </p:cNvSpPr>
          <p:nvPr/>
        </p:nvSpPr>
        <p:spPr bwMode="auto">
          <a:xfrm>
            <a:off x="7316822" y="6410358"/>
            <a:ext cx="17956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ltLang="en-US" sz="2000" dirty="0">
                <a:solidFill>
                  <a:srgbClr val="8BE6FF"/>
                </a:solidFill>
              </a:rPr>
              <a:t>Document </a:t>
            </a:r>
            <a:r>
              <a:rPr lang="en-US" altLang="en-US" sz="2000" dirty="0" smtClean="0">
                <a:solidFill>
                  <a:srgbClr val="8BE6FF"/>
                </a:solidFill>
              </a:rPr>
              <a:t>36</a:t>
            </a:r>
            <a:endParaRPr lang="en-US" altLang="en-US" sz="2000" dirty="0">
              <a:solidFill>
                <a:srgbClr val="8BE6FF"/>
              </a:solidFill>
            </a:endParaRPr>
          </a:p>
        </p:txBody>
      </p:sp>
    </p:spTree>
    <p:extLst>
      <p:ext uri="{BB962C8B-B14F-4D97-AF65-F5344CB8AC3E}">
        <p14:creationId xmlns:p14="http://schemas.microsoft.com/office/powerpoint/2010/main" val="335063333"/>
      </p:ext>
    </p:extLst>
  </p:cSld>
  <p:clrMapOvr>
    <a:masterClrMapping/>
  </p:clrMapOvr>
  <p:transition spd="slow">
    <p:wipe dir="d"/>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collinsf\Pictures\PMI Group photo_02111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462" b="10904"/>
          <a:stretch/>
        </p:blipFill>
        <p:spPr bwMode="auto">
          <a:xfrm>
            <a:off x="956137" y="2700896"/>
            <a:ext cx="7209673" cy="413584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6" name="Picture 3" descr="C:\Users\egreen\Desktop\PMI Slides\DELETE when added\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179" t="25603" r="13672" b="6277"/>
          <a:stretch/>
        </p:blipFill>
        <p:spPr bwMode="auto">
          <a:xfrm rot="10800000">
            <a:off x="2931933" y="260326"/>
            <a:ext cx="3213696" cy="2214295"/>
          </a:xfrm>
          <a:prstGeom prst="rect">
            <a:avLst/>
          </a:prstGeom>
          <a:noFill/>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527305"/>
      </p:ext>
    </p:extLst>
  </p:cSld>
  <p:clrMapOvr>
    <a:masterClrMapping/>
  </p:clrMapOvr>
  <p:transition spd="slow">
    <p:wipe di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9533"/>
            <a:ext cx="9144000" cy="1206500"/>
          </a:xfrm>
        </p:spPr>
        <p:txBody>
          <a:bodyPr/>
          <a:lstStyle/>
          <a:p>
            <a:r>
              <a:rPr lang="en-US" sz="2800" dirty="0" smtClean="0">
                <a:solidFill>
                  <a:srgbClr val="FFFF00"/>
                </a:solidFill>
              </a:rPr>
              <a:t>Advisory Committee to the NIH Director </a:t>
            </a:r>
            <a:br>
              <a:rPr lang="en-US" sz="2800" dirty="0" smtClean="0">
                <a:solidFill>
                  <a:srgbClr val="FFFF00"/>
                </a:solidFill>
              </a:rPr>
            </a:br>
            <a:r>
              <a:rPr lang="en-US" sz="2800" dirty="0" smtClean="0">
                <a:solidFill>
                  <a:srgbClr val="FFFF00"/>
                </a:solidFill>
              </a:rPr>
              <a:t>Working Group on the Precision Medicine Initiative</a:t>
            </a:r>
            <a:endParaRPr lang="en-US" sz="2800" dirty="0">
              <a:solidFill>
                <a:srgbClr val="FFFF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08393805"/>
              </p:ext>
            </p:extLst>
          </p:nvPr>
        </p:nvGraphicFramePr>
        <p:xfrm>
          <a:off x="367940" y="1485005"/>
          <a:ext cx="8392278" cy="4779573"/>
        </p:xfrm>
        <a:graphic>
          <a:graphicData uri="http://schemas.openxmlformats.org/drawingml/2006/table">
            <a:tbl>
              <a:tblPr firstRow="1" bandRow="1">
                <a:effectLst/>
                <a:tableStyleId>{5940675A-B579-460E-94D1-54222C63F5DA}</a:tableStyleId>
              </a:tblPr>
              <a:tblGrid>
                <a:gridCol w="4150028"/>
                <a:gridCol w="4242250"/>
              </a:tblGrid>
              <a:tr h="1063810">
                <a:tc gridSpan="2">
                  <a:txBody>
                    <a:bodyPr/>
                    <a:lstStyle/>
                    <a:p>
                      <a:pPr algn="ctr"/>
                      <a:r>
                        <a:rPr lang="en-US" sz="2400" b="1" dirty="0" smtClean="0">
                          <a:solidFill>
                            <a:schemeClr val="bg1"/>
                          </a:solidFill>
                        </a:rPr>
                        <a:t>  Co-Chairs:</a:t>
                      </a:r>
                    </a:p>
                    <a:p>
                      <a:pPr algn="ctr"/>
                      <a:endParaRPr lang="en-US" sz="1000" b="1" dirty="0" smtClean="0">
                        <a:solidFill>
                          <a:schemeClr val="bg1"/>
                        </a:solidFill>
                      </a:endParaRPr>
                    </a:p>
                    <a:p>
                      <a:pPr algn="ctr"/>
                      <a:endParaRPr lang="en-US" sz="400" b="1" dirty="0">
                        <a:solidFill>
                          <a:schemeClr val="bg1"/>
                        </a:solidFill>
                      </a:endParaRPr>
                    </a:p>
                    <a:p>
                      <a:pPr marL="2976563" indent="0">
                        <a:buFont typeface="Arial" panose="020B0604020202020204" pitchFamily="34" charset="0"/>
                        <a:buNone/>
                      </a:pPr>
                      <a:r>
                        <a:rPr lang="en-US" sz="1800" b="1" dirty="0" smtClean="0">
                          <a:solidFill>
                            <a:schemeClr val="bg1"/>
                          </a:solidFill>
                        </a:rPr>
                        <a:t>Richard </a:t>
                      </a:r>
                      <a:r>
                        <a:rPr lang="en-US" sz="1800" b="1" dirty="0" err="1" smtClean="0">
                          <a:solidFill>
                            <a:schemeClr val="bg1"/>
                          </a:solidFill>
                        </a:rPr>
                        <a:t>Lifton</a:t>
                      </a:r>
                      <a:r>
                        <a:rPr lang="en-US" sz="1800" b="1" dirty="0" smtClean="0">
                          <a:solidFill>
                            <a:schemeClr val="bg1"/>
                          </a:solidFill>
                        </a:rPr>
                        <a:t>, MD, PhD</a:t>
                      </a:r>
                      <a:endParaRPr lang="en-US" sz="1800" dirty="0" smtClean="0">
                        <a:solidFill>
                          <a:schemeClr val="bg1"/>
                        </a:solidFill>
                      </a:endParaRPr>
                    </a:p>
                    <a:p>
                      <a:pPr marL="2976563" indent="0">
                        <a:buFont typeface="Arial" panose="020B0604020202020204" pitchFamily="34" charset="0"/>
                        <a:buNone/>
                      </a:pPr>
                      <a:r>
                        <a:rPr lang="en-US" sz="1800" b="1" dirty="0" smtClean="0">
                          <a:solidFill>
                            <a:schemeClr val="bg1"/>
                          </a:solidFill>
                        </a:rPr>
                        <a:t>Bray Patrick‐Lake, MFS</a:t>
                      </a:r>
                    </a:p>
                    <a:p>
                      <a:pPr marL="2976563" indent="0">
                        <a:buFont typeface="Arial" panose="020B0604020202020204" pitchFamily="34" charset="0"/>
                        <a:buNone/>
                      </a:pPr>
                      <a:r>
                        <a:rPr lang="en-US" sz="1800" b="1" dirty="0" smtClean="0">
                          <a:solidFill>
                            <a:schemeClr val="bg1"/>
                          </a:solidFill>
                        </a:rPr>
                        <a:t>Kathy Hudson, PhD</a:t>
                      </a:r>
                    </a:p>
                    <a:p>
                      <a:pPr marL="2976563" indent="0">
                        <a:buFont typeface="Arial" panose="020B0604020202020204" pitchFamily="34" charset="0"/>
                        <a:buNone/>
                      </a:pPr>
                      <a:endParaRPr lang="en-US" sz="1800" dirty="0">
                        <a:solidFill>
                          <a:schemeClr val="bg1"/>
                        </a:solidFill>
                      </a:endParaRPr>
                    </a:p>
                  </a:txBody>
                  <a:tcPr marL="88651" marR="88651" marT="44325" marB="4432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60000"/>
                    </a:solidFill>
                  </a:tcPr>
                </a:tc>
                <a:tc hMerge="1">
                  <a:txBody>
                    <a:bodyPr/>
                    <a:lstStyle/>
                    <a:p>
                      <a:endParaRPr lang="en-US" dirty="0">
                        <a:solidFill>
                          <a:schemeClr val="bg1"/>
                        </a:solidFill>
                      </a:endParaRPr>
                    </a:p>
                  </a:txBody>
                  <a:tcPr/>
                </a:tc>
              </a:tr>
              <a:tr h="354603">
                <a:tc gridSpan="2">
                  <a:txBody>
                    <a:bodyPr/>
                    <a:lstStyle/>
                    <a:p>
                      <a:pPr algn="ctr"/>
                      <a:endParaRPr lang="en-US" sz="1700" dirty="0">
                        <a:solidFill>
                          <a:schemeClr val="bg1"/>
                        </a:solidFill>
                      </a:endParaRPr>
                    </a:p>
                  </a:txBody>
                  <a:tcPr marL="88651" marR="88651" marT="44325" marB="4432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60000"/>
                    </a:solidFill>
                  </a:tcPr>
                </a:tc>
                <a:tc hMerge="1">
                  <a:txBody>
                    <a:bodyPr/>
                    <a:lstStyle/>
                    <a:p>
                      <a:endParaRPr lang="en-US" dirty="0">
                        <a:solidFill>
                          <a:schemeClr val="bg1"/>
                        </a:solidFill>
                      </a:endParaRPr>
                    </a:p>
                  </a:txBody>
                  <a:tcPr/>
                </a:tc>
              </a:tr>
              <a:tr h="320040">
                <a:tc>
                  <a:txBody>
                    <a:bodyPr/>
                    <a:lstStyle/>
                    <a:p>
                      <a:pPr marL="112713" indent="-112713">
                        <a:buFont typeface="Arial" panose="020B0604020202020204" pitchFamily="34" charset="0"/>
                        <a:buChar char="•"/>
                      </a:pPr>
                      <a:r>
                        <a:rPr lang="en-US" sz="1600" b="1" dirty="0" smtClean="0">
                          <a:solidFill>
                            <a:schemeClr val="bg1"/>
                          </a:solidFill>
                        </a:rPr>
                        <a:t>Esteban Gonzalez </a:t>
                      </a:r>
                      <a:r>
                        <a:rPr lang="en-US" sz="1600" b="1" dirty="0" err="1" smtClean="0">
                          <a:solidFill>
                            <a:schemeClr val="bg1"/>
                          </a:solidFill>
                        </a:rPr>
                        <a:t>Burchard</a:t>
                      </a:r>
                      <a:r>
                        <a:rPr lang="en-US" sz="1600" b="1" dirty="0" smtClean="0">
                          <a:solidFill>
                            <a:schemeClr val="bg1"/>
                          </a:solidFill>
                        </a:rPr>
                        <a:t>, MD, MPH </a:t>
                      </a:r>
                      <a:endParaRPr lang="en-US" sz="1600" dirty="0">
                        <a:solidFill>
                          <a:schemeClr val="bg1"/>
                        </a:solidFill>
                      </a:endParaRPr>
                    </a:p>
                  </a:txBody>
                  <a:tcPr marL="88651" marR="88651" marT="44325" marB="4432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60000"/>
                    </a:solidFill>
                  </a:tcPr>
                </a:tc>
                <a:tc>
                  <a:txBody>
                    <a:bodyPr/>
                    <a:lstStyle/>
                    <a:p>
                      <a:pPr marL="112713" indent="-112713">
                        <a:buFont typeface="Arial" panose="020B0604020202020204" pitchFamily="34" charset="0"/>
                        <a:buChar char="•"/>
                      </a:pPr>
                      <a:r>
                        <a:rPr lang="en-US" sz="1600" b="1" dirty="0" err="1" smtClean="0">
                          <a:solidFill>
                            <a:schemeClr val="bg1"/>
                          </a:solidFill>
                        </a:rPr>
                        <a:t>Sekar</a:t>
                      </a:r>
                      <a:r>
                        <a:rPr lang="en-US" sz="1600" b="1" dirty="0" smtClean="0">
                          <a:solidFill>
                            <a:schemeClr val="bg1"/>
                          </a:solidFill>
                        </a:rPr>
                        <a:t> </a:t>
                      </a:r>
                      <a:r>
                        <a:rPr lang="en-US" sz="1600" b="1" dirty="0" err="1" smtClean="0">
                          <a:solidFill>
                            <a:schemeClr val="bg1"/>
                          </a:solidFill>
                        </a:rPr>
                        <a:t>Kathiresan</a:t>
                      </a:r>
                      <a:r>
                        <a:rPr lang="en-US" sz="1600" b="1" dirty="0" smtClean="0">
                          <a:solidFill>
                            <a:schemeClr val="bg1"/>
                          </a:solidFill>
                        </a:rPr>
                        <a:t>, MD</a:t>
                      </a:r>
                      <a:endParaRPr lang="en-US" sz="1600" dirty="0">
                        <a:solidFill>
                          <a:schemeClr val="bg1"/>
                        </a:solidFill>
                      </a:endParaRPr>
                    </a:p>
                  </a:txBody>
                  <a:tcPr marL="88651" marR="88651" marT="44325" marB="4432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60000"/>
                    </a:solidFill>
                  </a:tcPr>
                </a:tc>
              </a:tr>
              <a:tr h="320040">
                <a:tc>
                  <a:txBody>
                    <a:bodyPr/>
                    <a:lstStyle/>
                    <a:p>
                      <a:pPr marL="112713" indent="-112713">
                        <a:buFont typeface="Arial" panose="020B0604020202020204" pitchFamily="34" charset="0"/>
                        <a:buChar char="•"/>
                      </a:pPr>
                      <a:r>
                        <a:rPr lang="en-US" sz="1600" b="1" dirty="0" smtClean="0">
                          <a:solidFill>
                            <a:schemeClr val="bg1"/>
                          </a:solidFill>
                        </a:rPr>
                        <a:t>Tony Coles, MD, MPH</a:t>
                      </a:r>
                      <a:endParaRPr lang="en-US" sz="1600" dirty="0">
                        <a:solidFill>
                          <a:schemeClr val="bg1"/>
                        </a:solidFill>
                      </a:endParaRPr>
                    </a:p>
                  </a:txBody>
                  <a:tcPr marL="88651" marR="88651" marT="44325" marB="4432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60000"/>
                    </a:solidFill>
                  </a:tcPr>
                </a:tc>
                <a:tc>
                  <a:txBody>
                    <a:bodyPr/>
                    <a:lstStyle/>
                    <a:p>
                      <a:pPr marL="112713" indent="-112713">
                        <a:buFont typeface="Arial" panose="020B0604020202020204" pitchFamily="34" charset="0"/>
                        <a:buChar char="•"/>
                      </a:pPr>
                      <a:r>
                        <a:rPr lang="en-US" sz="1600" b="1" dirty="0" err="1" smtClean="0">
                          <a:solidFill>
                            <a:schemeClr val="bg1"/>
                          </a:solidFill>
                        </a:rPr>
                        <a:t>Sachin</a:t>
                      </a:r>
                      <a:r>
                        <a:rPr lang="en-US" sz="1600" b="1" dirty="0" smtClean="0">
                          <a:solidFill>
                            <a:schemeClr val="bg1"/>
                          </a:solidFill>
                        </a:rPr>
                        <a:t> </a:t>
                      </a:r>
                      <a:r>
                        <a:rPr lang="en-US" sz="1600" b="1" dirty="0" err="1" smtClean="0">
                          <a:solidFill>
                            <a:schemeClr val="bg1"/>
                          </a:solidFill>
                        </a:rPr>
                        <a:t>Kheterpal</a:t>
                      </a:r>
                      <a:r>
                        <a:rPr lang="en-US" sz="1600" b="1" dirty="0" smtClean="0">
                          <a:solidFill>
                            <a:schemeClr val="bg1"/>
                          </a:solidFill>
                        </a:rPr>
                        <a:t>, MD, MBA</a:t>
                      </a:r>
                      <a:endParaRPr lang="en-US" sz="1600" dirty="0">
                        <a:solidFill>
                          <a:schemeClr val="bg1"/>
                        </a:solidFill>
                      </a:endParaRPr>
                    </a:p>
                  </a:txBody>
                  <a:tcPr marL="88651" marR="88651" marT="44325" marB="4432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60000"/>
                    </a:solidFill>
                  </a:tcPr>
                </a:tc>
              </a:tr>
              <a:tr h="320040">
                <a:tc>
                  <a:txBody>
                    <a:bodyPr/>
                    <a:lstStyle/>
                    <a:p>
                      <a:pPr marL="112713" indent="-112713">
                        <a:buFont typeface="Arial" panose="020B0604020202020204" pitchFamily="34" charset="0"/>
                        <a:buChar char="•"/>
                      </a:pPr>
                      <a:r>
                        <a:rPr lang="en-US" sz="1600" b="1" dirty="0" smtClean="0">
                          <a:solidFill>
                            <a:schemeClr val="bg1"/>
                          </a:solidFill>
                        </a:rPr>
                        <a:t>Rory Collins, </a:t>
                      </a:r>
                      <a:r>
                        <a:rPr lang="en-US" sz="1600" b="1" dirty="0" err="1" smtClean="0">
                          <a:solidFill>
                            <a:schemeClr val="bg1"/>
                          </a:solidFill>
                        </a:rPr>
                        <a:t>FMedSci</a:t>
                      </a:r>
                      <a:endParaRPr lang="en-US" sz="1600" dirty="0">
                        <a:solidFill>
                          <a:schemeClr val="bg1"/>
                        </a:solidFill>
                      </a:endParaRPr>
                    </a:p>
                  </a:txBody>
                  <a:tcPr marL="88651" marR="88651" marT="44325" marB="4432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60000"/>
                    </a:solidFill>
                  </a:tcPr>
                </a:tc>
                <a:tc>
                  <a:txBody>
                    <a:bodyPr/>
                    <a:lstStyle/>
                    <a:p>
                      <a:pPr marL="112713" indent="-112713">
                        <a:buFont typeface="Arial" panose="020B0604020202020204" pitchFamily="34" charset="0"/>
                        <a:buChar char="•"/>
                      </a:pPr>
                      <a:r>
                        <a:rPr lang="en-US" sz="1600" b="1" dirty="0" err="1" smtClean="0">
                          <a:solidFill>
                            <a:schemeClr val="bg1"/>
                          </a:solidFill>
                        </a:rPr>
                        <a:t>Shiriki</a:t>
                      </a:r>
                      <a:r>
                        <a:rPr lang="en-US" sz="1600" b="1" dirty="0" smtClean="0">
                          <a:solidFill>
                            <a:schemeClr val="bg1"/>
                          </a:solidFill>
                        </a:rPr>
                        <a:t> </a:t>
                      </a:r>
                      <a:r>
                        <a:rPr lang="en-US" sz="1600" b="1" dirty="0" err="1" smtClean="0">
                          <a:solidFill>
                            <a:schemeClr val="bg1"/>
                          </a:solidFill>
                        </a:rPr>
                        <a:t>Kumanyika</a:t>
                      </a:r>
                      <a:r>
                        <a:rPr lang="en-US" sz="1600" b="1" dirty="0" smtClean="0">
                          <a:solidFill>
                            <a:schemeClr val="bg1"/>
                          </a:solidFill>
                        </a:rPr>
                        <a:t>, PhD, MPH</a:t>
                      </a:r>
                      <a:endParaRPr lang="en-US" sz="1600" dirty="0">
                        <a:solidFill>
                          <a:schemeClr val="bg1"/>
                        </a:solidFill>
                      </a:endParaRPr>
                    </a:p>
                  </a:txBody>
                  <a:tcPr marL="88651" marR="88651" marT="44325" marB="4432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60000"/>
                    </a:solidFill>
                  </a:tcPr>
                </a:tc>
              </a:tr>
              <a:tr h="320040">
                <a:tc>
                  <a:txBody>
                    <a:bodyPr/>
                    <a:lstStyle/>
                    <a:p>
                      <a:pPr marL="112713" indent="-112713">
                        <a:buFont typeface="Arial" panose="020B0604020202020204" pitchFamily="34" charset="0"/>
                        <a:buChar char="•"/>
                      </a:pPr>
                      <a:r>
                        <a:rPr lang="en-US" sz="1600" b="1" dirty="0" smtClean="0">
                          <a:solidFill>
                            <a:schemeClr val="bg1"/>
                          </a:solidFill>
                        </a:rPr>
                        <a:t>Andrew Conrad, PhD</a:t>
                      </a:r>
                      <a:endParaRPr lang="en-US" sz="1600" dirty="0">
                        <a:solidFill>
                          <a:schemeClr val="bg1"/>
                        </a:solidFill>
                      </a:endParaRPr>
                    </a:p>
                  </a:txBody>
                  <a:tcPr marL="88651" marR="88651" marT="44325" marB="4432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60000"/>
                    </a:solidFill>
                  </a:tcPr>
                </a:tc>
                <a:tc>
                  <a:txBody>
                    <a:bodyPr/>
                    <a:lstStyle/>
                    <a:p>
                      <a:pPr marL="112713" indent="-112713">
                        <a:buFont typeface="Arial" panose="020B0604020202020204" pitchFamily="34" charset="0"/>
                        <a:buChar char="•"/>
                      </a:pPr>
                      <a:r>
                        <a:rPr lang="en-US" sz="1600" b="1" dirty="0" err="1" smtClean="0">
                          <a:solidFill>
                            <a:schemeClr val="bg1"/>
                          </a:solidFill>
                        </a:rPr>
                        <a:t>Spero</a:t>
                      </a:r>
                      <a:r>
                        <a:rPr lang="en-US" sz="1600" b="1" dirty="0" smtClean="0">
                          <a:solidFill>
                            <a:schemeClr val="bg1"/>
                          </a:solidFill>
                        </a:rPr>
                        <a:t> M. Manson, PhD</a:t>
                      </a:r>
                      <a:endParaRPr lang="en-US" sz="1600" dirty="0">
                        <a:solidFill>
                          <a:schemeClr val="bg1"/>
                        </a:solidFill>
                      </a:endParaRPr>
                    </a:p>
                  </a:txBody>
                  <a:tcPr marL="88651" marR="88651" marT="44325" marB="4432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60000"/>
                    </a:solidFill>
                  </a:tcPr>
                </a:tc>
              </a:tr>
              <a:tr h="320040">
                <a:tc>
                  <a:txBody>
                    <a:bodyPr/>
                    <a:lstStyle/>
                    <a:p>
                      <a:pPr marL="112713" indent="-112713">
                        <a:buFont typeface="Arial" panose="020B0604020202020204" pitchFamily="34" charset="0"/>
                        <a:buChar char="•"/>
                      </a:pPr>
                      <a:r>
                        <a:rPr lang="en-US" sz="1600" b="1" dirty="0" smtClean="0">
                          <a:solidFill>
                            <a:schemeClr val="bg1"/>
                          </a:solidFill>
                        </a:rPr>
                        <a:t>Josh Denny, MD</a:t>
                      </a:r>
                      <a:endParaRPr lang="en-US" sz="1600" dirty="0">
                        <a:solidFill>
                          <a:schemeClr val="bg1"/>
                        </a:solidFill>
                      </a:endParaRPr>
                    </a:p>
                  </a:txBody>
                  <a:tcPr marL="88651" marR="88651" marT="44325" marB="4432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60000"/>
                    </a:solidFill>
                  </a:tcPr>
                </a:tc>
                <a:tc>
                  <a:txBody>
                    <a:bodyPr/>
                    <a:lstStyle/>
                    <a:p>
                      <a:pPr marL="112713" indent="-112713">
                        <a:buFont typeface="Arial" panose="020B0604020202020204" pitchFamily="34" charset="0"/>
                        <a:buChar char="•"/>
                      </a:pPr>
                      <a:r>
                        <a:rPr lang="en-US" sz="1600" b="1" dirty="0" smtClean="0">
                          <a:solidFill>
                            <a:schemeClr val="bg1"/>
                          </a:solidFill>
                        </a:rPr>
                        <a:t>P. Pearl O’Rourke, MD</a:t>
                      </a:r>
                      <a:endParaRPr lang="en-US" sz="1600" dirty="0">
                        <a:solidFill>
                          <a:schemeClr val="bg1"/>
                        </a:solidFill>
                      </a:endParaRPr>
                    </a:p>
                  </a:txBody>
                  <a:tcPr marL="88651" marR="88651" marT="44325" marB="4432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60000"/>
                    </a:solidFill>
                  </a:tcPr>
                </a:tc>
              </a:tr>
              <a:tr h="307454">
                <a:tc>
                  <a:txBody>
                    <a:bodyPr/>
                    <a:lstStyle/>
                    <a:p>
                      <a:pPr marL="112713" indent="-112713">
                        <a:buFont typeface="Arial" panose="020B0604020202020204" pitchFamily="34" charset="0"/>
                        <a:buChar char="•"/>
                      </a:pPr>
                      <a:r>
                        <a:rPr lang="en-US" sz="1600" b="1" dirty="0" smtClean="0">
                          <a:solidFill>
                            <a:schemeClr val="bg1"/>
                          </a:solidFill>
                        </a:rPr>
                        <a:t>Susan Desmond‐Hellmann, MD, MPH</a:t>
                      </a:r>
                      <a:endParaRPr lang="en-US" sz="1600" dirty="0">
                        <a:solidFill>
                          <a:schemeClr val="bg1"/>
                        </a:solidFill>
                      </a:endParaRPr>
                    </a:p>
                  </a:txBody>
                  <a:tcPr marL="88651" marR="88651" marT="44325" marB="4432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60000"/>
                    </a:solidFill>
                  </a:tcPr>
                </a:tc>
                <a:tc>
                  <a:txBody>
                    <a:bodyPr/>
                    <a:lstStyle/>
                    <a:p>
                      <a:pPr marL="112713" indent="-112713">
                        <a:buFont typeface="Arial" panose="020B0604020202020204" pitchFamily="34" charset="0"/>
                        <a:buChar char="•"/>
                      </a:pPr>
                      <a:r>
                        <a:rPr lang="en-US" sz="1600" b="1" dirty="0" smtClean="0">
                          <a:solidFill>
                            <a:schemeClr val="bg1"/>
                          </a:solidFill>
                        </a:rPr>
                        <a:t>Richard Platt, MD</a:t>
                      </a:r>
                      <a:endParaRPr lang="en-US" sz="1600" dirty="0">
                        <a:solidFill>
                          <a:schemeClr val="bg1"/>
                        </a:solidFill>
                      </a:endParaRPr>
                    </a:p>
                  </a:txBody>
                  <a:tcPr marL="88651" marR="88651" marT="44325" marB="4432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60000"/>
                    </a:solidFill>
                  </a:tcPr>
                </a:tc>
              </a:tr>
              <a:tr h="320040">
                <a:tc>
                  <a:txBody>
                    <a:bodyPr/>
                    <a:lstStyle/>
                    <a:p>
                      <a:pPr marL="112713" indent="-112713">
                        <a:buFont typeface="Arial" panose="020B0604020202020204" pitchFamily="34" charset="0"/>
                        <a:buChar char="•"/>
                      </a:pPr>
                      <a:r>
                        <a:rPr lang="en-US" sz="1600" b="1" dirty="0" smtClean="0">
                          <a:solidFill>
                            <a:schemeClr val="bg1"/>
                          </a:solidFill>
                        </a:rPr>
                        <a:t>Eric </a:t>
                      </a:r>
                      <a:r>
                        <a:rPr lang="en-US" sz="1600" b="1" dirty="0" err="1" smtClean="0">
                          <a:solidFill>
                            <a:schemeClr val="bg1"/>
                          </a:solidFill>
                        </a:rPr>
                        <a:t>Dishman</a:t>
                      </a:r>
                      <a:endParaRPr lang="en-US" sz="1600" dirty="0">
                        <a:solidFill>
                          <a:schemeClr val="bg1"/>
                        </a:solidFill>
                      </a:endParaRPr>
                    </a:p>
                  </a:txBody>
                  <a:tcPr marL="88651" marR="88651" marT="44325" marB="4432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60000"/>
                    </a:solidFill>
                  </a:tcPr>
                </a:tc>
                <a:tc>
                  <a:txBody>
                    <a:bodyPr/>
                    <a:lstStyle/>
                    <a:p>
                      <a:pPr marL="112713" indent="-112713">
                        <a:buFont typeface="Arial" panose="020B0604020202020204" pitchFamily="34" charset="0"/>
                        <a:buChar char="•"/>
                      </a:pPr>
                      <a:r>
                        <a:rPr lang="en-US" sz="1600" b="1" dirty="0" smtClean="0">
                          <a:solidFill>
                            <a:schemeClr val="bg1"/>
                          </a:solidFill>
                        </a:rPr>
                        <a:t>Jay </a:t>
                      </a:r>
                      <a:r>
                        <a:rPr lang="en-US" sz="1600" b="1" dirty="0" err="1" smtClean="0">
                          <a:solidFill>
                            <a:schemeClr val="bg1"/>
                          </a:solidFill>
                        </a:rPr>
                        <a:t>Shendure</a:t>
                      </a:r>
                      <a:r>
                        <a:rPr lang="en-US" sz="1600" b="1" dirty="0" smtClean="0">
                          <a:solidFill>
                            <a:schemeClr val="bg1"/>
                          </a:solidFill>
                        </a:rPr>
                        <a:t>, MD, PhD</a:t>
                      </a:r>
                      <a:endParaRPr lang="en-US" sz="1600" dirty="0">
                        <a:solidFill>
                          <a:schemeClr val="bg1"/>
                        </a:solidFill>
                      </a:endParaRPr>
                    </a:p>
                  </a:txBody>
                  <a:tcPr marL="88651" marR="88651" marT="44325" marB="4432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60000"/>
                    </a:solidFill>
                  </a:tcPr>
                </a:tc>
              </a:tr>
              <a:tr h="320040">
                <a:tc>
                  <a:txBody>
                    <a:bodyPr/>
                    <a:lstStyle/>
                    <a:p>
                      <a:pPr marL="112713" indent="-112713">
                        <a:buFont typeface="Arial" panose="020B0604020202020204" pitchFamily="34" charset="0"/>
                        <a:buChar char="•"/>
                      </a:pPr>
                      <a:r>
                        <a:rPr lang="en-US" sz="1600" b="1" dirty="0" smtClean="0">
                          <a:solidFill>
                            <a:schemeClr val="bg1"/>
                          </a:solidFill>
                        </a:rPr>
                        <a:t>Kathy </a:t>
                      </a:r>
                      <a:r>
                        <a:rPr lang="en-US" sz="1600" b="1" dirty="0" err="1" smtClean="0">
                          <a:solidFill>
                            <a:schemeClr val="bg1"/>
                          </a:solidFill>
                        </a:rPr>
                        <a:t>Giusti</a:t>
                      </a:r>
                      <a:r>
                        <a:rPr lang="en-US" sz="1600" b="1" dirty="0" smtClean="0">
                          <a:solidFill>
                            <a:schemeClr val="bg1"/>
                          </a:solidFill>
                        </a:rPr>
                        <a:t>, MBA</a:t>
                      </a:r>
                      <a:endParaRPr lang="en-US" sz="1600" dirty="0">
                        <a:solidFill>
                          <a:schemeClr val="bg1"/>
                        </a:solidFill>
                      </a:endParaRPr>
                    </a:p>
                  </a:txBody>
                  <a:tcPr marL="88651" marR="88651" marT="44325" marB="4432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60000"/>
                    </a:solidFill>
                  </a:tcPr>
                </a:tc>
                <a:tc>
                  <a:txBody>
                    <a:bodyPr/>
                    <a:lstStyle/>
                    <a:p>
                      <a:pPr marL="112713" indent="-112713">
                        <a:buFont typeface="Arial" panose="020B0604020202020204" pitchFamily="34" charset="0"/>
                        <a:buChar char="•"/>
                      </a:pPr>
                      <a:r>
                        <a:rPr lang="en-US" sz="1600" b="1" dirty="0" smtClean="0">
                          <a:solidFill>
                            <a:schemeClr val="bg1"/>
                          </a:solidFill>
                        </a:rPr>
                        <a:t>Sue Siegel</a:t>
                      </a:r>
                      <a:endParaRPr lang="en-US" sz="1600" dirty="0">
                        <a:solidFill>
                          <a:schemeClr val="bg1"/>
                        </a:solidFill>
                      </a:endParaRPr>
                    </a:p>
                  </a:txBody>
                  <a:tcPr marL="88651" marR="88651" marT="44325" marB="4432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60000"/>
                    </a:solidFill>
                  </a:tcPr>
                </a:tc>
              </a:tr>
            </a:tbl>
          </a:graphicData>
        </a:graphic>
      </p:graphicFrame>
    </p:spTree>
    <p:extLst>
      <p:ext uri="{BB962C8B-B14F-4D97-AF65-F5344CB8AC3E}">
        <p14:creationId xmlns:p14="http://schemas.microsoft.com/office/powerpoint/2010/main" val="370053113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330" y="-254880"/>
            <a:ext cx="9144000" cy="1206500"/>
          </a:xfrm>
        </p:spPr>
        <p:txBody>
          <a:bodyPr/>
          <a:lstStyle/>
          <a:p>
            <a:r>
              <a:rPr lang="en-US" sz="3600" dirty="0" smtClean="0">
                <a:solidFill>
                  <a:srgbClr val="FFFF00"/>
                </a:solidFill>
              </a:rPr>
              <a:t>Precision Medicine Initiative: Next Steps</a:t>
            </a:r>
            <a:endParaRPr lang="en-US" sz="3600" dirty="0">
              <a:solidFill>
                <a:srgbClr val="FFFF00"/>
              </a:solidFill>
            </a:endParaRPr>
          </a:p>
        </p:txBody>
      </p:sp>
      <p:sp>
        <p:nvSpPr>
          <p:cNvPr id="3" name="Content Placeholder 2"/>
          <p:cNvSpPr>
            <a:spLocks noGrp="1"/>
          </p:cNvSpPr>
          <p:nvPr>
            <p:ph idx="1"/>
          </p:nvPr>
        </p:nvSpPr>
        <p:spPr>
          <a:xfrm>
            <a:off x="-10642" y="836388"/>
            <a:ext cx="9154641" cy="4757737"/>
          </a:xfrm>
        </p:spPr>
        <p:txBody>
          <a:bodyPr/>
          <a:lstStyle/>
          <a:p>
            <a:pPr indent="-290513">
              <a:buClr>
                <a:schemeClr val="bg1"/>
              </a:buClr>
            </a:pPr>
            <a:r>
              <a:rPr lang="en-US" sz="2600" b="1" dirty="0" smtClean="0"/>
              <a:t>Working Group of Advisory Committee to the Director</a:t>
            </a:r>
          </a:p>
          <a:p>
            <a:pPr marL="914400" lvl="1" indent="0">
              <a:buClr>
                <a:schemeClr val="bg1"/>
              </a:buClr>
              <a:buNone/>
            </a:pPr>
            <a:r>
              <a:rPr lang="en-US" sz="2400" b="1" dirty="0" smtClean="0">
                <a:solidFill>
                  <a:schemeClr val="tx2">
                    <a:lumMod val="20000"/>
                    <a:lumOff val="80000"/>
                  </a:schemeClr>
                </a:solidFill>
              </a:rPr>
              <a:t>Intense planning for next ~3-4 months</a:t>
            </a:r>
          </a:p>
          <a:p>
            <a:pPr marL="914400" lvl="1" indent="0">
              <a:buClr>
                <a:schemeClr val="bg1"/>
              </a:buClr>
              <a:buNone/>
            </a:pPr>
            <a:r>
              <a:rPr lang="en-US" sz="2400" b="1" dirty="0" smtClean="0">
                <a:solidFill>
                  <a:schemeClr val="tx2">
                    <a:lumMod val="20000"/>
                    <a:lumOff val="80000"/>
                  </a:schemeClr>
                </a:solidFill>
              </a:rPr>
              <a:t>Interim report </a:t>
            </a:r>
            <a:r>
              <a:rPr lang="en-US" sz="2400" b="1" dirty="0">
                <a:solidFill>
                  <a:schemeClr val="tx2">
                    <a:lumMod val="20000"/>
                    <a:lumOff val="80000"/>
                  </a:schemeClr>
                </a:solidFill>
              </a:rPr>
              <a:t>in September</a:t>
            </a:r>
          </a:p>
          <a:p>
            <a:pPr lvl="1">
              <a:buClr>
                <a:schemeClr val="bg1"/>
              </a:buClr>
            </a:pPr>
            <a:endParaRPr lang="en-US" b="1" dirty="0"/>
          </a:p>
          <a:p>
            <a:pPr marL="341313" lvl="1" indent="-288925">
              <a:buClr>
                <a:schemeClr val="bg1"/>
              </a:buClr>
              <a:buFont typeface="Wingdings" panose="05000000000000000000" pitchFamily="2" charset="2"/>
              <a:buChar char="§"/>
            </a:pPr>
            <a:r>
              <a:rPr lang="en-US" sz="2600" b="1" dirty="0" smtClean="0">
                <a:latin typeface="Arial" panose="020B0604020202020204" pitchFamily="34" charset="0"/>
                <a:cs typeface="Arial" panose="020B0604020202020204" pitchFamily="34" charset="0"/>
              </a:rPr>
              <a:t>Past and future meetings/workshops</a:t>
            </a:r>
          </a:p>
          <a:p>
            <a:pPr marL="341313" lvl="1" indent="-288925">
              <a:buClr>
                <a:schemeClr val="bg1"/>
              </a:buClr>
              <a:buFont typeface="Wingdings" panose="05000000000000000000" pitchFamily="2" charset="2"/>
              <a:buChar char="§"/>
            </a:pPr>
            <a:endParaRPr lang="en-US" sz="800" b="1" dirty="0" smtClean="0">
              <a:latin typeface="Arial" panose="020B0604020202020204" pitchFamily="34" charset="0"/>
              <a:cs typeface="Arial" panose="020B0604020202020204" pitchFamily="34" charset="0"/>
            </a:endParaRPr>
          </a:p>
          <a:p>
            <a:pPr marL="341313" lvl="1" indent="-288925">
              <a:buClr>
                <a:schemeClr val="bg1"/>
              </a:buClr>
              <a:buFont typeface="Wingdings" panose="05000000000000000000" pitchFamily="2" charset="2"/>
              <a:buChar char="§"/>
            </a:pPr>
            <a:endParaRPr lang="en-US" sz="800" b="1" dirty="0">
              <a:latin typeface="Arial" panose="020B0604020202020204" pitchFamily="34" charset="0"/>
              <a:cs typeface="Arial" panose="020B0604020202020204" pitchFamily="34" charset="0"/>
            </a:endParaRPr>
          </a:p>
          <a:p>
            <a:pPr marL="341313" lvl="1" indent="-288925">
              <a:buClr>
                <a:schemeClr val="bg1"/>
              </a:buClr>
              <a:buFont typeface="Wingdings" panose="05000000000000000000" pitchFamily="2" charset="2"/>
              <a:buChar char="§"/>
            </a:pPr>
            <a:r>
              <a:rPr lang="en-US" sz="2600" b="1" dirty="0" smtClean="0">
                <a:latin typeface="Arial" panose="020B0604020202020204" pitchFamily="34" charset="0"/>
                <a:cs typeface="Arial" panose="020B0604020202020204" pitchFamily="34" charset="0"/>
              </a:rPr>
              <a:t>Implementation</a:t>
            </a:r>
          </a:p>
          <a:p>
            <a:pPr marL="914400" lvl="1" indent="0">
              <a:buClr>
                <a:schemeClr val="bg1"/>
              </a:buClr>
              <a:buNone/>
            </a:pPr>
            <a:r>
              <a:rPr lang="en-US" sz="2400" b="1" dirty="0" smtClean="0">
                <a:solidFill>
                  <a:schemeClr val="tx2">
                    <a:lumMod val="20000"/>
                    <a:lumOff val="80000"/>
                  </a:schemeClr>
                </a:solidFill>
              </a:rPr>
              <a:t>Trans-NIH implementation model</a:t>
            </a:r>
            <a:endParaRPr lang="en-US" sz="2400" b="1" dirty="0">
              <a:solidFill>
                <a:schemeClr val="tx2">
                  <a:lumMod val="20000"/>
                  <a:lumOff val="80000"/>
                </a:schemeClr>
              </a:solidFill>
            </a:endParaRPr>
          </a:p>
          <a:p>
            <a:pPr marL="914400" lvl="1" indent="0">
              <a:buClr>
                <a:schemeClr val="bg1"/>
              </a:buClr>
              <a:buNone/>
            </a:pPr>
            <a:r>
              <a:rPr lang="en-US" sz="2400" b="1" dirty="0" smtClean="0">
                <a:solidFill>
                  <a:schemeClr val="tx2">
                    <a:lumMod val="20000"/>
                    <a:lumOff val="80000"/>
                  </a:schemeClr>
                </a:solidFill>
              </a:rPr>
              <a:t>Fall 2015: Initial funding opportunities announced</a:t>
            </a:r>
          </a:p>
          <a:p>
            <a:pPr marL="914400" lvl="1" indent="0">
              <a:buClr>
                <a:schemeClr val="bg1"/>
              </a:buClr>
              <a:buNone/>
            </a:pPr>
            <a:r>
              <a:rPr lang="en-US" sz="2400" b="1" dirty="0" smtClean="0">
                <a:solidFill>
                  <a:schemeClr val="tx2">
                    <a:lumMod val="20000"/>
                    <a:lumOff val="80000"/>
                  </a:schemeClr>
                </a:solidFill>
              </a:rPr>
              <a:t>Fiscal Year 2016: Funding begins</a:t>
            </a:r>
          </a:p>
          <a:p>
            <a:pPr marL="914400" lvl="1" indent="0">
              <a:buClr>
                <a:schemeClr val="bg1"/>
              </a:buClr>
              <a:buNone/>
            </a:pPr>
            <a:r>
              <a:rPr lang="en-US" sz="2400" b="1" dirty="0" smtClean="0">
                <a:solidFill>
                  <a:schemeClr val="tx2">
                    <a:lumMod val="20000"/>
                    <a:lumOff val="80000"/>
                  </a:schemeClr>
                </a:solidFill>
              </a:rPr>
              <a:t>Coordination with other U.S. government agencies</a:t>
            </a:r>
            <a:endParaRPr lang="en-US" sz="2400" b="1" dirty="0">
              <a:solidFill>
                <a:schemeClr val="tx2">
                  <a:lumMod val="20000"/>
                  <a:lumOff val="80000"/>
                </a:schemeClr>
              </a:solidFill>
            </a:endParaRPr>
          </a:p>
          <a:p>
            <a:pPr marL="341313" lvl="1" indent="-341313">
              <a:buClr>
                <a:schemeClr val="bg1"/>
              </a:buClr>
              <a:buFont typeface="Wingdings" panose="05000000000000000000" pitchFamily="2" charset="2"/>
              <a:buChar char="§"/>
            </a:pPr>
            <a:endParaRPr lang="en-US" sz="800" b="1" dirty="0">
              <a:latin typeface="Arial" panose="020B0604020202020204" pitchFamily="34" charset="0"/>
              <a:cs typeface="Arial" panose="020B0604020202020204" pitchFamily="34" charset="0"/>
            </a:endParaRPr>
          </a:p>
          <a:p>
            <a:pPr marL="341313" lvl="1" indent="-341313">
              <a:buClr>
                <a:schemeClr val="bg1"/>
              </a:buClr>
              <a:buFont typeface="Wingdings" panose="05000000000000000000" pitchFamily="2" charset="2"/>
              <a:buChar char="§"/>
            </a:pPr>
            <a:endParaRPr lang="en-US" sz="2400" b="1" dirty="0">
              <a:latin typeface="Arial" panose="020B0604020202020204" pitchFamily="34" charset="0"/>
              <a:cs typeface="Arial" panose="020B0604020202020204" pitchFamily="34" charset="0"/>
            </a:endParaRPr>
          </a:p>
          <a:p>
            <a:pPr lvl="1">
              <a:buClr>
                <a:schemeClr val="bg1"/>
              </a:buClr>
            </a:pPr>
            <a:endParaRPr lang="en-US" b="1" dirty="0" smtClean="0"/>
          </a:p>
          <a:p>
            <a:pPr lvl="1">
              <a:buClr>
                <a:schemeClr val="bg1"/>
              </a:buClr>
            </a:pPr>
            <a:endParaRPr lang="en-US" b="1" dirty="0"/>
          </a:p>
          <a:p>
            <a:pPr lvl="1">
              <a:buClr>
                <a:schemeClr val="bg1"/>
              </a:buClr>
            </a:pPr>
            <a:endParaRPr lang="en-US" b="1" dirty="0"/>
          </a:p>
        </p:txBody>
      </p:sp>
    </p:spTree>
    <p:extLst>
      <p:ext uri="{BB962C8B-B14F-4D97-AF65-F5344CB8AC3E}">
        <p14:creationId xmlns:p14="http://schemas.microsoft.com/office/powerpoint/2010/main" val="29597003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79093" y="4383638"/>
            <a:ext cx="3964547" cy="1261884"/>
          </a:xfrm>
          <a:prstGeom prst="rect">
            <a:avLst/>
          </a:prstGeom>
        </p:spPr>
        <p:txBody>
          <a:bodyPr wrap="none">
            <a:spAutoFit/>
          </a:bodyPr>
          <a:lstStyle/>
          <a:p>
            <a:pPr algn="ctr"/>
            <a:endParaRPr lang="en-US" sz="2800" dirty="0" smtClean="0">
              <a:solidFill>
                <a:prstClr val="white"/>
              </a:solidFill>
              <a:cs typeface="Arial" panose="020B0604020202020204" pitchFamily="34" charset="0"/>
            </a:endParaRPr>
          </a:p>
          <a:p>
            <a:pPr algn="ctr"/>
            <a:r>
              <a:rPr lang="en-US" sz="2800" dirty="0" smtClean="0">
                <a:solidFill>
                  <a:prstClr val="white"/>
                </a:solidFill>
                <a:cs typeface="Arial" panose="020B0604020202020204" pitchFamily="34" charset="0"/>
              </a:rPr>
              <a:t>Due Date: May 7, 2015</a:t>
            </a:r>
          </a:p>
          <a:p>
            <a:pPr algn="ctr"/>
            <a:endParaRPr lang="en-US" sz="2000" dirty="0">
              <a:solidFill>
                <a:prstClr val="white"/>
              </a:solidFill>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371" y="1483073"/>
            <a:ext cx="8688351" cy="3075195"/>
          </a:xfrm>
          <a:prstGeom prst="rect">
            <a:avLst/>
          </a:prstGeom>
          <a:noFill/>
          <a:ln>
            <a:noFill/>
          </a:ln>
          <a:effectLst>
            <a:glow rad="228600">
              <a:schemeClr val="accent6">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22930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up)">
                                      <p:cBhvr>
                                        <p:cTn id="7" dur="500"/>
                                        <p:tgtEl>
                                          <p:spTgt spid="1026"/>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proactive.uk.net/wp-content/uploads/transparency2012030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9579" y="864191"/>
            <a:ext cx="3725309" cy="3725310"/>
          </a:xfrm>
          <a:prstGeom prst="rect">
            <a:avLst/>
          </a:prstGeom>
          <a:noFill/>
          <a:effectLst>
            <a:reflection blurRad="6350" stA="50000" endA="300" endPos="90000" dir="5400000" sy="-100000" algn="bl" rotWithShape="0"/>
            <a:softEdge rad="127000"/>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1382240" y="-263744"/>
            <a:ext cx="6400796" cy="1206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a:lstStyle>
          <a:p>
            <a:pPr>
              <a:defRPr/>
            </a:pPr>
            <a:r>
              <a:rPr lang="en-US" sz="3600" kern="0" dirty="0" smtClean="0">
                <a:solidFill>
                  <a:srgbClr val="FFFF00"/>
                </a:solidFill>
                <a:latin typeface="Arial"/>
              </a:rPr>
              <a:t>Emphasis on Transparency</a:t>
            </a:r>
            <a:endParaRPr lang="en-US" sz="3600" kern="0" dirty="0">
              <a:solidFill>
                <a:srgbClr val="FFFF00"/>
              </a:solidFill>
              <a:latin typeface="Arial"/>
            </a:endParaRPr>
          </a:p>
        </p:txBody>
      </p:sp>
    </p:spTree>
    <p:extLst>
      <p:ext uri="{BB962C8B-B14F-4D97-AF65-F5344CB8AC3E}">
        <p14:creationId xmlns:p14="http://schemas.microsoft.com/office/powerpoint/2010/main" val="428449147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ox(out)">
                                      <p:cBhvr>
                                        <p:cTn id="7" dur="75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12037"/>
            <a:ext cx="9144000" cy="661987"/>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Director’s Report </a:t>
            </a:r>
            <a:r>
              <a:rPr lang="en-US" sz="3600" b="1" dirty="0" smtClean="0">
                <a:solidFill>
                  <a:srgbClr val="FFFF00"/>
                </a:solidFill>
                <a:latin typeface="Arial" pitchFamily="34" charset="0"/>
                <a:cs typeface="Arial" pitchFamily="34" charset="0"/>
              </a:rPr>
              <a:t>Outline</a:t>
            </a:r>
          </a:p>
        </p:txBody>
      </p:sp>
      <p:sp>
        <p:nvSpPr>
          <p:cNvPr id="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tx2">
                    <a:lumMod val="90000"/>
                  </a:schemeClr>
                </a:solidFill>
              </a:rPr>
              <a:t>General NHGRI Updates</a:t>
            </a:r>
          </a:p>
          <a:p>
            <a:pPr marL="1016000" indent="-787400">
              <a:spcBef>
                <a:spcPts val="1800"/>
              </a:spcBef>
              <a:buFontTx/>
              <a:buAutoNum type="romanUcPeriod"/>
            </a:pPr>
            <a:r>
              <a:rPr lang="en-US" sz="3400" dirty="0">
                <a:solidFill>
                  <a:schemeClr val="tx2">
                    <a:lumMod val="90000"/>
                  </a:schemeClr>
                </a:solidFill>
              </a:rPr>
              <a:t>General NIH Updates</a:t>
            </a:r>
          </a:p>
          <a:p>
            <a:pPr marL="1016000" indent="-787400">
              <a:spcBef>
                <a:spcPts val="1800"/>
              </a:spcBef>
              <a:buFontTx/>
              <a:buAutoNum type="romanUcPeriod"/>
            </a:pPr>
            <a:r>
              <a:rPr lang="en-US" sz="3400" dirty="0" smtClean="0">
                <a:solidFill>
                  <a:schemeClr val="tx2">
                    <a:lumMod val="90000"/>
                  </a:schemeClr>
                </a:solidFill>
              </a:rPr>
              <a:t>General Genomics </a:t>
            </a:r>
            <a:r>
              <a:rPr lang="en-US" sz="3400" dirty="0">
                <a:solidFill>
                  <a:schemeClr val="tx2">
                    <a:lumMod val="90000"/>
                  </a:schemeClr>
                </a:solidFill>
              </a:rPr>
              <a:t>Updates</a:t>
            </a:r>
          </a:p>
          <a:p>
            <a:pPr marL="1016000" indent="-787400">
              <a:spcBef>
                <a:spcPts val="1800"/>
              </a:spcBef>
              <a:buFontTx/>
              <a:buAutoNum type="romanUcPeriod"/>
            </a:pPr>
            <a:r>
              <a:rPr lang="en-US" sz="3400" dirty="0">
                <a:solidFill>
                  <a:schemeClr val="tx2">
                    <a:lumMod val="90000"/>
                  </a:schemeClr>
                </a:solidFill>
              </a:rPr>
              <a:t>NHGRI Extramural </a:t>
            </a:r>
            <a:r>
              <a:rPr lang="en-US" sz="3400" dirty="0" smtClean="0">
                <a:solidFill>
                  <a:schemeClr val="tx2">
                    <a:lumMod val="90000"/>
                  </a:schemeClr>
                </a:solidFill>
              </a:rPr>
              <a:t>Research Program</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tx2">
                    <a:lumMod val="90000"/>
                  </a:schemeClr>
                </a:solidFill>
              </a:rPr>
              <a:t>NIH Common </a:t>
            </a:r>
            <a:r>
              <a:rPr lang="en-US" sz="3400" dirty="0" smtClean="0">
                <a:solidFill>
                  <a:schemeClr val="tx2">
                    <a:lumMod val="90000"/>
                  </a:schemeClr>
                </a:solidFill>
              </a:rPr>
              <a:t>Fund/Trans-NIH </a:t>
            </a:r>
          </a:p>
          <a:p>
            <a:pPr marL="1016000" indent="-787400">
              <a:spcBef>
                <a:spcPts val="1800"/>
              </a:spcBef>
              <a:buFontTx/>
              <a:buAutoNum type="romanUcPeriod"/>
              <a:tabLst>
                <a:tab pos="1371600" algn="l"/>
              </a:tabLst>
            </a:pPr>
            <a:r>
              <a:rPr lang="en-US" sz="3400" dirty="0" smtClean="0">
                <a:solidFill>
                  <a:schemeClr val="tx2">
                    <a:lumMod val="90000"/>
                  </a:schemeClr>
                </a:solidFill>
              </a:rPr>
              <a:t>NHGRI Division of Policy, 	Communications, and Education</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tx2">
                    <a:lumMod val="90000"/>
                  </a:schemeClr>
                </a:solidFill>
              </a:rPr>
              <a:t>NHGRI Intramural </a:t>
            </a:r>
            <a:r>
              <a:rPr lang="en-US" sz="3400" dirty="0" smtClean="0">
                <a:solidFill>
                  <a:schemeClr val="tx2">
                    <a:lumMod val="90000"/>
                  </a:schemeClr>
                </a:solidFill>
              </a:rPr>
              <a:t>Research Program</a:t>
            </a:r>
            <a:endParaRPr lang="en-US" sz="3400" dirty="0">
              <a:solidFill>
                <a:schemeClr val="tx2">
                  <a:lumMod val="90000"/>
                </a:schemeClr>
              </a:solidFill>
            </a:endParaRPr>
          </a:p>
        </p:txBody>
      </p:sp>
    </p:spTree>
    <p:extLst>
      <p:ext uri="{BB962C8B-B14F-4D97-AF65-F5344CB8AC3E}">
        <p14:creationId xmlns:p14="http://schemas.microsoft.com/office/powerpoint/2010/main" val="252654883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4">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4">
                                            <p:txEl>
                                              <p:pRg st="5" end="5"/>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06541" y="6192353"/>
            <a:ext cx="4916539" cy="461665"/>
          </a:xfrm>
          <a:prstGeom prst="rect">
            <a:avLst/>
          </a:prstGeom>
        </p:spPr>
        <p:txBody>
          <a:bodyPr wrap="none">
            <a:spAutoFit/>
          </a:bodyPr>
          <a:lstStyle/>
          <a:p>
            <a:r>
              <a:rPr lang="en-US" sz="2400" dirty="0" smtClean="0">
                <a:solidFill>
                  <a:prstClr val="white"/>
                </a:solidFill>
              </a:rPr>
              <a:t>www.nih.gov/precisionmedicine</a:t>
            </a:r>
            <a:endParaRPr lang="en-US" dirty="0">
              <a:solidFill>
                <a:prstClr val="white"/>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750" y="301321"/>
            <a:ext cx="5251450" cy="5726860"/>
          </a:xfrm>
          <a:prstGeom prst="rect">
            <a:avLst/>
          </a:prstGeom>
          <a:noFill/>
          <a:ln>
            <a:noFill/>
          </a:ln>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1775383" y="1745946"/>
            <a:ext cx="846980" cy="244549"/>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7"/>
          <p:cNvSpPr txBox="1">
            <a:spLocks noChangeArrowheads="1"/>
          </p:cNvSpPr>
          <p:nvPr/>
        </p:nvSpPr>
        <p:spPr bwMode="auto">
          <a:xfrm>
            <a:off x="7315062" y="6409198"/>
            <a:ext cx="17956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ltLang="en-US" sz="2000" dirty="0">
                <a:solidFill>
                  <a:srgbClr val="8BE6FF"/>
                </a:solidFill>
              </a:rPr>
              <a:t>Document </a:t>
            </a:r>
            <a:r>
              <a:rPr lang="en-US" altLang="en-US" sz="2000" dirty="0" smtClean="0">
                <a:solidFill>
                  <a:srgbClr val="8BE6FF"/>
                </a:solidFill>
              </a:rPr>
              <a:t>36</a:t>
            </a:r>
            <a:endParaRPr lang="en-US" altLang="en-US" sz="2000" dirty="0">
              <a:solidFill>
                <a:srgbClr val="8BE6FF"/>
              </a:solidFill>
            </a:endParaRPr>
          </a:p>
        </p:txBody>
      </p:sp>
    </p:spTree>
    <p:extLst>
      <p:ext uri="{BB962C8B-B14F-4D97-AF65-F5344CB8AC3E}">
        <p14:creationId xmlns:p14="http://schemas.microsoft.com/office/powerpoint/2010/main" val="390278760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up)">
                                      <p:cBhvr>
                                        <p:cTn id="7" dur="500"/>
                                        <p:tgtEl>
                                          <p:spTgt spid="1026"/>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335" y="469904"/>
            <a:ext cx="6998981" cy="5798319"/>
          </a:xfrm>
          <a:prstGeom prst="rect">
            <a:avLst/>
          </a:prstGeom>
          <a:noFill/>
          <a:ln>
            <a:noFill/>
          </a:ln>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530252" y="4402212"/>
            <a:ext cx="3362548" cy="1827911"/>
          </a:xfrm>
          <a:prstGeom prst="rect">
            <a:avLst/>
          </a:prstGeom>
          <a:noFill/>
          <a:ln w="63500" cap="flat" cmpd="sng" algn="ctr">
            <a:solidFill>
              <a:srgbClr val="FF0000"/>
            </a:solidFill>
            <a:prstDash val="solid"/>
          </a:ln>
          <a:effectLst/>
        </p:spPr>
        <p:txBody>
          <a:bodyPr rtlCol="0" anchor="ctr"/>
          <a:lstStyle/>
          <a:p>
            <a:pPr algn="ctr">
              <a:defRPr/>
            </a:pPr>
            <a:endParaRPr lang="en-US" kern="0" smtClean="0">
              <a:solidFill>
                <a:prstClr val="white"/>
              </a:solidFill>
              <a:latin typeface="Corbel"/>
            </a:endParaRPr>
          </a:p>
        </p:txBody>
      </p:sp>
      <p:sp>
        <p:nvSpPr>
          <p:cNvPr id="5" name="Rectangle 4"/>
          <p:cNvSpPr/>
          <p:nvPr/>
        </p:nvSpPr>
        <p:spPr>
          <a:xfrm>
            <a:off x="2530252" y="2463804"/>
            <a:ext cx="3362547" cy="1837752"/>
          </a:xfrm>
          <a:prstGeom prst="rect">
            <a:avLst/>
          </a:prstGeom>
          <a:noFill/>
          <a:ln w="63500" cap="flat" cmpd="sng" algn="ctr">
            <a:solidFill>
              <a:srgbClr val="FF0000"/>
            </a:solidFill>
            <a:prstDash val="solid"/>
          </a:ln>
          <a:effectLst/>
        </p:spPr>
        <p:txBody>
          <a:bodyPr rtlCol="0" anchor="ctr"/>
          <a:lstStyle/>
          <a:p>
            <a:pPr algn="ctr">
              <a:defRPr/>
            </a:pPr>
            <a:endParaRPr lang="en-US" kern="0" smtClean="0">
              <a:solidFill>
                <a:prstClr val="white"/>
              </a:solidFill>
              <a:latin typeface="Corbel"/>
            </a:endParaRPr>
          </a:p>
        </p:txBody>
      </p:sp>
    </p:spTree>
    <p:extLst>
      <p:ext uri="{BB962C8B-B14F-4D97-AF65-F5344CB8AC3E}">
        <p14:creationId xmlns:p14="http://schemas.microsoft.com/office/powerpoint/2010/main" val="265815426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up)">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024" y="437250"/>
            <a:ext cx="7201219" cy="5907407"/>
          </a:xfrm>
          <a:prstGeom prst="rect">
            <a:avLst/>
          </a:prstGeom>
          <a:noFill/>
          <a:ln>
            <a:noFill/>
          </a:ln>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484472" y="3991608"/>
            <a:ext cx="3268627" cy="2186041"/>
          </a:xfrm>
          <a:prstGeom prst="rect">
            <a:avLst/>
          </a:prstGeom>
          <a:noFill/>
          <a:ln w="63500" cap="flat" cmpd="sng" algn="ctr">
            <a:solidFill>
              <a:srgbClr val="FF0000"/>
            </a:solidFill>
            <a:prstDash val="solid"/>
          </a:ln>
          <a:effectLst/>
        </p:spPr>
        <p:txBody>
          <a:bodyPr rtlCol="0" anchor="ctr"/>
          <a:lstStyle/>
          <a:p>
            <a:pPr algn="ctr">
              <a:defRPr/>
            </a:pPr>
            <a:endParaRPr lang="en-US" kern="0" smtClean="0">
              <a:solidFill>
                <a:prstClr val="white"/>
              </a:solidFill>
              <a:latin typeface="Corbel"/>
            </a:endParaRPr>
          </a:p>
        </p:txBody>
      </p:sp>
    </p:spTree>
    <p:extLst>
      <p:ext uri="{BB962C8B-B14F-4D97-AF65-F5344CB8AC3E}">
        <p14:creationId xmlns:p14="http://schemas.microsoft.com/office/powerpoint/2010/main" val="238924164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944212"/>
            <a:ext cx="8708064" cy="5024788"/>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18" r="5612"/>
          <a:stretch/>
        </p:blipFill>
        <p:spPr bwMode="auto">
          <a:xfrm>
            <a:off x="91964" y="789019"/>
            <a:ext cx="5865333" cy="3478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010" r="6062"/>
          <a:stretch/>
        </p:blipFill>
        <p:spPr bwMode="auto">
          <a:xfrm>
            <a:off x="6007100" y="789019"/>
            <a:ext cx="3055680" cy="3478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624" t="7298" r="7962" b="64934"/>
          <a:stretch/>
        </p:blipFill>
        <p:spPr bwMode="auto">
          <a:xfrm>
            <a:off x="2347432" y="4317662"/>
            <a:ext cx="4726468" cy="1873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p:cNvSpPr txBox="1">
            <a:spLocks/>
          </p:cNvSpPr>
          <p:nvPr/>
        </p:nvSpPr>
        <p:spPr>
          <a:xfrm>
            <a:off x="137485" y="-262287"/>
            <a:ext cx="8867549" cy="1206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600" dirty="0" smtClean="0">
                <a:solidFill>
                  <a:srgbClr val="FFFF00"/>
                </a:solidFill>
                <a:latin typeface="Arial" panose="020B0604020202020204" pitchFamily="34" charset="0"/>
                <a:cs typeface="Arial" panose="020B0604020202020204" pitchFamily="34" charset="0"/>
              </a:rPr>
              <a:t> Apple Announces </a:t>
            </a:r>
            <a:r>
              <a:rPr lang="en-US" sz="3600" dirty="0" err="1" smtClean="0">
                <a:solidFill>
                  <a:srgbClr val="FFFF00"/>
                </a:solidFill>
                <a:latin typeface="Arial" panose="020B0604020202020204" pitchFamily="34" charset="0"/>
                <a:cs typeface="Arial" panose="020B0604020202020204" pitchFamily="34" charset="0"/>
              </a:rPr>
              <a:t>ResearchKit</a:t>
            </a:r>
            <a:endParaRPr lang="en-US" sz="3600" dirty="0">
              <a:solidFill>
                <a:srgbClr val="FFFF00"/>
              </a:solidFill>
              <a:latin typeface="Arial" panose="020B0604020202020204" pitchFamily="34" charset="0"/>
              <a:cs typeface="Arial" panose="020B0604020202020204" pitchFamily="34" charset="0"/>
            </a:endParaRPr>
          </a:p>
        </p:txBody>
      </p:sp>
      <p:sp>
        <p:nvSpPr>
          <p:cNvPr id="10" name="TextBox 7"/>
          <p:cNvSpPr txBox="1">
            <a:spLocks noChangeArrowheads="1"/>
          </p:cNvSpPr>
          <p:nvPr/>
        </p:nvSpPr>
        <p:spPr bwMode="auto">
          <a:xfrm>
            <a:off x="7315060" y="6410359"/>
            <a:ext cx="17956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ltLang="en-US" sz="2000" dirty="0">
                <a:solidFill>
                  <a:srgbClr val="8BE6FF"/>
                </a:solidFill>
              </a:rPr>
              <a:t>Document </a:t>
            </a:r>
            <a:r>
              <a:rPr lang="en-US" altLang="en-US" sz="2000" dirty="0" smtClean="0">
                <a:solidFill>
                  <a:srgbClr val="8BE6FF"/>
                </a:solidFill>
              </a:rPr>
              <a:t>36</a:t>
            </a:r>
            <a:endParaRPr lang="en-US" altLang="en-US" sz="2000" dirty="0">
              <a:solidFill>
                <a:srgbClr val="8BE6FF"/>
              </a:solidFill>
            </a:endParaRPr>
          </a:p>
        </p:txBody>
      </p:sp>
    </p:spTree>
    <p:extLst>
      <p:ext uri="{BB962C8B-B14F-4D97-AF65-F5344CB8AC3E}">
        <p14:creationId xmlns:p14="http://schemas.microsoft.com/office/powerpoint/2010/main" val="82059814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tx2">
                    <a:lumMod val="90000"/>
                  </a:schemeClr>
                </a:solidFill>
              </a:rPr>
              <a:t>NHGRI </a:t>
            </a:r>
            <a:r>
              <a:rPr lang="en-US" sz="3400" dirty="0" smtClean="0">
                <a:solidFill>
                  <a:schemeClr val="tx2">
                    <a:lumMod val="90000"/>
                  </a:schemeClr>
                </a:solidFill>
              </a:rPr>
              <a:t>Division of Policy, 	Communications, and Education</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4764" y="22211"/>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3981193139"/>
      </p:ext>
    </p:extLst>
  </p:cSld>
  <p:clrMapOvr>
    <a:masterClrMapping/>
  </p:clrMapOvr>
  <p:transition spd="slow">
    <p:wipe di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7798" y="19034"/>
            <a:ext cx="9072529" cy="706437"/>
          </a:xfrm>
          <a:prstGeom prst="rect">
            <a:avLst/>
          </a:prstGeom>
        </p:spPr>
        <p:txBody>
          <a:bodyPr vert="horz" anchor="t">
            <a:noAutofit/>
          </a:bodyPr>
          <a:lstStyle>
            <a:lvl1pPr marR="9144" algn="l" rtl="0" eaLnBrk="0" fontAlgn="base" hangingPunct="0">
              <a:spcBef>
                <a:spcPct val="0"/>
              </a:spcBef>
              <a:spcAft>
                <a:spcPct val="0"/>
              </a:spcAft>
              <a:defRPr sz="4000" b="1" i="0" kern="1200" cap="all" spc="0" baseline="0">
                <a:solidFill>
                  <a:srgbClr val="C1EEFF"/>
                </a:solidFill>
                <a:effectLst>
                  <a:reflection blurRad="12700" stA="34000" endA="740" endPos="53000" dir="5400000" sy="-100000" algn="bl" rotWithShape="0"/>
                </a:effectLst>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cap="none" dirty="0" smtClean="0">
                <a:solidFill>
                  <a:srgbClr val="FFFF00"/>
                </a:solidFill>
                <a:effectLst/>
                <a:latin typeface="Arial" charset="0"/>
                <a:cs typeface="Arial" charset="0"/>
              </a:rPr>
              <a:t>Inter-Society Coordinating Committee for Practitioner Education in Genomics</a:t>
            </a:r>
            <a:endParaRPr lang="en-US" sz="3600" cap="none" dirty="0"/>
          </a:p>
        </p:txBody>
      </p:sp>
      <p:sp>
        <p:nvSpPr>
          <p:cNvPr id="4" name="TextBox 3"/>
          <p:cNvSpPr txBox="1"/>
          <p:nvPr/>
        </p:nvSpPr>
        <p:spPr>
          <a:xfrm>
            <a:off x="-17266" y="1427545"/>
            <a:ext cx="8987777" cy="4816703"/>
          </a:xfrm>
          <a:prstGeom prst="rect">
            <a:avLst/>
          </a:prstGeom>
          <a:noFill/>
        </p:spPr>
        <p:txBody>
          <a:bodyPr wrap="square" rtlCol="0">
            <a:spAutoFit/>
          </a:bodyPr>
          <a:lstStyle/>
          <a:p>
            <a:pPr marL="342900" indent="-342900" fontAlgn="base">
              <a:spcBef>
                <a:spcPct val="0"/>
              </a:spcBef>
              <a:spcAft>
                <a:spcPct val="0"/>
              </a:spcAft>
              <a:buClr>
                <a:prstClr val="white"/>
              </a:buClr>
              <a:buSzPct val="95000"/>
              <a:buFont typeface="Wingdings" panose="05000000000000000000" pitchFamily="2" charset="2"/>
              <a:buChar char="§"/>
            </a:pPr>
            <a:r>
              <a:rPr lang="en-US" sz="3200" b="1" dirty="0" smtClean="0">
                <a:solidFill>
                  <a:prstClr val="white"/>
                </a:solidFill>
                <a:ea typeface="Arial Unicode MS" panose="020B0604020202020204" pitchFamily="34" charset="-128"/>
                <a:cs typeface="Arial" panose="020B0604020202020204" pitchFamily="34" charset="0"/>
              </a:rPr>
              <a:t>New </a:t>
            </a:r>
            <a:r>
              <a:rPr lang="en-US" sz="3200" dirty="0">
                <a:solidFill>
                  <a:prstClr val="white"/>
                </a:solidFill>
                <a:ea typeface="Arial Unicode MS" panose="020B0604020202020204" pitchFamily="34" charset="-128"/>
                <a:cs typeface="Arial" panose="020B0604020202020204" pitchFamily="34" charset="0"/>
              </a:rPr>
              <a:t>C</a:t>
            </a:r>
            <a:r>
              <a:rPr lang="en-US" sz="3200" b="1" dirty="0" smtClean="0">
                <a:solidFill>
                  <a:prstClr val="white"/>
                </a:solidFill>
                <a:ea typeface="Arial Unicode MS" panose="020B0604020202020204" pitchFamily="34" charset="-128"/>
                <a:cs typeface="Arial" panose="020B0604020202020204" pitchFamily="34" charset="0"/>
              </a:rPr>
              <a:t>o-Chairs:</a:t>
            </a:r>
          </a:p>
          <a:p>
            <a:pPr marL="342900" indent="-342900" fontAlgn="base">
              <a:spcBef>
                <a:spcPct val="0"/>
              </a:spcBef>
              <a:spcAft>
                <a:spcPct val="0"/>
              </a:spcAft>
              <a:buClr>
                <a:prstClr val="white"/>
              </a:buClr>
              <a:buSzPct val="95000"/>
              <a:buFont typeface="Wingdings" panose="05000000000000000000" pitchFamily="2" charset="2"/>
              <a:buChar char="§"/>
            </a:pPr>
            <a:endParaRPr lang="en-US" sz="2400" b="1" dirty="0" smtClean="0">
              <a:solidFill>
                <a:prstClr val="white"/>
              </a:solidFill>
              <a:latin typeface="Arial" pitchFamily="34" charset="0"/>
              <a:ea typeface="Arial Unicode MS" panose="020B0604020202020204" pitchFamily="34" charset="-128"/>
              <a:cs typeface="Arial" panose="020B0604020202020204" pitchFamily="34" charset="0"/>
            </a:endParaRPr>
          </a:p>
          <a:p>
            <a:pPr marL="342900" indent="-342900" fontAlgn="base">
              <a:spcBef>
                <a:spcPct val="0"/>
              </a:spcBef>
              <a:spcAft>
                <a:spcPct val="0"/>
              </a:spcAft>
              <a:buClr>
                <a:prstClr val="white"/>
              </a:buClr>
              <a:buSzPct val="95000"/>
              <a:buFont typeface="Wingdings" panose="05000000000000000000" pitchFamily="2" charset="2"/>
              <a:buChar char="§"/>
            </a:pPr>
            <a:endParaRPr lang="en-US" sz="2400" b="1" dirty="0">
              <a:solidFill>
                <a:prstClr val="white"/>
              </a:solidFill>
              <a:latin typeface="Arial" pitchFamily="34" charset="0"/>
              <a:ea typeface="Arial Unicode MS" panose="020B0604020202020204" pitchFamily="34" charset="-128"/>
              <a:cs typeface="Arial" panose="020B0604020202020204" pitchFamily="34" charset="0"/>
            </a:endParaRPr>
          </a:p>
          <a:p>
            <a:pPr marL="342900" indent="-342900" fontAlgn="base">
              <a:spcBef>
                <a:spcPct val="0"/>
              </a:spcBef>
              <a:spcAft>
                <a:spcPct val="0"/>
              </a:spcAft>
              <a:buClr>
                <a:prstClr val="white"/>
              </a:buClr>
              <a:buSzPct val="95000"/>
              <a:buFont typeface="Wingdings" panose="05000000000000000000" pitchFamily="2" charset="2"/>
              <a:buChar char="§"/>
            </a:pPr>
            <a:endParaRPr lang="en-US" sz="2400" b="1" dirty="0" smtClean="0">
              <a:solidFill>
                <a:prstClr val="white"/>
              </a:solidFill>
              <a:latin typeface="Arial" pitchFamily="34" charset="0"/>
              <a:ea typeface="Arial Unicode MS" panose="020B0604020202020204" pitchFamily="34" charset="-128"/>
              <a:cs typeface="Arial" panose="020B0604020202020204" pitchFamily="34" charset="0"/>
            </a:endParaRPr>
          </a:p>
          <a:p>
            <a:pPr marL="342900" indent="-342900" fontAlgn="base">
              <a:spcBef>
                <a:spcPct val="0"/>
              </a:spcBef>
              <a:spcAft>
                <a:spcPct val="0"/>
              </a:spcAft>
              <a:buClr>
                <a:prstClr val="white"/>
              </a:buClr>
              <a:buSzPct val="95000"/>
              <a:buFont typeface="Wingdings" panose="05000000000000000000" pitchFamily="2" charset="2"/>
              <a:buChar char="§"/>
            </a:pPr>
            <a:endParaRPr lang="en-US" sz="2400" b="1" dirty="0" smtClean="0">
              <a:solidFill>
                <a:prstClr val="white"/>
              </a:solidFill>
              <a:latin typeface="Arial" pitchFamily="34" charset="0"/>
              <a:ea typeface="Arial Unicode MS" panose="020B0604020202020204" pitchFamily="34" charset="-128"/>
              <a:cs typeface="Arial" panose="020B0604020202020204" pitchFamily="34" charset="0"/>
            </a:endParaRPr>
          </a:p>
          <a:p>
            <a:pPr fontAlgn="base">
              <a:spcBef>
                <a:spcPct val="0"/>
              </a:spcBef>
              <a:spcAft>
                <a:spcPct val="0"/>
              </a:spcAft>
              <a:buClr>
                <a:prstClr val="white"/>
              </a:buClr>
              <a:buSzPct val="95000"/>
            </a:pPr>
            <a:endParaRPr lang="en-US" sz="2400" b="1" dirty="0">
              <a:solidFill>
                <a:prstClr val="white"/>
              </a:solidFill>
              <a:latin typeface="Arial" pitchFamily="34" charset="0"/>
              <a:ea typeface="Arial Unicode MS" panose="020B0604020202020204" pitchFamily="34" charset="-128"/>
              <a:cs typeface="Arial" panose="020B0604020202020204" pitchFamily="34" charset="0"/>
            </a:endParaRPr>
          </a:p>
          <a:p>
            <a:pPr fontAlgn="base">
              <a:spcBef>
                <a:spcPct val="0"/>
              </a:spcBef>
              <a:spcAft>
                <a:spcPct val="0"/>
              </a:spcAft>
              <a:buClr>
                <a:prstClr val="white"/>
              </a:buClr>
              <a:buSzPct val="95000"/>
            </a:pPr>
            <a:endParaRPr lang="en-US" sz="800" b="1" dirty="0">
              <a:solidFill>
                <a:prstClr val="white"/>
              </a:solidFill>
              <a:latin typeface="Arial" pitchFamily="34" charset="0"/>
              <a:ea typeface="Arial Unicode MS" panose="020B0604020202020204" pitchFamily="34" charset="-128"/>
              <a:cs typeface="Arial" panose="020B0604020202020204" pitchFamily="34" charset="0"/>
            </a:endParaRPr>
          </a:p>
          <a:p>
            <a:pPr marL="342900" indent="-342900" fontAlgn="base">
              <a:spcBef>
                <a:spcPct val="0"/>
              </a:spcBef>
              <a:spcAft>
                <a:spcPct val="0"/>
              </a:spcAft>
              <a:buClr>
                <a:prstClr val="white"/>
              </a:buClr>
              <a:buSzPct val="95000"/>
              <a:buFont typeface="Wingdings" panose="05000000000000000000" pitchFamily="2" charset="2"/>
              <a:buChar char="§"/>
            </a:pPr>
            <a:r>
              <a:rPr lang="en-US" sz="3200" b="1" dirty="0" smtClean="0">
                <a:solidFill>
                  <a:prstClr val="white"/>
                </a:solidFill>
                <a:ea typeface="Arial Unicode MS" panose="020B0604020202020204" pitchFamily="34" charset="-128"/>
                <a:cs typeface="Arial" panose="020B0604020202020204" pitchFamily="34" charset="0"/>
              </a:rPr>
              <a:t>In-person </a:t>
            </a:r>
            <a:r>
              <a:rPr lang="en-US" sz="3200" b="1" dirty="0">
                <a:solidFill>
                  <a:prstClr val="white"/>
                </a:solidFill>
                <a:ea typeface="Arial Unicode MS" panose="020B0604020202020204" pitchFamily="34" charset="-128"/>
                <a:cs typeface="Arial" panose="020B0604020202020204" pitchFamily="34" charset="0"/>
              </a:rPr>
              <a:t>meeting </a:t>
            </a:r>
            <a:r>
              <a:rPr lang="en-US" sz="3200" dirty="0" smtClean="0">
                <a:solidFill>
                  <a:prstClr val="white"/>
                </a:solidFill>
                <a:ea typeface="Arial Unicode MS" panose="020B0604020202020204" pitchFamily="34" charset="-128"/>
                <a:cs typeface="Arial" panose="020B0604020202020204" pitchFamily="34" charset="0"/>
              </a:rPr>
              <a:t>in </a:t>
            </a:r>
            <a:r>
              <a:rPr lang="en-US" sz="3200" b="1" dirty="0" smtClean="0">
                <a:solidFill>
                  <a:prstClr val="white"/>
                </a:solidFill>
                <a:ea typeface="Arial Unicode MS" panose="020B0604020202020204" pitchFamily="34" charset="-128"/>
                <a:cs typeface="Arial" panose="020B0604020202020204" pitchFamily="34" charset="0"/>
              </a:rPr>
              <a:t>May:</a:t>
            </a:r>
          </a:p>
          <a:p>
            <a:pPr fontAlgn="base">
              <a:spcBef>
                <a:spcPct val="0"/>
              </a:spcBef>
              <a:spcAft>
                <a:spcPct val="0"/>
              </a:spcAft>
              <a:buClr>
                <a:prstClr val="white"/>
              </a:buClr>
              <a:buSzPct val="95000"/>
            </a:pPr>
            <a:r>
              <a:rPr lang="en-US" sz="1100" b="1" dirty="0" smtClean="0">
                <a:solidFill>
                  <a:prstClr val="white"/>
                </a:solidFill>
                <a:latin typeface="Arial" pitchFamily="34" charset="0"/>
                <a:ea typeface="Arial Unicode MS" panose="020B0604020202020204" pitchFamily="34" charset="-128"/>
                <a:cs typeface="Arial" panose="020B0604020202020204" pitchFamily="34" charset="0"/>
              </a:rPr>
              <a:t>	</a:t>
            </a:r>
          </a:p>
          <a:p>
            <a:pPr lvl="2">
              <a:buClr>
                <a:prstClr val="white"/>
              </a:buClr>
              <a:buSzPct val="95000"/>
            </a:pPr>
            <a:r>
              <a:rPr lang="en-US" sz="2600" b="1" dirty="0" smtClean="0">
                <a:solidFill>
                  <a:schemeClr val="accent4">
                    <a:lumMod val="20000"/>
                    <a:lumOff val="80000"/>
                  </a:schemeClr>
                </a:solidFill>
                <a:latin typeface="Arial" pitchFamily="34" charset="0"/>
                <a:ea typeface="Arial Unicode MS" panose="020B0604020202020204" pitchFamily="34" charset="-128"/>
                <a:cs typeface="Arial" panose="020B0604020202020204" pitchFamily="34" charset="0"/>
              </a:rPr>
              <a:t>Patient Safety and Genomic Medicine</a:t>
            </a:r>
          </a:p>
          <a:p>
            <a:pPr lvl="2">
              <a:buClr>
                <a:prstClr val="white"/>
              </a:buClr>
              <a:buSzPct val="95000"/>
            </a:pPr>
            <a:r>
              <a:rPr lang="en-US" sz="2600" b="1" dirty="0" smtClean="0">
                <a:solidFill>
                  <a:schemeClr val="accent4">
                    <a:lumMod val="20000"/>
                    <a:lumOff val="80000"/>
                  </a:schemeClr>
                </a:solidFill>
                <a:latin typeface="Arial" pitchFamily="34" charset="0"/>
                <a:ea typeface="Arial Unicode MS" panose="020B0604020202020204" pitchFamily="34" charset="-128"/>
                <a:cs typeface="Arial" panose="020B0604020202020204" pitchFamily="34" charset="0"/>
              </a:rPr>
              <a:t>Genetic Counselors’ Roles in Education</a:t>
            </a:r>
          </a:p>
          <a:p>
            <a:pPr lvl="2">
              <a:buClr>
                <a:prstClr val="white"/>
              </a:buClr>
              <a:buSzPct val="95000"/>
            </a:pPr>
            <a:r>
              <a:rPr lang="en-US" sz="2600" b="1" dirty="0" smtClean="0">
                <a:solidFill>
                  <a:schemeClr val="accent4">
                    <a:lumMod val="20000"/>
                    <a:lumOff val="80000"/>
                  </a:schemeClr>
                </a:solidFill>
                <a:latin typeface="Arial" pitchFamily="34" charset="0"/>
                <a:ea typeface="Arial Unicode MS" panose="020B0604020202020204" pitchFamily="34" charset="-128"/>
                <a:cs typeface="Arial" panose="020B0604020202020204" pitchFamily="34" charset="0"/>
              </a:rPr>
              <a:t>Point-of-Care Education Modes</a:t>
            </a:r>
          </a:p>
          <a:p>
            <a:pPr lvl="2">
              <a:buClr>
                <a:prstClr val="white"/>
              </a:buClr>
              <a:buSzPct val="95000"/>
            </a:pPr>
            <a:r>
              <a:rPr lang="en-US" sz="2600" b="1" dirty="0" smtClean="0">
                <a:solidFill>
                  <a:schemeClr val="accent4">
                    <a:lumMod val="20000"/>
                    <a:lumOff val="80000"/>
                  </a:schemeClr>
                </a:solidFill>
                <a:latin typeface="Arial" pitchFamily="34" charset="0"/>
                <a:ea typeface="Arial Unicode MS" panose="020B0604020202020204" pitchFamily="34" charset="-128"/>
                <a:cs typeface="Arial" panose="020B0604020202020204" pitchFamily="34" charset="0"/>
              </a:rPr>
              <a:t>Inter-Professional Education Collaborative (IPEC)</a:t>
            </a:r>
          </a:p>
        </p:txBody>
      </p:sp>
      <p:sp>
        <p:nvSpPr>
          <p:cNvPr id="13" name="TextBox 12"/>
          <p:cNvSpPr txBox="1"/>
          <p:nvPr/>
        </p:nvSpPr>
        <p:spPr>
          <a:xfrm>
            <a:off x="7317494" y="6409068"/>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37</a:t>
            </a:r>
            <a:endParaRPr lang="en-US" sz="2000" b="1" dirty="0">
              <a:solidFill>
                <a:srgbClr val="00ADDC">
                  <a:lumMod val="40000"/>
                  <a:lumOff val="60000"/>
                </a:srgbClr>
              </a:solidFill>
              <a:latin typeface="Arial" charset="0"/>
            </a:endParaRPr>
          </a:p>
        </p:txBody>
      </p:sp>
      <p:grpSp>
        <p:nvGrpSpPr>
          <p:cNvPr id="2" name="Group 1"/>
          <p:cNvGrpSpPr/>
          <p:nvPr/>
        </p:nvGrpSpPr>
        <p:grpSpPr>
          <a:xfrm>
            <a:off x="762000" y="1999129"/>
            <a:ext cx="8255821" cy="1658471"/>
            <a:chOff x="762000" y="1999129"/>
            <a:chExt cx="8255821" cy="1658471"/>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2035056"/>
              <a:ext cx="2438400" cy="1622544"/>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25937"/>
            <a:stretch/>
          </p:blipFill>
          <p:spPr>
            <a:xfrm>
              <a:off x="5540828" y="1999129"/>
              <a:ext cx="1552575" cy="1622544"/>
            </a:xfrm>
            <a:prstGeom prst="rect">
              <a:avLst/>
            </a:prstGeom>
          </p:spPr>
        </p:pic>
        <p:sp>
          <p:nvSpPr>
            <p:cNvPr id="12" name="TextBox 11"/>
            <p:cNvSpPr txBox="1"/>
            <p:nvPr/>
          </p:nvSpPr>
          <p:spPr>
            <a:xfrm>
              <a:off x="3248963" y="2625734"/>
              <a:ext cx="2161238" cy="646331"/>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Bob Wildin, M.D. </a:t>
              </a:r>
              <a:r>
                <a:rPr lang="en-US" b="1" dirty="0" smtClean="0">
                  <a:solidFill>
                    <a:schemeClr val="accent4">
                      <a:lumMod val="20000"/>
                      <a:lumOff val="80000"/>
                    </a:schemeClr>
                  </a:solidFill>
                  <a:latin typeface="Arial" panose="020B0604020202020204" pitchFamily="34" charset="0"/>
                  <a:cs typeface="Arial" panose="020B0604020202020204" pitchFamily="34" charset="0"/>
                </a:rPr>
                <a:t>NHGRI</a:t>
              </a:r>
              <a:endParaRPr lang="en-US" b="1" dirty="0">
                <a:solidFill>
                  <a:schemeClr val="accent4">
                    <a:lumMod val="20000"/>
                    <a:lumOff val="8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7110693" y="2107664"/>
              <a:ext cx="1907128" cy="1477328"/>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Ann Karty, M.D. </a:t>
              </a:r>
              <a:r>
                <a:rPr lang="en-US" b="1" dirty="0" smtClean="0">
                  <a:solidFill>
                    <a:schemeClr val="accent4">
                      <a:lumMod val="20000"/>
                      <a:lumOff val="80000"/>
                    </a:schemeClr>
                  </a:solidFill>
                  <a:latin typeface="Arial" panose="020B0604020202020204" pitchFamily="34" charset="0"/>
                  <a:cs typeface="Arial" panose="020B0604020202020204" pitchFamily="34" charset="0"/>
                </a:rPr>
                <a:t>American Academy of Family Physicians</a:t>
              </a:r>
              <a:endParaRPr lang="en-US" b="1" dirty="0">
                <a:solidFill>
                  <a:schemeClr val="accent4">
                    <a:lumMod val="20000"/>
                    <a:lumOff val="80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9650584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152" y="16403"/>
            <a:ext cx="9144000" cy="1009649"/>
          </a:xfrm>
          <a:prstGeom prst="rect">
            <a:avLst/>
          </a:prstGeom>
        </p:spPr>
        <p:txBody>
          <a:bodyPr wrap="square" lIns="91440" tIns="45720" rIns="91440" bIns="45720" numCol="1"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sz="3600" kern="0" dirty="0" smtClean="0">
                <a:solidFill>
                  <a:srgbClr val="FFFF00"/>
                </a:solidFill>
                <a:latin typeface="Arial" charset="0"/>
                <a:cs typeface="Arial" pitchFamily="34" charset="0"/>
              </a:rPr>
              <a:t>Preserving Employee Wellness Programs Act (S.620/H.R.1189)</a:t>
            </a:r>
            <a:endParaRPr lang="en-US" sz="3600" kern="0" dirty="0" smtClean="0">
              <a:solidFill>
                <a:srgbClr val="FFFF00"/>
              </a:solidFill>
              <a:latin typeface="Arial" pitchFamily="34" charset="0"/>
              <a:cs typeface="Arial" pitchFamily="34" charset="0"/>
            </a:endParaRP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38</a:t>
            </a:r>
            <a:endParaRPr lang="en-US" sz="2000" dirty="0">
              <a:solidFill>
                <a:srgbClr val="00ADDC">
                  <a:lumMod val="40000"/>
                  <a:lumOff val="60000"/>
                </a:srgbClr>
              </a:solidFill>
              <a:latin typeface="Arial" charset="0"/>
            </a:endParaRPr>
          </a:p>
        </p:txBody>
      </p:sp>
      <p:sp>
        <p:nvSpPr>
          <p:cNvPr id="2" name="AutoShape 4" descr="data:image/jpeg;base64,/9j/4AAQSkZJRgABAQAAAQABAAD/2wCEAAkGBxQREhQUERQWFRUXFRcXFBYUFRgYFhUUGBcXFhUXFBoaHCggGBolHBcVITEhJikrLi4uGB8zODMsNygtLisBCgoKDg0OGhAQGywkHyQsLCwsLCwtLCwsLCwsLCwsLCwsLCwsLCwsLCwsLCwsLCwsLCwsLCwsLCwsLCwsLCwsLP/AABEIAMIBAwMBIgACEQEDEQH/xAAcAAEAAQUBAQAAAAAAAAAAAAAAAQMEBQYHAgj/xABBEAACAQICBgcGBAQFBAMAAAAAAQIDEQQhBQYSMUFxBxNRYYGRoSIyQlLB0XKSsfAUYuHxIzNzk7JEVGOCFRYk/8QAGQEBAAMBAQAAAAAAAAAAAAAAAAECAwQF/8QAIxEBAQEAAgICAgIDAAAAAAAAAAECAxESMSFRBEETIhQjYf/aAAwDAQACEQMRAD8A7eSAEgAAAAAAAAAAAAAAAAAAAAAAAABDmlvaIEghST3NEkgAAIBJAAAAAAQBAAHoAEgAAAAAAAAAAAAAAAAAAADZzPXPpNVNyo4FdZNZSqfCn/K+PMrrUz7Wzm6vUb5pXTNHDK9aaj3fE/A0HT3SzTp3VGK7nLN+CRzXEvEYpynVnJ9tt3jJmGr1YQbUUpS7fet9jn1zW+nTjgn7bdjukfGV77Lkl+WPoY+jputN/wCJVk+6MnkarVxbbzdu77EUq0t6vf0MrdVvMZjfsHXrJqrDbey07uclFNeJvOq3SO6taNHExitp2U45ZvdddhxWOJrSSUpO3Y3kbLqfq9WxNemoNZSTbXBJ3bJzrUvwpvObPl9GAJA7nAAACAAAABAAAkSAAAAAAAAAAAAAAAAAAAAA17XjTiweGlKycpXhFPdms2z59xGObbduO61l5HftfdCSxeHtBXnB7SXb2pd5wPTui61G+1Fx4Wtn6nLzS2uvguZFjjsbVqLZlN7PyrKPlxMa4RW9/Qiqmv8AMko9yzZQfcr98vp2GcjftWU4rcrnpV3xaXLNlvUUm83nxtny3ZFSjStm43/E/sTZBdYeqnkoOb/meXkjs/Qlg8q1Vu0klDYVkrP2r28DkmFx80tmCjFcdlL1k/uZ7QGm6+Gk3RrXm/gpxc342VvUjOpNdq7zdZ6fSIOYai64Yurio0sX7kou21DZal8K7czp51515TuOHWbm9AALqhBJAAAEAACRIAAAAAAAAAAAAAAAAAAAAAYnWPV2jjoKFZPK+zJOzi3+u5eRljR+k7WGvhacaeHi71LpyjFylyilxK7sk+VsS2/DhWnMFToVpwSTcZNdu5lFyko+6oLtaSb5Xz8jZdDap4jF1HKWzSvm5VPan4Rj472jasV0b4ejSc251qm+83aPhGNsudzk6t+Xb55y5Km5O0U5PuTbMlgtXq1R+1aK/md34JZedjZaVFQvGKUV2JJL0LjDyILurPA6rUo26yUqjXD3Y+Sz9TtGqODoxwyjSpwhlnsxSvztvOZ05G9ah43fTfgX478sOTuxrWtFJ4fEwqxy2ZJ+p1TCV1UhGa3SimvFGl9IGA2otmQ6OdIdbhFFv2qbcXy3r6mnH8asU38yVtQAN2QAAIABAAAkSAAAAAAAAAAAAAAAACJNLeJSSV27Li3uAk8zmoq7aSW9t2S5mqawa/4XDXjCXXVOEaecU/5pbvK5zHWrT+JxcXOtLZgvdpxdorw48zLfLMtccOtf8dnnrFhUpPr6b2FeVpptLuS3+BoGtnSjhJ0alOjGpKol7DcLRvdJ3d77r8OBx2GL2asZu+ypLa/C8n6XGk6i62bjlFt5dz4GN5rXRPx5HQdSdPOVZKT97idQnFTg0+KPmvVfHulXir7pH0bobEqpTjJcUiZ8fDLTmelcP1dWS7y0i7M2rXfBbM9pcTVZFL7aS9xe0Jme1axfV1ou+TNaoyMhh6lmmuDuRPiosdS1hodZRb7jS+j7FdTjJ0XuqJ2/Es/3zM89bcLToJVa0du1urjedRv8MU2c3jrDfHU6lKlLKatFv25Z7tmN7efga61JqVnnNubHeARB3SdrZbuzuJOlgAACASQAAAEgAAAAAAAAFvjMdSoq9WpCmu2clH9QLgGm6U6S8FRuoSlWf/jjl+aVkaZpjpcrSuqFOFJdsvbl9vQzvLmNM8W7+nZJySV20kt7eSNa0vr5gsPl1qqT+Wl7Wfe93qcG0xrZiMR/nVqk+5ytFcorIwyxst6yMrz39Rvn8b7bPrfrBXr1HOpUk1O7hFSyjG7SSXDcY2WslerTUKlWpKMclFzbVuGRj8ZeajK+e58ywpT2Z2lua9Vn9zCW2Onxk6ZaOk3H3f3wPNavOp7zMc8ZFbvQvqGFxM/8vDV5LtjSm/0iPC1Pcizq0XnyseZ1Iygm96tfmsn+iMnT1Z0hXlswweIu+2lKC8ZSSSOiatdCMZ0VLHValOrKTbp0ZQcYx4Jtxftd6yNM8drPfLnP7cfwLvXTV7ZcMrnftSMS9hQe9JF/pzVXBYDR7jToJxhLbWSnUlUa2dpylxtySOTVddK1KTdNU6H4n1kvJWS9S+/61zz+/djr2tmF6yi32HKsZpClTupTV18Mfal4pXt4muaU1uq1sqtWrW7pPZp/7cbRfjFmFnjJzySSXBJJJcluXgitnfy0znr22nEaxWXsQt3zf0jv8zH4rWCUl7U2+5Oy5WjvXO5g3Se+T/fiTT2f7ZsjxX6jI0dIVH7MLxj3Winzsdx6HdD0P4d10oyq7Ti38rSTyvz3nE8K4JZRu/mm93KK+ptOqenq+FqRdKezDaTmrWU0nuaGdTOu1d5up1H0WDWdW9dKOMn1a9ipa6TfvW327+42Y65qanccWs3N6oACUBBJAAAASDC6T1rweHv1teCa+GL2peUbmp6T6WqEbqhRnUfBytCP1ZW7zPdXnHq+o6MealRRV5NJdrdkcN0r0pYypfYlTor+RXlbnK5p2k9Y6tZ3q1Z1H/NNteV7GV5p+mufx7fb6D0prxgcPfbrxk/lp+2/TL1NR0p0vQV/4eg32Sqysvyxu/U4tLHyztZFDrJS3lLy6rafj5ntv2l+kvGVrrrlTXZRWzb/ANt/qafjNLzm3KcpSfFzk2/UsHDtZ6hDgld9iW/yM7bfbSZzn09SxMn2kbLe9mzaF1Cx+Ks6dCUY/PV9iPhfN+BvmhuhaOTxeIb7YUVZctqX2LTFvqK65c5cdUUZXRmr+LxOWHw1Wa7VBqPjJ5ep9D6G1HwOFs6WHg5L46i25ecr28DYkrZI0nD9sdfk/UcApdF2kFQnKcKe1k401UTm1x7r7uJQ1U6KcZiMRCWMpdTQjK9TbklOcV8MFF3V+12sfQ4LzizL2zv5GrOmK0Vq5hMKrYfD0qffGEdp85Wu/FmVANWHfYAAKdehGpFxnFSi1Zxkk012NPeaZrF0b6Oq0KmzQp0Z7MmqlNbLi0m7tbmu43c1LpH0vGjhZU371VNKztZcWV31J3V8d99R8018BGnNxW1Np52sl6XEsPK25Ry5t/qZirCLlnPL+rK/X0KayhOcu97K+5xedr0JlgY6MbfxS75ZLy32K7wMYe9K3cvu8/Q94jHym2klFdkfqWbT7ubH9r+1viMlhp0o8G+25kHp2klsU6d3bf38ka4tn4pbT7i7w1X2lGEbttKKtdyb3JJb2PFW1u3Rvg69bH0ZRTjGEtqX4VvPoM0zow1frYTDt4iyqVGnsJK9OKWSk+Le+3A3M6+LPjlw8uvLQADRmEEkAAAB8l1dKx+FX72Wk8fOXcu48dWlaxUhSva284fh6Sj1cpb39yeqXkbZoPUPHYuzp0HGL+Op7EbeOb8DoGg+hinG0sXXc38lJbK5OTzfki8zqqa5c5cZp075JN9iX2Nq0J0fY7FWcKLhF/HV9iNu6+b8Ed80LqvhMIl1FCEX81tqf5ndmYNJw/bHX5H1HKtCdDNKNni60pvjCktmP5nm/JG+6H1XwmEt1FCEX81tqX5ndmYBrMZnpjrk1r3QkIFmYAAAAAFGtiYQ96SXNlDSGlKVBf4k0nbdx8jjeN10qQnK8VOO07Ju0rc8ym9+LTGPJ1+enKK+K/JMoy1ipcLs5JT6QqdvbpzXLZf1Lqnr3h37zkucH9DL+Wtf4XTZayQ+V+ZzTpgxdWvClVoxbjBSVRLN2ealu3b0+aKq1ywr3VLc4y+xa47XCkl/hyU35Fdb7nVq+ePxvcjkb0s+1LtsUpaQvuV+RndccX/FyjKNOKkrrajZO1+Paa1/8dV7PVfcnM41ta5PpWdaT3uMebSPEZ3lsx2qknuUU8+S3l7o7Cxi11lBS/FN/omrm4aK07GirQp06a47MEv0WYusRH+y/pitC6kYqu06iVCHbLOdu6N7+djsepmhtHaOSlThOda2daolKffs8ILl5s0zD63L4pLwT+xfQ1uo8W/ysr/JIXGrOnV6esFB/HbmmXlHHU5+7OL8Vc4+9bqS3Rm/BL9WUJ63u/sU7d8pbvBL6k/5EU/x67eDWNTNYYVsPBTmuszTTyvm7WNnOjNlncc+s2XqhABZAAAOTaD6GYqzxddvthRVl+aS+hv+htUsHhLdTQgpL45Lan+aW7wM2CkxmL65NX3QAF1AAAAAAJIAQkEEgDFayaWWFoSn8W6PMypxrXjWGVWUoyfsxk1sr4bPIpvXUXxnyrB6V1gnObcpXb33ZgMbs1M3dcnl5FpiMRm8yKeJT37vocmq7s5UJ4Xsll3kOnZZ+Gf9DNYdU2s9/wDUuZYGjk9tN9hX2v21yOHb3J+Nh/Dze4zdelFbmi0rT7CltXkjGSoy4uJ56qXd6l2p58CYvPMjyq/UWkacu6/n9CsqU+7yKsZN93Yi6pVEksvRFbadRaUqD+byRe0sJfi/LIr0aseK9DJ4LHUoySkotd+ZPtWsZDA9sn++wuKOCgvebfjkZSrjqLvspL+29ZFlUxCkssiL8E+V3DSGwlFZJbrZHSOj7WZ170KjvKKvBve0t6fI5FiJKydzLau6V/h6sakXZx4vd2PnyNOLks0z5eOay76C30fietpQqbtuMZW5q5cHovMAASJBAAkEACQQLgSCLi4Egi4uBIIuRcD0fPutcV/EVfxy/U79Kdj581mq3xFX8cv1Zhz+nR+P7rB1qKe/MovBx/syvKRFzj+XbFNUIr5vO/2KUoJ7pSXNfYrtlvVydxKnpGy/n9GeHfjJeT+xWcuJ5eZCVvLa4Nev2JSl2xXn9j3uJT8SR5UJdsb8365FRU59sfX7EQff5ntN9378CqSNF8ZpckytClFL/M8ov6sp37yb/tgXCUbe9N91kipG3Y/GX2LSLuXEWRUPc48st2X1ZWwlNJrjzzLacrtIu8M7MvlXT6F0DlhqP+lD/ii/uYvQUv8A81H/AEof8UX+0ejPTy77VQU7glD2SQSSBBIAgEgDySSAIBJFiBFzzJnqxDiBbYq9sjgOt2CqUMRUVRNbU5SjLhKLd1Z9vaj6FlTMbpLQ1OvFxqQjOL4SSaM948mnHvxr5ulUzRMZnV9MdFlGbvRlOk+xe1HyefqavjOjXGU/cdOovGL8rNepza4tR2Z5s1qEmU6u4zGL1WxtP3sNUduMbS/R3MXXwtSPv0qkfxU5L9UZ+NjWalW1KfA9NWLaNRKRcuaa3kWJlGjzs9hMZEkJI5/1Kii/3/cppJ8z3bvCUtW3hO/73kZcXcqUqbk8lflmQJj2nqMuJWp6LrztsUasuVOT+hlMPqVjqi9mg434zaj/AF9C0xapd5n7YOjO7bMhh7uSUbtvJJZts2zRXRZXduuqRj2qCbfm7fobzoDUujhc4x2p/PPOXhwXga54tWsNc2ZGY0RFwo04vfGEU+aSRfKREKFiqqZ2Rx15uCpsAlVUAAAkAAACQAAAAEAACRAJIIENEOJ6AFN012FOWHi96XkVwErCroqjL3qUHzgn9C1q6s4SXvYai+dKH2MwCOod1gJam4F/9JR/24/Y8/8A0vA/9rS/IjYbCxHjPpPlr7a/HU3Ar/paP5EVYaq4NbsLQ/2ofYzdgPGfR5X7YynoPDx92hSXKnH7FzTwcI+7CK5RSLqwsT0juqSprsPWye7CxI8WJserAILAAAAAPRJAAEgAAAAAAAAAAAAAAEAACAAAIAAAAJAAAAAQAAJAAEAAAAA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data:image/jpeg;base64,/9j/4AAQSkZJRgABAQAAAQABAAD/2wCEAAkGBxQREhQUERQWFRUXFRcXFBYUFRgYFhUUGBcXFhUXFBoaHCggGBolHBcVITEhJikrLi4uGB8zODMsNygtLisBCgoKDg0OGhAQGywkHyQsLCwsLCwtLCwsLCwsLCwsLCwsLCwsLCwsLCwsLCwsLCwsLCwsLCwsLCwsLCwsLCwsLP/AABEIAMIBAwMBIgACEQEDEQH/xAAcAAEAAQUBAQAAAAAAAAAAAAAAAQMEBQYHAgj/xABBEAACAQICBgcGBAQFBAMAAAAAAQIDEQQhBQYSMUFxBxNRYYGRoSIyQlLB0XKSsfAUYuHxIzNzk7JEVGOCFRYk/8QAGQEBAAMBAQAAAAAAAAAAAAAAAAECAwQF/8QAIxEBAQEAAgICAgIDAAAAAAAAAAECAxESMSFRBEETIhQjYf/aAAwDAQACEQMRAD8A7eSAEgAAAAAAAAAAAAAAAAAAAAAAAABDmlvaIEghST3NEkgAAIBJAAAAAAQBAAHoAEgAAAAAAAAAAAAAAAAAAADZzPXPpNVNyo4FdZNZSqfCn/K+PMrrUz7Wzm6vUb5pXTNHDK9aaj3fE/A0HT3SzTp3VGK7nLN+CRzXEvEYpynVnJ9tt3jJmGr1YQbUUpS7fet9jn1zW+nTjgn7bdjukfGV77Lkl+WPoY+jputN/wCJVk+6MnkarVxbbzdu77EUq0t6vf0MrdVvMZjfsHXrJqrDbey07uclFNeJvOq3SO6taNHExitp2U45ZvdddhxWOJrSSUpO3Y3kbLqfq9WxNemoNZSTbXBJ3bJzrUvwpvObPl9GAJA7nAAACAAAABAAAkSAAAAAAAAAAAAAAAAAAAAA17XjTiweGlKycpXhFPdms2z59xGObbduO61l5HftfdCSxeHtBXnB7SXb2pd5wPTui61G+1Fx4Wtn6nLzS2uvguZFjjsbVqLZlN7PyrKPlxMa4RW9/Qiqmv8AMko9yzZQfcr98vp2GcjftWU4rcrnpV3xaXLNlvUUm83nxtny3ZFSjStm43/E/sTZBdYeqnkoOb/meXkjs/Qlg8q1Vu0klDYVkrP2r28DkmFx80tmCjFcdlL1k/uZ7QGm6+Gk3RrXm/gpxc342VvUjOpNdq7zdZ6fSIOYai64Yurio0sX7kou21DZal8K7czp51515TuOHWbm9AALqhBJAAAEAACRIAAAAAAAAAAAAAAAAAAAAAYnWPV2jjoKFZPK+zJOzi3+u5eRljR+k7WGvhacaeHi71LpyjFylyilxK7sk+VsS2/DhWnMFToVpwSTcZNdu5lFyko+6oLtaSb5Xz8jZdDap4jF1HKWzSvm5VPan4Rj472jasV0b4ejSc251qm+83aPhGNsudzk6t+Xb55y5Km5O0U5PuTbMlgtXq1R+1aK/md34JZedjZaVFQvGKUV2JJL0LjDyILurPA6rUo26yUqjXD3Y+Sz9TtGqODoxwyjSpwhlnsxSvztvOZ05G9ah43fTfgX478sOTuxrWtFJ4fEwqxy2ZJ+p1TCV1UhGa3SimvFGl9IGA2otmQ6OdIdbhFFv2qbcXy3r6mnH8asU38yVtQAN2QAAIABAAAkSAAAAAAAAAAAAAAAACJNLeJSSV27Li3uAk8zmoq7aSW9t2S5mqawa/4XDXjCXXVOEaecU/5pbvK5zHWrT+JxcXOtLZgvdpxdorw48zLfLMtccOtf8dnnrFhUpPr6b2FeVpptLuS3+BoGtnSjhJ0alOjGpKol7DcLRvdJ3d77r8OBx2GL2asZu+ypLa/C8n6XGk6i62bjlFt5dz4GN5rXRPx5HQdSdPOVZKT97idQnFTg0+KPmvVfHulXir7pH0bobEqpTjJcUiZ8fDLTmelcP1dWS7y0i7M2rXfBbM9pcTVZFL7aS9xe0Jme1axfV1ou+TNaoyMhh6lmmuDuRPiosdS1hodZRb7jS+j7FdTjJ0XuqJ2/Es/3zM89bcLToJVa0du1urjedRv8MU2c3jrDfHU6lKlLKatFv25Z7tmN7efga61JqVnnNubHeARB3SdrZbuzuJOlgAACASQAAAEgAAAAAAAAFvjMdSoq9WpCmu2clH9QLgGm6U6S8FRuoSlWf/jjl+aVkaZpjpcrSuqFOFJdsvbl9vQzvLmNM8W7+nZJySV20kt7eSNa0vr5gsPl1qqT+Wl7Wfe93qcG0xrZiMR/nVqk+5ytFcorIwyxst6yMrz39Rvn8b7bPrfrBXr1HOpUk1O7hFSyjG7SSXDcY2WslerTUKlWpKMclFzbVuGRj8ZeajK+e58ywpT2Z2lua9Vn9zCW2Onxk6ZaOk3H3f3wPNavOp7zMc8ZFbvQvqGFxM/8vDV5LtjSm/0iPC1Pcizq0XnyseZ1Iygm96tfmsn+iMnT1Z0hXlswweIu+2lKC8ZSSSOiatdCMZ0VLHValOrKTbp0ZQcYx4Jtxftd6yNM8drPfLnP7cfwLvXTV7ZcMrnftSMS9hQe9JF/pzVXBYDR7jToJxhLbWSnUlUa2dpylxtySOTVddK1KTdNU6H4n1kvJWS9S+/61zz+/djr2tmF6yi32HKsZpClTupTV18Mfal4pXt4muaU1uq1sqtWrW7pPZp/7cbRfjFmFnjJzySSXBJJJcluXgitnfy0znr22nEaxWXsQt3zf0jv8zH4rWCUl7U2+5Oy5WjvXO5g3Se+T/fiTT2f7ZsjxX6jI0dIVH7MLxj3Winzsdx6HdD0P4d10oyq7Ti38rSTyvz3nE8K4JZRu/mm93KK+ptOqenq+FqRdKezDaTmrWU0nuaGdTOu1d5up1H0WDWdW9dKOMn1a9ipa6TfvW327+42Y65qanccWs3N6oACUBBJAAAASDC6T1rweHv1teCa+GL2peUbmp6T6WqEbqhRnUfBytCP1ZW7zPdXnHq+o6MealRRV5NJdrdkcN0r0pYypfYlTor+RXlbnK5p2k9Y6tZ3q1Z1H/NNteV7GV5p+mufx7fb6D0prxgcPfbrxk/lp+2/TL1NR0p0vQV/4eg32Sqysvyxu/U4tLHyztZFDrJS3lLy6rafj5ntv2l+kvGVrrrlTXZRWzb/ANt/qafjNLzm3KcpSfFzk2/UsHDtZ6hDgld9iW/yM7bfbSZzn09SxMn2kbLe9mzaF1Cx+Ks6dCUY/PV9iPhfN+BvmhuhaOTxeIb7YUVZctqX2LTFvqK65c5cdUUZXRmr+LxOWHw1Wa7VBqPjJ5ep9D6G1HwOFs6WHg5L46i25ecr28DYkrZI0nD9sdfk/UcApdF2kFQnKcKe1k401UTm1x7r7uJQ1U6KcZiMRCWMpdTQjK9TbklOcV8MFF3V+12sfQ4LzizL2zv5GrOmK0Vq5hMKrYfD0qffGEdp85Wu/FmVANWHfYAAKdehGpFxnFSi1Zxkk012NPeaZrF0b6Oq0KmzQp0Z7MmqlNbLi0m7tbmu43c1LpH0vGjhZU371VNKztZcWV31J3V8d99R8018BGnNxW1Np52sl6XEsPK25Ry5t/qZirCLlnPL+rK/X0KayhOcu97K+5xedr0JlgY6MbfxS75ZLy32K7wMYe9K3cvu8/Q94jHym2klFdkfqWbT7ubH9r+1viMlhp0o8G+25kHp2klsU6d3bf38ka4tn4pbT7i7w1X2lGEbttKKtdyb3JJb2PFW1u3Rvg69bH0ZRTjGEtqX4VvPoM0zow1frYTDt4iyqVGnsJK9OKWSk+Le+3A3M6+LPjlw8uvLQADRmEEkAAAB8l1dKx+FX72Wk8fOXcu48dWlaxUhSva284fh6Sj1cpb39yeqXkbZoPUPHYuzp0HGL+Op7EbeOb8DoGg+hinG0sXXc38lJbK5OTzfki8zqqa5c5cZp075JN9iX2Nq0J0fY7FWcKLhF/HV9iNu6+b8Ed80LqvhMIl1FCEX81tqf5ndmYNJw/bHX5H1HKtCdDNKNni60pvjCktmP5nm/JG+6H1XwmEt1FCEX81tqX5ndmYBrMZnpjrk1r3QkIFmYAAAAAFGtiYQ96SXNlDSGlKVBf4k0nbdx8jjeN10qQnK8VOO07Ju0rc8ym9+LTGPJ1+enKK+K/JMoy1ipcLs5JT6QqdvbpzXLZf1Lqnr3h37zkucH9DL+Wtf4XTZayQ+V+ZzTpgxdWvClVoxbjBSVRLN2ealu3b0+aKq1ywr3VLc4y+xa47XCkl/hyU35Fdb7nVq+ePxvcjkb0s+1LtsUpaQvuV+RndccX/FyjKNOKkrrajZO1+Paa1/8dV7PVfcnM41ta5PpWdaT3uMebSPEZ3lsx2qknuUU8+S3l7o7Cxi11lBS/FN/omrm4aK07GirQp06a47MEv0WYusRH+y/pitC6kYqu06iVCHbLOdu6N7+djsepmhtHaOSlThOda2daolKffs8ILl5s0zD63L4pLwT+xfQ1uo8W/ysr/JIXGrOnV6esFB/HbmmXlHHU5+7OL8Vc4+9bqS3Rm/BL9WUJ63u/sU7d8pbvBL6k/5EU/x67eDWNTNYYVsPBTmuszTTyvm7WNnOjNlncc+s2XqhABZAAAOTaD6GYqzxddvthRVl+aS+hv+htUsHhLdTQgpL45Lan+aW7wM2CkxmL65NX3QAF1AAAAAAJIAQkEEgDFayaWWFoSn8W6PMypxrXjWGVWUoyfsxk1sr4bPIpvXUXxnyrB6V1gnObcpXb33ZgMbs1M3dcnl5FpiMRm8yKeJT37vocmq7s5UJ4Xsll3kOnZZ+Gf9DNYdU2s9/wDUuZYGjk9tN9hX2v21yOHb3J+Nh/Dze4zdelFbmi0rT7CltXkjGSoy4uJ56qXd6l2p58CYvPMjyq/UWkacu6/n9CsqU+7yKsZN93Yi6pVEksvRFbadRaUqD+byRe0sJfi/LIr0aseK9DJ4LHUoySkotd+ZPtWsZDA9sn++wuKOCgvebfjkZSrjqLvspL+29ZFlUxCkssiL8E+V3DSGwlFZJbrZHSOj7WZ170KjvKKvBve0t6fI5FiJKydzLau6V/h6sakXZx4vd2PnyNOLks0z5eOay76C30fietpQqbtuMZW5q5cHovMAASJBAAkEACQQLgSCLi4Egi4uBIIuRcD0fPutcV/EVfxy/U79Kdj581mq3xFX8cv1Zhz+nR+P7rB1qKe/MovBx/syvKRFzj+XbFNUIr5vO/2KUoJ7pSXNfYrtlvVydxKnpGy/n9GeHfjJeT+xWcuJ5eZCVvLa4Nev2JSl2xXn9j3uJT8SR5UJdsb8365FRU59sfX7EQff5ntN9378CqSNF8ZpckytClFL/M8ov6sp37yb/tgXCUbe9N91kipG3Y/GX2LSLuXEWRUPc48st2X1ZWwlNJrjzzLacrtIu8M7MvlXT6F0DlhqP+lD/ii/uYvQUv8A81H/AEof8UX+0ejPTy77VQU7glD2SQSSBBIAgEgDySSAIBJFiBFzzJnqxDiBbYq9sjgOt2CqUMRUVRNbU5SjLhKLd1Z9vaj6FlTMbpLQ1OvFxqQjOL4SSaM948mnHvxr5ulUzRMZnV9MdFlGbvRlOk+xe1HyefqavjOjXGU/cdOovGL8rNepza4tR2Z5s1qEmU6u4zGL1WxtP3sNUduMbS/R3MXXwtSPv0qkfxU5L9UZ+NjWalW1KfA9NWLaNRKRcuaa3kWJlGjzs9hMZEkJI5/1Kii/3/cppJ8z3bvCUtW3hO/73kZcXcqUqbk8lflmQJj2nqMuJWp6LrztsUasuVOT+hlMPqVjqi9mg434zaj/AF9C0xapd5n7YOjO7bMhh7uSUbtvJJZts2zRXRZXduuqRj2qCbfm7fobzoDUujhc4x2p/PPOXhwXga54tWsNc2ZGY0RFwo04vfGEU+aSRfKREKFiqqZ2Rx15uCpsAlVUAAAkAAACQAAAAEAACRAJIIENEOJ6AFN012FOWHi96XkVwErCroqjL3qUHzgn9C1q6s4SXvYai+dKH2MwCOod1gJam4F/9JR/24/Y8/8A0vA/9rS/IjYbCxHjPpPlr7a/HU3Ar/paP5EVYaq4NbsLQ/2ofYzdgPGfR5X7YynoPDx92hSXKnH7FzTwcI+7CK5RSLqwsT0juqSprsPWye7CxI8WJserAILAAAAAPRJAAEgAAAAAAAAAAAAAAEAACAAAIAAAAJAAAAAQAAJAAEAAAAAD/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779" t="16389" r="43008" b="12721"/>
          <a:stretch/>
        </p:blipFill>
        <p:spPr bwMode="auto">
          <a:xfrm>
            <a:off x="2725703" y="1428576"/>
            <a:ext cx="3771514" cy="5145592"/>
          </a:xfrm>
          <a:prstGeom prst="rect">
            <a:avLst/>
          </a:prstGeom>
          <a:noFill/>
          <a:ln>
            <a:noFill/>
          </a:ln>
          <a:effectLst>
            <a:glow rad="228600">
              <a:schemeClr val="accent4">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3049106"/>
      </p:ext>
    </p:extLst>
  </p:cSld>
  <p:clrMapOvr>
    <a:masterClrMapping/>
  </p:clrMapOvr>
  <p:transition spd="slow">
    <p:wipe dir="d"/>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6508"/>
            <a:ext cx="9144000" cy="800100"/>
          </a:xfrm>
          <a:prstGeom prst="rect">
            <a:avLst/>
          </a:prstGeom>
        </p:spPr>
        <p:txBody>
          <a:bodyPr/>
          <a:lstStyle/>
          <a:p>
            <a:pPr algn="ctr" defTabSz="914400" fontAlgn="base">
              <a:spcBef>
                <a:spcPct val="0"/>
              </a:spcBef>
              <a:spcAft>
                <a:spcPct val="0"/>
              </a:spcAft>
              <a:defRPr/>
            </a:pPr>
            <a:r>
              <a:rPr lang="en-US" sz="3600" b="1" spc="-100" dirty="0" smtClean="0">
                <a:solidFill>
                  <a:srgbClr val="FFFF00"/>
                </a:solidFill>
                <a:latin typeface="Arial" charset="0"/>
                <a:cs typeface="Arial" pitchFamily="34" charset="0"/>
              </a:rPr>
              <a:t>NHGRI IDE Resources for </a:t>
            </a:r>
          </a:p>
          <a:p>
            <a:pPr algn="ctr" defTabSz="914400" fontAlgn="base">
              <a:spcBef>
                <a:spcPct val="0"/>
              </a:spcBef>
              <a:spcAft>
                <a:spcPct val="0"/>
              </a:spcAft>
              <a:defRPr/>
            </a:pPr>
            <a:r>
              <a:rPr lang="en-US" sz="3600" b="1" spc="-100" dirty="0" smtClean="0">
                <a:solidFill>
                  <a:srgbClr val="FFFF00"/>
                </a:solidFill>
                <a:latin typeface="Arial" charset="0"/>
                <a:cs typeface="Arial" pitchFamily="34" charset="0"/>
              </a:rPr>
              <a:t>Research Community</a:t>
            </a:r>
            <a:endParaRPr lang="en-US" sz="3600" b="1" spc="-100" dirty="0">
              <a:solidFill>
                <a:srgbClr val="FFFF00"/>
              </a:solidFill>
              <a:latin typeface="Arial" charset="0"/>
              <a:cs typeface="Arial" pitchFamily="34" charset="0"/>
            </a:endParaRPr>
          </a:p>
          <a:p>
            <a:pPr algn="ctr" defTabSz="914400" fontAlgn="base">
              <a:spcBef>
                <a:spcPct val="0"/>
              </a:spcBef>
              <a:spcAft>
                <a:spcPct val="0"/>
              </a:spcAft>
              <a:defRPr/>
            </a:pPr>
            <a:r>
              <a:rPr lang="en-US" sz="3600" b="1" spc="-100" dirty="0">
                <a:solidFill>
                  <a:srgbClr val="FFFF00"/>
                </a:solidFill>
                <a:latin typeface="Arial" charset="0"/>
                <a:cs typeface="Arial" pitchFamily="34" charset="0"/>
              </a:rPr>
              <a:t> </a:t>
            </a:r>
            <a:endParaRPr lang="en-US" sz="800" b="1" spc="-100" dirty="0">
              <a:solidFill>
                <a:srgbClr val="FFFF00"/>
              </a:solidFill>
              <a:latin typeface="Arial" charset="0"/>
              <a:cs typeface="Arial" pitchFamily="34" charset="0"/>
            </a:endParaRPr>
          </a:p>
        </p:txBody>
      </p:sp>
      <p:pic>
        <p:nvPicPr>
          <p:cNvPr id="3" name="Picture 2" descr="Screen Shot 2015-04-20 at 8.51.50 AM.png"/>
          <p:cNvPicPr>
            <a:picLocks noChangeAspect="1"/>
          </p:cNvPicPr>
          <p:nvPr/>
        </p:nvPicPr>
        <p:blipFill rotWithShape="1">
          <a:blip r:embed="rId3">
            <a:extLst>
              <a:ext uri="{28A0092B-C50C-407E-A947-70E740481C1C}">
                <a14:useLocalDpi xmlns:a14="http://schemas.microsoft.com/office/drawing/2010/main" val="0"/>
              </a:ext>
            </a:extLst>
          </a:blip>
          <a:srcRect t="1911" b="5524"/>
          <a:stretch/>
        </p:blipFill>
        <p:spPr>
          <a:xfrm>
            <a:off x="851642" y="1607460"/>
            <a:ext cx="7498341" cy="4457083"/>
          </a:xfrm>
          <a:prstGeom prst="rect">
            <a:avLst/>
          </a:prstGeom>
          <a:effectLst>
            <a:glow rad="228600">
              <a:schemeClr val="accent4">
                <a:satMod val="175000"/>
                <a:alpha val="40000"/>
              </a:schemeClr>
            </a:glow>
          </a:effectLst>
        </p:spPr>
      </p:pic>
      <p:sp>
        <p:nvSpPr>
          <p:cNvPr id="4" name="TextBox 3"/>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39</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2088531054"/>
      </p:ext>
    </p:extLst>
  </p:cSld>
  <p:clrMapOvr>
    <a:masterClrMapping/>
  </p:clrMapOvr>
  <p:transition spd="slow">
    <p:wipe dir="d"/>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992"/>
            <a:ext cx="9144000" cy="715905"/>
          </a:xfrm>
        </p:spPr>
        <p:txBody>
          <a:bodyPr>
            <a:noAutofit/>
          </a:bodyPr>
          <a:lstStyle/>
          <a:p>
            <a:pPr algn="ctr"/>
            <a:r>
              <a:rPr lang="en-US" sz="3600" b="1" dirty="0" err="1" smtClean="0">
                <a:solidFill>
                  <a:srgbClr val="FFFF00"/>
                </a:solidFill>
                <a:latin typeface="Arial"/>
                <a:cs typeface="Arial"/>
              </a:rPr>
              <a:t>LabTV</a:t>
            </a:r>
            <a:r>
              <a:rPr lang="en-US" sz="3600" b="1" dirty="0" smtClean="0">
                <a:solidFill>
                  <a:srgbClr val="FFFF00"/>
                </a:solidFill>
                <a:latin typeface="Arial"/>
                <a:cs typeface="Arial"/>
              </a:rPr>
              <a:t> </a:t>
            </a:r>
            <a:endParaRPr lang="en-US" sz="3600" b="1" dirty="0">
              <a:solidFill>
                <a:schemeClr val="tx1"/>
              </a:solidFill>
              <a:latin typeface="Arial"/>
              <a:cs typeface="Arial"/>
            </a:endParaRPr>
          </a:p>
        </p:txBody>
      </p:sp>
      <p:sp>
        <p:nvSpPr>
          <p:cNvPr id="8" name="TextBox 7"/>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40</a:t>
            </a:r>
            <a:endParaRPr lang="en-US" sz="2000" dirty="0">
              <a:solidFill>
                <a:srgbClr val="00ADDC">
                  <a:lumMod val="40000"/>
                  <a:lumOff val="60000"/>
                </a:srgbClr>
              </a:solidFill>
              <a:latin typeface="Arial" charset="0"/>
            </a:endParaRPr>
          </a:p>
        </p:txBody>
      </p:sp>
      <p:grpSp>
        <p:nvGrpSpPr>
          <p:cNvPr id="7" name="Group 6"/>
          <p:cNvGrpSpPr/>
          <p:nvPr/>
        </p:nvGrpSpPr>
        <p:grpSpPr>
          <a:xfrm>
            <a:off x="465284" y="1227898"/>
            <a:ext cx="8238241" cy="3095070"/>
            <a:chOff x="417986" y="2043146"/>
            <a:chExt cx="8238241" cy="3095070"/>
          </a:xfrm>
          <a:effectLst>
            <a:glow rad="228600">
              <a:schemeClr val="accent4">
                <a:satMod val="175000"/>
                <a:alpha val="40000"/>
              </a:schemeClr>
            </a:glow>
          </a:effectLst>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986" y="2043146"/>
              <a:ext cx="3201529" cy="309507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1811" y="2043147"/>
              <a:ext cx="4644416" cy="3095069"/>
            </a:xfrm>
            <a:prstGeom prst="rect">
              <a:avLst/>
            </a:prstGeom>
          </p:spPr>
        </p:pic>
      </p:grpSp>
      <p:sp>
        <p:nvSpPr>
          <p:cNvPr id="6" name="Title 1"/>
          <p:cNvSpPr txBox="1">
            <a:spLocks/>
          </p:cNvSpPr>
          <p:nvPr/>
        </p:nvSpPr>
        <p:spPr>
          <a:xfrm>
            <a:off x="0" y="4826857"/>
            <a:ext cx="9144000" cy="1361097"/>
          </a:xfrm>
          <a:prstGeom prst="rect">
            <a:avLst/>
          </a:prstGeom>
        </p:spPr>
        <p:txBody>
          <a:bodyPr vert="horz" anchor="t">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r>
              <a:rPr lang="en-US" sz="3200" i="1" dirty="0" smtClean="0">
                <a:solidFill>
                  <a:schemeClr val="tx1"/>
                </a:solidFill>
                <a:latin typeface="Arial" panose="020B0604020202020204" pitchFamily="34" charset="0"/>
                <a:cs typeface="Arial" panose="020B0604020202020204" pitchFamily="34" charset="0"/>
              </a:rPr>
              <a:t>A website of mini-documentaries about </a:t>
            </a:r>
          </a:p>
          <a:p>
            <a:pPr algn="ctr"/>
            <a:r>
              <a:rPr lang="en-US" sz="3200" i="1" dirty="0" smtClean="0">
                <a:solidFill>
                  <a:schemeClr val="tx1"/>
                </a:solidFill>
                <a:latin typeface="Arial" panose="020B0604020202020204" pitchFamily="34" charset="0"/>
                <a:cs typeface="Arial" panose="020B0604020202020204" pitchFamily="34" charset="0"/>
              </a:rPr>
              <a:t>scientists who are passionate about their work</a:t>
            </a:r>
            <a:r>
              <a:rPr lang="en-US" sz="3200" dirty="0" smtClean="0">
                <a:solidFill>
                  <a:srgbClr val="FFFF00"/>
                </a:solidFill>
                <a:latin typeface="Arial" panose="020B0604020202020204" pitchFamily="34" charset="0"/>
                <a:cs typeface="Arial" panose="020B0604020202020204" pitchFamily="34" charset="0"/>
              </a:rPr>
              <a:t/>
            </a:r>
            <a:br>
              <a:rPr lang="en-US" sz="3200" dirty="0" smtClean="0">
                <a:solidFill>
                  <a:srgbClr val="FFFF00"/>
                </a:solidFill>
                <a:latin typeface="Arial" panose="020B0604020202020204" pitchFamily="34" charset="0"/>
                <a:cs typeface="Arial" panose="020B0604020202020204" pitchFamily="34" charset="0"/>
              </a:rPr>
            </a:br>
            <a:endParaRPr lang="en-US" sz="3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3909680"/>
      </p:ext>
    </p:extLst>
  </p:cSld>
  <p:clrMapOvr>
    <a:masterClrMapping/>
  </p:clrMapOvr>
  <p:transition spd="slow">
    <p:wipe dir="d"/>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225"/>
            <a:ext cx="9144000" cy="752475"/>
          </a:xfrm>
        </p:spPr>
        <p:txBody>
          <a:bodyPr>
            <a:noAutofit/>
          </a:bodyPr>
          <a:lstStyle/>
          <a:p>
            <a:pPr algn="ctr"/>
            <a:r>
              <a:rPr lang="en-US" sz="3600" b="1" dirty="0">
                <a:solidFill>
                  <a:srgbClr val="FFFF00"/>
                </a:solidFill>
                <a:latin typeface="Arial" panose="020B0604020202020204" pitchFamily="34" charset="0"/>
                <a:cs typeface="Arial" panose="020B0604020202020204" pitchFamily="34" charset="0"/>
              </a:rPr>
              <a:t>Capturing the Historical Legacy of the </a:t>
            </a:r>
            <a:r>
              <a:rPr lang="en-US" sz="3600" b="1" dirty="0" smtClean="0">
                <a:solidFill>
                  <a:srgbClr val="FFFF00"/>
                </a:solidFill>
                <a:latin typeface="Arial" panose="020B0604020202020204" pitchFamily="34" charset="0"/>
                <a:cs typeface="Arial" panose="020B0604020202020204" pitchFamily="34" charset="0"/>
              </a:rPr>
              <a:t>NHGRI: </a:t>
            </a:r>
            <a:r>
              <a:rPr lang="en-US" sz="3600" b="1" dirty="0">
                <a:solidFill>
                  <a:srgbClr val="FFFF00"/>
                </a:solidFill>
                <a:latin typeface="Arial" panose="020B0604020202020204" pitchFamily="34" charset="0"/>
                <a:cs typeface="Arial" panose="020B0604020202020204" pitchFamily="34" charset="0"/>
              </a:rPr>
              <a:t>An Archival and Scholarly Initiative</a:t>
            </a:r>
            <a:r>
              <a:rPr lang="en-US" sz="3600" b="1" dirty="0">
                <a:solidFill>
                  <a:schemeClr val="tx1"/>
                </a:solidFill>
                <a:latin typeface="Arial" panose="020B0604020202020204" pitchFamily="34" charset="0"/>
                <a:cs typeface="Arial" panose="020B0604020202020204" pitchFamily="34" charset="0"/>
              </a:rPr>
              <a:t/>
            </a:r>
            <a:br>
              <a:rPr lang="en-US" sz="3600" b="1" dirty="0">
                <a:solidFill>
                  <a:schemeClr val="tx1"/>
                </a:solidFill>
                <a:latin typeface="Arial" panose="020B0604020202020204" pitchFamily="34" charset="0"/>
                <a:cs typeface="Arial" panose="020B0604020202020204" pitchFamily="34" charset="0"/>
              </a:rPr>
            </a:br>
            <a:endParaRPr lang="en-US" sz="3600" b="1" dirty="0">
              <a:solidFill>
                <a:schemeClr val="tx1"/>
              </a:solidFill>
              <a:latin typeface="Arial" panose="020B0604020202020204" pitchFamily="34" charset="0"/>
              <a:cs typeface="Arial" panose="020B0604020202020204" pitchFamily="34" charset="0"/>
            </a:endParaRPr>
          </a:p>
        </p:txBody>
      </p:sp>
      <p:sp>
        <p:nvSpPr>
          <p:cNvPr id="8" name="TextBox 7"/>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41</a:t>
            </a:r>
            <a:endParaRPr lang="en-US" sz="2000" dirty="0">
              <a:solidFill>
                <a:srgbClr val="00ADDC">
                  <a:lumMod val="40000"/>
                  <a:lumOff val="60000"/>
                </a:srgbClr>
              </a:solidFill>
              <a:latin typeface="Arial" charset="0"/>
            </a:endParaRPr>
          </a:p>
        </p:txBody>
      </p:sp>
      <p:pic>
        <p:nvPicPr>
          <p:cNvPr id="9218" name="Picture 2" descr="\\centaur.nhgri.nih.gov\CPLB_Digital_Media_Archive\Archived Photos by date\2015\History_Genomics_Workshop_20150429\Optimized_Jpgs\20150429_History_Workshop_077_s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57" t="8662" r="6019"/>
          <a:stretch/>
        </p:blipFill>
        <p:spPr bwMode="auto">
          <a:xfrm>
            <a:off x="370922" y="1904168"/>
            <a:ext cx="5805893" cy="401631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9220" name="Picture 4" descr="S:\NHGRI History Archiving\Outside Working Group\Workshop April 29&amp;30 2015\Capturing the History of GenomicsA Worksho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9589" y="2637969"/>
            <a:ext cx="2284355" cy="2548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321075"/>
      </p:ext>
    </p:extLst>
  </p:cSld>
  <p:clrMapOvr>
    <a:masterClrMapping/>
  </p:clrMapOvr>
  <p:transition spd="slow">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12037"/>
            <a:ext cx="9144000" cy="661987"/>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Director’s Report </a:t>
            </a:r>
            <a:r>
              <a:rPr lang="en-US" sz="3600" b="1" dirty="0" smtClean="0">
                <a:solidFill>
                  <a:srgbClr val="FFFF00"/>
                </a:solidFill>
                <a:latin typeface="Arial" pitchFamily="34" charset="0"/>
                <a:cs typeface="Arial" pitchFamily="34" charset="0"/>
              </a:rPr>
              <a:t>Outline</a:t>
            </a:r>
          </a:p>
        </p:txBody>
      </p:sp>
      <p:sp>
        <p:nvSpPr>
          <p:cNvPr id="5"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tx2">
                    <a:lumMod val="90000"/>
                  </a:schemeClr>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Tree>
    <p:extLst>
      <p:ext uri="{BB962C8B-B14F-4D97-AF65-F5344CB8AC3E}">
        <p14:creationId xmlns:p14="http://schemas.microsoft.com/office/powerpoint/2010/main" val="461527964"/>
      </p:ext>
    </p:extLst>
  </p:cSld>
  <p:clrMapOvr>
    <a:masterClrMapping/>
  </p:clrMapOvr>
  <p:transition spd="slow">
    <p:wipe dir="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226"/>
            <a:ext cx="9144000" cy="1201272"/>
          </a:xfrm>
        </p:spPr>
        <p:txBody>
          <a:bodyPr>
            <a:noAutofit/>
          </a:bodyPr>
          <a:lstStyle/>
          <a:p>
            <a:pPr algn="ctr"/>
            <a:r>
              <a:rPr lang="en-US" sz="3600" b="1" i="1" dirty="0">
                <a:solidFill>
                  <a:srgbClr val="FFFF00"/>
                </a:solidFill>
                <a:latin typeface="Arial"/>
                <a:cs typeface="Arial"/>
              </a:rPr>
              <a:t>Genome: Unlocking Life’s Code </a:t>
            </a:r>
            <a:r>
              <a:rPr lang="en-US" sz="3600" b="1" dirty="0" smtClean="0">
                <a:solidFill>
                  <a:srgbClr val="FFFF00"/>
                </a:solidFill>
                <a:latin typeface="Arial"/>
                <a:cs typeface="Arial"/>
              </a:rPr>
              <a:t>Exhibition</a:t>
            </a:r>
            <a:br>
              <a:rPr lang="en-US" sz="3600" b="1" dirty="0" smtClean="0">
                <a:solidFill>
                  <a:srgbClr val="FFFF00"/>
                </a:solidFill>
                <a:latin typeface="Arial"/>
                <a:cs typeface="Arial"/>
              </a:rPr>
            </a:br>
            <a:r>
              <a:rPr lang="en-US" sz="3600" b="1" dirty="0" smtClean="0">
                <a:solidFill>
                  <a:srgbClr val="FFFF00"/>
                </a:solidFill>
                <a:latin typeface="Arial"/>
                <a:cs typeface="Arial"/>
              </a:rPr>
              <a:t> </a:t>
            </a:r>
            <a:r>
              <a:rPr lang="en-US" sz="3600" b="1" dirty="0" smtClean="0">
                <a:solidFill>
                  <a:schemeClr val="tx1"/>
                </a:solidFill>
                <a:latin typeface="Arial"/>
                <a:cs typeface="Arial"/>
              </a:rPr>
              <a:t>“</a:t>
            </a:r>
            <a:r>
              <a:rPr lang="en-US" sz="3200" b="1" dirty="0" smtClean="0">
                <a:solidFill>
                  <a:schemeClr val="tx1"/>
                </a:solidFill>
                <a:latin typeface="Arial"/>
                <a:cs typeface="Arial"/>
              </a:rPr>
              <a:t>Big Data, Genomics, and Precision Medicine”</a:t>
            </a:r>
            <a:endParaRPr lang="en-US" sz="3200" b="1" dirty="0">
              <a:solidFill>
                <a:schemeClr val="tx1"/>
              </a:solidFill>
              <a:latin typeface="Arial"/>
              <a:cs typeface="Arial"/>
            </a:endParaRPr>
          </a:p>
        </p:txBody>
      </p:sp>
      <p:sp>
        <p:nvSpPr>
          <p:cNvPr id="8" name="TextBox 7"/>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42</a:t>
            </a:r>
            <a:endParaRPr lang="en-US" sz="2000" dirty="0">
              <a:solidFill>
                <a:srgbClr val="00ADDC">
                  <a:lumMod val="40000"/>
                  <a:lumOff val="60000"/>
                </a:srgbClr>
              </a:solidFill>
              <a:latin typeface="Arial" charset="0"/>
            </a:endParaRPr>
          </a:p>
        </p:txBody>
      </p:sp>
      <p:pic>
        <p:nvPicPr>
          <p:cNvPr id="4099" name="Picture 3" descr="X:\OPCE\ECIB\Smithsonian Exhibit\Big Data Symposium_San Jose_04-02-15\Dr Green Pres\IMG_2020.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8000" contrast="25000"/>
                    </a14:imgEffect>
                  </a14:imgLayer>
                </a14:imgProps>
              </a:ext>
              <a:ext uri="{28A0092B-C50C-407E-A947-70E740481C1C}">
                <a14:useLocalDpi xmlns:a14="http://schemas.microsoft.com/office/drawing/2010/main" val="0"/>
              </a:ext>
            </a:extLst>
          </a:blip>
          <a:srcRect/>
          <a:stretch>
            <a:fillRect/>
          </a:stretch>
        </p:blipFill>
        <p:spPr bwMode="auto">
          <a:xfrm>
            <a:off x="894006" y="1523478"/>
            <a:ext cx="3364208" cy="2242805"/>
          </a:xfrm>
          <a:prstGeom prst="roundRect">
            <a:avLst/>
          </a:prstGeom>
          <a:noFill/>
          <a:extLst>
            <a:ext uri="{909E8E84-426E-40DD-AFC4-6F175D3DCCD1}">
              <a14:hiddenFill xmlns:a14="http://schemas.microsoft.com/office/drawing/2010/main">
                <a:solidFill>
                  <a:srgbClr val="FFFFFF"/>
                </a:solidFill>
              </a14:hiddenFill>
            </a:ext>
          </a:extLst>
        </p:spPr>
      </p:pic>
      <p:pic>
        <p:nvPicPr>
          <p:cNvPr id="4100" name="Picture 4" descr="X:\OPCE\ECIB\Smithsonian Exhibit\Big Data Symposium_San Jose_04-02-15\First Panel\IMG_225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4601" y="1506011"/>
            <a:ext cx="3467078" cy="2260272"/>
          </a:xfrm>
          <a:prstGeom prst="roundRect">
            <a:avLst/>
          </a:prstGeom>
          <a:noFill/>
          <a:extLst>
            <a:ext uri="{909E8E84-426E-40DD-AFC4-6F175D3DCCD1}">
              <a14:hiddenFill xmlns:a14="http://schemas.microsoft.com/office/drawing/2010/main">
                <a:solidFill>
                  <a:srgbClr val="FFFFFF"/>
                </a:solidFill>
              </a14:hiddenFill>
            </a:ext>
          </a:extLst>
        </p:spPr>
      </p:pic>
      <p:pic>
        <p:nvPicPr>
          <p:cNvPr id="4101" name="Picture 5" descr="X:\OPCE\ECIB\Smithsonian Exhibit\Big Data Symposium_San Jose_04-02-15\Second Panel\IMG_258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4006" y="3975763"/>
            <a:ext cx="3364208" cy="2260272"/>
          </a:xfrm>
          <a:prstGeom prst="roundRect">
            <a:avLst/>
          </a:prstGeom>
          <a:noFill/>
          <a:extLst>
            <a:ext uri="{909E8E84-426E-40DD-AFC4-6F175D3DCCD1}">
              <a14:hiddenFill xmlns:a14="http://schemas.microsoft.com/office/drawing/2010/main">
                <a:solidFill>
                  <a:srgbClr val="FFFFFF"/>
                </a:solidFill>
              </a14:hiddenFill>
            </a:ext>
          </a:extLst>
        </p:spPr>
      </p:pic>
      <p:pic>
        <p:nvPicPr>
          <p:cNvPr id="4102" name="Picture 6" descr="X:\OPCE\ECIB\Smithsonian Exhibit\Big Data Symposium_San Jose_04-02-15\Third Panel\IMG_276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04601" y="3984496"/>
            <a:ext cx="3467078" cy="2242805"/>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2185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500" fill="hold"/>
                                        <p:tgtEl>
                                          <p:spTgt spid="4099"/>
                                        </p:tgtEl>
                                        <p:attrNameLst>
                                          <p:attrName>ppt_x</p:attrName>
                                        </p:attrNameLst>
                                      </p:cBhvr>
                                      <p:tavLst>
                                        <p:tav tm="0">
                                          <p:val>
                                            <p:strVal val="0-#ppt_w/2"/>
                                          </p:val>
                                        </p:tav>
                                        <p:tav tm="100000">
                                          <p:val>
                                            <p:strVal val="#ppt_x"/>
                                          </p:val>
                                        </p:tav>
                                      </p:tavLst>
                                    </p:anim>
                                    <p:anim calcmode="lin" valueType="num">
                                      <p:cBhvr additive="base">
                                        <p:cTn id="8" dur="500" fill="hold"/>
                                        <p:tgtEl>
                                          <p:spTgt spid="409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 calcmode="lin" valueType="num">
                                      <p:cBhvr additive="base">
                                        <p:cTn id="13" dur="500" fill="hold"/>
                                        <p:tgtEl>
                                          <p:spTgt spid="4100"/>
                                        </p:tgtEl>
                                        <p:attrNameLst>
                                          <p:attrName>ppt_x</p:attrName>
                                        </p:attrNameLst>
                                      </p:cBhvr>
                                      <p:tavLst>
                                        <p:tav tm="0">
                                          <p:val>
                                            <p:strVal val="1+#ppt_w/2"/>
                                          </p:val>
                                        </p:tav>
                                        <p:tav tm="100000">
                                          <p:val>
                                            <p:strVal val="#ppt_x"/>
                                          </p:val>
                                        </p:tav>
                                      </p:tavLst>
                                    </p:anim>
                                    <p:anim calcmode="lin" valueType="num">
                                      <p:cBhvr additive="base">
                                        <p:cTn id="14" dur="500" fill="hold"/>
                                        <p:tgtEl>
                                          <p:spTgt spid="410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4101"/>
                                        </p:tgtEl>
                                        <p:attrNameLst>
                                          <p:attrName>style.visibility</p:attrName>
                                        </p:attrNameLst>
                                      </p:cBhvr>
                                      <p:to>
                                        <p:strVal val="visible"/>
                                      </p:to>
                                    </p:set>
                                    <p:anim calcmode="lin" valueType="num">
                                      <p:cBhvr additive="base">
                                        <p:cTn id="19" dur="500" fill="hold"/>
                                        <p:tgtEl>
                                          <p:spTgt spid="4101"/>
                                        </p:tgtEl>
                                        <p:attrNameLst>
                                          <p:attrName>ppt_x</p:attrName>
                                        </p:attrNameLst>
                                      </p:cBhvr>
                                      <p:tavLst>
                                        <p:tav tm="0">
                                          <p:val>
                                            <p:strVal val="0-#ppt_w/2"/>
                                          </p:val>
                                        </p:tav>
                                        <p:tav tm="100000">
                                          <p:val>
                                            <p:strVal val="#ppt_x"/>
                                          </p:val>
                                        </p:tav>
                                      </p:tavLst>
                                    </p:anim>
                                    <p:anim calcmode="lin" valueType="num">
                                      <p:cBhvr additive="base">
                                        <p:cTn id="20" dur="500" fill="hold"/>
                                        <p:tgtEl>
                                          <p:spTgt spid="410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4102"/>
                                        </p:tgtEl>
                                        <p:attrNameLst>
                                          <p:attrName>style.visibility</p:attrName>
                                        </p:attrNameLst>
                                      </p:cBhvr>
                                      <p:to>
                                        <p:strVal val="visible"/>
                                      </p:to>
                                    </p:set>
                                    <p:anim calcmode="lin" valueType="num">
                                      <p:cBhvr additive="base">
                                        <p:cTn id="25" dur="500" fill="hold"/>
                                        <p:tgtEl>
                                          <p:spTgt spid="4102"/>
                                        </p:tgtEl>
                                        <p:attrNameLst>
                                          <p:attrName>ppt_x</p:attrName>
                                        </p:attrNameLst>
                                      </p:cBhvr>
                                      <p:tavLst>
                                        <p:tav tm="0">
                                          <p:val>
                                            <p:strVal val="1+#ppt_w/2"/>
                                          </p:val>
                                        </p:tav>
                                        <p:tav tm="100000">
                                          <p:val>
                                            <p:strVal val="#ppt_x"/>
                                          </p:val>
                                        </p:tav>
                                      </p:tavLst>
                                    </p:anim>
                                    <p:anim calcmode="lin" valueType="num">
                                      <p:cBhvr additive="base">
                                        <p:cTn id="26"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42</a:t>
            </a:r>
            <a:endParaRPr lang="en-US" sz="2000" dirty="0">
              <a:solidFill>
                <a:srgbClr val="00ADDC">
                  <a:lumMod val="40000"/>
                  <a:lumOff val="60000"/>
                </a:srgbClr>
              </a:solidFill>
              <a:latin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8306" y="1462383"/>
            <a:ext cx="4426404" cy="5073685"/>
          </a:xfrm>
          <a:prstGeom prst="rect">
            <a:avLst/>
          </a:prstGeom>
          <a:noFill/>
          <a:ln>
            <a:noFill/>
          </a:ln>
          <a:effectLst>
            <a:glow rad="228600">
              <a:schemeClr val="accent3">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0" y="22226"/>
            <a:ext cx="9144000" cy="1201272"/>
          </a:xfrm>
          <a:prstGeom prst="rect">
            <a:avLst/>
          </a:prstGeom>
        </p:spPr>
        <p:txBody>
          <a:bodyPr vert="horz" anchor="t">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r>
              <a:rPr lang="en-US" sz="3600" b="1" i="1" dirty="0" smtClean="0">
                <a:solidFill>
                  <a:srgbClr val="FFFF00"/>
                </a:solidFill>
                <a:latin typeface="Arial"/>
                <a:cs typeface="Arial"/>
              </a:rPr>
              <a:t>Genome: Unlocking Life’s Code </a:t>
            </a:r>
            <a:r>
              <a:rPr lang="en-US" sz="3600" b="1" dirty="0" smtClean="0">
                <a:solidFill>
                  <a:srgbClr val="FFFF00"/>
                </a:solidFill>
                <a:latin typeface="Arial"/>
                <a:cs typeface="Arial"/>
              </a:rPr>
              <a:t>Exhibition</a:t>
            </a:r>
            <a:br>
              <a:rPr lang="en-US" sz="3600" b="1" dirty="0" smtClean="0">
                <a:solidFill>
                  <a:srgbClr val="FFFF00"/>
                </a:solidFill>
                <a:latin typeface="Arial"/>
                <a:cs typeface="Arial"/>
              </a:rPr>
            </a:br>
            <a:r>
              <a:rPr lang="en-US" sz="3600" b="1" dirty="0" smtClean="0">
                <a:solidFill>
                  <a:srgbClr val="FFFF00"/>
                </a:solidFill>
                <a:latin typeface="Arial"/>
                <a:cs typeface="Arial"/>
              </a:rPr>
              <a:t> </a:t>
            </a:r>
            <a:r>
              <a:rPr lang="en-US" sz="3200" dirty="0">
                <a:solidFill>
                  <a:schemeClr val="tx1"/>
                </a:solidFill>
                <a:latin typeface="Arial"/>
                <a:cs typeface="Arial"/>
              </a:rPr>
              <a:t>The</a:t>
            </a:r>
            <a:r>
              <a:rPr lang="en-US" sz="3200" dirty="0">
                <a:solidFill>
                  <a:srgbClr val="FFFF00"/>
                </a:solidFill>
                <a:latin typeface="Arial"/>
                <a:cs typeface="Arial"/>
              </a:rPr>
              <a:t> </a:t>
            </a:r>
            <a:r>
              <a:rPr lang="en-US" sz="3200" dirty="0">
                <a:solidFill>
                  <a:schemeClr val="tx1"/>
                </a:solidFill>
                <a:latin typeface="Arial"/>
                <a:cs typeface="Arial"/>
              </a:rPr>
              <a:t>Tech Museum of Innovation Family Day</a:t>
            </a:r>
            <a:endParaRPr lang="en-US" sz="3200" b="1" dirty="0">
              <a:solidFill>
                <a:schemeClr val="tx1"/>
              </a:solidFill>
              <a:latin typeface="Arial"/>
              <a:cs typeface="Arial"/>
            </a:endParaRPr>
          </a:p>
        </p:txBody>
      </p:sp>
    </p:spTree>
    <p:extLst>
      <p:ext uri="{BB962C8B-B14F-4D97-AF65-F5344CB8AC3E}">
        <p14:creationId xmlns:p14="http://schemas.microsoft.com/office/powerpoint/2010/main" val="2006854962"/>
      </p:ext>
    </p:extLst>
  </p:cSld>
  <p:clrMapOvr>
    <a:masterClrMapping/>
  </p:clrMapOvr>
  <p:transition spd="slow">
    <p:wipe dir="d"/>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 y="19050"/>
            <a:ext cx="9144000" cy="1219199"/>
          </a:xfrm>
        </p:spPr>
        <p:txBody>
          <a:bodyPr>
            <a:normAutofit/>
          </a:bodyPr>
          <a:lstStyle/>
          <a:p>
            <a:pPr algn="ctr"/>
            <a:r>
              <a:rPr lang="en-US" sz="3600" b="1" i="1" dirty="0" smtClean="0">
                <a:solidFill>
                  <a:srgbClr val="FFFF00"/>
                </a:solidFill>
                <a:latin typeface="Arial"/>
                <a:cs typeface="Arial"/>
              </a:rPr>
              <a:t>Genome: Unlocking Life’s Code </a:t>
            </a:r>
            <a:r>
              <a:rPr lang="en-US" sz="3600" b="1" dirty="0" smtClean="0">
                <a:solidFill>
                  <a:srgbClr val="FFFF00"/>
                </a:solidFill>
                <a:latin typeface="Arial"/>
                <a:cs typeface="Arial"/>
              </a:rPr>
              <a:t>Exhibition</a:t>
            </a:r>
            <a:br>
              <a:rPr lang="en-US" sz="3600" b="1" dirty="0" smtClean="0">
                <a:solidFill>
                  <a:srgbClr val="FFFF00"/>
                </a:solidFill>
                <a:latin typeface="Arial"/>
                <a:cs typeface="Arial"/>
              </a:rPr>
            </a:br>
            <a:r>
              <a:rPr lang="en-US" sz="3200" b="1" dirty="0" smtClean="0">
                <a:solidFill>
                  <a:schemeClr val="tx1"/>
                </a:solidFill>
                <a:latin typeface="Arial"/>
                <a:cs typeface="Arial"/>
              </a:rPr>
              <a:t>Travel Schedule</a:t>
            </a:r>
            <a:endParaRPr lang="en-US" sz="3200" b="1" dirty="0">
              <a:solidFill>
                <a:schemeClr val="tx1"/>
              </a:solidFill>
              <a:latin typeface="Arial"/>
              <a:cs typeface="Arial"/>
            </a:endParaRPr>
          </a:p>
        </p:txBody>
      </p:sp>
      <p:sp>
        <p:nvSpPr>
          <p:cNvPr id="4" name="Content Placeholder 3"/>
          <p:cNvSpPr>
            <a:spLocks noGrp="1"/>
          </p:cNvSpPr>
          <p:nvPr>
            <p:ph idx="1"/>
          </p:nvPr>
        </p:nvSpPr>
        <p:spPr>
          <a:xfrm>
            <a:off x="78010" y="2702702"/>
            <a:ext cx="9144000" cy="3846382"/>
          </a:xfrm>
        </p:spPr>
        <p:txBody>
          <a:bodyPr>
            <a:noAutofit/>
          </a:bodyPr>
          <a:lstStyle/>
          <a:p>
            <a:pPr marL="68263" indent="0">
              <a:buClr>
                <a:schemeClr val="tx1"/>
              </a:buClr>
              <a:buNone/>
            </a:pPr>
            <a:r>
              <a:rPr lang="en-US" sz="2800" b="1" dirty="0" smtClean="0">
                <a:latin typeface="Arial"/>
                <a:cs typeface="Arial"/>
              </a:rPr>
              <a:t>2015</a:t>
            </a:r>
            <a:endParaRPr lang="en-US" sz="2400" b="1" dirty="0" smtClean="0">
              <a:latin typeface="Arial"/>
              <a:cs typeface="Arial"/>
            </a:endParaRPr>
          </a:p>
          <a:p>
            <a:pPr marL="454025" lvl="1" indent="0">
              <a:spcBef>
                <a:spcPts val="0"/>
              </a:spcBef>
              <a:buNone/>
            </a:pPr>
            <a:endParaRPr lang="en-US" sz="1000" b="1" dirty="0" smtClean="0">
              <a:solidFill>
                <a:schemeClr val="tx2">
                  <a:lumMod val="90000"/>
                </a:schemeClr>
              </a:solidFill>
              <a:latin typeface="Arial"/>
              <a:cs typeface="Arial"/>
            </a:endParaRPr>
          </a:p>
          <a:p>
            <a:pPr marL="454025" lvl="1" indent="0">
              <a:spcBef>
                <a:spcPts val="0"/>
              </a:spcBef>
              <a:buNone/>
            </a:pPr>
            <a:r>
              <a:rPr lang="en-US" sz="2200" b="1" dirty="0" smtClean="0">
                <a:solidFill>
                  <a:schemeClr val="tx2">
                    <a:lumMod val="90000"/>
                  </a:schemeClr>
                </a:solidFill>
                <a:latin typeface="Arial"/>
                <a:cs typeface="Arial"/>
              </a:rPr>
              <a:t>May 15 to September 10</a:t>
            </a:r>
          </a:p>
          <a:p>
            <a:pPr marL="454025" lvl="1" indent="0">
              <a:spcBef>
                <a:spcPts val="0"/>
              </a:spcBef>
              <a:buNone/>
            </a:pPr>
            <a:r>
              <a:rPr lang="en-US" sz="2200" b="1" dirty="0" smtClean="0">
                <a:solidFill>
                  <a:schemeClr val="tx2">
                    <a:lumMod val="90000"/>
                  </a:schemeClr>
                </a:solidFill>
                <a:latin typeface="Arial"/>
                <a:cs typeface="Arial"/>
              </a:rPr>
              <a:t>	Saint Louis Science Center (St. Louis, MO)</a:t>
            </a:r>
          </a:p>
          <a:p>
            <a:pPr marL="454025" lvl="1" indent="0">
              <a:spcBef>
                <a:spcPts val="0"/>
              </a:spcBef>
              <a:buNone/>
            </a:pPr>
            <a:endParaRPr lang="en-US" sz="1000" b="1" dirty="0" smtClean="0">
              <a:solidFill>
                <a:schemeClr val="tx2">
                  <a:lumMod val="90000"/>
                </a:schemeClr>
              </a:solidFill>
              <a:latin typeface="Arial"/>
              <a:cs typeface="Arial"/>
            </a:endParaRPr>
          </a:p>
          <a:p>
            <a:pPr marL="454025" lvl="1" indent="0">
              <a:spcBef>
                <a:spcPts val="0"/>
              </a:spcBef>
              <a:buNone/>
            </a:pPr>
            <a:r>
              <a:rPr lang="en-US" sz="2200" b="1" dirty="0" smtClean="0">
                <a:solidFill>
                  <a:schemeClr val="tx2">
                    <a:lumMod val="90000"/>
                  </a:schemeClr>
                </a:solidFill>
                <a:latin typeface="Arial"/>
                <a:cs typeface="Arial"/>
              </a:rPr>
              <a:t>October 2 to January 3</a:t>
            </a:r>
          </a:p>
          <a:p>
            <a:pPr marL="454025" lvl="1" indent="0">
              <a:spcBef>
                <a:spcPts val="0"/>
              </a:spcBef>
              <a:buNone/>
            </a:pPr>
            <a:r>
              <a:rPr lang="en-US" sz="2200" b="1" dirty="0" smtClean="0">
                <a:solidFill>
                  <a:schemeClr val="tx2">
                    <a:lumMod val="90000"/>
                  </a:schemeClr>
                </a:solidFill>
                <a:latin typeface="Arial"/>
                <a:cs typeface="Arial"/>
              </a:rPr>
              <a:t>	Oregon Museum of Science and Industry (Portland, OR)</a:t>
            </a:r>
          </a:p>
          <a:p>
            <a:pPr lvl="1"/>
            <a:endParaRPr lang="en-US" sz="1600" b="1" dirty="0" smtClean="0">
              <a:latin typeface="Arial"/>
              <a:cs typeface="Arial"/>
            </a:endParaRPr>
          </a:p>
          <a:p>
            <a:pPr marL="68263" indent="0">
              <a:buClr>
                <a:schemeClr val="tx1"/>
              </a:buClr>
              <a:buNone/>
            </a:pPr>
            <a:r>
              <a:rPr lang="en-US" sz="2800" b="1" dirty="0" smtClean="0">
                <a:latin typeface="Arial"/>
                <a:cs typeface="Arial"/>
              </a:rPr>
              <a:t>2016</a:t>
            </a:r>
          </a:p>
          <a:p>
            <a:pPr marL="454025" lvl="1" indent="0">
              <a:spcBef>
                <a:spcPts val="0"/>
              </a:spcBef>
              <a:buNone/>
            </a:pPr>
            <a:endParaRPr lang="en-US" sz="1000" b="1" dirty="0">
              <a:solidFill>
                <a:schemeClr val="tx2">
                  <a:lumMod val="90000"/>
                </a:schemeClr>
              </a:solidFill>
              <a:latin typeface="Arial"/>
              <a:cs typeface="Arial"/>
            </a:endParaRPr>
          </a:p>
          <a:p>
            <a:pPr marL="454025" lvl="1" indent="0">
              <a:spcBef>
                <a:spcPts val="0"/>
              </a:spcBef>
              <a:buNone/>
            </a:pPr>
            <a:r>
              <a:rPr lang="en-US" sz="2200" b="1" dirty="0" smtClean="0">
                <a:solidFill>
                  <a:schemeClr val="tx2">
                    <a:lumMod val="90000"/>
                  </a:schemeClr>
                </a:solidFill>
                <a:latin typeface="Arial"/>
                <a:cs typeface="Arial"/>
              </a:rPr>
              <a:t>January 18 to April 25</a:t>
            </a:r>
          </a:p>
          <a:p>
            <a:pPr marL="454025" lvl="1" indent="0">
              <a:spcBef>
                <a:spcPts val="0"/>
              </a:spcBef>
              <a:buNone/>
            </a:pPr>
            <a:r>
              <a:rPr lang="en-US" sz="2200" b="1" dirty="0" smtClean="0">
                <a:solidFill>
                  <a:schemeClr val="tx2">
                    <a:lumMod val="90000"/>
                  </a:schemeClr>
                </a:solidFill>
                <a:latin typeface="Arial"/>
                <a:cs typeface="Arial"/>
              </a:rPr>
              <a:t>	Discovery World Milwaukee (Milwaukee, WI)</a:t>
            </a:r>
          </a:p>
          <a:p>
            <a:pPr marL="457200" lvl="1" indent="0">
              <a:buNone/>
            </a:pPr>
            <a:endParaRPr lang="en-US" sz="2400" b="1" dirty="0"/>
          </a:p>
        </p:txBody>
      </p:sp>
      <p:sp>
        <p:nvSpPr>
          <p:cNvPr id="7" name="TextBox 6"/>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42</a:t>
            </a:r>
            <a:endParaRPr lang="en-US" sz="2000" dirty="0">
              <a:solidFill>
                <a:srgbClr val="00ADDC">
                  <a:lumMod val="40000"/>
                  <a:lumOff val="60000"/>
                </a:srgbClr>
              </a:solidFill>
              <a:latin typeface="Arial" charset="0"/>
            </a:endParaRPr>
          </a:p>
        </p:txBody>
      </p:sp>
      <p:pic>
        <p:nvPicPr>
          <p:cNvPr id="8" name="Picture 2" descr="C:\Users\egreen\Desktop\GENOME exhibit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767" y="1092182"/>
            <a:ext cx="2252435" cy="2122485"/>
          </a:xfrm>
          <a:prstGeom prst="rect">
            <a:avLst/>
          </a:prstGeom>
          <a:noFill/>
          <a:effectLst>
            <a:softEdge rad="2159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10948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 y="19050"/>
            <a:ext cx="9144000" cy="1219199"/>
          </a:xfrm>
        </p:spPr>
        <p:txBody>
          <a:bodyPr>
            <a:normAutofit/>
          </a:bodyPr>
          <a:lstStyle/>
          <a:p>
            <a:pPr algn="ctr"/>
            <a:r>
              <a:rPr lang="en-US" sz="3600" b="1" i="1" dirty="0" smtClean="0">
                <a:solidFill>
                  <a:srgbClr val="FFFF00"/>
                </a:solidFill>
                <a:latin typeface="Arial"/>
                <a:cs typeface="Arial"/>
              </a:rPr>
              <a:t>Genome: Unlocking Life’s Code </a:t>
            </a:r>
            <a:r>
              <a:rPr lang="en-US" sz="3600" b="1" dirty="0" smtClean="0">
                <a:solidFill>
                  <a:srgbClr val="FFFF00"/>
                </a:solidFill>
                <a:latin typeface="Arial"/>
                <a:cs typeface="Arial"/>
              </a:rPr>
              <a:t>Exhibition</a:t>
            </a:r>
            <a:br>
              <a:rPr lang="en-US" sz="3600" b="1" dirty="0" smtClean="0">
                <a:solidFill>
                  <a:srgbClr val="FFFF00"/>
                </a:solidFill>
                <a:latin typeface="Arial"/>
                <a:cs typeface="Arial"/>
              </a:rPr>
            </a:br>
            <a:r>
              <a:rPr lang="en-US" sz="3200" b="1" dirty="0" smtClean="0">
                <a:solidFill>
                  <a:schemeClr val="tx1"/>
                </a:solidFill>
                <a:latin typeface="Arial"/>
                <a:cs typeface="Arial"/>
              </a:rPr>
              <a:t>Website Interactive</a:t>
            </a:r>
            <a:endParaRPr lang="en-US" sz="3600" b="1" dirty="0">
              <a:solidFill>
                <a:schemeClr val="tx1"/>
              </a:solidFill>
              <a:latin typeface="Arial"/>
              <a:cs typeface="Arial"/>
            </a:endParaRPr>
          </a:p>
        </p:txBody>
      </p:sp>
      <p:sp>
        <p:nvSpPr>
          <p:cNvPr id="7" name="TextBox 6"/>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42</a:t>
            </a:r>
            <a:endParaRPr lang="en-US" sz="2000" dirty="0">
              <a:solidFill>
                <a:srgbClr val="00ADDC">
                  <a:lumMod val="40000"/>
                  <a:lumOff val="60000"/>
                </a:srgbClr>
              </a:solidFill>
              <a:latin typeface="Arial" charset="0"/>
            </a:endParaRP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45794" y="1097077"/>
            <a:ext cx="7664908" cy="5437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353265"/>
      </p:ext>
    </p:extLst>
  </p:cSld>
  <p:clrMapOvr>
    <a:masterClrMapping/>
  </p:clrMapOvr>
  <p:transition spd="slow">
    <p:wipe dir="d"/>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 y="19050"/>
            <a:ext cx="9144000" cy="1219199"/>
          </a:xfrm>
        </p:spPr>
        <p:txBody>
          <a:bodyPr>
            <a:normAutofit/>
          </a:bodyPr>
          <a:lstStyle/>
          <a:p>
            <a:pPr algn="ctr"/>
            <a:r>
              <a:rPr lang="en-US" sz="3600" b="1" i="1" dirty="0" smtClean="0">
                <a:solidFill>
                  <a:srgbClr val="FFFF00"/>
                </a:solidFill>
                <a:latin typeface="Arial"/>
                <a:cs typeface="Arial"/>
              </a:rPr>
              <a:t>Genome: Unlocking Life’s Code </a:t>
            </a:r>
            <a:r>
              <a:rPr lang="en-US" sz="3600" b="1" dirty="0" smtClean="0">
                <a:solidFill>
                  <a:srgbClr val="FFFF00"/>
                </a:solidFill>
                <a:latin typeface="Arial"/>
                <a:cs typeface="Arial"/>
              </a:rPr>
              <a:t>Exhibition</a:t>
            </a:r>
            <a:br>
              <a:rPr lang="en-US" sz="3600" b="1" dirty="0" smtClean="0">
                <a:solidFill>
                  <a:srgbClr val="FFFF00"/>
                </a:solidFill>
                <a:latin typeface="Arial"/>
                <a:cs typeface="Arial"/>
              </a:rPr>
            </a:br>
            <a:r>
              <a:rPr lang="en-US" sz="3200" b="1" dirty="0" smtClean="0">
                <a:solidFill>
                  <a:schemeClr val="tx1"/>
                </a:solidFill>
                <a:latin typeface="Arial"/>
                <a:cs typeface="Arial"/>
              </a:rPr>
              <a:t>Human Identity Lesson Plan</a:t>
            </a:r>
            <a:endParaRPr lang="en-US" sz="3600" b="1" dirty="0">
              <a:solidFill>
                <a:schemeClr val="tx1"/>
              </a:solidFill>
              <a:latin typeface="Arial"/>
              <a:cs typeface="Arial"/>
            </a:endParaRPr>
          </a:p>
        </p:txBody>
      </p:sp>
      <p:sp>
        <p:nvSpPr>
          <p:cNvPr id="7" name="TextBox 6"/>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42</a:t>
            </a:r>
            <a:endParaRPr lang="en-US" sz="2000" dirty="0">
              <a:solidFill>
                <a:srgbClr val="00ADDC">
                  <a:lumMod val="40000"/>
                  <a:lumOff val="60000"/>
                </a:srgbClr>
              </a:solidFill>
              <a:latin typeface="Arial"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2966" y="1380723"/>
            <a:ext cx="4847775" cy="5012017"/>
          </a:xfrm>
          <a:prstGeom prst="rect">
            <a:avLst/>
          </a:prstGeom>
          <a:noFill/>
          <a:ln>
            <a:noFill/>
          </a:ln>
          <a:effectLst>
            <a:glow rad="2286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000920"/>
      </p:ext>
    </p:extLst>
  </p:cSld>
  <p:clrMapOvr>
    <a:masterClrMapping/>
  </p:clrMapOvr>
  <p:transition spd="slow">
    <p:wipe dir="d"/>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 y="19050"/>
            <a:ext cx="9144000" cy="704850"/>
          </a:xfrm>
        </p:spPr>
        <p:txBody>
          <a:bodyPr>
            <a:noAutofit/>
          </a:bodyPr>
          <a:lstStyle/>
          <a:p>
            <a:pPr algn="ctr"/>
            <a:r>
              <a:rPr lang="en-US" sz="3600" b="1" dirty="0" smtClean="0">
                <a:solidFill>
                  <a:srgbClr val="FFFF00"/>
                </a:solidFill>
                <a:latin typeface="Arial"/>
                <a:cs typeface="Arial"/>
              </a:rPr>
              <a:t>National DNA Day</a:t>
            </a:r>
            <a:endParaRPr lang="en-US" sz="3600" b="1" dirty="0">
              <a:solidFill>
                <a:srgbClr val="FFFF00"/>
              </a:solidFill>
              <a:latin typeface="Arial"/>
              <a:cs typeface="Arial"/>
            </a:endParaRPr>
          </a:p>
        </p:txBody>
      </p:sp>
      <p:sp>
        <p:nvSpPr>
          <p:cNvPr id="7" name="TextBox 6"/>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43</a:t>
            </a:r>
            <a:endParaRPr lang="en-US" sz="2000" dirty="0">
              <a:solidFill>
                <a:srgbClr val="00ADDC">
                  <a:lumMod val="40000"/>
                  <a:lumOff val="60000"/>
                </a:srgbClr>
              </a:solidFill>
              <a:latin typeface="Arial" charset="0"/>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862" y="971717"/>
            <a:ext cx="4046483" cy="5201566"/>
          </a:xfrm>
          <a:prstGeom prst="rect">
            <a:avLst/>
          </a:prstGeom>
          <a:noFill/>
          <a:ln>
            <a:noFill/>
          </a:ln>
          <a:scene3d>
            <a:camera prst="perspectiveRigh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5386" y="971717"/>
            <a:ext cx="4153928" cy="5201566"/>
          </a:xfrm>
          <a:prstGeom prst="rect">
            <a:avLst/>
          </a:prstGeom>
          <a:noFill/>
          <a:ln>
            <a:noFill/>
          </a:ln>
          <a:scene3d>
            <a:camera prst="perspectiveLef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752163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additive="base">
                                        <p:cTn id="7" dur="500" fill="hold"/>
                                        <p:tgtEl>
                                          <p:spTgt spid="5123"/>
                                        </p:tgtEl>
                                        <p:attrNameLst>
                                          <p:attrName>ppt_x</p:attrName>
                                        </p:attrNameLst>
                                      </p:cBhvr>
                                      <p:tavLst>
                                        <p:tav tm="0">
                                          <p:val>
                                            <p:strVal val="0-#ppt_w/2"/>
                                          </p:val>
                                        </p:tav>
                                        <p:tav tm="100000">
                                          <p:val>
                                            <p:strVal val="#ppt_x"/>
                                          </p:val>
                                        </p:tav>
                                      </p:tavLst>
                                    </p:anim>
                                    <p:anim calcmode="lin" valueType="num">
                                      <p:cBhvr additive="base">
                                        <p:cTn id="8" dur="500" fill="hold"/>
                                        <p:tgtEl>
                                          <p:spTgt spid="51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124"/>
                                        </p:tgtEl>
                                        <p:attrNameLst>
                                          <p:attrName>style.visibility</p:attrName>
                                        </p:attrNameLst>
                                      </p:cBhvr>
                                      <p:to>
                                        <p:strVal val="visible"/>
                                      </p:to>
                                    </p:set>
                                    <p:anim calcmode="lin" valueType="num">
                                      <p:cBhvr additive="base">
                                        <p:cTn id="13" dur="500" fill="hold"/>
                                        <p:tgtEl>
                                          <p:spTgt spid="5124"/>
                                        </p:tgtEl>
                                        <p:attrNameLst>
                                          <p:attrName>ppt_x</p:attrName>
                                        </p:attrNameLst>
                                      </p:cBhvr>
                                      <p:tavLst>
                                        <p:tav tm="0">
                                          <p:val>
                                            <p:strVal val="1+#ppt_w/2"/>
                                          </p:val>
                                        </p:tav>
                                        <p:tav tm="100000">
                                          <p:val>
                                            <p:strVal val="#ppt_x"/>
                                          </p:val>
                                        </p:tav>
                                      </p:tavLst>
                                    </p:anim>
                                    <p:anim calcmode="lin" valueType="num">
                                      <p:cBhvr additive="base">
                                        <p:cTn id="14" dur="500" fill="hold"/>
                                        <p:tgtEl>
                                          <p:spTgt spid="51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tx2">
                    <a:lumMod val="90000"/>
                  </a:schemeClr>
                </a:solidFill>
              </a:rPr>
              <a:t>NHGRI Intramural </a:t>
            </a:r>
            <a:r>
              <a:rPr lang="en-US" sz="3400" dirty="0" smtClean="0">
                <a:solidFill>
                  <a:schemeClr val="tx2">
                    <a:lumMod val="90000"/>
                  </a:schemeClr>
                </a:solidFill>
              </a:rPr>
              <a:t>Research Program</a:t>
            </a:r>
            <a:endParaRPr lang="en-US" sz="3400" dirty="0">
              <a:solidFill>
                <a:schemeClr val="tx2">
                  <a:lumMod val="90000"/>
                </a:schemeClr>
              </a:solidFill>
            </a:endParaRPr>
          </a:p>
        </p:txBody>
      </p:sp>
      <p:sp>
        <p:nvSpPr>
          <p:cNvPr id="5" name="Title 1"/>
          <p:cNvSpPr txBox="1">
            <a:spLocks/>
          </p:cNvSpPr>
          <p:nvPr/>
        </p:nvSpPr>
        <p:spPr>
          <a:xfrm>
            <a:off x="-4764" y="19327"/>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135049397"/>
      </p:ext>
    </p:extLst>
  </p:cSld>
  <p:clrMapOvr>
    <a:masterClrMapping/>
  </p:clrMapOvr>
  <p:transition spd="slow">
    <p:wipe dir="d"/>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233" y="21680"/>
            <a:ext cx="9144000" cy="704848"/>
          </a:xfrm>
          <a:prstGeom prst="rect">
            <a:avLst/>
          </a:prstGeom>
        </p:spPr>
        <p:txBody>
          <a:bodyPr wrap="square" lIns="91440" tIns="45720" rIns="91440" bIns="45720" numCol="1"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sz="3400" kern="0" dirty="0" smtClean="0">
                <a:solidFill>
                  <a:srgbClr val="FFFF00"/>
                </a:solidFill>
                <a:latin typeface="Arial" charset="0"/>
                <a:cs typeface="Arial" pitchFamily="34" charset="0"/>
              </a:rPr>
              <a:t>Senator Cardin Applauds NHGRI’s Bill Gahl</a:t>
            </a:r>
            <a:endParaRPr lang="en-US" sz="3400" kern="0" dirty="0" smtClean="0">
              <a:solidFill>
                <a:srgbClr val="FFFF00"/>
              </a:solidFill>
              <a:latin typeface="Arial" pitchFamily="34" charset="0"/>
              <a:cs typeface="Arial" pitchFamily="34" charset="0"/>
            </a:endParaRP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44</a:t>
            </a:r>
            <a:endParaRPr lang="en-US" sz="2000" dirty="0">
              <a:solidFill>
                <a:srgbClr val="00ADDC">
                  <a:lumMod val="40000"/>
                  <a:lumOff val="60000"/>
                </a:srgbClr>
              </a:solidFill>
              <a:latin typeface="Arial" charset="0"/>
            </a:endParaRPr>
          </a:p>
        </p:txBody>
      </p: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0367" t="59099" r="16941"/>
          <a:stretch/>
        </p:blipFill>
        <p:spPr bwMode="auto">
          <a:xfrm>
            <a:off x="918533" y="1082712"/>
            <a:ext cx="7263569" cy="5046909"/>
          </a:xfrm>
          <a:prstGeom prst="rect">
            <a:avLst/>
          </a:prstGeom>
          <a:noFill/>
          <a:ln>
            <a:noFill/>
          </a:ln>
          <a:effectLst>
            <a:glow rad="2286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2985486"/>
      </p:ext>
    </p:extLst>
  </p:cSld>
  <p:clrMapOvr>
    <a:masterClrMapping/>
  </p:clrMapOvr>
  <p:transition spd="slow">
    <p:wipe dir="d"/>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19051"/>
            <a:ext cx="9144000" cy="1274164"/>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anose="020B0604020202020204" pitchFamily="34" charset="0"/>
                <a:cs typeface="Arial" panose="020B0604020202020204" pitchFamily="34" charset="0"/>
              </a:rPr>
              <a:t>American Academy of Microbiology Fellow</a:t>
            </a:r>
          </a:p>
        </p:txBody>
      </p:sp>
      <p:grpSp>
        <p:nvGrpSpPr>
          <p:cNvPr id="2" name="Group 1"/>
          <p:cNvGrpSpPr/>
          <p:nvPr/>
        </p:nvGrpSpPr>
        <p:grpSpPr>
          <a:xfrm>
            <a:off x="1339850" y="1132589"/>
            <a:ext cx="6438900" cy="5141823"/>
            <a:chOff x="1466850" y="1005589"/>
            <a:chExt cx="6438900" cy="5141823"/>
          </a:xfrm>
        </p:grpSpPr>
        <p:sp>
          <p:nvSpPr>
            <p:cNvPr id="8" name="Title 1"/>
            <p:cNvSpPr txBox="1">
              <a:spLocks/>
            </p:cNvSpPr>
            <p:nvPr/>
          </p:nvSpPr>
          <p:spPr>
            <a:xfrm>
              <a:off x="1568450" y="5325237"/>
              <a:ext cx="6235700" cy="822175"/>
            </a:xfrm>
            <a:prstGeom prst="rect">
              <a:avLst/>
            </a:prstGeom>
          </p:spPr>
          <p:txBody>
            <a:bodyPr/>
            <a:lstStyle/>
            <a:p>
              <a:pPr algn="ctr" eaLnBrk="0" hangingPunct="0">
                <a:defRPr/>
              </a:pPr>
              <a:r>
                <a:rPr lang="en-US" sz="3600" spc="-100" dirty="0" smtClean="0">
                  <a:solidFill>
                    <a:prstClr val="white"/>
                  </a:solidFill>
                  <a:latin typeface="Arial" charset="0"/>
                  <a:cs typeface="Arial" charset="0"/>
                </a:rPr>
                <a:t>Julie Segre, Ph.D.</a:t>
              </a:r>
            </a:p>
          </p:txBody>
        </p:sp>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466850" y="1005589"/>
              <a:ext cx="6438900" cy="4274096"/>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TextBox 9"/>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45</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3829877975"/>
      </p:ext>
    </p:extLst>
  </p:cSld>
  <p:clrMapOvr>
    <a:masterClrMapping/>
  </p:clrMapOvr>
  <p:transition spd="slow">
    <p:wipe dir="d"/>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764" y="21979"/>
            <a:ext cx="9144000" cy="811212"/>
          </a:xfrm>
          <a:prstGeom prst="rect">
            <a:avLst/>
          </a:prstGeom>
        </p:spPr>
        <p:txBody>
          <a:bodyPr/>
          <a:lstStyle/>
          <a:p>
            <a:pPr algn="ctr">
              <a:defRPr/>
            </a:pPr>
            <a:r>
              <a:rPr lang="en-US" sz="3600" spc="-100" dirty="0">
                <a:solidFill>
                  <a:srgbClr val="FFFF00"/>
                </a:solidFill>
                <a:latin typeface="Arial" pitchFamily="34" charset="0"/>
                <a:cs typeface="Arial" pitchFamily="34" charset="0"/>
              </a:rPr>
              <a:t>NHGRI Intramural Research Highlights</a:t>
            </a:r>
          </a:p>
        </p:txBody>
      </p:sp>
      <p:sp>
        <p:nvSpPr>
          <p:cNvPr id="26" name="TextBox 25"/>
          <p:cNvSpPr txBox="1"/>
          <p:nvPr/>
        </p:nvSpPr>
        <p:spPr>
          <a:xfrm>
            <a:off x="7317158" y="641032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46</a:t>
            </a:r>
            <a:endParaRPr lang="en-US" sz="2000" dirty="0">
              <a:solidFill>
                <a:schemeClr val="accent4">
                  <a:lumMod val="40000"/>
                  <a:lumOff val="60000"/>
                </a:schemeClr>
              </a:solidFill>
              <a:latin typeface="Arial" charset="0"/>
            </a:endParaRPr>
          </a:p>
        </p:txBody>
      </p:sp>
      <p:sp>
        <p:nvSpPr>
          <p:cNvPr id="10" name="AutoShape 8" descr="http://inside.genome.gov/NHGRIStaff/Staff/retrieve.cfm?imageid=40000683&amp;dpi=300&amp;fileformat=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0" descr="http://inside.genome.gov/NHGRIStaff/Staff/retrieve.cfm?imageid=40000683&amp;dpi=300&amp;fileformat=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http://inside.genome.gov/NHGRIStaff/Staff/retrieve.cfm?imageid=15000020&amp;dpi=300&amp;fileformat=jpg"/>
          <p:cNvSpPr>
            <a:spLocks noChangeAspect="1" noChangeArrowheads="1"/>
          </p:cNvSpPr>
          <p:nvPr/>
        </p:nvSpPr>
        <p:spPr bwMode="auto">
          <a:xfrm>
            <a:off x="155575" y="-4762500"/>
            <a:ext cx="15240000" cy="9925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 name="Group 6"/>
          <p:cNvGrpSpPr/>
          <p:nvPr/>
        </p:nvGrpSpPr>
        <p:grpSpPr>
          <a:xfrm>
            <a:off x="1485929" y="4685899"/>
            <a:ext cx="6871203" cy="1291080"/>
            <a:chOff x="1525115" y="4983079"/>
            <a:chExt cx="6871203" cy="129108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007" t="9018" r="8719" b="61035"/>
            <a:stretch/>
          </p:blipFill>
          <p:spPr bwMode="auto">
            <a:xfrm>
              <a:off x="6279678" y="4986724"/>
              <a:ext cx="2116640" cy="1279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1039" y="4983079"/>
              <a:ext cx="4728639" cy="492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115" y="5475646"/>
              <a:ext cx="4754563" cy="7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ectangle 34"/>
            <p:cNvSpPr/>
            <p:nvPr/>
          </p:nvSpPr>
          <p:spPr>
            <a:xfrm>
              <a:off x="1540835" y="4983079"/>
              <a:ext cx="6850924" cy="123825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1501649" y="1146985"/>
            <a:ext cx="6850924" cy="1238250"/>
            <a:chOff x="1540835" y="1444165"/>
            <a:chExt cx="6850924" cy="1238250"/>
          </a:xfrm>
        </p:grpSpPr>
        <p:sp>
          <p:nvSpPr>
            <p:cNvPr id="27" name="TextBox 26"/>
            <p:cNvSpPr txBox="1"/>
            <p:nvPr/>
          </p:nvSpPr>
          <p:spPr>
            <a:xfrm>
              <a:off x="1544005" y="1943751"/>
              <a:ext cx="4742706" cy="738664"/>
            </a:xfrm>
            <a:prstGeom prst="rect">
              <a:avLst/>
            </a:prstGeom>
            <a:solidFill>
              <a:schemeClr val="tx1"/>
            </a:solidFill>
            <a:ln>
              <a:noFill/>
            </a:ln>
          </p:spPr>
          <p:txBody>
            <a:bodyPr wrap="square" rtlCol="0">
              <a:spAutoFit/>
            </a:bodyPr>
            <a:lstStyle/>
            <a:p>
              <a:r>
                <a:rPr lang="en-US" sz="1400" b="0" dirty="0">
                  <a:solidFill>
                    <a:schemeClr val="bg1"/>
                  </a:solidFill>
                </a:rPr>
                <a:t>Homologous </a:t>
              </a:r>
              <a:r>
                <a:rPr lang="en-US" sz="1400" b="0" dirty="0" smtClean="0">
                  <a:solidFill>
                    <a:schemeClr val="bg1"/>
                  </a:solidFill>
                </a:rPr>
                <a:t>mutation </a:t>
              </a:r>
              <a:r>
                <a:rPr lang="en-US" sz="1400" b="0" dirty="0">
                  <a:solidFill>
                    <a:schemeClr val="bg1"/>
                  </a:solidFill>
                </a:rPr>
                <a:t>to </a:t>
              </a:r>
              <a:r>
                <a:rPr lang="en-US" sz="1400" b="0" dirty="0" smtClean="0">
                  <a:solidFill>
                    <a:schemeClr val="bg1"/>
                  </a:solidFill>
                </a:rPr>
                <a:t>human </a:t>
              </a:r>
              <a:r>
                <a:rPr lang="en-US" sz="1400" b="0" dirty="0">
                  <a:solidFill>
                    <a:schemeClr val="bg1"/>
                  </a:solidFill>
                </a:rPr>
                <a:t>BRAF V600E is </a:t>
              </a:r>
              <a:r>
                <a:rPr lang="en-US" sz="1400" b="0" dirty="0" smtClean="0">
                  <a:solidFill>
                    <a:schemeClr val="bg1"/>
                  </a:solidFill>
                </a:rPr>
                <a:t>common </a:t>
              </a:r>
              <a:r>
                <a:rPr lang="en-US" sz="1400" b="0" dirty="0">
                  <a:solidFill>
                    <a:schemeClr val="bg1"/>
                  </a:solidFill>
                </a:rPr>
                <a:t>in </a:t>
              </a:r>
              <a:r>
                <a:rPr lang="en-US" sz="1400" b="0" dirty="0" smtClean="0">
                  <a:solidFill>
                    <a:schemeClr val="bg1"/>
                  </a:solidFill>
                </a:rPr>
                <a:t>naturally occurring canine bladder cancer-evidence </a:t>
              </a:r>
              <a:r>
                <a:rPr lang="en-US" sz="1400" b="0" dirty="0">
                  <a:solidFill>
                    <a:schemeClr val="bg1"/>
                  </a:solidFill>
                </a:rPr>
                <a:t>for a </a:t>
              </a:r>
              <a:r>
                <a:rPr lang="en-US" sz="1400" b="0" dirty="0" smtClean="0">
                  <a:solidFill>
                    <a:schemeClr val="bg1"/>
                  </a:solidFill>
                </a:rPr>
                <a:t>relevant model system </a:t>
              </a:r>
              <a:r>
                <a:rPr lang="en-US" sz="1400" b="0" dirty="0">
                  <a:solidFill>
                    <a:schemeClr val="bg1"/>
                  </a:solidFill>
                </a:rPr>
                <a:t>and </a:t>
              </a:r>
              <a:r>
                <a:rPr lang="en-US" sz="1400" b="0" dirty="0" smtClean="0">
                  <a:solidFill>
                    <a:schemeClr val="bg1"/>
                  </a:solidFill>
                </a:rPr>
                <a:t>urine-based diagnostic test </a:t>
              </a:r>
              <a:endParaRPr lang="en-US" sz="1400" b="0" dirty="0">
                <a:solidFill>
                  <a:schemeClr val="bg1"/>
                </a:solidFill>
              </a:endParaRPr>
            </a:p>
          </p:txBody>
        </p:sp>
        <p:sp>
          <p:nvSpPr>
            <p:cNvPr id="13" name="Rectangle 12"/>
            <p:cNvSpPr/>
            <p:nvPr/>
          </p:nvSpPr>
          <p:spPr>
            <a:xfrm>
              <a:off x="1551039" y="1486551"/>
              <a:ext cx="4745120" cy="457200"/>
            </a:xfrm>
            <a:prstGeom prst="rect">
              <a:avLst/>
            </a:prstGeom>
            <a:solidFill>
              <a:srgbClr val="D6B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644019" y="1444165"/>
              <a:ext cx="1697667" cy="1238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314" t="1" r="10927" b="34004"/>
            <a:stretch/>
          </p:blipFill>
          <p:spPr bwMode="auto">
            <a:xfrm>
              <a:off x="6279679" y="1444165"/>
              <a:ext cx="2081058" cy="1214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626578" y="1554923"/>
              <a:ext cx="3177133" cy="369332"/>
            </a:xfrm>
            <a:prstGeom prst="rect">
              <a:avLst/>
            </a:prstGeom>
            <a:solidFill>
              <a:srgbClr val="D6BBEB"/>
            </a:solidFill>
          </p:spPr>
          <p:txBody>
            <a:bodyPr wrap="square" rtlCol="0">
              <a:spAutoFit/>
            </a:bodyPr>
            <a:lstStyle/>
            <a:p>
              <a:pPr>
                <a:spcAft>
                  <a:spcPts val="600"/>
                </a:spcAft>
              </a:pPr>
              <a:r>
                <a:rPr lang="en-US" spc="-100" dirty="0">
                  <a:solidFill>
                    <a:schemeClr val="bg1"/>
                  </a:solidFill>
                  <a:cs typeface="Arial" pitchFamily="34" charset="0"/>
                </a:rPr>
                <a:t>Molecular Cancer Research</a:t>
              </a:r>
              <a:endParaRPr lang="en-US" dirty="0">
                <a:solidFill>
                  <a:schemeClr val="bg1"/>
                </a:solidFill>
              </a:endParaRPr>
            </a:p>
          </p:txBody>
        </p:sp>
        <p:sp>
          <p:nvSpPr>
            <p:cNvPr id="36" name="Rectangle 35"/>
            <p:cNvSpPr/>
            <p:nvPr/>
          </p:nvSpPr>
          <p:spPr>
            <a:xfrm>
              <a:off x="1540835" y="1444165"/>
              <a:ext cx="6850924" cy="123825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719865" y="2916442"/>
            <a:ext cx="7058082" cy="1238251"/>
            <a:chOff x="857025" y="3160919"/>
            <a:chExt cx="7058082" cy="1238251"/>
          </a:xfrm>
        </p:grpSpPr>
        <p:sp>
          <p:nvSpPr>
            <p:cNvPr id="39" name="Rectangle 38"/>
            <p:cNvSpPr/>
            <p:nvPr/>
          </p:nvSpPr>
          <p:spPr>
            <a:xfrm>
              <a:off x="3168569" y="3199019"/>
              <a:ext cx="4745120" cy="526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4368" t="-1" r="3822" b="49551"/>
            <a:stretch/>
          </p:blipFill>
          <p:spPr bwMode="auto">
            <a:xfrm>
              <a:off x="857025" y="3160920"/>
              <a:ext cx="2343182" cy="123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1"/>
            <p:cNvPicPr>
              <a:picLocks noChangeAspect="1" noChangeArrowheads="1"/>
            </p:cNvPicPr>
            <p:nvPr/>
          </p:nvPicPr>
          <p:blipFill rotWithShape="1">
            <a:blip r:embed="rId8">
              <a:extLst>
                <a:ext uri="{28A0092B-C50C-407E-A947-70E740481C1C}">
                  <a14:useLocalDpi xmlns:a14="http://schemas.microsoft.com/office/drawing/2010/main" val="0"/>
                </a:ext>
              </a:extLst>
            </a:blip>
            <a:srcRect b="27808"/>
            <a:stretch/>
          </p:blipFill>
          <p:spPr bwMode="auto">
            <a:xfrm>
              <a:off x="3200207" y="3218069"/>
              <a:ext cx="969850" cy="407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4170057" y="3256169"/>
              <a:ext cx="3745050" cy="369332"/>
            </a:xfrm>
            <a:prstGeom prst="rect">
              <a:avLst/>
            </a:prstGeom>
            <a:solidFill>
              <a:schemeClr val="bg1"/>
            </a:solidFill>
          </p:spPr>
          <p:txBody>
            <a:bodyPr wrap="square" rtlCol="0">
              <a:spAutoFit/>
            </a:bodyPr>
            <a:lstStyle/>
            <a:p>
              <a:r>
                <a:rPr lang="en-US" dirty="0" smtClean="0">
                  <a:latin typeface="Byington" panose="02000505080000020003" pitchFamily="2" charset="0"/>
                </a:rPr>
                <a:t>Journal of Health Psychology</a:t>
              </a:r>
              <a:endParaRPr lang="en-US" dirty="0">
                <a:latin typeface="Byington" panose="02000505080000020003" pitchFamily="2" charset="0"/>
              </a:endParaRPr>
            </a:p>
          </p:txBody>
        </p:sp>
        <p:sp>
          <p:nvSpPr>
            <p:cNvPr id="18" name="Rectangle 17"/>
            <p:cNvSpPr/>
            <p:nvPr/>
          </p:nvSpPr>
          <p:spPr>
            <a:xfrm>
              <a:off x="3200207" y="3730108"/>
              <a:ext cx="4713482" cy="646331"/>
            </a:xfrm>
            <a:prstGeom prst="rect">
              <a:avLst/>
            </a:prstGeom>
            <a:solidFill>
              <a:schemeClr val="tx1"/>
            </a:solidFill>
          </p:spPr>
          <p:txBody>
            <a:bodyPr wrap="square">
              <a:spAutoFit/>
            </a:bodyPr>
            <a:lstStyle/>
            <a:p>
              <a:r>
                <a:rPr lang="en-US" b="0" dirty="0" smtClean="0">
                  <a:solidFill>
                    <a:schemeClr val="bg1"/>
                  </a:solidFill>
                </a:rPr>
                <a:t>Mothers’ guilt responses to children’s obesity risk feedback</a:t>
              </a:r>
              <a:endParaRPr lang="en-US" dirty="0"/>
            </a:p>
          </p:txBody>
        </p:sp>
        <p:sp>
          <p:nvSpPr>
            <p:cNvPr id="33" name="Rectangle 32"/>
            <p:cNvSpPr/>
            <p:nvPr/>
          </p:nvSpPr>
          <p:spPr>
            <a:xfrm>
              <a:off x="895125" y="3160919"/>
              <a:ext cx="7018564" cy="123825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087299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10452"/>
            <a:ext cx="9144000" cy="704848"/>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pitchFamily="34" charset="0"/>
              </a:rPr>
              <a:t>Retirement of NHGRI Chief </a:t>
            </a:r>
            <a:br>
              <a:rPr lang="en-US" sz="3600" b="1" dirty="0" smtClean="0">
                <a:solidFill>
                  <a:srgbClr val="FFFF00"/>
                </a:solidFill>
                <a:latin typeface="Arial" charset="0"/>
                <a:cs typeface="Arial" pitchFamily="34" charset="0"/>
              </a:rPr>
            </a:br>
            <a:r>
              <a:rPr lang="en-US" sz="3600" b="1" dirty="0" smtClean="0">
                <a:solidFill>
                  <a:srgbClr val="FFFF00"/>
                </a:solidFill>
                <a:latin typeface="Arial" charset="0"/>
                <a:cs typeface="Arial" pitchFamily="34" charset="0"/>
              </a:rPr>
              <a:t>Grants Management Officer</a:t>
            </a:r>
            <a:endParaRPr lang="en-US" sz="3600" b="1" dirty="0" smtClean="0">
              <a:solidFill>
                <a:srgbClr val="FFFF00"/>
              </a:solidFill>
              <a:latin typeface="Arial" pitchFamily="34" charset="0"/>
              <a:cs typeface="Arial" pitchFamily="34" charset="0"/>
            </a:endParaRPr>
          </a:p>
        </p:txBody>
      </p:sp>
      <p:sp>
        <p:nvSpPr>
          <p:cNvPr id="13" name="Title 1"/>
          <p:cNvSpPr txBox="1">
            <a:spLocks/>
          </p:cNvSpPr>
          <p:nvPr/>
        </p:nvSpPr>
        <p:spPr>
          <a:xfrm>
            <a:off x="0" y="5862466"/>
            <a:ext cx="9144000" cy="598344"/>
          </a:xfrm>
          <a:prstGeom prst="rect">
            <a:avLst/>
          </a:prstGeom>
        </p:spPr>
        <p:txBody>
          <a:bodyPr/>
          <a:lstStyle/>
          <a:p>
            <a:pPr algn="ctr" eaLnBrk="0" hangingPunct="0">
              <a:defRPr/>
            </a:pPr>
            <a:r>
              <a:rPr lang="en-US" sz="3200" spc="-100" dirty="0" smtClean="0">
                <a:solidFill>
                  <a:prstClr val="white"/>
                </a:solidFill>
                <a:latin typeface="Arial" charset="0"/>
                <a:cs typeface="Arial" charset="0"/>
              </a:rPr>
              <a:t>Cheryl Chick</a:t>
            </a:r>
            <a:endParaRPr lang="en-US" sz="3200" spc="-100" dirty="0">
              <a:solidFill>
                <a:prstClr val="white"/>
              </a:solidFill>
              <a:latin typeface="Arial" charset="0"/>
              <a:cs typeface="Arial" charset="0"/>
            </a:endParaRPr>
          </a:p>
        </p:txBody>
      </p:sp>
      <p:pic>
        <p:nvPicPr>
          <p:cNvPr id="2" name="Picture 2" descr="C:\Users\Christmm\AppData\Local\Microsoft\Windows\Temporary Internet Files\Content.Outlook\E2FPHLB7\20131022_chick_sm_00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18000"/>
                    </a14:imgEffect>
                    <a14:imgEffect>
                      <a14:brightnessContrast bright="-2000"/>
                    </a14:imgEffect>
                  </a14:imgLayer>
                </a14:imgProps>
              </a:ext>
              <a:ext uri="{28A0092B-C50C-407E-A947-70E740481C1C}">
                <a14:useLocalDpi xmlns:a14="http://schemas.microsoft.com/office/drawing/2010/main" val="0"/>
              </a:ext>
            </a:extLst>
          </a:blip>
          <a:srcRect l="1897" r="1581"/>
          <a:stretch/>
        </p:blipFill>
        <p:spPr bwMode="auto">
          <a:xfrm>
            <a:off x="1560556" y="1665520"/>
            <a:ext cx="6022888" cy="39729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818127"/>
      </p:ext>
    </p:extLst>
  </p:cSld>
  <p:clrMapOvr>
    <a:masterClrMapping/>
  </p:clrMapOvr>
  <p:transition spd="slow">
    <p:wipe dir="d"/>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5248" b="3417"/>
          <a:stretch/>
        </p:blipFill>
        <p:spPr>
          <a:xfrm>
            <a:off x="4764" y="0"/>
            <a:ext cx="9144000" cy="2122117"/>
          </a:xfrm>
          <a:prstGeom prst="rect">
            <a:avLst/>
          </a:prstGeom>
        </p:spPr>
      </p:pic>
      <p:sp>
        <p:nvSpPr>
          <p:cNvPr id="3" name="TextBox 2"/>
          <p:cNvSpPr txBox="1"/>
          <p:nvPr/>
        </p:nvSpPr>
        <p:spPr>
          <a:xfrm>
            <a:off x="-4764" y="2668786"/>
            <a:ext cx="184731" cy="646331"/>
          </a:xfrm>
          <a:prstGeom prst="rect">
            <a:avLst/>
          </a:prstGeom>
          <a:noFill/>
        </p:spPr>
        <p:txBody>
          <a:bodyPr wrap="none" rtlCol="0">
            <a:spAutoFit/>
          </a:bodyPr>
          <a:lstStyle/>
          <a:p>
            <a:endParaRPr lang="en-US" dirty="0" smtClean="0">
              <a:solidFill>
                <a:prstClr val="white"/>
              </a:solidFill>
            </a:endParaRPr>
          </a:p>
          <a:p>
            <a:endParaRPr lang="en-US" dirty="0">
              <a:solidFill>
                <a:prstClr val="white"/>
              </a:solidFill>
            </a:endParaRPr>
          </a:p>
        </p:txBody>
      </p:sp>
      <p:sp>
        <p:nvSpPr>
          <p:cNvPr id="4" name="TextBox 3"/>
          <p:cNvSpPr txBox="1"/>
          <p:nvPr/>
        </p:nvSpPr>
        <p:spPr>
          <a:xfrm>
            <a:off x="179967" y="2363769"/>
            <a:ext cx="8719484" cy="4031873"/>
          </a:xfrm>
          <a:prstGeom prst="rect">
            <a:avLst/>
          </a:prstGeom>
          <a:noFill/>
        </p:spPr>
        <p:txBody>
          <a:bodyPr wrap="square" rtlCol="0">
            <a:spAutoFit/>
          </a:bodyPr>
          <a:lstStyle/>
          <a:p>
            <a:pPr algn="ctr"/>
            <a:r>
              <a:rPr lang="en-US" sz="3200" dirty="0" smtClean="0">
                <a:solidFill>
                  <a:prstClr val="white"/>
                </a:solidFill>
              </a:rPr>
              <a:t>To receive </a:t>
            </a:r>
            <a:r>
              <a:rPr lang="en-US" sz="3200" i="1" dirty="0" smtClean="0">
                <a:solidFill>
                  <a:prstClr val="white"/>
                </a:solidFill>
              </a:rPr>
              <a:t>The </a:t>
            </a:r>
            <a:r>
              <a:rPr lang="en-US" sz="3200" i="1" dirty="0">
                <a:solidFill>
                  <a:prstClr val="white"/>
                </a:solidFill>
              </a:rPr>
              <a:t>Genomics Landscape</a:t>
            </a:r>
            <a:r>
              <a:rPr lang="en-US" sz="3200" dirty="0">
                <a:solidFill>
                  <a:prstClr val="white"/>
                </a:solidFill>
              </a:rPr>
              <a:t>, </a:t>
            </a:r>
            <a:endParaRPr lang="en-US" sz="3200" dirty="0" smtClean="0">
              <a:solidFill>
                <a:prstClr val="white"/>
              </a:solidFill>
            </a:endParaRPr>
          </a:p>
          <a:p>
            <a:pPr algn="ctr"/>
            <a:r>
              <a:rPr lang="en-US" sz="3200" dirty="0" smtClean="0">
                <a:solidFill>
                  <a:prstClr val="white"/>
                </a:solidFill>
              </a:rPr>
              <a:t>go to </a:t>
            </a:r>
            <a:r>
              <a:rPr lang="en-US" sz="3200" dirty="0" smtClean="0">
                <a:solidFill>
                  <a:srgbClr val="FF9933"/>
                </a:solidFill>
              </a:rPr>
              <a:t>list.nih.gov</a:t>
            </a:r>
            <a:endParaRPr lang="en-US" sz="3200" dirty="0">
              <a:solidFill>
                <a:srgbClr val="FF9933"/>
              </a:solidFill>
            </a:endParaRPr>
          </a:p>
          <a:p>
            <a:pPr algn="ctr"/>
            <a:endParaRPr lang="en-US" sz="3200" u="sng" dirty="0">
              <a:solidFill>
                <a:prstClr val="white"/>
              </a:solidFill>
            </a:endParaRPr>
          </a:p>
          <a:p>
            <a:pPr algn="ctr"/>
            <a:r>
              <a:rPr lang="en-US" sz="3200" dirty="0" smtClean="0">
                <a:solidFill>
                  <a:prstClr val="white"/>
                </a:solidFill>
              </a:rPr>
              <a:t>Search for </a:t>
            </a:r>
            <a:r>
              <a:rPr lang="en-US" sz="3200" dirty="0" smtClean="0">
                <a:solidFill>
                  <a:srgbClr val="FF9933"/>
                </a:solidFill>
              </a:rPr>
              <a:t>NHGRILANDSCAPE</a:t>
            </a:r>
          </a:p>
          <a:p>
            <a:pPr algn="ctr"/>
            <a:endParaRPr lang="en-US" sz="3200" dirty="0" smtClean="0">
              <a:solidFill>
                <a:srgbClr val="7FD13B"/>
              </a:solidFill>
            </a:endParaRPr>
          </a:p>
          <a:p>
            <a:pPr algn="ctr"/>
            <a:endParaRPr lang="en-US" sz="3200" dirty="0" smtClean="0">
              <a:solidFill>
                <a:prstClr val="white"/>
              </a:solidFill>
            </a:endParaRPr>
          </a:p>
          <a:p>
            <a:pPr algn="ctr"/>
            <a:r>
              <a:rPr lang="en-US" sz="3200" dirty="0" smtClean="0">
                <a:solidFill>
                  <a:prstClr val="white"/>
                </a:solidFill>
              </a:rPr>
              <a:t>Past issues can </a:t>
            </a:r>
            <a:r>
              <a:rPr lang="en-US" sz="3200" dirty="0">
                <a:solidFill>
                  <a:prstClr val="white"/>
                </a:solidFill>
              </a:rPr>
              <a:t>be accessed at: </a:t>
            </a:r>
            <a:r>
              <a:rPr lang="en-US" sz="3200" dirty="0" smtClean="0">
                <a:solidFill>
                  <a:srgbClr val="FF9933"/>
                </a:solidFill>
              </a:rPr>
              <a:t>genome.gov/27527308</a:t>
            </a:r>
            <a:r>
              <a:rPr lang="en-US" sz="3200" dirty="0">
                <a:solidFill>
                  <a:prstClr val="white"/>
                </a:solidFill>
              </a:rPr>
              <a:t> </a:t>
            </a:r>
            <a:endParaRPr lang="en-US" sz="3200" b="0" dirty="0">
              <a:solidFill>
                <a:prstClr val="white"/>
              </a:solidFill>
            </a:endParaRP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47</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1650569312"/>
      </p:ext>
    </p:extLst>
  </p:cSld>
  <p:clrMapOvr>
    <a:masterClrMapping/>
  </p:clrMapOvr>
  <p:transition spd="slow">
    <p:wipe dir="d"/>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5" descr="topbanne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925" y="0"/>
            <a:ext cx="7972425"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0" y="1297533"/>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en-US" sz="4400" dirty="0" smtClean="0">
                <a:solidFill>
                  <a:srgbClr val="FFFFFF"/>
                </a:solidFill>
                <a:cs typeface="Arial" pitchFamily="34" charset="0"/>
              </a:rPr>
              <a:t>Thanks</a:t>
            </a:r>
            <a:r>
              <a:rPr lang="en-US" sz="4400" dirty="0">
                <a:solidFill>
                  <a:srgbClr val="FFFFFF"/>
                </a:solidFill>
                <a:cs typeface="Arial" pitchFamily="34" charset="0"/>
              </a:rPr>
              <a:t>!</a:t>
            </a:r>
          </a:p>
        </p:txBody>
      </p:sp>
      <p:sp>
        <p:nvSpPr>
          <p:cNvPr id="94214" name="Rectangle 6"/>
          <p:cNvSpPr>
            <a:spLocks noChangeArrowheads="1"/>
          </p:cNvSpPr>
          <p:nvPr/>
        </p:nvSpPr>
        <p:spPr bwMode="auto">
          <a:xfrm>
            <a:off x="0" y="5894388"/>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en-US" sz="4400" dirty="0">
                <a:solidFill>
                  <a:srgbClr val="FFFFFF"/>
                </a:solidFill>
                <a:cs typeface="Arial" pitchFamily="34" charset="0"/>
              </a:rPr>
              <a:t>Special Thanks!</a:t>
            </a:r>
          </a:p>
        </p:txBody>
      </p:sp>
      <p:sp>
        <p:nvSpPr>
          <p:cNvPr id="2" name="AutoShape 2" descr="http://inside.genome.gov/NHGRIStaff/Staff/retrieve.cfm?imageid=15000184&amp;dpi=72&amp;fileformat=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inside.genome.gov/NHGRIStaff/Staff/retrieve.cfm?imageid=15000184&amp;dpi=72&amp;fileformat=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1066" y="2318931"/>
            <a:ext cx="5101865" cy="3396971"/>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170055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4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10452"/>
            <a:ext cx="9144000" cy="704848"/>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pitchFamily="34" charset="0"/>
              </a:rPr>
              <a:t>Departure of Senior Advisor to the Director</a:t>
            </a:r>
            <a:br>
              <a:rPr lang="en-US" sz="3600" b="1" dirty="0" smtClean="0">
                <a:solidFill>
                  <a:srgbClr val="FFFF00"/>
                </a:solidFill>
                <a:latin typeface="Arial" charset="0"/>
                <a:cs typeface="Arial" pitchFamily="34" charset="0"/>
              </a:rPr>
            </a:br>
            <a:endParaRPr lang="en-US" sz="3600" b="1" dirty="0" smtClean="0">
              <a:solidFill>
                <a:srgbClr val="FFFF00"/>
              </a:solidFill>
              <a:latin typeface="Arial" pitchFamily="34" charset="0"/>
              <a:cs typeface="Arial" pitchFamily="34" charset="0"/>
            </a:endParaRPr>
          </a:p>
        </p:txBody>
      </p:sp>
      <p:sp>
        <p:nvSpPr>
          <p:cNvPr id="7" name="Title 1"/>
          <p:cNvSpPr txBox="1">
            <a:spLocks/>
          </p:cNvSpPr>
          <p:nvPr/>
        </p:nvSpPr>
        <p:spPr>
          <a:xfrm>
            <a:off x="0" y="5543550"/>
            <a:ext cx="9144000" cy="603250"/>
          </a:xfrm>
          <a:prstGeom prst="rect">
            <a:avLst/>
          </a:prstGeom>
        </p:spPr>
        <p:txBody>
          <a:bodyPr/>
          <a:lstStyle/>
          <a:p>
            <a:pPr algn="ctr" eaLnBrk="0" hangingPunct="0">
              <a:defRPr/>
            </a:pPr>
            <a:r>
              <a:rPr lang="en-US" sz="3200" spc="-100" dirty="0">
                <a:ea typeface="+mj-ea"/>
                <a:cs typeface="Arial" charset="0"/>
              </a:rPr>
              <a:t> Karen Rothenberg, J.D., M.P.A.</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5382" y="1275589"/>
            <a:ext cx="5935881" cy="39493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0588769"/>
      </p:ext>
    </p:extLst>
  </p:cSld>
  <p:clrMapOvr>
    <a:masterClrMapping/>
  </p:clrMapOvr>
  <p:transition spd="slow">
    <p:wipe dir="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0.xml><?xml version="1.0" encoding="utf-8"?>
<a:theme xmlns:a="http://schemas.openxmlformats.org/drawingml/2006/main" name="12_EDG_2">
  <a:themeElements>
    <a:clrScheme name="">
      <a:dk1>
        <a:srgbClr val="000000"/>
      </a:dk1>
      <a:lt1>
        <a:srgbClr val="FFFFFF"/>
      </a:lt1>
      <a:dk2>
        <a:srgbClr val="003366"/>
      </a:dk2>
      <a:lt2>
        <a:srgbClr val="FFFF00"/>
      </a:lt2>
      <a:accent1>
        <a:srgbClr val="FF9900"/>
      </a:accent1>
      <a:accent2>
        <a:srgbClr val="00FFFF"/>
      </a:accent2>
      <a:accent3>
        <a:srgbClr val="AAADB8"/>
      </a:accent3>
      <a:accent4>
        <a:srgbClr val="DADADA"/>
      </a:accent4>
      <a:accent5>
        <a:srgbClr val="FFCAAA"/>
      </a:accent5>
      <a:accent6>
        <a:srgbClr val="00E7E7"/>
      </a:accent6>
      <a:hlink>
        <a:srgbClr val="FF0000"/>
      </a:hlink>
      <a:folHlink>
        <a:srgbClr val="969696"/>
      </a:folHlink>
    </a:clrScheme>
    <a:fontScheme name="EDG_2">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9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96" charset="0"/>
          </a:defRPr>
        </a:defPPr>
      </a:lstStyle>
    </a:lnDef>
  </a:objectDefaults>
  <a:extraClrSchemeLst>
    <a:extraClrScheme>
      <a:clrScheme name="EDG_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DG_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DG_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DG_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DG_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DG_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DG_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4_Default Design">
  <a:themeElements>
    <a:clrScheme name="Custom 3">
      <a:dk1>
        <a:sysClr val="windowText" lastClr="000000"/>
      </a:dk1>
      <a:lt1>
        <a:sysClr val="window" lastClr="FFFFFF"/>
      </a:lt1>
      <a:dk2>
        <a:srgbClr val="444D26"/>
      </a:dk2>
      <a:lt2>
        <a:srgbClr val="FEFAC9"/>
      </a:lt2>
      <a:accent1>
        <a:srgbClr val="76C31D"/>
      </a:accent1>
      <a:accent2>
        <a:srgbClr val="E58900"/>
      </a:accent2>
      <a:accent3>
        <a:srgbClr val="E7BC29"/>
      </a:accent3>
      <a:accent4>
        <a:srgbClr val="D092A7"/>
      </a:accent4>
      <a:accent5>
        <a:srgbClr val="9C85C0"/>
      </a:accent5>
      <a:accent6>
        <a:srgbClr val="29A4CD"/>
      </a:accent6>
      <a:hlink>
        <a:srgbClr val="8E58B6"/>
      </a:hlink>
      <a:folHlink>
        <a:srgbClr val="7F6F6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Custom Design">
  <a:themeElements>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Custom 3">
      <a:dk1>
        <a:sysClr val="windowText" lastClr="000000"/>
      </a:dk1>
      <a:lt1>
        <a:sysClr val="window" lastClr="FFFFFF"/>
      </a:lt1>
      <a:dk2>
        <a:srgbClr val="444D26"/>
      </a:dk2>
      <a:lt2>
        <a:srgbClr val="FEFAC9"/>
      </a:lt2>
      <a:accent1>
        <a:srgbClr val="76C31D"/>
      </a:accent1>
      <a:accent2>
        <a:srgbClr val="E58900"/>
      </a:accent2>
      <a:accent3>
        <a:srgbClr val="E7BC29"/>
      </a:accent3>
      <a:accent4>
        <a:srgbClr val="D092A7"/>
      </a:accent4>
      <a:accent5>
        <a:srgbClr val="9C85C0"/>
      </a:accent5>
      <a:accent6>
        <a:srgbClr val="29A4CD"/>
      </a:accent6>
      <a:hlink>
        <a:srgbClr val="8E58B6"/>
      </a:hlink>
      <a:folHlink>
        <a:srgbClr val="7F6F6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Custom Design">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BD5B5"/>
      </a:hlink>
      <a:folHlink>
        <a:srgbClr val="80008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Custom Design">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BD5B5"/>
      </a:hlink>
      <a:folHlink>
        <a:srgbClr val="80008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61792</TotalTime>
  <Words>11127</Words>
  <Application>Microsoft Office PowerPoint</Application>
  <PresentationFormat>On-screen Show (4:3)</PresentationFormat>
  <Paragraphs>880</Paragraphs>
  <Slides>81</Slides>
  <Notes>81</Notes>
  <HiddenSlides>0</HiddenSlides>
  <MMClips>0</MMClips>
  <ScaleCrop>false</ScaleCrop>
  <HeadingPairs>
    <vt:vector size="4" baseType="variant">
      <vt:variant>
        <vt:lpstr>Theme</vt:lpstr>
      </vt:variant>
      <vt:variant>
        <vt:i4>11</vt:i4>
      </vt:variant>
      <vt:variant>
        <vt:lpstr>Slide Titles</vt:lpstr>
      </vt:variant>
      <vt:variant>
        <vt:i4>81</vt:i4>
      </vt:variant>
    </vt:vector>
  </HeadingPairs>
  <TitlesOfParts>
    <vt:vector size="92" baseType="lpstr">
      <vt:lpstr>BlackGreyFadePhyllisTheme</vt:lpstr>
      <vt:lpstr>2_BlackGreyFadePhyllisTheme</vt:lpstr>
      <vt:lpstr>4_Default Design</vt:lpstr>
      <vt:lpstr>6_Custom Design</vt:lpstr>
      <vt:lpstr>5_Default Design</vt:lpstr>
      <vt:lpstr>4_Custom Design</vt:lpstr>
      <vt:lpstr>7_Custom Design</vt:lpstr>
      <vt:lpstr>2_Office Theme</vt:lpstr>
      <vt:lpstr>1_BlackGreyFadePhyllisTheme</vt:lpstr>
      <vt:lpstr>12_EDG_2</vt:lpstr>
      <vt:lpstr>Office Theme</vt:lpstr>
      <vt:lpstr>National Advisory Council  for Human Genome Research  May 2015  Eric Green, M.D., Ph.D. Director, NHGRI</vt:lpstr>
      <vt:lpstr>genome.gov/DirectorsReport  </vt:lpstr>
      <vt:lpstr>Open Session Presentations</vt:lpstr>
      <vt:lpstr>Open Session Presentations</vt:lpstr>
      <vt:lpstr>Open Session Presentations</vt:lpstr>
      <vt:lpstr>Director’s Report Outline</vt:lpstr>
      <vt:lpstr>Director’s Report Outline</vt:lpstr>
      <vt:lpstr>Retirement of NHGRI Chief  Grants Management Officer</vt:lpstr>
      <vt:lpstr>Departure of Senior Advisor to the Director </vt:lpstr>
      <vt:lpstr>PowerPoint Presentation</vt:lpstr>
      <vt:lpstr>PowerPoint Presentation</vt:lpstr>
      <vt:lpstr>PowerPoint Presentation</vt:lpstr>
      <vt:lpstr>New Director, National Institute on Minority Health and Health Disparities</vt:lpstr>
      <vt:lpstr>New NIH Associate Director for  Legislative Policy and Analysis</vt:lpstr>
      <vt:lpstr>NIH Genomic Data in the Cloud Policy</vt:lpstr>
      <vt:lpstr>NIH Web Portal on  Rigor and Reproducibility</vt:lpstr>
      <vt:lpstr>PowerPoint Presentation</vt:lpstr>
      <vt:lpstr>PowerPoint Presentation</vt:lpstr>
      <vt:lpstr>PowerPoint Presentation</vt:lpstr>
      <vt:lpstr>PowerPoint Presentation</vt:lpstr>
      <vt:lpstr>PowerPoint Presentation</vt:lpstr>
      <vt:lpstr>Dan David Prize 2015 Future – Bioinformatics</vt:lpstr>
      <vt:lpstr> Elected to NAS</vt:lpstr>
      <vt:lpstr>Elected to AIMBE</vt:lpstr>
      <vt:lpstr>Executive VP for Medical Genomics and Chief Medical Genomics Officer, HudsonAlpha</vt:lpstr>
      <vt:lpstr>New Chief Medical Officer, Invitae</vt:lpstr>
      <vt:lpstr>New Joint Directors of EMBL-EBI</vt:lpstr>
      <vt:lpstr>MIT Technology Review Breakthrough Technologies 2015</vt:lpstr>
      <vt:lpstr>NHGRI Genome Advance of the Month</vt:lpstr>
      <vt:lpstr>PowerPoint Presentation</vt:lpstr>
      <vt:lpstr>PowerPoint Presentation</vt:lpstr>
      <vt:lpstr>PowerPoint Presentation</vt:lpstr>
      <vt:lpstr>Genome Sequencing Program</vt:lpstr>
      <vt:lpstr>Sequencing Opportunity: Gabriella Miller Kids First Pediatric Research Program</vt:lpstr>
      <vt:lpstr>PowerPoint Presentation</vt:lpstr>
      <vt:lpstr>TCGA Project Team Named as  Finalist for Service to America Medal </vt:lpstr>
      <vt:lpstr>PowerPoint Presentation</vt:lpstr>
      <vt:lpstr>PowerPoint Presentation</vt:lpstr>
      <vt:lpstr>PowerPoint Presentation</vt:lpstr>
      <vt:lpstr>Genome-Wide Association Studies  (GWAS) Catalog</vt:lpstr>
      <vt:lpstr>PowerPoint Presentation</vt:lpstr>
      <vt:lpstr>PowerPoint Presentation</vt:lpstr>
      <vt:lpstr>PowerPoint Presentation</vt:lpstr>
      <vt:lpstr>PowerPoint Presentation</vt:lpstr>
      <vt:lpstr>Genomic Medicine Working Group</vt:lpstr>
      <vt:lpstr>PowerPoint Presentation</vt:lpstr>
      <vt:lpstr>PowerPoint Presentation</vt:lpstr>
      <vt:lpstr>PowerPoint Presentation</vt:lpstr>
      <vt:lpstr>PowerPoint Presentation</vt:lpstr>
      <vt:lpstr>PowerPoint Presentation</vt:lpstr>
      <vt:lpstr>Fast-Track Action Committee:  Mapping the Microbiome  </vt:lpstr>
      <vt:lpstr>PowerPoint Presentation</vt:lpstr>
      <vt:lpstr>PowerPoint Presentation</vt:lpstr>
      <vt:lpstr>PowerPoint Presentation</vt:lpstr>
      <vt:lpstr>PowerPoint Presentation</vt:lpstr>
      <vt:lpstr>Advisory Committee to the NIH Director  Working Group on the Precision Medicine Initiative</vt:lpstr>
      <vt:lpstr>Precision Medicine Initiative: Next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LabTV </vt:lpstr>
      <vt:lpstr>Capturing the Historical Legacy of the NHGRI: An Archival and Scholarly Initiative </vt:lpstr>
      <vt:lpstr>Genome: Unlocking Life’s Code Exhibition  “Big Data, Genomics, and Precision Medicine”</vt:lpstr>
      <vt:lpstr>PowerPoint Presentation</vt:lpstr>
      <vt:lpstr>Genome: Unlocking Life’s Code Exhibition Travel Schedule</vt:lpstr>
      <vt:lpstr>Genome: Unlocking Life’s Code Exhibition Website Interactive</vt:lpstr>
      <vt:lpstr>Genome: Unlocking Life’s Code Exhibition Human Identity Lesson Plan</vt:lpstr>
      <vt:lpstr>National DNA Day</vt:lpstr>
      <vt:lpstr>PowerPoint Presentation</vt:lpstr>
      <vt:lpstr>PowerPoint Presentation</vt:lpstr>
      <vt:lpstr>American Academy of Microbiology Fellow</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Green, Eric (NIH/NHGRI) [E]</dc:creator>
  <cp:lastModifiedBy>Wyatt, Judith (NIH/NHGRI) </cp:lastModifiedBy>
  <cp:revision>5295</cp:revision>
  <cp:lastPrinted>2015-02-08T14:50:25Z</cp:lastPrinted>
  <dcterms:created xsi:type="dcterms:W3CDTF">1601-01-01T00:00:00Z</dcterms:created>
  <dcterms:modified xsi:type="dcterms:W3CDTF">2015-05-17T22:49:24Z</dcterms:modified>
</cp:coreProperties>
</file>