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8267" r:id="rId2"/>
    <p:sldMasterId id="2147488360" r:id="rId3"/>
    <p:sldMasterId id="2147488374" r:id="rId4"/>
    <p:sldMasterId id="2147488387" r:id="rId5"/>
    <p:sldMasterId id="2147488399" r:id="rId6"/>
    <p:sldMasterId id="2147488411" r:id="rId7"/>
    <p:sldMasterId id="2147488431" r:id="rId8"/>
  </p:sldMasterIdLst>
  <p:notesMasterIdLst>
    <p:notesMasterId r:id="rId79"/>
  </p:notesMasterIdLst>
  <p:handoutMasterIdLst>
    <p:handoutMasterId r:id="rId80"/>
  </p:handoutMasterIdLst>
  <p:sldIdLst>
    <p:sldId id="2757" r:id="rId9"/>
    <p:sldId id="2363" r:id="rId10"/>
    <p:sldId id="3370" r:id="rId11"/>
    <p:sldId id="2403" r:id="rId12"/>
    <p:sldId id="2404" r:id="rId13"/>
    <p:sldId id="3668" r:id="rId14"/>
    <p:sldId id="2717" r:id="rId15"/>
    <p:sldId id="3675" r:id="rId16"/>
    <p:sldId id="3669" r:id="rId17"/>
    <p:sldId id="3677" r:id="rId18"/>
    <p:sldId id="3638" r:id="rId19"/>
    <p:sldId id="3629" r:id="rId20"/>
    <p:sldId id="3656" r:id="rId21"/>
    <p:sldId id="3644" r:id="rId22"/>
    <p:sldId id="3645" r:id="rId23"/>
    <p:sldId id="3655" r:id="rId24"/>
    <p:sldId id="2579" r:id="rId25"/>
    <p:sldId id="3660" r:id="rId26"/>
    <p:sldId id="3659" r:id="rId27"/>
    <p:sldId id="3643" r:id="rId28"/>
    <p:sldId id="3670" r:id="rId29"/>
    <p:sldId id="3657" r:id="rId30"/>
    <p:sldId id="3676" r:id="rId31"/>
    <p:sldId id="3672" r:id="rId32"/>
    <p:sldId id="3658" r:id="rId33"/>
    <p:sldId id="3662" r:id="rId34"/>
    <p:sldId id="3663" r:id="rId35"/>
    <p:sldId id="3664" r:id="rId36"/>
    <p:sldId id="3611" r:id="rId37"/>
    <p:sldId id="2340" r:id="rId38"/>
    <p:sldId id="3653" r:id="rId39"/>
    <p:sldId id="3612" r:id="rId40"/>
    <p:sldId id="3650" r:id="rId41"/>
    <p:sldId id="3651" r:id="rId42"/>
    <p:sldId id="3620" r:id="rId43"/>
    <p:sldId id="3621" r:id="rId44"/>
    <p:sldId id="3618" r:id="rId45"/>
    <p:sldId id="3678" r:id="rId46"/>
    <p:sldId id="3622" r:id="rId47"/>
    <p:sldId id="3617" r:id="rId48"/>
    <p:sldId id="3623" r:id="rId49"/>
    <p:sldId id="3625" r:id="rId50"/>
    <p:sldId id="3665" r:id="rId51"/>
    <p:sldId id="3666" r:id="rId52"/>
    <p:sldId id="3639" r:id="rId53"/>
    <p:sldId id="3640" r:id="rId54"/>
    <p:sldId id="2341" r:id="rId55"/>
    <p:sldId id="3627" r:id="rId56"/>
    <p:sldId id="3649" r:id="rId57"/>
    <p:sldId id="3628" r:id="rId58"/>
    <p:sldId id="3648" r:id="rId59"/>
    <p:sldId id="3626" r:id="rId60"/>
    <p:sldId id="3614" r:id="rId61"/>
    <p:sldId id="3615" r:id="rId62"/>
    <p:sldId id="3616" r:id="rId63"/>
    <p:sldId id="2342" r:id="rId64"/>
    <p:sldId id="3635" r:id="rId65"/>
    <p:sldId id="3634" r:id="rId66"/>
    <p:sldId id="3646" r:id="rId67"/>
    <p:sldId id="3636" r:id="rId68"/>
    <p:sldId id="3630" r:id="rId69"/>
    <p:sldId id="3631" r:id="rId70"/>
    <p:sldId id="3632" r:id="rId71"/>
    <p:sldId id="3633" r:id="rId72"/>
    <p:sldId id="2343" r:id="rId73"/>
    <p:sldId id="3667" r:id="rId74"/>
    <p:sldId id="3674" r:id="rId75"/>
    <p:sldId id="2984" r:id="rId76"/>
    <p:sldId id="2985" r:id="rId77"/>
    <p:sldId id="3607" r:id="rId78"/>
  </p:sldIdLst>
  <p:sldSz cx="9144000" cy="6858000" type="screen4x3"/>
  <p:notesSz cx="7086600" cy="93599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4036">
          <p15:clr>
            <a:srgbClr val="A4A3A4"/>
          </p15:clr>
        </p15:guide>
        <p15:guide id="2" pos="4611">
          <p15:clr>
            <a:srgbClr val="A4A3A4"/>
          </p15:clr>
        </p15:guide>
      </p15:sldGuideLst>
    </p:ext>
    <p:ext uri="{2D200454-40CA-4A62-9FC3-DE9A4176ACB9}">
      <p15:notesGuideLst xmlns:p15="http://schemas.microsoft.com/office/powerpoint/2012/main" xmlns="">
        <p15:guide id="1" orient="horz" pos="2948" userDrawn="1">
          <p15:clr>
            <a:srgbClr val="A4A3A4"/>
          </p15:clr>
        </p15:guide>
        <p15:guide id="2" pos="223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Gitlin" initials="JG" lastIdx="4" clrIdx="0"/>
  <p:cmAuthor id="1" name="egreen" initials="EDG" lastIdx="0" clrIdx="1"/>
  <p:cmAuthor id="2" name="Hindorff, Lucia (NIH/NHGRI) [E]" initials="LH" lastIdx="2" clrIdx="2"/>
  <p:cmAuthor id="3" name="Green, Eric (NIH/NHGRI) " initials="EDG" lastIdx="0" clrIdx="3"/>
  <p:cmAuthor id="4" name="Scholes, Derek (NIH/NHGRI) [E]" initials="DS" lastIdx="3"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A0000"/>
    <a:srgbClr val="009900"/>
    <a:srgbClr val="FF3300"/>
    <a:srgbClr val="66FF33"/>
    <a:srgbClr val="000066"/>
    <a:srgbClr val="00007E"/>
    <a:srgbClr val="002774"/>
    <a:srgbClr val="FF6600"/>
    <a:srgbClr val="CC9900"/>
    <a:srgbClr val="002D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16" autoAdjust="0"/>
    <p:restoredTop sz="79402" autoAdjust="0"/>
  </p:normalViewPr>
  <p:slideViewPr>
    <p:cSldViewPr snapToGrid="0">
      <p:cViewPr varScale="1">
        <p:scale>
          <a:sx n="73" d="100"/>
          <a:sy n="73" d="100"/>
        </p:scale>
        <p:origin x="-2022" y="-108"/>
      </p:cViewPr>
      <p:guideLst>
        <p:guide orient="horz" pos="4036"/>
        <p:guide pos="4611"/>
      </p:guideLst>
    </p:cSldViewPr>
  </p:slideViewPr>
  <p:outlineViewPr>
    <p:cViewPr>
      <p:scale>
        <a:sx n="33" d="100"/>
        <a:sy n="33" d="100"/>
      </p:scale>
      <p:origin x="0" y="13224"/>
    </p:cViewPr>
  </p:outlineViewPr>
  <p:notesTextViewPr>
    <p:cViewPr>
      <p:scale>
        <a:sx n="3" d="2"/>
        <a:sy n="3" d="2"/>
      </p:scale>
      <p:origin x="0" y="0"/>
    </p:cViewPr>
  </p:notesTextViewPr>
  <p:sorterViewPr>
    <p:cViewPr varScale="1">
      <p:scale>
        <a:sx n="1" d="1"/>
        <a:sy n="1" d="1"/>
      </p:scale>
      <p:origin x="0" y="-15284"/>
    </p:cViewPr>
  </p:sorterViewPr>
  <p:notesViewPr>
    <p:cSldViewPr snapToGrid="0">
      <p:cViewPr>
        <p:scale>
          <a:sx n="58" d="100"/>
          <a:sy n="58" d="100"/>
        </p:scale>
        <p:origin x="2432" y="48"/>
      </p:cViewPr>
      <p:guideLst>
        <p:guide orient="horz" pos="2948"/>
        <p:guide pos="22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presProps" Target="presProps.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07259636009699"/>
          <c:y val="4.6266216660706898E-2"/>
          <c:w val="0.83246541302672805"/>
          <c:h val="0.80156308454032599"/>
        </c:manualLayout>
      </c:layout>
      <c:scatterChart>
        <c:scatterStyle val="lineMarker"/>
        <c:varyColors val="0"/>
        <c:ser>
          <c:idx val="0"/>
          <c:order val="0"/>
          <c:tx>
            <c:v>ENCODE Consortium Publications</c:v>
          </c:tx>
          <c:marker>
            <c:symbol val="circle"/>
            <c:size val="8"/>
          </c:marker>
          <c:xVal>
            <c:numRef>
              <c:f>Calc!$B$3:$B$35</c:f>
              <c:numCache>
                <c:formatCode>0.00</c:formatCode>
                <c:ptCount val="33"/>
                <c:pt idx="0">
                  <c:v>2007.875</c:v>
                </c:pt>
                <c:pt idx="1">
                  <c:v>2008.125</c:v>
                </c:pt>
                <c:pt idx="2">
                  <c:v>2008.375</c:v>
                </c:pt>
                <c:pt idx="3">
                  <c:v>2008.625</c:v>
                </c:pt>
                <c:pt idx="4">
                  <c:v>2008.875</c:v>
                </c:pt>
                <c:pt idx="5">
                  <c:v>2009.125</c:v>
                </c:pt>
                <c:pt idx="6">
                  <c:v>2009.375</c:v>
                </c:pt>
                <c:pt idx="7">
                  <c:v>2009.625</c:v>
                </c:pt>
                <c:pt idx="8">
                  <c:v>2009.875</c:v>
                </c:pt>
                <c:pt idx="9">
                  <c:v>2010.125</c:v>
                </c:pt>
                <c:pt idx="10">
                  <c:v>2010.375</c:v>
                </c:pt>
                <c:pt idx="11">
                  <c:v>2010.625</c:v>
                </c:pt>
                <c:pt idx="12">
                  <c:v>2010.875</c:v>
                </c:pt>
                <c:pt idx="13">
                  <c:v>2011.125</c:v>
                </c:pt>
                <c:pt idx="14">
                  <c:v>2011.375</c:v>
                </c:pt>
                <c:pt idx="15">
                  <c:v>2011.625</c:v>
                </c:pt>
                <c:pt idx="16">
                  <c:v>2011.875</c:v>
                </c:pt>
                <c:pt idx="17">
                  <c:v>2012.125</c:v>
                </c:pt>
                <c:pt idx="18">
                  <c:v>2012.375</c:v>
                </c:pt>
                <c:pt idx="19">
                  <c:v>2012.625</c:v>
                </c:pt>
                <c:pt idx="20">
                  <c:v>2012.875</c:v>
                </c:pt>
                <c:pt idx="21">
                  <c:v>2013.125</c:v>
                </c:pt>
                <c:pt idx="22">
                  <c:v>2013.375</c:v>
                </c:pt>
                <c:pt idx="23">
                  <c:v>2013.625</c:v>
                </c:pt>
                <c:pt idx="24">
                  <c:v>2013.875</c:v>
                </c:pt>
                <c:pt idx="25">
                  <c:v>2014.125</c:v>
                </c:pt>
                <c:pt idx="26">
                  <c:v>2014.375</c:v>
                </c:pt>
                <c:pt idx="27">
                  <c:v>2014.625</c:v>
                </c:pt>
                <c:pt idx="28">
                  <c:v>2014.875</c:v>
                </c:pt>
                <c:pt idx="29">
                  <c:v>2015.125</c:v>
                </c:pt>
                <c:pt idx="30">
                  <c:v>2015.375</c:v>
                </c:pt>
                <c:pt idx="31">
                  <c:v>2015.625</c:v>
                </c:pt>
                <c:pt idx="32">
                  <c:v>2015.875</c:v>
                </c:pt>
              </c:numCache>
            </c:numRef>
          </c:xVal>
          <c:yVal>
            <c:numRef>
              <c:f>Calc!$G$3:$G$35</c:f>
              <c:numCache>
                <c:formatCode>General</c:formatCode>
                <c:ptCount val="33"/>
                <c:pt idx="0">
                  <c:v>4</c:v>
                </c:pt>
                <c:pt idx="1">
                  <c:v>7</c:v>
                </c:pt>
                <c:pt idx="2">
                  <c:v>11</c:v>
                </c:pt>
                <c:pt idx="3">
                  <c:v>14</c:v>
                </c:pt>
                <c:pt idx="4">
                  <c:v>18</c:v>
                </c:pt>
                <c:pt idx="5">
                  <c:v>30</c:v>
                </c:pt>
                <c:pt idx="6">
                  <c:v>35</c:v>
                </c:pt>
                <c:pt idx="7">
                  <c:v>40</c:v>
                </c:pt>
                <c:pt idx="8">
                  <c:v>58</c:v>
                </c:pt>
                <c:pt idx="9">
                  <c:v>66</c:v>
                </c:pt>
                <c:pt idx="10">
                  <c:v>77</c:v>
                </c:pt>
                <c:pt idx="11">
                  <c:v>84</c:v>
                </c:pt>
                <c:pt idx="12">
                  <c:v>98</c:v>
                </c:pt>
                <c:pt idx="13">
                  <c:v>111</c:v>
                </c:pt>
                <c:pt idx="14">
                  <c:v>122</c:v>
                </c:pt>
                <c:pt idx="15">
                  <c:v>139</c:v>
                </c:pt>
                <c:pt idx="16">
                  <c:v>156</c:v>
                </c:pt>
                <c:pt idx="17">
                  <c:v>172</c:v>
                </c:pt>
                <c:pt idx="18">
                  <c:v>180</c:v>
                </c:pt>
                <c:pt idx="19">
                  <c:v>231</c:v>
                </c:pt>
                <c:pt idx="20">
                  <c:v>247</c:v>
                </c:pt>
                <c:pt idx="21">
                  <c:v>264</c:v>
                </c:pt>
                <c:pt idx="22">
                  <c:v>276</c:v>
                </c:pt>
                <c:pt idx="23">
                  <c:v>298</c:v>
                </c:pt>
                <c:pt idx="24">
                  <c:v>344</c:v>
                </c:pt>
                <c:pt idx="25">
                  <c:v>367</c:v>
                </c:pt>
                <c:pt idx="26">
                  <c:v>392</c:v>
                </c:pt>
                <c:pt idx="27">
                  <c:v>410</c:v>
                </c:pt>
                <c:pt idx="28">
                  <c:v>448</c:v>
                </c:pt>
                <c:pt idx="29">
                  <c:v>483</c:v>
                </c:pt>
                <c:pt idx="30">
                  <c:v>509</c:v>
                </c:pt>
                <c:pt idx="31">
                  <c:v>527</c:v>
                </c:pt>
                <c:pt idx="32">
                  <c:v>544</c:v>
                </c:pt>
              </c:numCache>
            </c:numRef>
          </c:yVal>
          <c:smooth val="0"/>
        </c:ser>
        <c:ser>
          <c:idx val="1"/>
          <c:order val="1"/>
          <c:tx>
            <c:v>ENCODE Community Publications</c:v>
          </c:tx>
          <c:marker>
            <c:symbol val="circle"/>
            <c:size val="8"/>
          </c:marker>
          <c:xVal>
            <c:numRef>
              <c:f>Calc!$B$3:$B$35</c:f>
              <c:numCache>
                <c:formatCode>0.00</c:formatCode>
                <c:ptCount val="33"/>
                <c:pt idx="0">
                  <c:v>2007.875</c:v>
                </c:pt>
                <c:pt idx="1">
                  <c:v>2008.125</c:v>
                </c:pt>
                <c:pt idx="2">
                  <c:v>2008.375</c:v>
                </c:pt>
                <c:pt idx="3">
                  <c:v>2008.625</c:v>
                </c:pt>
                <c:pt idx="4">
                  <c:v>2008.875</c:v>
                </c:pt>
                <c:pt idx="5">
                  <c:v>2009.125</c:v>
                </c:pt>
                <c:pt idx="6">
                  <c:v>2009.375</c:v>
                </c:pt>
                <c:pt idx="7">
                  <c:v>2009.625</c:v>
                </c:pt>
                <c:pt idx="8">
                  <c:v>2009.875</c:v>
                </c:pt>
                <c:pt idx="9">
                  <c:v>2010.125</c:v>
                </c:pt>
                <c:pt idx="10">
                  <c:v>2010.375</c:v>
                </c:pt>
                <c:pt idx="11">
                  <c:v>2010.625</c:v>
                </c:pt>
                <c:pt idx="12">
                  <c:v>2010.875</c:v>
                </c:pt>
                <c:pt idx="13">
                  <c:v>2011.125</c:v>
                </c:pt>
                <c:pt idx="14">
                  <c:v>2011.375</c:v>
                </c:pt>
                <c:pt idx="15">
                  <c:v>2011.625</c:v>
                </c:pt>
                <c:pt idx="16">
                  <c:v>2011.875</c:v>
                </c:pt>
                <c:pt idx="17">
                  <c:v>2012.125</c:v>
                </c:pt>
                <c:pt idx="18">
                  <c:v>2012.375</c:v>
                </c:pt>
                <c:pt idx="19">
                  <c:v>2012.625</c:v>
                </c:pt>
                <c:pt idx="20">
                  <c:v>2012.875</c:v>
                </c:pt>
                <c:pt idx="21">
                  <c:v>2013.125</c:v>
                </c:pt>
                <c:pt idx="22">
                  <c:v>2013.375</c:v>
                </c:pt>
                <c:pt idx="23">
                  <c:v>2013.625</c:v>
                </c:pt>
                <c:pt idx="24">
                  <c:v>2013.875</c:v>
                </c:pt>
                <c:pt idx="25">
                  <c:v>2014.125</c:v>
                </c:pt>
                <c:pt idx="26">
                  <c:v>2014.375</c:v>
                </c:pt>
                <c:pt idx="27">
                  <c:v>2014.625</c:v>
                </c:pt>
                <c:pt idx="28">
                  <c:v>2014.875</c:v>
                </c:pt>
                <c:pt idx="29">
                  <c:v>2015.125</c:v>
                </c:pt>
                <c:pt idx="30">
                  <c:v>2015.375</c:v>
                </c:pt>
                <c:pt idx="31">
                  <c:v>2015.625</c:v>
                </c:pt>
                <c:pt idx="32">
                  <c:v>2015.875</c:v>
                </c:pt>
              </c:numCache>
            </c:numRef>
          </c:xVal>
          <c:yVal>
            <c:numRef>
              <c:f>Calc!$H$3:$H$35</c:f>
              <c:numCache>
                <c:formatCode>General</c:formatCode>
                <c:ptCount val="33"/>
                <c:pt idx="0">
                  <c:v>1</c:v>
                </c:pt>
                <c:pt idx="1">
                  <c:v>1</c:v>
                </c:pt>
                <c:pt idx="2">
                  <c:v>3</c:v>
                </c:pt>
                <c:pt idx="3">
                  <c:v>6</c:v>
                </c:pt>
                <c:pt idx="4">
                  <c:v>7</c:v>
                </c:pt>
                <c:pt idx="5">
                  <c:v>8</c:v>
                </c:pt>
                <c:pt idx="6">
                  <c:v>9</c:v>
                </c:pt>
                <c:pt idx="7">
                  <c:v>12</c:v>
                </c:pt>
                <c:pt idx="8">
                  <c:v>16</c:v>
                </c:pt>
                <c:pt idx="9">
                  <c:v>17</c:v>
                </c:pt>
                <c:pt idx="10">
                  <c:v>22</c:v>
                </c:pt>
                <c:pt idx="11">
                  <c:v>31</c:v>
                </c:pt>
                <c:pt idx="12">
                  <c:v>43</c:v>
                </c:pt>
                <c:pt idx="13">
                  <c:v>58</c:v>
                </c:pt>
                <c:pt idx="14">
                  <c:v>78</c:v>
                </c:pt>
                <c:pt idx="15">
                  <c:v>102</c:v>
                </c:pt>
                <c:pt idx="16">
                  <c:v>144</c:v>
                </c:pt>
                <c:pt idx="17">
                  <c:v>171</c:v>
                </c:pt>
                <c:pt idx="18">
                  <c:v>191</c:v>
                </c:pt>
                <c:pt idx="19">
                  <c:v>230</c:v>
                </c:pt>
                <c:pt idx="20">
                  <c:v>267</c:v>
                </c:pt>
                <c:pt idx="21">
                  <c:v>312</c:v>
                </c:pt>
                <c:pt idx="22">
                  <c:v>403</c:v>
                </c:pt>
                <c:pt idx="23">
                  <c:v>504</c:v>
                </c:pt>
                <c:pt idx="24">
                  <c:v>611</c:v>
                </c:pt>
                <c:pt idx="25">
                  <c:v>707</c:v>
                </c:pt>
                <c:pt idx="26">
                  <c:v>828</c:v>
                </c:pt>
                <c:pt idx="27">
                  <c:v>896</c:v>
                </c:pt>
                <c:pt idx="28">
                  <c:v>1006</c:v>
                </c:pt>
                <c:pt idx="29">
                  <c:v>1128</c:v>
                </c:pt>
                <c:pt idx="30">
                  <c:v>1267</c:v>
                </c:pt>
                <c:pt idx="31">
                  <c:v>1352</c:v>
                </c:pt>
                <c:pt idx="32">
                  <c:v>1414</c:v>
                </c:pt>
              </c:numCache>
            </c:numRef>
          </c:yVal>
          <c:smooth val="0"/>
        </c:ser>
        <c:dLbls>
          <c:showLegendKey val="0"/>
          <c:showVal val="0"/>
          <c:showCatName val="0"/>
          <c:showSerName val="0"/>
          <c:showPercent val="0"/>
          <c:showBubbleSize val="0"/>
        </c:dLbls>
        <c:axId val="103723392"/>
        <c:axId val="103724928"/>
      </c:scatterChart>
      <c:valAx>
        <c:axId val="103723392"/>
        <c:scaling>
          <c:orientation val="minMax"/>
          <c:max val="2016"/>
          <c:min val="2007"/>
        </c:scaling>
        <c:delete val="0"/>
        <c:axPos val="b"/>
        <c:numFmt formatCode="0" sourceLinked="0"/>
        <c:majorTickMark val="out"/>
        <c:minorTickMark val="none"/>
        <c:tickLblPos val="nextTo"/>
        <c:txPr>
          <a:bodyPr rot="0"/>
          <a:lstStyle/>
          <a:p>
            <a:pPr>
              <a:defRPr sz="1400" b="1">
                <a:latin typeface="Arial" panose="020B0604020202020204" pitchFamily="34" charset="0"/>
                <a:cs typeface="Arial" panose="020B0604020202020204" pitchFamily="34" charset="0"/>
              </a:defRPr>
            </a:pPr>
            <a:endParaRPr lang="en-US"/>
          </a:p>
        </c:txPr>
        <c:crossAx val="103724928"/>
        <c:crosses val="autoZero"/>
        <c:crossBetween val="midCat"/>
      </c:valAx>
      <c:valAx>
        <c:axId val="103724928"/>
        <c:scaling>
          <c:orientation val="minMax"/>
        </c:scaling>
        <c:delete val="0"/>
        <c:axPos val="l"/>
        <c:title>
          <c:tx>
            <c:rich>
              <a:bodyPr rot="-5400000" vert="horz"/>
              <a:lstStyle/>
              <a:p>
                <a:pPr>
                  <a:defRPr sz="2000">
                    <a:latin typeface="Arial" panose="020B0604020202020204" pitchFamily="34" charset="0"/>
                    <a:cs typeface="Arial" panose="020B0604020202020204" pitchFamily="34" charset="0"/>
                  </a:defRPr>
                </a:pPr>
                <a:r>
                  <a:rPr lang="en-US" sz="2000" dirty="0" smtClean="0">
                    <a:latin typeface="Arial" panose="020B0604020202020204" pitchFamily="34" charset="0"/>
                    <a:cs typeface="Arial" panose="020B0604020202020204" pitchFamily="34" charset="0"/>
                  </a:rPr>
                  <a:t>No. Publications</a:t>
                </a:r>
                <a:endParaRPr lang="en-US" sz="2000" dirty="0">
                  <a:latin typeface="Arial" panose="020B0604020202020204" pitchFamily="34" charset="0"/>
                  <a:cs typeface="Arial" panose="020B0604020202020204" pitchFamily="34" charset="0"/>
                </a:endParaRPr>
              </a:p>
            </c:rich>
          </c:tx>
          <c:layout>
            <c:manualLayout>
              <c:xMode val="edge"/>
              <c:yMode val="edge"/>
              <c:x val="2.7777777777777776E-2"/>
              <c:y val="6.3727782889688209E-2"/>
            </c:manualLayout>
          </c:layout>
          <c:overlay val="0"/>
        </c:title>
        <c:numFmt formatCode="General" sourceLinked="1"/>
        <c:majorTickMark val="out"/>
        <c:minorTickMark val="none"/>
        <c:tickLblPos val="nextTo"/>
        <c:txPr>
          <a:bodyPr/>
          <a:lstStyle/>
          <a:p>
            <a:pPr>
              <a:defRPr sz="1400" b="1">
                <a:latin typeface="Arial" panose="020B0604020202020204" pitchFamily="34" charset="0"/>
                <a:cs typeface="Arial" panose="020B0604020202020204" pitchFamily="34" charset="0"/>
              </a:defRPr>
            </a:pPr>
            <a:endParaRPr lang="en-US"/>
          </a:p>
        </c:txPr>
        <c:crossAx val="103723392"/>
        <c:crosses val="autoZero"/>
        <c:crossBetween val="midCat"/>
      </c:valAx>
    </c:plotArea>
    <c:legend>
      <c:legendPos val="r"/>
      <c:layout>
        <c:manualLayout>
          <c:xMode val="edge"/>
          <c:yMode val="edge"/>
          <c:x val="0.17147528433945758"/>
          <c:y val="0.14104532708750822"/>
          <c:w val="0.51552558646316504"/>
          <c:h val="0.29909985925071919"/>
        </c:manualLayout>
      </c:layout>
      <c:overlay val="0"/>
      <c:txPr>
        <a:bodyPr/>
        <a:lstStyle/>
        <a:p>
          <a:pPr>
            <a:defRPr sz="2000" b="1" baseline="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8" name="Rectangle 4"/>
          <p:cNvSpPr>
            <a:spLocks noGrp="1" noChangeArrowheads="1"/>
          </p:cNvSpPr>
          <p:nvPr>
            <p:ph type="ftr" sz="quarter" idx="2"/>
          </p:nvPr>
        </p:nvSpPr>
        <p:spPr bwMode="auto">
          <a:xfrm>
            <a:off x="6" y="8890002"/>
            <a:ext cx="3071815" cy="468313"/>
          </a:xfrm>
          <a:prstGeom prst="rect">
            <a:avLst/>
          </a:prstGeom>
          <a:noFill/>
          <a:ln w="9525">
            <a:noFill/>
            <a:miter lim="800000"/>
            <a:headEnd/>
            <a:tailEnd/>
          </a:ln>
          <a:effectLst/>
        </p:spPr>
        <p:txBody>
          <a:bodyPr vert="horz" wrap="square" lIns="95361" tIns="47680" rIns="95361" bIns="47680" numCol="1" anchor="b" anchorCtr="0" compatLnSpc="1">
            <a:prstTxWarp prst="textNoShape">
              <a:avLst/>
            </a:prstTxWarp>
          </a:bodyPr>
          <a:lstStyle>
            <a:lvl1pPr defTabSz="953836" eaLnBrk="0" hangingPunct="0">
              <a:defRPr sz="1200" b="0">
                <a:latin typeface="Times New Roman" pitchFamily="18" charset="0"/>
              </a:defRPr>
            </a:lvl1pPr>
          </a:lstStyle>
          <a:p>
            <a:pPr>
              <a:defRPr/>
            </a:pPr>
            <a:endParaRPr lang="en-US" dirty="0"/>
          </a:p>
        </p:txBody>
      </p:sp>
      <p:sp>
        <p:nvSpPr>
          <p:cNvPr id="850949" name="Rectangle 5"/>
          <p:cNvSpPr>
            <a:spLocks noGrp="1" noChangeArrowheads="1"/>
          </p:cNvSpPr>
          <p:nvPr>
            <p:ph type="sldNum" sz="quarter" idx="3"/>
          </p:nvPr>
        </p:nvSpPr>
        <p:spPr bwMode="auto">
          <a:xfrm>
            <a:off x="4013205" y="8890002"/>
            <a:ext cx="3071815" cy="468313"/>
          </a:xfrm>
          <a:prstGeom prst="rect">
            <a:avLst/>
          </a:prstGeom>
          <a:noFill/>
          <a:ln w="9525">
            <a:noFill/>
            <a:miter lim="800000"/>
            <a:headEnd/>
            <a:tailEnd/>
          </a:ln>
          <a:effectLst/>
        </p:spPr>
        <p:txBody>
          <a:bodyPr vert="horz" wrap="square" lIns="95361" tIns="47680" rIns="95361" bIns="47680" numCol="1" anchor="b" anchorCtr="0" compatLnSpc="1">
            <a:prstTxWarp prst="textNoShape">
              <a:avLst/>
            </a:prstTxWarp>
          </a:bodyPr>
          <a:lstStyle>
            <a:lvl1pPr algn="r" defTabSz="953836" eaLnBrk="0" hangingPunct="0">
              <a:defRPr sz="1200" b="1">
                <a:latin typeface="Arial" pitchFamily="34" charset="0"/>
                <a:cs typeface="Arial" pitchFamily="34" charset="0"/>
              </a:defRPr>
            </a:lvl1pPr>
          </a:lstStyle>
          <a:p>
            <a:pPr>
              <a:defRPr/>
            </a:pPr>
            <a:fld id="{C6092C85-6DF4-49C3-B989-8FF20EA355BC}" type="slidenum">
              <a:rPr lang="en-US"/>
              <a:pPr>
                <a:defRPr/>
              </a:pPr>
              <a:t>‹#›</a:t>
            </a:fld>
            <a:endParaRPr lang="en-US" dirty="0"/>
          </a:p>
        </p:txBody>
      </p:sp>
    </p:spTree>
    <p:extLst>
      <p:ext uri="{BB962C8B-B14F-4D97-AF65-F5344CB8AC3E}">
        <p14:creationId xmlns:p14="http://schemas.microsoft.com/office/powerpoint/2010/main" val="304788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3" name="Rectangle 5"/>
          <p:cNvSpPr>
            <a:spLocks noGrp="1" noChangeArrowheads="1"/>
          </p:cNvSpPr>
          <p:nvPr>
            <p:ph type="body" sz="quarter" idx="3"/>
          </p:nvPr>
        </p:nvSpPr>
        <p:spPr bwMode="auto">
          <a:xfrm>
            <a:off x="792167" y="4446592"/>
            <a:ext cx="5486401" cy="4114800"/>
          </a:xfrm>
          <a:prstGeom prst="rect">
            <a:avLst/>
          </a:prstGeom>
          <a:noFill/>
          <a:ln w="9525">
            <a:noFill/>
            <a:miter lim="800000"/>
            <a:headEnd/>
            <a:tailEnd/>
          </a:ln>
          <a:effectLst/>
        </p:spPr>
        <p:txBody>
          <a:bodyPr vert="horz" wrap="square" lIns="95361" tIns="47680" rIns="95361" bIns="4768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2" name="Slide Number Placeholder 1"/>
          <p:cNvSpPr>
            <a:spLocks noGrp="1"/>
          </p:cNvSpPr>
          <p:nvPr>
            <p:ph type="sldNum" sz="quarter" idx="5"/>
          </p:nvPr>
        </p:nvSpPr>
        <p:spPr>
          <a:xfrm>
            <a:off x="4014100" y="8889987"/>
            <a:ext cx="3070860" cy="468315"/>
          </a:xfrm>
          <a:prstGeom prst="rect">
            <a:avLst/>
          </a:prstGeom>
        </p:spPr>
        <p:txBody>
          <a:bodyPr vert="horz" lIns="94501" tIns="47247" rIns="94501" bIns="47247" rtlCol="0" anchor="b"/>
          <a:lstStyle>
            <a:lvl1pPr algn="r">
              <a:defRPr sz="1300">
                <a:solidFill>
                  <a:schemeClr val="tx1"/>
                </a:solidFill>
              </a:defRPr>
            </a:lvl1pPr>
          </a:lstStyle>
          <a:p>
            <a:fld id="{CFDD2888-EA59-4FA6-882F-5E5CD6B79C53}" type="slidenum">
              <a:rPr lang="en-US" smtClean="0"/>
              <a:pPr/>
              <a:t>‹#›</a:t>
            </a:fld>
            <a:endParaRPr lang="en-US" dirty="0"/>
          </a:p>
        </p:txBody>
      </p:sp>
      <p:sp>
        <p:nvSpPr>
          <p:cNvPr id="3" name="Slide Image Placeholder 2"/>
          <p:cNvSpPr>
            <a:spLocks noGrp="1" noRot="1" noChangeAspect="1"/>
          </p:cNvSpPr>
          <p:nvPr>
            <p:ph type="sldImg" idx="2"/>
          </p:nvPr>
        </p:nvSpPr>
        <p:spPr>
          <a:xfrm>
            <a:off x="1436688" y="1169988"/>
            <a:ext cx="4213225" cy="3160712"/>
          </a:xfrm>
          <a:prstGeom prst="rect">
            <a:avLst/>
          </a:prstGeom>
          <a:noFill/>
          <a:ln w="12700">
            <a:solidFill>
              <a:prstClr val="black"/>
            </a:solidFill>
          </a:ln>
        </p:spPr>
        <p:txBody>
          <a:bodyPr vert="horz" lIns="91434" tIns="45716" rIns="91434" bIns="45716" rtlCol="0" anchor="ctr"/>
          <a:lstStyle/>
          <a:p>
            <a:endParaRPr lang="en-US"/>
          </a:p>
        </p:txBody>
      </p:sp>
      <p:sp>
        <p:nvSpPr>
          <p:cNvPr id="5" name="Footer Placeholder 4"/>
          <p:cNvSpPr>
            <a:spLocks noGrp="1"/>
          </p:cNvSpPr>
          <p:nvPr>
            <p:ph type="ftr" sz="quarter" idx="4"/>
          </p:nvPr>
        </p:nvSpPr>
        <p:spPr>
          <a:xfrm>
            <a:off x="0" y="8890000"/>
            <a:ext cx="3070225" cy="469900"/>
          </a:xfrm>
          <a:prstGeom prst="rect">
            <a:avLst/>
          </a:prstGeom>
        </p:spPr>
        <p:txBody>
          <a:bodyPr vert="horz" lIns="91434" tIns="45716" rIns="91434" bIns="45716" rtlCol="0" anchor="b"/>
          <a:lstStyle>
            <a:lvl1pPr algn="l">
              <a:defRPr sz="1200"/>
            </a:lvl1pPr>
          </a:lstStyle>
          <a:p>
            <a:endParaRPr lang="en-US"/>
          </a:p>
        </p:txBody>
      </p:sp>
    </p:spTree>
    <p:extLst>
      <p:ext uri="{BB962C8B-B14F-4D97-AF65-F5344CB8AC3E}">
        <p14:creationId xmlns:p14="http://schemas.microsoft.com/office/powerpoint/2010/main" val="1726934833"/>
      </p:ext>
    </p:extLst>
  </p:cSld>
  <p:clrMap bg1="lt1" tx1="dk1" bg2="lt2" tx2="dk2" accent1="accent1" accent2="accent2" accent3="accent3" accent4="accent4" accent5="accent5" accent6="accent6" hlink="hlink" folHlink="folHlink"/>
  <p:notesStyle>
    <a:lvl1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03325" y="701675"/>
            <a:ext cx="4679950" cy="3509963"/>
          </a:xfrm>
          <a:prstGeom prst="rect">
            <a:avLst/>
          </a:prstGeom>
          <a:ln/>
        </p:spPr>
      </p:sp>
      <p:sp>
        <p:nvSpPr>
          <p:cNvPr id="97283" name="Notes Placeholder 2"/>
          <p:cNvSpPr>
            <a:spLocks noGrp="1"/>
          </p:cNvSpPr>
          <p:nvPr>
            <p:ph type="body" idx="1"/>
          </p:nvPr>
        </p:nvSpPr>
        <p:spPr>
          <a:xfrm>
            <a:off x="807405" y="4446592"/>
            <a:ext cx="5486401"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963">
              <a:defRPr/>
            </a:pPr>
            <a:r>
              <a:rPr lang="en-US" dirty="0" smtClean="0">
                <a:latin typeface="Arial" pitchFamily="34" charset="0"/>
                <a:cs typeface="Arial" pitchFamily="34" charset="0"/>
              </a:rPr>
              <a:t>As has become NHGRI’s routine, the entire Open Session of this meeting of the National Advisory Council for Human Genome Research</a:t>
            </a:r>
            <a:r>
              <a:rPr lang="en-US" baseline="0" dirty="0" smtClean="0">
                <a:latin typeface="Arial" pitchFamily="34" charset="0"/>
                <a:cs typeface="Arial" pitchFamily="34" charset="0"/>
              </a:rPr>
              <a:t> </a:t>
            </a:r>
            <a:r>
              <a:rPr lang="en-US" dirty="0" smtClean="0">
                <a:latin typeface="Arial" pitchFamily="34" charset="0"/>
                <a:cs typeface="Arial" pitchFamily="34" charset="0"/>
              </a:rPr>
              <a:t>is being webcast live, including my Director’s Report.</a:t>
            </a:r>
          </a:p>
          <a:p>
            <a:pPr defTabSz="913963">
              <a:defRPr/>
            </a:pPr>
            <a:endParaRPr lang="en-US" dirty="0" smtClean="0">
              <a:latin typeface="Arial" pitchFamily="34" charset="0"/>
              <a:cs typeface="Arial" pitchFamily="34" charset="0"/>
            </a:endParaRPr>
          </a:p>
          <a:p>
            <a:pPr defTabSz="913963">
              <a:defRPr/>
            </a:pPr>
            <a:r>
              <a:rPr lang="en-US" dirty="0" smtClean="0">
                <a:latin typeface="Arial" pitchFamily="34" charset="0"/>
                <a:cs typeface="Arial" pitchFamily="34" charset="0"/>
              </a:rPr>
              <a:t>The Open Session </a:t>
            </a:r>
            <a:r>
              <a:rPr lang="en-US" baseline="0" dirty="0" smtClean="0">
                <a:latin typeface="Arial" pitchFamily="34" charset="0"/>
                <a:cs typeface="Arial" pitchFamily="34" charset="0"/>
              </a:rPr>
              <a:t>is also being v</a:t>
            </a:r>
            <a:r>
              <a:rPr lang="en-US" dirty="0" smtClean="0">
                <a:latin typeface="Arial" pitchFamily="34" charset="0"/>
                <a:cs typeface="Arial" pitchFamily="34" charset="0"/>
              </a:rPr>
              <a:t>ideotaped, and those</a:t>
            </a:r>
            <a:r>
              <a:rPr lang="en-US" baseline="0" dirty="0" smtClean="0">
                <a:latin typeface="Arial" pitchFamily="34" charset="0"/>
                <a:cs typeface="Arial" pitchFamily="34" charset="0"/>
              </a:rPr>
              <a:t> recordings will be m</a:t>
            </a:r>
            <a:r>
              <a:rPr lang="en-US" dirty="0" smtClean="0">
                <a:latin typeface="Arial" pitchFamily="34" charset="0"/>
                <a:cs typeface="Arial" pitchFamily="34" charset="0"/>
              </a:rPr>
              <a:t>ade </a:t>
            </a:r>
            <a:r>
              <a:rPr lang="en-US" dirty="0">
                <a:latin typeface="Arial" pitchFamily="34" charset="0"/>
                <a:cs typeface="Arial" pitchFamily="34" charset="0"/>
              </a:rPr>
              <a:t>available as a permanent archive </a:t>
            </a:r>
            <a:r>
              <a:rPr lang="en-US" dirty="0" smtClean="0">
                <a:latin typeface="Arial" pitchFamily="34" charset="0"/>
                <a:cs typeface="Arial" pitchFamily="34" charset="0"/>
              </a:rPr>
              <a:t>on NHGRI’s website (genome.gov), including the </a:t>
            </a:r>
            <a:r>
              <a:rPr lang="en-US" dirty="0">
                <a:latin typeface="Arial" pitchFamily="34" charset="0"/>
                <a:cs typeface="Arial" pitchFamily="34" charset="0"/>
              </a:rPr>
              <a:t>presentations themselves and </a:t>
            </a:r>
            <a:r>
              <a:rPr lang="en-US" dirty="0" smtClean="0">
                <a:latin typeface="Arial" pitchFamily="34" charset="0"/>
                <a:cs typeface="Arial" pitchFamily="34" charset="0"/>
              </a:rPr>
              <a:t>the various </a:t>
            </a:r>
            <a:r>
              <a:rPr lang="en-US" dirty="0">
                <a:latin typeface="Arial" pitchFamily="34" charset="0"/>
                <a:cs typeface="Arial" pitchFamily="34" charset="0"/>
              </a:rPr>
              <a:t>associated </a:t>
            </a:r>
            <a:r>
              <a:rPr lang="en-US" dirty="0" smtClean="0">
                <a:latin typeface="Arial" pitchFamily="34" charset="0"/>
                <a:cs typeface="Arial" pitchFamily="34" charset="0"/>
              </a:rPr>
              <a:t>documents.</a:t>
            </a:r>
            <a:endParaRPr lang="en-US" dirty="0">
              <a:latin typeface="Arial" pitchFamily="34" charset="0"/>
              <a:cs typeface="Arial" pitchFamily="34" charset="0"/>
            </a:endParaRPr>
          </a:p>
        </p:txBody>
      </p:sp>
      <p:sp>
        <p:nvSpPr>
          <p:cNvPr id="97284"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561" eaLnBrk="0" hangingPunct="0">
              <a:defRPr b="1">
                <a:solidFill>
                  <a:schemeClr val="tx1"/>
                </a:solidFill>
                <a:latin typeface="Arial" pitchFamily="34" charset="0"/>
              </a:defRPr>
            </a:lvl1pPr>
            <a:lvl2pPr marL="754004" indent="-290001" defTabSz="950561" eaLnBrk="0" hangingPunct="0">
              <a:defRPr b="1">
                <a:solidFill>
                  <a:schemeClr val="tx1"/>
                </a:solidFill>
                <a:latin typeface="Arial" pitchFamily="34" charset="0"/>
              </a:defRPr>
            </a:lvl2pPr>
            <a:lvl3pPr marL="1160006" indent="-232002" defTabSz="950561" eaLnBrk="0" hangingPunct="0">
              <a:defRPr b="1">
                <a:solidFill>
                  <a:schemeClr val="tx1"/>
                </a:solidFill>
                <a:latin typeface="Arial" pitchFamily="34" charset="0"/>
              </a:defRPr>
            </a:lvl3pPr>
            <a:lvl4pPr marL="1624010" indent="-232002" defTabSz="950561" eaLnBrk="0" hangingPunct="0">
              <a:defRPr b="1">
                <a:solidFill>
                  <a:schemeClr val="tx1"/>
                </a:solidFill>
                <a:latin typeface="Arial" pitchFamily="34" charset="0"/>
              </a:defRPr>
            </a:lvl4pPr>
            <a:lvl5pPr marL="2088014" indent="-232002" defTabSz="950561" eaLnBrk="0" hangingPunct="0">
              <a:defRPr b="1">
                <a:solidFill>
                  <a:schemeClr val="tx1"/>
                </a:solidFill>
                <a:latin typeface="Arial" pitchFamily="34" charset="0"/>
              </a:defRPr>
            </a:lvl5pPr>
            <a:lvl6pPr marL="2552016" indent="-232002" defTabSz="950561" eaLnBrk="0" fontAlgn="base" hangingPunct="0">
              <a:spcBef>
                <a:spcPct val="0"/>
              </a:spcBef>
              <a:spcAft>
                <a:spcPct val="0"/>
              </a:spcAft>
              <a:defRPr b="1">
                <a:solidFill>
                  <a:schemeClr val="tx1"/>
                </a:solidFill>
                <a:latin typeface="Arial" pitchFamily="34" charset="0"/>
              </a:defRPr>
            </a:lvl6pPr>
            <a:lvl7pPr marL="3016019" indent="-232002" defTabSz="950561" eaLnBrk="0" fontAlgn="base" hangingPunct="0">
              <a:spcBef>
                <a:spcPct val="0"/>
              </a:spcBef>
              <a:spcAft>
                <a:spcPct val="0"/>
              </a:spcAft>
              <a:defRPr b="1">
                <a:solidFill>
                  <a:schemeClr val="tx1"/>
                </a:solidFill>
                <a:latin typeface="Arial" pitchFamily="34" charset="0"/>
              </a:defRPr>
            </a:lvl7pPr>
            <a:lvl8pPr marL="3480021" indent="-232002" defTabSz="950561" eaLnBrk="0" fontAlgn="base" hangingPunct="0">
              <a:spcBef>
                <a:spcPct val="0"/>
              </a:spcBef>
              <a:spcAft>
                <a:spcPct val="0"/>
              </a:spcAft>
              <a:defRPr b="1">
                <a:solidFill>
                  <a:schemeClr val="tx1"/>
                </a:solidFill>
                <a:latin typeface="Arial" pitchFamily="34" charset="0"/>
              </a:defRPr>
            </a:lvl8pPr>
            <a:lvl9pPr marL="3944026" indent="-232002" defTabSz="95056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a:t>
            </a:fld>
            <a:endParaRPr lang="en-US" dirty="0" smtClean="0">
              <a:cs typeface="Arial" pitchFamily="34" charset="0"/>
            </a:endParaRPr>
          </a:p>
        </p:txBody>
      </p:sp>
    </p:spTree>
    <p:extLst>
      <p:ext uri="{BB962C8B-B14F-4D97-AF65-F5344CB8AC3E}">
        <p14:creationId xmlns:p14="http://schemas.microsoft.com/office/powerpoint/2010/main" val="2553251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4" y="4461195"/>
            <a:ext cx="5486401" cy="4114800"/>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r>
              <a:rPr lang="en-US" dirty="0"/>
              <a:t>Colleen Barros, NIH Deputy Director for Management, has been on detail at the Department of Health and Human Services, serving as the Acting Assistant Secretary for Administration since last August. She is now losing the ‘acting’ title, and will serve as the Assistant Secretary for Administration (meaning that she will formally be departing NIH). Since 2004, Colleen has played a vital role in overseeing many different administrative management aspects of NIH, most recently as the Deputy Director for Management under Dr. Francis Collins. </a:t>
            </a:r>
          </a:p>
          <a:p>
            <a:endParaRPr lang="en-US" dirty="0"/>
          </a:p>
          <a:p>
            <a:r>
              <a:rPr lang="en-US" dirty="0"/>
              <a:t>* Meanwhile, Dr. J.J. McGowan will continue to serve as Acting Deputy Director for Management until a </a:t>
            </a:r>
            <a:r>
              <a:rPr lang="en-US" dirty="0" smtClean="0"/>
              <a:t>permanent </a:t>
            </a:r>
            <a:r>
              <a:rPr lang="en-US" dirty="0"/>
              <a:t>Deputy </a:t>
            </a:r>
            <a:r>
              <a:rPr lang="en-US" dirty="0" smtClean="0"/>
              <a:t>Director is identified, and that search will begin</a:t>
            </a:r>
            <a:r>
              <a:rPr lang="en-US" baseline="0" dirty="0" smtClean="0"/>
              <a:t> in the near future</a:t>
            </a:r>
            <a:r>
              <a:rPr lang="en-US" dirty="0"/>
              <a:t>.</a:t>
            </a:r>
          </a:p>
          <a:p>
            <a:r>
              <a:rPr lang="en-US" dirty="0"/>
              <a:t> </a:t>
            </a:r>
          </a:p>
          <a:p>
            <a:pPr lvl="1" defTabSz="946521">
              <a:defRPr/>
            </a:pPr>
            <a:endParaRPr lang="en-US" dirty="0"/>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10</a:t>
            </a:fld>
            <a:endParaRPr lang="en-US" dirty="0" smtClean="0">
              <a:solidFill>
                <a:srgbClr val="000000"/>
              </a:solidFill>
            </a:endParaRPr>
          </a:p>
        </p:txBody>
      </p:sp>
    </p:spTree>
    <p:extLst>
      <p:ext uri="{BB962C8B-B14F-4D97-AF65-F5344CB8AC3E}">
        <p14:creationId xmlns:p14="http://schemas.microsoft.com/office/powerpoint/2010/main" val="293017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13" tIns="47308" rIns="94613" bIns="47308" numCol="1" anchor="t" anchorCtr="0" compatLnSpc="1">
            <a:prstTxWarp prst="textNoShape">
              <a:avLst/>
            </a:prstTxWarp>
          </a:bodyPr>
          <a:lstStyle/>
          <a:p>
            <a:pPr defTabSz="914334">
              <a:defRPr/>
            </a:pPr>
            <a:r>
              <a:rPr lang="en-US" dirty="0"/>
              <a:t>While not at NIH (but of major relevance to NIH), Dr. Rob Califf was finally confirmed as the new Commissioner of the U.S. Food and Drug Administration (or FDA). As FDA’s top official, Dr. Califf will focus on strengthening programs and policies that enable the agency to carry out its mission to protect and promote the public health. </a:t>
            </a:r>
          </a:p>
          <a:p>
            <a:pPr defTabSz="914334">
              <a:defRPr/>
            </a:pPr>
            <a:endParaRPr lang="en-US" dirty="0"/>
          </a:p>
          <a:p>
            <a:pPr defTabSz="914334">
              <a:defRPr/>
            </a:pPr>
            <a:r>
              <a:rPr lang="en-US" dirty="0"/>
              <a:t>A well-known figure in medicine as a cardiologist and researcher at Duke University, he has actually been working at FDA since February 2015, when he took on the role of Deputy Commissioner for Medical Products and Tobacco. </a:t>
            </a:r>
          </a:p>
          <a:p>
            <a:pPr defTabSz="914334">
              <a:defRPr/>
            </a:pPr>
            <a:endParaRPr lang="en-US" dirty="0"/>
          </a:p>
          <a:p>
            <a:pPr defTabSz="914334">
              <a:defRPr/>
            </a:pPr>
            <a:r>
              <a:rPr lang="en-US" dirty="0"/>
              <a:t>NHGRI certainly looks forward to interacting with Dr. Califf, as we continue to build stronger partnerships with FDA.</a:t>
            </a:r>
          </a:p>
        </p:txBody>
      </p:sp>
      <p:sp>
        <p:nvSpPr>
          <p:cNvPr id="5"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53" eaLnBrk="0" hangingPunct="0">
              <a:defRPr b="1">
                <a:solidFill>
                  <a:schemeClr val="tx1"/>
                </a:solidFill>
                <a:latin typeface="Arial" pitchFamily="34" charset="0"/>
              </a:defRPr>
            </a:lvl1pPr>
            <a:lvl2pPr marL="754156" indent="-290060" defTabSz="950753" eaLnBrk="0" hangingPunct="0">
              <a:defRPr b="1">
                <a:solidFill>
                  <a:schemeClr val="tx1"/>
                </a:solidFill>
                <a:latin typeface="Arial" pitchFamily="34" charset="0"/>
              </a:defRPr>
            </a:lvl2pPr>
            <a:lvl3pPr marL="1160241" indent="-232048" defTabSz="950753" eaLnBrk="0" hangingPunct="0">
              <a:defRPr b="1">
                <a:solidFill>
                  <a:schemeClr val="tx1"/>
                </a:solidFill>
                <a:latin typeface="Arial" pitchFamily="34" charset="0"/>
              </a:defRPr>
            </a:lvl3pPr>
            <a:lvl4pPr marL="1624337" indent="-232048" defTabSz="950753" eaLnBrk="0" hangingPunct="0">
              <a:defRPr b="1">
                <a:solidFill>
                  <a:schemeClr val="tx1"/>
                </a:solidFill>
                <a:latin typeface="Arial" pitchFamily="34" charset="0"/>
              </a:defRPr>
            </a:lvl4pPr>
            <a:lvl5pPr marL="2088435" indent="-232048" defTabSz="950753" eaLnBrk="0" hangingPunct="0">
              <a:defRPr b="1">
                <a:solidFill>
                  <a:schemeClr val="tx1"/>
                </a:solidFill>
                <a:latin typeface="Arial" pitchFamily="34" charset="0"/>
              </a:defRPr>
            </a:lvl5pPr>
            <a:lvl6pPr marL="2552533" indent="-232048" defTabSz="950753" eaLnBrk="0" fontAlgn="base" hangingPunct="0">
              <a:spcBef>
                <a:spcPct val="0"/>
              </a:spcBef>
              <a:spcAft>
                <a:spcPct val="0"/>
              </a:spcAft>
              <a:defRPr b="1">
                <a:solidFill>
                  <a:schemeClr val="tx1"/>
                </a:solidFill>
                <a:latin typeface="Arial" pitchFamily="34" charset="0"/>
              </a:defRPr>
            </a:lvl6pPr>
            <a:lvl7pPr marL="3016629" indent="-232048" defTabSz="950753" eaLnBrk="0" fontAlgn="base" hangingPunct="0">
              <a:spcBef>
                <a:spcPct val="0"/>
              </a:spcBef>
              <a:spcAft>
                <a:spcPct val="0"/>
              </a:spcAft>
              <a:defRPr b="1">
                <a:solidFill>
                  <a:schemeClr val="tx1"/>
                </a:solidFill>
                <a:latin typeface="Arial" pitchFamily="34" charset="0"/>
              </a:defRPr>
            </a:lvl7pPr>
            <a:lvl8pPr marL="3480725" indent="-232048" defTabSz="950753" eaLnBrk="0" fontAlgn="base" hangingPunct="0">
              <a:spcBef>
                <a:spcPct val="0"/>
              </a:spcBef>
              <a:spcAft>
                <a:spcPct val="0"/>
              </a:spcAft>
              <a:defRPr b="1">
                <a:solidFill>
                  <a:schemeClr val="tx1"/>
                </a:solidFill>
                <a:latin typeface="Arial" pitchFamily="34" charset="0"/>
              </a:defRPr>
            </a:lvl8pPr>
            <a:lvl9pPr marL="3944823" indent="-232048" defTabSz="95075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11</a:t>
            </a:fld>
            <a:endParaRPr lang="en-US" dirty="0" smtClean="0">
              <a:cs typeface="Arial" pitchFamily="34" charset="0"/>
            </a:endParaRPr>
          </a:p>
        </p:txBody>
      </p:sp>
    </p:spTree>
    <p:extLst>
      <p:ext uri="{BB962C8B-B14F-4D97-AF65-F5344CB8AC3E}">
        <p14:creationId xmlns:p14="http://schemas.microsoft.com/office/powerpoint/2010/main" val="1149990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4" y="4461195"/>
            <a:ext cx="5486401" cy="4114800"/>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pPr lvl="1" defTabSz="946521">
              <a:defRPr/>
            </a:pPr>
            <a:r>
              <a:rPr lang="en-US" dirty="0" smtClean="0"/>
              <a:t>In his January 12</a:t>
            </a:r>
            <a:r>
              <a:rPr lang="en-US" baseline="30000" dirty="0" smtClean="0"/>
              <a:t>th</a:t>
            </a:r>
            <a:r>
              <a:rPr lang="en-US" dirty="0" smtClean="0"/>
              <a:t> State of the Union Address, President Obama</a:t>
            </a:r>
            <a:r>
              <a:rPr lang="en-US" baseline="0" dirty="0" smtClean="0"/>
              <a:t> announced</a:t>
            </a:r>
            <a:r>
              <a:rPr lang="en-US" dirty="0" smtClean="0"/>
              <a:t> his early plans to ‘cure cancer’ and to put Vice President Joe Biden in</a:t>
            </a:r>
            <a:r>
              <a:rPr lang="en-US" baseline="0" dirty="0" smtClean="0"/>
              <a:t> charge of ‘</a:t>
            </a:r>
            <a:r>
              <a:rPr lang="en-US" dirty="0" smtClean="0"/>
              <a:t>mission control’ for a National Cancer ‘Moonshot’ Initiative. Since that time, the Obama administration has elaborated on its goals, which include reducing the time to important discoveries</a:t>
            </a:r>
            <a:r>
              <a:rPr lang="en-US" baseline="0" dirty="0" smtClean="0"/>
              <a:t> by increasing the spending for cancer research, breaking down data silos, and increasing collaboration among scientists in different sectors. </a:t>
            </a:r>
          </a:p>
          <a:p>
            <a:pPr lvl="1" defTabSz="946521">
              <a:defRPr/>
            </a:pPr>
            <a:endParaRPr lang="en-US" baseline="0" dirty="0" smtClean="0"/>
          </a:p>
          <a:p>
            <a:pPr lvl="1" defTabSz="946521">
              <a:defRPr/>
            </a:pPr>
            <a:r>
              <a:rPr lang="en-US" baseline="0" dirty="0" smtClean="0"/>
              <a:t>The President is seeking $1 billion of additional funding from Congress that aims to support cancer vaccine development, early cancer detection, immunotherapy and combination therapies, genomic profiling of tumor and surrounding cells, and other promising areas of cancer research. If interested, you can sign up for updates about the National Cancer Moonshot Initiative on the National Cancer Institute’s website.</a:t>
            </a:r>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12</a:t>
            </a:fld>
            <a:endParaRPr lang="en-US" dirty="0" smtClean="0">
              <a:solidFill>
                <a:srgbClr val="000000"/>
              </a:solidFill>
            </a:endParaRPr>
          </a:p>
        </p:txBody>
      </p:sp>
    </p:spTree>
    <p:extLst>
      <p:ext uri="{BB962C8B-B14F-4D97-AF65-F5344CB8AC3E}">
        <p14:creationId xmlns:p14="http://schemas.microsoft.com/office/powerpoint/2010/main" val="3179367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4" y="4461195"/>
            <a:ext cx="5486401" cy="4114800"/>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pPr lvl="1" defTabSz="946521">
              <a:defRPr/>
            </a:pPr>
            <a:r>
              <a:rPr lang="en-US" baseline="0" dirty="0" smtClean="0"/>
              <a:t>In March, the journal </a:t>
            </a:r>
            <a:r>
              <a:rPr lang="en-US" i="1" u="none" baseline="0" dirty="0" smtClean="0"/>
              <a:t>Science</a:t>
            </a:r>
            <a:r>
              <a:rPr lang="en-US" baseline="0" dirty="0" smtClean="0"/>
              <a:t> published a letter describing NIH’s continued commitment to the funding of basic science research. Co-authored by the collective NIH leadership (including myself), this letter aimed to address some of the concerns of the research community that NIH’s funding decisions overly prioritize research that has an immediate connection to public health.</a:t>
            </a:r>
          </a:p>
          <a:p>
            <a:pPr lvl="1" defTabSz="946521">
              <a:defRPr/>
            </a:pPr>
            <a:endParaRPr lang="en-US" baseline="0" dirty="0" smtClean="0"/>
          </a:p>
          <a:p>
            <a:pPr lvl="1" defTabSz="946521">
              <a:defRPr/>
            </a:pPr>
            <a:r>
              <a:rPr lang="en-US" baseline="0" dirty="0" smtClean="0"/>
              <a:t>The letter, entitled </a:t>
            </a:r>
            <a:r>
              <a:rPr lang="en-US" i="1" baseline="0" dirty="0" smtClean="0"/>
              <a:t>Basic Science: Bedrock of Progress</a:t>
            </a:r>
            <a:r>
              <a:rPr lang="en-US" baseline="0" dirty="0" smtClean="0"/>
              <a:t>, describes the ongoing commitment of NIH to support basic research. As stated in the letter, “</a:t>
            </a:r>
            <a:r>
              <a:rPr lang="en-US" dirty="0"/>
              <a:t>many of the most important medical advances trace back to basic research that had no explicit disease link.” </a:t>
            </a:r>
            <a:r>
              <a:rPr lang="en-US" dirty="0" smtClean="0"/>
              <a:t>NHGRI certainly agrees</a:t>
            </a:r>
            <a:r>
              <a:rPr lang="en-US" baseline="0" dirty="0" smtClean="0"/>
              <a:t> with the sentiment expressed in this letter, which is why I did not hesitate to be a co-author on it. </a:t>
            </a:r>
            <a:endParaRPr lang="en-US" dirty="0" smtClean="0"/>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13</a:t>
            </a:fld>
            <a:endParaRPr lang="en-US" dirty="0" smtClean="0">
              <a:solidFill>
                <a:srgbClr val="000000"/>
              </a:solidFill>
            </a:endParaRPr>
          </a:p>
        </p:txBody>
      </p:sp>
    </p:spTree>
    <p:extLst>
      <p:ext uri="{BB962C8B-B14F-4D97-AF65-F5344CB8AC3E}">
        <p14:creationId xmlns:p14="http://schemas.microsoft.com/office/powerpoint/2010/main" val="2565789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4" y="4461195"/>
            <a:ext cx="5486401" cy="4114800"/>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pPr lvl="1" defTabSz="946521">
              <a:defRPr/>
            </a:pPr>
            <a:r>
              <a:rPr lang="en-US" dirty="0" smtClean="0"/>
              <a:t>Turning</a:t>
            </a:r>
            <a:r>
              <a:rPr lang="en-US" baseline="0" dirty="0" smtClean="0"/>
              <a:t> our attention to important congressional legislation, </a:t>
            </a:r>
            <a:r>
              <a:rPr lang="en-US" dirty="0" smtClean="0"/>
              <a:t>* since February 2016, the Senate Health, Education, Labor, and Pensions</a:t>
            </a:r>
            <a:r>
              <a:rPr lang="en-US" baseline="0" dirty="0" smtClean="0"/>
              <a:t> (or HELP) Committee has marked up 19 bills that seek to enhance the U.S. investments in biomedical research, biomedical innovation, and healthcare. These Senate bills represent companion legislation to the House’s 21</a:t>
            </a:r>
            <a:r>
              <a:rPr lang="en-US" baseline="30000" dirty="0" smtClean="0"/>
              <a:t>st</a:t>
            </a:r>
            <a:r>
              <a:rPr lang="en-US" baseline="0" dirty="0" smtClean="0"/>
              <a:t> Century Cures Act, which was passed last summer (and thus reflects the Senates ‘Cures’ agenda). All 19 ‘Cures’ bills have been referred out of committee and will be considered by the full Senate. </a:t>
            </a:r>
          </a:p>
          <a:p>
            <a:pPr lvl="1" defTabSz="946521">
              <a:defRPr/>
            </a:pPr>
            <a:endParaRPr lang="en-US" baseline="0" dirty="0" smtClean="0"/>
          </a:p>
          <a:p>
            <a:pPr lvl="1" defTabSz="946521">
              <a:defRPr/>
            </a:pPr>
            <a:r>
              <a:rPr lang="en-US" baseline="0" dirty="0" smtClean="0"/>
              <a:t>Several of these bills would directly affect NIH, including a proposal to improve support for young investigators, a proposal to enhance representation of minorities and women in federally funded research, and a proposal that would grant the DHHS Secretary statutory authorization to carry out activities for the Precision Medicine Initiative. </a:t>
            </a:r>
          </a:p>
          <a:p>
            <a:pPr lvl="1" defTabSz="946521">
              <a:defRPr/>
            </a:pPr>
            <a:endParaRPr lang="en-US" baseline="0" dirty="0" smtClean="0"/>
          </a:p>
          <a:p>
            <a:pPr lvl="1" defTabSz="946521">
              <a:defRPr/>
            </a:pPr>
            <a:r>
              <a:rPr lang="en-US" baseline="0" dirty="0" smtClean="0"/>
              <a:t>* Another proposal that remains undecided is the establishment of a large innovation fund for NIH. The House’s 21</a:t>
            </a:r>
            <a:r>
              <a:rPr lang="en-US" baseline="30000" dirty="0" smtClean="0"/>
              <a:t>st</a:t>
            </a:r>
            <a:r>
              <a:rPr lang="en-US" baseline="0" dirty="0" smtClean="0"/>
              <a:t> Century Cures Act calls for a similar fund as well as an $8.75 billion increase in NIH’s budget over five years. The next task for the Senate HELP Committee will be to determine the budget for its ‘Cures’ agenda.</a:t>
            </a:r>
            <a:endParaRPr lang="en-US" dirty="0"/>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14</a:t>
            </a:fld>
            <a:endParaRPr lang="en-US" dirty="0" smtClean="0">
              <a:solidFill>
                <a:srgbClr val="000000"/>
              </a:solidFill>
            </a:endParaRPr>
          </a:p>
        </p:txBody>
      </p:sp>
    </p:spTree>
    <p:extLst>
      <p:ext uri="{BB962C8B-B14F-4D97-AF65-F5344CB8AC3E}">
        <p14:creationId xmlns:p14="http://schemas.microsoft.com/office/powerpoint/2010/main" val="1104628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4" y="4461195"/>
            <a:ext cx="5486401" cy="4114800"/>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pPr lvl="1" defTabSz="946521">
              <a:defRPr/>
            </a:pPr>
            <a:r>
              <a:rPr lang="en-US" baseline="0" dirty="0" smtClean="0"/>
              <a:t>Among the ‘Cures’ legislation passed by the Senate HELP Committee was the “Genetic Research Privacy Protection Act.” * This bill, sponsored by Senators Elizabeth Warren and Mike Enzi, seeks to * enhance privacy protections for individuals who contribute identifiable or re-identifiable information (such as, but not limited to, genomic information) to federally funded research efforts (such as the Precision Medicine Initiative). It does so by * making Certificates of Confidentiality mandatory and * granting FOIA exemptions for identifiable information. </a:t>
            </a:r>
          </a:p>
          <a:p>
            <a:pPr lvl="1" defTabSz="946521">
              <a:defRPr/>
            </a:pPr>
            <a:endParaRPr lang="en-US" baseline="0" dirty="0" smtClean="0"/>
          </a:p>
          <a:p>
            <a:pPr lvl="1" defTabSz="946521">
              <a:defRPr/>
            </a:pPr>
            <a:r>
              <a:rPr lang="en-US" baseline="0" dirty="0" smtClean="0"/>
              <a:t>It is important to note that this bill, along with the others I mentioned on the previous slide, must still pass the full Senate and House and then receive the President’s approval before becoming law. </a:t>
            </a:r>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15</a:t>
            </a:fld>
            <a:endParaRPr lang="en-US" dirty="0" smtClean="0">
              <a:solidFill>
                <a:srgbClr val="000000"/>
              </a:solidFill>
            </a:endParaRPr>
          </a:p>
        </p:txBody>
      </p:sp>
    </p:spTree>
    <p:extLst>
      <p:ext uri="{BB962C8B-B14F-4D97-AF65-F5344CB8AC3E}">
        <p14:creationId xmlns:p14="http://schemas.microsoft.com/office/powerpoint/2010/main" val="3009522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638978" y="4446592"/>
            <a:ext cx="5894024" cy="4631307"/>
          </a:xfrm>
        </p:spPr>
        <p:txBody>
          <a:bodyPr/>
          <a:lstStyle/>
          <a:p>
            <a:r>
              <a:rPr lang="en-US" baseline="0" dirty="0" smtClean="0"/>
              <a:t>Moving on to a topic of great interest – the NIH budget. Recall that in Fiscal Year 2016, NIH received a $2 billion budget increase. As depicted in the middle column of this table, that provided a total of $32.3 billion to NIH and $513.2 million to NHGRI. In February, the President announced his Fiscal Year 2017 budget proposal, with the relevant numbers shown in far-right column. The President proposed an increase for NIH funding to $33.1 billion, but the additional funds were almost exclusively intended for activities related to the Precision Medicine Initiative, the BRAIN Initiative, and the National Cancer Moonshot. In fact, the Fiscal Year 2017 budget request for NHGRI would keep us flat at $513.2 million. </a:t>
            </a:r>
          </a:p>
          <a:p>
            <a:endParaRPr lang="en-US" baseline="0" dirty="0" smtClean="0"/>
          </a:p>
          <a:p>
            <a:r>
              <a:rPr lang="en-US" baseline="0" dirty="0" smtClean="0"/>
              <a:t>Numerous debates are now taking place about how to further increase the NIH budget, through discretionary and/or mandatory funds. For Fiscal Year 2017 the President has proposed increasing NIH’s mandatory funding while cutting its discretionary funding. Mandatory funding is required by statute, whereas discretionary funding is determined every year through the appropriations process. Mandatory funding, however, requires a ‘pay-for’ to be identified, and finding that ‘pay-for’ is not guaranteed. During the past several sessions, Congress has been unable to identify such ‘pay-</a:t>
            </a:r>
            <a:r>
              <a:rPr lang="en-US" baseline="0" dirty="0" err="1" smtClean="0"/>
              <a:t>fors</a:t>
            </a:r>
            <a:r>
              <a:rPr lang="en-US" baseline="0" dirty="0" smtClean="0"/>
              <a:t>.’ Advocates and Congressional members are worried that any proposal with a mandatory increase will be difficult to pass, as fiscal conservatives are already critical of burgeoning mandatory spend. Advocates are also concerned that NIH could actually end up with less money if no ‘pay-</a:t>
            </a:r>
            <a:r>
              <a:rPr lang="en-US" baseline="0" dirty="0" err="1" smtClean="0"/>
              <a:t>fors</a:t>
            </a:r>
            <a:r>
              <a:rPr lang="en-US" baseline="0" dirty="0" smtClean="0"/>
              <a:t>’ are found. Many Congressional members are divided over which approach to support. </a:t>
            </a:r>
          </a:p>
        </p:txBody>
      </p:sp>
      <p:sp>
        <p:nvSpPr>
          <p:cNvPr id="4" name="Slide Number Placeholder 3"/>
          <p:cNvSpPr>
            <a:spLocks noGrp="1"/>
          </p:cNvSpPr>
          <p:nvPr>
            <p:ph type="sldNum" sz="quarter" idx="10"/>
          </p:nvPr>
        </p:nvSpPr>
        <p:spPr/>
        <p:txBody>
          <a:bodyPr/>
          <a:lstStyle/>
          <a:p>
            <a:fld id="{5B6CE0F2-70EA-43E2-9B6A-D90CC32518E6}" type="slidenum">
              <a:rPr lang="en-US" smtClean="0"/>
              <a:t>16</a:t>
            </a:fld>
            <a:endParaRPr lang="en-US" dirty="0"/>
          </a:p>
        </p:txBody>
      </p:sp>
    </p:spTree>
    <p:extLst>
      <p:ext uri="{BB962C8B-B14F-4D97-AF65-F5344CB8AC3E}">
        <p14:creationId xmlns:p14="http://schemas.microsoft.com/office/powerpoint/2010/main" val="2837097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17</a:t>
            </a:fld>
            <a:endParaRPr lang="en-US" dirty="0" smtClean="0">
              <a:cs typeface="Arial" pitchFamily="34" charset="0"/>
            </a:endParaRPr>
          </a:p>
        </p:txBody>
      </p:sp>
    </p:spTree>
    <p:extLst>
      <p:ext uri="{BB962C8B-B14F-4D97-AF65-F5344CB8AC3E}">
        <p14:creationId xmlns:p14="http://schemas.microsoft.com/office/powerpoint/2010/main" val="1110625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lvl="1" defTabSz="946521">
              <a:defRPr/>
            </a:pPr>
            <a:r>
              <a:rPr lang="en-US" dirty="0"/>
              <a:t>Dr. Eric Lander has been awarded American Association for the Advancement of Science (or AAAS) 2015 Philip </a:t>
            </a:r>
            <a:r>
              <a:rPr lang="en-US" dirty="0" err="1"/>
              <a:t>Hauge</a:t>
            </a:r>
            <a:r>
              <a:rPr lang="en-US" dirty="0"/>
              <a:t> Abelson Prize for advancing science in society through his “extraordinary contributions to science,” for “his ability to explain science to the public and students,” and for “his work bringing science to bear in serving the public.” As most of you know, Dr. Lander is President and Founding Director of the Eli and Edythe L. Broad Institute of the Massachusetts Institute of Technology and Harvard University. He was a key leader of the Human Genome Project and also now serves as co-chair of the President’s Council of Advisors on Science and Technology.</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142" eaLnBrk="0" hangingPunct="0">
              <a:defRPr b="1">
                <a:solidFill>
                  <a:schemeClr val="tx1"/>
                </a:solidFill>
                <a:latin typeface="Arial" pitchFamily="34" charset="0"/>
              </a:defRPr>
            </a:lvl1pPr>
            <a:lvl2pPr marL="742567" indent="-285602" defTabSz="936142" eaLnBrk="0" hangingPunct="0">
              <a:defRPr b="1">
                <a:solidFill>
                  <a:schemeClr val="tx1"/>
                </a:solidFill>
                <a:latin typeface="Arial" pitchFamily="34" charset="0"/>
              </a:defRPr>
            </a:lvl2pPr>
            <a:lvl3pPr marL="1142412" indent="-228483" defTabSz="936142" eaLnBrk="0" hangingPunct="0">
              <a:defRPr b="1">
                <a:solidFill>
                  <a:schemeClr val="tx1"/>
                </a:solidFill>
                <a:latin typeface="Arial" pitchFamily="34" charset="0"/>
              </a:defRPr>
            </a:lvl3pPr>
            <a:lvl4pPr marL="1599375" indent="-228483" defTabSz="936142" eaLnBrk="0" hangingPunct="0">
              <a:defRPr b="1">
                <a:solidFill>
                  <a:schemeClr val="tx1"/>
                </a:solidFill>
                <a:latin typeface="Arial" pitchFamily="34" charset="0"/>
              </a:defRPr>
            </a:lvl4pPr>
            <a:lvl5pPr marL="2056341" indent="-228483" defTabSz="936142" eaLnBrk="0" hangingPunct="0">
              <a:defRPr b="1">
                <a:solidFill>
                  <a:schemeClr val="tx1"/>
                </a:solidFill>
                <a:latin typeface="Arial" pitchFamily="34" charset="0"/>
              </a:defRPr>
            </a:lvl5pPr>
            <a:lvl6pPr marL="2513305" indent="-228483" defTabSz="936142" eaLnBrk="0" fontAlgn="base" hangingPunct="0">
              <a:spcBef>
                <a:spcPct val="0"/>
              </a:spcBef>
              <a:spcAft>
                <a:spcPct val="0"/>
              </a:spcAft>
              <a:defRPr b="1">
                <a:solidFill>
                  <a:schemeClr val="tx1"/>
                </a:solidFill>
                <a:latin typeface="Arial" pitchFamily="34" charset="0"/>
              </a:defRPr>
            </a:lvl6pPr>
            <a:lvl7pPr marL="2970268" indent="-228483" defTabSz="936142" eaLnBrk="0" fontAlgn="base" hangingPunct="0">
              <a:spcBef>
                <a:spcPct val="0"/>
              </a:spcBef>
              <a:spcAft>
                <a:spcPct val="0"/>
              </a:spcAft>
              <a:defRPr b="1">
                <a:solidFill>
                  <a:schemeClr val="tx1"/>
                </a:solidFill>
                <a:latin typeface="Arial" pitchFamily="34" charset="0"/>
              </a:defRPr>
            </a:lvl7pPr>
            <a:lvl8pPr marL="3427233" indent="-228483" defTabSz="936142" eaLnBrk="0" fontAlgn="base" hangingPunct="0">
              <a:spcBef>
                <a:spcPct val="0"/>
              </a:spcBef>
              <a:spcAft>
                <a:spcPct val="0"/>
              </a:spcAft>
              <a:defRPr b="1">
                <a:solidFill>
                  <a:schemeClr val="tx1"/>
                </a:solidFill>
                <a:latin typeface="Arial" pitchFamily="34" charset="0"/>
              </a:defRPr>
            </a:lvl8pPr>
            <a:lvl9pPr marL="3884198" indent="-228483" defTabSz="9361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18</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877977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lvl="1" defTabSz="922106">
              <a:defRPr/>
            </a:pPr>
            <a:r>
              <a:rPr lang="en-US" dirty="0"/>
              <a:t>The 2016 </a:t>
            </a:r>
            <a:r>
              <a:rPr lang="en-US" baseline="0" dirty="0" smtClean="0">
                <a:latin typeface="Arial" pitchFamily="34" charset="0"/>
                <a:cs typeface="Arial" pitchFamily="34" charset="0"/>
              </a:rPr>
              <a:t>Canada Gairdner Awards were recently announced. </a:t>
            </a:r>
            <a:endParaRPr lang="en-US" dirty="0"/>
          </a:p>
          <a:p>
            <a:pPr lvl="1" defTabSz="922106">
              <a:defRPr/>
            </a:pPr>
            <a:endParaRPr lang="en-US" dirty="0"/>
          </a:p>
          <a:p>
            <a:pPr lvl="1" defTabSz="922106">
              <a:defRPr/>
            </a:pPr>
            <a:r>
              <a:rPr lang="en-US" dirty="0"/>
              <a:t>Among this year’s awardees are </a:t>
            </a:r>
            <a:r>
              <a:rPr lang="en-US" baseline="0" dirty="0" smtClean="0">
                <a:latin typeface="Arial" pitchFamily="34" charset="0"/>
                <a:cs typeface="Arial" pitchFamily="34" charset="0"/>
              </a:rPr>
              <a:t>* NIAID Director Dr. Tony Fauci, who was given the 2016 Canada Gairdner Global Health Award "for his many pioneering contributions to our understanding of HIV infections and his extraordinary leadership in bringing successful treatment to the developing world.“ The Canada Gairdner Global Health Award is given to a scientist whose advances have (or will potentially have) a significant impact on health outcomes in the developing world.</a:t>
            </a:r>
          </a:p>
          <a:p>
            <a:pPr lvl="1" defTabSz="922106">
              <a:defRPr/>
            </a:pPr>
            <a:endParaRPr lang="en-US" dirty="0"/>
          </a:p>
          <a:p>
            <a:pPr lvl="1" defTabSz="922106">
              <a:defRPr/>
            </a:pPr>
            <a:r>
              <a:rPr lang="en-US" dirty="0"/>
              <a:t>* Drs. Feng Zhang, Jennifer </a:t>
            </a:r>
            <a:r>
              <a:rPr lang="en-US" dirty="0" err="1"/>
              <a:t>Doudna</a:t>
            </a:r>
            <a:r>
              <a:rPr lang="en-US" dirty="0"/>
              <a:t> and Emmanuelle </a:t>
            </a:r>
            <a:r>
              <a:rPr lang="en-US" dirty="0" err="1"/>
              <a:t>Charpentier</a:t>
            </a:r>
            <a:r>
              <a:rPr lang="en-US" dirty="0"/>
              <a:t> received the </a:t>
            </a:r>
            <a:r>
              <a:rPr lang="en-US" baseline="0" dirty="0" smtClean="0">
                <a:latin typeface="Arial" pitchFamily="34" charset="0"/>
                <a:cs typeface="Arial" pitchFamily="34" charset="0"/>
              </a:rPr>
              <a:t>Canada Gairdner International Award </a:t>
            </a:r>
            <a:r>
              <a:rPr lang="en-US" dirty="0"/>
              <a:t>"for development of CRISPR-CAS as a genome editing tool for eukaryotic cells.“ The Canada Gairdner International Awards </a:t>
            </a:r>
            <a:r>
              <a:rPr lang="en-US" baseline="0" dirty="0" smtClean="0">
                <a:latin typeface="Arial" pitchFamily="34" charset="0"/>
                <a:cs typeface="Arial" pitchFamily="34" charset="0"/>
              </a:rPr>
              <a:t>are given </a:t>
            </a:r>
            <a:r>
              <a:rPr lang="en-US" dirty="0"/>
              <a:t>to biomedical researchers who have made original contributions to medicine resulting in increased understanding of human biology and disease.</a:t>
            </a: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142" eaLnBrk="0" hangingPunct="0">
              <a:defRPr b="1">
                <a:solidFill>
                  <a:schemeClr val="tx1"/>
                </a:solidFill>
                <a:latin typeface="Arial" pitchFamily="34" charset="0"/>
              </a:defRPr>
            </a:lvl1pPr>
            <a:lvl2pPr marL="742567" indent="-285602" defTabSz="936142" eaLnBrk="0" hangingPunct="0">
              <a:defRPr b="1">
                <a:solidFill>
                  <a:schemeClr val="tx1"/>
                </a:solidFill>
                <a:latin typeface="Arial" pitchFamily="34" charset="0"/>
              </a:defRPr>
            </a:lvl2pPr>
            <a:lvl3pPr marL="1142412" indent="-228483" defTabSz="936142" eaLnBrk="0" hangingPunct="0">
              <a:defRPr b="1">
                <a:solidFill>
                  <a:schemeClr val="tx1"/>
                </a:solidFill>
                <a:latin typeface="Arial" pitchFamily="34" charset="0"/>
              </a:defRPr>
            </a:lvl3pPr>
            <a:lvl4pPr marL="1599375" indent="-228483" defTabSz="936142" eaLnBrk="0" hangingPunct="0">
              <a:defRPr b="1">
                <a:solidFill>
                  <a:schemeClr val="tx1"/>
                </a:solidFill>
                <a:latin typeface="Arial" pitchFamily="34" charset="0"/>
              </a:defRPr>
            </a:lvl4pPr>
            <a:lvl5pPr marL="2056341" indent="-228483" defTabSz="936142" eaLnBrk="0" hangingPunct="0">
              <a:defRPr b="1">
                <a:solidFill>
                  <a:schemeClr val="tx1"/>
                </a:solidFill>
                <a:latin typeface="Arial" pitchFamily="34" charset="0"/>
              </a:defRPr>
            </a:lvl5pPr>
            <a:lvl6pPr marL="2513305" indent="-228483" defTabSz="936142" eaLnBrk="0" fontAlgn="base" hangingPunct="0">
              <a:spcBef>
                <a:spcPct val="0"/>
              </a:spcBef>
              <a:spcAft>
                <a:spcPct val="0"/>
              </a:spcAft>
              <a:defRPr b="1">
                <a:solidFill>
                  <a:schemeClr val="tx1"/>
                </a:solidFill>
                <a:latin typeface="Arial" pitchFamily="34" charset="0"/>
              </a:defRPr>
            </a:lvl6pPr>
            <a:lvl7pPr marL="2970268" indent="-228483" defTabSz="936142" eaLnBrk="0" fontAlgn="base" hangingPunct="0">
              <a:spcBef>
                <a:spcPct val="0"/>
              </a:spcBef>
              <a:spcAft>
                <a:spcPct val="0"/>
              </a:spcAft>
              <a:defRPr b="1">
                <a:solidFill>
                  <a:schemeClr val="tx1"/>
                </a:solidFill>
                <a:latin typeface="Arial" pitchFamily="34" charset="0"/>
              </a:defRPr>
            </a:lvl7pPr>
            <a:lvl8pPr marL="3427233" indent="-228483" defTabSz="936142" eaLnBrk="0" fontAlgn="base" hangingPunct="0">
              <a:spcBef>
                <a:spcPct val="0"/>
              </a:spcBef>
              <a:spcAft>
                <a:spcPct val="0"/>
              </a:spcAft>
              <a:defRPr b="1">
                <a:solidFill>
                  <a:schemeClr val="tx1"/>
                </a:solidFill>
                <a:latin typeface="Arial" pitchFamily="34" charset="0"/>
              </a:defRPr>
            </a:lvl8pPr>
            <a:lvl9pPr marL="3884198" indent="-228483" defTabSz="9361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19</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2383202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203325" y="701675"/>
            <a:ext cx="4679950" cy="3509963"/>
          </a:xfrm>
          <a:prstGeom prst="rect">
            <a:avLst/>
          </a:prstGeom>
          <a:ln/>
        </p:spPr>
      </p:sp>
      <p:sp>
        <p:nvSpPr>
          <p:cNvPr id="98307" name="Notes Placeholder 2"/>
          <p:cNvSpPr>
            <a:spLocks noGrp="1"/>
          </p:cNvSpPr>
          <p:nvPr>
            <p:ph type="body" idx="1"/>
          </p:nvPr>
        </p:nvSpPr>
        <p:spPr>
          <a:xfrm>
            <a:off x="944567" y="4446592"/>
            <a:ext cx="5486401"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a:t>
            </a:r>
            <a:r>
              <a:rPr lang="en-US" dirty="0" smtClean="0">
                <a:latin typeface="Arial" pitchFamily="34" charset="0"/>
                <a:cs typeface="Arial" pitchFamily="34" charset="0"/>
              </a:rPr>
              <a:t>anyone new to our </a:t>
            </a:r>
            <a:r>
              <a:rPr lang="en-US" dirty="0">
                <a:latin typeface="Arial" pitchFamily="34" charset="0"/>
                <a:cs typeface="Arial" pitchFamily="34" charset="0"/>
              </a:rPr>
              <a:t>Council meetings, </a:t>
            </a:r>
            <a:r>
              <a:rPr lang="en-US" dirty="0" smtClean="0">
                <a:latin typeface="Arial" pitchFamily="34" charset="0"/>
                <a:cs typeface="Arial" pitchFamily="34" charset="0"/>
              </a:rPr>
              <a:t>I want</a:t>
            </a:r>
            <a:r>
              <a:rPr lang="en-US" baseline="0" dirty="0" smtClean="0">
                <a:latin typeface="Arial" pitchFamily="34" charset="0"/>
                <a:cs typeface="Arial" pitchFamily="34" charset="0"/>
              </a:rPr>
              <a:t> to make you </a:t>
            </a:r>
            <a:r>
              <a:rPr lang="en-US" dirty="0" smtClean="0">
                <a:latin typeface="Arial" pitchFamily="34" charset="0"/>
                <a:cs typeface="Arial" pitchFamily="34" charset="0"/>
              </a:rPr>
              <a:t>aware of </a:t>
            </a:r>
            <a:r>
              <a:rPr lang="en-US" dirty="0">
                <a:latin typeface="Arial" pitchFamily="34" charset="0"/>
                <a:cs typeface="Arial" pitchFamily="34" charset="0"/>
              </a:rPr>
              <a:t>an ‘electronic resource’ associated with my Director’s Report. </a:t>
            </a:r>
            <a:r>
              <a:rPr lang="en-US" dirty="0" smtClean="0">
                <a:latin typeface="Arial" pitchFamily="34" charset="0"/>
                <a:cs typeface="Arial" pitchFamily="34" charset="0"/>
              </a:rPr>
              <a:t>Analogous </a:t>
            </a:r>
            <a:r>
              <a:rPr lang="en-US" dirty="0">
                <a:latin typeface="Arial" pitchFamily="34" charset="0"/>
                <a:cs typeface="Arial" pitchFamily="34" charset="0"/>
              </a:rPr>
              <a:t>to </a:t>
            </a:r>
            <a:r>
              <a:rPr lang="en-US" dirty="0" smtClean="0">
                <a:latin typeface="Arial" pitchFamily="34" charset="0"/>
                <a:cs typeface="Arial" pitchFamily="34" charset="0"/>
              </a:rPr>
              <a:t>supplemental </a:t>
            </a:r>
            <a:r>
              <a:rPr lang="en-US" dirty="0">
                <a:latin typeface="Arial" pitchFamily="34" charset="0"/>
                <a:cs typeface="Arial" pitchFamily="34" charset="0"/>
              </a:rPr>
              <a:t>materials </a:t>
            </a:r>
            <a:r>
              <a:rPr lang="en-US" dirty="0" smtClean="0">
                <a:latin typeface="Arial" pitchFamily="34" charset="0"/>
                <a:cs typeface="Arial" pitchFamily="34" charset="0"/>
              </a:rPr>
              <a:t>of a </a:t>
            </a:r>
            <a:r>
              <a:rPr lang="en-US" dirty="0">
                <a:latin typeface="Arial" pitchFamily="34" charset="0"/>
                <a:cs typeface="Arial" pitchFamily="34" charset="0"/>
              </a:rPr>
              <a:t>published paper, </a:t>
            </a:r>
            <a:r>
              <a:rPr lang="en-US" dirty="0" smtClean="0">
                <a:latin typeface="Arial" pitchFamily="34" charset="0"/>
                <a:cs typeface="Arial" pitchFamily="34" charset="0"/>
              </a:rPr>
              <a:t>this resource</a:t>
            </a:r>
            <a:r>
              <a:rPr lang="en-US" baseline="0" dirty="0" smtClean="0">
                <a:latin typeface="Arial" pitchFamily="34" charset="0"/>
                <a:cs typeface="Arial" pitchFamily="34" charset="0"/>
              </a:rPr>
              <a:t> </a:t>
            </a:r>
            <a:r>
              <a:rPr lang="en-US" dirty="0" smtClean="0">
                <a:latin typeface="Arial" pitchFamily="34" charset="0"/>
                <a:cs typeface="Arial" pitchFamily="34" charset="0"/>
              </a:rPr>
              <a:t>can </a:t>
            </a:r>
            <a:r>
              <a:rPr lang="en-US" dirty="0">
                <a:latin typeface="Arial" pitchFamily="34" charset="0"/>
                <a:cs typeface="Arial" pitchFamily="34" charset="0"/>
              </a:rPr>
              <a:t>be accessed at the URL shown here.</a:t>
            </a:r>
          </a:p>
          <a:p>
            <a:endParaRPr lang="en-US" dirty="0">
              <a:latin typeface="Arial" pitchFamily="34" charset="0"/>
              <a:cs typeface="Arial" pitchFamily="34" charset="0"/>
            </a:endParaRPr>
          </a:p>
          <a:p>
            <a:r>
              <a:rPr lang="en-US" dirty="0" smtClean="0">
                <a:latin typeface="Arial" pitchFamily="34" charset="0"/>
                <a:cs typeface="Arial" pitchFamily="34" charset="0"/>
              </a:rPr>
              <a:t>The slides </a:t>
            </a:r>
            <a:r>
              <a:rPr lang="en-US" dirty="0">
                <a:latin typeface="Arial" pitchFamily="34" charset="0"/>
                <a:cs typeface="Arial" pitchFamily="34" charset="0"/>
              </a:rPr>
              <a:t>that I </a:t>
            </a:r>
            <a:r>
              <a:rPr lang="en-US" dirty="0" smtClean="0">
                <a:latin typeface="Arial" pitchFamily="34" charset="0"/>
                <a:cs typeface="Arial" pitchFamily="34" charset="0"/>
              </a:rPr>
              <a:t>will show </a:t>
            </a:r>
            <a:r>
              <a:rPr lang="en-US" dirty="0">
                <a:latin typeface="Arial" pitchFamily="34" charset="0"/>
                <a:cs typeface="Arial" pitchFamily="34" charset="0"/>
              </a:rPr>
              <a:t>during my Director’s Report are also available electronically at this </a:t>
            </a:r>
            <a:r>
              <a:rPr lang="en-US" dirty="0" smtClean="0">
                <a:latin typeface="Arial" pitchFamily="34" charset="0"/>
                <a:cs typeface="Arial" pitchFamily="34" charset="0"/>
              </a:rPr>
              <a:t>site – </a:t>
            </a:r>
            <a:r>
              <a:rPr lang="en-US" dirty="0">
                <a:latin typeface="Arial" pitchFamily="34" charset="0"/>
                <a:cs typeface="Arial" pitchFamily="34" charset="0"/>
              </a:rPr>
              <a:t>* both as </a:t>
            </a:r>
            <a:r>
              <a:rPr lang="en-US" dirty="0" smtClean="0">
                <a:latin typeface="Arial" pitchFamily="34" charset="0"/>
                <a:cs typeface="Arial" pitchFamily="34" charset="0"/>
              </a:rPr>
              <a:t>PDF </a:t>
            </a:r>
            <a:r>
              <a:rPr lang="en-US" dirty="0">
                <a:latin typeface="Arial" pitchFamily="34" charset="0"/>
                <a:cs typeface="Arial" pitchFamily="34" charset="0"/>
              </a:rPr>
              <a:t>and </a:t>
            </a:r>
            <a:r>
              <a:rPr lang="en-US" dirty="0" smtClean="0">
                <a:latin typeface="Arial" pitchFamily="34" charset="0"/>
                <a:cs typeface="Arial" pitchFamily="34" charset="0"/>
              </a:rPr>
              <a:t>PowerPoint files.</a:t>
            </a:r>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dirty="0">
                <a:latin typeface="Arial" pitchFamily="34" charset="0"/>
                <a:cs typeface="Arial" pitchFamily="34" charset="0"/>
              </a:rPr>
              <a:t>* For slides associated with specific documents or relevant web sites, there is a </a:t>
            </a:r>
            <a:r>
              <a:rPr lang="en-US" dirty="0" smtClean="0">
                <a:latin typeface="Arial" pitchFamily="34" charset="0"/>
                <a:cs typeface="Arial" pitchFamily="34" charset="0"/>
              </a:rPr>
              <a:t>‘Document #’ </a:t>
            </a:r>
            <a:r>
              <a:rPr lang="en-US" dirty="0">
                <a:latin typeface="Arial" pitchFamily="34" charset="0"/>
                <a:cs typeface="Arial" pitchFamily="34" charset="0"/>
              </a:rPr>
              <a:t>indicated on the bottom right, which </a:t>
            </a:r>
            <a:r>
              <a:rPr lang="en-US" dirty="0" smtClean="0">
                <a:latin typeface="Arial" pitchFamily="34" charset="0"/>
                <a:cs typeface="Arial" pitchFamily="34" charset="0"/>
              </a:rPr>
              <a:t>references </a:t>
            </a:r>
            <a:r>
              <a:rPr lang="en-US" dirty="0">
                <a:latin typeface="Arial" pitchFamily="34" charset="0"/>
                <a:cs typeface="Arial" pitchFamily="34" charset="0"/>
              </a:rPr>
              <a:t>materials that </a:t>
            </a:r>
            <a:r>
              <a:rPr lang="en-US" dirty="0" smtClean="0">
                <a:latin typeface="Arial" pitchFamily="34" charset="0"/>
                <a:cs typeface="Arial" pitchFamily="34" charset="0"/>
              </a:rPr>
              <a:t>can be accessed and/or downloaded at </a:t>
            </a:r>
            <a:r>
              <a:rPr lang="en-US" dirty="0">
                <a:latin typeface="Arial" pitchFamily="34" charset="0"/>
                <a:cs typeface="Arial" pitchFamily="34" charset="0"/>
              </a:rPr>
              <a:t>the </a:t>
            </a:r>
            <a:r>
              <a:rPr lang="en-US" dirty="0" smtClean="0">
                <a:latin typeface="Arial" pitchFamily="34" charset="0"/>
                <a:cs typeface="Arial" pitchFamily="34" charset="0"/>
              </a:rPr>
              <a:t>web page </a:t>
            </a:r>
            <a:r>
              <a:rPr lang="en-US" dirty="0">
                <a:latin typeface="Arial" pitchFamily="34" charset="0"/>
                <a:cs typeface="Arial" pitchFamily="34" charset="0"/>
              </a:rPr>
              <a:t>shown here.</a:t>
            </a:r>
          </a:p>
          <a:p>
            <a:endParaRPr lang="en-US" dirty="0">
              <a:latin typeface="Arial" pitchFamily="34" charset="0"/>
              <a:cs typeface="Arial" pitchFamily="34" charset="0"/>
            </a:endParaRPr>
          </a:p>
          <a:p>
            <a:r>
              <a:rPr lang="en-US" dirty="0">
                <a:latin typeface="Arial" pitchFamily="34" charset="0"/>
                <a:cs typeface="Arial" pitchFamily="34" charset="0"/>
              </a:rPr>
              <a:t>In addition to the video </a:t>
            </a:r>
            <a:r>
              <a:rPr lang="en-US" dirty="0" smtClean="0">
                <a:latin typeface="Arial" pitchFamily="34" charset="0"/>
                <a:cs typeface="Arial" pitchFamily="34" charset="0"/>
              </a:rPr>
              <a:t>archive, </a:t>
            </a:r>
            <a:r>
              <a:rPr lang="en-US" dirty="0">
                <a:latin typeface="Arial" pitchFamily="34" charset="0"/>
                <a:cs typeface="Arial" pitchFamily="34" charset="0"/>
              </a:rPr>
              <a:t>this web page and all linked documents will be archived on </a:t>
            </a:r>
            <a:r>
              <a:rPr lang="en-US" dirty="0" smtClean="0">
                <a:latin typeface="Arial" pitchFamily="34" charset="0"/>
                <a:cs typeface="Arial" pitchFamily="34" charset="0"/>
              </a:rPr>
              <a:t>genome.gov </a:t>
            </a:r>
            <a:r>
              <a:rPr lang="en-US" dirty="0">
                <a:latin typeface="Arial" pitchFamily="34" charset="0"/>
                <a:cs typeface="Arial" pitchFamily="34" charset="0"/>
              </a:rPr>
              <a:t>as a </a:t>
            </a:r>
            <a:r>
              <a:rPr lang="en-US" dirty="0" smtClean="0">
                <a:latin typeface="Arial" pitchFamily="34" charset="0"/>
                <a:cs typeface="Arial" pitchFamily="34" charset="0"/>
              </a:rPr>
              <a:t>historic record of this meeting.</a:t>
            </a:r>
            <a:endParaRPr lang="en-US" dirty="0">
              <a:latin typeface="Arial" pitchFamily="34" charset="0"/>
              <a:cs typeface="Arial" pitchFamily="34" charset="0"/>
            </a:endParaRPr>
          </a:p>
        </p:txBody>
      </p:sp>
      <p:sp>
        <p:nvSpPr>
          <p:cNvPr id="6"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561" eaLnBrk="0" hangingPunct="0">
              <a:defRPr b="1">
                <a:solidFill>
                  <a:schemeClr val="tx1"/>
                </a:solidFill>
                <a:latin typeface="Arial" pitchFamily="34" charset="0"/>
              </a:defRPr>
            </a:lvl1pPr>
            <a:lvl2pPr marL="754004" indent="-290001" defTabSz="950561" eaLnBrk="0" hangingPunct="0">
              <a:defRPr b="1">
                <a:solidFill>
                  <a:schemeClr val="tx1"/>
                </a:solidFill>
                <a:latin typeface="Arial" pitchFamily="34" charset="0"/>
              </a:defRPr>
            </a:lvl2pPr>
            <a:lvl3pPr marL="1160006" indent="-232002" defTabSz="950561" eaLnBrk="0" hangingPunct="0">
              <a:defRPr b="1">
                <a:solidFill>
                  <a:schemeClr val="tx1"/>
                </a:solidFill>
                <a:latin typeface="Arial" pitchFamily="34" charset="0"/>
              </a:defRPr>
            </a:lvl3pPr>
            <a:lvl4pPr marL="1624010" indent="-232002" defTabSz="950561" eaLnBrk="0" hangingPunct="0">
              <a:defRPr b="1">
                <a:solidFill>
                  <a:schemeClr val="tx1"/>
                </a:solidFill>
                <a:latin typeface="Arial" pitchFamily="34" charset="0"/>
              </a:defRPr>
            </a:lvl4pPr>
            <a:lvl5pPr marL="2088014" indent="-232002" defTabSz="950561" eaLnBrk="0" hangingPunct="0">
              <a:defRPr b="1">
                <a:solidFill>
                  <a:schemeClr val="tx1"/>
                </a:solidFill>
                <a:latin typeface="Arial" pitchFamily="34" charset="0"/>
              </a:defRPr>
            </a:lvl5pPr>
            <a:lvl6pPr marL="2552016" indent="-232002" defTabSz="950561" eaLnBrk="0" fontAlgn="base" hangingPunct="0">
              <a:spcBef>
                <a:spcPct val="0"/>
              </a:spcBef>
              <a:spcAft>
                <a:spcPct val="0"/>
              </a:spcAft>
              <a:defRPr b="1">
                <a:solidFill>
                  <a:schemeClr val="tx1"/>
                </a:solidFill>
                <a:latin typeface="Arial" pitchFamily="34" charset="0"/>
              </a:defRPr>
            </a:lvl6pPr>
            <a:lvl7pPr marL="3016019" indent="-232002" defTabSz="950561" eaLnBrk="0" fontAlgn="base" hangingPunct="0">
              <a:spcBef>
                <a:spcPct val="0"/>
              </a:spcBef>
              <a:spcAft>
                <a:spcPct val="0"/>
              </a:spcAft>
              <a:defRPr b="1">
                <a:solidFill>
                  <a:schemeClr val="tx1"/>
                </a:solidFill>
                <a:latin typeface="Arial" pitchFamily="34" charset="0"/>
              </a:defRPr>
            </a:lvl7pPr>
            <a:lvl8pPr marL="3480021" indent="-232002" defTabSz="950561" eaLnBrk="0" fontAlgn="base" hangingPunct="0">
              <a:spcBef>
                <a:spcPct val="0"/>
              </a:spcBef>
              <a:spcAft>
                <a:spcPct val="0"/>
              </a:spcAft>
              <a:defRPr b="1">
                <a:solidFill>
                  <a:schemeClr val="tx1"/>
                </a:solidFill>
                <a:latin typeface="Arial" pitchFamily="34" charset="0"/>
              </a:defRPr>
            </a:lvl8pPr>
            <a:lvl9pPr marL="3944026" indent="-232002" defTabSz="95056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a:t>
            </a:fld>
            <a:endParaRPr lang="en-US" dirty="0" smtClean="0">
              <a:cs typeface="Arial" pitchFamily="34" charset="0"/>
            </a:endParaRPr>
          </a:p>
        </p:txBody>
      </p:sp>
    </p:spTree>
    <p:extLst>
      <p:ext uri="{BB962C8B-B14F-4D97-AF65-F5344CB8AC3E}">
        <p14:creationId xmlns:p14="http://schemas.microsoft.com/office/powerpoint/2010/main" val="521511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4" y="4461195"/>
            <a:ext cx="5486401" cy="4114800"/>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pPr lvl="1" defTabSz="946521">
              <a:defRPr/>
            </a:pPr>
            <a:r>
              <a:rPr lang="en-US" dirty="0"/>
              <a:t>Dr. Susan </a:t>
            </a:r>
            <a:r>
              <a:rPr lang="en-US" dirty="0" err="1"/>
              <a:t>Celniker</a:t>
            </a:r>
            <a:r>
              <a:rPr lang="en-US" dirty="0"/>
              <a:t> of the Lawrence Berkeley National Laboratory has been awarded the Genetics Society of America’s 2016 George W. Beadle Award for her outstanding contributions to the </a:t>
            </a:r>
            <a:r>
              <a:rPr lang="en-US" i="1" dirty="0"/>
              <a:t>Drosophila </a:t>
            </a:r>
            <a:r>
              <a:rPr lang="en-US" dirty="0"/>
              <a:t>community. Dr. </a:t>
            </a:r>
            <a:r>
              <a:rPr lang="en-US" dirty="0" err="1"/>
              <a:t>Celniker</a:t>
            </a:r>
            <a:r>
              <a:rPr lang="en-US" dirty="0"/>
              <a:t> has been a long-time NHGRI grantee, including working on </a:t>
            </a:r>
            <a:r>
              <a:rPr lang="en-US" dirty="0" err="1"/>
              <a:t>modENCODE</a:t>
            </a:r>
            <a:r>
              <a:rPr lang="en-US" dirty="0"/>
              <a:t> and other </a:t>
            </a:r>
            <a:r>
              <a:rPr lang="en-US" i="1" dirty="0"/>
              <a:t>Drosophila</a:t>
            </a:r>
            <a:r>
              <a:rPr lang="en-US" dirty="0"/>
              <a:t> resource grants. Her efforts were critical to ensuring that the Drosophila genome sequence was well-annotated.</a:t>
            </a:r>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20</a:t>
            </a:fld>
            <a:endParaRPr lang="en-US" dirty="0" smtClean="0">
              <a:solidFill>
                <a:srgbClr val="000000"/>
              </a:solidFill>
            </a:endParaRPr>
          </a:p>
        </p:txBody>
      </p:sp>
    </p:spTree>
    <p:extLst>
      <p:ext uri="{BB962C8B-B14F-4D97-AF65-F5344CB8AC3E}">
        <p14:creationId xmlns:p14="http://schemas.microsoft.com/office/powerpoint/2010/main" val="4155238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defTabSz="914334">
              <a:defRPr/>
            </a:pPr>
            <a:r>
              <a:rPr lang="en-US" dirty="0"/>
              <a:t>Dr. Gil </a:t>
            </a:r>
            <a:r>
              <a:rPr lang="en-US" dirty="0" err="1"/>
              <a:t>McVean</a:t>
            </a:r>
            <a:r>
              <a:rPr lang="en-US" dirty="0"/>
              <a:t>, a Director and Founder of Genomics PLC and also Director of the Big Data Institute at the University of Oxford, has been elected a Fellow of the Royal Society. Dr. </a:t>
            </a:r>
            <a:r>
              <a:rPr lang="en-US" dirty="0" err="1"/>
              <a:t>McVean</a:t>
            </a:r>
            <a:r>
              <a:rPr lang="en-US" dirty="0"/>
              <a:t> is a well-respected genomics researcher and was a key leader of the </a:t>
            </a:r>
            <a:r>
              <a:rPr lang="en-US" dirty="0" err="1"/>
              <a:t>HapMap</a:t>
            </a:r>
            <a:r>
              <a:rPr lang="en-US" dirty="0"/>
              <a:t> and 1000 Genomes projects. The Royal Society Fellows represent the most eminent scientists, engineers, and technologists in the U.K. and the Commonwealth.</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142" eaLnBrk="0" hangingPunct="0">
              <a:defRPr b="1">
                <a:solidFill>
                  <a:schemeClr val="tx1"/>
                </a:solidFill>
                <a:latin typeface="Arial" pitchFamily="34" charset="0"/>
              </a:defRPr>
            </a:lvl1pPr>
            <a:lvl2pPr marL="742567" indent="-285602" defTabSz="936142" eaLnBrk="0" hangingPunct="0">
              <a:defRPr b="1">
                <a:solidFill>
                  <a:schemeClr val="tx1"/>
                </a:solidFill>
                <a:latin typeface="Arial" pitchFamily="34" charset="0"/>
              </a:defRPr>
            </a:lvl2pPr>
            <a:lvl3pPr marL="1142412" indent="-228483" defTabSz="936142" eaLnBrk="0" hangingPunct="0">
              <a:defRPr b="1">
                <a:solidFill>
                  <a:schemeClr val="tx1"/>
                </a:solidFill>
                <a:latin typeface="Arial" pitchFamily="34" charset="0"/>
              </a:defRPr>
            </a:lvl3pPr>
            <a:lvl4pPr marL="1599375" indent="-228483" defTabSz="936142" eaLnBrk="0" hangingPunct="0">
              <a:defRPr b="1">
                <a:solidFill>
                  <a:schemeClr val="tx1"/>
                </a:solidFill>
                <a:latin typeface="Arial" pitchFamily="34" charset="0"/>
              </a:defRPr>
            </a:lvl4pPr>
            <a:lvl5pPr marL="2056341" indent="-228483" defTabSz="936142" eaLnBrk="0" hangingPunct="0">
              <a:defRPr b="1">
                <a:solidFill>
                  <a:schemeClr val="tx1"/>
                </a:solidFill>
                <a:latin typeface="Arial" pitchFamily="34" charset="0"/>
              </a:defRPr>
            </a:lvl5pPr>
            <a:lvl6pPr marL="2513305" indent="-228483" defTabSz="936142" eaLnBrk="0" fontAlgn="base" hangingPunct="0">
              <a:spcBef>
                <a:spcPct val="0"/>
              </a:spcBef>
              <a:spcAft>
                <a:spcPct val="0"/>
              </a:spcAft>
              <a:defRPr b="1">
                <a:solidFill>
                  <a:schemeClr val="tx1"/>
                </a:solidFill>
                <a:latin typeface="Arial" pitchFamily="34" charset="0"/>
              </a:defRPr>
            </a:lvl6pPr>
            <a:lvl7pPr marL="2970268" indent="-228483" defTabSz="936142" eaLnBrk="0" fontAlgn="base" hangingPunct="0">
              <a:spcBef>
                <a:spcPct val="0"/>
              </a:spcBef>
              <a:spcAft>
                <a:spcPct val="0"/>
              </a:spcAft>
              <a:defRPr b="1">
                <a:solidFill>
                  <a:schemeClr val="tx1"/>
                </a:solidFill>
                <a:latin typeface="Arial" pitchFamily="34" charset="0"/>
              </a:defRPr>
            </a:lvl7pPr>
            <a:lvl8pPr marL="3427233" indent="-228483" defTabSz="936142" eaLnBrk="0" fontAlgn="base" hangingPunct="0">
              <a:spcBef>
                <a:spcPct val="0"/>
              </a:spcBef>
              <a:spcAft>
                <a:spcPct val="0"/>
              </a:spcAft>
              <a:defRPr b="1">
                <a:solidFill>
                  <a:schemeClr val="tx1"/>
                </a:solidFill>
                <a:latin typeface="Arial" pitchFamily="34" charset="0"/>
              </a:defRPr>
            </a:lvl8pPr>
            <a:lvl9pPr marL="3884198" indent="-228483" defTabSz="9361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21</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1217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lvl="1" defTabSz="922106">
              <a:defRPr/>
            </a:pPr>
            <a:r>
              <a:rPr lang="en-US" dirty="0" smtClean="0">
                <a:latin typeface="Arial" panose="020B0604020202020204" pitchFamily="34" charset="0"/>
                <a:cs typeface="Arial" pitchFamily="34" charset="0"/>
              </a:rPr>
              <a:t>Two weeks ago, the National Academy</a:t>
            </a:r>
            <a:r>
              <a:rPr lang="en-US" baseline="0" dirty="0" smtClean="0">
                <a:latin typeface="Arial" pitchFamily="34" charset="0"/>
                <a:cs typeface="Arial" pitchFamily="34" charset="0"/>
              </a:rPr>
              <a:t> of Sciences announced their newly elected members. Of particular relevance to the genomics community and to NHGRI are individuals listed here. We extend our heartfelt congratulations to this impressive group.</a:t>
            </a:r>
          </a:p>
          <a:p>
            <a:pPr lvl="1" defTabSz="922106">
              <a:defRPr/>
            </a:pPr>
            <a:endParaRPr lang="en-US" baseline="0" dirty="0" smtClean="0">
              <a:latin typeface="Arial" pitchFamily="34" charset="0"/>
              <a:cs typeface="Arial" pitchFamily="34" charset="0"/>
            </a:endParaRPr>
          </a:p>
          <a:p>
            <a:pPr lvl="1" defTabSz="922106">
              <a:defRPr/>
            </a:pPr>
            <a:endParaRPr lang="en-US" baseline="0" dirty="0" smtClean="0">
              <a:latin typeface="Arial" pitchFamily="34" charset="0"/>
              <a:cs typeface="Arial" pitchFamily="34" charset="0"/>
            </a:endParaRPr>
          </a:p>
          <a:p>
            <a:pPr lvl="1" defTabSz="922106">
              <a:defRPr/>
            </a:pP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142" eaLnBrk="0" hangingPunct="0">
              <a:defRPr b="1">
                <a:solidFill>
                  <a:schemeClr val="tx1"/>
                </a:solidFill>
                <a:latin typeface="Arial" pitchFamily="34" charset="0"/>
              </a:defRPr>
            </a:lvl1pPr>
            <a:lvl2pPr marL="742567" indent="-285602" defTabSz="936142" eaLnBrk="0" hangingPunct="0">
              <a:defRPr b="1">
                <a:solidFill>
                  <a:schemeClr val="tx1"/>
                </a:solidFill>
                <a:latin typeface="Arial" pitchFamily="34" charset="0"/>
              </a:defRPr>
            </a:lvl2pPr>
            <a:lvl3pPr marL="1142412" indent="-228483" defTabSz="936142" eaLnBrk="0" hangingPunct="0">
              <a:defRPr b="1">
                <a:solidFill>
                  <a:schemeClr val="tx1"/>
                </a:solidFill>
                <a:latin typeface="Arial" pitchFamily="34" charset="0"/>
              </a:defRPr>
            </a:lvl3pPr>
            <a:lvl4pPr marL="1599375" indent="-228483" defTabSz="936142" eaLnBrk="0" hangingPunct="0">
              <a:defRPr b="1">
                <a:solidFill>
                  <a:schemeClr val="tx1"/>
                </a:solidFill>
                <a:latin typeface="Arial" pitchFamily="34" charset="0"/>
              </a:defRPr>
            </a:lvl4pPr>
            <a:lvl5pPr marL="2056341" indent="-228483" defTabSz="936142" eaLnBrk="0" hangingPunct="0">
              <a:defRPr b="1">
                <a:solidFill>
                  <a:schemeClr val="tx1"/>
                </a:solidFill>
                <a:latin typeface="Arial" pitchFamily="34" charset="0"/>
              </a:defRPr>
            </a:lvl5pPr>
            <a:lvl6pPr marL="2513305" indent="-228483" defTabSz="936142" eaLnBrk="0" fontAlgn="base" hangingPunct="0">
              <a:spcBef>
                <a:spcPct val="0"/>
              </a:spcBef>
              <a:spcAft>
                <a:spcPct val="0"/>
              </a:spcAft>
              <a:defRPr b="1">
                <a:solidFill>
                  <a:schemeClr val="tx1"/>
                </a:solidFill>
                <a:latin typeface="Arial" pitchFamily="34" charset="0"/>
              </a:defRPr>
            </a:lvl6pPr>
            <a:lvl7pPr marL="2970268" indent="-228483" defTabSz="936142" eaLnBrk="0" fontAlgn="base" hangingPunct="0">
              <a:spcBef>
                <a:spcPct val="0"/>
              </a:spcBef>
              <a:spcAft>
                <a:spcPct val="0"/>
              </a:spcAft>
              <a:defRPr b="1">
                <a:solidFill>
                  <a:schemeClr val="tx1"/>
                </a:solidFill>
                <a:latin typeface="Arial" pitchFamily="34" charset="0"/>
              </a:defRPr>
            </a:lvl7pPr>
            <a:lvl8pPr marL="3427233" indent="-228483" defTabSz="936142" eaLnBrk="0" fontAlgn="base" hangingPunct="0">
              <a:spcBef>
                <a:spcPct val="0"/>
              </a:spcBef>
              <a:spcAft>
                <a:spcPct val="0"/>
              </a:spcAft>
              <a:defRPr b="1">
                <a:solidFill>
                  <a:schemeClr val="tx1"/>
                </a:solidFill>
                <a:latin typeface="Arial" pitchFamily="34" charset="0"/>
              </a:defRPr>
            </a:lvl8pPr>
            <a:lvl9pPr marL="3884198" indent="-228483" defTabSz="9361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22</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1691641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lvl="1" defTabSz="922106">
              <a:defRPr/>
            </a:pPr>
            <a:r>
              <a:rPr lang="en-US" dirty="0"/>
              <a:t>And now for some comings and goings of a number of NHGRI and genomics colleagues…</a:t>
            </a:r>
          </a:p>
          <a:p>
            <a:pPr lvl="1" defTabSz="922106">
              <a:defRPr/>
            </a:pPr>
            <a:endParaRPr lang="en-US" dirty="0"/>
          </a:p>
          <a:p>
            <a:pPr lvl="1" defTabSz="922106">
              <a:defRPr/>
            </a:pPr>
            <a:r>
              <a:rPr lang="en-US" dirty="0"/>
              <a:t>NHGRI’s good friend, grantee, and former Council member, Dr. Rick </a:t>
            </a:r>
            <a:r>
              <a:rPr lang="en-US" dirty="0" err="1"/>
              <a:t>Lifton</a:t>
            </a:r>
            <a:r>
              <a:rPr lang="en-US" dirty="0"/>
              <a:t>, will be departing Yale University after many years to become the 11</a:t>
            </a:r>
            <a:r>
              <a:rPr lang="en-US" baseline="30000" dirty="0"/>
              <a:t>th</a:t>
            </a:r>
            <a:r>
              <a:rPr lang="en-US" dirty="0"/>
              <a:t> President of The Rockefeller University. Dr. </a:t>
            </a:r>
            <a:r>
              <a:rPr lang="en-US" dirty="0" err="1"/>
              <a:t>Lifton</a:t>
            </a:r>
            <a:r>
              <a:rPr lang="en-US" dirty="0"/>
              <a:t> is a well-respected physician-scientist with a distinguished research career in human genetics and genomics. He has also done a terrific job as Chairman of the Department of Genetics at Yale University, and will now have the opportunity to use those leadership skills in leading The Rockefeller University. </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142" eaLnBrk="0" hangingPunct="0">
              <a:defRPr b="1">
                <a:solidFill>
                  <a:schemeClr val="tx1"/>
                </a:solidFill>
                <a:latin typeface="Arial" pitchFamily="34" charset="0"/>
              </a:defRPr>
            </a:lvl1pPr>
            <a:lvl2pPr marL="742567" indent="-285602" defTabSz="936142" eaLnBrk="0" hangingPunct="0">
              <a:defRPr b="1">
                <a:solidFill>
                  <a:schemeClr val="tx1"/>
                </a:solidFill>
                <a:latin typeface="Arial" pitchFamily="34" charset="0"/>
              </a:defRPr>
            </a:lvl2pPr>
            <a:lvl3pPr marL="1142412" indent="-228483" defTabSz="936142" eaLnBrk="0" hangingPunct="0">
              <a:defRPr b="1">
                <a:solidFill>
                  <a:schemeClr val="tx1"/>
                </a:solidFill>
                <a:latin typeface="Arial" pitchFamily="34" charset="0"/>
              </a:defRPr>
            </a:lvl3pPr>
            <a:lvl4pPr marL="1599375" indent="-228483" defTabSz="936142" eaLnBrk="0" hangingPunct="0">
              <a:defRPr b="1">
                <a:solidFill>
                  <a:schemeClr val="tx1"/>
                </a:solidFill>
                <a:latin typeface="Arial" pitchFamily="34" charset="0"/>
              </a:defRPr>
            </a:lvl4pPr>
            <a:lvl5pPr marL="2056341" indent="-228483" defTabSz="936142" eaLnBrk="0" hangingPunct="0">
              <a:defRPr b="1">
                <a:solidFill>
                  <a:schemeClr val="tx1"/>
                </a:solidFill>
                <a:latin typeface="Arial" pitchFamily="34" charset="0"/>
              </a:defRPr>
            </a:lvl5pPr>
            <a:lvl6pPr marL="2513305" indent="-228483" defTabSz="936142" eaLnBrk="0" fontAlgn="base" hangingPunct="0">
              <a:spcBef>
                <a:spcPct val="0"/>
              </a:spcBef>
              <a:spcAft>
                <a:spcPct val="0"/>
              </a:spcAft>
              <a:defRPr b="1">
                <a:solidFill>
                  <a:schemeClr val="tx1"/>
                </a:solidFill>
                <a:latin typeface="Arial" pitchFamily="34" charset="0"/>
              </a:defRPr>
            </a:lvl6pPr>
            <a:lvl7pPr marL="2970268" indent="-228483" defTabSz="936142" eaLnBrk="0" fontAlgn="base" hangingPunct="0">
              <a:spcBef>
                <a:spcPct val="0"/>
              </a:spcBef>
              <a:spcAft>
                <a:spcPct val="0"/>
              </a:spcAft>
              <a:defRPr b="1">
                <a:solidFill>
                  <a:schemeClr val="tx1"/>
                </a:solidFill>
                <a:latin typeface="Arial" pitchFamily="34" charset="0"/>
              </a:defRPr>
            </a:lvl7pPr>
            <a:lvl8pPr marL="3427233" indent="-228483" defTabSz="936142" eaLnBrk="0" fontAlgn="base" hangingPunct="0">
              <a:spcBef>
                <a:spcPct val="0"/>
              </a:spcBef>
              <a:spcAft>
                <a:spcPct val="0"/>
              </a:spcAft>
              <a:defRPr b="1">
                <a:solidFill>
                  <a:schemeClr val="tx1"/>
                </a:solidFill>
                <a:latin typeface="Arial" pitchFamily="34" charset="0"/>
              </a:defRPr>
            </a:lvl8pPr>
            <a:lvl9pPr marL="3884198" indent="-228483" defTabSz="9361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23</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4180925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r>
              <a:rPr lang="en-US" baseline="0" dirty="0" smtClean="0">
                <a:latin typeface="Arial" pitchFamily="34" charset="0"/>
                <a:cs typeface="Arial" pitchFamily="34" charset="0"/>
              </a:rPr>
              <a:t>After serving 14 years as the Director of the Department of Energy’s Joint Genome Institute (or JGI), Dr. Eddy Rubin will be stepping down from this role later this year. </a:t>
            </a:r>
            <a:r>
              <a:rPr lang="en-US" dirty="0"/>
              <a:t>Once a new JGI Director is identified, Dr. Rubin will become Chief Scientific Officer of </a:t>
            </a:r>
            <a:r>
              <a:rPr lang="en-US" dirty="0" err="1"/>
              <a:t>Metabiota</a:t>
            </a:r>
            <a:r>
              <a:rPr lang="en-US" dirty="0"/>
              <a:t>, a ‘big data’ analytics company focused on infectious diseases and epidemic risk.</a:t>
            </a: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142" eaLnBrk="0" hangingPunct="0">
              <a:defRPr b="1">
                <a:solidFill>
                  <a:schemeClr val="tx1"/>
                </a:solidFill>
                <a:latin typeface="Arial" pitchFamily="34" charset="0"/>
              </a:defRPr>
            </a:lvl1pPr>
            <a:lvl2pPr marL="742567" indent="-285602" defTabSz="936142" eaLnBrk="0" hangingPunct="0">
              <a:defRPr b="1">
                <a:solidFill>
                  <a:schemeClr val="tx1"/>
                </a:solidFill>
                <a:latin typeface="Arial" pitchFamily="34" charset="0"/>
              </a:defRPr>
            </a:lvl2pPr>
            <a:lvl3pPr marL="1142412" indent="-228483" defTabSz="936142" eaLnBrk="0" hangingPunct="0">
              <a:defRPr b="1">
                <a:solidFill>
                  <a:schemeClr val="tx1"/>
                </a:solidFill>
                <a:latin typeface="Arial" pitchFamily="34" charset="0"/>
              </a:defRPr>
            </a:lvl3pPr>
            <a:lvl4pPr marL="1599375" indent="-228483" defTabSz="936142" eaLnBrk="0" hangingPunct="0">
              <a:defRPr b="1">
                <a:solidFill>
                  <a:schemeClr val="tx1"/>
                </a:solidFill>
                <a:latin typeface="Arial" pitchFamily="34" charset="0"/>
              </a:defRPr>
            </a:lvl4pPr>
            <a:lvl5pPr marL="2056341" indent="-228483" defTabSz="936142" eaLnBrk="0" hangingPunct="0">
              <a:defRPr b="1">
                <a:solidFill>
                  <a:schemeClr val="tx1"/>
                </a:solidFill>
                <a:latin typeface="Arial" pitchFamily="34" charset="0"/>
              </a:defRPr>
            </a:lvl5pPr>
            <a:lvl6pPr marL="2513305" indent="-228483" defTabSz="936142" eaLnBrk="0" fontAlgn="base" hangingPunct="0">
              <a:spcBef>
                <a:spcPct val="0"/>
              </a:spcBef>
              <a:spcAft>
                <a:spcPct val="0"/>
              </a:spcAft>
              <a:defRPr b="1">
                <a:solidFill>
                  <a:schemeClr val="tx1"/>
                </a:solidFill>
                <a:latin typeface="Arial" pitchFamily="34" charset="0"/>
              </a:defRPr>
            </a:lvl6pPr>
            <a:lvl7pPr marL="2970268" indent="-228483" defTabSz="936142" eaLnBrk="0" fontAlgn="base" hangingPunct="0">
              <a:spcBef>
                <a:spcPct val="0"/>
              </a:spcBef>
              <a:spcAft>
                <a:spcPct val="0"/>
              </a:spcAft>
              <a:defRPr b="1">
                <a:solidFill>
                  <a:schemeClr val="tx1"/>
                </a:solidFill>
                <a:latin typeface="Arial" pitchFamily="34" charset="0"/>
              </a:defRPr>
            </a:lvl7pPr>
            <a:lvl8pPr marL="3427233" indent="-228483" defTabSz="936142" eaLnBrk="0" fontAlgn="base" hangingPunct="0">
              <a:spcBef>
                <a:spcPct val="0"/>
              </a:spcBef>
              <a:spcAft>
                <a:spcPct val="0"/>
              </a:spcAft>
              <a:defRPr b="1">
                <a:solidFill>
                  <a:schemeClr val="tx1"/>
                </a:solidFill>
                <a:latin typeface="Arial" pitchFamily="34" charset="0"/>
              </a:defRPr>
            </a:lvl8pPr>
            <a:lvl9pPr marL="3884198" indent="-228483" defTabSz="9361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24</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753571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lvl="1" defTabSz="922106">
              <a:defRPr/>
            </a:pPr>
            <a:r>
              <a:rPr lang="en-US" dirty="0"/>
              <a:t>After 29 years, Dr. Jan </a:t>
            </a:r>
            <a:r>
              <a:rPr lang="en-US" dirty="0" err="1"/>
              <a:t>Witkowski</a:t>
            </a:r>
            <a:r>
              <a:rPr lang="en-US" dirty="0"/>
              <a:t> is stepping down as Director of the Cold Spring Harbor Laboratory </a:t>
            </a:r>
            <a:r>
              <a:rPr lang="en-US" dirty="0" err="1"/>
              <a:t>Banbury</a:t>
            </a:r>
            <a:r>
              <a:rPr lang="en-US" dirty="0"/>
              <a:t> Center. Dr. </a:t>
            </a:r>
            <a:r>
              <a:rPr lang="en-US" dirty="0" err="1"/>
              <a:t>Witkowski</a:t>
            </a:r>
            <a:r>
              <a:rPr lang="en-US" dirty="0"/>
              <a:t> has been instrumental in developing the Center’s robust meetings program, having helped NHGRI and the genomics community conduct multiple important meetings at this site. He plans to stay at Cold Spring Harbor Laboratory and undertake a number of new projects, including working on compiling the history of the Cold Spring Harbor Laboratory.</a:t>
            </a:r>
            <a:br>
              <a:rPr lang="en-US" dirty="0"/>
            </a:b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142" eaLnBrk="0" hangingPunct="0">
              <a:defRPr b="1">
                <a:solidFill>
                  <a:schemeClr val="tx1"/>
                </a:solidFill>
                <a:latin typeface="Arial" pitchFamily="34" charset="0"/>
              </a:defRPr>
            </a:lvl1pPr>
            <a:lvl2pPr marL="742567" indent="-285602" defTabSz="936142" eaLnBrk="0" hangingPunct="0">
              <a:defRPr b="1">
                <a:solidFill>
                  <a:schemeClr val="tx1"/>
                </a:solidFill>
                <a:latin typeface="Arial" pitchFamily="34" charset="0"/>
              </a:defRPr>
            </a:lvl2pPr>
            <a:lvl3pPr marL="1142412" indent="-228483" defTabSz="936142" eaLnBrk="0" hangingPunct="0">
              <a:defRPr b="1">
                <a:solidFill>
                  <a:schemeClr val="tx1"/>
                </a:solidFill>
                <a:latin typeface="Arial" pitchFamily="34" charset="0"/>
              </a:defRPr>
            </a:lvl3pPr>
            <a:lvl4pPr marL="1599375" indent="-228483" defTabSz="936142" eaLnBrk="0" hangingPunct="0">
              <a:defRPr b="1">
                <a:solidFill>
                  <a:schemeClr val="tx1"/>
                </a:solidFill>
                <a:latin typeface="Arial" pitchFamily="34" charset="0"/>
              </a:defRPr>
            </a:lvl4pPr>
            <a:lvl5pPr marL="2056341" indent="-228483" defTabSz="936142" eaLnBrk="0" hangingPunct="0">
              <a:defRPr b="1">
                <a:solidFill>
                  <a:schemeClr val="tx1"/>
                </a:solidFill>
                <a:latin typeface="Arial" pitchFamily="34" charset="0"/>
              </a:defRPr>
            </a:lvl5pPr>
            <a:lvl6pPr marL="2513305" indent="-228483" defTabSz="936142" eaLnBrk="0" fontAlgn="base" hangingPunct="0">
              <a:spcBef>
                <a:spcPct val="0"/>
              </a:spcBef>
              <a:spcAft>
                <a:spcPct val="0"/>
              </a:spcAft>
              <a:defRPr b="1">
                <a:solidFill>
                  <a:schemeClr val="tx1"/>
                </a:solidFill>
                <a:latin typeface="Arial" pitchFamily="34" charset="0"/>
              </a:defRPr>
            </a:lvl6pPr>
            <a:lvl7pPr marL="2970268" indent="-228483" defTabSz="936142" eaLnBrk="0" fontAlgn="base" hangingPunct="0">
              <a:spcBef>
                <a:spcPct val="0"/>
              </a:spcBef>
              <a:spcAft>
                <a:spcPct val="0"/>
              </a:spcAft>
              <a:defRPr b="1">
                <a:solidFill>
                  <a:schemeClr val="tx1"/>
                </a:solidFill>
                <a:latin typeface="Arial" pitchFamily="34" charset="0"/>
              </a:defRPr>
            </a:lvl7pPr>
            <a:lvl8pPr marL="3427233" indent="-228483" defTabSz="936142" eaLnBrk="0" fontAlgn="base" hangingPunct="0">
              <a:spcBef>
                <a:spcPct val="0"/>
              </a:spcBef>
              <a:spcAft>
                <a:spcPct val="0"/>
              </a:spcAft>
              <a:defRPr b="1">
                <a:solidFill>
                  <a:schemeClr val="tx1"/>
                </a:solidFill>
                <a:latin typeface="Arial" pitchFamily="34" charset="0"/>
              </a:defRPr>
            </a:lvl8pPr>
            <a:lvl9pPr marL="3884198" indent="-228483" defTabSz="9361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25</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2608274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defTabSz="914334">
              <a:defRPr/>
            </a:pPr>
            <a:r>
              <a:rPr lang="en-US" i="0" dirty="0" smtClean="0">
                <a:latin typeface="Arial" panose="020B0604020202020204" pitchFamily="34" charset="0"/>
                <a:cs typeface="Arial" pitchFamily="34" charset="0"/>
              </a:rPr>
              <a:t>The </a:t>
            </a:r>
            <a:r>
              <a:rPr lang="en-US" i="1" dirty="0" smtClean="0">
                <a:latin typeface="Arial" pitchFamily="34" charset="0"/>
                <a:cs typeface="Arial" pitchFamily="34" charset="0"/>
              </a:rPr>
              <a:t>MIT Technology Review </a:t>
            </a:r>
            <a:r>
              <a:rPr lang="en-US" i="0" dirty="0" smtClean="0">
                <a:latin typeface="Arial" pitchFamily="34" charset="0"/>
                <a:cs typeface="Arial" pitchFamily="34" charset="0"/>
              </a:rPr>
              <a:t>recently announced</a:t>
            </a:r>
            <a:r>
              <a:rPr lang="en-US" i="0" baseline="0" dirty="0" smtClean="0">
                <a:latin typeface="Arial" pitchFamily="34" charset="0"/>
                <a:cs typeface="Arial" pitchFamily="34" charset="0"/>
              </a:rPr>
              <a:t> its Top 10 Breakthrough Technologies for 2016. Among this group of ten were two from the genomics field. Specifically, “Precise Gene Editing in Plants” using CRISPR and the “DNA App Store” for accessing information about your genes. </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142" eaLnBrk="0" hangingPunct="0">
              <a:defRPr b="1">
                <a:solidFill>
                  <a:schemeClr val="tx1"/>
                </a:solidFill>
                <a:latin typeface="Arial" pitchFamily="34" charset="0"/>
              </a:defRPr>
            </a:lvl1pPr>
            <a:lvl2pPr marL="742567" indent="-285602" defTabSz="936142" eaLnBrk="0" hangingPunct="0">
              <a:defRPr b="1">
                <a:solidFill>
                  <a:schemeClr val="tx1"/>
                </a:solidFill>
                <a:latin typeface="Arial" pitchFamily="34" charset="0"/>
              </a:defRPr>
            </a:lvl2pPr>
            <a:lvl3pPr marL="1142412" indent="-228483" defTabSz="936142" eaLnBrk="0" hangingPunct="0">
              <a:defRPr b="1">
                <a:solidFill>
                  <a:schemeClr val="tx1"/>
                </a:solidFill>
                <a:latin typeface="Arial" pitchFamily="34" charset="0"/>
              </a:defRPr>
            </a:lvl3pPr>
            <a:lvl4pPr marL="1599375" indent="-228483" defTabSz="936142" eaLnBrk="0" hangingPunct="0">
              <a:defRPr b="1">
                <a:solidFill>
                  <a:schemeClr val="tx1"/>
                </a:solidFill>
                <a:latin typeface="Arial" pitchFamily="34" charset="0"/>
              </a:defRPr>
            </a:lvl4pPr>
            <a:lvl5pPr marL="2056341" indent="-228483" defTabSz="936142" eaLnBrk="0" hangingPunct="0">
              <a:defRPr b="1">
                <a:solidFill>
                  <a:schemeClr val="tx1"/>
                </a:solidFill>
                <a:latin typeface="Arial" pitchFamily="34" charset="0"/>
              </a:defRPr>
            </a:lvl5pPr>
            <a:lvl6pPr marL="2513305" indent="-228483" defTabSz="936142" eaLnBrk="0" fontAlgn="base" hangingPunct="0">
              <a:spcBef>
                <a:spcPct val="0"/>
              </a:spcBef>
              <a:spcAft>
                <a:spcPct val="0"/>
              </a:spcAft>
              <a:defRPr b="1">
                <a:solidFill>
                  <a:schemeClr val="tx1"/>
                </a:solidFill>
                <a:latin typeface="Arial" pitchFamily="34" charset="0"/>
              </a:defRPr>
            </a:lvl6pPr>
            <a:lvl7pPr marL="2970268" indent="-228483" defTabSz="936142" eaLnBrk="0" fontAlgn="base" hangingPunct="0">
              <a:spcBef>
                <a:spcPct val="0"/>
              </a:spcBef>
              <a:spcAft>
                <a:spcPct val="0"/>
              </a:spcAft>
              <a:defRPr b="1">
                <a:solidFill>
                  <a:schemeClr val="tx1"/>
                </a:solidFill>
                <a:latin typeface="Arial" pitchFamily="34" charset="0"/>
              </a:defRPr>
            </a:lvl7pPr>
            <a:lvl8pPr marL="3427233" indent="-228483" defTabSz="936142" eaLnBrk="0" fontAlgn="base" hangingPunct="0">
              <a:spcBef>
                <a:spcPct val="0"/>
              </a:spcBef>
              <a:spcAft>
                <a:spcPct val="0"/>
              </a:spcAft>
              <a:defRPr b="1">
                <a:solidFill>
                  <a:schemeClr val="tx1"/>
                </a:solidFill>
                <a:latin typeface="Arial" pitchFamily="34" charset="0"/>
              </a:defRPr>
            </a:lvl8pPr>
            <a:lvl9pPr marL="3884198" indent="-228483" defTabSz="9361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26</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425752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lvl="1" defTabSz="922106">
              <a:defRPr/>
            </a:pPr>
            <a:r>
              <a:rPr lang="en-US" dirty="0"/>
              <a:t>The magazine </a:t>
            </a:r>
            <a:r>
              <a:rPr lang="en-US" i="1" dirty="0"/>
              <a:t>Modern Healthcare </a:t>
            </a:r>
            <a:r>
              <a:rPr lang="en-US" dirty="0"/>
              <a:t>recently conducted a survey of its readers, seeking their input about the top advance in healthcare over the past 40 years. Remarkably, the readers concluded that “the sequencing of the human genome represents the most significant breakthrough in healthcare over the past 40 years.”</a:t>
            </a: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142" eaLnBrk="0" hangingPunct="0">
              <a:defRPr b="1">
                <a:solidFill>
                  <a:schemeClr val="tx1"/>
                </a:solidFill>
                <a:latin typeface="Arial" pitchFamily="34" charset="0"/>
              </a:defRPr>
            </a:lvl1pPr>
            <a:lvl2pPr marL="742567" indent="-285602" defTabSz="936142" eaLnBrk="0" hangingPunct="0">
              <a:defRPr b="1">
                <a:solidFill>
                  <a:schemeClr val="tx1"/>
                </a:solidFill>
                <a:latin typeface="Arial" pitchFamily="34" charset="0"/>
              </a:defRPr>
            </a:lvl2pPr>
            <a:lvl3pPr marL="1142412" indent="-228483" defTabSz="936142" eaLnBrk="0" hangingPunct="0">
              <a:defRPr b="1">
                <a:solidFill>
                  <a:schemeClr val="tx1"/>
                </a:solidFill>
                <a:latin typeface="Arial" pitchFamily="34" charset="0"/>
              </a:defRPr>
            </a:lvl3pPr>
            <a:lvl4pPr marL="1599375" indent="-228483" defTabSz="936142" eaLnBrk="0" hangingPunct="0">
              <a:defRPr b="1">
                <a:solidFill>
                  <a:schemeClr val="tx1"/>
                </a:solidFill>
                <a:latin typeface="Arial" pitchFamily="34" charset="0"/>
              </a:defRPr>
            </a:lvl4pPr>
            <a:lvl5pPr marL="2056341" indent="-228483" defTabSz="936142" eaLnBrk="0" hangingPunct="0">
              <a:defRPr b="1">
                <a:solidFill>
                  <a:schemeClr val="tx1"/>
                </a:solidFill>
                <a:latin typeface="Arial" pitchFamily="34" charset="0"/>
              </a:defRPr>
            </a:lvl5pPr>
            <a:lvl6pPr marL="2513305" indent="-228483" defTabSz="936142" eaLnBrk="0" fontAlgn="base" hangingPunct="0">
              <a:spcBef>
                <a:spcPct val="0"/>
              </a:spcBef>
              <a:spcAft>
                <a:spcPct val="0"/>
              </a:spcAft>
              <a:defRPr b="1">
                <a:solidFill>
                  <a:schemeClr val="tx1"/>
                </a:solidFill>
                <a:latin typeface="Arial" pitchFamily="34" charset="0"/>
              </a:defRPr>
            </a:lvl6pPr>
            <a:lvl7pPr marL="2970268" indent="-228483" defTabSz="936142" eaLnBrk="0" fontAlgn="base" hangingPunct="0">
              <a:spcBef>
                <a:spcPct val="0"/>
              </a:spcBef>
              <a:spcAft>
                <a:spcPct val="0"/>
              </a:spcAft>
              <a:defRPr b="1">
                <a:solidFill>
                  <a:schemeClr val="tx1"/>
                </a:solidFill>
                <a:latin typeface="Arial" pitchFamily="34" charset="0"/>
              </a:defRPr>
            </a:lvl7pPr>
            <a:lvl8pPr marL="3427233" indent="-228483" defTabSz="936142" eaLnBrk="0" fontAlgn="base" hangingPunct="0">
              <a:spcBef>
                <a:spcPct val="0"/>
              </a:spcBef>
              <a:spcAft>
                <a:spcPct val="0"/>
              </a:spcAft>
              <a:defRPr b="1">
                <a:solidFill>
                  <a:schemeClr val="tx1"/>
                </a:solidFill>
                <a:latin typeface="Arial" pitchFamily="34" charset="0"/>
              </a:defRPr>
            </a:lvl8pPr>
            <a:lvl9pPr marL="3884198" indent="-228483" defTabSz="9361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27</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1624669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r>
              <a:rPr lang="en-US" dirty="0"/>
              <a:t>To celebrate its 20th anniversary, the journal </a:t>
            </a:r>
            <a:r>
              <a:rPr lang="en-US" i="1" dirty="0"/>
              <a:t>Nature Biotechnology </a:t>
            </a:r>
            <a:r>
              <a:rPr lang="en-US" dirty="0"/>
              <a:t>recently</a:t>
            </a:r>
            <a:r>
              <a:rPr lang="en-US" i="1" dirty="0"/>
              <a:t> </a:t>
            </a:r>
            <a:r>
              <a:rPr lang="en-US" dirty="0"/>
              <a:t>published a special issue celebrating two decades of the science and business of biotechnology. A number of NHGRI-supported research projects were highlighted, including those related to detecting somatic variants in cancer, assembling transcriptomes, predictive metagenomics, and the use of </a:t>
            </a:r>
            <a:r>
              <a:rPr lang="en-US" dirty="0" err="1"/>
              <a:t>nanopores</a:t>
            </a:r>
            <a:r>
              <a:rPr lang="en-US" dirty="0"/>
              <a:t> for DNA sequencing.</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142" eaLnBrk="0" hangingPunct="0">
              <a:defRPr b="1">
                <a:solidFill>
                  <a:schemeClr val="tx1"/>
                </a:solidFill>
                <a:latin typeface="Arial" pitchFamily="34" charset="0"/>
              </a:defRPr>
            </a:lvl1pPr>
            <a:lvl2pPr marL="742567" indent="-285602" defTabSz="936142" eaLnBrk="0" hangingPunct="0">
              <a:defRPr b="1">
                <a:solidFill>
                  <a:schemeClr val="tx1"/>
                </a:solidFill>
                <a:latin typeface="Arial" pitchFamily="34" charset="0"/>
              </a:defRPr>
            </a:lvl2pPr>
            <a:lvl3pPr marL="1142412" indent="-228483" defTabSz="936142" eaLnBrk="0" hangingPunct="0">
              <a:defRPr b="1">
                <a:solidFill>
                  <a:schemeClr val="tx1"/>
                </a:solidFill>
                <a:latin typeface="Arial" pitchFamily="34" charset="0"/>
              </a:defRPr>
            </a:lvl3pPr>
            <a:lvl4pPr marL="1599375" indent="-228483" defTabSz="936142" eaLnBrk="0" hangingPunct="0">
              <a:defRPr b="1">
                <a:solidFill>
                  <a:schemeClr val="tx1"/>
                </a:solidFill>
                <a:latin typeface="Arial" pitchFamily="34" charset="0"/>
              </a:defRPr>
            </a:lvl4pPr>
            <a:lvl5pPr marL="2056341" indent="-228483" defTabSz="936142" eaLnBrk="0" hangingPunct="0">
              <a:defRPr b="1">
                <a:solidFill>
                  <a:schemeClr val="tx1"/>
                </a:solidFill>
                <a:latin typeface="Arial" pitchFamily="34" charset="0"/>
              </a:defRPr>
            </a:lvl5pPr>
            <a:lvl6pPr marL="2513305" indent="-228483" defTabSz="936142" eaLnBrk="0" fontAlgn="base" hangingPunct="0">
              <a:spcBef>
                <a:spcPct val="0"/>
              </a:spcBef>
              <a:spcAft>
                <a:spcPct val="0"/>
              </a:spcAft>
              <a:defRPr b="1">
                <a:solidFill>
                  <a:schemeClr val="tx1"/>
                </a:solidFill>
                <a:latin typeface="Arial" pitchFamily="34" charset="0"/>
              </a:defRPr>
            </a:lvl6pPr>
            <a:lvl7pPr marL="2970268" indent="-228483" defTabSz="936142" eaLnBrk="0" fontAlgn="base" hangingPunct="0">
              <a:spcBef>
                <a:spcPct val="0"/>
              </a:spcBef>
              <a:spcAft>
                <a:spcPct val="0"/>
              </a:spcAft>
              <a:defRPr b="1">
                <a:solidFill>
                  <a:schemeClr val="tx1"/>
                </a:solidFill>
                <a:latin typeface="Arial" pitchFamily="34" charset="0"/>
              </a:defRPr>
            </a:lvl7pPr>
            <a:lvl8pPr marL="3427233" indent="-228483" defTabSz="936142" eaLnBrk="0" fontAlgn="base" hangingPunct="0">
              <a:spcBef>
                <a:spcPct val="0"/>
              </a:spcBef>
              <a:spcAft>
                <a:spcPct val="0"/>
              </a:spcAft>
              <a:defRPr b="1">
                <a:solidFill>
                  <a:schemeClr val="tx1"/>
                </a:solidFill>
                <a:latin typeface="Arial" pitchFamily="34" charset="0"/>
              </a:defRPr>
            </a:lvl8pPr>
            <a:lvl9pPr marL="3884198" indent="-228483" defTabSz="9361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28</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337526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61" tIns="47680" rIns="95361" bIns="47680" numCol="1" anchor="t" anchorCtr="0" compatLnSpc="1">
            <a:prstTxWarp prst="textNoShape">
              <a:avLst/>
            </a:prstTxWarp>
          </a:bodyPr>
          <a:lstStyle/>
          <a:p>
            <a:pPr defTabSz="921148">
              <a:defRPr/>
            </a:pPr>
            <a:r>
              <a:rPr lang="en-US" dirty="0" smtClean="0">
                <a:latin typeface="Arial" panose="020B0604020202020204" pitchFamily="34" charset="0"/>
                <a:cs typeface="Arial" pitchFamily="34" charset="0"/>
              </a:rPr>
              <a:t>In terms</a:t>
            </a:r>
            <a:r>
              <a:rPr lang="en-US" baseline="0" dirty="0" smtClean="0">
                <a:latin typeface="Arial" pitchFamily="34" charset="0"/>
                <a:cs typeface="Arial" pitchFamily="34" charset="0"/>
              </a:rPr>
              <a:t> of ‘</a:t>
            </a:r>
            <a:r>
              <a:rPr lang="en-US" u="none" baseline="0" dirty="0" smtClean="0">
                <a:latin typeface="Arial" pitchFamily="34" charset="0"/>
                <a:cs typeface="Arial" pitchFamily="34" charset="0"/>
              </a:rPr>
              <a:t>Genomes</a:t>
            </a:r>
            <a:r>
              <a:rPr lang="en-US" baseline="0" dirty="0" smtClean="0">
                <a:latin typeface="Arial" pitchFamily="34" charset="0"/>
                <a:cs typeface="Arial" pitchFamily="34" charset="0"/>
              </a:rPr>
              <a:t> In The News’ – there have been a number of recently generated genome sequences reported since the last Council meeting, including: </a:t>
            </a:r>
            <a:r>
              <a:rPr lang="en-US" dirty="0"/>
              <a:t>* bed bug, * cheetah,* spotted gar, * 430,000 year-old hominin, * filter-feeding Mediterranean mussel, * Atlantic salmon, * California Island foxes, and * more Galapagos finches.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29</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2351861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itchFamily="34" charset="0"/>
              </a:rPr>
              <a:t>By</a:t>
            </a:r>
            <a:r>
              <a:rPr lang="en-US" baseline="0" dirty="0" smtClean="0">
                <a:latin typeface="Arial" panose="020B0604020202020204" pitchFamily="34" charset="0"/>
                <a:cs typeface="Arial" pitchFamily="34" charset="0"/>
              </a:rPr>
              <a:t> sheer coincidence, we have an unusually ‘light’ Open Session agenda today. </a:t>
            </a:r>
            <a:r>
              <a:rPr lang="en-US" dirty="0" smtClean="0">
                <a:latin typeface="Arial" panose="020B0604020202020204" pitchFamily="34" charset="0"/>
                <a:cs typeface="Arial" pitchFamily="34" charset="0"/>
              </a:rPr>
              <a:t>In fact, there is only one</a:t>
            </a:r>
            <a:r>
              <a:rPr lang="en-US" baseline="0" dirty="0" smtClean="0">
                <a:latin typeface="Arial" panose="020B0604020202020204" pitchFamily="34" charset="0"/>
                <a:cs typeface="Arial" pitchFamily="34" charset="0"/>
              </a:rPr>
              <a:t> </a:t>
            </a:r>
            <a:r>
              <a:rPr lang="en-US" dirty="0" smtClean="0">
                <a:latin typeface="Arial" panose="020B0604020202020204" pitchFamily="34" charset="0"/>
                <a:cs typeface="Arial" pitchFamily="34" charset="0"/>
              </a:rPr>
              <a:t>other formal presentation,</a:t>
            </a:r>
            <a:r>
              <a:rPr lang="en-US" baseline="0" dirty="0" smtClean="0">
                <a:latin typeface="Arial" panose="020B0604020202020204" pitchFamily="34" charset="0"/>
                <a:cs typeface="Arial" pitchFamily="34" charset="0"/>
              </a:rPr>
              <a:t> and that will follow my Direct</a:t>
            </a:r>
            <a:r>
              <a:rPr lang="en-US" dirty="0" smtClean="0">
                <a:latin typeface="Arial" pitchFamily="34" charset="0"/>
                <a:cs typeface="Arial" pitchFamily="34" charset="0"/>
              </a:rPr>
              <a:t>or’s Report.</a:t>
            </a:r>
          </a:p>
          <a:p>
            <a:endParaRPr lang="en-US" dirty="0" smtClean="0">
              <a:latin typeface="Arial" pitchFamily="34" charset="0"/>
              <a:cs typeface="Arial" pitchFamily="34" charset="0"/>
            </a:endParaRPr>
          </a:p>
          <a:p>
            <a:pPr marL="0" indent="0">
              <a:buFont typeface="Arial" panose="020B0604020202020204" pitchFamily="34" charset="0"/>
              <a:buNone/>
            </a:pPr>
            <a:r>
              <a:rPr lang="en-US" dirty="0" smtClean="0">
                <a:latin typeface="Arial" pitchFamily="34" charset="0"/>
                <a:cs typeface="Arial" pitchFamily="34" charset="0"/>
              </a:rPr>
              <a:t>*</a:t>
            </a:r>
            <a:r>
              <a:rPr lang="en-US" baseline="0" dirty="0" smtClean="0">
                <a:latin typeface="Arial" pitchFamily="34" charset="0"/>
                <a:cs typeface="Arial" pitchFamily="34" charset="0"/>
              </a:rPr>
              <a:t> </a:t>
            </a:r>
            <a:r>
              <a:rPr lang="en-US" dirty="0" smtClean="0">
                <a:latin typeface="Arial" pitchFamily="34" charset="0"/>
                <a:cs typeface="Arial" pitchFamily="34" charset="0"/>
              </a:rPr>
              <a:t>Specifically, Dr. </a:t>
            </a:r>
            <a:r>
              <a:rPr lang="en-US" dirty="0" smtClean="0"/>
              <a:t>Eliseo Perez-Stable will join us </a:t>
            </a:r>
            <a:r>
              <a:rPr lang="en-US" baseline="0" dirty="0" smtClean="0"/>
              <a:t>as the n</a:t>
            </a:r>
            <a:r>
              <a:rPr lang="en-US" dirty="0" smtClean="0"/>
              <a:t>ew Director of the National Institute on Minority Health and Health Disparities (or NIMHD). In particular,</a:t>
            </a:r>
            <a:r>
              <a:rPr lang="en-US" baseline="0" dirty="0" smtClean="0"/>
              <a:t> he will discuss his vision and agenda for NIMHD and the common ground that exists between that Institute and NHGRI.  </a:t>
            </a:r>
            <a:r>
              <a:rPr lang="en-US" dirty="0" smtClean="0"/>
              <a:t>I know that Council members were interested in hearing</a:t>
            </a:r>
            <a:r>
              <a:rPr lang="en-US" baseline="0" dirty="0" smtClean="0"/>
              <a:t> from Eliseo, and I am glad we were able to schedule him to give this presentation today. </a:t>
            </a:r>
            <a:endParaRPr lang="en-US" dirty="0" smtClean="0"/>
          </a:p>
          <a:p>
            <a:pPr lvl="1" defTabSz="921148">
              <a:defRPr/>
            </a:pPr>
            <a:endParaRPr lang="en-US" dirty="0" smtClean="0"/>
          </a:p>
          <a:p>
            <a:pPr lvl="1" defTabSz="921148">
              <a:defRPr/>
            </a:pPr>
            <a:r>
              <a:rPr lang="en-US" dirty="0" smtClean="0"/>
              <a:t>Before anyone</a:t>
            </a:r>
            <a:r>
              <a:rPr lang="en-US" baseline="0" dirty="0" smtClean="0"/>
              <a:t> gets too spoiled with such a light Open Session agenda, I can already warn that we will all pay a price for this – and that the September Council meeting (including the Open Session) is already shaping up to be a very busy one!</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1544021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30</a:t>
            </a:fld>
            <a:endParaRPr lang="en-US" dirty="0" smtClean="0">
              <a:cs typeface="Arial" pitchFamily="34" charset="0"/>
            </a:endParaRPr>
          </a:p>
        </p:txBody>
      </p:sp>
    </p:spTree>
    <p:extLst>
      <p:ext uri="{BB962C8B-B14F-4D97-AF65-F5344CB8AC3E}">
        <p14:creationId xmlns:p14="http://schemas.microsoft.com/office/powerpoint/2010/main" val="3424419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65225" y="692150"/>
            <a:ext cx="4619625" cy="3463925"/>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084" tIns="46542" rIns="93084" bIns="46542" numCol="1" anchor="t" anchorCtr="0" compatLnSpc="1">
            <a:prstTxWarp prst="textNoShape">
              <a:avLst/>
            </a:prstTxWarp>
          </a:bodyPr>
          <a:lstStyle/>
          <a:p>
            <a:pPr defTabSz="906538" eaLnBrk="1" fontAlgn="auto" hangingPunct="1">
              <a:spcAft>
                <a:spcPts val="0"/>
              </a:spcAft>
              <a:defRPr/>
            </a:pPr>
            <a:r>
              <a:rPr lang="en-US" baseline="0" dirty="0" smtClean="0">
                <a:latin typeface="Arial" panose="020B0604020202020204" pitchFamily="34" charset="0"/>
                <a:cs typeface="Arial" panose="020B0604020202020204" pitchFamily="34" charset="0"/>
              </a:rPr>
              <a:t>I will start with the recently renewed NHGRI Genome Sequencing Program (or GSP). The key GSP participants gathered at a program meeting in April. Participants discussed a range of issues, including identifying areas of collaboration and * outlining how data sharing will occur. Also discussed were the main scientific directions for both the Centers for Mendelian Genomics and the Centers for Common Disease Genomics programs in the next four years. </a:t>
            </a:r>
          </a:p>
          <a:p>
            <a:pPr defTabSz="906538" eaLnBrk="1" fontAlgn="auto" hangingPunct="1">
              <a:spcAft>
                <a:spcPts val="0"/>
              </a:spcAft>
              <a:defRPr/>
            </a:pPr>
            <a:endParaRPr lang="en-US" baseline="0" dirty="0" smtClean="0">
              <a:latin typeface="Arial" panose="020B0604020202020204" pitchFamily="34" charset="0"/>
              <a:cs typeface="Arial" panose="020B0604020202020204" pitchFamily="34" charset="0"/>
            </a:endParaRPr>
          </a:p>
          <a:p>
            <a:pPr defTabSz="906538" eaLnBrk="1" fontAlgn="auto" hangingPunct="1">
              <a:spcAft>
                <a:spcPts val="0"/>
              </a:spcAft>
              <a:defRPr/>
            </a:pPr>
            <a:r>
              <a:rPr lang="en-US" baseline="0" dirty="0" smtClean="0">
                <a:latin typeface="Arial" panose="020B0604020202020204" pitchFamily="34" charset="0"/>
                <a:cs typeface="Arial" panose="020B0604020202020204" pitchFamily="34" charset="0"/>
              </a:rPr>
              <a:t>Over 90 individuals participated in this meeting, including grantees, external advisors, NHGRI staff, and staff from other NIH Institutes (such as the National Heart, Lung, and Blood Institute, the National Institute on Aging, the National Eye Institute, and the National Institute of Mental Health). We plan to convene the entire GSP group annually to ensure that the direction of the multi-faceted program is well-calibrated and coordinated.</a:t>
            </a:r>
          </a:p>
          <a:p>
            <a:pPr defTabSz="906538" eaLnBrk="1" fontAlgn="auto" hangingPunct="1">
              <a:spcAft>
                <a:spcPts val="0"/>
              </a:spcAft>
              <a:defRPr/>
            </a:pPr>
            <a:endParaRPr lang="en-US" baseline="0" dirty="0" smtClean="0">
              <a:latin typeface="Arial" panose="020B0604020202020204" pitchFamily="34" charset="0"/>
              <a:cs typeface="Arial" panose="020B0604020202020204" pitchFamily="34" charset="0"/>
            </a:endParaRPr>
          </a:p>
          <a:p>
            <a:pPr defTabSz="906538" eaLnBrk="1" fontAlgn="auto" hangingPunct="1">
              <a:spcAft>
                <a:spcPts val="0"/>
              </a:spcAft>
              <a:defRPr/>
            </a:pPr>
            <a:endParaRPr lang="en-US" baseline="0" dirty="0" smtClean="0">
              <a:latin typeface="Arial" panose="020B0604020202020204" pitchFamily="34" charset="0"/>
              <a:cs typeface="Arial" panose="020B0604020202020204" pitchFamily="34" charset="0"/>
            </a:endParaRPr>
          </a:p>
          <a:p>
            <a:pPr defTabSz="906538" eaLnBrk="1" fontAlgn="auto" hangingPunct="1">
              <a:spcAft>
                <a:spcPts val="0"/>
              </a:spcAft>
              <a:defRPr/>
            </a:pPr>
            <a:endParaRPr lang="en-US" baseline="0" dirty="0" smtClean="0">
              <a:latin typeface="Arial" panose="020B0604020202020204" pitchFamily="34" charset="0"/>
              <a:cs typeface="Arial" panose="020B0604020202020204" pitchFamily="34" charset="0"/>
            </a:endParaRPr>
          </a:p>
          <a:p>
            <a:pPr defTabSz="906538">
              <a:defRPr/>
            </a:pPr>
            <a:endParaRPr lang="en-US" baseline="0" dirty="0" smtClean="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7738">
              <a:defRPr/>
            </a:pPr>
            <a:fld id="{EF1538E9-0E3C-4F99-854D-827A84D0C00A}" type="slidenum">
              <a:rPr lang="en-US" smtClean="0">
                <a:solidFill>
                  <a:srgbClr val="000000"/>
                </a:solidFill>
              </a:rPr>
              <a:pPr defTabSz="917738">
                <a:defRPr/>
              </a:pPr>
              <a:t>31</a:t>
            </a:fld>
            <a:endParaRPr lang="en-US" dirty="0" smtClean="0">
              <a:solidFill>
                <a:srgbClr val="000000"/>
              </a:solidFill>
            </a:endParaRPr>
          </a:p>
        </p:txBody>
      </p:sp>
    </p:spTree>
    <p:extLst>
      <p:ext uri="{BB962C8B-B14F-4D97-AF65-F5344CB8AC3E}">
        <p14:creationId xmlns:p14="http://schemas.microsoft.com/office/powerpoint/2010/main" val="749309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2002" tIns="46003" rIns="92002" bIns="46003" numCol="1" anchor="t" anchorCtr="0" compatLnSpc="1">
            <a:prstTxWarp prst="textNoShape">
              <a:avLst/>
            </a:prstTxWarp>
          </a:bodyPr>
          <a:lstStyle/>
          <a:p>
            <a:pPr defTabSz="896000">
              <a:defRPr/>
            </a:pPr>
            <a:r>
              <a:rPr lang="en-US" dirty="0" smtClean="0">
                <a:latin typeface="Arial" panose="020B0604020202020204" pitchFamily="34" charset="0"/>
                <a:cs typeface="Arial" panose="020B0604020202020204" pitchFamily="34" charset="0"/>
              </a:rPr>
              <a:t>NHGRI’s Technology Development </a:t>
            </a:r>
            <a:r>
              <a:rPr lang="en-US" baseline="0" dirty="0" smtClean="0">
                <a:latin typeface="Arial" panose="020B0604020202020204" pitchFamily="34" charset="0"/>
                <a:cs typeface="Arial" panose="020B0604020202020204" pitchFamily="34" charset="0"/>
              </a:rPr>
              <a:t>Program has several active funding opportunities that deserve highlighting. </a:t>
            </a:r>
          </a:p>
          <a:p>
            <a:pPr defTabSz="896000">
              <a:defRPr/>
            </a:pPr>
            <a:endParaRPr lang="en-US" dirty="0">
              <a:latin typeface="Arial" panose="020B0604020202020204" pitchFamily="34" charset="0"/>
              <a:cs typeface="Arial" panose="020B0604020202020204" pitchFamily="34" charset="0"/>
            </a:endParaRPr>
          </a:p>
          <a:p>
            <a:pPr defTabSz="896000">
              <a:defRPr/>
            </a:pPr>
            <a:r>
              <a:rPr lang="en-US" dirty="0" smtClean="0">
                <a:latin typeface="Arial" panose="020B0604020202020204" pitchFamily="34" charset="0"/>
                <a:cs typeface="Arial" panose="020B0604020202020204" pitchFamily="34" charset="0"/>
              </a:rPr>
              <a:t>* There are active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Requests</a:t>
            </a:r>
            <a:r>
              <a:rPr lang="en-US" baseline="0" dirty="0" smtClean="0">
                <a:latin typeface="Arial" panose="020B0604020202020204" pitchFamily="34" charset="0"/>
                <a:cs typeface="Arial" panose="020B0604020202020204" pitchFamily="34" charset="0"/>
              </a:rPr>
              <a:t> for Application </a:t>
            </a:r>
            <a:r>
              <a:rPr lang="en-US" dirty="0" smtClean="0">
                <a:latin typeface="Arial" panose="020B0604020202020204" pitchFamily="34" charset="0"/>
                <a:cs typeface="Arial" panose="020B0604020202020204" pitchFamily="34" charset="0"/>
              </a:rPr>
              <a:t>for Novel</a:t>
            </a:r>
            <a:r>
              <a:rPr lang="en-US" baseline="0" dirty="0" smtClean="0">
                <a:latin typeface="Arial" panose="020B0604020202020204" pitchFamily="34" charset="0"/>
                <a:cs typeface="Arial" panose="020B0604020202020204" pitchFamily="34" charset="0"/>
              </a:rPr>
              <a:t> Nucleic Acid Sequencing Technology Development for both DNA and direct RNA sequencing. The first round of applications will be considered later at this Council meeting. There are also upcoming application due dates in July of this year and in June of 2017.</a:t>
            </a:r>
            <a:endParaRPr lang="en-US" dirty="0">
              <a:latin typeface="Arial" panose="020B0604020202020204" pitchFamily="34" charset="0"/>
              <a:cs typeface="Arial" panose="020B0604020202020204" pitchFamily="34" charset="0"/>
            </a:endParaRPr>
          </a:p>
          <a:p>
            <a:pPr defTabSz="896000">
              <a:defRPr/>
            </a:pPr>
            <a:endParaRPr lang="en-US" dirty="0">
              <a:latin typeface="Arial" panose="020B0604020202020204" pitchFamily="34" charset="0"/>
              <a:cs typeface="Arial" panose="020B0604020202020204" pitchFamily="34" charset="0"/>
            </a:endParaRPr>
          </a:p>
          <a:p>
            <a:pPr defTabSz="896000">
              <a:defRPr/>
            </a:pPr>
            <a:r>
              <a:rPr lang="en-US" dirty="0" smtClean="0">
                <a:latin typeface="Arial" panose="020B0604020202020204" pitchFamily="34" charset="0"/>
                <a:cs typeface="Arial" panose="020B0604020202020204" pitchFamily="34" charset="0"/>
              </a:rPr>
              <a:t>* Program Announcements for Novel Genome Technology Development yielded</a:t>
            </a:r>
            <a:r>
              <a:rPr lang="en-US" baseline="0" dirty="0" smtClean="0">
                <a:latin typeface="Arial" panose="020B0604020202020204" pitchFamily="34" charset="0"/>
                <a:cs typeface="Arial" panose="020B0604020202020204" pitchFamily="34" charset="0"/>
              </a:rPr>
              <a:t> the first round of applications that are now under review, and will be considered by Council in September. There are also upcoming application due dates in October of 2016 and 2017.</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07070">
              <a:defRPr/>
            </a:pPr>
            <a:fld id="{EF1538E9-0E3C-4F99-854D-827A84D0C00A}" type="slidenum">
              <a:rPr lang="en-US" smtClean="0">
                <a:solidFill>
                  <a:srgbClr val="000000"/>
                </a:solidFill>
              </a:rPr>
              <a:pPr defTabSz="907070">
                <a:defRPr/>
              </a:pPr>
              <a:t>32</a:t>
            </a:fld>
            <a:endParaRPr lang="en-US" dirty="0" smtClean="0">
              <a:solidFill>
                <a:srgbClr val="000000"/>
              </a:solidFill>
            </a:endParaRPr>
          </a:p>
        </p:txBody>
      </p:sp>
    </p:spTree>
    <p:extLst>
      <p:ext uri="{BB962C8B-B14F-4D97-AF65-F5344CB8AC3E}">
        <p14:creationId xmlns:p14="http://schemas.microsoft.com/office/powerpoint/2010/main" val="1176173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771047" y="4378446"/>
            <a:ext cx="5795006" cy="4511541"/>
          </a:xfrm>
          <a:noFill/>
        </p:spPr>
        <p:txBody>
          <a:bodyPr wrap="square" numCol="1" anchor="t" anchorCtr="0" compatLnSpc="1">
            <a:prstTxWarp prst="textNoShape">
              <a:avLst/>
            </a:prstTxWarp>
          </a:bodyPr>
          <a:lstStyle/>
          <a:p>
            <a:r>
              <a:rPr lang="en-US" dirty="0" smtClean="0"/>
              <a:t>The </a:t>
            </a:r>
            <a:r>
              <a:rPr lang="en-US" dirty="0"/>
              <a:t>goal of the Encyclopedia of DNA </a:t>
            </a:r>
            <a:r>
              <a:rPr lang="en-US" dirty="0" smtClean="0"/>
              <a:t>Elements (or ENCODE) project </a:t>
            </a:r>
            <a:r>
              <a:rPr lang="en-US" dirty="0"/>
              <a:t>is to create catalogs of all functional elements in the human and mouse genomes, and to make those catalogs available as a resource to the biomedical community</a:t>
            </a:r>
            <a:r>
              <a:rPr lang="en-US" dirty="0" smtClean="0"/>
              <a:t>.</a:t>
            </a:r>
          </a:p>
          <a:p>
            <a:endParaRPr lang="en-US" dirty="0"/>
          </a:p>
          <a:p>
            <a:pPr defTabSz="914334">
              <a:defRPr/>
            </a:pPr>
            <a:r>
              <a:rPr lang="en-US" dirty="0" smtClean="0"/>
              <a:t>* ENCODE regularly engages in outreach activities to help a broad range of scientists use ENCODE resources. The second ENCODE Users Meeting will take place in June, modeled after the highly successful 2015 meeting. Consortium members will lead interactive tutorials demonstrating how to access ENCODE data, tools, and resources; run ENCODE processing pipelines; and perform integrative analyses of ENCODE data. In addition, a panel of researchers not involved in ENCODE will explain how ENCODE resources are enabling their own work. </a:t>
            </a:r>
          </a:p>
          <a:p>
            <a:pPr marL="171438" indent="-171438" defTabSz="914334">
              <a:buFont typeface="Arial" panose="020B0604020202020204" pitchFamily="34" charset="0"/>
              <a:buChar char="•"/>
              <a:defRPr/>
            </a:pPr>
            <a:endParaRPr lang="en-US" dirty="0" smtClean="0"/>
          </a:p>
          <a:p>
            <a:pPr defTabSz="914334">
              <a:defRPr/>
            </a:pPr>
            <a:r>
              <a:rPr lang="en-US" dirty="0"/>
              <a:t>* An analysis of the co-authorship network of the ENCODE and </a:t>
            </a:r>
            <a:r>
              <a:rPr lang="en-US" dirty="0" err="1"/>
              <a:t>modENCODE</a:t>
            </a:r>
            <a:r>
              <a:rPr lang="en-US" dirty="0"/>
              <a:t> consortia was recently published in </a:t>
            </a:r>
            <a:r>
              <a:rPr lang="en-US" i="1" dirty="0"/>
              <a:t>Trends in Genetics</a:t>
            </a:r>
            <a:r>
              <a:rPr lang="en-US" dirty="0"/>
              <a:t>. The analysis found that consortium members appeared to function as a community, and a few consortium members played key roles in outreach. A suggestion from this analysis was that large scientific consortia should include formal outreach efforts. </a:t>
            </a:r>
          </a:p>
          <a:p>
            <a:pPr defTabSz="914334">
              <a:defRPr/>
            </a:pPr>
            <a:endParaRPr lang="en-US" dirty="0"/>
          </a:p>
          <a:p>
            <a:r>
              <a:rPr lang="en-US" dirty="0" smtClean="0"/>
              <a:t>* ENCODE </a:t>
            </a:r>
            <a:r>
              <a:rPr lang="en-US" dirty="0"/>
              <a:t>data continue to be heavily used. </a:t>
            </a:r>
            <a:r>
              <a:rPr lang="en-US" dirty="0" smtClean="0"/>
              <a:t>As</a:t>
            </a:r>
            <a:r>
              <a:rPr lang="en-US" baseline="0" dirty="0" smtClean="0"/>
              <a:t> you can see from these cumulative graphs, there</a:t>
            </a:r>
            <a:r>
              <a:rPr lang="en-US" dirty="0" smtClean="0"/>
              <a:t> are now more than 1450 </a:t>
            </a:r>
            <a:r>
              <a:rPr lang="en-US" dirty="0"/>
              <a:t>c</a:t>
            </a:r>
            <a:r>
              <a:rPr lang="en-US" dirty="0" smtClean="0"/>
              <a:t>ommunity </a:t>
            </a:r>
            <a:r>
              <a:rPr lang="en-US" dirty="0"/>
              <a:t>publications </a:t>
            </a:r>
            <a:r>
              <a:rPr lang="en-US" dirty="0" smtClean="0"/>
              <a:t>(the pink </a:t>
            </a:r>
            <a:r>
              <a:rPr lang="en-US" dirty="0"/>
              <a:t>line) from groups without ENCODE </a:t>
            </a:r>
            <a:r>
              <a:rPr lang="en-US" dirty="0" smtClean="0"/>
              <a:t>funding but who used ENCODE data for their</a:t>
            </a:r>
            <a:r>
              <a:rPr lang="en-US" baseline="0" dirty="0" smtClean="0"/>
              <a:t> published work</a:t>
            </a:r>
            <a:r>
              <a:rPr lang="en-US" dirty="0" smtClean="0"/>
              <a:t>. </a:t>
            </a:r>
            <a:r>
              <a:rPr lang="en-US" dirty="0"/>
              <a:t>ENCODE Consortium members </a:t>
            </a:r>
            <a:r>
              <a:rPr lang="en-US" dirty="0" smtClean="0"/>
              <a:t>have now produced </a:t>
            </a:r>
            <a:r>
              <a:rPr lang="en-US" kern="1200" dirty="0" smtClean="0">
                <a:effectLst/>
              </a:rPr>
              <a:t>more than 550 p</a:t>
            </a:r>
            <a:r>
              <a:rPr lang="en-US" dirty="0" smtClean="0"/>
              <a:t>ublications (the green </a:t>
            </a:r>
            <a:r>
              <a:rPr lang="en-US" dirty="0"/>
              <a:t>line</a:t>
            </a:r>
            <a:r>
              <a:rPr lang="en-US" dirty="0" smtClean="0"/>
              <a:t>).</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33</a:t>
            </a:fld>
            <a:endParaRPr lang="en-US" dirty="0" smtClean="0"/>
          </a:p>
        </p:txBody>
      </p:sp>
    </p:spTree>
    <p:extLst>
      <p:ext uri="{BB962C8B-B14F-4D97-AF65-F5344CB8AC3E}">
        <p14:creationId xmlns:p14="http://schemas.microsoft.com/office/powerpoint/2010/main" val="2662785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755809" y="4340920"/>
            <a:ext cx="5486400" cy="4114800"/>
          </a:xfrm>
          <a:noFill/>
        </p:spPr>
        <p:txBody>
          <a:bodyPr wrap="square" numCol="1" anchor="t" anchorCtr="0" compatLnSpc="1">
            <a:prstTxWarp prst="textNoShape">
              <a:avLst/>
            </a:prstTxWarp>
          </a:bodyPr>
          <a:lstStyle/>
          <a:p>
            <a:r>
              <a:rPr lang="en-US" dirty="0" smtClean="0">
                <a:latin typeface="Arial" panose="020B0604020202020204" pitchFamily="34" charset="0"/>
                <a:cs typeface="Arial" panose="020B0604020202020204" pitchFamily="34" charset="0"/>
              </a:rPr>
              <a:t>Aiming </a:t>
            </a:r>
            <a:r>
              <a:rPr lang="en-US" dirty="0">
                <a:latin typeface="Arial" panose="020B0604020202020204" pitchFamily="34" charset="0"/>
                <a:cs typeface="Arial" panose="020B0604020202020204" pitchFamily="34" charset="0"/>
              </a:rPr>
              <a:t>to build on the success of </a:t>
            </a:r>
            <a:r>
              <a:rPr lang="en-US" dirty="0" smtClean="0">
                <a:latin typeface="Arial" panose="020B0604020202020204" pitchFamily="34" charset="0"/>
                <a:cs typeface="Arial" panose="020B0604020202020204" pitchFamily="34" charset="0"/>
              </a:rPr>
              <a:t>ENCODE, * NHGRI </a:t>
            </a:r>
            <a:r>
              <a:rPr lang="en-US" dirty="0">
                <a:latin typeface="Arial" panose="020B0604020202020204" pitchFamily="34" charset="0"/>
                <a:cs typeface="Arial" panose="020B0604020202020204" pitchFamily="34" charset="0"/>
              </a:rPr>
              <a:t>has released </a:t>
            </a:r>
            <a:r>
              <a:rPr lang="en-US" dirty="0" smtClean="0">
                <a:latin typeface="Arial" panose="020B0604020202020204" pitchFamily="34" charset="0"/>
                <a:cs typeface="Arial" panose="020B0604020202020204" pitchFamily="34" charset="0"/>
              </a:rPr>
              <a:t>and received applications for five </a:t>
            </a:r>
            <a:r>
              <a:rPr lang="en-US" dirty="0">
                <a:latin typeface="Arial" panose="020B0604020202020204" pitchFamily="34" charset="0"/>
                <a:cs typeface="Arial" panose="020B0604020202020204" pitchFamily="34" charset="0"/>
              </a:rPr>
              <a:t>F</a:t>
            </a:r>
            <a:r>
              <a:rPr lang="en-US" dirty="0" smtClean="0">
                <a:latin typeface="Arial" panose="020B0604020202020204" pitchFamily="34" charset="0"/>
                <a:cs typeface="Arial" panose="020B0604020202020204" pitchFamily="34" charset="0"/>
              </a:rPr>
              <a:t>unding Opportunity </a:t>
            </a: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nnouncements (or FOAs</a:t>
            </a:r>
            <a:r>
              <a:rPr lang="en-US" dirty="0">
                <a:latin typeface="Arial" panose="020B0604020202020204" pitchFamily="34" charset="0"/>
                <a:cs typeface="Arial" panose="020B0604020202020204" pitchFamily="34" charset="0"/>
              </a:rPr>
              <a:t>) in functional </a:t>
            </a:r>
            <a:r>
              <a:rPr lang="en-US" dirty="0" smtClean="0">
                <a:latin typeface="Arial" panose="020B0604020202020204" pitchFamily="34" charset="0"/>
                <a:cs typeface="Arial" panose="020B0604020202020204" pitchFamily="34" charset="0"/>
              </a:rPr>
              <a:t>genomics, all of</a:t>
            </a:r>
            <a:r>
              <a:rPr lang="en-US" baseline="0" dirty="0" smtClean="0">
                <a:latin typeface="Arial" panose="020B0604020202020204" pitchFamily="34" charset="0"/>
                <a:cs typeface="Arial" panose="020B0604020202020204" pitchFamily="34" charset="0"/>
              </a:rPr>
              <a:t> which will be organized under the general ENCODE umbrella</a:t>
            </a:r>
            <a:r>
              <a:rPr lang="en-US" dirty="0" smtClean="0">
                <a:latin typeface="Arial" panose="020B0604020202020204" pitchFamily="34" charset="0"/>
                <a:cs typeface="Arial" panose="020B0604020202020204" pitchFamily="34" charset="0"/>
              </a:rPr>
              <a:t>.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These </a:t>
            </a:r>
            <a:r>
              <a:rPr lang="en-US" dirty="0">
                <a:latin typeface="Arial" panose="020B0604020202020204" pitchFamily="34" charset="0"/>
                <a:cs typeface="Arial" panose="020B0604020202020204" pitchFamily="34" charset="0"/>
              </a:rPr>
              <a:t>FOAs </a:t>
            </a:r>
            <a:r>
              <a:rPr lang="en-US" dirty="0" smtClean="0">
                <a:latin typeface="Arial" panose="020B0604020202020204" pitchFamily="34" charset="0"/>
                <a:cs typeface="Arial" panose="020B0604020202020204" pitchFamily="34" charset="0"/>
              </a:rPr>
              <a:t>will </a:t>
            </a:r>
            <a:r>
              <a:rPr lang="en-US" dirty="0">
                <a:latin typeface="Arial" panose="020B0604020202020204" pitchFamily="34" charset="0"/>
                <a:cs typeface="Arial" panose="020B0604020202020204" pitchFamily="34" charset="0"/>
              </a:rPr>
              <a:t>support functional genomics projects with a variety of goals, </a:t>
            </a:r>
            <a:r>
              <a:rPr lang="en-US" dirty="0" smtClean="0">
                <a:latin typeface="Arial" panose="020B0604020202020204" pitchFamily="34" charset="0"/>
                <a:cs typeface="Arial" panose="020B0604020202020204" pitchFamily="34" charset="0"/>
              </a:rPr>
              <a:t>including: * expanding </a:t>
            </a:r>
            <a:r>
              <a:rPr lang="en-US" dirty="0">
                <a:latin typeface="Arial" panose="020B0604020202020204" pitchFamily="34" charset="0"/>
                <a:cs typeface="Arial" panose="020B0604020202020204" pitchFamily="34" charset="0"/>
              </a:rPr>
              <a:t>the catalog of candidate functional elements through high-throughput mapping in the human and mouse </a:t>
            </a:r>
            <a:r>
              <a:rPr lang="en-US" dirty="0" smtClean="0">
                <a:latin typeface="Arial" panose="020B0604020202020204" pitchFamily="34" charset="0"/>
                <a:cs typeface="Arial" panose="020B0604020202020204" pitchFamily="34" charset="0"/>
              </a:rPr>
              <a:t>genomes; *</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developing </a:t>
            </a:r>
            <a:r>
              <a:rPr lang="en-US" dirty="0">
                <a:latin typeface="Arial" panose="020B0604020202020204" pitchFamily="34" charset="0"/>
                <a:cs typeface="Arial" panose="020B0604020202020204" pitchFamily="34" charset="0"/>
              </a:rPr>
              <a:t>generalizable approaches </a:t>
            </a:r>
            <a:r>
              <a:rPr lang="en-US" dirty="0" smtClean="0">
                <a:latin typeface="Arial" panose="020B0604020202020204" pitchFamily="34" charset="0"/>
                <a:cs typeface="Arial" panose="020B0604020202020204" pitchFamily="34" charset="0"/>
              </a:rPr>
              <a:t>for characterizing </a:t>
            </a:r>
            <a:r>
              <a:rPr lang="en-US" dirty="0">
                <a:latin typeface="Arial" panose="020B0604020202020204" pitchFamily="34" charset="0"/>
                <a:cs typeface="Arial" panose="020B0604020202020204" pitchFamily="34" charset="0"/>
              </a:rPr>
              <a:t>the role of candidate functional elements in specific biological </a:t>
            </a:r>
            <a:r>
              <a:rPr lang="en-US" dirty="0" smtClean="0">
                <a:latin typeface="Arial" panose="020B0604020202020204" pitchFamily="34" charset="0"/>
                <a:cs typeface="Arial" panose="020B0604020202020204" pitchFamily="34" charset="0"/>
              </a:rPr>
              <a:t>contexts; * developing </a:t>
            </a:r>
            <a:r>
              <a:rPr lang="en-US" dirty="0">
                <a:latin typeface="Arial" panose="020B0604020202020204" pitchFamily="34" charset="0"/>
                <a:cs typeface="Arial" panose="020B0604020202020204" pitchFamily="34" charset="0"/>
              </a:rPr>
              <a:t>new </a:t>
            </a:r>
            <a:r>
              <a:rPr lang="en-US" dirty="0" smtClean="0">
                <a:latin typeface="Arial" panose="020B0604020202020204" pitchFamily="34" charset="0"/>
                <a:cs typeface="Arial" panose="020B0604020202020204" pitchFamily="34" charset="0"/>
              </a:rPr>
              <a:t>computational approaches </a:t>
            </a:r>
            <a:r>
              <a:rPr lang="en-US" dirty="0">
                <a:latin typeface="Arial" panose="020B0604020202020204" pitchFamily="34" charset="0"/>
                <a:cs typeface="Arial" panose="020B0604020202020204" pitchFamily="34" charset="0"/>
              </a:rPr>
              <a:t>for </a:t>
            </a:r>
            <a:r>
              <a:rPr lang="en-US" dirty="0" smtClean="0">
                <a:latin typeface="Arial" panose="020B0604020202020204" pitchFamily="34" charset="0"/>
                <a:cs typeface="Arial" panose="020B0604020202020204" pitchFamily="34" charset="0"/>
              </a:rPr>
              <a:t>analyzing ENCODE data; * making </a:t>
            </a:r>
            <a:r>
              <a:rPr lang="en-US" dirty="0">
                <a:latin typeface="Arial" panose="020B0604020202020204" pitchFamily="34" charset="0"/>
                <a:cs typeface="Arial" panose="020B0604020202020204" pitchFamily="34" charset="0"/>
              </a:rPr>
              <a:t>ENCODE data readily available to the </a:t>
            </a:r>
            <a:r>
              <a:rPr lang="en-US" dirty="0" smtClean="0">
                <a:latin typeface="Arial" panose="020B0604020202020204" pitchFamily="34" charset="0"/>
                <a:cs typeface="Arial" panose="020B0604020202020204" pitchFamily="34" charset="0"/>
              </a:rPr>
              <a:t>research community </a:t>
            </a:r>
            <a:r>
              <a:rPr lang="en-US" dirty="0">
                <a:latin typeface="Arial" panose="020B0604020202020204" pitchFamily="34" charset="0"/>
                <a:cs typeface="Arial" panose="020B0604020202020204" pitchFamily="34" charset="0"/>
              </a:rPr>
              <a:t>through coordinated data management </a:t>
            </a:r>
            <a:r>
              <a:rPr lang="en-US" dirty="0" smtClean="0">
                <a:latin typeface="Arial" panose="020B0604020202020204" pitchFamily="34" charset="0"/>
                <a:cs typeface="Arial" panose="020B0604020202020204" pitchFamily="34" charset="0"/>
              </a:rPr>
              <a:t>activities; * and </a:t>
            </a:r>
            <a:r>
              <a:rPr lang="en-US" dirty="0">
                <a:latin typeface="Arial" panose="020B0604020202020204" pitchFamily="34" charset="0"/>
                <a:cs typeface="Arial" panose="020B0604020202020204" pitchFamily="34" charset="0"/>
              </a:rPr>
              <a:t>supporting the centralized </a:t>
            </a:r>
            <a:r>
              <a:rPr lang="en-US" dirty="0" smtClean="0">
                <a:latin typeface="Arial" panose="020B0604020202020204" pitchFamily="34" charset="0"/>
                <a:cs typeface="Arial" panose="020B0604020202020204" pitchFamily="34" charset="0"/>
              </a:rPr>
              <a:t>data-analysis </a:t>
            </a:r>
            <a:r>
              <a:rPr lang="en-US" dirty="0">
                <a:latin typeface="Arial" panose="020B0604020202020204" pitchFamily="34" charset="0"/>
                <a:cs typeface="Arial" panose="020B0604020202020204" pitchFamily="34" charset="0"/>
              </a:rPr>
              <a:t>needs of the next phase of ENCODE, including developing updated and refined versions of the ENCODE </a:t>
            </a:r>
            <a:r>
              <a:rPr lang="en-US" dirty="0" smtClean="0">
                <a:latin typeface="Arial" panose="020B0604020202020204" pitchFamily="34" charset="0"/>
                <a:cs typeface="Arial" panose="020B0604020202020204" pitchFamily="34" charset="0"/>
              </a:rPr>
              <a:t>encyclopedia.</a:t>
            </a:r>
          </a:p>
          <a:p>
            <a:pPr lvl="0"/>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The key dates associated with these FOAs are shown here. Applications were received in March, </a:t>
            </a:r>
            <a:r>
              <a:rPr lang="en-US" dirty="0">
                <a:latin typeface="Arial" panose="020B0604020202020204" pitchFamily="34" charset="0"/>
                <a:cs typeface="Arial" panose="020B0604020202020204" pitchFamily="34" charset="0"/>
              </a:rPr>
              <a:t>with scientific merit review </a:t>
            </a:r>
            <a:r>
              <a:rPr lang="en-US" dirty="0" smtClean="0">
                <a:latin typeface="Arial" panose="020B0604020202020204" pitchFamily="34" charset="0"/>
                <a:cs typeface="Arial" panose="020B0604020202020204" pitchFamily="34" charset="0"/>
              </a:rPr>
              <a:t>occurring this</a:t>
            </a:r>
            <a:r>
              <a:rPr lang="en-US" baseline="0" dirty="0" smtClean="0">
                <a:latin typeface="Arial" panose="020B0604020202020204" pitchFamily="34" charset="0"/>
                <a:cs typeface="Arial" panose="020B0604020202020204" pitchFamily="34" charset="0"/>
              </a:rPr>
              <a:t> summer</a:t>
            </a:r>
            <a:r>
              <a:rPr lang="en-US" dirty="0" smtClean="0">
                <a:latin typeface="Arial" panose="020B0604020202020204" pitchFamily="34" charset="0"/>
                <a:cs typeface="Arial" panose="020B0604020202020204" pitchFamily="34" charset="0"/>
              </a:rPr>
              <a:t>, Advisory Council </a:t>
            </a:r>
            <a:r>
              <a:rPr lang="en-US" dirty="0">
                <a:latin typeface="Arial" panose="020B0604020202020204" pitchFamily="34" charset="0"/>
                <a:cs typeface="Arial" panose="020B0604020202020204" pitchFamily="34" charset="0"/>
              </a:rPr>
              <a:t>review in </a:t>
            </a:r>
            <a:r>
              <a:rPr lang="en-US" dirty="0" smtClean="0">
                <a:latin typeface="Arial" panose="020B0604020202020204" pitchFamily="34" charset="0"/>
                <a:cs typeface="Arial" panose="020B0604020202020204" pitchFamily="34" charset="0"/>
              </a:rPr>
              <a:t>September,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the anticipated </a:t>
            </a:r>
            <a:r>
              <a:rPr lang="en-US" dirty="0">
                <a:latin typeface="Arial" panose="020B0604020202020204" pitchFamily="34" charset="0"/>
                <a:cs typeface="Arial" panose="020B0604020202020204" pitchFamily="34" charset="0"/>
              </a:rPr>
              <a:t>project start </a:t>
            </a:r>
            <a:r>
              <a:rPr lang="en-US" dirty="0" smtClean="0">
                <a:latin typeface="Arial" panose="020B0604020202020204" pitchFamily="34" charset="0"/>
                <a:cs typeface="Arial" panose="020B0604020202020204" pitchFamily="34" charset="0"/>
              </a:rPr>
              <a:t>date </a:t>
            </a:r>
            <a:r>
              <a:rPr lang="en-US" dirty="0">
                <a:latin typeface="Arial" panose="020B0604020202020204" pitchFamily="34" charset="0"/>
                <a:cs typeface="Arial" panose="020B0604020202020204" pitchFamily="34" charset="0"/>
              </a:rPr>
              <a:t>in </a:t>
            </a:r>
            <a:r>
              <a:rPr lang="en-US" dirty="0" smtClean="0">
                <a:latin typeface="Arial" panose="020B0604020202020204" pitchFamily="34" charset="0"/>
                <a:cs typeface="Arial" panose="020B0604020202020204" pitchFamily="34" charset="0"/>
              </a:rPr>
              <a:t>February 2017.</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34</a:t>
            </a:fld>
            <a:endParaRPr lang="en-US" dirty="0" smtClean="0"/>
          </a:p>
        </p:txBody>
      </p:sp>
    </p:spTree>
    <p:extLst>
      <p:ext uri="{BB962C8B-B14F-4D97-AF65-F5344CB8AC3E}">
        <p14:creationId xmlns:p14="http://schemas.microsoft.com/office/powerpoint/2010/main" val="3086943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defTabSz="911998" eaLnBrk="1" fontAlgn="auto" hangingPunct="1">
              <a:spcBef>
                <a:spcPct val="0"/>
              </a:spcBef>
              <a:spcAft>
                <a:spcPts val="0"/>
              </a:spcAft>
              <a:defRPr/>
            </a:pPr>
            <a:r>
              <a:rPr lang="en-US" baseline="0" dirty="0" smtClean="0">
                <a:latin typeface="Arial" pitchFamily="34" charset="0"/>
                <a:cs typeface="Arial" pitchFamily="34" charset="0"/>
              </a:rPr>
              <a:t>The Electronic Medical Records and Genomics (or </a:t>
            </a:r>
            <a:r>
              <a:rPr lang="en-US" baseline="0" dirty="0" err="1" smtClean="0">
                <a:latin typeface="Arial" pitchFamily="34" charset="0"/>
                <a:cs typeface="Arial" pitchFamily="34" charset="0"/>
              </a:rPr>
              <a:t>eMERGE</a:t>
            </a:r>
            <a:r>
              <a:rPr lang="en-US" baseline="0" dirty="0" smtClean="0">
                <a:latin typeface="Arial" pitchFamily="34" charset="0"/>
                <a:cs typeface="Arial" pitchFamily="34" charset="0"/>
              </a:rPr>
              <a:t>) network, now in its third phase, conducts genomic discovery and clinical implementation research by leveraging data from large biorepositories linked to electronic medical records. </a:t>
            </a:r>
          </a:p>
          <a:p>
            <a:pPr defTabSz="911998" eaLnBrk="1" fontAlgn="auto" hangingPunct="1">
              <a:spcBef>
                <a:spcPct val="0"/>
              </a:spcBef>
              <a:spcAft>
                <a:spcPts val="0"/>
              </a:spcAft>
              <a:defRPr/>
            </a:pPr>
            <a:endParaRPr lang="en-US" baseline="0" dirty="0" smtClean="0">
              <a:latin typeface="Arial" pitchFamily="34" charset="0"/>
              <a:cs typeface="Arial" pitchFamily="34" charset="0"/>
            </a:endParaRPr>
          </a:p>
          <a:p>
            <a:pPr defTabSz="911998" eaLnBrk="1" fontAlgn="auto" hangingPunct="1">
              <a:spcBef>
                <a:spcPct val="0"/>
              </a:spcBef>
              <a:spcAft>
                <a:spcPts val="0"/>
              </a:spcAft>
              <a:defRPr/>
            </a:pPr>
            <a:r>
              <a:rPr lang="en-US" baseline="0" dirty="0" smtClean="0">
                <a:latin typeface="Arial" pitchFamily="34" charset="0"/>
                <a:cs typeface="Arial" pitchFamily="34" charset="0"/>
              </a:rPr>
              <a:t>* A recent study published in </a:t>
            </a:r>
            <a:r>
              <a:rPr lang="en-US" i="1" baseline="0" dirty="0" smtClean="0">
                <a:latin typeface="Arial" pitchFamily="34" charset="0"/>
                <a:cs typeface="Arial" pitchFamily="34" charset="0"/>
              </a:rPr>
              <a:t>Science</a:t>
            </a:r>
            <a:r>
              <a:rPr lang="en-US" baseline="0" dirty="0" smtClean="0">
                <a:latin typeface="Arial" pitchFamily="34" charset="0"/>
                <a:cs typeface="Arial" pitchFamily="34" charset="0"/>
              </a:rPr>
              <a:t> used eMERGE data to explore the phenotypic legacy of human-Neanderthal interbreeding, and found that alleles with Neanderthal origins were associated with many human phenotypes, such as depression, skin lesions due to sun exposure, </a:t>
            </a:r>
            <a:r>
              <a:rPr lang="en-US" baseline="0" dirty="0" err="1" smtClean="0">
                <a:latin typeface="Arial" pitchFamily="34" charset="0"/>
                <a:cs typeface="Arial" pitchFamily="34" charset="0"/>
              </a:rPr>
              <a:t>hypercoagulation</a:t>
            </a:r>
            <a:r>
              <a:rPr lang="en-US" baseline="0" dirty="0" smtClean="0">
                <a:latin typeface="Arial" pitchFamily="34" charset="0"/>
                <a:cs typeface="Arial" pitchFamily="34" charset="0"/>
              </a:rPr>
              <a:t>, and tobacco use. </a:t>
            </a:r>
          </a:p>
          <a:p>
            <a:pPr defTabSz="911998" eaLnBrk="1" fontAlgn="auto" hangingPunct="1">
              <a:spcBef>
                <a:spcPct val="0"/>
              </a:spcBef>
              <a:spcAft>
                <a:spcPts val="0"/>
              </a:spcAft>
              <a:defRPr/>
            </a:pPr>
            <a:endParaRPr lang="en-US" baseline="0" dirty="0" smtClean="0">
              <a:latin typeface="Arial" pitchFamily="34" charset="0"/>
              <a:cs typeface="Arial" pitchFamily="34" charset="0"/>
            </a:endParaRPr>
          </a:p>
          <a:p>
            <a:pPr defTabSz="911998" eaLnBrk="1" fontAlgn="auto" hangingPunct="1">
              <a:spcBef>
                <a:spcPct val="0"/>
              </a:spcBef>
              <a:spcAft>
                <a:spcPts val="0"/>
              </a:spcAft>
              <a:defRPr/>
            </a:pPr>
            <a:r>
              <a:rPr lang="en-US" baseline="0" dirty="0" smtClean="0">
                <a:latin typeface="Arial" pitchFamily="34" charset="0"/>
                <a:cs typeface="Arial" pitchFamily="34" charset="0"/>
              </a:rPr>
              <a:t>* This publication was covered by several popular media outlets, including </a:t>
            </a:r>
            <a:r>
              <a:rPr lang="en-US" i="1" baseline="0" dirty="0" smtClean="0">
                <a:latin typeface="Arial" pitchFamily="34" charset="0"/>
                <a:cs typeface="Arial" pitchFamily="34" charset="0"/>
              </a:rPr>
              <a:t>Science</a:t>
            </a:r>
            <a:r>
              <a:rPr lang="en-US" baseline="0" dirty="0" smtClean="0">
                <a:latin typeface="Arial" pitchFamily="34" charset="0"/>
                <a:cs typeface="Arial" pitchFamily="34" charset="0"/>
              </a:rPr>
              <a:t> magazine, NPR’s </a:t>
            </a:r>
            <a:r>
              <a:rPr lang="en-US" i="1" baseline="0" dirty="0" smtClean="0">
                <a:latin typeface="Arial" pitchFamily="34" charset="0"/>
                <a:cs typeface="Arial" pitchFamily="34" charset="0"/>
              </a:rPr>
              <a:t>All Things Considered, </a:t>
            </a:r>
            <a:r>
              <a:rPr lang="en-US" baseline="0" dirty="0" smtClean="0">
                <a:latin typeface="Arial" pitchFamily="34" charset="0"/>
                <a:cs typeface="Arial" pitchFamily="34" charset="0"/>
              </a:rPr>
              <a:t>and newspapers across the country such as the </a:t>
            </a:r>
            <a:r>
              <a:rPr lang="en-US" i="1" baseline="0" dirty="0" smtClean="0">
                <a:latin typeface="Arial" pitchFamily="34" charset="0"/>
                <a:cs typeface="Arial" pitchFamily="34" charset="0"/>
              </a:rPr>
              <a:t>Los Angeles Times </a:t>
            </a:r>
            <a:r>
              <a:rPr lang="en-US" baseline="0" dirty="0" smtClean="0">
                <a:latin typeface="Arial" pitchFamily="34" charset="0"/>
                <a:cs typeface="Arial" pitchFamily="34" charset="0"/>
              </a:rPr>
              <a:t>and the </a:t>
            </a:r>
            <a:r>
              <a:rPr lang="en-US" i="1" baseline="0" dirty="0" smtClean="0">
                <a:latin typeface="Arial" pitchFamily="34" charset="0"/>
                <a:cs typeface="Arial" pitchFamily="34" charset="0"/>
              </a:rPr>
              <a:t>Seattle Times</a:t>
            </a:r>
            <a:r>
              <a:rPr lang="en-US" baseline="0" dirty="0" smtClean="0">
                <a:latin typeface="Arial" pitchFamily="34" charset="0"/>
                <a:cs typeface="Arial" pitchFamily="34" charset="0"/>
              </a:rPr>
              <a:t>.</a:t>
            </a:r>
          </a:p>
          <a:p>
            <a:pPr defTabSz="911998" eaLnBrk="1" fontAlgn="auto" hangingPunct="1">
              <a:spcBef>
                <a:spcPct val="0"/>
              </a:spcBef>
              <a:spcAft>
                <a:spcPts val="0"/>
              </a:spcAft>
              <a:defRPr/>
            </a:pPr>
            <a:endParaRPr lang="en-US"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B3EB8EC3-FAB8-4D18-A651-EE67913B26C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452784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defTabSz="911998" eaLnBrk="1" fontAlgn="auto" hangingPunct="1">
              <a:spcBef>
                <a:spcPct val="0"/>
              </a:spcBef>
              <a:spcAft>
                <a:spcPts val="0"/>
              </a:spcAft>
              <a:defRPr/>
            </a:pPr>
            <a:r>
              <a:rPr lang="en-US" baseline="0" dirty="0" smtClean="0">
                <a:latin typeface="Arial" pitchFamily="34" charset="0"/>
                <a:cs typeface="Arial" pitchFamily="34" charset="0"/>
              </a:rPr>
              <a:t>Nearly 40 </a:t>
            </a:r>
            <a:r>
              <a:rPr lang="en-US" baseline="0" dirty="0" err="1" smtClean="0">
                <a:latin typeface="Arial" pitchFamily="34" charset="0"/>
                <a:cs typeface="Arial" pitchFamily="34" charset="0"/>
              </a:rPr>
              <a:t>eMERGE</a:t>
            </a:r>
            <a:r>
              <a:rPr lang="en-US" baseline="0" dirty="0" smtClean="0">
                <a:latin typeface="Arial" pitchFamily="34" charset="0"/>
                <a:cs typeface="Arial" pitchFamily="34" charset="0"/>
              </a:rPr>
              <a:t> investigators recently presented at the American Medical Informatics Association (or AMIA) Joint Summits on Translational Science meeting. These presentations included a panel on the practical implementation of genome sequencing in healthcare settings, podium presentations on genetic association studies using electronic medical record data, online knowledge base of lessons learned for clinical decision support implementation, and posters.</a:t>
            </a:r>
          </a:p>
        </p:txBody>
      </p:sp>
      <p:sp>
        <p:nvSpPr>
          <p:cNvPr id="4" name="Slide Number Placeholder 3"/>
          <p:cNvSpPr>
            <a:spLocks noGrp="1"/>
          </p:cNvSpPr>
          <p:nvPr>
            <p:ph type="sldNum" sz="quarter" idx="10"/>
          </p:nvPr>
        </p:nvSpPr>
        <p:spPr/>
        <p:txBody>
          <a:bodyPr/>
          <a:lstStyle/>
          <a:p>
            <a:fld id="{B3EB8EC3-FAB8-4D18-A651-EE67913B26C2}"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123082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1203325"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2947" name="Notes Placeholder 2"/>
          <p:cNvSpPr>
            <a:spLocks noGrp="1"/>
          </p:cNvSpPr>
          <p:nvPr>
            <p:ph type="body" idx="1"/>
          </p:nvPr>
        </p:nvSpPr>
        <p:spPr>
          <a:xfrm>
            <a:off x="709306" y="4446594"/>
            <a:ext cx="5481561" cy="41128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5641"/>
            <a:r>
              <a:rPr lang="en-US" altLang="en-US" dirty="0" smtClean="0">
                <a:latin typeface="Arial"/>
                <a:cs typeface="Arial"/>
              </a:rPr>
              <a:t>The Clinical Sequencing Exploratory Research (or CSER) Program focuses on the integration of genome sequencing into the clinical workflow, including the generation, interpretation, and clinical reporting of genomic information. * CSER has enrolled nearly 4,500 adults and almost 1,200 children.</a:t>
            </a:r>
            <a:r>
              <a:rPr lang="en-US" altLang="en-US" baseline="0" dirty="0" smtClean="0">
                <a:latin typeface="Arial"/>
                <a:cs typeface="Arial"/>
              </a:rPr>
              <a:t> For more than</a:t>
            </a:r>
            <a:r>
              <a:rPr lang="en-US" altLang="en-US" dirty="0" smtClean="0">
                <a:latin typeface="Arial"/>
                <a:cs typeface="Arial"/>
              </a:rPr>
              <a:t> 4,000 of these individuals, germline genome sequence data have been generated, and for nearly 800, tumor genome sequence data have been generated. As one measure of overall impact, * CSER has generated 231 publications, including 16 cross-CSER working group publications.</a:t>
            </a:r>
            <a:r>
              <a:rPr lang="en-US" altLang="en-US" baseline="0" dirty="0" smtClean="0">
                <a:latin typeface="Arial"/>
                <a:cs typeface="Arial"/>
              </a:rPr>
              <a:t> </a:t>
            </a:r>
          </a:p>
          <a:p>
            <a:pPr defTabSz="945641"/>
            <a:endParaRPr lang="en-US" altLang="en-US" baseline="0" dirty="0" smtClean="0">
              <a:latin typeface="Arial"/>
              <a:cs typeface="Arial"/>
            </a:endParaRPr>
          </a:p>
          <a:p>
            <a:pPr defTabSz="945641"/>
            <a:r>
              <a:rPr lang="en-US" altLang="en-US" baseline="0" dirty="0" smtClean="0">
                <a:latin typeface="Arial"/>
                <a:cs typeface="Arial"/>
              </a:rPr>
              <a:t>Three recent papers can be readily highlighted. </a:t>
            </a:r>
            <a:r>
              <a:rPr lang="en-US" altLang="en-US" dirty="0" smtClean="0">
                <a:latin typeface="Arial"/>
                <a:cs typeface="Arial"/>
              </a:rPr>
              <a:t>* First, t</a:t>
            </a:r>
            <a:r>
              <a:rPr lang="en-US" altLang="en-US" i="0" baseline="0" dirty="0" smtClean="0">
                <a:latin typeface="Arial"/>
                <a:cs typeface="Arial"/>
              </a:rPr>
              <a:t>he </a:t>
            </a:r>
            <a:r>
              <a:rPr lang="en-US" altLang="en-US" i="0" baseline="0" dirty="0" err="1" smtClean="0">
                <a:latin typeface="Arial"/>
                <a:cs typeface="Arial"/>
              </a:rPr>
              <a:t>Actionability</a:t>
            </a:r>
            <a:r>
              <a:rPr lang="en-US" altLang="en-US" i="0" baseline="0" dirty="0" smtClean="0">
                <a:latin typeface="Arial"/>
                <a:cs typeface="Arial"/>
              </a:rPr>
              <a:t> and Return of Results Working </a:t>
            </a:r>
            <a:r>
              <a:rPr lang="en-US" altLang="en-US" dirty="0" smtClean="0">
                <a:latin typeface="Arial"/>
                <a:cs typeface="Arial"/>
              </a:rPr>
              <a:t>G</a:t>
            </a:r>
            <a:r>
              <a:rPr lang="en-US" altLang="en-US" i="0" baseline="0" dirty="0" smtClean="0">
                <a:latin typeface="Arial"/>
                <a:cs typeface="Arial"/>
              </a:rPr>
              <a:t>roup published a genomic variant ‘bake-off’ analysis of the inter-laboratory concordance of 99 genomic variants using standard </a:t>
            </a:r>
            <a:r>
              <a:rPr lang="en-US" dirty="0" smtClean="0">
                <a:latin typeface="Arial"/>
                <a:cs typeface="Arial"/>
              </a:rPr>
              <a:t>American College</a:t>
            </a:r>
            <a:r>
              <a:rPr lang="en-US" baseline="0" dirty="0" smtClean="0">
                <a:latin typeface="Arial"/>
                <a:cs typeface="Arial"/>
              </a:rPr>
              <a:t> of Medical Genetics and Genomics </a:t>
            </a:r>
            <a:r>
              <a:rPr lang="en-US" altLang="en-US" i="0" baseline="0" dirty="0" smtClean="0">
                <a:latin typeface="Arial"/>
                <a:cs typeface="Arial"/>
              </a:rPr>
              <a:t>criteria.</a:t>
            </a:r>
            <a:r>
              <a:rPr lang="en-US" dirty="0" smtClean="0">
                <a:latin typeface="Arial"/>
                <a:cs typeface="Arial"/>
              </a:rPr>
              <a:t> Consensus discussions to refine the</a:t>
            </a:r>
            <a:r>
              <a:rPr lang="en-US" baseline="0" dirty="0" smtClean="0">
                <a:latin typeface="Arial"/>
                <a:cs typeface="Arial"/>
              </a:rPr>
              <a:t> use of these </a:t>
            </a:r>
            <a:r>
              <a:rPr lang="en-US" dirty="0" smtClean="0">
                <a:latin typeface="Arial"/>
                <a:cs typeface="Arial"/>
              </a:rPr>
              <a:t>criteria doubled the concordance of variant interpretation from 34% to 71%. * The CSER Consortium also published a marker paper that highlights the growth, development, and successes of the CSER Program to date.</a:t>
            </a:r>
          </a:p>
          <a:p>
            <a:pPr defTabSz="945641" eaLnBrk="1" fontAlgn="auto" hangingPunct="1">
              <a:spcAft>
                <a:spcPts val="0"/>
              </a:spcAft>
              <a:defRPr/>
            </a:pPr>
            <a:endParaRPr lang="en-US" altLang="en-US" baseline="0" dirty="0" smtClean="0">
              <a:latin typeface="Arial"/>
              <a:cs typeface="Arial"/>
            </a:endParaRPr>
          </a:p>
          <a:p>
            <a:pPr defTabSz="945641"/>
            <a:r>
              <a:rPr lang="en-US" altLang="en-US" baseline="0" dirty="0" smtClean="0">
                <a:latin typeface="Arial"/>
                <a:cs typeface="Arial"/>
              </a:rPr>
              <a:t>* As an example of a single-site publication, the Baylor College of Medicine BASIC3 study recently </a:t>
            </a:r>
            <a:r>
              <a:rPr lang="en-US" dirty="0">
                <a:latin typeface="Arial"/>
                <a:cs typeface="Arial"/>
              </a:rPr>
              <a:t>identified diagnostic and/or potentially actionable findings in nearly 40% of newly diagnosed pediatric patients with solid tumors.</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8833" indent="-288012">
              <a:defRPr b="1">
                <a:solidFill>
                  <a:schemeClr val="tx1"/>
                </a:solidFill>
                <a:latin typeface="Arial" charset="0"/>
                <a:cs typeface="Arial" charset="0"/>
              </a:defRPr>
            </a:lvl2pPr>
            <a:lvl3pPr marL="1152051" indent="-230410">
              <a:defRPr b="1">
                <a:solidFill>
                  <a:schemeClr val="tx1"/>
                </a:solidFill>
                <a:latin typeface="Arial" charset="0"/>
                <a:cs typeface="Arial" charset="0"/>
              </a:defRPr>
            </a:lvl3pPr>
            <a:lvl4pPr marL="1612873" indent="-230410">
              <a:defRPr b="1">
                <a:solidFill>
                  <a:schemeClr val="tx1"/>
                </a:solidFill>
                <a:latin typeface="Arial" charset="0"/>
                <a:cs typeface="Arial" charset="0"/>
              </a:defRPr>
            </a:lvl4pPr>
            <a:lvl5pPr marL="2073693" indent="-230410">
              <a:defRPr b="1">
                <a:solidFill>
                  <a:schemeClr val="tx1"/>
                </a:solidFill>
                <a:latin typeface="Arial" charset="0"/>
                <a:cs typeface="Arial" charset="0"/>
              </a:defRPr>
            </a:lvl5pPr>
            <a:lvl6pPr marL="2534514" indent="-230410" eaLnBrk="0" fontAlgn="base" hangingPunct="0">
              <a:spcBef>
                <a:spcPct val="0"/>
              </a:spcBef>
              <a:spcAft>
                <a:spcPct val="0"/>
              </a:spcAft>
              <a:defRPr b="1">
                <a:solidFill>
                  <a:schemeClr val="tx1"/>
                </a:solidFill>
                <a:latin typeface="Arial" charset="0"/>
                <a:cs typeface="Arial" charset="0"/>
              </a:defRPr>
            </a:lvl6pPr>
            <a:lvl7pPr marL="2995334" indent="-230410" eaLnBrk="0" fontAlgn="base" hangingPunct="0">
              <a:spcBef>
                <a:spcPct val="0"/>
              </a:spcBef>
              <a:spcAft>
                <a:spcPct val="0"/>
              </a:spcAft>
              <a:defRPr b="1">
                <a:solidFill>
                  <a:schemeClr val="tx1"/>
                </a:solidFill>
                <a:latin typeface="Arial" charset="0"/>
                <a:cs typeface="Arial" charset="0"/>
              </a:defRPr>
            </a:lvl7pPr>
            <a:lvl8pPr marL="3456156" indent="-230410" eaLnBrk="0" fontAlgn="base" hangingPunct="0">
              <a:spcBef>
                <a:spcPct val="0"/>
              </a:spcBef>
              <a:spcAft>
                <a:spcPct val="0"/>
              </a:spcAft>
              <a:defRPr b="1">
                <a:solidFill>
                  <a:schemeClr val="tx1"/>
                </a:solidFill>
                <a:latin typeface="Arial" charset="0"/>
                <a:cs typeface="Arial" charset="0"/>
              </a:defRPr>
            </a:lvl8pPr>
            <a:lvl9pPr marL="3916976" indent="-230410" eaLnBrk="0" fontAlgn="base" hangingPunct="0">
              <a:spcBef>
                <a:spcPct val="0"/>
              </a:spcBef>
              <a:spcAft>
                <a:spcPct val="0"/>
              </a:spcAft>
              <a:defRPr b="1">
                <a:solidFill>
                  <a:schemeClr val="tx1"/>
                </a:solidFill>
                <a:latin typeface="Arial" charset="0"/>
                <a:cs typeface="Arial" charset="0"/>
              </a:defRPr>
            </a:lvl9pPr>
          </a:lstStyle>
          <a:p>
            <a:fld id="{2291227F-69E2-4F5A-A4A9-46F375A0363C}" type="slidenum">
              <a:rPr lang="en-US" altLang="en-US">
                <a:solidFill>
                  <a:srgbClr val="000000"/>
                </a:solidFill>
              </a:rPr>
              <a:pPr/>
              <a:t>37</a:t>
            </a:fld>
            <a:endParaRPr lang="en-US" altLang="en-US">
              <a:solidFill>
                <a:srgbClr val="000000"/>
              </a:solidFill>
            </a:endParaRPr>
          </a:p>
        </p:txBody>
      </p:sp>
    </p:spTree>
    <p:extLst>
      <p:ext uri="{BB962C8B-B14F-4D97-AF65-F5344CB8AC3E}">
        <p14:creationId xmlns:p14="http://schemas.microsoft.com/office/powerpoint/2010/main" val="2179111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1203325"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2947" name="Notes Placeholder 2"/>
          <p:cNvSpPr>
            <a:spLocks noGrp="1"/>
          </p:cNvSpPr>
          <p:nvPr>
            <p:ph type="body" idx="1"/>
          </p:nvPr>
        </p:nvSpPr>
        <p:spPr>
          <a:xfrm>
            <a:off x="709310" y="4446605"/>
            <a:ext cx="5483205" cy="41106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5641"/>
            <a:r>
              <a:rPr lang="en-US" altLang="en-US" dirty="0" smtClean="0">
                <a:latin typeface="Arial" panose="020B0604020202020204" pitchFamily="34" charset="0"/>
                <a:cs typeface="Arial" panose="020B0604020202020204" pitchFamily="34" charset="0"/>
              </a:rPr>
              <a:t>At the recent 2016</a:t>
            </a:r>
            <a:r>
              <a:rPr lang="en-US" altLang="en-US" baseline="0" dirty="0" smtClean="0">
                <a:latin typeface="Arial" panose="020B0604020202020204" pitchFamily="34" charset="0"/>
                <a:cs typeface="Arial" panose="020B0604020202020204" pitchFamily="34" charset="0"/>
              </a:rPr>
              <a:t> American College of Medical Genetics and Genomics meeting, members of the CSER Consortium presented and participated in 25 different posters, short courses, and panels. One panel, which focused on the pros and cons of direct-to-consumer genetic testing, featured two CSER Consortium members (Jim Evans and Robert Green). CSER investigators also co-led two short courses, entitled “Tools and Approaches to Assess the Genetic Basis for Disease” and “Advanced Molecular Cancer Genetics: State of the Art Today and Beyond.”</a:t>
            </a:r>
            <a:endParaRPr lang="en-US" altLang="en-US" dirty="0" smtClean="0">
              <a:latin typeface="Arial" panose="020B0604020202020204" pitchFamily="34" charset="0"/>
              <a:cs typeface="Arial" panose="020B0604020202020204" pitchFamily="34" charset="0"/>
            </a:endParaRPr>
          </a:p>
          <a:p>
            <a:pPr defTabSz="945641"/>
            <a:endParaRPr lang="en-US" altLang="en-US" dirty="0" smtClean="0">
              <a:latin typeface="Arial" panose="020B0604020202020204" pitchFamily="34" charset="0"/>
              <a:cs typeface="Arial" panose="020B0604020202020204" pitchFamily="34" charset="0"/>
            </a:endParaRPr>
          </a:p>
          <a:p>
            <a:pPr defTabSz="945641"/>
            <a:r>
              <a:rPr lang="en-US" altLang="en-US" dirty="0" smtClean="0">
                <a:latin typeface="Arial" panose="020B0604020202020204" pitchFamily="34" charset="0"/>
                <a:cs typeface="Arial" panose="020B0604020202020204" pitchFamily="34" charset="0"/>
              </a:rPr>
              <a:t>Finally, as a follow-up to the CSER2 concept discussion held </a:t>
            </a:r>
            <a:r>
              <a:rPr lang="en-US" altLang="en-US" baseline="0" dirty="0" smtClean="0">
                <a:latin typeface="Arial" panose="020B0604020202020204" pitchFamily="34" charset="0"/>
                <a:cs typeface="Arial" panose="020B0604020202020204" pitchFamily="34" charset="0"/>
              </a:rPr>
              <a:t>during the February Council meeting, * three Requests for Applications (RFAs) were released earlier this month. * The receipt dates for all three RFAs are August 5 for non-AIDS applications and September 7 for AIDS applications. </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8833" indent="-288012">
              <a:defRPr b="1">
                <a:solidFill>
                  <a:schemeClr val="tx1"/>
                </a:solidFill>
                <a:latin typeface="Arial" charset="0"/>
                <a:cs typeface="Arial" charset="0"/>
              </a:defRPr>
            </a:lvl2pPr>
            <a:lvl3pPr marL="1152051" indent="-230410">
              <a:defRPr b="1">
                <a:solidFill>
                  <a:schemeClr val="tx1"/>
                </a:solidFill>
                <a:latin typeface="Arial" charset="0"/>
                <a:cs typeface="Arial" charset="0"/>
              </a:defRPr>
            </a:lvl3pPr>
            <a:lvl4pPr marL="1612873" indent="-230410">
              <a:defRPr b="1">
                <a:solidFill>
                  <a:schemeClr val="tx1"/>
                </a:solidFill>
                <a:latin typeface="Arial" charset="0"/>
                <a:cs typeface="Arial" charset="0"/>
              </a:defRPr>
            </a:lvl4pPr>
            <a:lvl5pPr marL="2073693" indent="-230410">
              <a:defRPr b="1">
                <a:solidFill>
                  <a:schemeClr val="tx1"/>
                </a:solidFill>
                <a:latin typeface="Arial" charset="0"/>
                <a:cs typeface="Arial" charset="0"/>
              </a:defRPr>
            </a:lvl5pPr>
            <a:lvl6pPr marL="2534514" indent="-230410" eaLnBrk="0" fontAlgn="base" hangingPunct="0">
              <a:spcBef>
                <a:spcPct val="0"/>
              </a:spcBef>
              <a:spcAft>
                <a:spcPct val="0"/>
              </a:spcAft>
              <a:defRPr b="1">
                <a:solidFill>
                  <a:schemeClr val="tx1"/>
                </a:solidFill>
                <a:latin typeface="Arial" charset="0"/>
                <a:cs typeface="Arial" charset="0"/>
              </a:defRPr>
            </a:lvl6pPr>
            <a:lvl7pPr marL="2995334" indent="-230410" eaLnBrk="0" fontAlgn="base" hangingPunct="0">
              <a:spcBef>
                <a:spcPct val="0"/>
              </a:spcBef>
              <a:spcAft>
                <a:spcPct val="0"/>
              </a:spcAft>
              <a:defRPr b="1">
                <a:solidFill>
                  <a:schemeClr val="tx1"/>
                </a:solidFill>
                <a:latin typeface="Arial" charset="0"/>
                <a:cs typeface="Arial" charset="0"/>
              </a:defRPr>
            </a:lvl7pPr>
            <a:lvl8pPr marL="3456156" indent="-230410" eaLnBrk="0" fontAlgn="base" hangingPunct="0">
              <a:spcBef>
                <a:spcPct val="0"/>
              </a:spcBef>
              <a:spcAft>
                <a:spcPct val="0"/>
              </a:spcAft>
              <a:defRPr b="1">
                <a:solidFill>
                  <a:schemeClr val="tx1"/>
                </a:solidFill>
                <a:latin typeface="Arial" charset="0"/>
                <a:cs typeface="Arial" charset="0"/>
              </a:defRPr>
            </a:lvl8pPr>
            <a:lvl9pPr marL="3916976" indent="-230410" eaLnBrk="0" fontAlgn="base" hangingPunct="0">
              <a:spcBef>
                <a:spcPct val="0"/>
              </a:spcBef>
              <a:spcAft>
                <a:spcPct val="0"/>
              </a:spcAft>
              <a:defRPr b="1">
                <a:solidFill>
                  <a:schemeClr val="tx1"/>
                </a:solidFill>
                <a:latin typeface="Arial" charset="0"/>
                <a:cs typeface="Arial" charset="0"/>
              </a:defRPr>
            </a:lvl9pPr>
          </a:lstStyle>
          <a:p>
            <a:fld id="{2291227F-69E2-4F5A-A4A9-46F375A0363C}" type="slidenum">
              <a:rPr lang="en-US" altLang="en-US">
                <a:solidFill>
                  <a:srgbClr val="000000"/>
                </a:solidFill>
              </a:rPr>
              <a:pPr/>
              <a:t>38</a:t>
            </a:fld>
            <a:endParaRPr lang="en-US" altLang="en-US">
              <a:solidFill>
                <a:srgbClr val="000000"/>
              </a:solidFill>
            </a:endParaRPr>
          </a:p>
        </p:txBody>
      </p:sp>
    </p:spTree>
    <p:extLst>
      <p:ext uri="{BB962C8B-B14F-4D97-AF65-F5344CB8AC3E}">
        <p14:creationId xmlns:p14="http://schemas.microsoft.com/office/powerpoint/2010/main" val="666792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835660" y="4445952"/>
            <a:ext cx="5486400" cy="4114800"/>
          </a:xfrm>
        </p:spPr>
        <p:txBody>
          <a:bodyPr/>
          <a:lstStyle/>
          <a:p>
            <a:r>
              <a:rPr lang="en-US" dirty="0" smtClean="0">
                <a:latin typeface="Arial" panose="020B0604020202020204" pitchFamily="34" charset="0"/>
                <a:cs typeface="Arial" panose="020B0604020202020204" pitchFamily="34" charset="0"/>
              </a:rPr>
              <a:t>The Implementing Genomics in Practice (or IGNITE) Network strives to develop methods for incorporating genomic information into medical care and promote the effective use of genetics and genomics in various healthcare settings. * To date, IGNITE sites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and working groups have generated 36 publications. * On August 18, the IGNITE Network, along with collaborations from other programs in the Division of Genomic Medicine, will host a Genomic Medicine Payer Engagement Meeting to engage insurance payers, healthcare providers, technology researchers and manufacturers, and clinical genomics consumers; the meeting also aims to determine what studies will benefit the community. The meeting’s goals include discussing the barriers to genomic medicine implementation, and crafting opportunities and strategies to promote sustainable solutions for access to clinical genomic testing.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Shortly thereafter, we will host a program review meeting entitled “IGNITE and Beyond: The Future of Genomic Medicine Implementation” (on August 30, 2016). The meeting goals include evaluating the contributions of IGNITE to genomic medicine and defining future challenges and opportunities in clinical genomics implementation. The meeting will be webcast live and archived on </a:t>
            </a:r>
            <a:r>
              <a:rPr lang="en-US" dirty="0" err="1" smtClean="0">
                <a:latin typeface="Arial" panose="020B0604020202020204" pitchFamily="34" charset="0"/>
                <a:cs typeface="Arial" panose="020B0604020202020204" pitchFamily="34" charset="0"/>
              </a:rPr>
              <a:t>GenomeTV</a:t>
            </a:r>
            <a:r>
              <a:rPr lang="en-US" dirty="0" smtClean="0">
                <a:latin typeface="Arial" panose="020B0604020202020204" pitchFamily="34" charset="0"/>
                <a:cs typeface="Arial" panose="020B0604020202020204" pitchFamily="34" charset="0"/>
              </a:rPr>
              <a:t> channel of YouTube.</a:t>
            </a:r>
          </a:p>
        </p:txBody>
      </p:sp>
      <p:sp>
        <p:nvSpPr>
          <p:cNvPr id="4" name="Slide Number Placeholder 3"/>
          <p:cNvSpPr>
            <a:spLocks noGrp="1"/>
          </p:cNvSpPr>
          <p:nvPr>
            <p:ph type="sldNum" sz="quarter" idx="10"/>
          </p:nvPr>
        </p:nvSpPr>
        <p:spPr/>
        <p:txBody>
          <a:bodyPr/>
          <a:lstStyle/>
          <a:p>
            <a:fld id="{F7F8A6BC-C830-4D77-B390-6E5678CDE347}" type="slidenum">
              <a:rPr lang="en-US" smtClean="0"/>
              <a:t>39</a:t>
            </a:fld>
            <a:endParaRPr lang="en-US" dirty="0"/>
          </a:p>
        </p:txBody>
      </p:sp>
    </p:spTree>
    <p:extLst>
      <p:ext uri="{BB962C8B-B14F-4D97-AF65-F5344CB8AC3E}">
        <p14:creationId xmlns:p14="http://schemas.microsoft.com/office/powerpoint/2010/main" val="27564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For the rest of my Director’s Report, I will cover the 7 areas listed here, which reliably provide an</a:t>
            </a:r>
            <a:r>
              <a:rPr lang="en-US" baseline="0" dirty="0" smtClean="0">
                <a:latin typeface="Arial" pitchFamily="34" charset="0"/>
                <a:cs typeface="Arial" pitchFamily="34" charset="0"/>
              </a:rPr>
              <a:t> excellent </a:t>
            </a:r>
            <a:r>
              <a:rPr lang="en-US" dirty="0" smtClean="0">
                <a:latin typeface="Arial" pitchFamily="34" charset="0"/>
                <a:cs typeface="Arial" pitchFamily="34" charset="0"/>
              </a:rPr>
              <a:t>framework for reviewing the relevant topics.</a:t>
            </a: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a:t>
            </a:fld>
            <a:endParaRPr lang="en-US" dirty="0" smtClean="0">
              <a:cs typeface="Arial" pitchFamily="34" charset="0"/>
            </a:endParaRPr>
          </a:p>
        </p:txBody>
      </p:sp>
    </p:spTree>
    <p:extLst>
      <p:ext uri="{BB962C8B-B14F-4D97-AF65-F5344CB8AC3E}">
        <p14:creationId xmlns:p14="http://schemas.microsoft.com/office/powerpoint/2010/main" val="1435591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203325" y="703263"/>
            <a:ext cx="4679950" cy="3509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3187" name="Notes Placeholder 2"/>
          <p:cNvSpPr>
            <a:spLocks noGrp="1"/>
          </p:cNvSpPr>
          <p:nvPr>
            <p:ph type="body" idx="1"/>
          </p:nvPr>
        </p:nvSpPr>
        <p:spPr>
          <a:xfrm>
            <a:off x="959652" y="4384263"/>
            <a:ext cx="5716571" cy="43410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26" rIns="96226"/>
          <a:lstStyle/>
          <a:p>
            <a:r>
              <a:rPr lang="en-US" b="0" dirty="0">
                <a:latin typeface="Arial" panose="020B0604020202020204" pitchFamily="34" charset="0"/>
                <a:cs typeface="Arial" panose="020B0604020202020204" pitchFamily="34" charset="0"/>
              </a:rPr>
              <a:t>The Clinical Genome </a:t>
            </a:r>
            <a:r>
              <a:rPr lang="en-US" b="0" dirty="0" smtClean="0">
                <a:latin typeface="Arial" panose="020B0604020202020204" pitchFamily="34" charset="0"/>
                <a:cs typeface="Arial" panose="020B0604020202020204" pitchFamily="34" charset="0"/>
              </a:rPr>
              <a:t>Resource (or </a:t>
            </a:r>
            <a:r>
              <a:rPr lang="en-US" b="0" dirty="0" err="1" smtClean="0">
                <a:latin typeface="Arial" panose="020B0604020202020204" pitchFamily="34" charset="0"/>
                <a:cs typeface="Arial" panose="020B0604020202020204" pitchFamily="34" charset="0"/>
              </a:rPr>
              <a:t>ClinGen</a:t>
            </a:r>
            <a:r>
              <a:rPr lang="en-US" b="0" dirty="0" smtClean="0">
                <a:latin typeface="Arial" panose="020B0604020202020204" pitchFamily="34" charset="0"/>
                <a:cs typeface="Arial" panose="020B0604020202020204" pitchFamily="34" charset="0"/>
              </a:rPr>
              <a:t>)</a:t>
            </a:r>
            <a:r>
              <a:rPr lang="en-US" b="0" baseline="0" dirty="0" smtClean="0">
                <a:latin typeface="Arial" panose="020B0604020202020204" pitchFamily="34" charset="0"/>
                <a:cs typeface="Arial" panose="020B0604020202020204" pitchFamily="34" charset="0"/>
              </a:rPr>
              <a:t> is building a </a:t>
            </a:r>
            <a:r>
              <a:rPr lang="en-US" b="0" dirty="0" smtClean="0">
                <a:latin typeface="Arial" panose="020B0604020202020204" pitchFamily="34" charset="0"/>
                <a:cs typeface="Arial" panose="020B0604020202020204" pitchFamily="34" charset="0"/>
              </a:rPr>
              <a:t>central </a:t>
            </a:r>
            <a:r>
              <a:rPr lang="en-US" b="0" dirty="0">
                <a:latin typeface="Arial" panose="020B0604020202020204" pitchFamily="34" charset="0"/>
                <a:cs typeface="Arial" panose="020B0604020202020204" pitchFamily="34" charset="0"/>
              </a:rPr>
              <a:t>resource that defines the clinical relevance of genes and </a:t>
            </a:r>
            <a:r>
              <a:rPr lang="en-US" b="0" dirty="0" smtClean="0">
                <a:latin typeface="Arial" panose="020B0604020202020204" pitchFamily="34" charset="0"/>
                <a:cs typeface="Arial" panose="020B0604020202020204" pitchFamily="34" charset="0"/>
              </a:rPr>
              <a:t>genomic variants </a:t>
            </a:r>
            <a:r>
              <a:rPr lang="en-US" b="0" dirty="0">
                <a:latin typeface="Arial" panose="020B0604020202020204" pitchFamily="34" charset="0"/>
                <a:cs typeface="Arial" panose="020B0604020202020204" pitchFamily="34" charset="0"/>
              </a:rPr>
              <a:t>for use in precision medicine and </a:t>
            </a:r>
            <a:r>
              <a:rPr lang="en-US" b="0" dirty="0" smtClean="0">
                <a:latin typeface="Arial" panose="020B0604020202020204" pitchFamily="34" charset="0"/>
                <a:cs typeface="Arial" panose="020B0604020202020204" pitchFamily="34" charset="0"/>
              </a:rPr>
              <a:t>research. </a:t>
            </a:r>
            <a:r>
              <a:rPr lang="en-US" b="0" dirty="0" err="1" smtClean="0">
                <a:latin typeface="Arial" panose="020B0604020202020204" pitchFamily="34" charset="0"/>
                <a:cs typeface="Arial" panose="020B0604020202020204" pitchFamily="34" charset="0"/>
              </a:rPr>
              <a:t>ClinGen</a:t>
            </a:r>
            <a:r>
              <a:rPr lang="en-US" b="0" dirty="0" smtClean="0">
                <a:latin typeface="Arial" panose="020B0604020202020204" pitchFamily="34" charset="0"/>
                <a:cs typeface="Arial" panose="020B0604020202020204" pitchFamily="34" charset="0"/>
              </a:rPr>
              <a:t> is in its </a:t>
            </a:r>
            <a:r>
              <a:rPr lang="en-US" b="0" dirty="0">
                <a:latin typeface="Arial" panose="020B0604020202020204" pitchFamily="34" charset="0"/>
                <a:cs typeface="Arial" panose="020B0604020202020204" pitchFamily="34" charset="0"/>
              </a:rPr>
              <a:t>third year of </a:t>
            </a:r>
            <a:r>
              <a:rPr lang="en-US" b="0" dirty="0" smtClean="0">
                <a:latin typeface="Arial" panose="020B0604020202020204" pitchFamily="34" charset="0"/>
                <a:cs typeface="Arial" panose="020B0604020202020204" pitchFamily="34" charset="0"/>
              </a:rPr>
              <a:t>funding, and has made significant progress in </a:t>
            </a:r>
            <a:r>
              <a:rPr lang="en-US" b="0" baseline="0" dirty="0" smtClean="0">
                <a:latin typeface="Arial" panose="020B0604020202020204" pitchFamily="34" charset="0"/>
                <a:cs typeface="Arial" panose="020B0604020202020204" pitchFamily="34" charset="0"/>
              </a:rPr>
              <a:t>developing and implementing standards for curating clinical validity, variant pathogenicity, and </a:t>
            </a:r>
            <a:r>
              <a:rPr lang="en-US" b="0" baseline="0" dirty="0" err="1" smtClean="0">
                <a:latin typeface="Arial" panose="020B0604020202020204" pitchFamily="34" charset="0"/>
                <a:cs typeface="Arial" panose="020B0604020202020204" pitchFamily="34" charset="0"/>
              </a:rPr>
              <a:t>actionability</a:t>
            </a:r>
            <a:r>
              <a:rPr lang="en-US" b="0" dirty="0" smtClean="0">
                <a:latin typeface="Arial" panose="020B0604020202020204" pitchFamily="34" charset="0"/>
                <a:cs typeface="Arial" panose="020B0604020202020204" pitchFamily="34" charset="0"/>
              </a:rPr>
              <a:t>.</a:t>
            </a:r>
          </a:p>
          <a:p>
            <a:endParaRPr lang="en-US" b="0" dirty="0" smtClean="0">
              <a:latin typeface="Arial" panose="020B0604020202020204" pitchFamily="34" charset="0"/>
              <a:cs typeface="Arial" panose="020B0604020202020204" pitchFamily="34" charset="0"/>
            </a:endParaRPr>
          </a:p>
          <a:p>
            <a:r>
              <a:rPr lang="en-US" b="0" dirty="0" smtClean="0">
                <a:latin typeface="Arial" panose="020B0604020202020204" pitchFamily="34" charset="0"/>
                <a:cs typeface="Arial" panose="020B0604020202020204" pitchFamily="34" charset="0"/>
              </a:rPr>
              <a:t>*</a:t>
            </a:r>
            <a:r>
              <a:rPr lang="en-US" b="0" baseline="0" dirty="0" smtClean="0">
                <a:latin typeface="Arial" panose="020B0604020202020204" pitchFamily="34" charset="0"/>
                <a:cs typeface="Arial" panose="020B0604020202020204" pitchFamily="34" charset="0"/>
              </a:rPr>
              <a:t> </a:t>
            </a:r>
            <a:r>
              <a:rPr lang="en-US" b="0" dirty="0" err="1" smtClean="0">
                <a:latin typeface="Arial" panose="020B0604020202020204" pitchFamily="34" charset="0"/>
                <a:cs typeface="Arial" panose="020B0604020202020204" pitchFamily="34" charset="0"/>
              </a:rPr>
              <a:t>ClinGen’s</a:t>
            </a:r>
            <a:r>
              <a:rPr lang="en-US" b="0" dirty="0" smtClean="0">
                <a:latin typeface="Arial" panose="020B0604020202020204" pitchFamily="34" charset="0"/>
                <a:cs typeface="Arial" panose="020B0604020202020204" pitchFamily="34" charset="0"/>
              </a:rPr>
              <a:t> website has been redesigned</a:t>
            </a:r>
            <a:r>
              <a:rPr lang="en-US" b="0" baseline="0" dirty="0" smtClean="0">
                <a:latin typeface="Arial" panose="020B0604020202020204" pitchFamily="34" charset="0"/>
                <a:cs typeface="Arial" panose="020B0604020202020204" pitchFamily="34" charset="0"/>
              </a:rPr>
              <a:t> to more prominently feature a search interface that returns the results of their curation efforts. Additional improvements allow visitors to more readily find information about </a:t>
            </a:r>
            <a:r>
              <a:rPr lang="en-US" b="0" baseline="0" dirty="0" err="1" smtClean="0">
                <a:latin typeface="Arial" panose="020B0604020202020204" pitchFamily="34" charset="0"/>
                <a:cs typeface="Arial" panose="020B0604020202020204" pitchFamily="34" charset="0"/>
              </a:rPr>
              <a:t>ClinGen’s</a:t>
            </a:r>
            <a:r>
              <a:rPr lang="en-US" b="0" baseline="0" dirty="0" smtClean="0">
                <a:latin typeface="Arial" panose="020B0604020202020204" pitchFamily="34" charset="0"/>
                <a:cs typeface="Arial" panose="020B0604020202020204" pitchFamily="34" charset="0"/>
              </a:rPr>
              <a:t> working groups, tools, and resources. * Examples of some of these tools and resources include the ClinGen Patient Registry (</a:t>
            </a:r>
            <a:r>
              <a:rPr lang="en-US" b="0" baseline="0" dirty="0" err="1" smtClean="0">
                <a:latin typeface="Arial" panose="020B0604020202020204" pitchFamily="34" charset="0"/>
                <a:cs typeface="Arial" panose="020B0604020202020204" pitchFamily="34" charset="0"/>
              </a:rPr>
              <a:t>GenomeConnect</a:t>
            </a:r>
            <a:r>
              <a:rPr lang="en-US" b="0" baseline="0" dirty="0" smtClean="0">
                <a:latin typeface="Arial" panose="020B0604020202020204" pitchFamily="34" charset="0"/>
                <a:cs typeface="Arial" panose="020B0604020202020204" pitchFamily="34" charset="0"/>
              </a:rPr>
              <a:t>); * the Pathogenicity Calculator that </a:t>
            </a:r>
            <a:r>
              <a:rPr lang="en-US" dirty="0" smtClean="0"/>
              <a:t>enables </a:t>
            </a:r>
            <a:r>
              <a:rPr lang="en-US" dirty="0"/>
              <a:t>evaluation of pathogenicity according to the </a:t>
            </a:r>
            <a:r>
              <a:rPr lang="en-US" dirty="0" smtClean="0">
                <a:latin typeface="Arial"/>
                <a:cs typeface="Arial"/>
              </a:rPr>
              <a:t>American College</a:t>
            </a:r>
            <a:r>
              <a:rPr lang="en-US" baseline="0" dirty="0" smtClean="0">
                <a:latin typeface="Arial"/>
                <a:cs typeface="Arial"/>
              </a:rPr>
              <a:t> of Medical Genetics and Genomics and American College of Pathology</a:t>
            </a:r>
            <a:r>
              <a:rPr lang="en-US" dirty="0" smtClean="0"/>
              <a:t> guidelines;</a:t>
            </a:r>
            <a:r>
              <a:rPr lang="en-US" b="0" baseline="0" dirty="0" smtClean="0">
                <a:latin typeface="Arial" panose="020B0604020202020204" pitchFamily="34" charset="0"/>
                <a:cs typeface="Arial" panose="020B0604020202020204" pitchFamily="34" charset="0"/>
              </a:rPr>
              <a:t> and * </a:t>
            </a:r>
            <a:r>
              <a:rPr lang="en-US" b="0" baseline="0" dirty="0" err="1" smtClean="0">
                <a:latin typeface="Arial" panose="020B0604020202020204" pitchFamily="34" charset="0"/>
                <a:cs typeface="Arial" panose="020B0604020202020204" pitchFamily="34" charset="0"/>
              </a:rPr>
              <a:t>ClinGen’s</a:t>
            </a:r>
            <a:r>
              <a:rPr lang="en-US" b="0" baseline="0" dirty="0" smtClean="0">
                <a:latin typeface="Arial" panose="020B0604020202020204" pitchFamily="34" charset="0"/>
                <a:cs typeface="Arial" panose="020B0604020202020204" pitchFamily="34" charset="0"/>
              </a:rPr>
              <a:t> data model documentation.</a:t>
            </a:r>
          </a:p>
          <a:p>
            <a:pPr defTabSz="939661" eaLnBrk="1" fontAlgn="auto" hangingPunct="1">
              <a:spcAft>
                <a:spcPts val="0"/>
              </a:spcAft>
              <a:defRPr/>
            </a:pPr>
            <a:endParaRPr lang="en-US" b="0" dirty="0">
              <a:latin typeface="Arial" panose="020B0604020202020204" pitchFamily="34" charset="0"/>
              <a:cs typeface="Arial" panose="020B0604020202020204" pitchFamily="34" charset="0"/>
            </a:endParaRPr>
          </a:p>
          <a:p>
            <a:r>
              <a:rPr lang="en-US" b="0" dirty="0" smtClean="0">
                <a:latin typeface="Arial" panose="020B0604020202020204" pitchFamily="34" charset="0"/>
                <a:cs typeface="Arial" panose="020B0604020202020204" pitchFamily="34" charset="0"/>
              </a:rPr>
              <a:t>* ClinGen was</a:t>
            </a:r>
            <a:r>
              <a:rPr lang="en-US" b="0" baseline="0" dirty="0" smtClean="0">
                <a:latin typeface="Arial" panose="020B0604020202020204" pitchFamily="34" charset="0"/>
                <a:cs typeface="Arial" panose="020B0604020202020204" pitchFamily="34" charset="0"/>
              </a:rPr>
              <a:t> highly visible at the 2016 ACMG meeting earlier this spring. </a:t>
            </a:r>
            <a:r>
              <a:rPr lang="en-US" b="0" baseline="0" dirty="0" err="1" smtClean="0">
                <a:latin typeface="Arial" panose="020B0604020202020204" pitchFamily="34" charset="0"/>
                <a:cs typeface="Arial" panose="020B0604020202020204" pitchFamily="34" charset="0"/>
              </a:rPr>
              <a:t>ClinGen</a:t>
            </a:r>
            <a:r>
              <a:rPr lang="en-US" b="0" baseline="0" dirty="0" smtClean="0">
                <a:latin typeface="Arial" panose="020B0604020202020204" pitchFamily="34" charset="0"/>
                <a:cs typeface="Arial" panose="020B0604020202020204" pitchFamily="34" charset="0"/>
              </a:rPr>
              <a:t> investigators led a short course describing available tools to assess the genomic basis of disease, and were chosen to give numerous platform and poster presentations. Lastly, the annual ClinGen reception had over 100 attendees. This year, the reception focused on capturing feedback from </a:t>
            </a:r>
            <a:r>
              <a:rPr lang="en-US" b="0" baseline="0" dirty="0" err="1" smtClean="0">
                <a:latin typeface="Arial" panose="020B0604020202020204" pitchFamily="34" charset="0"/>
                <a:cs typeface="Arial" panose="020B0604020202020204" pitchFamily="34" charset="0"/>
              </a:rPr>
              <a:t>ClinGen</a:t>
            </a:r>
            <a:r>
              <a:rPr lang="en-US" b="0" baseline="0" dirty="0" smtClean="0">
                <a:latin typeface="Arial" panose="020B0604020202020204" pitchFamily="34" charset="0"/>
                <a:cs typeface="Arial" panose="020B0604020202020204" pitchFamily="34" charset="0"/>
              </a:rPr>
              <a:t> users and discussing the need for additional expert review panels to submit data to </a:t>
            </a:r>
            <a:r>
              <a:rPr lang="en-US" b="0" baseline="0" dirty="0" err="1" smtClean="0">
                <a:latin typeface="Arial" panose="020B0604020202020204" pitchFamily="34" charset="0"/>
                <a:cs typeface="Arial" panose="020B0604020202020204" pitchFamily="34" charset="0"/>
              </a:rPr>
              <a:t>ClinVar</a:t>
            </a:r>
            <a:r>
              <a:rPr lang="en-US" b="0" baseline="0" dirty="0" smtClean="0">
                <a:latin typeface="Arial" panose="020B0604020202020204" pitchFamily="34" charset="0"/>
                <a:cs typeface="Arial" panose="020B0604020202020204" pitchFamily="34" charset="0"/>
              </a:rPr>
              <a:t>. </a:t>
            </a:r>
          </a:p>
        </p:txBody>
      </p:sp>
      <p:sp>
        <p:nvSpPr>
          <p:cNvPr id="93188" name="Slide Number Placeholder 3"/>
          <p:cNvSpPr>
            <a:spLocks noGrp="1"/>
          </p:cNvSpPr>
          <p:nvPr>
            <p:ph type="sldNum" sz="quarter" idx="5"/>
          </p:nvPr>
        </p:nvSpPr>
        <p:spPr bwMode="auto">
          <a:xfrm>
            <a:off x="4015100" y="8891587"/>
            <a:ext cx="3071502" cy="4683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04">
              <a:defRPr b="1">
                <a:solidFill>
                  <a:schemeClr val="tx1"/>
                </a:solidFill>
                <a:latin typeface="Arial" charset="0"/>
                <a:cs typeface="Arial" charset="0"/>
              </a:defRPr>
            </a:lvl1pPr>
            <a:lvl2pPr marL="749198" indent="-288153" defTabSz="949304">
              <a:defRPr b="1">
                <a:solidFill>
                  <a:schemeClr val="tx1"/>
                </a:solidFill>
                <a:latin typeface="Arial" charset="0"/>
                <a:cs typeface="Arial" charset="0"/>
              </a:defRPr>
            </a:lvl2pPr>
            <a:lvl3pPr marL="1152612" indent="-230522" defTabSz="949304">
              <a:defRPr b="1">
                <a:solidFill>
                  <a:schemeClr val="tx1"/>
                </a:solidFill>
                <a:latin typeface="Arial" charset="0"/>
                <a:cs typeface="Arial" charset="0"/>
              </a:defRPr>
            </a:lvl3pPr>
            <a:lvl4pPr marL="1613656" indent="-230522" defTabSz="949304">
              <a:defRPr b="1">
                <a:solidFill>
                  <a:schemeClr val="tx1"/>
                </a:solidFill>
                <a:latin typeface="Arial" charset="0"/>
                <a:cs typeface="Arial" charset="0"/>
              </a:defRPr>
            </a:lvl4pPr>
            <a:lvl5pPr marL="2074701" indent="-230522" defTabSz="949304">
              <a:defRPr b="1">
                <a:solidFill>
                  <a:schemeClr val="tx1"/>
                </a:solidFill>
                <a:latin typeface="Arial" charset="0"/>
                <a:cs typeface="Arial" charset="0"/>
              </a:defRPr>
            </a:lvl5pPr>
            <a:lvl6pPr marL="2535746" indent="-230522" defTabSz="949304" eaLnBrk="0" fontAlgn="base" hangingPunct="0">
              <a:spcBef>
                <a:spcPct val="0"/>
              </a:spcBef>
              <a:spcAft>
                <a:spcPct val="0"/>
              </a:spcAft>
              <a:defRPr b="1">
                <a:solidFill>
                  <a:schemeClr val="tx1"/>
                </a:solidFill>
                <a:latin typeface="Arial" charset="0"/>
                <a:cs typeface="Arial" charset="0"/>
              </a:defRPr>
            </a:lvl6pPr>
            <a:lvl7pPr marL="2996789" indent="-230522" defTabSz="949304" eaLnBrk="0" fontAlgn="base" hangingPunct="0">
              <a:spcBef>
                <a:spcPct val="0"/>
              </a:spcBef>
              <a:spcAft>
                <a:spcPct val="0"/>
              </a:spcAft>
              <a:defRPr b="1">
                <a:solidFill>
                  <a:schemeClr val="tx1"/>
                </a:solidFill>
                <a:latin typeface="Arial" charset="0"/>
                <a:cs typeface="Arial" charset="0"/>
              </a:defRPr>
            </a:lvl7pPr>
            <a:lvl8pPr marL="3457835" indent="-230522" defTabSz="949304" eaLnBrk="0" fontAlgn="base" hangingPunct="0">
              <a:spcBef>
                <a:spcPct val="0"/>
              </a:spcBef>
              <a:spcAft>
                <a:spcPct val="0"/>
              </a:spcAft>
              <a:defRPr b="1">
                <a:solidFill>
                  <a:schemeClr val="tx1"/>
                </a:solidFill>
                <a:latin typeface="Arial" charset="0"/>
                <a:cs typeface="Arial" charset="0"/>
              </a:defRPr>
            </a:lvl8pPr>
            <a:lvl9pPr marL="3918880" indent="-230522" defTabSz="949304" eaLnBrk="0" fontAlgn="base" hangingPunct="0">
              <a:spcBef>
                <a:spcPct val="0"/>
              </a:spcBef>
              <a:spcAft>
                <a:spcPct val="0"/>
              </a:spcAft>
              <a:defRPr b="1">
                <a:solidFill>
                  <a:schemeClr val="tx1"/>
                </a:solidFill>
                <a:latin typeface="Arial" charset="0"/>
                <a:cs typeface="Arial" charset="0"/>
              </a:defRPr>
            </a:lvl9pPr>
          </a:lstStyle>
          <a:p>
            <a:fld id="{30F40343-6DDB-4A6C-A4A3-98D5AF153B74}" type="slidenum">
              <a:rPr lang="en-US" altLang="en-US">
                <a:solidFill>
                  <a:srgbClr val="000000"/>
                </a:solidFill>
              </a:rPr>
              <a:pPr/>
              <a:t>40</a:t>
            </a:fld>
            <a:endParaRPr lang="en-US" altLang="en-US">
              <a:solidFill>
                <a:srgbClr val="000000"/>
              </a:solidFill>
            </a:endParaRPr>
          </a:p>
        </p:txBody>
      </p:sp>
    </p:spTree>
    <p:extLst>
      <p:ext uri="{BB962C8B-B14F-4D97-AF65-F5344CB8AC3E}">
        <p14:creationId xmlns:p14="http://schemas.microsoft.com/office/powerpoint/2010/main" val="3384057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3871" tIns="46936" rIns="93871" bIns="46936" numCol="1" anchor="t" anchorCtr="0" compatLnSpc="1">
            <a:prstTxWarp prst="textNoShape">
              <a:avLst/>
            </a:prstTxWarp>
          </a:bodyPr>
          <a:lstStyle/>
          <a:p>
            <a:pPr defTabSz="923047" eaLnBrk="1" fontAlgn="auto" hangingPunct="1">
              <a:spcAft>
                <a:spcPts val="0"/>
              </a:spcAft>
              <a:defRPr/>
            </a:pPr>
            <a:r>
              <a:rPr lang="en-US" b="0" dirty="0" smtClean="0">
                <a:effectLst/>
                <a:latin typeface="Arial" panose="020B0604020202020204" pitchFamily="34" charset="0"/>
                <a:cs typeface="Arial" panose="020B0604020202020204" pitchFamily="34" charset="0"/>
              </a:rPr>
              <a:t>The Newborn Sequencing in Genomic Medicine and Public Health (or NSIGHT) </a:t>
            </a:r>
            <a:r>
              <a:rPr lang="en-US" dirty="0" smtClean="0">
                <a:effectLst/>
                <a:latin typeface="Arial" panose="020B0604020202020204" pitchFamily="34" charset="0"/>
                <a:cs typeface="Arial" panose="020B0604020202020204" pitchFamily="34" charset="0"/>
              </a:rPr>
              <a:t>program </a:t>
            </a:r>
            <a:r>
              <a:rPr lang="en-US" dirty="0" smtClean="0">
                <a:latin typeface="Arial" pitchFamily="34" charset="0"/>
                <a:cs typeface="Arial" pitchFamily="34" charset="0"/>
              </a:rPr>
              <a:t>is exploring</a:t>
            </a:r>
            <a:r>
              <a:rPr lang="en-US" dirty="0" smtClean="0">
                <a:effectLst/>
                <a:latin typeface="Arial" panose="020B0604020202020204" pitchFamily="34" charset="0"/>
                <a:cs typeface="Arial" panose="020B0604020202020204" pitchFamily="34" charset="0"/>
              </a:rPr>
              <a:t>, in a limited but deliberate manner, </a:t>
            </a:r>
            <a:r>
              <a:rPr lang="en-US" dirty="0" smtClean="0">
                <a:latin typeface="Arial" pitchFamily="34" charset="0"/>
                <a:cs typeface="Arial" pitchFamily="34" charset="0"/>
              </a:rPr>
              <a:t>the implications, challenges, and opportunities associated with the possible use of genomic sequence information for the care of newborns. </a:t>
            </a:r>
          </a:p>
          <a:p>
            <a:pPr defTabSz="923047" eaLnBrk="1" fontAlgn="auto" hangingPunct="1">
              <a:spcAft>
                <a:spcPts val="0"/>
              </a:spcAft>
              <a:defRPr/>
            </a:pPr>
            <a:endParaRPr lang="en-US" dirty="0" smtClean="0">
              <a:effectLst/>
              <a:latin typeface="Arial" pitchFamily="34" charset="0"/>
              <a:cs typeface="Arial" pitchFamily="34" charset="0"/>
            </a:endParaRPr>
          </a:p>
          <a:p>
            <a:pPr defTabSz="923047" eaLnBrk="1" fontAlgn="auto" hangingPunct="1">
              <a:spcAft>
                <a:spcPts val="0"/>
              </a:spcAft>
              <a:defRPr/>
            </a:pPr>
            <a:r>
              <a:rPr lang="en-US" dirty="0" smtClean="0">
                <a:effectLst/>
                <a:latin typeface="Arial" pitchFamily="34" charset="0"/>
                <a:cs typeface="Arial" pitchFamily="34" charset="0"/>
              </a:rPr>
              <a:t>Recently,</a:t>
            </a:r>
            <a:r>
              <a:rPr lang="en-US" baseline="0" dirty="0" smtClean="0">
                <a:effectLst/>
                <a:latin typeface="Arial" pitchFamily="34" charset="0"/>
                <a:cs typeface="Arial" pitchFamily="34" charset="0"/>
              </a:rPr>
              <a:t> </a:t>
            </a:r>
            <a:r>
              <a:rPr lang="en-US" dirty="0"/>
              <a:t>NSIGHT investigators </a:t>
            </a:r>
            <a:r>
              <a:rPr lang="en-US" baseline="0" dirty="0" smtClean="0">
                <a:effectLst/>
                <a:latin typeface="Arial" pitchFamily="34" charset="0"/>
                <a:cs typeface="Arial" pitchFamily="34" charset="0"/>
              </a:rPr>
              <a:t>published a “Bioethical Issues in Pediatrics” special supplement</a:t>
            </a:r>
            <a:r>
              <a:rPr lang="en-US" dirty="0" smtClean="0">
                <a:effectLst/>
                <a:latin typeface="Arial" panose="020B0604020202020204" pitchFamily="34" charset="0"/>
                <a:cs typeface="Arial" panose="020B0604020202020204" pitchFamily="34" charset="0"/>
              </a:rPr>
              <a:t> </a:t>
            </a:r>
            <a:r>
              <a:rPr lang="en-US" baseline="0" dirty="0" smtClean="0">
                <a:effectLst/>
                <a:latin typeface="Arial" panose="020B0604020202020204" pitchFamily="34" charset="0"/>
                <a:cs typeface="Arial" panose="020B0604020202020204" pitchFamily="34" charset="0"/>
              </a:rPr>
              <a:t>entitled “Ethical Issues in Genomic Testing of Children</a:t>
            </a:r>
            <a:r>
              <a:rPr lang="en-US" dirty="0" smtClean="0">
                <a:latin typeface="Arial" panose="020B0604020202020204" pitchFamily="34" charset="0"/>
                <a:cs typeface="Arial" panose="020B0604020202020204" pitchFamily="34" charset="0"/>
              </a:rPr>
              <a:t>.” This special supplement of the journal </a:t>
            </a:r>
            <a:r>
              <a:rPr lang="en-US" i="1" dirty="0" smtClean="0">
                <a:latin typeface="Arial" panose="020B0604020202020204" pitchFamily="34" charset="0"/>
                <a:cs typeface="Arial" panose="020B0604020202020204" pitchFamily="34" charset="0"/>
              </a:rPr>
              <a:t>Pediatrics</a:t>
            </a:r>
            <a:r>
              <a:rPr lang="en-US" dirty="0" smtClean="0">
                <a:latin typeface="Arial" panose="020B0604020202020204" pitchFamily="34" charset="0"/>
                <a:cs typeface="Arial" panose="020B0604020202020204" pitchFamily="34" charset="0"/>
              </a:rPr>
              <a:t> is a first look at some of the ethical issues the investigators have encountered in the</a:t>
            </a:r>
            <a:r>
              <a:rPr lang="en-US" baseline="0" dirty="0" smtClean="0">
                <a:latin typeface="Arial" panose="020B0604020202020204" pitchFamily="34" charset="0"/>
                <a:cs typeface="Arial" panose="020B0604020202020204" pitchFamily="34" charset="0"/>
              </a:rPr>
              <a:t> NSIGHT</a:t>
            </a:r>
            <a:r>
              <a:rPr lang="en-US" dirty="0" smtClean="0">
                <a:latin typeface="Arial" panose="020B0604020202020204" pitchFamily="34" charset="0"/>
                <a:cs typeface="Arial" panose="020B0604020202020204" pitchFamily="34" charset="0"/>
              </a:rPr>
              <a:t> projects,</a:t>
            </a:r>
            <a:r>
              <a:rPr lang="en-US" baseline="0" dirty="0" smtClean="0">
                <a:latin typeface="Arial" panose="020B0604020202020204" pitchFamily="34" charset="0"/>
                <a:cs typeface="Arial" panose="020B0604020202020204" pitchFamily="34" charset="0"/>
              </a:rPr>
              <a:t> i</a:t>
            </a:r>
            <a:r>
              <a:rPr lang="en-US" dirty="0" smtClean="0">
                <a:latin typeface="Arial" panose="020B0604020202020204" pitchFamily="34" charset="0"/>
                <a:cs typeface="Arial" panose="020B0604020202020204" pitchFamily="34" charset="0"/>
              </a:rPr>
              <a:t>ncluding articles entitled: * “The Challenge of Analyzing the Results of Next-Generation Sequencing in Children,” * “Supporting Parental Decisions About Genomic Sequencing for Newborn Screening: The NC NEXUS Decision Aid,” * “Psychosocial Factors Influencing Parental Interest in Genomic Sequencing of Newborns,” and</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“Parental Views on Expanded Newborn Screening Using Whole-Genome Sequencing.”</a:t>
            </a: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9745867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203325" y="701675"/>
            <a:ext cx="4679950" cy="3509963"/>
          </a:xfrm>
          <a:prstGeom prst="rect">
            <a:avLst/>
          </a:prstGeom>
          <a:ln/>
        </p:spPr>
      </p:sp>
      <p:sp>
        <p:nvSpPr>
          <p:cNvPr id="4" name="Slide Number Placeholder 3"/>
          <p:cNvSpPr>
            <a:spLocks noGrp="1"/>
          </p:cNvSpPr>
          <p:nvPr>
            <p:ph type="sldNum" sz="quarter" idx="5"/>
          </p:nvPr>
        </p:nvSpPr>
        <p:spPr>
          <a:xfrm>
            <a:off x="4014797" y="8900116"/>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746" eaLnBrk="0" hangingPunct="0">
              <a:defRPr b="1">
                <a:solidFill>
                  <a:schemeClr val="tx1"/>
                </a:solidFill>
                <a:latin typeface="Arial" pitchFamily="34" charset="0"/>
              </a:defRPr>
            </a:lvl1pPr>
            <a:lvl2pPr marL="747012" indent="-287313" defTabSz="941746" eaLnBrk="0" hangingPunct="0">
              <a:defRPr b="1">
                <a:solidFill>
                  <a:schemeClr val="tx1"/>
                </a:solidFill>
                <a:latin typeface="Arial" pitchFamily="34" charset="0"/>
              </a:defRPr>
            </a:lvl2pPr>
            <a:lvl3pPr marL="1149252" indent="-229851" defTabSz="941746" eaLnBrk="0" hangingPunct="0">
              <a:defRPr b="1">
                <a:solidFill>
                  <a:schemeClr val="tx1"/>
                </a:solidFill>
                <a:latin typeface="Arial" pitchFamily="34" charset="0"/>
              </a:defRPr>
            </a:lvl3pPr>
            <a:lvl4pPr marL="1608952" indent="-229851" defTabSz="941746" eaLnBrk="0" hangingPunct="0">
              <a:defRPr b="1">
                <a:solidFill>
                  <a:schemeClr val="tx1"/>
                </a:solidFill>
                <a:latin typeface="Arial" pitchFamily="34" charset="0"/>
              </a:defRPr>
            </a:lvl4pPr>
            <a:lvl5pPr marL="2068651" indent="-229851" defTabSz="941746" eaLnBrk="0" hangingPunct="0">
              <a:defRPr b="1">
                <a:solidFill>
                  <a:schemeClr val="tx1"/>
                </a:solidFill>
                <a:latin typeface="Arial" pitchFamily="34" charset="0"/>
              </a:defRPr>
            </a:lvl5pPr>
            <a:lvl6pPr marL="2528350" indent="-229851" defTabSz="941746" eaLnBrk="0" fontAlgn="base" hangingPunct="0">
              <a:spcBef>
                <a:spcPct val="0"/>
              </a:spcBef>
              <a:spcAft>
                <a:spcPct val="0"/>
              </a:spcAft>
              <a:defRPr b="1">
                <a:solidFill>
                  <a:schemeClr val="tx1"/>
                </a:solidFill>
                <a:latin typeface="Arial" pitchFamily="34" charset="0"/>
              </a:defRPr>
            </a:lvl6pPr>
            <a:lvl7pPr marL="2988050" indent="-229851" defTabSz="941746" eaLnBrk="0" fontAlgn="base" hangingPunct="0">
              <a:spcBef>
                <a:spcPct val="0"/>
              </a:spcBef>
              <a:spcAft>
                <a:spcPct val="0"/>
              </a:spcAft>
              <a:defRPr b="1">
                <a:solidFill>
                  <a:schemeClr val="tx1"/>
                </a:solidFill>
                <a:latin typeface="Arial" pitchFamily="34" charset="0"/>
              </a:defRPr>
            </a:lvl7pPr>
            <a:lvl8pPr marL="3447750" indent="-229851" defTabSz="941746" eaLnBrk="0" fontAlgn="base" hangingPunct="0">
              <a:spcBef>
                <a:spcPct val="0"/>
              </a:spcBef>
              <a:spcAft>
                <a:spcPct val="0"/>
              </a:spcAft>
              <a:defRPr b="1">
                <a:solidFill>
                  <a:schemeClr val="tx1"/>
                </a:solidFill>
                <a:latin typeface="Arial" pitchFamily="34" charset="0"/>
              </a:defRPr>
            </a:lvl8pPr>
            <a:lvl9pPr marL="3907450" indent="-229851" defTabSz="94174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42</a:t>
            </a:fld>
            <a:endParaRPr lang="en-US" dirty="0" smtClean="0">
              <a:solidFill>
                <a:prstClr val="black"/>
              </a:solidFill>
              <a:cs typeface="Arial" pitchFamily="34" charset="0"/>
            </a:endParaRPr>
          </a:p>
        </p:txBody>
      </p:sp>
      <p:sp>
        <p:nvSpPr>
          <p:cNvPr id="2" name="Notes Placeholder 1"/>
          <p:cNvSpPr>
            <a:spLocks noGrp="1"/>
          </p:cNvSpPr>
          <p:nvPr>
            <p:ph type="body" idx="1"/>
          </p:nvPr>
        </p:nvSpPr>
        <p:spPr>
          <a:xfrm>
            <a:off x="792167" y="4446592"/>
            <a:ext cx="5718803" cy="4333851"/>
          </a:xfrm>
        </p:spPr>
        <p:txBody>
          <a:bodyPr vert="horz" lIns="93966" tIns="46983" rIns="93966" bIns="46983" rtlCol="0"/>
          <a:lstStyle/>
          <a:p>
            <a:pPr>
              <a:spcAft>
                <a:spcPts val="0"/>
              </a:spcAft>
            </a:pPr>
            <a:r>
              <a:rPr lang="en-US" dirty="0" smtClean="0">
                <a:solidFill>
                  <a:srgbClr val="000000"/>
                </a:solidFill>
                <a:latin typeface="Arial"/>
                <a:ea typeface="MS Mincho"/>
                <a:cs typeface="Times New Roman"/>
              </a:rPr>
              <a:t>Last month, the Genomic </a:t>
            </a:r>
            <a:r>
              <a:rPr lang="en-US" dirty="0">
                <a:solidFill>
                  <a:srgbClr val="000000"/>
                </a:solidFill>
                <a:latin typeface="Arial"/>
                <a:ea typeface="MS Mincho"/>
                <a:cs typeface="Times New Roman"/>
              </a:rPr>
              <a:t>Medicine Working Group held the </a:t>
            </a:r>
            <a:r>
              <a:rPr lang="en-US" dirty="0" smtClean="0">
                <a:solidFill>
                  <a:srgbClr val="000000"/>
                </a:solidFill>
                <a:latin typeface="Arial"/>
                <a:ea typeface="MS Mincho"/>
                <a:cs typeface="Times New Roman"/>
              </a:rPr>
              <a:t>9</a:t>
            </a:r>
            <a:r>
              <a:rPr lang="en-US" baseline="30000" dirty="0" smtClean="0">
                <a:solidFill>
                  <a:srgbClr val="000000"/>
                </a:solidFill>
                <a:latin typeface="Arial"/>
                <a:ea typeface="MS Mincho"/>
                <a:cs typeface="Times New Roman"/>
              </a:rPr>
              <a:t>th</a:t>
            </a:r>
            <a:r>
              <a:rPr lang="en-US" baseline="0" dirty="0" smtClean="0">
                <a:solidFill>
                  <a:srgbClr val="000000"/>
                </a:solidFill>
                <a:latin typeface="Arial"/>
                <a:ea typeface="MS Mincho"/>
                <a:cs typeface="Times New Roman"/>
              </a:rPr>
              <a:t> </a:t>
            </a:r>
            <a:r>
              <a:rPr lang="en-US" dirty="0" smtClean="0">
                <a:solidFill>
                  <a:srgbClr val="000000"/>
                </a:solidFill>
                <a:latin typeface="Arial"/>
                <a:ea typeface="MS Mincho"/>
                <a:cs typeface="Times New Roman"/>
              </a:rPr>
              <a:t>Genomic </a:t>
            </a:r>
            <a:r>
              <a:rPr lang="en-US" dirty="0">
                <a:solidFill>
                  <a:srgbClr val="000000"/>
                </a:solidFill>
                <a:latin typeface="Arial"/>
                <a:ea typeface="MS Mincho"/>
                <a:cs typeface="Times New Roman"/>
              </a:rPr>
              <a:t>Medicine </a:t>
            </a:r>
            <a:r>
              <a:rPr lang="en-US" dirty="0" smtClean="0">
                <a:solidFill>
                  <a:srgbClr val="000000"/>
                </a:solidFill>
                <a:latin typeface="Arial"/>
                <a:ea typeface="MS Mincho"/>
                <a:cs typeface="Times New Roman"/>
              </a:rPr>
              <a:t>Meeting. </a:t>
            </a:r>
            <a:r>
              <a:rPr lang="en-US" dirty="0">
                <a:solidFill>
                  <a:srgbClr val="000000"/>
                </a:solidFill>
                <a:latin typeface="Arial"/>
                <a:ea typeface="MS Mincho"/>
                <a:cs typeface="Times New Roman"/>
              </a:rPr>
              <a:t>The focus of the meeting was to facilitate </a:t>
            </a:r>
            <a:r>
              <a:rPr lang="en-US" dirty="0" smtClean="0">
                <a:solidFill>
                  <a:srgbClr val="000000"/>
                </a:solidFill>
                <a:latin typeface="Arial"/>
                <a:ea typeface="MS Mincho"/>
                <a:cs typeface="Times New Roman"/>
              </a:rPr>
              <a:t>the interactions</a:t>
            </a:r>
            <a:r>
              <a:rPr lang="en-US" baseline="0" dirty="0" smtClean="0">
                <a:solidFill>
                  <a:srgbClr val="000000"/>
                </a:solidFill>
                <a:latin typeface="Arial"/>
                <a:ea typeface="MS Mincho"/>
                <a:cs typeface="Times New Roman"/>
              </a:rPr>
              <a:t> </a:t>
            </a:r>
            <a:r>
              <a:rPr lang="en-US" dirty="0" smtClean="0">
                <a:solidFill>
                  <a:srgbClr val="000000"/>
                </a:solidFill>
                <a:latin typeface="Arial"/>
                <a:ea typeface="MS Mincho"/>
                <a:cs typeface="Times New Roman"/>
              </a:rPr>
              <a:t>between ‘the bench and the bedside’ by </a:t>
            </a:r>
            <a:r>
              <a:rPr lang="en-US" dirty="0">
                <a:solidFill>
                  <a:srgbClr val="000000"/>
                </a:solidFill>
                <a:latin typeface="Arial"/>
                <a:ea typeface="MS Mincho"/>
                <a:cs typeface="Times New Roman"/>
              </a:rPr>
              <a:t>focusing on one of the most vexing problems in clinical </a:t>
            </a:r>
            <a:r>
              <a:rPr lang="en-US" dirty="0" smtClean="0">
                <a:solidFill>
                  <a:srgbClr val="000000"/>
                </a:solidFill>
                <a:latin typeface="Arial"/>
                <a:ea typeface="MS Mincho"/>
                <a:cs typeface="Times New Roman"/>
              </a:rPr>
              <a:t>genomics: </a:t>
            </a:r>
            <a:r>
              <a:rPr lang="en-US" dirty="0">
                <a:solidFill>
                  <a:srgbClr val="000000"/>
                </a:solidFill>
                <a:latin typeface="Arial"/>
                <a:ea typeface="MS Mincho"/>
                <a:cs typeface="Times New Roman"/>
              </a:rPr>
              <a:t>characterizing and interpreting </a:t>
            </a:r>
            <a:r>
              <a:rPr lang="en-US" dirty="0" smtClean="0">
                <a:solidFill>
                  <a:srgbClr val="000000"/>
                </a:solidFill>
                <a:latin typeface="Arial"/>
                <a:ea typeface="MS Mincho"/>
                <a:cs typeface="Times New Roman"/>
              </a:rPr>
              <a:t>genomic variants </a:t>
            </a:r>
            <a:r>
              <a:rPr lang="en-US" dirty="0">
                <a:solidFill>
                  <a:srgbClr val="000000"/>
                </a:solidFill>
                <a:latin typeface="Arial"/>
                <a:ea typeface="MS Mincho"/>
                <a:cs typeface="Times New Roman"/>
              </a:rPr>
              <a:t>of uncertain </a:t>
            </a:r>
            <a:r>
              <a:rPr lang="en-US" dirty="0" smtClean="0">
                <a:solidFill>
                  <a:srgbClr val="000000"/>
                </a:solidFill>
                <a:latin typeface="Arial"/>
                <a:ea typeface="MS Mincho"/>
                <a:cs typeface="Times New Roman"/>
              </a:rPr>
              <a:t>significance. </a:t>
            </a:r>
            <a:r>
              <a:rPr lang="en-US" dirty="0">
                <a:solidFill>
                  <a:srgbClr val="000000"/>
                </a:solidFill>
                <a:latin typeface="Arial"/>
                <a:ea typeface="MS Mincho"/>
                <a:cs typeface="Times New Roman"/>
              </a:rPr>
              <a:t>Objectives </a:t>
            </a:r>
            <a:r>
              <a:rPr lang="en-US" dirty="0" smtClean="0">
                <a:solidFill>
                  <a:srgbClr val="000000"/>
                </a:solidFill>
                <a:latin typeface="Arial"/>
                <a:ea typeface="MS Mincho"/>
                <a:cs typeface="Times New Roman"/>
              </a:rPr>
              <a:t>of the meeting included: * reviewing </a:t>
            </a:r>
            <a:r>
              <a:rPr lang="en-US" dirty="0">
                <a:solidFill>
                  <a:srgbClr val="000000"/>
                </a:solidFill>
                <a:latin typeface="Arial"/>
                <a:ea typeface="MS Mincho"/>
                <a:cs typeface="Times New Roman"/>
              </a:rPr>
              <a:t>examples of successful interactions between basic scientists and clinical </a:t>
            </a:r>
            <a:r>
              <a:rPr lang="en-US" dirty="0" err="1" smtClean="0">
                <a:solidFill>
                  <a:srgbClr val="000000"/>
                </a:solidFill>
                <a:latin typeface="Arial"/>
                <a:ea typeface="MS Mincho"/>
                <a:cs typeface="Times New Roman"/>
              </a:rPr>
              <a:t>genomicists</a:t>
            </a:r>
            <a:r>
              <a:rPr lang="en-US" dirty="0" smtClean="0">
                <a:solidFill>
                  <a:srgbClr val="000000"/>
                </a:solidFill>
                <a:latin typeface="Arial"/>
                <a:ea typeface="MS Mincho"/>
                <a:cs typeface="Times New Roman"/>
              </a:rPr>
              <a:t> </a:t>
            </a:r>
            <a:r>
              <a:rPr lang="en-US" dirty="0">
                <a:solidFill>
                  <a:srgbClr val="000000"/>
                </a:solidFill>
                <a:latin typeface="Arial"/>
                <a:ea typeface="MS Mincho"/>
                <a:cs typeface="Times New Roman"/>
              </a:rPr>
              <a:t>and </a:t>
            </a:r>
            <a:r>
              <a:rPr lang="en-US" dirty="0" smtClean="0">
                <a:solidFill>
                  <a:srgbClr val="000000"/>
                </a:solidFill>
                <a:latin typeface="Arial"/>
                <a:ea typeface="MS Mincho"/>
                <a:cs typeface="Times New Roman"/>
              </a:rPr>
              <a:t>exploring </a:t>
            </a:r>
            <a:r>
              <a:rPr lang="en-US" dirty="0">
                <a:solidFill>
                  <a:srgbClr val="000000"/>
                </a:solidFill>
                <a:latin typeface="Arial"/>
                <a:ea typeface="MS Mincho"/>
                <a:cs typeface="Times New Roman"/>
              </a:rPr>
              <a:t>what made them successful; </a:t>
            </a:r>
            <a:r>
              <a:rPr lang="en-US" dirty="0" smtClean="0">
                <a:solidFill>
                  <a:srgbClr val="000000"/>
                </a:solidFill>
                <a:latin typeface="Arial"/>
                <a:ea typeface="MS Mincho"/>
                <a:cs typeface="Times New Roman"/>
              </a:rPr>
              <a:t>* identifying </a:t>
            </a:r>
            <a:r>
              <a:rPr lang="en-US" dirty="0">
                <a:solidFill>
                  <a:srgbClr val="000000"/>
                </a:solidFill>
                <a:latin typeface="Arial"/>
                <a:ea typeface="MS Mincho"/>
                <a:cs typeface="Times New Roman"/>
              </a:rPr>
              <a:t>ways to enhance </a:t>
            </a:r>
            <a:r>
              <a:rPr lang="en-US" dirty="0" smtClean="0">
                <a:solidFill>
                  <a:srgbClr val="000000"/>
                </a:solidFill>
                <a:latin typeface="Arial"/>
                <a:ea typeface="MS Mincho"/>
                <a:cs typeface="Times New Roman"/>
              </a:rPr>
              <a:t>communications between </a:t>
            </a:r>
            <a:r>
              <a:rPr lang="en-US" dirty="0">
                <a:solidFill>
                  <a:srgbClr val="000000"/>
                </a:solidFill>
                <a:latin typeface="Arial"/>
                <a:ea typeface="MS Mincho"/>
                <a:cs typeface="Times New Roman"/>
              </a:rPr>
              <a:t>basic scientists and clinical </a:t>
            </a:r>
            <a:r>
              <a:rPr lang="en-US" dirty="0" err="1">
                <a:solidFill>
                  <a:srgbClr val="000000"/>
                </a:solidFill>
                <a:latin typeface="Arial"/>
                <a:ea typeface="MS Mincho"/>
                <a:cs typeface="Times New Roman"/>
              </a:rPr>
              <a:t>genomicists</a:t>
            </a:r>
            <a:r>
              <a:rPr lang="en-US" dirty="0">
                <a:solidFill>
                  <a:srgbClr val="000000"/>
                </a:solidFill>
                <a:latin typeface="Arial"/>
                <a:ea typeface="MS Mincho"/>
                <a:cs typeface="Times New Roman"/>
              </a:rPr>
              <a:t> (aka, the virtuous cycle of </a:t>
            </a:r>
            <a:r>
              <a:rPr lang="en-US" dirty="0" smtClean="0">
                <a:solidFill>
                  <a:srgbClr val="000000"/>
                </a:solidFill>
                <a:latin typeface="Arial"/>
                <a:ea typeface="MS Mincho"/>
                <a:cs typeface="Times New Roman"/>
              </a:rPr>
              <a:t>bench-to-bedside </a:t>
            </a:r>
            <a:r>
              <a:rPr lang="en-US" dirty="0">
                <a:solidFill>
                  <a:srgbClr val="000000"/>
                </a:solidFill>
                <a:latin typeface="Arial"/>
                <a:ea typeface="MS Mincho"/>
                <a:cs typeface="Times New Roman"/>
              </a:rPr>
              <a:t>and back again</a:t>
            </a:r>
            <a:r>
              <a:rPr lang="en-US" dirty="0" smtClean="0">
                <a:solidFill>
                  <a:srgbClr val="000000"/>
                </a:solidFill>
                <a:latin typeface="Arial"/>
                <a:ea typeface="MS Mincho"/>
                <a:cs typeface="Times New Roman"/>
              </a:rPr>
              <a:t>); and * integrating basic </a:t>
            </a:r>
            <a:r>
              <a:rPr lang="en-US" dirty="0">
                <a:solidFill>
                  <a:srgbClr val="000000"/>
                </a:solidFill>
                <a:latin typeface="Arial"/>
                <a:ea typeface="MS Mincho"/>
                <a:cs typeface="Times New Roman"/>
              </a:rPr>
              <a:t>science research efforts with clinically important </a:t>
            </a:r>
            <a:r>
              <a:rPr lang="en-US" dirty="0" smtClean="0">
                <a:solidFill>
                  <a:srgbClr val="000000"/>
                </a:solidFill>
                <a:latin typeface="Arial"/>
                <a:ea typeface="MS Mincho"/>
                <a:cs typeface="Times New Roman"/>
              </a:rPr>
              <a:t>questions </a:t>
            </a:r>
            <a:r>
              <a:rPr lang="en-US" dirty="0">
                <a:solidFill>
                  <a:srgbClr val="000000"/>
                </a:solidFill>
                <a:latin typeface="Arial"/>
                <a:ea typeface="MS Mincho"/>
                <a:cs typeface="Times New Roman"/>
              </a:rPr>
              <a:t>to enhance the exploration of clinical implications of basic discoveries. </a:t>
            </a:r>
            <a:endParaRPr lang="en-US" dirty="0">
              <a:latin typeface="Cambria"/>
              <a:ea typeface="MS Mincho"/>
              <a:cs typeface="Times New Roman"/>
            </a:endParaRPr>
          </a:p>
          <a:p>
            <a:pPr>
              <a:spcAft>
                <a:spcPts val="0"/>
              </a:spcAft>
            </a:pPr>
            <a:endParaRPr lang="en-US" dirty="0" smtClean="0">
              <a:solidFill>
                <a:srgbClr val="000000"/>
              </a:solidFill>
              <a:latin typeface="Arial"/>
              <a:ea typeface="MS Mincho"/>
              <a:cs typeface="Times New Roman"/>
            </a:endParaRPr>
          </a:p>
          <a:p>
            <a:pPr>
              <a:spcAft>
                <a:spcPts val="0"/>
              </a:spcAft>
            </a:pPr>
            <a:r>
              <a:rPr lang="en-US" dirty="0" smtClean="0">
                <a:solidFill>
                  <a:srgbClr val="000000"/>
                </a:solidFill>
                <a:latin typeface="Arial"/>
                <a:ea typeface="MS Mincho"/>
                <a:cs typeface="Times New Roman"/>
              </a:rPr>
              <a:t>Additional </a:t>
            </a:r>
            <a:r>
              <a:rPr lang="en-US" dirty="0">
                <a:solidFill>
                  <a:srgbClr val="000000"/>
                </a:solidFill>
                <a:latin typeface="Arial"/>
                <a:ea typeface="MS Mincho"/>
                <a:cs typeface="Times New Roman"/>
              </a:rPr>
              <a:t>topic areas covered </a:t>
            </a:r>
            <a:r>
              <a:rPr lang="en-US" dirty="0" smtClean="0">
                <a:solidFill>
                  <a:srgbClr val="000000"/>
                </a:solidFill>
                <a:latin typeface="Arial"/>
                <a:ea typeface="MS Mincho"/>
                <a:cs typeface="Times New Roman"/>
              </a:rPr>
              <a:t>included</a:t>
            </a:r>
            <a:r>
              <a:rPr lang="en-US" baseline="0" dirty="0" smtClean="0">
                <a:solidFill>
                  <a:srgbClr val="000000"/>
                </a:solidFill>
                <a:latin typeface="Arial"/>
                <a:ea typeface="MS Mincho"/>
                <a:cs typeface="Times New Roman"/>
              </a:rPr>
              <a:t> </a:t>
            </a:r>
            <a:r>
              <a:rPr lang="en-US" dirty="0" smtClean="0">
                <a:solidFill>
                  <a:srgbClr val="000000"/>
                </a:solidFill>
                <a:latin typeface="Arial"/>
                <a:ea typeface="MS Mincho"/>
                <a:cs typeface="Times New Roman"/>
              </a:rPr>
              <a:t>how </a:t>
            </a:r>
            <a:r>
              <a:rPr lang="en-US" dirty="0">
                <a:solidFill>
                  <a:srgbClr val="000000"/>
                </a:solidFill>
                <a:latin typeface="Arial"/>
                <a:ea typeface="MS Mincho"/>
                <a:cs typeface="Times New Roman"/>
              </a:rPr>
              <a:t>basic science lends insights into disease mechanisms to facilitate effective approaches for understanding the function of </a:t>
            </a:r>
            <a:r>
              <a:rPr lang="en-US" dirty="0" smtClean="0">
                <a:solidFill>
                  <a:srgbClr val="000000"/>
                </a:solidFill>
                <a:latin typeface="Arial"/>
                <a:ea typeface="MS Mincho"/>
                <a:cs typeface="Times New Roman"/>
              </a:rPr>
              <a:t>variants of uncertain significance and </a:t>
            </a:r>
            <a:r>
              <a:rPr lang="en-US" dirty="0">
                <a:solidFill>
                  <a:srgbClr val="000000"/>
                </a:solidFill>
                <a:latin typeface="Arial"/>
                <a:ea typeface="MS Mincho"/>
                <a:cs typeface="Times New Roman"/>
              </a:rPr>
              <a:t>relevance to disease </a:t>
            </a:r>
            <a:r>
              <a:rPr lang="en-US" dirty="0" smtClean="0">
                <a:solidFill>
                  <a:srgbClr val="000000"/>
                </a:solidFill>
                <a:latin typeface="Arial"/>
                <a:ea typeface="MS Mincho"/>
                <a:cs typeface="Times New Roman"/>
              </a:rPr>
              <a:t>mechanisms; computational </a:t>
            </a:r>
            <a:r>
              <a:rPr lang="en-US" dirty="0">
                <a:solidFill>
                  <a:srgbClr val="000000"/>
                </a:solidFill>
                <a:latin typeface="Arial"/>
                <a:ea typeface="MS Mincho"/>
                <a:cs typeface="Times New Roman"/>
              </a:rPr>
              <a:t>and informatics approaches to prediction and annotation of genomic variant </a:t>
            </a:r>
            <a:r>
              <a:rPr lang="en-US" dirty="0" smtClean="0">
                <a:solidFill>
                  <a:srgbClr val="000000"/>
                </a:solidFill>
                <a:latin typeface="Arial"/>
                <a:ea typeface="MS Mincho"/>
                <a:cs typeface="Times New Roman"/>
              </a:rPr>
              <a:t>function; efforts </a:t>
            </a:r>
            <a:r>
              <a:rPr lang="en-US" dirty="0">
                <a:solidFill>
                  <a:srgbClr val="000000"/>
                </a:solidFill>
                <a:latin typeface="Arial"/>
                <a:ea typeface="MS Mincho"/>
                <a:cs typeface="Times New Roman"/>
              </a:rPr>
              <a:t>and strategies for data integration through the development and implementation of biomedical </a:t>
            </a:r>
            <a:r>
              <a:rPr lang="en-US" dirty="0" smtClean="0">
                <a:solidFill>
                  <a:srgbClr val="000000"/>
                </a:solidFill>
                <a:latin typeface="Arial"/>
                <a:ea typeface="MS Mincho"/>
                <a:cs typeface="Times New Roman"/>
              </a:rPr>
              <a:t>ontologies; and facilitating </a:t>
            </a:r>
            <a:r>
              <a:rPr lang="en-US" dirty="0">
                <a:solidFill>
                  <a:srgbClr val="000000"/>
                </a:solidFill>
                <a:latin typeface="Arial"/>
                <a:ea typeface="MS Mincho"/>
                <a:cs typeface="Times New Roman"/>
              </a:rPr>
              <a:t>bedside-back-to-bench research. </a:t>
            </a:r>
            <a:endParaRPr lang="en-US" dirty="0" smtClean="0">
              <a:solidFill>
                <a:srgbClr val="000000"/>
              </a:solidFill>
              <a:latin typeface="Arial"/>
              <a:ea typeface="MS Mincho"/>
              <a:cs typeface="Times New Roman"/>
            </a:endParaRPr>
          </a:p>
          <a:p>
            <a:pPr>
              <a:spcAft>
                <a:spcPts val="0"/>
              </a:spcAft>
            </a:pPr>
            <a:endParaRPr lang="en-US" dirty="0">
              <a:latin typeface="Cambria"/>
              <a:ea typeface="MS Mincho"/>
              <a:cs typeface="Times New Roman"/>
            </a:endParaRPr>
          </a:p>
          <a:p>
            <a:pPr lvl="1" defTabSz="955166">
              <a:spcAft>
                <a:spcPts val="0"/>
              </a:spcAft>
            </a:pPr>
            <a:r>
              <a:rPr lang="en-US" dirty="0" smtClean="0">
                <a:latin typeface="Arial" pitchFamily="34" charset="0"/>
                <a:cs typeface="Arial" pitchFamily="34" charset="0"/>
              </a:rPr>
              <a:t>A complete video</a:t>
            </a:r>
            <a:r>
              <a:rPr lang="en-US" baseline="0" dirty="0" smtClean="0">
                <a:latin typeface="Arial" pitchFamily="34" charset="0"/>
                <a:cs typeface="Arial" pitchFamily="34" charset="0"/>
              </a:rPr>
              <a:t> recording of the meeting, the meeting summary, and slides are being made available on genome.gov.</a:t>
            </a: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10040965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792167" y="4446592"/>
            <a:ext cx="5486401" cy="4521138"/>
          </a:xfrm>
        </p:spPr>
        <p:txBody>
          <a:bodyPr/>
          <a:lstStyle/>
          <a:p>
            <a:r>
              <a:rPr lang="en-US" dirty="0"/>
              <a:t>The NHGRI Computational Genomics and Data Science Program will </a:t>
            </a:r>
            <a:r>
              <a:rPr lang="en-US" dirty="0" smtClean="0"/>
              <a:t>be holding two important meetings in the coming months.</a:t>
            </a:r>
            <a:endParaRPr lang="en-US" dirty="0"/>
          </a:p>
          <a:p>
            <a:endParaRPr lang="en-US" dirty="0"/>
          </a:p>
          <a:p>
            <a:pPr defTabSz="914196">
              <a:defRPr/>
            </a:pPr>
            <a:r>
              <a:rPr lang="en-US" dirty="0" smtClean="0"/>
              <a:t>*</a:t>
            </a:r>
            <a:r>
              <a:rPr lang="en-US" baseline="0" dirty="0" smtClean="0"/>
              <a:t> </a:t>
            </a:r>
            <a:r>
              <a:rPr lang="en-US" dirty="0" smtClean="0"/>
              <a:t>The </a:t>
            </a:r>
            <a:r>
              <a:rPr lang="en-US" dirty="0"/>
              <a:t>first will be held </a:t>
            </a:r>
            <a:r>
              <a:rPr lang="en-US" dirty="0" smtClean="0"/>
              <a:t>next</a:t>
            </a:r>
            <a:r>
              <a:rPr lang="en-US" baseline="0" dirty="0" smtClean="0"/>
              <a:t> week, and aims </a:t>
            </a:r>
            <a:r>
              <a:rPr lang="en-US" dirty="0" smtClean="0"/>
              <a:t>to </a:t>
            </a:r>
            <a:r>
              <a:rPr lang="en-US" dirty="0"/>
              <a:t>identify and discuss a new organizational </a:t>
            </a:r>
            <a:r>
              <a:rPr lang="en-US" dirty="0" smtClean="0"/>
              <a:t>models </a:t>
            </a:r>
            <a:r>
              <a:rPr lang="en-US" dirty="0"/>
              <a:t>for </a:t>
            </a:r>
            <a:r>
              <a:rPr lang="en-US" dirty="0" smtClean="0"/>
              <a:t>the</a:t>
            </a:r>
            <a:r>
              <a:rPr lang="en-US" baseline="0" dirty="0" smtClean="0"/>
              <a:t> </a:t>
            </a:r>
            <a:r>
              <a:rPr lang="en-US" dirty="0" smtClean="0"/>
              <a:t>Model </a:t>
            </a:r>
            <a:r>
              <a:rPr lang="en-US" dirty="0"/>
              <a:t>Organism Databases and the Gene Ontology Consortium. </a:t>
            </a:r>
            <a:r>
              <a:rPr lang="en-US" dirty="0" smtClean="0"/>
              <a:t>Such a new </a:t>
            </a:r>
            <a:r>
              <a:rPr lang="en-US" dirty="0"/>
              <a:t>model is expected to improve collaboration and interoperability of these </a:t>
            </a:r>
            <a:r>
              <a:rPr lang="en-US" dirty="0" smtClean="0"/>
              <a:t>resources</a:t>
            </a:r>
            <a:r>
              <a:rPr lang="en-US" baseline="0" dirty="0" smtClean="0"/>
              <a:t> by</a:t>
            </a:r>
            <a:r>
              <a:rPr lang="en-US" dirty="0" smtClean="0"/>
              <a:t> leveraging </a:t>
            </a:r>
            <a:r>
              <a:rPr lang="en-US" dirty="0"/>
              <a:t>common activities and services that are now provided </a:t>
            </a:r>
            <a:r>
              <a:rPr lang="en-US" dirty="0" smtClean="0"/>
              <a:t>independently. The </a:t>
            </a:r>
            <a:r>
              <a:rPr lang="en-US" dirty="0"/>
              <a:t>organizing committee is </a:t>
            </a:r>
            <a:r>
              <a:rPr lang="en-US" dirty="0" smtClean="0"/>
              <a:t>composed of </a:t>
            </a:r>
            <a:r>
              <a:rPr lang="en-US" dirty="0"/>
              <a:t>Drs. </a:t>
            </a:r>
            <a:r>
              <a:rPr lang="en-US" dirty="0">
                <a:latin typeface="Arial" panose="020B0604020202020204" pitchFamily="34" charset="0"/>
                <a:cs typeface="Arial" panose="020B0604020202020204" pitchFamily="34" charset="0"/>
              </a:rPr>
              <a:t>Alex Bateman, Carol </a:t>
            </a:r>
            <a:r>
              <a:rPr lang="en-US" dirty="0"/>
              <a:t>Bult, and Paul Thomas, </a:t>
            </a:r>
            <a:r>
              <a:rPr lang="en-US" dirty="0" smtClean="0"/>
              <a:t>and</a:t>
            </a:r>
            <a:r>
              <a:rPr lang="en-US" baseline="0" dirty="0" smtClean="0"/>
              <a:t> </a:t>
            </a:r>
            <a:r>
              <a:rPr lang="en-US" dirty="0" smtClean="0"/>
              <a:t>NHGRI staff</a:t>
            </a:r>
            <a:r>
              <a:rPr lang="en-US" dirty="0"/>
              <a:t>.</a:t>
            </a:r>
          </a:p>
          <a:p>
            <a:pPr defTabSz="914196">
              <a:defRPr/>
            </a:pPr>
            <a:endParaRPr lang="en-US" dirty="0"/>
          </a:p>
          <a:p>
            <a:pPr defTabSz="914196">
              <a:defRPr/>
            </a:pPr>
            <a:r>
              <a:rPr lang="en-US" dirty="0" smtClean="0"/>
              <a:t>* The invited </a:t>
            </a:r>
            <a:r>
              <a:rPr lang="en-US" dirty="0"/>
              <a:t>participants include </a:t>
            </a:r>
            <a:r>
              <a:rPr lang="en-US" dirty="0" smtClean="0"/>
              <a:t>the Model Organism Databases and the Gene Ontology Consortium</a:t>
            </a:r>
            <a:r>
              <a:rPr lang="en-US" baseline="0" dirty="0" smtClean="0"/>
              <a:t> </a:t>
            </a:r>
            <a:r>
              <a:rPr lang="en-US" dirty="0" smtClean="0"/>
              <a:t>PIs </a:t>
            </a:r>
            <a:r>
              <a:rPr lang="en-US" dirty="0"/>
              <a:t>and </a:t>
            </a:r>
            <a:r>
              <a:rPr lang="en-US" dirty="0" smtClean="0"/>
              <a:t>key personnel.</a:t>
            </a:r>
            <a:r>
              <a:rPr lang="en-US" baseline="0" dirty="0" smtClean="0"/>
              <a:t> </a:t>
            </a:r>
            <a:r>
              <a:rPr lang="en-US" dirty="0" smtClean="0"/>
              <a:t>NHGRI </a:t>
            </a:r>
            <a:r>
              <a:rPr lang="en-US" dirty="0"/>
              <a:t>Council members </a:t>
            </a:r>
            <a:r>
              <a:rPr lang="en-US" dirty="0" smtClean="0"/>
              <a:t>Drs.</a:t>
            </a:r>
            <a:r>
              <a:rPr lang="en-US" baseline="0" dirty="0" smtClean="0"/>
              <a:t> </a:t>
            </a:r>
            <a:r>
              <a:rPr lang="en-US" dirty="0" smtClean="0"/>
              <a:t>Carol </a:t>
            </a:r>
            <a:r>
              <a:rPr lang="en-US" dirty="0"/>
              <a:t>Bult, Mark </a:t>
            </a:r>
            <a:r>
              <a:rPr lang="en-US" dirty="0" smtClean="0"/>
              <a:t>Johnston, </a:t>
            </a:r>
            <a:r>
              <a:rPr lang="en-US" dirty="0"/>
              <a:t>and Howard Jacob will also participate, together with other independent external advisors, including </a:t>
            </a:r>
            <a:r>
              <a:rPr lang="en-US" dirty="0" smtClean="0"/>
              <a:t>Dr. Jim </a:t>
            </a:r>
            <a:r>
              <a:rPr lang="en-US" dirty="0"/>
              <a:t>Ostell from </a:t>
            </a:r>
            <a:r>
              <a:rPr lang="en-US" dirty="0" smtClean="0"/>
              <a:t>the National Center for Biotechnology Information, Dr. Owen </a:t>
            </a:r>
            <a:r>
              <a:rPr lang="en-US" dirty="0"/>
              <a:t>White from the University of </a:t>
            </a:r>
            <a:r>
              <a:rPr lang="en-US" dirty="0" smtClean="0"/>
              <a:t>Maryland, </a:t>
            </a:r>
            <a:r>
              <a:rPr lang="en-US" dirty="0"/>
              <a:t>and </a:t>
            </a:r>
            <a:r>
              <a:rPr lang="en-US" dirty="0" smtClean="0"/>
              <a:t>Dr. Paul </a:t>
            </a:r>
            <a:r>
              <a:rPr lang="en-US" dirty="0" err="1"/>
              <a:t>Kersey</a:t>
            </a:r>
            <a:r>
              <a:rPr lang="en-US" dirty="0"/>
              <a:t> from the European Bioinformatics Institute. </a:t>
            </a:r>
            <a:r>
              <a:rPr lang="en-US" dirty="0" smtClean="0"/>
              <a:t>Other participants will include NHGRI staff as well as staff</a:t>
            </a:r>
            <a:r>
              <a:rPr lang="en-US" baseline="0" dirty="0" smtClean="0"/>
              <a:t> involved in NIH-wide discussions of long-term sustainability </a:t>
            </a:r>
            <a:r>
              <a:rPr lang="en-US" dirty="0" smtClean="0"/>
              <a:t>of data resources.</a:t>
            </a:r>
            <a:endParaRPr lang="en-US" dirty="0"/>
          </a:p>
          <a:p>
            <a:pPr defTabSz="914196">
              <a:defRPr/>
            </a:pPr>
            <a:endParaRPr lang="en-US" dirty="0"/>
          </a:p>
          <a:p>
            <a:pPr defTabSz="914196">
              <a:defRPr/>
            </a:pPr>
            <a:r>
              <a:rPr lang="en-US" dirty="0" smtClean="0"/>
              <a:t>* We plan to report the findings of this meeting at </a:t>
            </a:r>
            <a:r>
              <a:rPr lang="en-US" dirty="0"/>
              <a:t>the September 2016 Council </a:t>
            </a:r>
            <a:r>
              <a:rPr lang="en-US" dirty="0" smtClean="0"/>
              <a:t>meeting.</a:t>
            </a:r>
          </a:p>
        </p:txBody>
      </p:sp>
      <p:sp>
        <p:nvSpPr>
          <p:cNvPr id="4" name="Slide Number Placeholder 3"/>
          <p:cNvSpPr>
            <a:spLocks noGrp="1"/>
          </p:cNvSpPr>
          <p:nvPr>
            <p:ph type="sldNum" sz="quarter" idx="10"/>
          </p:nvPr>
        </p:nvSpPr>
        <p:spPr/>
        <p:txBody>
          <a:bodyPr/>
          <a:lstStyle/>
          <a:p>
            <a:fld id="{155EB30A-BA93-4EB0-9EF5-0468B36FF257}"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0474431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US" dirty="0"/>
              <a:t>The second meeting is an Informatics Planning Workshop </a:t>
            </a:r>
            <a:r>
              <a:rPr lang="en-US" dirty="0" smtClean="0"/>
              <a:t>that will be </a:t>
            </a:r>
            <a:r>
              <a:rPr lang="en-US" dirty="0"/>
              <a:t>held in </a:t>
            </a:r>
            <a:r>
              <a:rPr lang="en-US" dirty="0" smtClean="0"/>
              <a:t>September.</a:t>
            </a:r>
            <a:endParaRPr lang="en-US" dirty="0"/>
          </a:p>
          <a:p>
            <a:endParaRPr lang="en-US" dirty="0"/>
          </a:p>
          <a:p>
            <a:pPr defTabSz="914196">
              <a:defRPr/>
            </a:pPr>
            <a:r>
              <a:rPr lang="en-US" dirty="0" smtClean="0"/>
              <a:t>* The </a:t>
            </a:r>
            <a:r>
              <a:rPr lang="en-US" dirty="0"/>
              <a:t>main </a:t>
            </a:r>
            <a:r>
              <a:rPr lang="en-US" dirty="0" smtClean="0"/>
              <a:t>goal of this workshop is</a:t>
            </a:r>
            <a:r>
              <a:rPr lang="en-US" baseline="0" dirty="0" smtClean="0"/>
              <a:t> to develop a plan to</a:t>
            </a:r>
            <a:r>
              <a:rPr lang="en-US" dirty="0" smtClean="0"/>
              <a:t> </a:t>
            </a:r>
            <a:r>
              <a:rPr lang="en-US" dirty="0"/>
              <a:t>expand and strengthen the NHGRI extramural computational and data science portfolio over the next 5-10 years. This </a:t>
            </a:r>
            <a:r>
              <a:rPr lang="en-US" dirty="0" smtClean="0"/>
              <a:t>may include </a:t>
            </a:r>
            <a:r>
              <a:rPr lang="en-US" dirty="0"/>
              <a:t>potential new initiatives</a:t>
            </a:r>
            <a:r>
              <a:rPr lang="en-US" dirty="0" smtClean="0"/>
              <a:t>,</a:t>
            </a:r>
            <a:r>
              <a:rPr lang="en-US" dirty="0"/>
              <a:t> changes to current NHGRI funding opportunities, </a:t>
            </a:r>
            <a:r>
              <a:rPr lang="en-US" dirty="0" smtClean="0"/>
              <a:t>and </a:t>
            </a:r>
            <a:r>
              <a:rPr lang="en-US" dirty="0"/>
              <a:t>recommendations for future funding strategies </a:t>
            </a:r>
            <a:r>
              <a:rPr lang="en-US" dirty="0" smtClean="0"/>
              <a:t>for </a:t>
            </a:r>
            <a:r>
              <a:rPr lang="en-US" dirty="0"/>
              <a:t>solicited and unsolicited research projects. </a:t>
            </a:r>
            <a:endParaRPr lang="en-US" dirty="0" smtClean="0"/>
          </a:p>
          <a:p>
            <a:pPr defTabSz="914196">
              <a:defRPr/>
            </a:pPr>
            <a:endParaRPr lang="en-US" dirty="0"/>
          </a:p>
          <a:p>
            <a:pPr defTabSz="914196">
              <a:defRPr/>
            </a:pPr>
            <a:r>
              <a:rPr lang="en-US" dirty="0"/>
              <a:t>Members of the organizing committee </a:t>
            </a:r>
            <a:r>
              <a:rPr lang="en-US" dirty="0" smtClean="0"/>
              <a:t>for this workshop are </a:t>
            </a:r>
            <a:r>
              <a:rPr lang="en-US" dirty="0"/>
              <a:t>Drs. Michael </a:t>
            </a:r>
            <a:r>
              <a:rPr lang="en-US" dirty="0" err="1"/>
              <a:t>Boehnke</a:t>
            </a:r>
            <a:r>
              <a:rPr lang="en-US" dirty="0"/>
              <a:t>, Carol Bult, Trey Ideker, Aviv Regev, and Lincoln Stein, </a:t>
            </a:r>
            <a:r>
              <a:rPr lang="en-US" dirty="0" smtClean="0"/>
              <a:t>as well as NHGRI </a:t>
            </a:r>
            <a:r>
              <a:rPr lang="en-US" dirty="0"/>
              <a:t>s</a:t>
            </a:r>
            <a:r>
              <a:rPr lang="en-US" dirty="0" smtClean="0"/>
              <a:t>taff</a:t>
            </a:r>
            <a:r>
              <a:rPr lang="en-US" dirty="0"/>
              <a:t>. </a:t>
            </a:r>
            <a:endParaRPr lang="en-US" dirty="0" smtClean="0"/>
          </a:p>
          <a:p>
            <a:pPr defTabSz="914196">
              <a:defRPr/>
            </a:pPr>
            <a:endParaRPr lang="en-US" dirty="0"/>
          </a:p>
          <a:p>
            <a:pPr defTabSz="914196">
              <a:defRPr/>
            </a:pPr>
            <a:r>
              <a:rPr lang="en-US" dirty="0" smtClean="0"/>
              <a:t>* We plan to report the findings of this workshop at the February 2017 Council meeting.</a:t>
            </a:r>
          </a:p>
        </p:txBody>
      </p:sp>
      <p:sp>
        <p:nvSpPr>
          <p:cNvPr id="4" name="Slide Number Placeholder 3"/>
          <p:cNvSpPr>
            <a:spLocks noGrp="1"/>
          </p:cNvSpPr>
          <p:nvPr>
            <p:ph type="sldNum" sz="quarter" idx="10"/>
          </p:nvPr>
        </p:nvSpPr>
        <p:spPr/>
        <p:txBody>
          <a:bodyPr/>
          <a:lstStyle/>
          <a:p>
            <a:fld id="{155EB30A-BA93-4EB0-9EF5-0468B36FF257}"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785484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4" y="4461195"/>
            <a:ext cx="5486401" cy="4506535"/>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pPr defTabSz="906487">
              <a:defRPr/>
            </a:pPr>
            <a:r>
              <a:rPr lang="en-US" dirty="0"/>
              <a:t>NHGRI has a long-term commitment to preparing the next generation of genome scientists and scholars, and thus, continues to enhance our investment in research training and career development programs. </a:t>
            </a:r>
          </a:p>
          <a:p>
            <a:pPr defTabSz="906487">
              <a:defRPr/>
            </a:pPr>
            <a:endParaRPr lang="en-US" dirty="0"/>
          </a:p>
          <a:p>
            <a:pPr defTabSz="906487">
              <a:defRPr/>
            </a:pPr>
            <a:r>
              <a:rPr lang="en-US" dirty="0"/>
              <a:t>As part of this enhancement, NHGRI expanded the format for its annual training meeting to include all full-time trainees – not just PIs and training coordinators of institutional grants, as in previous meetings. The inaugural NHGRI Research Training and Career Development Meeting was held in April. Trainees included undergraduate, post-baccalaureate, graduate students, and postdoctoral fellows supported on either individual fellowships or institutional T32 or Diversity Action Plan (or DAP) grants, as well as career development awardees and NHGRI intramural trainees. There were 230 participants; of these, 162 were trainees, which represents a majority of NHGRI-funded trainees.</a:t>
            </a:r>
          </a:p>
          <a:p>
            <a:pPr defTabSz="906487">
              <a:defRPr/>
            </a:pPr>
            <a:endParaRPr lang="en-US" dirty="0"/>
          </a:p>
          <a:p>
            <a:pPr defTabSz="906487">
              <a:defRPr/>
            </a:pPr>
            <a:r>
              <a:rPr lang="en-US" dirty="0"/>
              <a:t>This meeting provided a venue for trainees in genomic sciences, genomic medicine, and genomics and society areas to present their research and to form collaborations with other trainees and established investigators. Trainees were able to present posters and give talks, as well as listen to professional development and scientific presentations. Initial feedback during the meeting was very positive, and surveys have been sent out to help improve next year’s meeting. </a:t>
            </a:r>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45</a:t>
            </a:fld>
            <a:endParaRPr lang="en-US" dirty="0" smtClean="0">
              <a:solidFill>
                <a:srgbClr val="000000"/>
              </a:solidFill>
            </a:endParaRPr>
          </a:p>
        </p:txBody>
      </p:sp>
    </p:spTree>
    <p:extLst>
      <p:ext uri="{BB962C8B-B14F-4D97-AF65-F5344CB8AC3E}">
        <p14:creationId xmlns:p14="http://schemas.microsoft.com/office/powerpoint/2010/main" val="27440784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4" y="4461194"/>
            <a:ext cx="5486401" cy="4561619"/>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pPr defTabSz="906487">
              <a:defRPr/>
            </a:pPr>
            <a:r>
              <a:rPr lang="en-US" dirty="0"/>
              <a:t>Last month, * the existing Data Analysis and Coordinating Center (or DACC) was competitively renewed for another five years. The PIs are Drs. Treva Rice and Donna Jeffe at Washington University. The DACC will maintain and improve the current </a:t>
            </a:r>
            <a:r>
              <a:rPr lang="en-US" dirty="0" err="1"/>
              <a:t>RedCap</a:t>
            </a:r>
            <a:r>
              <a:rPr lang="en-US" dirty="0"/>
              <a:t> training database, and continue to collect and analyze data about trainee career paths. The DACC will also provide logistical support for future annual training program meetings. An expanded activity of the DACC will be to track and evaluate all trainees (including those on individual fellowships and career development awards as well as ELSI Program trainees), and not just trainees on existing DAP and T32 grants.</a:t>
            </a:r>
          </a:p>
          <a:p>
            <a:pPr lvl="1" defTabSz="946521">
              <a:defRPr/>
            </a:pPr>
            <a:endParaRPr lang="en-US" dirty="0" smtClean="0"/>
          </a:p>
          <a:p>
            <a:pPr lvl="1" defTabSz="946521">
              <a:defRPr/>
            </a:pPr>
            <a:r>
              <a:rPr lang="en-US" dirty="0"/>
              <a:t>* For our Diversity Action Plan (or DAP) Program, NHGRI remains committed to increasing the pool of individuals from diverse backgrounds who have the training to pursue a wide variety of genomics-related careers. Therefore, NHGRI will reissue the DAP Program announcement to provide funding opportunities for this purpose. The </a:t>
            </a:r>
            <a:r>
              <a:rPr lang="en-US" dirty="0" smtClean="0"/>
              <a:t>announcement is expected to </a:t>
            </a:r>
            <a:r>
              <a:rPr lang="en-US" dirty="0"/>
              <a:t>be published </a:t>
            </a:r>
            <a:r>
              <a:rPr lang="en-US" dirty="0" smtClean="0"/>
              <a:t>this summer, </a:t>
            </a:r>
            <a:r>
              <a:rPr lang="en-US" dirty="0"/>
              <a:t>with the first application receipt date </a:t>
            </a:r>
            <a:r>
              <a:rPr lang="en-US" dirty="0" smtClean="0"/>
              <a:t>expected in the fall. </a:t>
            </a:r>
            <a:endParaRPr lang="en-US" dirty="0"/>
          </a:p>
          <a:p>
            <a:pPr lvl="1" defTabSz="946521">
              <a:defRPr/>
            </a:pPr>
            <a:endParaRPr lang="en-US" dirty="0"/>
          </a:p>
          <a:p>
            <a:pPr lvl="1" defTabSz="946521">
              <a:defRPr/>
            </a:pPr>
            <a:r>
              <a:rPr lang="en-US" dirty="0" smtClean="0"/>
              <a:t>* Lastly,</a:t>
            </a:r>
            <a:r>
              <a:rPr lang="en-US" baseline="0" dirty="0" smtClean="0"/>
              <a:t> all of our current set of 12 T32 programs are focused in the area of genome sciences. Our effort to expand the program is now taking hold. </a:t>
            </a:r>
            <a:r>
              <a:rPr lang="en-US" dirty="0" smtClean="0"/>
              <a:t>New genomic medicine and ELSI T32 training grants will be added to the program,</a:t>
            </a:r>
            <a:r>
              <a:rPr lang="en-US" baseline="0" dirty="0" smtClean="0"/>
              <a:t> and Notices of Award are expected to be issued for these in late spring or early summer.</a:t>
            </a:r>
            <a:endParaRPr lang="en-US" dirty="0"/>
          </a:p>
          <a:p>
            <a:pPr lvl="1" defTabSz="946521">
              <a:defRPr/>
            </a:pPr>
            <a:endParaRPr lang="en-US" baseline="0" dirty="0" smtClean="0"/>
          </a:p>
          <a:p>
            <a:pPr lvl="1" defTabSz="946521">
              <a:defRPr/>
            </a:pPr>
            <a:endParaRPr lang="en-US" dirty="0" smtClean="0"/>
          </a:p>
          <a:p>
            <a:pPr lvl="1" defTabSz="946521">
              <a:defRPr/>
            </a:pPr>
            <a:endParaRPr lang="en-US" dirty="0" smtClean="0"/>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46</a:t>
            </a:fld>
            <a:endParaRPr lang="en-US" dirty="0" smtClean="0">
              <a:solidFill>
                <a:srgbClr val="000000"/>
              </a:solidFill>
            </a:endParaRPr>
          </a:p>
        </p:txBody>
      </p:sp>
    </p:spTree>
    <p:extLst>
      <p:ext uri="{BB962C8B-B14F-4D97-AF65-F5344CB8AC3E}">
        <p14:creationId xmlns:p14="http://schemas.microsoft.com/office/powerpoint/2010/main" val="26184156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47</a:t>
            </a:fld>
            <a:endParaRPr lang="en-US" dirty="0" smtClean="0">
              <a:cs typeface="Arial" pitchFamily="34" charset="0"/>
            </a:endParaRPr>
          </a:p>
        </p:txBody>
      </p:sp>
    </p:spTree>
    <p:extLst>
      <p:ext uri="{BB962C8B-B14F-4D97-AF65-F5344CB8AC3E}">
        <p14:creationId xmlns:p14="http://schemas.microsoft.com/office/powerpoint/2010/main" val="1040557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792166" y="4446592"/>
            <a:ext cx="5961174" cy="4675374"/>
          </a:xfrm>
        </p:spPr>
        <p:txBody>
          <a:bodyPr/>
          <a:lstStyle/>
          <a:p>
            <a:pPr eaLnBrk="0" fontAlgn="base" hangingPunct="0"/>
            <a:r>
              <a:rPr lang="en-US" sz="1200" kern="1200" dirty="0" smtClean="0">
                <a:solidFill>
                  <a:schemeClr val="tx1"/>
                </a:solidFill>
                <a:effectLst/>
                <a:latin typeface="Arial" panose="020B0604020202020204" pitchFamily="34" charset="0"/>
                <a:ea typeface="+mn-ea"/>
                <a:cs typeface="Arial" panose="020B0604020202020204" pitchFamily="34" charset="0"/>
              </a:rPr>
              <a:t>Various developments relevant to the Common Fund’s Human Microbiome Project deserve mention. * With advances in human microbiome research, the National Institute of Standards and Technology (or NIST), along with the National Institute of Allergy and Infectious Diseases and the Human Microbiome Project, will be holding a workshop to develop reference standards and standard operating procedures for microbiome community measurements. This workshop will take place in August. </a:t>
            </a:r>
          </a:p>
          <a:p>
            <a:pPr eaLnBrk="0" fontAlgn="base" hangingPunct="0"/>
            <a:r>
              <a:rPr lang="en-US" sz="1200" kern="1200" dirty="0" smtClean="0">
                <a:solidFill>
                  <a:schemeClr val="tx1"/>
                </a:solidFill>
                <a:effectLst/>
                <a:latin typeface="Arial" panose="020B0604020202020204" pitchFamily="34" charset="0"/>
                <a:ea typeface="+mn-ea"/>
                <a:cs typeface="Arial" panose="020B0604020202020204" pitchFamily="34" charset="0"/>
              </a:rPr>
              <a:t> </a:t>
            </a:r>
          </a:p>
          <a:p>
            <a:pPr eaLnBrk="0" fontAlgn="base" hangingPunct="0"/>
            <a:r>
              <a:rPr lang="en-US" sz="1200" kern="1200" dirty="0" smtClean="0">
                <a:solidFill>
                  <a:schemeClr val="tx1"/>
                </a:solidFill>
                <a:effectLst/>
                <a:latin typeface="Arial" panose="020B0604020202020204" pitchFamily="34" charset="0"/>
                <a:ea typeface="+mn-ea"/>
                <a:cs typeface="Arial" panose="020B0604020202020204" pitchFamily="34" charset="0"/>
              </a:rPr>
              <a:t>* At the last Council meeting, I gave an update about the Office of Science and Technology Policy’s (or OSTP’s) Fast-Track Action Committee on Mapping the Microbiome. In February, OSTP chartered the Microbiome Interagency Working Group to implement a federal-wide microbiome initiative. In some late-breaking news – on Friday, the White House announced such a National Microbiome Initiative. I plan to report on this new initiative and its implementation at future Council meetings.</a:t>
            </a:r>
          </a:p>
          <a:p>
            <a:pPr eaLnBrk="0" fontAlgn="base" hangingPunct="0"/>
            <a:r>
              <a:rPr lang="en-US" sz="1200" kern="1200" dirty="0" smtClean="0">
                <a:solidFill>
                  <a:schemeClr val="tx1"/>
                </a:solidFill>
                <a:effectLst/>
                <a:latin typeface="Arial" panose="020B0604020202020204" pitchFamily="34" charset="0"/>
                <a:ea typeface="+mn-ea"/>
                <a:cs typeface="Arial" panose="020B0604020202020204" pitchFamily="34" charset="0"/>
              </a:rPr>
              <a:t> </a:t>
            </a:r>
          </a:p>
          <a:p>
            <a:pPr eaLnBrk="0" fontAlgn="base" hangingPunct="0"/>
            <a:r>
              <a:rPr lang="en-US" sz="1200" kern="1200" dirty="0" smtClean="0">
                <a:solidFill>
                  <a:schemeClr val="tx1"/>
                </a:solidFill>
                <a:effectLst/>
                <a:latin typeface="Arial" panose="020B0604020202020204" pitchFamily="34" charset="0"/>
                <a:ea typeface="+mn-ea"/>
                <a:cs typeface="Arial" panose="020B0604020202020204" pitchFamily="34" charset="0"/>
              </a:rPr>
              <a:t>* Finally, the trans-NIH microbiome working group (which has representatives from 18 Institutes and Centers) is organizing a three-day meeting in August 2017 at NIH to discuss the future needs for the field. This meeting will also highlight the Human Microbiome Project’s contributions as well as microbiome research supported by various Institutes and Centers. </a:t>
            </a:r>
          </a:p>
          <a:p>
            <a:endParaRPr lang="en-US" dirty="0"/>
          </a:p>
        </p:txBody>
      </p:sp>
      <p:sp>
        <p:nvSpPr>
          <p:cNvPr id="4" name="Slide Number Placeholder 3"/>
          <p:cNvSpPr>
            <a:spLocks noGrp="1"/>
          </p:cNvSpPr>
          <p:nvPr>
            <p:ph type="sldNum" sz="quarter" idx="10"/>
          </p:nvPr>
        </p:nvSpPr>
        <p:spPr/>
        <p:txBody>
          <a:bodyPr/>
          <a:lstStyle/>
          <a:p>
            <a:fld id="{80D0785E-DF6E-4982-B4C5-50D633DC1816}" type="slidenum">
              <a:rPr lang="en-US" smtClean="0"/>
              <a:t>48</a:t>
            </a:fld>
            <a:endParaRPr lang="en-US"/>
          </a:p>
        </p:txBody>
      </p:sp>
    </p:spTree>
    <p:extLst>
      <p:ext uri="{BB962C8B-B14F-4D97-AF65-F5344CB8AC3E}">
        <p14:creationId xmlns:p14="http://schemas.microsoft.com/office/powerpoint/2010/main" val="42180099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828702" y="4365115"/>
            <a:ext cx="5486401" cy="4426346"/>
          </a:xfrm>
        </p:spPr>
        <p:txBody>
          <a:bodyPr/>
          <a:lstStyle/>
          <a:p>
            <a:pPr eaLnBrk="1" fontAlgn="auto" hangingPunct="1">
              <a:spcAft>
                <a:spcPts val="0"/>
              </a:spcAft>
              <a:defRPr/>
            </a:pPr>
            <a:r>
              <a:rPr lang="en-US" dirty="0"/>
              <a:t>The Library of Integrated Network-based Cellular Signatures (or </a:t>
            </a:r>
            <a:r>
              <a:rPr lang="en-US" b="0" dirty="0" smtClean="0"/>
              <a:t>LINCS) program </a:t>
            </a:r>
            <a:r>
              <a:rPr lang="en-US" b="0" dirty="0"/>
              <a:t>aims to create a network-based understanding of biology by cataloging changes in gene expression and other cellular processes that occur when cells are exposed to a variety of perturbing agents. LINCS uses computational tools to integrate this diverse information into a comprehensive view of normal and disease states that can be applied for the development of new biomarkers and therapeutics.</a:t>
            </a:r>
          </a:p>
          <a:p>
            <a:pPr eaLnBrk="1" fontAlgn="auto" hangingPunct="1">
              <a:spcAft>
                <a:spcPts val="0"/>
              </a:spcAft>
              <a:defRPr/>
            </a:pPr>
            <a:endParaRPr lang="en-US" baseline="0" dirty="0"/>
          </a:p>
          <a:p>
            <a:pPr eaLnBrk="1" fontAlgn="auto" hangingPunct="1">
              <a:spcAft>
                <a:spcPts val="0"/>
              </a:spcAft>
              <a:defRPr/>
            </a:pPr>
            <a:r>
              <a:rPr lang="en-US" baseline="0" dirty="0" smtClean="0"/>
              <a:t>* LINCS held its first outreach meeting in March in Irvine, California. Over </a:t>
            </a:r>
            <a:r>
              <a:rPr lang="en-US" dirty="0"/>
              <a:t>5</a:t>
            </a:r>
            <a:r>
              <a:rPr lang="en-US" baseline="0" dirty="0" smtClean="0"/>
              <a:t>0 external </a:t>
            </a:r>
            <a:r>
              <a:rPr lang="en-US" dirty="0" smtClean="0"/>
              <a:t>researchers participated. Preliminary feedback from follow-up</a:t>
            </a:r>
            <a:r>
              <a:rPr lang="en-US" baseline="0" dirty="0" smtClean="0"/>
              <a:t> surveys indicate that it was very well received. Work is ongoing to determine the </a:t>
            </a:r>
            <a:r>
              <a:rPr lang="en-US" dirty="0" smtClean="0"/>
              <a:t>subsequent</a:t>
            </a:r>
            <a:r>
              <a:rPr lang="en-US" baseline="0" dirty="0" smtClean="0"/>
              <a:t> steps, both on </a:t>
            </a:r>
            <a:r>
              <a:rPr lang="en-US" dirty="0" smtClean="0"/>
              <a:t>future</a:t>
            </a:r>
            <a:r>
              <a:rPr lang="en-US" baseline="0" dirty="0" smtClean="0"/>
              <a:t> outreach efforts as well as on improving </a:t>
            </a:r>
            <a:r>
              <a:rPr lang="en-US" dirty="0" smtClean="0"/>
              <a:t>data </a:t>
            </a:r>
            <a:r>
              <a:rPr lang="en-US" baseline="0" dirty="0" smtClean="0"/>
              <a:t>content, presentation, and access. </a:t>
            </a:r>
          </a:p>
          <a:p>
            <a:pPr eaLnBrk="1" fontAlgn="auto" hangingPunct="1">
              <a:spcAft>
                <a:spcPts val="0"/>
              </a:spcAft>
              <a:defRPr/>
            </a:pPr>
            <a:endParaRPr lang="en-US" dirty="0" smtClean="0"/>
          </a:p>
          <a:p>
            <a:r>
              <a:rPr lang="en-US" dirty="0" smtClean="0"/>
              <a:t>* The first LINCS data challenge</a:t>
            </a:r>
            <a:r>
              <a:rPr lang="en-US" baseline="0" dirty="0" smtClean="0"/>
              <a:t> has opened for registration. It is a collaboration between the LINCS program and the Crowd Innovation Lab at Harvard. T</a:t>
            </a:r>
            <a:r>
              <a:rPr lang="en-US" dirty="0" smtClean="0"/>
              <a:t>he </a:t>
            </a:r>
            <a:r>
              <a:rPr lang="en-US" dirty="0"/>
              <a:t>goal of the challenge is to build better </a:t>
            </a:r>
            <a:r>
              <a:rPr lang="en-US" dirty="0" smtClean="0"/>
              <a:t>inference models for all transcripts. This will enable LINCS to support a wider array of queries from the community.</a:t>
            </a:r>
          </a:p>
          <a:p>
            <a:pPr marL="171438" indent="-171438">
              <a:buFontTx/>
              <a:buChar char="•"/>
            </a:pPr>
            <a:endParaRPr lang="en-US" baseline="0" dirty="0" smtClean="0"/>
          </a:p>
          <a:p>
            <a:r>
              <a:rPr lang="en-US" baseline="0" dirty="0" smtClean="0"/>
              <a:t>* </a:t>
            </a:r>
            <a:r>
              <a:rPr lang="en-US" dirty="0" smtClean="0"/>
              <a:t>NIH is now starting to receive grant applications from non-LINCS scientists that utilize LINCS resources.</a:t>
            </a:r>
            <a:r>
              <a:rPr lang="en-US" baseline="0" dirty="0" smtClean="0"/>
              <a:t> The program intends to track this on a long-term basis. </a:t>
            </a:r>
          </a:p>
        </p:txBody>
      </p:sp>
      <p:sp>
        <p:nvSpPr>
          <p:cNvPr id="4" name="Slide Number Placeholder 3"/>
          <p:cNvSpPr>
            <a:spLocks noGrp="1"/>
          </p:cNvSpPr>
          <p:nvPr>
            <p:ph type="sldNum" sz="quarter" idx="10"/>
          </p:nvPr>
        </p:nvSpPr>
        <p:spPr/>
        <p:txBody>
          <a:bodyPr/>
          <a:lstStyle/>
          <a:p>
            <a:fld id="{DF125CC9-880A-409B-972C-C1759D7A769E}" type="slidenum">
              <a:rPr lang="en-US" smtClean="0"/>
              <a:t>49</a:t>
            </a:fld>
            <a:endParaRPr lang="en-US" dirty="0"/>
          </a:p>
        </p:txBody>
      </p:sp>
    </p:spTree>
    <p:extLst>
      <p:ext uri="{BB962C8B-B14F-4D97-AF65-F5344CB8AC3E}">
        <p14:creationId xmlns:p14="http://schemas.microsoft.com/office/powerpoint/2010/main" val="4099768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a:t>
            </a:fld>
            <a:endParaRPr lang="en-US" dirty="0" smtClean="0">
              <a:cs typeface="Arial" pitchFamily="34" charset="0"/>
            </a:endParaRPr>
          </a:p>
        </p:txBody>
      </p:sp>
    </p:spTree>
    <p:extLst>
      <p:ext uri="{BB962C8B-B14F-4D97-AF65-F5344CB8AC3E}">
        <p14:creationId xmlns:p14="http://schemas.microsoft.com/office/powerpoint/2010/main" val="19432043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930" tIns="46964" rIns="93930" bIns="46964" numCol="1" anchor="t" anchorCtr="0" compatLnSpc="1">
            <a:prstTxWarp prst="textNoShape">
              <a:avLst/>
            </a:prstTxWarp>
          </a:bodyPr>
          <a:lstStyle/>
          <a:p>
            <a:r>
              <a:rPr lang="en-US" dirty="0"/>
              <a:t>The goals of the Protein Capture Reagents Program are to pilot </a:t>
            </a:r>
            <a:r>
              <a:rPr lang="en-US" dirty="0" smtClean="0"/>
              <a:t>the development of a </a:t>
            </a:r>
            <a:r>
              <a:rPr lang="en-US" dirty="0"/>
              <a:t>community resource of low-cost, high-quality, renewable affinity reagents for human transcription factor proteins and to develop technologies for next-generation platforms.</a:t>
            </a:r>
          </a:p>
          <a:p>
            <a:endParaRPr lang="en-US" dirty="0" smtClean="0"/>
          </a:p>
          <a:p>
            <a:r>
              <a:rPr lang="en-US" dirty="0" smtClean="0"/>
              <a:t>* The initial grantee phase (with</a:t>
            </a:r>
            <a:r>
              <a:rPr lang="en-US" baseline="0" dirty="0" smtClean="0"/>
              <a:t> an emphasis on </a:t>
            </a:r>
            <a:r>
              <a:rPr lang="en-US" dirty="0" smtClean="0"/>
              <a:t>technology development)</a:t>
            </a:r>
            <a:r>
              <a:rPr lang="en-US" baseline="0" dirty="0" smtClean="0"/>
              <a:t> </a:t>
            </a:r>
            <a:r>
              <a:rPr lang="en-US" dirty="0" smtClean="0"/>
              <a:t>will be completed this </a:t>
            </a:r>
            <a:r>
              <a:rPr lang="en-US" dirty="0"/>
              <a:t>summer, with one remaining grantee at Johns Hopkins University finishing production of mouse monoclonal antibodies to human transcription factors. </a:t>
            </a:r>
          </a:p>
          <a:p>
            <a:endParaRPr lang="en-US" dirty="0" smtClean="0"/>
          </a:p>
          <a:p>
            <a:r>
              <a:rPr lang="en-US" dirty="0" smtClean="0"/>
              <a:t>* With the grantee phase near completion, the </a:t>
            </a:r>
            <a:r>
              <a:rPr lang="en-US" dirty="0"/>
              <a:t>program is now entering a contract </a:t>
            </a:r>
            <a:r>
              <a:rPr lang="en-US" dirty="0" smtClean="0"/>
              <a:t>phase.</a:t>
            </a:r>
            <a:r>
              <a:rPr lang="en-US" baseline="0" dirty="0" smtClean="0"/>
              <a:t> </a:t>
            </a:r>
            <a:r>
              <a:rPr lang="en-US" dirty="0" smtClean="0"/>
              <a:t>Over </a:t>
            </a:r>
            <a:r>
              <a:rPr lang="en-US" dirty="0"/>
              <a:t>1700 </a:t>
            </a:r>
            <a:r>
              <a:rPr lang="en-US" dirty="0" smtClean="0"/>
              <a:t>antibodies have </a:t>
            </a:r>
            <a:r>
              <a:rPr lang="en-US" dirty="0"/>
              <a:t>been produced throughout the course of this program. </a:t>
            </a:r>
            <a:r>
              <a:rPr lang="en-US" dirty="0" smtClean="0"/>
              <a:t>Because </a:t>
            </a:r>
            <a:r>
              <a:rPr lang="en-US" dirty="0"/>
              <a:t>of the well-known difficulties with the reliability of commercially available antibodies, </a:t>
            </a:r>
            <a:r>
              <a:rPr lang="en-US" dirty="0" smtClean="0"/>
              <a:t>the Common </a:t>
            </a:r>
            <a:r>
              <a:rPr lang="en-US" dirty="0"/>
              <a:t>Fund seeks an independent third party assessment of </a:t>
            </a:r>
            <a:r>
              <a:rPr lang="en-US" dirty="0" smtClean="0"/>
              <a:t>~500 </a:t>
            </a:r>
            <a:r>
              <a:rPr lang="en-US" dirty="0"/>
              <a:t>of </a:t>
            </a:r>
            <a:r>
              <a:rPr lang="en-US" dirty="0" smtClean="0"/>
              <a:t>these antibodies via a contract mechanism. Towards that end, a</a:t>
            </a:r>
            <a:r>
              <a:rPr lang="en-US" baseline="0" dirty="0" smtClean="0"/>
              <a:t> </a:t>
            </a:r>
            <a:r>
              <a:rPr lang="en-US" dirty="0" smtClean="0"/>
              <a:t>Request for Proposals was released last</a:t>
            </a:r>
            <a:r>
              <a:rPr lang="en-US" baseline="0" dirty="0" smtClean="0"/>
              <a:t> month to address this goal.</a:t>
            </a:r>
            <a:r>
              <a:rPr lang="en-US" dirty="0" smtClean="0"/>
              <a:t> Such independent </a:t>
            </a:r>
            <a:r>
              <a:rPr lang="en-US" dirty="0"/>
              <a:t>validations will also add value to the existing reagents and provide another method of outreach </a:t>
            </a:r>
            <a:r>
              <a:rPr lang="en-US" dirty="0" smtClean="0"/>
              <a:t>t</a:t>
            </a:r>
            <a:r>
              <a:rPr lang="en-US" baseline="0" dirty="0" smtClean="0"/>
              <a:t>o establish usefulness </a:t>
            </a:r>
            <a:r>
              <a:rPr lang="en-US" dirty="0" smtClean="0"/>
              <a:t>of </a:t>
            </a:r>
            <a:r>
              <a:rPr lang="en-US" dirty="0"/>
              <a:t>these reagents </a:t>
            </a:r>
            <a:r>
              <a:rPr lang="en-US" dirty="0" smtClean="0"/>
              <a:t>for </a:t>
            </a:r>
            <a:r>
              <a:rPr lang="en-US" dirty="0"/>
              <a:t>the biomedical research community.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6059">
              <a:defRPr/>
            </a:pPr>
            <a:fld id="{EF1538E9-0E3C-4F99-854D-827A84D0C00A}" type="slidenum">
              <a:rPr lang="en-US" smtClean="0">
                <a:solidFill>
                  <a:srgbClr val="000000"/>
                </a:solidFill>
              </a:rPr>
              <a:pPr defTabSz="926059">
                <a:defRPr/>
              </a:pPr>
              <a:t>50</a:t>
            </a:fld>
            <a:endParaRPr lang="en-US" dirty="0" smtClean="0">
              <a:solidFill>
                <a:srgbClr val="000000"/>
              </a:solidFill>
            </a:endParaRPr>
          </a:p>
        </p:txBody>
      </p:sp>
    </p:spTree>
    <p:extLst>
      <p:ext uri="{BB962C8B-B14F-4D97-AF65-F5344CB8AC3E}">
        <p14:creationId xmlns:p14="http://schemas.microsoft.com/office/powerpoint/2010/main" val="37278704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203325" y="701675"/>
            <a:ext cx="4679950" cy="3509963"/>
          </a:xfrm>
          <a:prstGeom prst="rect">
            <a:avLst/>
          </a:prstGeom>
          <a:ln/>
        </p:spPr>
      </p:sp>
      <p:sp>
        <p:nvSpPr>
          <p:cNvPr id="158723" name="Rectangle 3"/>
          <p:cNvSpPr>
            <a:spLocks noGrp="1" noChangeArrowheads="1"/>
          </p:cNvSpPr>
          <p:nvPr>
            <p:ph type="body" idx="1"/>
          </p:nvPr>
        </p:nvSpPr>
        <p:spPr>
          <a:xfrm>
            <a:off x="744607" y="4264323"/>
            <a:ext cx="5656193" cy="4627267"/>
          </a:xfrm>
          <a:noFill/>
          <a:ln/>
        </p:spPr>
        <p:txBody>
          <a:bodyPr/>
          <a:lstStyle/>
          <a:p>
            <a:pPr fontAlgn="base"/>
            <a:r>
              <a:rPr lang="en-US" dirty="0"/>
              <a:t>H3Africa’s central goal is to develop a sustainable and collaborative African genetics and genomics research enterprise. </a:t>
            </a:r>
            <a:r>
              <a:rPr lang="en-US" dirty="0" smtClean="0"/>
              <a:t>* This </a:t>
            </a:r>
            <a:r>
              <a:rPr lang="en-US" dirty="0"/>
              <a:t>past March, the H3Africa Community Engagement Working Group met in Stellenbosch, South Africa for a Wellcome Trust-sponsored workshop focusing on strategies for tracking and </a:t>
            </a:r>
            <a:r>
              <a:rPr lang="en-US" dirty="0" smtClean="0"/>
              <a:t>evaluating community </a:t>
            </a:r>
            <a:r>
              <a:rPr lang="en-US" dirty="0"/>
              <a:t>engagement activities. </a:t>
            </a:r>
            <a:r>
              <a:rPr lang="en-US" dirty="0" smtClean="0"/>
              <a:t>Members </a:t>
            </a:r>
            <a:r>
              <a:rPr lang="en-US" dirty="0"/>
              <a:t>from each H3Africa project attended and participated in what were fruitful and active discussions.</a:t>
            </a:r>
          </a:p>
          <a:p>
            <a:pPr fontAlgn="base"/>
            <a:endParaRPr lang="en-US" dirty="0"/>
          </a:p>
          <a:p>
            <a:r>
              <a:rPr lang="en-US" dirty="0" smtClean="0"/>
              <a:t>* The </a:t>
            </a:r>
            <a:r>
              <a:rPr lang="en-US" dirty="0"/>
              <a:t>8</a:t>
            </a:r>
            <a:r>
              <a:rPr lang="en-US" baseline="30000" dirty="0"/>
              <a:t>th</a:t>
            </a:r>
            <a:r>
              <a:rPr lang="en-US" dirty="0"/>
              <a:t> </a:t>
            </a:r>
            <a:r>
              <a:rPr lang="en-US" dirty="0" smtClean="0"/>
              <a:t>H3Africa Consortium </a:t>
            </a:r>
            <a:r>
              <a:rPr lang="en-US" dirty="0"/>
              <a:t>Meeting </a:t>
            </a:r>
            <a:r>
              <a:rPr lang="en-US" dirty="0" smtClean="0"/>
              <a:t>came to a close yesterday in </a:t>
            </a:r>
            <a:r>
              <a:rPr lang="en-US" dirty="0"/>
              <a:t>Dakar, Senegal </a:t>
            </a:r>
            <a:r>
              <a:rPr lang="en-US" dirty="0" smtClean="0"/>
              <a:t>after </a:t>
            </a:r>
            <a:r>
              <a:rPr lang="en-US" dirty="0"/>
              <a:t>four days of working group sessions, workshops, and presentations. Some highlights included </a:t>
            </a:r>
            <a:r>
              <a:rPr lang="en-US" dirty="0" smtClean="0"/>
              <a:t>a report </a:t>
            </a:r>
            <a:r>
              <a:rPr lang="en-US" dirty="0"/>
              <a:t>on the H3Africa c</a:t>
            </a:r>
            <a:r>
              <a:rPr lang="en-US" dirty="0" smtClean="0"/>
              <a:t>ustom genotyping chip</a:t>
            </a:r>
            <a:r>
              <a:rPr lang="en-US" dirty="0"/>
              <a:t>, which is expected to be in general production early this fall; </a:t>
            </a:r>
            <a:r>
              <a:rPr lang="en-US" dirty="0" smtClean="0"/>
              <a:t>an editors-led publication workshop</a:t>
            </a:r>
            <a:r>
              <a:rPr lang="en-US" baseline="0" dirty="0" smtClean="0"/>
              <a:t> (editors </a:t>
            </a:r>
            <a:r>
              <a:rPr lang="en-US" dirty="0" smtClean="0"/>
              <a:t>from </a:t>
            </a:r>
            <a:r>
              <a:rPr lang="en-US" i="1" dirty="0"/>
              <a:t>Global Health, Epidemiology and </a:t>
            </a:r>
            <a:r>
              <a:rPr lang="en-US" i="1" dirty="0" smtClean="0"/>
              <a:t>Genomics</a:t>
            </a:r>
            <a:r>
              <a:rPr lang="en-US" dirty="0" smtClean="0"/>
              <a:t>, </a:t>
            </a:r>
            <a:r>
              <a:rPr lang="en-US" i="1" dirty="0" smtClean="0"/>
              <a:t>The New England Journal of Medicine</a:t>
            </a:r>
            <a:r>
              <a:rPr lang="en-US" dirty="0" smtClean="0"/>
              <a:t>, </a:t>
            </a:r>
            <a:r>
              <a:rPr lang="en-US" i="1" dirty="0"/>
              <a:t>Nature</a:t>
            </a:r>
            <a:r>
              <a:rPr lang="en-US" dirty="0"/>
              <a:t>, and </a:t>
            </a:r>
            <a:r>
              <a:rPr lang="en-US" i="1" dirty="0" smtClean="0"/>
              <a:t>Science</a:t>
            </a:r>
            <a:r>
              <a:rPr lang="en-US" i="0" dirty="0" smtClean="0"/>
              <a:t> participated);</a:t>
            </a:r>
            <a:r>
              <a:rPr lang="en-US" dirty="0" smtClean="0"/>
              <a:t> </a:t>
            </a:r>
            <a:r>
              <a:rPr lang="en-US" dirty="0"/>
              <a:t>and a </a:t>
            </a:r>
            <a:r>
              <a:rPr lang="en-US" dirty="0" smtClean="0"/>
              <a:t>sustainability </a:t>
            </a:r>
            <a:r>
              <a:rPr lang="en-US" dirty="0"/>
              <a:t>panel featuring stakeholders representing both government and </a:t>
            </a:r>
            <a:r>
              <a:rPr lang="en-US" dirty="0" smtClean="0"/>
              <a:t>non-governmental organizations across </a:t>
            </a:r>
            <a:r>
              <a:rPr lang="en-US" dirty="0"/>
              <a:t>the </a:t>
            </a:r>
            <a:r>
              <a:rPr lang="en-US" dirty="0" smtClean="0"/>
              <a:t>continent</a:t>
            </a:r>
            <a:r>
              <a:rPr lang="en-US" baseline="0" dirty="0" smtClean="0"/>
              <a:t> (this</a:t>
            </a:r>
            <a:r>
              <a:rPr lang="en-US" dirty="0" smtClean="0"/>
              <a:t> session was held on a joint day between the H3Africa</a:t>
            </a:r>
            <a:r>
              <a:rPr lang="en-US" baseline="0" dirty="0" smtClean="0"/>
              <a:t> meeting</a:t>
            </a:r>
            <a:r>
              <a:rPr lang="en-US" dirty="0" smtClean="0"/>
              <a:t> </a:t>
            </a:r>
            <a:r>
              <a:rPr lang="en-US" dirty="0"/>
              <a:t>and the African Society of Human </a:t>
            </a:r>
            <a:r>
              <a:rPr lang="en-US" dirty="0" smtClean="0"/>
              <a:t>Genetics meeting that followed). </a:t>
            </a:r>
            <a:r>
              <a:rPr lang="en-US" dirty="0"/>
              <a:t>Several NIH program staff and project members are still </a:t>
            </a:r>
            <a:r>
              <a:rPr lang="en-US" dirty="0" smtClean="0"/>
              <a:t>in</a:t>
            </a:r>
            <a:r>
              <a:rPr lang="en-US" baseline="0" dirty="0" smtClean="0"/>
              <a:t> </a:t>
            </a:r>
            <a:r>
              <a:rPr lang="en-US" dirty="0" smtClean="0"/>
              <a:t>Senegal attending the ongoing Africa Society of Human Genetics meeting.</a:t>
            </a:r>
            <a:endParaRPr lang="en-US" dirty="0"/>
          </a:p>
          <a:p>
            <a:pPr fontAlgn="base"/>
            <a:endParaRPr lang="en-US" dirty="0"/>
          </a:p>
          <a:p>
            <a:pPr fontAlgn="base"/>
            <a:r>
              <a:rPr lang="en-US" dirty="0" smtClean="0"/>
              <a:t>* Looking </a:t>
            </a:r>
            <a:r>
              <a:rPr lang="en-US" dirty="0"/>
              <a:t>forward, H3Africa has been renewed by th</a:t>
            </a:r>
            <a:r>
              <a:rPr lang="en-US" dirty="0" smtClean="0">
                <a:latin typeface="Arial" panose="020B0604020202020204" pitchFamily="34" charset="0"/>
                <a:cs typeface="Arial" panose="020B0604020202020204" pitchFamily="34" charset="0"/>
              </a:rPr>
              <a:t>e NIH </a:t>
            </a:r>
            <a:r>
              <a:rPr lang="en-US" dirty="0"/>
              <a:t>Common Fund for a second five years, starting in 2017</a:t>
            </a:r>
            <a:r>
              <a:rPr lang="en-US" dirty="0" smtClean="0"/>
              <a:t>. Funding Opportunity Announcements (or FOAs) </a:t>
            </a:r>
            <a:r>
              <a:rPr lang="en-US" dirty="0"/>
              <a:t>will be out </a:t>
            </a:r>
            <a:r>
              <a:rPr lang="en-US" dirty="0" smtClean="0"/>
              <a:t>in the coming months, </a:t>
            </a:r>
            <a:r>
              <a:rPr lang="en-US" dirty="0"/>
              <a:t>and those applications will be coming to this Council next May</a:t>
            </a:r>
            <a:r>
              <a:rPr lang="en-US" dirty="0" smtClean="0"/>
              <a:t>.</a:t>
            </a:r>
            <a:endParaRPr lang="en-US" dirty="0"/>
          </a:p>
        </p:txBody>
      </p:sp>
      <p:sp>
        <p:nvSpPr>
          <p:cNvPr id="4"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542" eaLnBrk="0" hangingPunct="0">
              <a:defRPr b="1">
                <a:solidFill>
                  <a:schemeClr val="tx1"/>
                </a:solidFill>
                <a:latin typeface="Arial" pitchFamily="34" charset="0"/>
              </a:defRPr>
            </a:lvl1pPr>
            <a:lvl2pPr marL="753989" indent="-289996" defTabSz="950542" eaLnBrk="0" hangingPunct="0">
              <a:defRPr b="1">
                <a:solidFill>
                  <a:schemeClr val="tx1"/>
                </a:solidFill>
                <a:latin typeface="Arial" pitchFamily="34" charset="0"/>
              </a:defRPr>
            </a:lvl2pPr>
            <a:lvl3pPr marL="1159982" indent="-231996" defTabSz="950542" eaLnBrk="0" hangingPunct="0">
              <a:defRPr b="1">
                <a:solidFill>
                  <a:schemeClr val="tx1"/>
                </a:solidFill>
                <a:latin typeface="Arial" pitchFamily="34" charset="0"/>
              </a:defRPr>
            </a:lvl3pPr>
            <a:lvl4pPr marL="1623974" indent="-231996" defTabSz="950542" eaLnBrk="0" hangingPunct="0">
              <a:defRPr b="1">
                <a:solidFill>
                  <a:schemeClr val="tx1"/>
                </a:solidFill>
                <a:latin typeface="Arial" pitchFamily="34" charset="0"/>
              </a:defRPr>
            </a:lvl4pPr>
            <a:lvl5pPr marL="2087970" indent="-231996" defTabSz="950542" eaLnBrk="0" hangingPunct="0">
              <a:defRPr b="1">
                <a:solidFill>
                  <a:schemeClr val="tx1"/>
                </a:solidFill>
                <a:latin typeface="Arial" pitchFamily="34" charset="0"/>
              </a:defRPr>
            </a:lvl5pPr>
            <a:lvl6pPr marL="2551963" indent="-231996" defTabSz="950542" eaLnBrk="0" fontAlgn="base" hangingPunct="0">
              <a:spcBef>
                <a:spcPct val="0"/>
              </a:spcBef>
              <a:spcAft>
                <a:spcPct val="0"/>
              </a:spcAft>
              <a:defRPr b="1">
                <a:solidFill>
                  <a:schemeClr val="tx1"/>
                </a:solidFill>
                <a:latin typeface="Arial" pitchFamily="34" charset="0"/>
              </a:defRPr>
            </a:lvl6pPr>
            <a:lvl7pPr marL="3015956" indent="-231996" defTabSz="950542" eaLnBrk="0" fontAlgn="base" hangingPunct="0">
              <a:spcBef>
                <a:spcPct val="0"/>
              </a:spcBef>
              <a:spcAft>
                <a:spcPct val="0"/>
              </a:spcAft>
              <a:defRPr b="1">
                <a:solidFill>
                  <a:schemeClr val="tx1"/>
                </a:solidFill>
                <a:latin typeface="Arial" pitchFamily="34" charset="0"/>
              </a:defRPr>
            </a:lvl7pPr>
            <a:lvl8pPr marL="3479947" indent="-231996" defTabSz="950542" eaLnBrk="0" fontAlgn="base" hangingPunct="0">
              <a:spcBef>
                <a:spcPct val="0"/>
              </a:spcBef>
              <a:spcAft>
                <a:spcPct val="0"/>
              </a:spcAft>
              <a:defRPr b="1">
                <a:solidFill>
                  <a:schemeClr val="tx1"/>
                </a:solidFill>
                <a:latin typeface="Arial" pitchFamily="34" charset="0"/>
              </a:defRPr>
            </a:lvl8pPr>
            <a:lvl9pPr marL="3943943" indent="-231996" defTabSz="9505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51</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5238707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3871" tIns="46936" rIns="93871" bIns="46936" numCol="1" anchor="t" anchorCtr="0" compatLnSpc="1">
            <a:prstTxWarp prst="textNoShape">
              <a:avLst/>
            </a:prstTxWarp>
          </a:bodyPr>
          <a:lstStyle/>
          <a:p>
            <a:pPr defTabSz="956105" eaLnBrk="1" fontAlgn="auto" hangingPunct="1">
              <a:spcAft>
                <a:spcPts val="0"/>
              </a:spcAft>
              <a:defRPr/>
            </a:pPr>
            <a:r>
              <a:rPr lang="en-US" dirty="0" smtClean="0">
                <a:latin typeface="Arial" panose="020B0604020202020204" pitchFamily="34" charset="0"/>
                <a:cs typeface="Arial" panose="020B0604020202020204" pitchFamily="34" charset="0"/>
              </a:rPr>
              <a:t>The Undiagnosed Diseases Network (or UDN) aims to improve the level of diagnosis and care for patients with undiagnosed diseases, facilitate research into the etiology of these diseases, and create an integrated and collaborative research community to identify and share improved options for optimal patient management. * </a:t>
            </a:r>
            <a:r>
              <a:rPr lang="en-US" baseline="0" dirty="0" smtClean="0">
                <a:latin typeface="Arial" pitchFamily="34" charset="0"/>
                <a:cs typeface="Arial" pitchFamily="34" charset="0"/>
              </a:rPr>
              <a:t>To date, the UDN has received over 500 applications and accepted 185 patients for evaluation at the seven UDN Clinical Sites across the nation. </a:t>
            </a:r>
          </a:p>
          <a:p>
            <a:pPr defTabSz="956105" eaLnBrk="1" fontAlgn="auto" hangingPunct="1">
              <a:spcAft>
                <a:spcPts val="0"/>
              </a:spcAft>
              <a:defRPr/>
            </a:pPr>
            <a:endParaRPr lang="en-US" baseline="0" dirty="0" smtClean="0">
              <a:latin typeface="Arial" pitchFamily="34" charset="0"/>
              <a:cs typeface="Arial" pitchFamily="34" charset="0"/>
            </a:endParaRPr>
          </a:p>
          <a:p>
            <a:pPr defTabSz="956105" eaLnBrk="1" fontAlgn="auto" hangingPunct="1">
              <a:spcAft>
                <a:spcPts val="0"/>
              </a:spcAft>
              <a:defRPr/>
            </a:pPr>
            <a:r>
              <a:rPr lang="en-US" dirty="0" smtClean="0"/>
              <a:t>To apply for the program, one can simply</a:t>
            </a:r>
            <a:r>
              <a:rPr lang="en-US" baseline="0" dirty="0" smtClean="0"/>
              <a:t> </a:t>
            </a:r>
            <a:r>
              <a:rPr lang="en-US" dirty="0" smtClean="0"/>
              <a:t>access </a:t>
            </a:r>
            <a:r>
              <a:rPr lang="en-US" dirty="0"/>
              <a:t>the UDN </a:t>
            </a:r>
            <a:r>
              <a:rPr lang="en-US" dirty="0" smtClean="0"/>
              <a:t>Gateway </a:t>
            </a:r>
            <a:r>
              <a:rPr lang="en-US" dirty="0"/>
              <a:t>by clicking on the </a:t>
            </a:r>
            <a:r>
              <a:rPr lang="en-US" dirty="0" smtClean="0"/>
              <a:t>* ‘Apply</a:t>
            </a:r>
            <a:r>
              <a:rPr lang="en-US" baseline="0" dirty="0"/>
              <a:t> </a:t>
            </a:r>
            <a:r>
              <a:rPr lang="en-US" dirty="0" smtClean="0"/>
              <a:t>button</a:t>
            </a:r>
            <a:r>
              <a:rPr lang="en-US" baseline="0" dirty="0" smtClean="0"/>
              <a:t> (</a:t>
            </a:r>
            <a:r>
              <a:rPr lang="en-US" dirty="0" smtClean="0"/>
              <a:t>shown here), which is located </a:t>
            </a:r>
            <a:r>
              <a:rPr lang="en-US" dirty="0"/>
              <a:t>on any of the UDN </a:t>
            </a:r>
            <a:r>
              <a:rPr lang="en-US" dirty="0" smtClean="0"/>
              <a:t>webpages, or</a:t>
            </a:r>
            <a:r>
              <a:rPr lang="en-US" baseline="0" dirty="0" smtClean="0"/>
              <a:t> by going to the URL </a:t>
            </a:r>
            <a:r>
              <a:rPr lang="en-US" dirty="0" smtClean="0"/>
              <a:t>apply.undiagnosed.hms.harvard.edu</a:t>
            </a:r>
            <a:r>
              <a:rPr lang="en-US" dirty="0"/>
              <a:t>.</a:t>
            </a:r>
          </a:p>
          <a:p>
            <a:pPr defTabSz="956105">
              <a:defRPr/>
            </a:pPr>
            <a:endParaRPr lang="en-US" dirty="0"/>
          </a:p>
          <a:p>
            <a:pPr marL="0" indent="0" defTabSz="956105">
              <a:buFont typeface="Arial" panose="020B0604020202020204" pitchFamily="34" charset="0"/>
              <a:buNone/>
              <a:defRPr/>
            </a:pPr>
            <a:r>
              <a:rPr lang="en-US" dirty="0" smtClean="0"/>
              <a:t>* Finally, </a:t>
            </a:r>
            <a:r>
              <a:rPr lang="en-US" dirty="0"/>
              <a:t>on March </a:t>
            </a:r>
            <a:r>
              <a:rPr lang="en-US" dirty="0" smtClean="0"/>
              <a:t>21</a:t>
            </a:r>
            <a:r>
              <a:rPr lang="en-US" baseline="30000" dirty="0" smtClean="0"/>
              <a:t>st</a:t>
            </a:r>
            <a:r>
              <a:rPr lang="en-US" dirty="0" smtClean="0"/>
              <a:t>, </a:t>
            </a:r>
            <a:r>
              <a:rPr lang="en-US" dirty="0"/>
              <a:t>the </a:t>
            </a:r>
            <a:r>
              <a:rPr lang="en-US" dirty="0" smtClean="0"/>
              <a:t>“Future </a:t>
            </a:r>
            <a:r>
              <a:rPr lang="en-US" dirty="0"/>
              <a:t>Directions for Undiagnosed Diseases Research: The UDN and </a:t>
            </a:r>
            <a:r>
              <a:rPr lang="en-US" dirty="0" smtClean="0"/>
              <a:t>Beyond” </a:t>
            </a:r>
            <a:r>
              <a:rPr lang="en-US" dirty="0"/>
              <a:t>workshop was </a:t>
            </a:r>
            <a:r>
              <a:rPr lang="en-US" dirty="0" smtClean="0"/>
              <a:t>held, convening </a:t>
            </a:r>
            <a:r>
              <a:rPr lang="en-US" dirty="0" smtClean="0">
                <a:latin typeface="Arial" panose="020B0604020202020204" pitchFamily="34" charset="0"/>
                <a:cs typeface="Arial" panose="020B0604020202020204" pitchFamily="34" charset="0"/>
              </a:rPr>
              <a:t>a group of stakeholders to review thoughts about the UDN and to formulate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recommendations about a possible continuation of the program. The</a:t>
            </a:r>
            <a:r>
              <a:rPr lang="en-US" baseline="0" dirty="0" smtClean="0">
                <a:latin typeface="Arial" panose="020B0604020202020204" pitchFamily="34" charset="0"/>
                <a:cs typeface="Arial" panose="020B0604020202020204" pitchFamily="34" charset="0"/>
              </a:rPr>
              <a:t> v</a:t>
            </a:r>
            <a:r>
              <a:rPr lang="en-US" dirty="0" smtClean="0">
                <a:latin typeface="Arial" panose="020B0604020202020204" pitchFamily="34" charset="0"/>
                <a:cs typeface="Arial" panose="020B0604020202020204" pitchFamily="34" charset="0"/>
              </a:rPr>
              <a:t>ideo recording</a:t>
            </a:r>
            <a:r>
              <a:rPr lang="en-US" baseline="0" dirty="0" smtClean="0">
                <a:latin typeface="Arial" panose="020B0604020202020204" pitchFamily="34" charset="0"/>
                <a:cs typeface="Arial" panose="020B0604020202020204" pitchFamily="34" charset="0"/>
              </a:rPr>
              <a:t> of that </a:t>
            </a:r>
            <a:r>
              <a:rPr lang="en-US" dirty="0" smtClean="0">
                <a:latin typeface="Arial" panose="020B0604020202020204" pitchFamily="34" charset="0"/>
                <a:cs typeface="Arial" panose="020B0604020202020204" pitchFamily="34" charset="0"/>
              </a:rPr>
              <a:t>workshop can be accessed </a:t>
            </a:r>
            <a:r>
              <a:rPr lang="en-US" baseline="0" dirty="0" smtClean="0">
                <a:latin typeface="Arial" panose="020B0604020202020204" pitchFamily="34" charset="0"/>
                <a:cs typeface="Arial" panose="020B0604020202020204" pitchFamily="34" charset="0"/>
              </a:rPr>
              <a:t>on genome.gov.</a:t>
            </a:r>
            <a:r>
              <a:rPr lang="en-US" dirty="0" smtClean="0">
                <a:latin typeface="Arial" panose="020B0604020202020204" pitchFamily="34" charset="0"/>
                <a:cs typeface="Arial" panose="020B0604020202020204" pitchFamily="34" charset="0"/>
              </a:rPr>
              <a:t> </a:t>
            </a:r>
            <a:endParaRPr lang="en-US" baseline="0" dirty="0" smtClean="0">
              <a:latin typeface="Arial" pitchFamily="34" charset="0"/>
              <a:cs typeface="Arial" pitchFamily="34" charset="0"/>
            </a:endParaRPr>
          </a:p>
          <a:p>
            <a:pPr defTabSz="938432">
              <a:spcAft>
                <a:spcPts val="0"/>
              </a:spcAft>
              <a:defRPr/>
            </a:pPr>
            <a:endParaRPr lang="en-US"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1776688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xfrm>
            <a:off x="1143000" y="685800"/>
            <a:ext cx="4572000" cy="3429000"/>
          </a:xfrm>
          <a:prstGeom prst="rect">
            <a:avLst/>
          </a:prstGeom>
          <a:ln/>
        </p:spPr>
      </p:sp>
      <p:sp>
        <p:nvSpPr>
          <p:cNvPr id="227331" name="Notes Placeholder 2"/>
          <p:cNvSpPr>
            <a:spLocks noGrp="1"/>
          </p:cNvSpPr>
          <p:nvPr>
            <p:ph type="body" idx="1"/>
          </p:nvPr>
        </p:nvSpPr>
        <p:spPr>
          <a:noFill/>
          <a:ln/>
        </p:spPr>
        <p:txBody>
          <a:bodyPr/>
          <a:lstStyle/>
          <a:p>
            <a:r>
              <a:rPr lang="en-US" baseline="0" dirty="0" smtClean="0">
                <a:latin typeface="Arial" panose="020B0604020202020204" pitchFamily="34" charset="0"/>
                <a:cs typeface="Arial" panose="020B0604020202020204" pitchFamily="34" charset="0"/>
              </a:rPr>
              <a:t>Eric Dishman has been selected to be the first permanent Director of the Precision Medicine Initiative (or PMI) Cohort Program</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As </a:t>
            </a:r>
            <a:r>
              <a:rPr lang="en-US" dirty="0" smtClean="0">
                <a:latin typeface="Arial" panose="020B0604020202020204" pitchFamily="34" charset="0"/>
                <a:cs typeface="Arial" panose="020B0604020202020204" pitchFamily="34" charset="0"/>
              </a:rPr>
              <a:t>I have discussed extensively at previous Council meetings, the </a:t>
            </a:r>
            <a:r>
              <a:rPr lang="en-US" dirty="0">
                <a:latin typeface="Arial" panose="020B0604020202020204" pitchFamily="34" charset="0"/>
                <a:cs typeface="Arial" panose="020B0604020202020204" pitchFamily="34" charset="0"/>
              </a:rPr>
              <a:t>PMI Cohort </a:t>
            </a:r>
            <a:r>
              <a:rPr lang="en-US" dirty="0" smtClean="0">
                <a:latin typeface="Arial" panose="020B0604020202020204" pitchFamily="34" charset="0"/>
                <a:cs typeface="Arial" panose="020B0604020202020204" pitchFamily="34" charset="0"/>
              </a:rPr>
              <a:t>Program aims to recruit a </a:t>
            </a:r>
            <a:r>
              <a:rPr lang="en-US" dirty="0">
                <a:latin typeface="Arial" panose="020B0604020202020204" pitchFamily="34" charset="0"/>
                <a:cs typeface="Arial" panose="020B0604020202020204" pitchFamily="34" charset="0"/>
              </a:rPr>
              <a:t>million or more </a:t>
            </a:r>
            <a:r>
              <a:rPr lang="en-US" dirty="0" smtClean="0">
                <a:latin typeface="Arial" panose="020B0604020202020204" pitchFamily="34" charset="0"/>
                <a:cs typeface="Arial" panose="020B0604020202020204" pitchFamily="34" charset="0"/>
              </a:rPr>
              <a:t>U.S. volunteers</a:t>
            </a:r>
            <a:r>
              <a:rPr lang="en-US" baseline="0" dirty="0" smtClean="0">
                <a:latin typeface="Arial" panose="020B0604020202020204" pitchFamily="34" charset="0"/>
                <a:cs typeface="Arial" panose="020B0604020202020204" pitchFamily="34" charset="0"/>
              </a:rPr>
              <a:t> to participate </a:t>
            </a:r>
            <a:r>
              <a:rPr lang="en-US" dirty="0" smtClean="0">
                <a:latin typeface="Arial" panose="020B0604020202020204" pitchFamily="34" charset="0"/>
                <a:cs typeface="Arial" panose="020B0604020202020204" pitchFamily="34" charset="0"/>
              </a:rPr>
              <a:t>in a longitudinal cohort study, thereby creating a research resource for expanding</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our </a:t>
            </a:r>
            <a:r>
              <a:rPr lang="en-US" dirty="0">
                <a:latin typeface="Arial" panose="020B0604020202020204" pitchFamily="34" charset="0"/>
                <a:cs typeface="Arial" panose="020B0604020202020204" pitchFamily="34" charset="0"/>
              </a:rPr>
              <a:t>ability to improve health and treat disease through precision medicine</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Eric Dishman comes to the NIH from his current position as Vice </a:t>
            </a:r>
            <a:r>
              <a:rPr lang="en-US" dirty="0">
                <a:latin typeface="Arial" panose="020B0604020202020204" pitchFamily="34" charset="0"/>
                <a:cs typeface="Arial" panose="020B0604020202020204" pitchFamily="34" charset="0"/>
              </a:rPr>
              <a:t>President and Intel Fellow of Intel Corporation’s Health </a:t>
            </a:r>
            <a:r>
              <a:rPr lang="en-US" dirty="0" smtClean="0">
                <a:latin typeface="Arial" panose="020B0604020202020204" pitchFamily="34" charset="0"/>
                <a:cs typeface="Arial" panose="020B0604020202020204" pitchFamily="34" charset="0"/>
              </a:rPr>
              <a:t>and Life </a:t>
            </a:r>
            <a:r>
              <a:rPr lang="en-US" dirty="0">
                <a:latin typeface="Arial" panose="020B0604020202020204" pitchFamily="34" charset="0"/>
                <a:cs typeface="Arial" panose="020B0604020202020204" pitchFamily="34" charset="0"/>
              </a:rPr>
              <a:t>Sciences Group. </a:t>
            </a:r>
            <a:r>
              <a:rPr lang="en-US" dirty="0" smtClean="0">
                <a:latin typeface="Arial" panose="020B0604020202020204" pitchFamily="34" charset="0"/>
                <a:cs typeface="Arial" panose="020B0604020202020204" pitchFamily="34" charset="0"/>
              </a:rPr>
              <a:t>He </a:t>
            </a:r>
            <a:r>
              <a:rPr lang="en-US" baseline="0" dirty="0" smtClean="0">
                <a:latin typeface="Arial" panose="020B0604020202020204" pitchFamily="34" charset="0"/>
                <a:cs typeface="Arial" panose="020B0604020202020204" pitchFamily="34" charset="0"/>
              </a:rPr>
              <a:t>is a familiar face to the PMI </a:t>
            </a:r>
            <a:r>
              <a:rPr lang="en-US" dirty="0">
                <a:latin typeface="Arial" panose="020B0604020202020204" pitchFamily="34" charset="0"/>
                <a:cs typeface="Arial" panose="020B0604020202020204" pitchFamily="34" charset="0"/>
              </a:rPr>
              <a:t>Cohort Program, having played a critical role both as a member of the Advisory </a:t>
            </a:r>
            <a:r>
              <a:rPr lang="en-US" dirty="0" smtClean="0">
                <a:latin typeface="Arial" panose="020B0604020202020204" pitchFamily="34" charset="0"/>
                <a:cs typeface="Arial" panose="020B0604020202020204" pitchFamily="34" charset="0"/>
              </a:rPr>
              <a:t>Committee to </a:t>
            </a:r>
            <a:r>
              <a:rPr lang="en-US" dirty="0">
                <a:latin typeface="Arial" panose="020B0604020202020204" pitchFamily="34" charset="0"/>
                <a:cs typeface="Arial" panose="020B0604020202020204" pitchFamily="34" charset="0"/>
              </a:rPr>
              <a:t>the </a:t>
            </a:r>
            <a:r>
              <a:rPr lang="en-US" dirty="0" smtClean="0">
                <a:latin typeface="Arial" panose="020B0604020202020204" pitchFamily="34" charset="0"/>
                <a:cs typeface="Arial" panose="020B0604020202020204" pitchFamily="34" charset="0"/>
              </a:rPr>
              <a:t>NIH Director’s </a:t>
            </a:r>
            <a:r>
              <a:rPr lang="en-US" dirty="0">
                <a:latin typeface="Arial" panose="020B0604020202020204" pitchFamily="34" charset="0"/>
                <a:cs typeface="Arial" panose="020B0604020202020204" pitchFamily="34" charset="0"/>
              </a:rPr>
              <a:t>Working Group that </a:t>
            </a:r>
            <a:r>
              <a:rPr lang="en-US" dirty="0" smtClean="0">
                <a:latin typeface="Arial" panose="020B0604020202020204" pitchFamily="34" charset="0"/>
                <a:cs typeface="Arial" panose="020B0604020202020204" pitchFamily="34" charset="0"/>
              </a:rPr>
              <a:t>crafted the </a:t>
            </a:r>
            <a:r>
              <a:rPr lang="en-US" dirty="0">
                <a:latin typeface="Arial" panose="020B0604020202020204" pitchFamily="34" charset="0"/>
                <a:cs typeface="Arial" panose="020B0604020202020204" pitchFamily="34" charset="0"/>
              </a:rPr>
              <a:t>design </a:t>
            </a:r>
            <a:r>
              <a:rPr lang="en-US" dirty="0" smtClean="0">
                <a:latin typeface="Arial" panose="020B0604020202020204" pitchFamily="34" charset="0"/>
                <a:cs typeface="Arial" panose="020B0604020202020204" pitchFamily="34" charset="0"/>
              </a:rPr>
              <a:t>for the Cohort Program last summer </a:t>
            </a:r>
            <a:r>
              <a:rPr lang="en-US" dirty="0">
                <a:latin typeface="Arial" panose="020B0604020202020204" pitchFamily="34" charset="0"/>
                <a:cs typeface="Arial" panose="020B0604020202020204" pitchFamily="34" charset="0"/>
              </a:rPr>
              <a:t>and as a member of the Advisory Panel for the PMI Cohort Program that was formed last </a:t>
            </a:r>
            <a:r>
              <a:rPr lang="en-US" dirty="0" smtClean="0">
                <a:latin typeface="Arial" panose="020B0604020202020204" pitchFamily="34" charset="0"/>
                <a:cs typeface="Arial" panose="020B0604020202020204" pitchFamily="34" charset="0"/>
              </a:rPr>
              <a:t>November. Eric also brings valuable experience as a patient, patient </a:t>
            </a:r>
            <a:r>
              <a:rPr lang="en-US" dirty="0">
                <a:latin typeface="Arial" panose="020B0604020202020204" pitchFamily="34" charset="0"/>
                <a:cs typeface="Arial" panose="020B0604020202020204" pitchFamily="34" charset="0"/>
              </a:rPr>
              <a:t>advocate, </a:t>
            </a:r>
            <a:r>
              <a:rPr lang="en-US" dirty="0" smtClean="0">
                <a:latin typeface="Arial" panose="020B0604020202020204" pitchFamily="34" charset="0"/>
                <a:cs typeface="Arial" panose="020B0604020202020204" pitchFamily="34" charset="0"/>
              </a:rPr>
              <a:t>policy advocate, </a:t>
            </a:r>
            <a:r>
              <a:rPr lang="en-US" dirty="0">
                <a:latin typeface="Arial" panose="020B0604020202020204" pitchFamily="34" charset="0"/>
                <a:cs typeface="Arial" panose="020B0604020202020204" pitchFamily="34" charset="0"/>
              </a:rPr>
              <a:t>and thought </a:t>
            </a:r>
            <a:r>
              <a:rPr lang="en-US" dirty="0" smtClean="0">
                <a:latin typeface="Arial" panose="020B0604020202020204" pitchFamily="34" charset="0"/>
                <a:cs typeface="Arial" panose="020B0604020202020204" pitchFamily="34" charset="0"/>
              </a:rPr>
              <a:t>leader to this new position.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Eric will join NIH next month, and we are already</a:t>
            </a:r>
            <a:r>
              <a:rPr lang="en-US" baseline="0" dirty="0" smtClean="0">
                <a:latin typeface="Arial" panose="020B0604020202020204" pitchFamily="34" charset="0"/>
                <a:cs typeface="Arial" panose="020B0604020202020204" pitchFamily="34" charset="0"/>
              </a:rPr>
              <a:t> in active conversations with him about how NHGRI will collaborate with the PMI Cohort Program. </a:t>
            </a:r>
            <a:endParaRPr lang="en-US"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113877" y="8893184"/>
            <a:ext cx="2972724" cy="45751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069" eaLnBrk="0" hangingPunct="0">
              <a:defRPr b="1">
                <a:solidFill>
                  <a:schemeClr val="tx1"/>
                </a:solidFill>
                <a:latin typeface="Arial" pitchFamily="34" charset="0"/>
              </a:defRPr>
            </a:lvl1pPr>
            <a:lvl2pPr marL="739335" indent="-284361" defTabSz="932069" eaLnBrk="0" hangingPunct="0">
              <a:defRPr b="1">
                <a:solidFill>
                  <a:schemeClr val="tx1"/>
                </a:solidFill>
                <a:latin typeface="Arial" pitchFamily="34" charset="0"/>
              </a:defRPr>
            </a:lvl2pPr>
            <a:lvl3pPr marL="1137440" indent="-227488" defTabSz="932069" eaLnBrk="0" hangingPunct="0">
              <a:defRPr b="1">
                <a:solidFill>
                  <a:schemeClr val="tx1"/>
                </a:solidFill>
                <a:latin typeface="Arial" pitchFamily="34" charset="0"/>
              </a:defRPr>
            </a:lvl3pPr>
            <a:lvl4pPr marL="1592417" indent="-227488" defTabSz="932069" eaLnBrk="0" hangingPunct="0">
              <a:defRPr b="1">
                <a:solidFill>
                  <a:schemeClr val="tx1"/>
                </a:solidFill>
                <a:latin typeface="Arial" pitchFamily="34" charset="0"/>
              </a:defRPr>
            </a:lvl4pPr>
            <a:lvl5pPr marL="2047395" indent="-227488" defTabSz="932069" eaLnBrk="0" hangingPunct="0">
              <a:defRPr b="1">
                <a:solidFill>
                  <a:schemeClr val="tx1"/>
                </a:solidFill>
                <a:latin typeface="Arial" pitchFamily="34" charset="0"/>
              </a:defRPr>
            </a:lvl5pPr>
            <a:lvl6pPr marL="2502372" indent="-227488" defTabSz="932069" eaLnBrk="0" fontAlgn="base" hangingPunct="0">
              <a:spcBef>
                <a:spcPct val="0"/>
              </a:spcBef>
              <a:spcAft>
                <a:spcPct val="0"/>
              </a:spcAft>
              <a:defRPr b="1">
                <a:solidFill>
                  <a:schemeClr val="tx1"/>
                </a:solidFill>
                <a:latin typeface="Arial" pitchFamily="34" charset="0"/>
              </a:defRPr>
            </a:lvl6pPr>
            <a:lvl7pPr marL="2957349" indent="-227488" defTabSz="932069" eaLnBrk="0" fontAlgn="base" hangingPunct="0">
              <a:spcBef>
                <a:spcPct val="0"/>
              </a:spcBef>
              <a:spcAft>
                <a:spcPct val="0"/>
              </a:spcAft>
              <a:defRPr b="1">
                <a:solidFill>
                  <a:schemeClr val="tx1"/>
                </a:solidFill>
                <a:latin typeface="Arial" pitchFamily="34" charset="0"/>
              </a:defRPr>
            </a:lvl7pPr>
            <a:lvl8pPr marL="3412324" indent="-227488" defTabSz="932069" eaLnBrk="0" fontAlgn="base" hangingPunct="0">
              <a:spcBef>
                <a:spcPct val="0"/>
              </a:spcBef>
              <a:spcAft>
                <a:spcPct val="0"/>
              </a:spcAft>
              <a:defRPr b="1">
                <a:solidFill>
                  <a:schemeClr val="tx1"/>
                </a:solidFill>
                <a:latin typeface="Arial" pitchFamily="34" charset="0"/>
              </a:defRPr>
            </a:lvl8pPr>
            <a:lvl9pPr marL="3867301" indent="-227488" defTabSz="93206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53</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16992096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798873" y="4344024"/>
            <a:ext cx="5486400" cy="4755909"/>
          </a:xfrm>
        </p:spPr>
        <p:txBody>
          <a:bodyPr/>
          <a:lstStyle/>
          <a:p>
            <a:r>
              <a:rPr lang="en-US" dirty="0" smtClean="0">
                <a:latin typeface="Arial" panose="020B0604020202020204" pitchFamily="34" charset="0"/>
                <a:cs typeface="Arial" panose="020B0604020202020204" pitchFamily="34" charset="0"/>
              </a:rPr>
              <a:t>At</a:t>
            </a:r>
            <a:r>
              <a:rPr lang="en-US" baseline="0" dirty="0" smtClean="0">
                <a:latin typeface="Arial" panose="020B0604020202020204" pitchFamily="34" charset="0"/>
                <a:cs typeface="Arial" panose="020B0604020202020204" pitchFamily="34" charset="0"/>
              </a:rPr>
              <a:t> the same time, </a:t>
            </a:r>
            <a:r>
              <a:rPr lang="en-US" dirty="0" smtClean="0">
                <a:latin typeface="Arial" panose="020B0604020202020204" pitchFamily="34" charset="0"/>
                <a:cs typeface="Arial" panose="020B0604020202020204" pitchFamily="34" charset="0"/>
              </a:rPr>
              <a:t>NIH </a:t>
            </a:r>
            <a:r>
              <a:rPr lang="en-US" dirty="0">
                <a:latin typeface="Arial" panose="020B0604020202020204" pitchFamily="34" charset="0"/>
                <a:cs typeface="Arial" panose="020B0604020202020204" pitchFamily="34" charset="0"/>
              </a:rPr>
              <a:t>has </a:t>
            </a:r>
            <a:r>
              <a:rPr lang="en-US" dirty="0" smtClean="0">
                <a:latin typeface="Arial" panose="020B0604020202020204" pitchFamily="34" charset="0"/>
                <a:cs typeface="Arial" panose="020B0604020202020204" pitchFamily="34" charset="0"/>
              </a:rPr>
              <a:t>not been waiting for the permanent Director to arrive before starting to stand up the PMI Cohort Program. Indeed, a significant number of things have been happening, several of which were highlighted at </a:t>
            </a:r>
            <a:r>
              <a:rPr lang="en-US" dirty="0">
                <a:latin typeface="Arial" panose="020B0604020202020204" pitchFamily="34" charset="0"/>
                <a:cs typeface="Arial" panose="020B0604020202020204" pitchFamily="34" charset="0"/>
              </a:rPr>
              <a:t>a </a:t>
            </a:r>
            <a:r>
              <a:rPr lang="en-US" dirty="0" smtClean="0">
                <a:latin typeface="Arial" panose="020B0604020202020204" pitchFamily="34" charset="0"/>
                <a:cs typeface="Arial" panose="020B0604020202020204" pitchFamily="34" charset="0"/>
              </a:rPr>
              <a:t>* White </a:t>
            </a:r>
            <a:r>
              <a:rPr lang="en-US" dirty="0">
                <a:latin typeface="Arial" panose="020B0604020202020204" pitchFamily="34" charset="0"/>
                <a:cs typeface="Arial" panose="020B0604020202020204" pitchFamily="34" charset="0"/>
              </a:rPr>
              <a:t>House PMI Summit </a:t>
            </a:r>
            <a:r>
              <a:rPr lang="en-US" dirty="0" smtClean="0">
                <a:latin typeface="Arial" panose="020B0604020202020204" pitchFamily="34" charset="0"/>
                <a:cs typeface="Arial" panose="020B0604020202020204" pitchFamily="34" charset="0"/>
              </a:rPr>
              <a:t>this </a:t>
            </a:r>
            <a:r>
              <a:rPr lang="en-US" dirty="0">
                <a:latin typeface="Arial" panose="020B0604020202020204" pitchFamily="34" charset="0"/>
                <a:cs typeface="Arial" panose="020B0604020202020204" pitchFamily="34" charset="0"/>
              </a:rPr>
              <a:t>past February, marking the </a:t>
            </a:r>
            <a:r>
              <a:rPr lang="en-US" dirty="0" smtClean="0">
                <a:latin typeface="Arial" panose="020B0604020202020204" pitchFamily="34" charset="0"/>
                <a:cs typeface="Arial" panose="020B0604020202020204" pitchFamily="34" charset="0"/>
              </a:rPr>
              <a:t>one-year </a:t>
            </a:r>
            <a:r>
              <a:rPr lang="en-US" dirty="0">
                <a:latin typeface="Arial" panose="020B0604020202020204" pitchFamily="34" charset="0"/>
                <a:cs typeface="Arial" panose="020B0604020202020204" pitchFamily="34" charset="0"/>
              </a:rPr>
              <a:t>anniversary of the </a:t>
            </a:r>
            <a:r>
              <a:rPr lang="en-US" dirty="0" smtClean="0">
                <a:latin typeface="Arial" panose="020B0604020202020204" pitchFamily="34" charset="0"/>
                <a:cs typeface="Arial" panose="020B0604020202020204" pitchFamily="34" charset="0"/>
              </a:rPr>
              <a:t>Initiative’s announcement</a:t>
            </a:r>
            <a:r>
              <a:rPr lang="en-US" baseline="0" dirty="0" smtClean="0">
                <a:latin typeface="Arial" panose="020B0604020202020204" pitchFamily="34" charset="0"/>
                <a:cs typeface="Arial" panose="020B0604020202020204" pitchFamily="34" charset="0"/>
              </a:rPr>
              <a:t> by President Obama</a:t>
            </a:r>
            <a:r>
              <a:rPr lang="en-US" dirty="0" smtClean="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major NIH activities completed to date include: * </a:t>
            </a:r>
            <a:r>
              <a:rPr lang="en-US" dirty="0">
                <a:latin typeface="Arial" panose="020B0604020202020204" pitchFamily="34" charset="0"/>
                <a:cs typeface="Arial" panose="020B0604020202020204" pitchFamily="34" charset="0"/>
              </a:rPr>
              <a:t>initiating a Direct Volunteers Pilot </a:t>
            </a:r>
            <a:r>
              <a:rPr lang="en-US" dirty="0" smtClean="0">
                <a:latin typeface="Arial" panose="020B0604020202020204" pitchFamily="34" charset="0"/>
                <a:cs typeface="Arial" panose="020B0604020202020204" pitchFamily="34" charset="0"/>
              </a:rPr>
              <a:t>study focused on approaches and systems for engaging, enrolling, and retaining participants, which is being </a:t>
            </a:r>
            <a:r>
              <a:rPr lang="en-US" b="0" dirty="0" smtClean="0">
                <a:latin typeface="Arial" panose="020B0604020202020204" pitchFamily="34" charset="0"/>
                <a:cs typeface="Arial" panose="020B0604020202020204" pitchFamily="34" charset="0"/>
              </a:rPr>
              <a:t>led</a:t>
            </a:r>
            <a:r>
              <a:rPr lang="en-US" b="1"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by </a:t>
            </a:r>
            <a:r>
              <a:rPr lang="en-US" dirty="0">
                <a:latin typeface="Arial" panose="020B0604020202020204" pitchFamily="34" charset="0"/>
                <a:cs typeface="Arial" panose="020B0604020202020204" pitchFamily="34" charset="0"/>
              </a:rPr>
              <a:t>Vanderbilt </a:t>
            </a:r>
            <a:r>
              <a:rPr lang="en-US" dirty="0" smtClean="0">
                <a:latin typeface="Arial" panose="020B0604020202020204" pitchFamily="34" charset="0"/>
                <a:cs typeface="Arial" panose="020B0604020202020204" pitchFamily="34" charset="0"/>
              </a:rPr>
              <a:t>University </a:t>
            </a:r>
            <a:r>
              <a:rPr lang="en-US" dirty="0">
                <a:latin typeface="Arial" panose="020B0604020202020204" pitchFamily="34" charset="0"/>
                <a:cs typeface="Arial" panose="020B0604020202020204" pitchFamily="34" charset="0"/>
              </a:rPr>
              <a:t>in collaboration with advisors from Verily (formerly Google Life Sciences); </a:t>
            </a:r>
            <a:r>
              <a:rPr lang="en-US" dirty="0" smtClean="0">
                <a:latin typeface="Arial" panose="020B0604020202020204" pitchFamily="34" charset="0"/>
                <a:cs typeface="Arial" panose="020B0604020202020204" pitchFamily="34" charset="0"/>
              </a:rPr>
              <a:t>* issuing communications </a:t>
            </a:r>
            <a:r>
              <a:rPr lang="en-US" dirty="0">
                <a:latin typeface="Arial" panose="020B0604020202020204" pitchFamily="34" charset="0"/>
                <a:cs typeface="Arial" panose="020B0604020202020204" pitchFamily="34" charset="0"/>
              </a:rPr>
              <a:t>awards to </a:t>
            </a:r>
            <a:r>
              <a:rPr lang="en-US" dirty="0" err="1">
                <a:latin typeface="Arial" panose="020B0604020202020204" pitchFamily="34" charset="0"/>
                <a:cs typeface="Arial" panose="020B0604020202020204" pitchFamily="34" charset="0"/>
              </a:rPr>
              <a:t>Wondros</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and HCM Strategists to </a:t>
            </a:r>
            <a:r>
              <a:rPr lang="en-US" dirty="0">
                <a:latin typeface="Arial" panose="020B0604020202020204" pitchFamily="34" charset="0"/>
                <a:cs typeface="Arial" panose="020B0604020202020204" pitchFamily="34" charset="0"/>
              </a:rPr>
              <a:t>develop </a:t>
            </a:r>
            <a:r>
              <a:rPr lang="en-US" dirty="0" smtClean="0">
                <a:latin typeface="Arial" panose="020B0604020202020204" pitchFamily="34" charset="0"/>
                <a:cs typeface="Arial" panose="020B0604020202020204" pitchFamily="34" charset="0"/>
              </a:rPr>
              <a:t>messages and materials </a:t>
            </a:r>
            <a:r>
              <a:rPr lang="en-US" dirty="0">
                <a:latin typeface="Arial" panose="020B0604020202020204" pitchFamily="34" charset="0"/>
                <a:cs typeface="Arial" panose="020B0604020202020204" pitchFamily="34" charset="0"/>
              </a:rPr>
              <a:t>and to implement </a:t>
            </a:r>
            <a:r>
              <a:rPr lang="en-US" dirty="0" smtClean="0">
                <a:latin typeface="Arial" panose="020B0604020202020204" pitchFamily="34" charset="0"/>
                <a:cs typeface="Arial" panose="020B0604020202020204" pitchFamily="34" charset="0"/>
              </a:rPr>
              <a:t>strategies </a:t>
            </a:r>
            <a:r>
              <a:rPr lang="en-US" dirty="0">
                <a:latin typeface="Arial" panose="020B0604020202020204" pitchFamily="34" charset="0"/>
                <a:cs typeface="Arial" panose="020B0604020202020204" pitchFamily="34" charset="0"/>
              </a:rPr>
              <a:t>to effectively engage potential participants; * collaborating with the Health Resources and Services Administration </a:t>
            </a:r>
            <a:r>
              <a:rPr lang="en-US" dirty="0" smtClean="0">
                <a:latin typeface="Arial" panose="020B0604020202020204" pitchFamily="34" charset="0"/>
                <a:cs typeface="Arial" panose="020B0604020202020204" pitchFamily="34" charset="0"/>
              </a:rPr>
              <a:t>(or HRSA</a:t>
            </a:r>
            <a:r>
              <a:rPr lang="en-US" dirty="0">
                <a:latin typeface="Arial" panose="020B0604020202020204" pitchFamily="34" charset="0"/>
                <a:cs typeface="Arial" panose="020B0604020202020204" pitchFamily="34" charset="0"/>
              </a:rPr>
              <a:t>) to begin partnerships for piloting PMI Cohort activities in several Federally Qualified Health </a:t>
            </a:r>
            <a:r>
              <a:rPr lang="en-US" dirty="0" smtClean="0">
                <a:latin typeface="Arial" panose="020B0604020202020204" pitchFamily="34" charset="0"/>
                <a:cs typeface="Arial" panose="020B0604020202020204" pitchFamily="34" charset="0"/>
              </a:rPr>
              <a:t>Centers (or HQFCs);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partnering with </a:t>
            </a:r>
            <a:r>
              <a:rPr lang="en-US" dirty="0">
                <a:latin typeface="Arial" panose="020B0604020202020204" pitchFamily="34" charset="0"/>
                <a:cs typeface="Arial" panose="020B0604020202020204" pitchFamily="34" charset="0"/>
              </a:rPr>
              <a:t>the </a:t>
            </a:r>
            <a:r>
              <a:rPr lang="en-US" dirty="0" smtClean="0">
                <a:latin typeface="Arial" panose="020B0604020202020204" pitchFamily="34" charset="0"/>
                <a:cs typeface="Arial" panose="020B0604020202020204" pitchFamily="34" charset="0"/>
              </a:rPr>
              <a:t>Department of Health and Human Services </a:t>
            </a:r>
            <a:r>
              <a:rPr lang="en-US" dirty="0">
                <a:latin typeface="Arial" panose="020B0604020202020204" pitchFamily="34" charset="0"/>
                <a:cs typeface="Arial" panose="020B0604020202020204" pitchFamily="34" charset="0"/>
              </a:rPr>
              <a:t>Office of the National Coordinator for Health IT </a:t>
            </a:r>
            <a:r>
              <a:rPr lang="en-US" dirty="0" smtClean="0">
                <a:latin typeface="Arial" panose="020B0604020202020204" pitchFamily="34" charset="0"/>
                <a:cs typeface="Arial" panose="020B0604020202020204" pitchFamily="34" charset="0"/>
              </a:rPr>
              <a:t>(or ONC</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and the Harvard Medical School Big Data to Knowledge Center on a ‘Sync </a:t>
            </a:r>
            <a:r>
              <a:rPr lang="en-US" dirty="0">
                <a:latin typeface="Arial" panose="020B0604020202020204" pitchFamily="34" charset="0"/>
                <a:cs typeface="Arial" panose="020B0604020202020204" pitchFamily="34" charset="0"/>
              </a:rPr>
              <a:t>for </a:t>
            </a:r>
            <a:r>
              <a:rPr lang="en-US" dirty="0" smtClean="0">
                <a:latin typeface="Arial" panose="020B0604020202020204" pitchFamily="34" charset="0"/>
                <a:cs typeface="Arial" panose="020B0604020202020204" pitchFamily="34" charset="0"/>
              </a:rPr>
              <a:t>Science’ pilot of open</a:t>
            </a:r>
            <a:r>
              <a:rPr lang="en-US" dirty="0">
                <a:latin typeface="Arial" panose="020B0604020202020204" pitchFamily="34" charset="0"/>
                <a:cs typeface="Arial" panose="020B0604020202020204" pitchFamily="34" charset="0"/>
              </a:rPr>
              <a:t>, standardized applications </a:t>
            </a:r>
            <a:r>
              <a:rPr lang="en-US" dirty="0" smtClean="0">
                <a:latin typeface="Arial" panose="020B0604020202020204" pitchFamily="34" charset="0"/>
                <a:cs typeface="Arial" panose="020B0604020202020204" pitchFamily="34" charset="0"/>
              </a:rPr>
              <a:t>that allow individuals to </a:t>
            </a:r>
            <a:r>
              <a:rPr lang="en-US" dirty="0">
                <a:latin typeface="Arial" panose="020B0604020202020204" pitchFamily="34" charset="0"/>
                <a:cs typeface="Arial" panose="020B0604020202020204" pitchFamily="34" charset="0"/>
              </a:rPr>
              <a:t>contribute their electronic health records data to </a:t>
            </a:r>
            <a:r>
              <a:rPr lang="en-US" dirty="0" smtClean="0">
                <a:latin typeface="Arial" panose="020B0604020202020204" pitchFamily="34" charset="0"/>
                <a:cs typeface="Arial" panose="020B0604020202020204" pitchFamily="34" charset="0"/>
              </a:rPr>
              <a:t>research projects; and * launching </a:t>
            </a:r>
            <a:r>
              <a:rPr lang="en-US" dirty="0">
                <a:latin typeface="Arial" panose="020B0604020202020204" pitchFamily="34" charset="0"/>
                <a:cs typeface="Arial" panose="020B0604020202020204" pitchFamily="34" charset="0"/>
              </a:rPr>
              <a:t>the Precision Medicine Cohort Program Institutional Review Board </a:t>
            </a:r>
            <a:r>
              <a:rPr lang="en-US" dirty="0" smtClean="0">
                <a:latin typeface="Arial" panose="020B0604020202020204" pitchFamily="34" charset="0"/>
                <a:cs typeface="Arial" panose="020B0604020202020204" pitchFamily="34" charset="0"/>
              </a:rPr>
              <a:t>(or IRB</a:t>
            </a:r>
            <a:r>
              <a:rPr lang="en-US" dirty="0">
                <a:latin typeface="Arial" panose="020B0604020202020204" pitchFamily="34" charset="0"/>
                <a:cs typeface="Arial" panose="020B0604020202020204" pitchFamily="34" charset="0"/>
              </a:rPr>
              <a:t>), chaired by Nancy </a:t>
            </a:r>
            <a:r>
              <a:rPr lang="en-US" dirty="0" err="1">
                <a:latin typeface="Arial" panose="020B0604020202020204" pitchFamily="34" charset="0"/>
                <a:cs typeface="Arial" panose="020B0604020202020204" pitchFamily="34" charset="0"/>
              </a:rPr>
              <a:t>Kass</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of the </a:t>
            </a:r>
            <a:r>
              <a:rPr lang="en-US" dirty="0">
                <a:latin typeface="Arial" panose="020B0604020202020204" pitchFamily="34" charset="0"/>
                <a:cs typeface="Arial" panose="020B0604020202020204" pitchFamily="34" charset="0"/>
              </a:rPr>
              <a:t>Johns Hopkins Bloomberg School of Public Health. </a:t>
            </a: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25373439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798873" y="4344025"/>
            <a:ext cx="5486400" cy="4114800"/>
          </a:xfrm>
        </p:spPr>
        <p:txBody>
          <a:bodyPr/>
          <a:lstStyle/>
          <a:p>
            <a:r>
              <a:rPr lang="en-US" baseline="0" dirty="0" smtClean="0">
                <a:latin typeface="Arial" panose="020B0604020202020204" pitchFamily="34" charset="0"/>
                <a:cs typeface="Arial" panose="020B0604020202020204" pitchFamily="34" charset="0"/>
              </a:rPr>
              <a:t>All of the just-mentioned pilot</a:t>
            </a:r>
            <a:r>
              <a:rPr lang="en-US" dirty="0" smtClean="0">
                <a:latin typeface="Arial" panose="020B0604020202020204" pitchFamily="34" charset="0"/>
                <a:cs typeface="Arial" panose="020B0604020202020204" pitchFamily="34" charset="0"/>
              </a:rPr>
              <a:t> activities are designed to provide valuable information for the full launch of the PMI Cohort Program later this year. Instrumental to that launch will be the awarding of a number of additional (and more traditional) </a:t>
            </a:r>
            <a:r>
              <a:rPr lang="en-US" dirty="0">
                <a:latin typeface="Arial" panose="020B0604020202020204" pitchFamily="34" charset="0"/>
                <a:cs typeface="Arial" panose="020B0604020202020204" pitchFamily="34" charset="0"/>
              </a:rPr>
              <a:t>cooperative </a:t>
            </a:r>
            <a:r>
              <a:rPr lang="en-US" dirty="0" smtClean="0">
                <a:latin typeface="Arial" panose="020B0604020202020204" pitchFamily="34" charset="0"/>
                <a:cs typeface="Arial" panose="020B0604020202020204" pitchFamily="34" charset="0"/>
              </a:rPr>
              <a:t>agreements, </a:t>
            </a:r>
            <a:r>
              <a:rPr lang="en-US" dirty="0">
                <a:latin typeface="Arial" panose="020B0604020202020204" pitchFamily="34" charset="0"/>
                <a:cs typeface="Arial" panose="020B0604020202020204" pitchFamily="34" charset="0"/>
              </a:rPr>
              <a:t>including </a:t>
            </a:r>
            <a:r>
              <a:rPr lang="en-US" dirty="0" smtClean="0">
                <a:latin typeface="Arial" panose="020B0604020202020204" pitchFamily="34" charset="0"/>
                <a:cs typeface="Arial" panose="020B0604020202020204" pitchFamily="34" charset="0"/>
              </a:rPr>
              <a:t>those supporting a coordinating </a:t>
            </a:r>
            <a:r>
              <a:rPr lang="en-US" dirty="0">
                <a:latin typeface="Arial" panose="020B0604020202020204" pitchFamily="34" charset="0"/>
                <a:cs typeface="Arial" panose="020B0604020202020204" pitchFamily="34" charset="0"/>
              </a:rPr>
              <a:t>center, </a:t>
            </a:r>
            <a:r>
              <a:rPr lang="en-US" dirty="0" smtClean="0">
                <a:latin typeface="Arial" panose="020B0604020202020204" pitchFamily="34" charset="0"/>
                <a:cs typeface="Arial" panose="020B0604020202020204" pitchFamily="34" charset="0"/>
              </a:rPr>
              <a:t>a network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Healthcare </a:t>
            </a:r>
            <a:r>
              <a:rPr lang="en-US" dirty="0">
                <a:latin typeface="Arial" panose="020B0604020202020204" pitchFamily="34" charset="0"/>
                <a:cs typeface="Arial" panose="020B0604020202020204" pitchFamily="34" charset="0"/>
              </a:rPr>
              <a:t>P</a:t>
            </a:r>
            <a:r>
              <a:rPr lang="en-US" dirty="0" smtClean="0">
                <a:latin typeface="Arial" panose="020B0604020202020204" pitchFamily="34" charset="0"/>
                <a:cs typeface="Arial" panose="020B0604020202020204" pitchFamily="34" charset="0"/>
              </a:rPr>
              <a:t>rovider </a:t>
            </a:r>
            <a:r>
              <a:rPr lang="en-US" dirty="0">
                <a:latin typeface="Arial" panose="020B0604020202020204" pitchFamily="34" charset="0"/>
                <a:cs typeface="Arial" panose="020B0604020202020204" pitchFamily="34" charset="0"/>
              </a:rPr>
              <a:t>O</a:t>
            </a:r>
            <a:r>
              <a:rPr lang="en-US" dirty="0" smtClean="0">
                <a:latin typeface="Arial" panose="020B0604020202020204" pitchFamily="34" charset="0"/>
                <a:cs typeface="Arial" panose="020B0604020202020204" pitchFamily="34" charset="0"/>
              </a:rPr>
              <a:t>rganizations (or HPOs),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 participant technologies center, and a biobank.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Applications for</a:t>
            </a:r>
            <a:r>
              <a:rPr lang="en-US" baseline="0" dirty="0" smtClean="0">
                <a:latin typeface="Arial" panose="020B0604020202020204" pitchFamily="34" charset="0"/>
                <a:cs typeface="Arial" panose="020B0604020202020204" pitchFamily="34" charset="0"/>
              </a:rPr>
              <a:t> the latest set of </a:t>
            </a:r>
            <a:r>
              <a:rPr lang="en-US" dirty="0" smtClean="0">
                <a:latin typeface="Arial" panose="020B0604020202020204" pitchFamily="34" charset="0"/>
                <a:cs typeface="Arial" panose="020B0604020202020204" pitchFamily="34" charset="0"/>
              </a:rPr>
              <a:t>Funding Opportunity Announcements (or FOAs), indicated by the blue </a:t>
            </a:r>
            <a:r>
              <a:rPr lang="en-US" baseline="0" dirty="0" smtClean="0">
                <a:latin typeface="Arial" panose="020B0604020202020204" pitchFamily="34" charset="0"/>
                <a:cs typeface="Arial" panose="020B0604020202020204" pitchFamily="34" charset="0"/>
              </a:rPr>
              <a:t>boxes in this chart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are </a:t>
            </a:r>
            <a:r>
              <a:rPr lang="en-US" dirty="0" smtClean="0">
                <a:latin typeface="Arial" panose="020B0604020202020204" pitchFamily="34" charset="0"/>
                <a:cs typeface="Arial" panose="020B0604020202020204" pitchFamily="34" charset="0"/>
              </a:rPr>
              <a:t>currently under review, with</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awards expected this summer. Additional components</a:t>
            </a:r>
            <a:r>
              <a:rPr lang="en-US" baseline="0" dirty="0" smtClean="0">
                <a:latin typeface="Arial" panose="020B0604020202020204" pitchFamily="34" charset="0"/>
                <a:cs typeface="Arial" panose="020B0604020202020204" pitchFamily="34" charset="0"/>
              </a:rPr>
              <a:t> of the PMI Cohort Program are still under development, as indicated by the green boxes.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NHGRI staff remains actively involved in PMI Cohort Program activities. Teri Manolio leads a trans-NIH group focused on protocols for collecting participant provided information; </a:t>
            </a:r>
            <a:r>
              <a:rPr lang="en-US" dirty="0">
                <a:latin typeface="Arial" panose="020B0604020202020204" pitchFamily="34" charset="0"/>
                <a:cs typeface="Arial" panose="020B0604020202020204" pitchFamily="34" charset="0"/>
              </a:rPr>
              <a:t>Laura Rodriguez and Cristina Kapustij are on the NIH Policy </a:t>
            </a:r>
            <a:r>
              <a:rPr lang="en-US" dirty="0" smtClean="0">
                <a:latin typeface="Arial" panose="020B0604020202020204" pitchFamily="34" charset="0"/>
                <a:cs typeface="Arial" panose="020B0604020202020204" pitchFamily="34" charset="0"/>
              </a:rPr>
              <a:t>Team; and Carolyn Hutter </a:t>
            </a:r>
            <a:r>
              <a:rPr lang="en-US" dirty="0">
                <a:latin typeface="Arial" panose="020B0604020202020204" pitchFamily="34" charset="0"/>
                <a:cs typeface="Arial" panose="020B0604020202020204" pitchFamily="34" charset="0"/>
              </a:rPr>
              <a:t>is a key member of the </a:t>
            </a:r>
            <a:r>
              <a:rPr lang="en-US" dirty="0" smtClean="0">
                <a:latin typeface="Arial" panose="020B0604020202020204" pitchFamily="34" charset="0"/>
                <a:cs typeface="Arial" panose="020B0604020202020204" pitchFamily="34" charset="0"/>
              </a:rPr>
              <a:t>overall</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program </a:t>
            </a:r>
            <a:r>
              <a:rPr lang="en-US" dirty="0">
                <a:latin typeface="Arial" panose="020B0604020202020204" pitchFamily="34" charset="0"/>
                <a:cs typeface="Arial" panose="020B0604020202020204" pitchFamily="34" charset="0"/>
              </a:rPr>
              <a:t>team for the PMI Cohort Program cooperative agreements. </a:t>
            </a: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8561180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56</a:t>
            </a:fld>
            <a:endParaRPr lang="en-US" dirty="0" smtClean="0">
              <a:cs typeface="Arial" pitchFamily="34" charset="0"/>
            </a:endParaRPr>
          </a:p>
        </p:txBody>
      </p:sp>
    </p:spTree>
    <p:extLst>
      <p:ext uri="{BB962C8B-B14F-4D97-AF65-F5344CB8AC3E}">
        <p14:creationId xmlns:p14="http://schemas.microsoft.com/office/powerpoint/2010/main" val="42900962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65225" y="692150"/>
            <a:ext cx="4619625" cy="3463925"/>
          </a:xfrm>
          <a:prstGeom prst="rect">
            <a:avLst/>
          </a:prstGeom>
          <a:ln/>
        </p:spPr>
      </p:sp>
      <p:sp>
        <p:nvSpPr>
          <p:cNvPr id="119811" name="Notes Placeholder 2"/>
          <p:cNvSpPr>
            <a:spLocks noGrp="1"/>
          </p:cNvSpPr>
          <p:nvPr>
            <p:ph type="body" idx="1"/>
          </p:nvPr>
        </p:nvSpPr>
        <p:spPr>
          <a:xfrm>
            <a:off x="851948" y="4402177"/>
            <a:ext cx="5380704" cy="4060364"/>
          </a:xfrm>
          <a:noFill/>
          <a:ln w="9525">
            <a:noFill/>
            <a:miter lim="800000"/>
            <a:headEnd/>
            <a:tailEnd/>
          </a:ln>
          <a:effectLst/>
        </p:spPr>
        <p:txBody>
          <a:bodyPr vert="horz" wrap="square" lIns="93069" tIns="46534" rIns="93069" bIns="46534" numCol="1" anchor="t" anchorCtr="0" compatLnSpc="1">
            <a:prstTxWarp prst="textNoShape">
              <a:avLst/>
            </a:prstTxWarp>
            <a:noAutofit/>
          </a:bodyPr>
          <a:lstStyle/>
          <a:p>
            <a:pPr lvl="1" defTabSz="931471">
              <a:defRPr/>
            </a:pPr>
            <a:r>
              <a:rPr lang="en-US" baseline="0" dirty="0" smtClean="0"/>
              <a:t>Various NHGRI staff members have been working of late to increase the profile of and accessibility to information about genomic medicine on NHGRI website, genome.gov. Specifically, a team of NHGRI staff have reviewed relevant information across genome.gov pages and reorganized the content.</a:t>
            </a:r>
          </a:p>
          <a:p>
            <a:pPr lvl="1" defTabSz="931471">
              <a:defRPr/>
            </a:pPr>
            <a:endParaRPr lang="en-US" baseline="0" dirty="0" smtClean="0"/>
          </a:p>
          <a:p>
            <a:pPr lvl="1" defTabSz="931471">
              <a:defRPr/>
            </a:pPr>
            <a:r>
              <a:rPr lang="en-US" baseline="0" dirty="0" smtClean="0"/>
              <a:t>Changes include * the creation of a central landing page for general audiences, * search engine optimization, and * new friendly URL aliases for key pages (such as genome.gov/</a:t>
            </a:r>
            <a:r>
              <a:rPr lang="en-US" baseline="0" dirty="0" err="1" smtClean="0"/>
              <a:t>genomicmedicine</a:t>
            </a:r>
            <a:r>
              <a:rPr lang="en-US" baseline="0" dirty="0" smtClean="0"/>
              <a:t> for the main landing page). * The content of existing pages was also updated to increase relevance to the user, and the overall navigation to key pages and resources has been improved.</a:t>
            </a:r>
          </a:p>
          <a:p>
            <a:pPr lvl="1" defTabSz="931471">
              <a:defRPr/>
            </a:pPr>
            <a:endParaRPr lang="en-US" baseline="0" dirty="0" smtClean="0"/>
          </a:p>
          <a:p>
            <a:pPr lvl="1" defTabSz="931471">
              <a:defRPr/>
            </a:pPr>
            <a:r>
              <a:rPr lang="en-US" baseline="0" dirty="0" smtClean="0"/>
              <a:t>We plan to </a:t>
            </a:r>
            <a:r>
              <a:rPr lang="en-US" dirty="0" smtClean="0"/>
              <a:t>evaluate </a:t>
            </a:r>
            <a:r>
              <a:rPr lang="en-US" dirty="0"/>
              <a:t>the impact </a:t>
            </a:r>
            <a:r>
              <a:rPr lang="en-US" dirty="0" smtClean="0"/>
              <a:t>of these changes by </a:t>
            </a:r>
            <a:r>
              <a:rPr lang="en-US" dirty="0"/>
              <a:t>comparing web </a:t>
            </a:r>
            <a:r>
              <a:rPr lang="en-US" dirty="0" smtClean="0"/>
              <a:t>analytics </a:t>
            </a:r>
            <a:r>
              <a:rPr lang="en-US" dirty="0"/>
              <a:t>data prior to and following these changes. </a:t>
            </a:r>
            <a:r>
              <a:rPr lang="en-US" dirty="0" smtClean="0"/>
              <a:t>They </a:t>
            </a:r>
            <a:r>
              <a:rPr lang="en-US" dirty="0"/>
              <a:t>will also reach out to </a:t>
            </a:r>
            <a:r>
              <a:rPr lang="en-US" dirty="0" smtClean="0"/>
              <a:t>key stakeholders </a:t>
            </a:r>
            <a:r>
              <a:rPr lang="en-US" dirty="0"/>
              <a:t>for feedback</a:t>
            </a:r>
            <a:r>
              <a:rPr lang="en-US" dirty="0" smtClean="0"/>
              <a:t>. </a:t>
            </a:r>
          </a:p>
        </p:txBody>
      </p:sp>
      <p:sp>
        <p:nvSpPr>
          <p:cNvPr id="119812" name="Slide Number Placeholder 3"/>
          <p:cNvSpPr>
            <a:spLocks noGrp="1"/>
          </p:cNvSpPr>
          <p:nvPr>
            <p:ph type="sldNum" sz="quarter" idx="5"/>
          </p:nvPr>
        </p:nvSpPr>
        <p:spPr>
          <a:noFill/>
        </p:spPr>
        <p:txBody>
          <a:bodyPr/>
          <a:lstStyle/>
          <a:p>
            <a:pPr defTabSz="926432"/>
            <a:fld id="{3F3096A7-7907-4AE4-8BBC-4643BE8BB0EA}" type="slidenum">
              <a:rPr lang="en-US" smtClean="0">
                <a:solidFill>
                  <a:srgbClr val="000000"/>
                </a:solidFill>
              </a:rPr>
              <a:pPr defTabSz="926432"/>
              <a:t>57</a:t>
            </a:fld>
            <a:endParaRPr lang="en-US" dirty="0" smtClean="0">
              <a:solidFill>
                <a:srgbClr val="000000"/>
              </a:solidFill>
            </a:endParaRPr>
          </a:p>
        </p:txBody>
      </p:sp>
    </p:spTree>
    <p:extLst>
      <p:ext uri="{BB962C8B-B14F-4D97-AF65-F5344CB8AC3E}">
        <p14:creationId xmlns:p14="http://schemas.microsoft.com/office/powerpoint/2010/main" val="40584799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00101" y="4329967"/>
            <a:ext cx="5486401" cy="4725898"/>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r>
              <a:rPr lang="en-US" dirty="0"/>
              <a:t>The NHGRI History of Genomics Program within the Communications and Public Liaison Branch continues * to conduct oral history interviews with key staff and members of the genomics community. So far, the program has completed 30 oral histories that will soon start appearing on NHGRI’s </a:t>
            </a:r>
            <a:r>
              <a:rPr lang="en-US" dirty="0" err="1"/>
              <a:t>GenomeTV</a:t>
            </a:r>
            <a:r>
              <a:rPr lang="en-US" dirty="0"/>
              <a:t> channel of YouTube.</a:t>
            </a:r>
          </a:p>
          <a:p>
            <a:pPr defTabSz="914334">
              <a:defRPr/>
            </a:pPr>
            <a:endParaRPr lang="en-US" dirty="0"/>
          </a:p>
          <a:p>
            <a:r>
              <a:rPr lang="en-US" dirty="0"/>
              <a:t>* Last month, the Program started a new lecture series on the “History of Genomics and Molecular Biology,” inviting historians of the Human Genome Project, genomics, and molecular biology to present their most recent scholarly work, to utilize the Institute’s growing archives of historic materials, and to meet with staff. The first speaker was Dr. Andrew Hogan, and there are plans for our next speaker, Dr. Alan Love.</a:t>
            </a:r>
          </a:p>
          <a:p>
            <a:endParaRPr lang="en-US" dirty="0"/>
          </a:p>
          <a:p>
            <a:pPr defTabSz="914334">
              <a:defRPr/>
            </a:pPr>
            <a:r>
              <a:rPr lang="en-US" dirty="0"/>
              <a:t>* Since the beginning of this month, scholars contributing to a special issue of the </a:t>
            </a:r>
            <a:r>
              <a:rPr lang="en-US" i="1" dirty="0"/>
              <a:t>Journal of the History of Biology</a:t>
            </a:r>
            <a:r>
              <a:rPr lang="en-US" dirty="0"/>
              <a:t> have been granted access to our history project digital database to help them prepare their planned papers. </a:t>
            </a:r>
          </a:p>
          <a:p>
            <a:endParaRPr lang="en-US" dirty="0"/>
          </a:p>
          <a:p>
            <a:pPr defTabSz="914334">
              <a:defRPr/>
            </a:pPr>
            <a:r>
              <a:rPr lang="en-US" dirty="0"/>
              <a:t>* Lastly, seminars commemorating the 25</a:t>
            </a:r>
            <a:r>
              <a:rPr lang="en-US" baseline="30000" dirty="0"/>
              <a:t>th</a:t>
            </a:r>
            <a:r>
              <a:rPr lang="en-US" dirty="0"/>
              <a:t> anniversary of the launch of the Human Genome Project continue. The seminar series, “A Quarter Century after the Human Genome Project’s Launch: Lessons Beyond the Base Pairs,” began in December 2015. Lecturers since the February Council meeting have included Drs. Ewan Birney, Bob Cook-Deegan, and Marco </a:t>
            </a:r>
            <a:r>
              <a:rPr lang="en-US" dirty="0" err="1"/>
              <a:t>Marra</a:t>
            </a:r>
            <a:r>
              <a:rPr lang="en-US" dirty="0"/>
              <a:t>. The final seminar in the series will be given by Dr. David Bentley on May 26. </a:t>
            </a:r>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58</a:t>
            </a:fld>
            <a:endParaRPr lang="en-US" dirty="0" smtClean="0">
              <a:solidFill>
                <a:srgbClr val="000000"/>
              </a:solidFill>
            </a:endParaRPr>
          </a:p>
        </p:txBody>
      </p:sp>
    </p:spTree>
    <p:extLst>
      <p:ext uri="{BB962C8B-B14F-4D97-AF65-F5344CB8AC3E}">
        <p14:creationId xmlns:p14="http://schemas.microsoft.com/office/powerpoint/2010/main" val="35724964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4" y="4461195"/>
            <a:ext cx="5486401" cy="4114800"/>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pPr lvl="1" defTabSz="946521">
              <a:defRPr/>
            </a:pPr>
            <a:r>
              <a:rPr lang="en-US" dirty="0" smtClean="0"/>
              <a:t>In light of a number of important recent genomic advances</a:t>
            </a:r>
            <a:r>
              <a:rPr lang="en-US" baseline="0" dirty="0" smtClean="0"/>
              <a:t> and developments, many issues about Investigational Device Exemptions (or IDEs) issued by the U.S. Food and Drug Administration (or FDA) have surfaced. To help researchers and Institutional Review Board (or IRB) members understand the complex set of issues surrounding IDEs, NHGRI will host an educational workshop about IDEs and their implications for research involving genomic technologies. </a:t>
            </a:r>
          </a:p>
          <a:p>
            <a:pPr lvl="1" defTabSz="946521">
              <a:defRPr/>
            </a:pPr>
            <a:endParaRPr lang="en-US" baseline="0" dirty="0" smtClean="0"/>
          </a:p>
          <a:p>
            <a:pPr lvl="1" defTabSz="946521">
              <a:defRPr/>
            </a:pPr>
            <a:r>
              <a:rPr lang="en-US" baseline="0" dirty="0" smtClean="0"/>
              <a:t>Since IDEs are relatively new for the genomics research community, we hope that this workshop will fill a knowledge gap for investigators and institutions for which such regulations may apply. The workshop will feature a diverse group of speakers, including NHGRI grantees, FDA staff, and IRB members, with all speakers sharing their experience and knowledge about developing an IDE submission. </a:t>
            </a:r>
          </a:p>
          <a:p>
            <a:pPr lvl="1" defTabSz="946521">
              <a:defRPr/>
            </a:pPr>
            <a:endParaRPr lang="en-US" baseline="0" dirty="0" smtClean="0"/>
          </a:p>
          <a:p>
            <a:pPr lvl="1" defTabSz="946521">
              <a:defRPr/>
            </a:pPr>
            <a:r>
              <a:rPr lang="en-US" baseline="0" dirty="0" smtClean="0"/>
              <a:t>* If interested, you might want to save the date – the workshop will take place on Friday June 10</a:t>
            </a:r>
            <a:r>
              <a:rPr lang="en-US" baseline="30000" dirty="0" smtClean="0"/>
              <a:t>th</a:t>
            </a:r>
            <a:r>
              <a:rPr lang="en-US" baseline="0" dirty="0" smtClean="0"/>
              <a:t> in this very room. </a:t>
            </a:r>
          </a:p>
          <a:p>
            <a:pPr lvl="1" defTabSz="946521">
              <a:defRPr/>
            </a:pPr>
            <a:endParaRPr lang="en-US" baseline="0" dirty="0" smtClean="0"/>
          </a:p>
          <a:p>
            <a:pPr lvl="1" defTabSz="946521">
              <a:defRPr/>
            </a:pPr>
            <a:r>
              <a:rPr lang="en-US" baseline="0" dirty="0" smtClean="0"/>
              <a:t>* To register for this public event, please send an email to the address shown here.</a:t>
            </a:r>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59</a:t>
            </a:fld>
            <a:endParaRPr lang="en-US" dirty="0" smtClean="0">
              <a:solidFill>
                <a:srgbClr val="000000"/>
              </a:solidFill>
            </a:endParaRPr>
          </a:p>
        </p:txBody>
      </p:sp>
    </p:spTree>
    <p:extLst>
      <p:ext uri="{BB962C8B-B14F-4D97-AF65-F5344CB8AC3E}">
        <p14:creationId xmlns:p14="http://schemas.microsoft.com/office/powerpoint/2010/main" val="4197857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4" y="4461195"/>
            <a:ext cx="5486401" cy="4114800"/>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pPr lvl="1" defTabSz="946521">
              <a:defRPr/>
            </a:pPr>
            <a:r>
              <a:rPr lang="en-US" dirty="0" smtClean="0"/>
              <a:t>The single update about</a:t>
            </a:r>
            <a:r>
              <a:rPr lang="en-US" baseline="0" dirty="0" smtClean="0"/>
              <a:t> NHGRI relates to one of our senior leaders, but is about something outside of genomics. </a:t>
            </a:r>
          </a:p>
          <a:p>
            <a:pPr lvl="1" defTabSz="946521">
              <a:defRPr/>
            </a:pPr>
            <a:endParaRPr lang="en-US" baseline="0" dirty="0" smtClean="0"/>
          </a:p>
          <a:p>
            <a:pPr lvl="1" defTabSz="946521">
              <a:defRPr/>
            </a:pPr>
            <a:r>
              <a:rPr lang="en-US" dirty="0" smtClean="0"/>
              <a:t>As some of you may know, Dr. Bettie Graham, Director of the Division of Extramural Operations, competes in fencing at the national and international levels;</a:t>
            </a:r>
            <a:r>
              <a:rPr lang="en-US" baseline="0" dirty="0" smtClean="0"/>
              <a:t> and it turns out, she is really </a:t>
            </a:r>
            <a:r>
              <a:rPr lang="en-US" baseline="0" dirty="0" err="1" smtClean="0"/>
              <a:t>really</a:t>
            </a:r>
            <a:r>
              <a:rPr lang="en-US" baseline="0" dirty="0" smtClean="0"/>
              <a:t> good! </a:t>
            </a:r>
            <a:r>
              <a:rPr lang="en-US" dirty="0" smtClean="0"/>
              <a:t>At the </a:t>
            </a:r>
            <a:r>
              <a:rPr lang="en-US" dirty="0"/>
              <a:t>North American Cup’s veteran epee</a:t>
            </a:r>
            <a:r>
              <a:rPr lang="en-US" dirty="0" smtClean="0"/>
              <a:t> competition last month, Bettie competed in the women’s age 70 and older group,</a:t>
            </a:r>
            <a:r>
              <a:rPr lang="en-US" baseline="0" dirty="0" smtClean="0"/>
              <a:t> winning </a:t>
            </a:r>
            <a:r>
              <a:rPr lang="en-US" dirty="0" smtClean="0"/>
              <a:t>bronze in epee and silver in foil (barely missing</a:t>
            </a:r>
            <a:r>
              <a:rPr lang="en-US" baseline="0" dirty="0" smtClean="0"/>
              <a:t> out on the </a:t>
            </a:r>
            <a:r>
              <a:rPr lang="en-US" dirty="0" smtClean="0"/>
              <a:t>gold medal in a 10-8 final</a:t>
            </a:r>
            <a:r>
              <a:rPr lang="en-US" baseline="0" dirty="0" smtClean="0"/>
              <a:t> match)</a:t>
            </a:r>
            <a:r>
              <a:rPr lang="en-US" dirty="0" smtClean="0"/>
              <a:t>. Shown here is a photograph </a:t>
            </a:r>
            <a:r>
              <a:rPr lang="en-US" baseline="0" dirty="0" smtClean="0"/>
              <a:t>from a recent </a:t>
            </a:r>
            <a:r>
              <a:rPr lang="en-US" i="1" dirty="0" smtClean="0"/>
              <a:t>Washington Post </a:t>
            </a:r>
            <a:r>
              <a:rPr lang="en-US" dirty="0" smtClean="0"/>
              <a:t>story that</a:t>
            </a:r>
            <a:r>
              <a:rPr lang="en-US" baseline="0" dirty="0" smtClean="0"/>
              <a:t> </a:t>
            </a:r>
            <a:r>
              <a:rPr lang="en-US" dirty="0" smtClean="0"/>
              <a:t>highlights Bettie’s fencing accomplishments (that</a:t>
            </a:r>
            <a:r>
              <a:rPr lang="en-US" baseline="0" dirty="0" smtClean="0"/>
              <a:t> article can be found at the indicated document number). By the way, in 2011, Bettie won the gold medal for </a:t>
            </a:r>
            <a:r>
              <a:rPr lang="en-US" dirty="0"/>
              <a:t>her age group </a:t>
            </a:r>
            <a:r>
              <a:rPr lang="en-US" baseline="0" dirty="0" smtClean="0"/>
              <a:t>at the </a:t>
            </a:r>
            <a:r>
              <a:rPr lang="en-US" dirty="0"/>
              <a:t>national epee championship.</a:t>
            </a:r>
            <a:endParaRPr lang="en-US" dirty="0" smtClean="0"/>
          </a:p>
          <a:p>
            <a:pPr lvl="1" defTabSz="946521">
              <a:defRPr/>
            </a:pPr>
            <a:endParaRPr lang="en-US" dirty="0" smtClean="0"/>
          </a:p>
          <a:p>
            <a:pPr lvl="1" defTabSz="946521">
              <a:defRPr/>
            </a:pPr>
            <a:r>
              <a:rPr lang="en-US" dirty="0" smtClean="0"/>
              <a:t>So, for any of you who plan on ‘swash</a:t>
            </a:r>
            <a:r>
              <a:rPr lang="en-US" baseline="0" dirty="0" smtClean="0"/>
              <a:t>buckling’ with Bettie about some difficult issue or problem, I warn you that she really knows what she is doing (and she will likely slice you up during your defeat)!</a:t>
            </a:r>
            <a:endParaRPr lang="en-US" dirty="0" smtClean="0"/>
          </a:p>
          <a:p>
            <a:pPr lvl="1" defTabSz="946521">
              <a:defRPr/>
            </a:pPr>
            <a:endParaRPr lang="en-US" dirty="0" smtClean="0"/>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6</a:t>
            </a:fld>
            <a:endParaRPr lang="en-US" dirty="0" smtClean="0">
              <a:solidFill>
                <a:srgbClr val="000000"/>
              </a:solidFill>
            </a:endParaRPr>
          </a:p>
        </p:txBody>
      </p:sp>
    </p:spTree>
    <p:extLst>
      <p:ext uri="{BB962C8B-B14F-4D97-AF65-F5344CB8AC3E}">
        <p14:creationId xmlns:p14="http://schemas.microsoft.com/office/powerpoint/2010/main" val="7289225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65225" y="692150"/>
            <a:ext cx="4619625" cy="3463925"/>
          </a:xfrm>
          <a:prstGeom prst="rect">
            <a:avLst/>
          </a:prstGeom>
          <a:ln/>
        </p:spPr>
      </p:sp>
      <p:sp>
        <p:nvSpPr>
          <p:cNvPr id="119811" name="Notes Placeholder 2"/>
          <p:cNvSpPr>
            <a:spLocks noGrp="1"/>
          </p:cNvSpPr>
          <p:nvPr>
            <p:ph type="body" idx="1"/>
          </p:nvPr>
        </p:nvSpPr>
        <p:spPr>
          <a:xfrm>
            <a:off x="851948" y="4402176"/>
            <a:ext cx="5380704" cy="4334200"/>
          </a:xfrm>
          <a:noFill/>
          <a:ln w="9525">
            <a:noFill/>
            <a:miter lim="800000"/>
            <a:headEnd/>
            <a:tailEnd/>
          </a:ln>
          <a:effectLst/>
        </p:spPr>
        <p:txBody>
          <a:bodyPr vert="horz" wrap="square" lIns="93069" tIns="46534" rIns="93069" bIns="46534" numCol="1" anchor="t" anchorCtr="0" compatLnSpc="1">
            <a:prstTxWarp prst="textNoShape">
              <a:avLst/>
            </a:prstTxWarp>
            <a:noAutofit/>
          </a:bodyPr>
          <a:lstStyle/>
          <a:p>
            <a:pPr lvl="1" defTabSz="931471">
              <a:defRPr/>
            </a:pPr>
            <a:r>
              <a:rPr lang="en-US" dirty="0" smtClean="0"/>
              <a:t>In pursuit of scalable models for improving genomic literacy among healthcare providers, * the Genomic Healthcare Branch (in conjunction</a:t>
            </a:r>
            <a:r>
              <a:rPr lang="en-US" baseline="0" dirty="0" smtClean="0"/>
              <a:t> with the Education and Community Involvement Branch)</a:t>
            </a:r>
            <a:r>
              <a:rPr lang="en-US" dirty="0" smtClean="0"/>
              <a:t> is again sponsoring</a:t>
            </a:r>
            <a:r>
              <a:rPr lang="en-US" baseline="0" dirty="0" smtClean="0"/>
              <a:t> </a:t>
            </a:r>
            <a:r>
              <a:rPr lang="en-US" dirty="0" smtClean="0"/>
              <a:t>a Short Course in Genomics that</a:t>
            </a:r>
            <a:r>
              <a:rPr lang="en-US" baseline="0" dirty="0" smtClean="0"/>
              <a:t> * targets </a:t>
            </a:r>
            <a:r>
              <a:rPr lang="en-US" dirty="0" smtClean="0"/>
              <a:t>healthcare providers and their educators. This year’s course, which will occur in August, will focus on nurses, nurse practitioners, physician assistants, and the faculty who will educate them in genomics.</a:t>
            </a:r>
          </a:p>
          <a:p>
            <a:pPr lvl="1" defTabSz="931471">
              <a:defRPr/>
            </a:pPr>
            <a:endParaRPr lang="en-US" dirty="0" smtClean="0"/>
          </a:p>
          <a:p>
            <a:pPr lvl="1" defTabSz="931471">
              <a:defRPr/>
            </a:pPr>
            <a:r>
              <a:rPr lang="en-US" dirty="0" smtClean="0"/>
              <a:t>The three-day ‘Short Course’ is held on the main NIH campus, and offers participants the opportunity to learn best practices from leaders with particular expertise educating</a:t>
            </a:r>
            <a:r>
              <a:rPr lang="en-US" baseline="0" dirty="0" smtClean="0"/>
              <a:t> health professionals about </a:t>
            </a:r>
            <a:r>
              <a:rPr lang="en-US" dirty="0" smtClean="0"/>
              <a:t>genomics. </a:t>
            </a:r>
          </a:p>
          <a:p>
            <a:pPr lvl="1" defTabSz="931471">
              <a:defRPr/>
            </a:pPr>
            <a:endParaRPr lang="en-US" dirty="0" smtClean="0"/>
          </a:p>
          <a:p>
            <a:pPr lvl="1" defTabSz="931471">
              <a:defRPr/>
            </a:pPr>
            <a:r>
              <a:rPr lang="en-US" dirty="0" smtClean="0"/>
              <a:t>In addition to lectures and panel discussions, the course includes interactive sessions with course participants and presenters. One</a:t>
            </a:r>
            <a:r>
              <a:rPr lang="en-US" baseline="0" dirty="0" smtClean="0"/>
              <a:t> innovation for this year occurs on</a:t>
            </a:r>
            <a:r>
              <a:rPr lang="en-US" dirty="0" smtClean="0"/>
              <a:t> the third day.</a:t>
            </a:r>
            <a:r>
              <a:rPr lang="en-US" baseline="0" dirty="0" smtClean="0"/>
              <a:t> At that time, * t</a:t>
            </a:r>
            <a:r>
              <a:rPr lang="en-US" dirty="0" smtClean="0"/>
              <a:t>he class will separate into two groups: the educator group will review existing healthcare curricula for ways to incorporate genomic content, while the clinician group will learn about successful models in which genomics</a:t>
            </a:r>
            <a:r>
              <a:rPr lang="en-US" baseline="0" dirty="0" smtClean="0"/>
              <a:t> and </a:t>
            </a:r>
            <a:r>
              <a:rPr lang="en-US" dirty="0" smtClean="0"/>
              <a:t>genetics have been integrated into practice. </a:t>
            </a:r>
          </a:p>
          <a:p>
            <a:pPr lvl="1" defTabSz="931471">
              <a:defRPr/>
            </a:pPr>
            <a:endParaRPr lang="en-US" dirty="0" smtClean="0"/>
          </a:p>
          <a:p>
            <a:pPr lvl="1" defTabSz="931471">
              <a:defRPr/>
            </a:pPr>
            <a:r>
              <a:rPr lang="en-US" dirty="0" smtClean="0"/>
              <a:t>* Applications can be submitted</a:t>
            </a:r>
            <a:r>
              <a:rPr lang="en-US" baseline="0" dirty="0" smtClean="0"/>
              <a:t> </a:t>
            </a:r>
            <a:r>
              <a:rPr lang="en-US" dirty="0" smtClean="0"/>
              <a:t>online, and will be accepted through May 20, 2016.</a:t>
            </a:r>
          </a:p>
          <a:p>
            <a:pPr lvl="1" defTabSz="931471">
              <a:defRPr/>
            </a:pPr>
            <a:endParaRPr lang="en-US" dirty="0" smtClean="0"/>
          </a:p>
          <a:p>
            <a:pPr lvl="1" defTabSz="931471">
              <a:defRPr/>
            </a:pPr>
            <a:endParaRPr lang="de-DE" dirty="0" smtClean="0"/>
          </a:p>
          <a:p>
            <a:pPr lvl="1" defTabSz="931471">
              <a:defRPr/>
            </a:pPr>
            <a:endParaRPr lang="en-US" dirty="0"/>
          </a:p>
        </p:txBody>
      </p:sp>
      <p:sp>
        <p:nvSpPr>
          <p:cNvPr id="119812" name="Slide Number Placeholder 3"/>
          <p:cNvSpPr>
            <a:spLocks noGrp="1"/>
          </p:cNvSpPr>
          <p:nvPr>
            <p:ph type="sldNum" sz="quarter" idx="5"/>
          </p:nvPr>
        </p:nvSpPr>
        <p:spPr>
          <a:noFill/>
        </p:spPr>
        <p:txBody>
          <a:bodyPr/>
          <a:lstStyle/>
          <a:p>
            <a:pPr defTabSz="926432"/>
            <a:fld id="{3F3096A7-7907-4AE4-8BBC-4643BE8BB0EA}" type="slidenum">
              <a:rPr lang="en-US" smtClean="0">
                <a:solidFill>
                  <a:srgbClr val="000000"/>
                </a:solidFill>
              </a:rPr>
              <a:pPr defTabSz="926432"/>
              <a:t>60</a:t>
            </a:fld>
            <a:endParaRPr lang="en-US" dirty="0" smtClean="0">
              <a:solidFill>
                <a:srgbClr val="000000"/>
              </a:solidFill>
            </a:endParaRPr>
          </a:p>
        </p:txBody>
      </p:sp>
    </p:spTree>
    <p:extLst>
      <p:ext uri="{BB962C8B-B14F-4D97-AF65-F5344CB8AC3E}">
        <p14:creationId xmlns:p14="http://schemas.microsoft.com/office/powerpoint/2010/main" val="28569657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6688" y="1169988"/>
            <a:ext cx="4213225" cy="3160712"/>
          </a:xfrm>
          <a:prstGeom prst="rect">
            <a:avLst/>
          </a:prstGeom>
          <a:noFill/>
          <a:ln w="12700">
            <a:solidFill>
              <a:prstClr val="black"/>
            </a:solidFill>
          </a:ln>
        </p:spPr>
      </p:sp>
      <p:sp>
        <p:nvSpPr>
          <p:cNvPr id="3" name="Notes Placeholder 2"/>
          <p:cNvSpPr>
            <a:spLocks noGrp="1"/>
          </p:cNvSpPr>
          <p:nvPr>
            <p:ph type="body" idx="1"/>
          </p:nvPr>
        </p:nvSpPr>
        <p:spPr>
          <a:xfrm>
            <a:off x="792167" y="4446592"/>
            <a:ext cx="5486401" cy="4642325"/>
          </a:xfrm>
        </p:spPr>
        <p:txBody>
          <a:bodyPr/>
          <a:lstStyle/>
          <a:p>
            <a:pPr>
              <a:defRPr/>
            </a:pPr>
            <a:r>
              <a:rPr lang="en-US" dirty="0"/>
              <a:t>April 25</a:t>
            </a:r>
            <a:r>
              <a:rPr lang="en-US" baseline="30000" dirty="0"/>
              <a:t>th</a:t>
            </a:r>
            <a:r>
              <a:rPr lang="en-US" dirty="0"/>
              <a:t> was National DNA Day, and as we do every year, NHGRI hosted several major events to mark the occasion. This year, our Education and Community Involvement Branch and Communications and Public Liaison Branch partnered to expand the reach of our National DNA Day programming.</a:t>
            </a:r>
          </a:p>
          <a:p>
            <a:pPr defTabSz="914334">
              <a:defRPr/>
            </a:pPr>
            <a:endParaRPr lang="en-US" dirty="0"/>
          </a:p>
          <a:p>
            <a:pPr defTabSz="914334">
              <a:defRPr/>
            </a:pPr>
            <a:r>
              <a:rPr lang="en-US" dirty="0"/>
              <a:t>* To kick off NHGRI’s National DNA Day celebrations, we started with a weeklong “Ask Me Anything” series hosted on the website, Reddit. Prominent genomics experts participated, answering genetics and genomics questions posed by the public. Dr. Francis Collins and myself were among those who participated.</a:t>
            </a:r>
          </a:p>
          <a:p>
            <a:pPr defTabSz="914334">
              <a:defRPr/>
            </a:pPr>
            <a:endParaRPr lang="en-US" dirty="0"/>
          </a:p>
          <a:p>
            <a:pPr defTabSz="914334">
              <a:defRPr/>
            </a:pPr>
            <a:r>
              <a:rPr lang="en-US" dirty="0"/>
              <a:t>* Then, on National DNA Day itself, NHGRI hosted a Twitter Chat about education and careers in genomics and genetics that engaged professionals and students. * Following the Twitter Chat, NHGRI’s first National DNA Day lecture was given by Dr. Eric </a:t>
            </a:r>
            <a:r>
              <a:rPr lang="en-US" dirty="0" err="1"/>
              <a:t>Spana</a:t>
            </a:r>
            <a:r>
              <a:rPr lang="en-US" dirty="0"/>
              <a:t> from Duke University, and focused on communicating science to students and the public in creative and relevant ways. * To close out our events, NHGRI partnered with the Smithsonian’s National Museum of Natural History, where NHGRI’s Dr. Bill Pavan gave a Human Origins Today (or HOT Topic) talk about skin coloration variation. </a:t>
            </a:r>
          </a:p>
          <a:p>
            <a:pPr defTabSz="914334">
              <a:defRPr/>
            </a:pPr>
            <a:endParaRPr lang="en-US" dirty="0"/>
          </a:p>
          <a:p>
            <a:pPr>
              <a:defRPr/>
            </a:pPr>
            <a:r>
              <a:rPr lang="en-US" dirty="0"/>
              <a:t>* Lastly, our new National DNA Day website featured a map where organizations hosting events across the country could post information about their event. More than 75 </a:t>
            </a:r>
            <a:r>
              <a:rPr lang="en-US" dirty="0" smtClean="0"/>
              <a:t>such </a:t>
            </a:r>
            <a:r>
              <a:rPr lang="en-US" dirty="0"/>
              <a:t>events filled our map this year.</a:t>
            </a:r>
          </a:p>
        </p:txBody>
      </p:sp>
      <p:sp>
        <p:nvSpPr>
          <p:cNvPr id="4" name="Slide Number Placeholder 3"/>
          <p:cNvSpPr>
            <a:spLocks noGrp="1"/>
          </p:cNvSpPr>
          <p:nvPr>
            <p:ph type="sldNum" sz="quarter" idx="10"/>
          </p:nvPr>
        </p:nvSpPr>
        <p:spPr/>
        <p:txBody>
          <a:bodyPr/>
          <a:lstStyle/>
          <a:p>
            <a:fld id="{CFDD2888-EA59-4FA6-882F-5E5CD6B79C53}" type="slidenum">
              <a:rPr lang="en-US" smtClean="0"/>
              <a:pPr/>
              <a:t>61</a:t>
            </a:fld>
            <a:endParaRPr lang="en-US" dirty="0"/>
          </a:p>
        </p:txBody>
      </p:sp>
    </p:spTree>
    <p:extLst>
      <p:ext uri="{BB962C8B-B14F-4D97-AF65-F5344CB8AC3E}">
        <p14:creationId xmlns:p14="http://schemas.microsoft.com/office/powerpoint/2010/main" val="32306366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6688" y="1169988"/>
            <a:ext cx="4213225" cy="3160712"/>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The 2016 USA Science and Engineering Festival took place last month at the Washington, D.C. Convention Center.</a:t>
            </a:r>
          </a:p>
          <a:p>
            <a:endParaRPr lang="en-US" dirty="0"/>
          </a:p>
          <a:p>
            <a:r>
              <a:rPr lang="en-US" dirty="0"/>
              <a:t>The Festival began with a Sneak Peek Friday event and continued </a:t>
            </a:r>
            <a:r>
              <a:rPr lang="en-US" dirty="0" err="1"/>
              <a:t>thoughout</a:t>
            </a:r>
            <a:r>
              <a:rPr lang="en-US" dirty="0"/>
              <a:t> the weekend. Sneak Peek Friday was a special event for school groups, homeschoolers, and military families. Participants were able to preview and experience the Festival’s exhibits before it officially opened to the public.</a:t>
            </a:r>
          </a:p>
          <a:p>
            <a:endParaRPr lang="en-US" dirty="0"/>
          </a:p>
          <a:p>
            <a:r>
              <a:rPr lang="en-US" dirty="0" smtClean="0"/>
              <a:t>As </a:t>
            </a:r>
            <a:r>
              <a:rPr lang="en-US" dirty="0"/>
              <a:t>in the past, the Festival rented out the entire </a:t>
            </a:r>
            <a:r>
              <a:rPr lang="en-US" dirty="0" smtClean="0"/>
              <a:t>Convention Center,</a:t>
            </a:r>
            <a:r>
              <a:rPr lang="en-US" baseline="0" dirty="0" smtClean="0"/>
              <a:t> </a:t>
            </a:r>
            <a:r>
              <a:rPr lang="en-US" dirty="0" smtClean="0"/>
              <a:t>and </a:t>
            </a:r>
            <a:r>
              <a:rPr lang="en-US" dirty="0"/>
              <a:t>more than 3,000 exhibitors </a:t>
            </a:r>
            <a:r>
              <a:rPr lang="en-US" dirty="0" smtClean="0"/>
              <a:t>participated. </a:t>
            </a:r>
            <a:r>
              <a:rPr lang="en-US" dirty="0"/>
              <a:t>NIH had a significant footprint at the </a:t>
            </a:r>
            <a:r>
              <a:rPr lang="en-US" dirty="0" smtClean="0"/>
              <a:t>Festival</a:t>
            </a:r>
            <a:r>
              <a:rPr lang="en-US" dirty="0"/>
              <a:t>, and NHGRI was one of 19 Institutes with a </a:t>
            </a:r>
            <a:r>
              <a:rPr lang="en-US" dirty="0" smtClean="0"/>
              <a:t>booth. Our</a:t>
            </a:r>
            <a:r>
              <a:rPr lang="en-US" baseline="0" dirty="0" smtClean="0"/>
              <a:t> </a:t>
            </a:r>
            <a:r>
              <a:rPr lang="en-US" dirty="0"/>
              <a:t>activities, which included extracting DNA from strawberries and demonstrating an interactive genetic trait tree, required the collective efforts of roughly </a:t>
            </a:r>
            <a:r>
              <a:rPr lang="en-US" dirty="0" smtClean="0"/>
              <a:t>40 </a:t>
            </a:r>
            <a:r>
              <a:rPr lang="en-US" dirty="0"/>
              <a:t>NHGRI </a:t>
            </a:r>
            <a:r>
              <a:rPr lang="en-US" dirty="0" smtClean="0"/>
              <a:t>volunteers. </a:t>
            </a:r>
            <a:r>
              <a:rPr lang="en-US" dirty="0"/>
              <a:t>More than 365,000 members of the public attended the event over the three </a:t>
            </a:r>
            <a:r>
              <a:rPr lang="en-US" dirty="0" smtClean="0"/>
              <a:t>days, and more </a:t>
            </a:r>
            <a:r>
              <a:rPr lang="en-US" dirty="0"/>
              <a:t>than 2,000 people visited the NHGRI </a:t>
            </a:r>
            <a:r>
              <a:rPr lang="en-US" dirty="0" smtClean="0"/>
              <a:t>booth. A final </a:t>
            </a:r>
            <a:r>
              <a:rPr lang="en-US" baseline="0" dirty="0" smtClean="0"/>
              <a:t>important statistic – more than 12 pounds of strawberries were sacrificed so that children could witness the wonder of DNA.</a:t>
            </a:r>
            <a:endParaRPr lang="en-US"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62</a:t>
            </a:fld>
            <a:endParaRPr lang="en-US" dirty="0"/>
          </a:p>
        </p:txBody>
      </p:sp>
    </p:spTree>
    <p:extLst>
      <p:ext uri="{BB962C8B-B14F-4D97-AF65-F5344CB8AC3E}">
        <p14:creationId xmlns:p14="http://schemas.microsoft.com/office/powerpoint/2010/main" val="7446683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eaLnBrk="0" fontAlgn="base" hangingPunct="0"/>
            <a:r>
              <a:rPr lang="en-US" dirty="0"/>
              <a:t>The NHGRI-Smithsonian exhibition </a:t>
            </a:r>
            <a:r>
              <a:rPr lang="en-US" i="1" dirty="0"/>
              <a:t>Genome: Unlocking Life’s Code </a:t>
            </a:r>
            <a:r>
              <a:rPr lang="en-US" dirty="0"/>
              <a:t>continues to travel across North America. * The exhibition opens next week in Salt Lake City, Utah at the Natural History Museum of Utah, and * then in September, the exhibition will travel to Wichita, Kansas. </a:t>
            </a:r>
          </a:p>
          <a:p>
            <a:pPr eaLnBrk="0" fontAlgn="base" hangingPunct="0"/>
            <a:endParaRPr lang="en-US" dirty="0"/>
          </a:p>
          <a:p>
            <a:pPr eaLnBrk="0" fontAlgn="base" hangingPunct="0"/>
            <a:r>
              <a:rPr lang="en-US" dirty="0"/>
              <a:t>* The first stop in 2017 will be at the Peoria Riverfront Museum in Peoria, Illinois * followed by the Health Museum in Houston, Texas. While the exhibition is in these cities, NHGRI staff are partnering with the museums and science centers to help with education programs, docent training, and special community days. </a:t>
            </a:r>
          </a:p>
          <a:p>
            <a:pPr eaLnBrk="0" fontAlgn="base" hangingPunct="0"/>
            <a:endParaRPr lang="en-US" dirty="0"/>
          </a:p>
          <a:p>
            <a:pPr eaLnBrk="0" fontAlgn="base" hangingPunct="0"/>
            <a:r>
              <a:rPr lang="en-US" dirty="0"/>
              <a:t>Please continue to check the exhibition’s website (unlockinglifescode.org) and follow it on social media for the most up-to-date program information.</a:t>
            </a:r>
          </a:p>
          <a:p>
            <a:pPr eaLnBrk="0" fontAlgn="base" hangingPunct="0"/>
            <a:r>
              <a:rPr lang="en-US" dirty="0"/>
              <a:t> </a:t>
            </a:r>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E32D9B9-D369-4A2B-ADA9-F7DA3955DC26}" type="slidenum">
              <a:rPr lang="en-US" smtClean="0"/>
              <a:t>63</a:t>
            </a:fld>
            <a:endParaRPr lang="en-US"/>
          </a:p>
        </p:txBody>
      </p:sp>
    </p:spTree>
    <p:extLst>
      <p:ext uri="{BB962C8B-B14F-4D97-AF65-F5344CB8AC3E}">
        <p14:creationId xmlns:p14="http://schemas.microsoft.com/office/powerpoint/2010/main" val="2903632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4334">
              <a:defRPr/>
            </a:pPr>
            <a:r>
              <a:rPr lang="en-US" i="0" dirty="0" smtClean="0"/>
              <a:t>NHGRI</a:t>
            </a:r>
            <a:r>
              <a:rPr lang="en-US" i="0" baseline="0" dirty="0" smtClean="0"/>
              <a:t> has been meeting with a group of community health advocates and leaders who come together with the Institute as the </a:t>
            </a:r>
            <a:r>
              <a:rPr lang="en-US" i="0" dirty="0" smtClean="0"/>
              <a:t>Partnership for Community Outreach and Engagement in Genomics. This group recently developed and released a new infographic entitled * Your Genome &amp; You, which depicts * basic concepts about genetics and genomics for a public audience</a:t>
            </a:r>
            <a:r>
              <a:rPr lang="en-US" i="0" baseline="0" dirty="0" smtClean="0"/>
              <a:t>, and aims to convey * fundamental information about the importance of genomics in our every day lives. </a:t>
            </a:r>
          </a:p>
          <a:p>
            <a:pPr defTabSz="914334">
              <a:defRPr/>
            </a:pPr>
            <a:endParaRPr lang="en-US" dirty="0"/>
          </a:p>
          <a:p>
            <a:pPr defTabSz="914334">
              <a:defRPr/>
            </a:pPr>
            <a:r>
              <a:rPr lang="en-US" i="0" baseline="0" dirty="0" smtClean="0"/>
              <a:t>The response to the infographic on NHGRI’s website and social media sites was impressive. In the first month that the resource was introduced, more than 70,000 people were reached b</a:t>
            </a:r>
            <a:r>
              <a:rPr lang="en-US" dirty="0"/>
              <a:t>y NHGRI’s Facebook posts announcing the infographic.</a:t>
            </a:r>
          </a:p>
          <a:p>
            <a:pPr defTabSz="914334">
              <a:defRPr/>
            </a:pPr>
            <a:endParaRPr lang="en-US" i="0" baseline="0" dirty="0" smtClean="0"/>
          </a:p>
          <a:p>
            <a:pPr defTabSz="914334">
              <a:defRPr/>
            </a:pPr>
            <a:r>
              <a:rPr lang="en-US" i="0" dirty="0" smtClean="0"/>
              <a:t>The Partnership for Community Outreach and Engagement in Genomics was established in 2014, and their dedication to promoting a public understanding of genomics has been steadfast.</a:t>
            </a:r>
            <a:r>
              <a:rPr lang="en-US" i="0" baseline="0" dirty="0" smtClean="0"/>
              <a:t> T</a:t>
            </a:r>
            <a:r>
              <a:rPr lang="en-US" i="0" dirty="0" smtClean="0"/>
              <a:t>his infographic is a great addition to their previous and ongoing collaborative work. </a:t>
            </a:r>
          </a:p>
        </p:txBody>
      </p:sp>
      <p:sp>
        <p:nvSpPr>
          <p:cNvPr id="4" name="Slide Number Placeholder 3"/>
          <p:cNvSpPr>
            <a:spLocks noGrp="1"/>
          </p:cNvSpPr>
          <p:nvPr>
            <p:ph type="sldNum" sz="quarter" idx="10"/>
          </p:nvPr>
        </p:nvSpPr>
        <p:spPr/>
        <p:txBody>
          <a:bodyPr/>
          <a:lstStyle/>
          <a:p>
            <a:fld id="{CFDD2888-EA59-4FA6-882F-5E5CD6B79C53}" type="slidenum">
              <a:rPr lang="en-US" smtClean="0"/>
              <a:pPr/>
              <a:t>64</a:t>
            </a:fld>
            <a:endParaRPr lang="en-US" dirty="0"/>
          </a:p>
        </p:txBody>
      </p:sp>
    </p:spTree>
    <p:extLst>
      <p:ext uri="{BB962C8B-B14F-4D97-AF65-F5344CB8AC3E}">
        <p14:creationId xmlns:p14="http://schemas.microsoft.com/office/powerpoint/2010/main" val="19293601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65</a:t>
            </a:fld>
            <a:endParaRPr lang="en-US" dirty="0" smtClean="0">
              <a:cs typeface="Arial" pitchFamily="34" charset="0"/>
            </a:endParaRPr>
          </a:p>
        </p:txBody>
      </p:sp>
    </p:spTree>
    <p:extLst>
      <p:ext uri="{BB962C8B-B14F-4D97-AF65-F5344CB8AC3E}">
        <p14:creationId xmlns:p14="http://schemas.microsoft.com/office/powerpoint/2010/main" val="28440464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lvl="1" defTabSz="922106">
              <a:defRPr/>
            </a:pPr>
            <a:r>
              <a:rPr lang="en-US" baseline="0" dirty="0" smtClean="0"/>
              <a:t>Dr. Andy </a:t>
            </a:r>
            <a:r>
              <a:rPr lang="en-US" baseline="0" dirty="0" err="1" smtClean="0"/>
              <a:t>Baxevanis</a:t>
            </a:r>
            <a:r>
              <a:rPr lang="en-US" baseline="0" dirty="0" smtClean="0"/>
              <a:t> was elected a Senior Member of t</a:t>
            </a:r>
            <a:r>
              <a:rPr lang="en-US" dirty="0" smtClean="0"/>
              <a:t>he </a:t>
            </a:r>
            <a:r>
              <a:rPr lang="en-US" dirty="0"/>
              <a:t>International Society for Computational Biology. </a:t>
            </a:r>
            <a:r>
              <a:rPr lang="en-US" baseline="0" dirty="0" smtClean="0">
                <a:latin typeface="Arial" panose="020B0604020202020204" pitchFamily="34" charset="0"/>
                <a:cs typeface="Arial" panose="020B0604020202020204" pitchFamily="34" charset="0"/>
              </a:rPr>
              <a:t>Dr. </a:t>
            </a:r>
            <a:r>
              <a:rPr lang="en-US" baseline="0" dirty="0" err="1" smtClean="0">
                <a:latin typeface="Arial" panose="020B0604020202020204" pitchFamily="34" charset="0"/>
                <a:cs typeface="Arial" panose="020B0604020202020204" pitchFamily="34" charset="0"/>
              </a:rPr>
              <a:t>Baxevanis</a:t>
            </a:r>
            <a:r>
              <a:rPr lang="en-US" baseline="0" dirty="0" smtClean="0">
                <a:latin typeface="Arial" panose="020B0604020202020204" pitchFamily="34" charset="0"/>
                <a:cs typeface="Arial" panose="020B0604020202020204" pitchFamily="34" charset="0"/>
              </a:rPr>
              <a:t> is </a:t>
            </a:r>
            <a:r>
              <a:rPr lang="en-US" baseline="0" dirty="0" smtClean="0"/>
              <a:t>Head of the </a:t>
            </a:r>
            <a:r>
              <a:rPr lang="en-US" dirty="0"/>
              <a:t>Computational Genomics Unit in the NHGRI Intramural Research Program and also serves as </a:t>
            </a:r>
            <a:r>
              <a:rPr lang="en-US" baseline="0" dirty="0" smtClean="0">
                <a:latin typeface="Arial" panose="020B0604020202020204" pitchFamily="34" charset="0"/>
                <a:cs typeface="Arial" panose="020B0604020202020204" pitchFamily="34" charset="0"/>
              </a:rPr>
              <a:t>A</a:t>
            </a:r>
            <a:r>
              <a:rPr lang="en-US" dirty="0"/>
              <a:t>ssistant Director for Computational Biology for the broader NIH Intramural Research Program. This honor reflects his demonstrated and sustained contributions to the field of computational biology</a:t>
            </a:r>
            <a:endParaRPr lang="en-US" dirty="0" smtClean="0"/>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142" eaLnBrk="0" hangingPunct="0">
              <a:defRPr b="1">
                <a:solidFill>
                  <a:schemeClr val="tx1"/>
                </a:solidFill>
                <a:latin typeface="Arial" pitchFamily="34" charset="0"/>
              </a:defRPr>
            </a:lvl1pPr>
            <a:lvl2pPr marL="742567" indent="-285602" defTabSz="936142" eaLnBrk="0" hangingPunct="0">
              <a:defRPr b="1">
                <a:solidFill>
                  <a:schemeClr val="tx1"/>
                </a:solidFill>
                <a:latin typeface="Arial" pitchFamily="34" charset="0"/>
              </a:defRPr>
            </a:lvl2pPr>
            <a:lvl3pPr marL="1142412" indent="-228483" defTabSz="936142" eaLnBrk="0" hangingPunct="0">
              <a:defRPr b="1">
                <a:solidFill>
                  <a:schemeClr val="tx1"/>
                </a:solidFill>
                <a:latin typeface="Arial" pitchFamily="34" charset="0"/>
              </a:defRPr>
            </a:lvl3pPr>
            <a:lvl4pPr marL="1599375" indent="-228483" defTabSz="936142" eaLnBrk="0" hangingPunct="0">
              <a:defRPr b="1">
                <a:solidFill>
                  <a:schemeClr val="tx1"/>
                </a:solidFill>
                <a:latin typeface="Arial" pitchFamily="34" charset="0"/>
              </a:defRPr>
            </a:lvl4pPr>
            <a:lvl5pPr marL="2056341" indent="-228483" defTabSz="936142" eaLnBrk="0" hangingPunct="0">
              <a:defRPr b="1">
                <a:solidFill>
                  <a:schemeClr val="tx1"/>
                </a:solidFill>
                <a:latin typeface="Arial" pitchFamily="34" charset="0"/>
              </a:defRPr>
            </a:lvl5pPr>
            <a:lvl6pPr marL="2513305" indent="-228483" defTabSz="936142" eaLnBrk="0" fontAlgn="base" hangingPunct="0">
              <a:spcBef>
                <a:spcPct val="0"/>
              </a:spcBef>
              <a:spcAft>
                <a:spcPct val="0"/>
              </a:spcAft>
              <a:defRPr b="1">
                <a:solidFill>
                  <a:schemeClr val="tx1"/>
                </a:solidFill>
                <a:latin typeface="Arial" pitchFamily="34" charset="0"/>
              </a:defRPr>
            </a:lvl6pPr>
            <a:lvl7pPr marL="2970268" indent="-228483" defTabSz="936142" eaLnBrk="0" fontAlgn="base" hangingPunct="0">
              <a:spcBef>
                <a:spcPct val="0"/>
              </a:spcBef>
              <a:spcAft>
                <a:spcPct val="0"/>
              </a:spcAft>
              <a:defRPr b="1">
                <a:solidFill>
                  <a:schemeClr val="tx1"/>
                </a:solidFill>
                <a:latin typeface="Arial" pitchFamily="34" charset="0"/>
              </a:defRPr>
            </a:lvl7pPr>
            <a:lvl8pPr marL="3427233" indent="-228483" defTabSz="936142" eaLnBrk="0" fontAlgn="base" hangingPunct="0">
              <a:spcBef>
                <a:spcPct val="0"/>
              </a:spcBef>
              <a:spcAft>
                <a:spcPct val="0"/>
              </a:spcAft>
              <a:defRPr b="1">
                <a:solidFill>
                  <a:schemeClr val="tx1"/>
                </a:solidFill>
                <a:latin typeface="Arial" pitchFamily="34" charset="0"/>
              </a:defRPr>
            </a:lvl8pPr>
            <a:lvl9pPr marL="3884198" indent="-228483" defTabSz="9361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66</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33625128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a:prstGeom prst="rect">
            <a:avLst/>
          </a:prstGeom>
        </p:spPr>
      </p:sp>
      <p:sp>
        <p:nvSpPr>
          <p:cNvPr id="3" name="Notes Placeholder 2"/>
          <p:cNvSpPr>
            <a:spLocks noGrp="1"/>
          </p:cNvSpPr>
          <p:nvPr>
            <p:ph type="body" idx="1"/>
          </p:nvPr>
        </p:nvSpPr>
        <p:spPr/>
        <p:txBody>
          <a:bodyPr>
            <a:noAutofit/>
          </a:bodyPr>
          <a:lstStyle/>
          <a:p>
            <a:r>
              <a:rPr lang="en-US" dirty="0"/>
              <a:t>Highlights from the NHGRI Intramural Research Program since the last Council meeting include:</a:t>
            </a:r>
          </a:p>
          <a:p>
            <a:endParaRPr lang="en-US" dirty="0"/>
          </a:p>
          <a:p>
            <a:pPr defTabSz="914334">
              <a:defRPr/>
            </a:pPr>
            <a:r>
              <a:rPr lang="en-US" dirty="0"/>
              <a:t>* Dr. Max Muenke and colleagues announced the establishment of a free electronic “Atlas of Human Malformation Syndromes in Diverse Populations” in a paper published in </a:t>
            </a:r>
            <a:r>
              <a:rPr lang="en-US" i="1" dirty="0"/>
              <a:t>Genomics in Medicine</a:t>
            </a:r>
            <a:r>
              <a:rPr lang="en-US" dirty="0"/>
              <a:t>. When complete, the atlas will be the first online photographic atlas for diagnosing people from different parts of the world with various genetic diseases.</a:t>
            </a:r>
          </a:p>
          <a:p>
            <a:endParaRPr lang="en-US" dirty="0"/>
          </a:p>
          <a:p>
            <a:r>
              <a:rPr lang="en-US" dirty="0"/>
              <a:t>* In a paper published in </a:t>
            </a:r>
            <a:r>
              <a:rPr lang="en-US" i="1" dirty="0"/>
              <a:t>Clinical Chemistry, </a:t>
            </a:r>
            <a:r>
              <a:rPr lang="en-US" dirty="0"/>
              <a:t>Dr. Les Biesecker and colleagues reported that the newer, faster ‘next-generation’ DNA sequencing methods are as accurate – and perhaps more accurate – than traditional Sanger-based DNA sequencing methods. Sanger-based sequencing has been typically used to confirm findings generated by next-generation DNA sequencing.</a:t>
            </a:r>
          </a:p>
          <a:p>
            <a:endParaRPr lang="en-US" dirty="0"/>
          </a:p>
          <a:p>
            <a:r>
              <a:rPr lang="en-US" dirty="0"/>
              <a:t>* And finally, Dr. Elaine Ostrander and colleagues identified a specific genomic signature of some aggressive prostate tumors, which may help pinpoint specific treatment options. Their findings were reported in a paper published in the </a:t>
            </a:r>
            <a:r>
              <a:rPr lang="en-US" i="1" dirty="0"/>
              <a:t>American Journal of Human Genetics</a:t>
            </a:r>
            <a:r>
              <a:rPr lang="en-US" dirty="0"/>
              <a:t>. </a:t>
            </a: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67</a:t>
            </a:fld>
            <a:endParaRPr lang="en-US" dirty="0"/>
          </a:p>
        </p:txBody>
      </p:sp>
    </p:spTree>
    <p:extLst>
      <p:ext uri="{BB962C8B-B14F-4D97-AF65-F5344CB8AC3E}">
        <p14:creationId xmlns:p14="http://schemas.microsoft.com/office/powerpoint/2010/main" val="10421383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xfrm>
            <a:off x="944568" y="4446593"/>
            <a:ext cx="5486401" cy="411480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45" tIns="47672" rIns="95345" bIns="47672" numCol="1" anchor="t" anchorCtr="0" compatLnSpc="1">
            <a:prstTxWarp prst="textNoShape">
              <a:avLst/>
            </a:prstTxWarp>
          </a:bodyPr>
          <a:lstStyle/>
          <a:p>
            <a:r>
              <a:rPr lang="en-US" dirty="0" smtClean="0">
                <a:latin typeface="Arial" pitchFamily="34" charset="0"/>
                <a:cs typeface="Arial" pitchFamily="34" charset="0"/>
              </a:rPr>
              <a:t>Before</a:t>
            </a:r>
            <a:r>
              <a:rPr lang="en-US" baseline="0" dirty="0" smtClean="0">
                <a:latin typeface="Arial" pitchFamily="34" charset="0"/>
                <a:cs typeface="Arial" pitchFamily="34" charset="0"/>
              </a:rPr>
              <a:t> ending my Director’s Report, I would like to (as always) </a:t>
            </a:r>
            <a:r>
              <a:rPr lang="en-US" dirty="0" smtClean="0">
                <a:latin typeface="Arial" pitchFamily="34" charset="0"/>
                <a:cs typeface="Arial" pitchFamily="34" charset="0"/>
              </a:rPr>
              <a:t>put in a plug and say that anyone wishing to </a:t>
            </a:r>
            <a:r>
              <a:rPr lang="en-US" baseline="0" dirty="0" smtClean="0">
                <a:latin typeface="Arial" pitchFamily="34" charset="0"/>
                <a:cs typeface="Arial" pitchFamily="34" charset="0"/>
              </a:rPr>
              <a:t>receive my monthly email</a:t>
            </a:r>
            <a:r>
              <a:rPr lang="en-US" dirty="0" smtClean="0">
                <a:latin typeface="Arial" pitchFamily="34" charset="0"/>
                <a:cs typeface="Arial" pitchFamily="34" charset="0"/>
              </a:rPr>
              <a:t> </a:t>
            </a:r>
            <a:r>
              <a:rPr lang="en-US" baseline="0" dirty="0" smtClean="0">
                <a:latin typeface="Arial" pitchFamily="34" charset="0"/>
                <a:cs typeface="Arial" pitchFamily="34" charset="0"/>
              </a:rPr>
              <a:t>update (called </a:t>
            </a:r>
            <a:r>
              <a:rPr lang="en-US" i="1" baseline="0" dirty="0" smtClean="0">
                <a:latin typeface="Arial" pitchFamily="34" charset="0"/>
                <a:cs typeface="Arial" pitchFamily="34" charset="0"/>
              </a:rPr>
              <a:t>The Genomics Landscape</a:t>
            </a:r>
            <a:r>
              <a:rPr lang="en-US" baseline="0" dirty="0" smtClean="0">
                <a:latin typeface="Arial" pitchFamily="34" charset="0"/>
                <a:cs typeface="Arial" pitchFamily="34" charset="0"/>
              </a:rPr>
              <a:t>) can simply go to list.nih.gov and then search for “NHGRILANDSCAPE.” I should note that our total </a:t>
            </a:r>
            <a:r>
              <a:rPr lang="en-US" u="sng" baseline="0" dirty="0" smtClean="0">
                <a:latin typeface="Arial" pitchFamily="34" charset="0"/>
                <a:cs typeface="Arial" pitchFamily="34" charset="0"/>
              </a:rPr>
              <a:t>external</a:t>
            </a:r>
            <a:r>
              <a:rPr lang="en-US" baseline="0" dirty="0" smtClean="0">
                <a:latin typeface="Arial" pitchFamily="34" charset="0"/>
                <a:cs typeface="Arial" pitchFamily="34" charset="0"/>
              </a:rPr>
              <a:t> subscription base for </a:t>
            </a:r>
            <a:r>
              <a:rPr lang="en-US" i="1" baseline="0" dirty="0" smtClean="0">
                <a:latin typeface="Arial" pitchFamily="34" charset="0"/>
                <a:cs typeface="Arial" pitchFamily="34" charset="0"/>
              </a:rPr>
              <a:t>The Genomics Landscape </a:t>
            </a:r>
            <a:r>
              <a:rPr lang="en-US" baseline="0" dirty="0" smtClean="0">
                <a:latin typeface="Arial" pitchFamily="34" charset="0"/>
                <a:cs typeface="Arial" pitchFamily="34" charset="0"/>
              </a:rPr>
              <a:t>is approaching the 1000 mark. </a:t>
            </a:r>
          </a:p>
          <a:p>
            <a:endParaRPr lang="en-US" baseline="0" dirty="0" smtClean="0">
              <a:latin typeface="Arial" pitchFamily="34" charset="0"/>
              <a:cs typeface="Arial" pitchFamily="34" charset="0"/>
            </a:endParaRPr>
          </a:p>
          <a:p>
            <a:endParaRPr lang="en-US" baseline="0" dirty="0" smtClean="0">
              <a:latin typeface="Arial" pitchFamily="34" charset="0"/>
              <a:cs typeface="Arial" pitchFamily="34" charset="0"/>
            </a:endParaRPr>
          </a:p>
          <a:p>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561" eaLnBrk="0" hangingPunct="0">
              <a:defRPr b="1">
                <a:solidFill>
                  <a:schemeClr val="tx1"/>
                </a:solidFill>
                <a:latin typeface="Arial" pitchFamily="34" charset="0"/>
              </a:defRPr>
            </a:lvl1pPr>
            <a:lvl2pPr marL="754004" indent="-290001" defTabSz="950561" eaLnBrk="0" hangingPunct="0">
              <a:defRPr b="1">
                <a:solidFill>
                  <a:schemeClr val="tx1"/>
                </a:solidFill>
                <a:latin typeface="Arial" pitchFamily="34" charset="0"/>
              </a:defRPr>
            </a:lvl2pPr>
            <a:lvl3pPr marL="1160006" indent="-232002" defTabSz="950561" eaLnBrk="0" hangingPunct="0">
              <a:defRPr b="1">
                <a:solidFill>
                  <a:schemeClr val="tx1"/>
                </a:solidFill>
                <a:latin typeface="Arial" pitchFamily="34" charset="0"/>
              </a:defRPr>
            </a:lvl3pPr>
            <a:lvl4pPr marL="1624010" indent="-232002" defTabSz="950561" eaLnBrk="0" hangingPunct="0">
              <a:defRPr b="1">
                <a:solidFill>
                  <a:schemeClr val="tx1"/>
                </a:solidFill>
                <a:latin typeface="Arial" pitchFamily="34" charset="0"/>
              </a:defRPr>
            </a:lvl4pPr>
            <a:lvl5pPr marL="2088014" indent="-232002" defTabSz="950561" eaLnBrk="0" hangingPunct="0">
              <a:defRPr b="1">
                <a:solidFill>
                  <a:schemeClr val="tx1"/>
                </a:solidFill>
                <a:latin typeface="Arial" pitchFamily="34" charset="0"/>
              </a:defRPr>
            </a:lvl5pPr>
            <a:lvl6pPr marL="2552016" indent="-232002" defTabSz="950561" eaLnBrk="0" fontAlgn="base" hangingPunct="0">
              <a:spcBef>
                <a:spcPct val="0"/>
              </a:spcBef>
              <a:spcAft>
                <a:spcPct val="0"/>
              </a:spcAft>
              <a:defRPr b="1">
                <a:solidFill>
                  <a:schemeClr val="tx1"/>
                </a:solidFill>
                <a:latin typeface="Arial" pitchFamily="34" charset="0"/>
              </a:defRPr>
            </a:lvl6pPr>
            <a:lvl7pPr marL="3016019" indent="-232002" defTabSz="950561" eaLnBrk="0" fontAlgn="base" hangingPunct="0">
              <a:spcBef>
                <a:spcPct val="0"/>
              </a:spcBef>
              <a:spcAft>
                <a:spcPct val="0"/>
              </a:spcAft>
              <a:defRPr b="1">
                <a:solidFill>
                  <a:schemeClr val="tx1"/>
                </a:solidFill>
                <a:latin typeface="Arial" pitchFamily="34" charset="0"/>
              </a:defRPr>
            </a:lvl7pPr>
            <a:lvl8pPr marL="3480021" indent="-232002" defTabSz="950561" eaLnBrk="0" fontAlgn="base" hangingPunct="0">
              <a:spcBef>
                <a:spcPct val="0"/>
              </a:spcBef>
              <a:spcAft>
                <a:spcPct val="0"/>
              </a:spcAft>
              <a:defRPr b="1">
                <a:solidFill>
                  <a:schemeClr val="tx1"/>
                </a:solidFill>
                <a:latin typeface="Arial" pitchFamily="34" charset="0"/>
              </a:defRPr>
            </a:lvl8pPr>
            <a:lvl9pPr marL="3944026" indent="-232002" defTabSz="95056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68</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41502291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203325" y="701675"/>
            <a:ext cx="4679950" cy="3509963"/>
          </a:xfrm>
          <a:prstGeom prst="rect">
            <a:avLst/>
          </a:prstGeom>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Finally, a personal thanks to the 50-60</a:t>
            </a:r>
            <a:r>
              <a:rPr lang="en-US" baseline="0" dirty="0" smtClean="0">
                <a:latin typeface="Arial" pitchFamily="34" charset="0"/>
                <a:cs typeface="Arial" pitchFamily="34" charset="0"/>
              </a:rPr>
              <a:t> </a:t>
            </a:r>
            <a:r>
              <a:rPr lang="en-US" dirty="0" smtClean="0">
                <a:latin typeface="Arial" pitchFamily="34" charset="0"/>
                <a:cs typeface="Arial" pitchFamily="34" charset="0"/>
              </a:rPr>
              <a:t>NHGRI staff </a:t>
            </a:r>
            <a:r>
              <a:rPr lang="en-US" baseline="0" dirty="0" smtClean="0">
                <a:latin typeface="Arial" pitchFamily="34" charset="0"/>
                <a:cs typeface="Arial" pitchFamily="34" charset="0"/>
              </a:rPr>
              <a:t>members </a:t>
            </a:r>
            <a:r>
              <a:rPr lang="en-US" dirty="0" smtClean="0">
                <a:latin typeface="Arial" pitchFamily="34" charset="0"/>
                <a:cs typeface="Arial" pitchFamily="34" charset="0"/>
              </a:rPr>
              <a:t>who contributed slides and information that I just reviewed. As always, such a group effort is essential for getting</a:t>
            </a:r>
            <a:r>
              <a:rPr lang="en-US" baseline="0" dirty="0" smtClean="0">
                <a:latin typeface="Arial" pitchFamily="34" charset="0"/>
                <a:cs typeface="Arial" pitchFamily="34" charset="0"/>
              </a:rPr>
              <a:t> this large amount of information conveyed efficiently </a:t>
            </a:r>
            <a:r>
              <a:rPr lang="en-US" dirty="0" smtClean="0">
                <a:latin typeface="Arial" pitchFamily="34" charset="0"/>
                <a:cs typeface="Arial" pitchFamily="34" charset="0"/>
              </a:rPr>
              <a:t>at each Council meeting.</a:t>
            </a:r>
          </a:p>
          <a:p>
            <a:pPr defTabSz="921148">
              <a:defRPr/>
            </a:pP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An additional thanks to the NHGRI communications group and web team for making my Director’s Report into an electronic resource.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And * special thanks to the</a:t>
            </a:r>
            <a:r>
              <a:rPr lang="en-US" baseline="0" dirty="0" smtClean="0">
                <a:latin typeface="Arial" pitchFamily="34" charset="0"/>
                <a:cs typeface="Arial" pitchFamily="34" charset="0"/>
              </a:rPr>
              <a:t> usual ‘ring leader’ for preparing my Director’s Report each time, </a:t>
            </a:r>
            <a:r>
              <a:rPr lang="en-US" dirty="0" smtClean="0">
                <a:latin typeface="Arial" pitchFamily="34" charset="0"/>
                <a:cs typeface="Arial" pitchFamily="34" charset="0"/>
              </a:rPr>
              <a:t>Kris </a:t>
            </a:r>
            <a:r>
              <a:rPr lang="en-US" dirty="0" err="1" smtClean="0">
                <a:latin typeface="Arial" pitchFamily="34" charset="0"/>
                <a:cs typeface="Arial" pitchFamily="34" charset="0"/>
              </a:rPr>
              <a:t>Wetterstrand</a:t>
            </a:r>
            <a:r>
              <a:rPr lang="en-US" dirty="0" smtClean="0">
                <a:latin typeface="Arial" pitchFamily="34" charset="0"/>
                <a:cs typeface="Arial" pitchFamily="34" charset="0"/>
              </a:rPr>
              <a:t>.</a:t>
            </a:r>
            <a:r>
              <a:rPr lang="en-US" baseline="0" dirty="0" smtClean="0">
                <a:latin typeface="Arial" pitchFamily="34" charset="0"/>
                <a:cs typeface="Arial" pitchFamily="34" charset="0"/>
              </a:rPr>
              <a:t> </a:t>
            </a:r>
            <a:r>
              <a:rPr lang="en-US" dirty="0" smtClean="0">
                <a:latin typeface="Arial" pitchFamily="34" charset="0"/>
                <a:cs typeface="Arial" pitchFamily="34" charset="0"/>
              </a:rPr>
              <a:t>Kris</a:t>
            </a:r>
            <a:r>
              <a:rPr lang="en-US" baseline="0" dirty="0" smtClean="0">
                <a:latin typeface="Arial" pitchFamily="34" charset="0"/>
                <a:cs typeface="Arial" pitchFamily="34" charset="0"/>
              </a:rPr>
              <a:t> is shown here at the Smithsonian Associates’ </a:t>
            </a:r>
            <a:r>
              <a:rPr lang="en-US" i="1" baseline="0" dirty="0" smtClean="0">
                <a:latin typeface="Arial" pitchFamily="34" charset="0"/>
                <a:cs typeface="Arial" pitchFamily="34" charset="0"/>
              </a:rPr>
              <a:t>The Future is Here Festival</a:t>
            </a:r>
            <a:r>
              <a:rPr lang="en-US" i="0" baseline="0" dirty="0" smtClean="0">
                <a:latin typeface="Arial" pitchFamily="34" charset="0"/>
                <a:cs typeface="Arial" pitchFamily="34" charset="0"/>
              </a:rPr>
              <a:t>, where she experienced a ‘Star Trek’ encounter with William Shatner.</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69</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269504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20104447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70</a:t>
            </a:fld>
            <a:endParaRPr lang="en-US" dirty="0">
              <a:solidFill>
                <a:prstClr val="black"/>
              </a:solidFill>
            </a:endParaRPr>
          </a:p>
        </p:txBody>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263238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4" y="4461195"/>
            <a:ext cx="5486401" cy="4114800"/>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pPr lvl="1" defTabSz="946521">
              <a:defRPr/>
            </a:pPr>
            <a:r>
              <a:rPr lang="en-US" dirty="0" smtClean="0"/>
              <a:t>In</a:t>
            </a:r>
            <a:r>
              <a:rPr lang="en-US" baseline="0" dirty="0" smtClean="0"/>
              <a:t> breaking news from last week, Dr. Patti Brennan has been selected to be the new Director of the National Library of Medicine (or NLM). Dr. Brennan comes from a combined nursing and engineering background, and has an outstanding record of accomplishment in multiple areas, including biomedical informatics (with particular expertise and accomplishments in consumer health informatics). Since 1996, she has been a Professor of Nursing and of Industrial Engineering at the University of Wisconsin-Madison; at that university, she has spearheaded multiple major research initiatives, including those in data visualization and virtual reality, that are relevant to leading NLM at this time. </a:t>
            </a:r>
          </a:p>
          <a:p>
            <a:pPr lvl="1" defTabSz="946521">
              <a:defRPr/>
            </a:pPr>
            <a:endParaRPr lang="en-US" baseline="0" dirty="0" smtClean="0"/>
          </a:p>
          <a:p>
            <a:pPr lvl="1" defTabSz="946521">
              <a:defRPr/>
            </a:pPr>
            <a:r>
              <a:rPr lang="en-US" baseline="0" dirty="0" smtClean="0"/>
              <a:t>Dr. Brennan will join NLM in late summer, aiming to begin the process of implementing a series of recommendations made by the Working Group of the Advisory Committee to the NIH Director that formulated a renewed vision for NLM. I chaired both that Working Group and the Search Committee for the NLM Directorship, and I am extremely excited both about her arrival and in working closely with her to advance NLM’s mission specifically and data science more broadly at NIH. </a:t>
            </a:r>
            <a:endParaRPr lang="en-US" dirty="0"/>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8</a:t>
            </a:fld>
            <a:endParaRPr lang="en-US" dirty="0" smtClean="0">
              <a:solidFill>
                <a:srgbClr val="000000"/>
              </a:solidFill>
            </a:endParaRPr>
          </a:p>
        </p:txBody>
      </p:sp>
    </p:spTree>
    <p:extLst>
      <p:ext uri="{BB962C8B-B14F-4D97-AF65-F5344CB8AC3E}">
        <p14:creationId xmlns:p14="http://schemas.microsoft.com/office/powerpoint/2010/main" val="3403376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4" y="4461195"/>
            <a:ext cx="5486401" cy="4114800"/>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pPr lvl="1" defTabSz="946521">
              <a:defRPr/>
            </a:pPr>
            <a:r>
              <a:rPr lang="en-US" dirty="0" smtClean="0"/>
              <a:t>In another important</a:t>
            </a:r>
            <a:r>
              <a:rPr lang="en-US" baseline="0" dirty="0" smtClean="0"/>
              <a:t> recruitment, </a:t>
            </a:r>
            <a:r>
              <a:rPr lang="en-US" dirty="0" smtClean="0"/>
              <a:t>Dr. Matthew Gillman</a:t>
            </a:r>
            <a:r>
              <a:rPr lang="en-US" baseline="0" dirty="0" smtClean="0"/>
              <a:t> </a:t>
            </a:r>
            <a:r>
              <a:rPr lang="en-US" dirty="0" smtClean="0"/>
              <a:t>has been selected as the first Director of the new Environmental Influences on Child Health Outcomes (or ECHO) Program. ECHO is a seven-year NIH initiative that aims to use large, existing study cohorts to conduct research on high-impact pediatric health outcomes. </a:t>
            </a:r>
          </a:p>
          <a:p>
            <a:pPr lvl="1" defTabSz="946521">
              <a:defRPr/>
            </a:pPr>
            <a:endParaRPr lang="en-US" dirty="0" smtClean="0"/>
          </a:p>
          <a:p>
            <a:pPr lvl="1" defTabSz="946521">
              <a:defRPr/>
            </a:pPr>
            <a:r>
              <a:rPr lang="en-US" dirty="0" smtClean="0"/>
              <a:t>Dr. Gillman comes to NIH from Boston, where he is Professor of Population Medicine at Harvard Medical School and Professor of Nutrition at Harvard School of Public Health. Dr. Gillman will begin at NIH in July 2016. </a:t>
            </a:r>
          </a:p>
          <a:p>
            <a:pPr lvl="1" defTabSz="946521">
              <a:defRPr/>
            </a:pPr>
            <a:endParaRPr lang="en-US" dirty="0" smtClean="0"/>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9</a:t>
            </a:fld>
            <a:endParaRPr lang="en-US" dirty="0" smtClean="0">
              <a:solidFill>
                <a:srgbClr val="000000"/>
              </a:solidFill>
            </a:endParaRPr>
          </a:p>
        </p:txBody>
      </p:sp>
    </p:spTree>
    <p:extLst>
      <p:ext uri="{BB962C8B-B14F-4D97-AF65-F5344CB8AC3E}">
        <p14:creationId xmlns:p14="http://schemas.microsoft.com/office/powerpoint/2010/main" val="2977031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Master" Target="../slideMasters/slideMaster7.xml"/><Relationship Id="rId4" Type="http://schemas.openxmlformats.org/officeDocument/2006/relationships/image" Target="../media/image1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pPr>
                <a:defRPr/>
              </a:pPr>
              <a:t>‹#›</a:t>
            </a:fld>
            <a:endParaRPr lang="en-US" dirty="0"/>
          </a:p>
        </p:txBody>
      </p:sp>
    </p:spTree>
    <p:extLst>
      <p:ext uri="{BB962C8B-B14F-4D97-AF65-F5344CB8AC3E}">
        <p14:creationId xmlns:p14="http://schemas.microsoft.com/office/powerpoint/2010/main" val="17541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pPr>
                <a:defRPr/>
              </a:pPr>
              <a:t>‹#›</a:t>
            </a:fld>
            <a:endParaRPr lang="en-US" dirty="0"/>
          </a:p>
        </p:txBody>
      </p:sp>
    </p:spTree>
    <p:extLst>
      <p:ext uri="{BB962C8B-B14F-4D97-AF65-F5344CB8AC3E}">
        <p14:creationId xmlns:p14="http://schemas.microsoft.com/office/powerpoint/2010/main" val="424444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pPr>
                <a:defRPr/>
              </a:pPr>
              <a:t>‹#›</a:t>
            </a:fld>
            <a:endParaRPr lang="en-US" dirty="0"/>
          </a:p>
        </p:txBody>
      </p:sp>
    </p:spTree>
    <p:extLst>
      <p:ext uri="{BB962C8B-B14F-4D97-AF65-F5344CB8AC3E}">
        <p14:creationId xmlns:p14="http://schemas.microsoft.com/office/powerpoint/2010/main" val="71172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5/15/2016</a:t>
            </a:fld>
            <a:endParaRPr lang="en-US" dirty="0">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dirty="0">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1796343099"/>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val="3199430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val="3612959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463951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825355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606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45319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95620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val="15528959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31733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391582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098404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167630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53284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218316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5/15/2016</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pic>
        <p:nvPicPr>
          <p:cNvPr id="2" name="Picture 1"/>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117734884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5/15/2016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681247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5/15/2016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1651907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5/15/2016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943109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pPr>
                <a:defRPr/>
              </a:pPr>
              <a:t>‹#›</a:t>
            </a:fld>
            <a:endParaRPr lang="en-US" dirty="0"/>
          </a:p>
        </p:txBody>
      </p:sp>
    </p:spTree>
    <p:extLst>
      <p:ext uri="{BB962C8B-B14F-4D97-AF65-F5344CB8AC3E}">
        <p14:creationId xmlns:p14="http://schemas.microsoft.com/office/powerpoint/2010/main" val="2534260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5/15/2016</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035639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5/15/2016</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504988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5/15/2016</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95032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5/15/2016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75327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5/15/2016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35454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5/15/2016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97030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5/15/2016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39431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82174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893464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86106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pPr>
                <a:defRPr/>
              </a:pPr>
              <a:t>‹#›</a:t>
            </a:fld>
            <a:endParaRPr lang="en-US" dirty="0"/>
          </a:p>
        </p:txBody>
      </p:sp>
    </p:spTree>
    <p:extLst>
      <p:ext uri="{BB962C8B-B14F-4D97-AF65-F5344CB8AC3E}">
        <p14:creationId xmlns:p14="http://schemas.microsoft.com/office/powerpoint/2010/main" val="2840900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139184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795313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789299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276997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286182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49195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97288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67724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Date Placeholder 5"/>
          <p:cNvSpPr>
            <a:spLocks noGrp="1" noChangeArrowheads="1"/>
          </p:cNvSpPr>
          <p:nvPr>
            <p:ph type="dt" sz="half" idx="10"/>
          </p:nvPr>
        </p:nvSpPr>
        <p:spPr>
          <a:xfrm>
            <a:off x="457200" y="6388634"/>
            <a:ext cx="2133600" cy="476250"/>
          </a:xfrm>
          <a:prstGeom prst="rect">
            <a:avLst/>
          </a:prstGeom>
        </p:spPr>
        <p:txBody>
          <a:bodyPr/>
          <a:lstStyle>
            <a:lvl1pPr eaLnBrk="0" hangingPunct="0">
              <a:defRPr>
                <a:solidFill>
                  <a:schemeClr val="tx1"/>
                </a:solidFill>
              </a:defRPr>
            </a:lvl1pPr>
          </a:lstStyle>
          <a:p>
            <a:pPr>
              <a:defRPr/>
            </a:pPr>
            <a:fld id="{8CA083D7-DD03-471F-811F-43B6599BD76A}" type="datetimeFigureOut">
              <a:rPr lang="en-US" b="0">
                <a:solidFill>
                  <a:prstClr val="black"/>
                </a:solidFill>
              </a:rPr>
              <a:pPr>
                <a:defRPr/>
              </a:pPr>
              <a:t>5/15/2016</a:t>
            </a:fld>
            <a:endParaRPr lang="en-US" b="0">
              <a:solidFill>
                <a:prstClr val="black"/>
              </a:solidFill>
            </a:endParaRPr>
          </a:p>
        </p:txBody>
      </p:sp>
      <p:sp>
        <p:nvSpPr>
          <p:cNvPr id="7" name="Footer Placeholder 6"/>
          <p:cNvSpPr>
            <a:spLocks noGrp="1" noChangeArrowheads="1"/>
          </p:cNvSpPr>
          <p:nvPr>
            <p:ph type="ftr" sz="quarter" idx="11"/>
          </p:nvPr>
        </p:nvSpPr>
        <p:spPr>
          <a:xfrm>
            <a:off x="3124200" y="6152666"/>
            <a:ext cx="2895600" cy="476250"/>
          </a:xfrm>
          <a:prstGeom prst="rect">
            <a:avLst/>
          </a:prstGeom>
        </p:spPr>
        <p:txBody>
          <a:bodyPr/>
          <a:lstStyle>
            <a:lvl1pPr eaLnBrk="0" hangingPunct="0">
              <a:defRPr>
                <a:solidFill>
                  <a:schemeClr val="tx1"/>
                </a:solidFill>
              </a:defRPr>
            </a:lvl1pPr>
          </a:lstStyle>
          <a:p>
            <a:pPr>
              <a:defRPr/>
            </a:pPr>
            <a:endParaRPr lang="en-US" b="0">
              <a:solidFill>
                <a:prstClr val="black"/>
              </a:solidFill>
            </a:endParaRPr>
          </a:p>
        </p:txBody>
      </p:sp>
      <p:sp>
        <p:nvSpPr>
          <p:cNvPr id="8" name="Slide Number Placeholder 7"/>
          <p:cNvSpPr>
            <a:spLocks noGrp="1" noChangeArrowheads="1"/>
          </p:cNvSpPr>
          <p:nvPr>
            <p:ph type="sldNum" sz="quarter" idx="12"/>
          </p:nvPr>
        </p:nvSpPr>
        <p:spPr>
          <a:xfrm>
            <a:off x="6553200" y="6388634"/>
            <a:ext cx="2133600" cy="476250"/>
          </a:xfrm>
          <a:prstGeom prst="rect">
            <a:avLst/>
          </a:prstGeom>
        </p:spPr>
        <p:txBody>
          <a:bodyPr/>
          <a:lstStyle>
            <a:lvl1pPr eaLnBrk="0" hangingPunct="0">
              <a:defRPr>
                <a:solidFill>
                  <a:schemeClr val="tx1"/>
                </a:solidFill>
              </a:defRPr>
            </a:lvl1pPr>
          </a:lstStyle>
          <a:p>
            <a:pPr>
              <a:defRPr/>
            </a:pPr>
            <a:fld id="{BA0E93ED-C791-44F9-9747-ECE07A6BD49E}" type="slidenum">
              <a:rPr lang="en-US" b="0">
                <a:solidFill>
                  <a:prstClr val="black"/>
                </a:solidFill>
              </a:rPr>
              <a:pPr>
                <a:defRPr/>
              </a:pPr>
              <a:t>‹#›</a:t>
            </a:fld>
            <a:endParaRPr lang="en-US" b="0">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pic>
        <p:nvPicPr>
          <p:cNvPr id="2" name="Picture 1"/>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8832575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12430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pPr>
                <a:defRPr/>
              </a:pPr>
              <a:t>‹#›</a:t>
            </a:fld>
            <a:endParaRPr lang="en-US" dirty="0"/>
          </a:p>
        </p:txBody>
      </p:sp>
    </p:spTree>
    <p:extLst>
      <p:ext uri="{BB962C8B-B14F-4D97-AF65-F5344CB8AC3E}">
        <p14:creationId xmlns:p14="http://schemas.microsoft.com/office/powerpoint/2010/main" val="401715666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414B0588-FE0A-4ED7-9380-BCAE1A2152F1}" type="datetimeFigureOut">
              <a:rPr lang="en-US" b="0">
                <a:solidFill>
                  <a:prstClr val="black"/>
                </a:solidFill>
              </a:rPr>
              <a:pPr>
                <a:defRPr/>
              </a:pPr>
              <a:t>5/15/2016</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EC4C4AF0-41B0-468C-989C-7C8C7F8FE611}"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93734402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06A8F636-D492-454F-8569-D9F9B722822E}" type="datetimeFigureOut">
              <a:rPr lang="en-US" b="0">
                <a:solidFill>
                  <a:prstClr val="black"/>
                </a:solidFill>
              </a:rPr>
              <a:pPr>
                <a:defRPr/>
              </a:pPr>
              <a:t>5/15/2016</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8F08D269-006E-4F44-88D4-C6D2ABDBC327}"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42543509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81DB6BB3-DE07-4DB8-B4AC-AE57374D03D4}" type="datetimeFigureOut">
              <a:rPr lang="en-US" b="0">
                <a:solidFill>
                  <a:prstClr val="black"/>
                </a:solidFill>
              </a:rPr>
              <a:pPr>
                <a:defRPr/>
              </a:pPr>
              <a:t>5/15/2016</a:t>
            </a:fld>
            <a:endParaRPr lang="en-US" b="0">
              <a:solidFill>
                <a:prstClr val="black"/>
              </a:solidFill>
            </a:endParaRPr>
          </a:p>
        </p:txBody>
      </p:sp>
      <p:sp>
        <p:nvSpPr>
          <p:cNvPr id="8"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9"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16DD327-1CF5-4B70-948E-362B98654A39}"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53025422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4E707A0A-FE11-41B2-95E8-AE67D4871EC0}" type="datetimeFigureOut">
              <a:rPr lang="en-US" b="0">
                <a:solidFill>
                  <a:prstClr val="black"/>
                </a:solidFill>
              </a:rPr>
              <a:pPr>
                <a:defRPr/>
              </a:pPr>
              <a:t>5/15/2016</a:t>
            </a:fld>
            <a:endParaRPr lang="en-US" b="0">
              <a:solidFill>
                <a:prstClr val="black"/>
              </a:solidFill>
            </a:endParaRPr>
          </a:p>
        </p:txBody>
      </p:sp>
      <p:sp>
        <p:nvSpPr>
          <p:cNvPr id="4"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5"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3AC350F7-0307-4AAB-9980-78FA88D60ED8}"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112385213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693FA309-096C-4A15-8853-D6041EF1F2C0}" type="datetimeFigureOut">
              <a:rPr lang="en-US" b="0">
                <a:solidFill>
                  <a:prstClr val="black"/>
                </a:solidFill>
              </a:rPr>
              <a:pPr>
                <a:defRPr/>
              </a:pPr>
              <a:t>5/15/2016</a:t>
            </a:fld>
            <a:endParaRPr lang="en-US" b="0">
              <a:solidFill>
                <a:prstClr val="black"/>
              </a:solidFill>
            </a:endParaRPr>
          </a:p>
        </p:txBody>
      </p:sp>
      <p:sp>
        <p:nvSpPr>
          <p:cNvPr id="3"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4"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0DA7C89-BC19-4667-830E-21C510E9443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7440416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13B7CBA0-1AF2-464B-9152-512B381B187D}" type="datetimeFigureOut">
              <a:rPr lang="en-US" b="0">
                <a:solidFill>
                  <a:prstClr val="black"/>
                </a:solidFill>
              </a:rPr>
              <a:pPr>
                <a:defRPr/>
              </a:pPr>
              <a:t>5/15/2016</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108C3E25-42E7-4CAE-8AAD-72D4A1472E41}"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476331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71756203-59C3-4865-9B33-E51ADDA01CB3}" type="datetimeFigureOut">
              <a:rPr lang="en-US" b="0">
                <a:solidFill>
                  <a:prstClr val="black"/>
                </a:solidFill>
              </a:rPr>
              <a:pPr>
                <a:defRPr/>
              </a:pPr>
              <a:t>5/15/2016</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47D1C7FE-E8AF-4D73-8E0C-FB7506C3C3DF}"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7706392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C0F55D3B-A5C0-405D-8DAC-56807B8A4C23}" type="datetimeFigureOut">
              <a:rPr lang="en-US" b="0">
                <a:solidFill>
                  <a:prstClr val="black"/>
                </a:solidFill>
              </a:rPr>
              <a:pPr>
                <a:defRPr/>
              </a:pPr>
              <a:t>5/15/2016</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BCB8300-BEE9-49EF-A1B6-AF3E33B6DB19}"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66238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99049305-EAF3-47F7-947F-27D962776D54}" type="datetimeFigureOut">
              <a:rPr lang="en-US" b="0">
                <a:solidFill>
                  <a:prstClr val="black"/>
                </a:solidFill>
              </a:rPr>
              <a:pPr>
                <a:defRPr/>
              </a:pPr>
              <a:t>5/15/2016</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16A2D37-C68C-4FE1-BF1A-3195CF6F0AD7}"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2052621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3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457003" y="5984915"/>
            <a:ext cx="740701" cy="73152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5/15/2016</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4940" y="6076355"/>
            <a:ext cx="875570" cy="54864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2024061"/>
            <a:ext cx="6858000" cy="3890598"/>
          </a:xfrm>
          <a:prstGeom prst="rect">
            <a:avLst/>
          </a:prstGeom>
        </p:spPr>
      </p:pic>
    </p:spTree>
    <p:extLst>
      <p:ext uri="{BB962C8B-B14F-4D97-AF65-F5344CB8AC3E}">
        <p14:creationId xmlns:p14="http://schemas.microsoft.com/office/powerpoint/2010/main" val="1061275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pPr>
                <a:defRPr/>
              </a:pPr>
              <a:t>‹#›</a:t>
            </a:fld>
            <a:endParaRPr lang="en-US" dirty="0"/>
          </a:p>
        </p:txBody>
      </p:sp>
    </p:spTree>
    <p:extLst>
      <p:ext uri="{BB962C8B-B14F-4D97-AF65-F5344CB8AC3E}">
        <p14:creationId xmlns:p14="http://schemas.microsoft.com/office/powerpoint/2010/main" val="225125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5/15/2016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6766872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5/15/2016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5911265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5/15/2016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0082968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5/15/2016</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119195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5/15/2016</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59755892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5/15/2016</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841862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5/15/2016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20201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5/15/2016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99800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5/15/2016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33782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5/15/2016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61451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96660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val="6824885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2E567A-2F44-7F41-B572-36B5C90063D5}" type="datetimeFigureOut">
              <a:rPr lang="en-US" smtClean="0">
                <a:solidFill>
                  <a:prstClr val="black">
                    <a:tint val="75000"/>
                  </a:prstClr>
                </a:solidFill>
              </a:rPr>
              <a:pPr/>
              <a:t>5/15/2016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1D018-4C13-C94E-8C11-613E88E5C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0188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val="40158969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pPr/>
              <a:t>5/15/2016</a:t>
            </a:fld>
            <a:endParaRPr lang="en-US"/>
          </a:p>
        </p:txBody>
      </p:sp>
      <p:sp>
        <p:nvSpPr>
          <p:cNvPr id="4" name="Footer Placeholder 2"/>
          <p:cNvSpPr>
            <a:spLocks noGrp="1"/>
          </p:cNvSpPr>
          <p:nvPr>
            <p:ph type="ftr" sz="quarter" idx="11"/>
          </p:nvPr>
        </p:nvSpPr>
        <p:spPr/>
        <p:txBody>
          <a:bodyPr/>
          <a:lstStyle>
            <a:lvl1pPr>
              <a:defRPr/>
            </a:lvl1pPr>
          </a:lstStyle>
          <a:p>
            <a:endParaRPr lang="en-US"/>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pPr/>
              <a:t>‹#›</a:t>
            </a:fld>
            <a:endParaRPr lang="en-US"/>
          </a:p>
        </p:txBody>
      </p:sp>
    </p:spTree>
    <p:extLst>
      <p:ext uri="{BB962C8B-B14F-4D97-AF65-F5344CB8AC3E}">
        <p14:creationId xmlns:p14="http://schemas.microsoft.com/office/powerpoint/2010/main" val="692048799"/>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pPr>
                <a:defRPr/>
              </a:pPr>
              <a:t>‹#›</a:t>
            </a:fld>
            <a:endParaRPr lang="en-US" dirty="0"/>
          </a:p>
        </p:txBody>
      </p:sp>
    </p:spTree>
    <p:extLst>
      <p:ext uri="{BB962C8B-B14F-4D97-AF65-F5344CB8AC3E}">
        <p14:creationId xmlns:p14="http://schemas.microsoft.com/office/powerpoint/2010/main" val="138055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pPr>
                <a:defRPr/>
              </a:pPr>
              <a:t>‹#›</a:t>
            </a:fld>
            <a:endParaRPr lang="en-US" dirty="0"/>
          </a:p>
        </p:txBody>
      </p:sp>
    </p:spTree>
    <p:extLst>
      <p:ext uri="{BB962C8B-B14F-4D97-AF65-F5344CB8AC3E}">
        <p14:creationId xmlns:p14="http://schemas.microsoft.com/office/powerpoint/2010/main" val="14380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17" Type="http://schemas.openxmlformats.org/officeDocument/2006/relationships/image" Target="../media/image10.png"/><Relationship Id="rId2" Type="http://schemas.openxmlformats.org/officeDocument/2006/relationships/slideLayout" Target="../slideLayouts/slideLayout49.xml"/><Relationship Id="rId16" Type="http://schemas.openxmlformats.org/officeDocument/2006/relationships/image" Target="../media/image9.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8.png"/><Relationship Id="rId10" Type="http://schemas.openxmlformats.org/officeDocument/2006/relationships/slideLayout" Target="../slideLayouts/slideLayout57.xml"/><Relationship Id="rId19" Type="http://schemas.openxmlformats.org/officeDocument/2006/relationships/image" Target="../media/image12.jpe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5" Type="http://schemas.openxmlformats.org/officeDocument/2006/relationships/theme" Target="../theme/theme8.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59" r:id="rId1"/>
    <p:sldLayoutId id="2147487860" r:id="rId2"/>
    <p:sldLayoutId id="2147487875" r:id="rId3"/>
    <p:sldLayoutId id="2147487861" r:id="rId4"/>
    <p:sldLayoutId id="2147487876" r:id="rId5"/>
    <p:sldLayoutId id="2147487862" r:id="rId6"/>
    <p:sldLayoutId id="2147487863" r:id="rId7"/>
    <p:sldLayoutId id="2147487864" r:id="rId8"/>
    <p:sldLayoutId id="2147487877" r:id="rId9"/>
    <p:sldLayoutId id="2147487865" r:id="rId10"/>
    <p:sldLayoutId id="2147487866" r:id="rId11"/>
    <p:sldLayoutId id="2147488436" r:id="rId1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extLst>
      <p:ext uri="{BB962C8B-B14F-4D97-AF65-F5344CB8AC3E}">
        <p14:creationId xmlns:p14="http://schemas.microsoft.com/office/powerpoint/2010/main" val="525874664"/>
      </p:ext>
    </p:extLst>
  </p:cSld>
  <p:clrMap bg1="dk1" tx1="lt1" bg2="dk2" tx2="lt2" accent1="accent1" accent2="accent2" accent3="accent3" accent4="accent4" accent5="accent5" accent6="accent6" hlink="hlink" folHlink="folHlink"/>
  <p:sldLayoutIdLst>
    <p:sldLayoutId id="2147488268" r:id="rId1"/>
    <p:sldLayoutId id="2147488270" r:id="rId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b="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b="0">
                <a:solidFill>
                  <a:prstClr val="white"/>
                </a:solidFill>
              </a:rPr>
              <a:pPr>
                <a:defRPr/>
              </a:pPr>
              <a:t>‹#›</a:t>
            </a:fld>
            <a:endParaRPr lang="en-US" b="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b="0">
              <a:solidFill>
                <a:prstClr val="white"/>
              </a:solidFill>
            </a:endParaRPr>
          </a:p>
        </p:txBody>
      </p:sp>
    </p:spTree>
    <p:extLst>
      <p:ext uri="{BB962C8B-B14F-4D97-AF65-F5344CB8AC3E}">
        <p14:creationId xmlns:p14="http://schemas.microsoft.com/office/powerpoint/2010/main" val="3874137694"/>
      </p:ext>
    </p:extLst>
  </p:cSld>
  <p:clrMap bg1="lt1" tx1="dk1" bg2="lt2" tx2="dk2" accent1="accent1" accent2="accent2" accent3="accent3" accent4="accent4" accent5="accent5" accent6="accent6" hlink="hlink" folHlink="folHlink"/>
  <p:sldLayoutIdLst>
    <p:sldLayoutId id="2147488361" r:id="rId1"/>
    <p:sldLayoutId id="2147488362" r:id="rId2"/>
    <p:sldLayoutId id="2147488363" r:id="rId3"/>
    <p:sldLayoutId id="2147488364" r:id="rId4"/>
    <p:sldLayoutId id="2147488365" r:id="rId5"/>
    <p:sldLayoutId id="2147488366" r:id="rId6"/>
    <p:sldLayoutId id="2147488367" r:id="rId7"/>
    <p:sldLayoutId id="2147488368" r:id="rId8"/>
    <p:sldLayoutId id="2147488369" r:id="rId9"/>
    <p:sldLayoutId id="2147488370" r:id="rId10"/>
    <p:sldLayoutId id="2147488371"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b="0">
                <a:solidFill>
                  <a:prstClr val="black"/>
                </a:solidFill>
              </a:rPr>
              <a:pPr>
                <a:defRPr/>
              </a:pPr>
              <a:t>5/15/2016</a:t>
            </a:fld>
            <a:endParaRPr lang="en-US" b="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b="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1778639878"/>
      </p:ext>
    </p:extLst>
  </p:cSld>
  <p:clrMap bg1="lt1" tx1="dk1" bg2="lt2" tx2="dk2" accent1="accent1" accent2="accent2" accent3="accent3" accent4="accent4" accent5="accent5" accent6="accent6" hlink="hlink" folHlink="folHlink"/>
  <p:sldLayoutIdLst>
    <p:sldLayoutId id="2147488375" r:id="rId1"/>
    <p:sldLayoutId id="2147488376" r:id="rId2"/>
    <p:sldLayoutId id="2147488377" r:id="rId3"/>
    <p:sldLayoutId id="2147488378" r:id="rId4"/>
    <p:sldLayoutId id="2147488379" r:id="rId5"/>
    <p:sldLayoutId id="2147488380" r:id="rId6"/>
    <p:sldLayoutId id="2147488381" r:id="rId7"/>
    <p:sldLayoutId id="2147488382" r:id="rId8"/>
    <p:sldLayoutId id="2147488383" r:id="rId9"/>
    <p:sldLayoutId id="2147488384" r:id="rId10"/>
    <p:sldLayoutId id="2147488385"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b="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b="0">
                <a:solidFill>
                  <a:prstClr val="white"/>
                </a:solidFill>
              </a:rPr>
              <a:pPr>
                <a:defRPr/>
              </a:pPr>
              <a:t>‹#›</a:t>
            </a:fld>
            <a:endParaRPr lang="en-US" b="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b="0">
              <a:solidFill>
                <a:prstClr val="white"/>
              </a:solidFill>
            </a:endParaRPr>
          </a:p>
        </p:txBody>
      </p:sp>
    </p:spTree>
    <p:extLst>
      <p:ext uri="{BB962C8B-B14F-4D97-AF65-F5344CB8AC3E}">
        <p14:creationId xmlns:p14="http://schemas.microsoft.com/office/powerpoint/2010/main" val="3528019978"/>
      </p:ext>
    </p:extLst>
  </p:cSld>
  <p:clrMap bg1="lt1" tx1="dk1" bg2="lt2" tx2="dk2" accent1="accent1" accent2="accent2" accent3="accent3" accent4="accent4" accent5="accent5" accent6="accent6" hlink="hlink" folHlink="folHlink"/>
  <p:sldLayoutIdLst>
    <p:sldLayoutId id="2147488388" r:id="rId1"/>
    <p:sldLayoutId id="2147488389" r:id="rId2"/>
    <p:sldLayoutId id="2147488390" r:id="rId3"/>
    <p:sldLayoutId id="2147488391" r:id="rId4"/>
    <p:sldLayoutId id="2147488392" r:id="rId5"/>
    <p:sldLayoutId id="2147488393" r:id="rId6"/>
    <p:sldLayoutId id="2147488394" r:id="rId7"/>
    <p:sldLayoutId id="2147488395" r:id="rId8"/>
    <p:sldLayoutId id="2147488396" r:id="rId9"/>
    <p:sldLayoutId id="2147488397" r:id="rId10"/>
    <p:sldLayoutId id="2147488398"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8" name="Rectangle 27"/>
          <p:cNvSpPr/>
          <p:nvPr userDrawn="1"/>
        </p:nvSpPr>
        <p:spPr>
          <a:xfrm>
            <a:off x="0" y="5943600"/>
            <a:ext cx="9144000" cy="9144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2" name="Group 1"/>
          <p:cNvGrpSpPr/>
          <p:nvPr userDrawn="1"/>
        </p:nvGrpSpPr>
        <p:grpSpPr>
          <a:xfrm>
            <a:off x="127816" y="5990189"/>
            <a:ext cx="914400" cy="838200"/>
            <a:chOff x="533400" y="381000"/>
            <a:chExt cx="914400" cy="838200"/>
          </a:xfrm>
        </p:grpSpPr>
        <p:sp>
          <p:nvSpPr>
            <p:cNvPr id="7" name="Rounded Rectangle 6"/>
            <p:cNvSpPr/>
            <p:nvPr userDrawn="1"/>
          </p:nvSpPr>
          <p:spPr>
            <a:xfrm>
              <a:off x="533400" y="3810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sp>
          <p:nvSpPr>
            <p:cNvPr id="8" name="Oval 7"/>
            <p:cNvSpPr/>
            <p:nvPr userDrawn="1"/>
          </p:nvSpPr>
          <p:spPr>
            <a:xfrm>
              <a:off x="723900" y="5334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cxnSp>
          <p:nvCxnSpPr>
            <p:cNvPr id="9" name="Straight Connector 8"/>
            <p:cNvCxnSpPr/>
            <p:nvPr userDrawn="1"/>
          </p:nvCxnSpPr>
          <p:spPr>
            <a:xfrm flipH="1">
              <a:off x="628650" y="457200"/>
              <a:ext cx="723900" cy="68580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4" name="Group 3"/>
          <p:cNvGrpSpPr/>
          <p:nvPr userDrawn="1"/>
        </p:nvGrpSpPr>
        <p:grpSpPr>
          <a:xfrm>
            <a:off x="2402318" y="5990189"/>
            <a:ext cx="914400" cy="838200"/>
            <a:chOff x="1828800" y="400050"/>
            <a:chExt cx="914400" cy="838200"/>
          </a:xfrm>
        </p:grpSpPr>
        <p:sp>
          <p:nvSpPr>
            <p:cNvPr id="15" name="Rounded Rectangle 14"/>
            <p:cNvSpPr/>
            <p:nvPr userDrawn="1"/>
          </p:nvSpPr>
          <p:spPr>
            <a:xfrm>
              <a:off x="1828800" y="40005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16" name="Picture 8"/>
            <p:cNvPicPr>
              <a:picLocks noChangeAspect="1" noChangeArrowheads="1"/>
            </p:cNvPicPr>
            <p:nvPr userDrawn="1"/>
          </p:nvPicPr>
          <p:blipFill>
            <a:blip r:embed="rId13"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1874520" y="407670"/>
              <a:ext cx="822960"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Rounded Rectangle 16"/>
          <p:cNvSpPr/>
          <p:nvPr userDrawn="1"/>
        </p:nvSpPr>
        <p:spPr>
          <a:xfrm>
            <a:off x="3539569" y="5990189"/>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grpSp>
        <p:nvGrpSpPr>
          <p:cNvPr id="6" name="Group 5"/>
          <p:cNvGrpSpPr/>
          <p:nvPr userDrawn="1"/>
        </p:nvGrpSpPr>
        <p:grpSpPr>
          <a:xfrm>
            <a:off x="4676820" y="5990189"/>
            <a:ext cx="914400" cy="838200"/>
            <a:chOff x="1884407" y="3819176"/>
            <a:chExt cx="914400" cy="838200"/>
          </a:xfrm>
        </p:grpSpPr>
        <p:sp>
          <p:nvSpPr>
            <p:cNvPr id="20" name="Rounded Rectangle 19"/>
            <p:cNvSpPr/>
            <p:nvPr userDrawn="1"/>
          </p:nvSpPr>
          <p:spPr>
            <a:xfrm>
              <a:off x="1884407" y="3819176"/>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1" name="Picture 17"/>
            <p:cNvPicPr>
              <a:picLocks noChangeAspect="1" noChangeArrowheads="1"/>
            </p:cNvPicPr>
            <p:nvPr userDrawn="1"/>
          </p:nvPicPr>
          <p:blipFill>
            <a:blip r:embed="rId14"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a:stretch>
              <a:fillRect/>
            </a:stretch>
          </p:blipFill>
          <p:spPr bwMode="auto">
            <a:xfrm>
              <a:off x="1930127" y="3929666"/>
              <a:ext cx="822960" cy="61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userDrawn="1"/>
        </p:nvGrpSpPr>
        <p:grpSpPr>
          <a:xfrm>
            <a:off x="5814071" y="5616189"/>
            <a:ext cx="914400" cy="1212200"/>
            <a:chOff x="3414713" y="168121"/>
            <a:chExt cx="914400" cy="1212200"/>
          </a:xfrm>
        </p:grpSpPr>
        <p:sp>
          <p:nvSpPr>
            <p:cNvPr id="23" name="Rounded Rectangle 22"/>
            <p:cNvSpPr/>
            <p:nvPr userDrawn="1"/>
          </p:nvSpPr>
          <p:spPr>
            <a:xfrm>
              <a:off x="3414713" y="5334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4" name="Picture 14"/>
            <p:cNvPicPr>
              <a:picLocks noChangeAspect="1" noChangeArrowheads="1"/>
            </p:cNvPicPr>
            <p:nvPr userDrawn="1"/>
          </p:nvPicPr>
          <p:blipFill>
            <a:blip r:embed="rId15"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rot="987372">
              <a:off x="3609558" y="168121"/>
              <a:ext cx="651692" cy="121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 name="Group 21"/>
          <p:cNvGrpSpPr/>
          <p:nvPr userDrawn="1"/>
        </p:nvGrpSpPr>
        <p:grpSpPr>
          <a:xfrm>
            <a:off x="6951322" y="5990189"/>
            <a:ext cx="914400" cy="838200"/>
            <a:chOff x="561012" y="3886200"/>
            <a:chExt cx="914400" cy="838200"/>
          </a:xfrm>
        </p:grpSpPr>
        <p:sp>
          <p:nvSpPr>
            <p:cNvPr id="26" name="Rounded Rectangle 25"/>
            <p:cNvSpPr/>
            <p:nvPr userDrawn="1"/>
          </p:nvSpPr>
          <p:spPr>
            <a:xfrm>
              <a:off x="561012" y="38862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7" name="Picture 5"/>
            <p:cNvPicPr>
              <a:picLocks noChangeAspect="1" noChangeArrowheads="1"/>
            </p:cNvPicPr>
            <p:nvPr userDrawn="1"/>
          </p:nvPicPr>
          <p:blipFill>
            <a:blip r:embed="rId16"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652452" y="3953225"/>
              <a:ext cx="731520" cy="704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9" name="Group 2048"/>
          <p:cNvGrpSpPr/>
          <p:nvPr userDrawn="1"/>
        </p:nvGrpSpPr>
        <p:grpSpPr>
          <a:xfrm>
            <a:off x="8088571" y="5990189"/>
            <a:ext cx="914400" cy="838200"/>
            <a:chOff x="8088571" y="6019064"/>
            <a:chExt cx="914400" cy="838200"/>
          </a:xfrm>
        </p:grpSpPr>
        <p:sp>
          <p:nvSpPr>
            <p:cNvPr id="33" name="Rounded Rectangle 32"/>
            <p:cNvSpPr/>
            <p:nvPr userDrawn="1"/>
          </p:nvSpPr>
          <p:spPr>
            <a:xfrm>
              <a:off x="8088571" y="6019064"/>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34" name="Picture 8"/>
            <p:cNvPicPr>
              <a:picLocks noChangeAspect="1" noChangeArrowheads="1"/>
            </p:cNvPicPr>
            <p:nvPr userDrawn="1"/>
          </p:nvPicPr>
          <p:blipFill>
            <a:blip r:embed="rId17"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8088571" y="6119802"/>
              <a:ext cx="914400" cy="706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8" name="Group 2047"/>
          <p:cNvGrpSpPr/>
          <p:nvPr userDrawn="1"/>
        </p:nvGrpSpPr>
        <p:grpSpPr>
          <a:xfrm>
            <a:off x="1231685" y="5990189"/>
            <a:ext cx="914400" cy="838200"/>
            <a:chOff x="1231685" y="5990319"/>
            <a:chExt cx="914400" cy="838200"/>
          </a:xfrm>
        </p:grpSpPr>
        <p:sp>
          <p:nvSpPr>
            <p:cNvPr id="41" name="Rounded Rectangle 40"/>
            <p:cNvSpPr/>
            <p:nvPr userDrawn="1"/>
          </p:nvSpPr>
          <p:spPr>
            <a:xfrm>
              <a:off x="1231685" y="5990319"/>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45" name="Picture 3"/>
            <p:cNvPicPr>
              <a:picLocks noChangeAspect="1" noChangeArrowheads="1"/>
            </p:cNvPicPr>
            <p:nvPr userDrawn="1"/>
          </p:nvPicPr>
          <p:blipFill>
            <a:blip r:embed="rId18"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rot="20435846">
              <a:off x="1231685" y="6079422"/>
              <a:ext cx="914400" cy="56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userDrawn="1"/>
        </p:nvPicPr>
        <p:blipFill>
          <a:blip r:embed="rId1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3581102" y="5995397"/>
            <a:ext cx="843272"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0485791"/>
      </p:ext>
    </p:extLst>
  </p:cSld>
  <p:clrMap bg1="lt1" tx1="dk1" bg2="lt2" tx2="dk2" accent1="accent1" accent2="accent2" accent3="accent3" accent4="accent4" accent5="accent5" accent6="accent6" hlink="hlink" folHlink="folHlink"/>
  <p:sldLayoutIdLst>
    <p:sldLayoutId id="2147488400" r:id="rId1"/>
    <p:sldLayoutId id="2147488401" r:id="rId2"/>
    <p:sldLayoutId id="2147488402" r:id="rId3"/>
    <p:sldLayoutId id="2147488403" r:id="rId4"/>
    <p:sldLayoutId id="2147488404" r:id="rId5"/>
    <p:sldLayoutId id="2147488405" r:id="rId6"/>
    <p:sldLayoutId id="2147488406" r:id="rId7"/>
    <p:sldLayoutId id="2147488407" r:id="rId8"/>
    <p:sldLayoutId id="2147488408" r:id="rId9"/>
    <p:sldLayoutId id="2147488409" r:id="rId10"/>
    <p:sldLayoutId id="2147488410"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b="0">
                <a:solidFill>
                  <a:prstClr val="black"/>
                </a:solidFill>
              </a:rPr>
              <a:pPr>
                <a:defRPr/>
              </a:pPr>
              <a:t>5/15/2016</a:t>
            </a:fld>
            <a:endParaRPr lang="en-US" b="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b="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840296056"/>
      </p:ext>
    </p:extLst>
  </p:cSld>
  <p:clrMap bg1="lt1" tx1="dk1" bg2="lt2" tx2="dk2" accent1="accent1" accent2="accent2" accent3="accent3" accent4="accent4" accent5="accent5" accent6="accent6" hlink="hlink" folHlink="folHlink"/>
  <p:sldLayoutIdLst>
    <p:sldLayoutId id="2147488412" r:id="rId1"/>
    <p:sldLayoutId id="2147488413" r:id="rId2"/>
    <p:sldLayoutId id="2147488414" r:id="rId3"/>
    <p:sldLayoutId id="2147488415" r:id="rId4"/>
    <p:sldLayoutId id="2147488416" r:id="rId5"/>
    <p:sldLayoutId id="2147488417" r:id="rId6"/>
    <p:sldLayoutId id="2147488418" r:id="rId7"/>
    <p:sldLayoutId id="2147488419" r:id="rId8"/>
    <p:sldLayoutId id="2147488420" r:id="rId9"/>
    <p:sldLayoutId id="2147488421" r:id="rId10"/>
    <p:sldLayoutId id="2147488422"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chemeClr val="tx1"/>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lr>
          <a:schemeClr val="tx1"/>
        </a:buClr>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extLst>
      <p:ext uri="{BB962C8B-B14F-4D97-AF65-F5344CB8AC3E}">
        <p14:creationId xmlns:p14="http://schemas.microsoft.com/office/powerpoint/2010/main" val="2240321229"/>
      </p:ext>
    </p:extLst>
  </p:cSld>
  <p:clrMap bg1="dk1" tx1="lt1" bg2="dk2" tx2="lt2" accent1="accent1" accent2="accent2" accent3="accent3" accent4="accent4" accent5="accent5" accent6="accent6" hlink="hlink" folHlink="folHlink"/>
  <p:sldLayoutIdLst>
    <p:sldLayoutId id="2147488432" r:id="rId1"/>
    <p:sldLayoutId id="2147488433" r:id="rId2"/>
    <p:sldLayoutId id="2147488434" r:id="rId3"/>
    <p:sldLayoutId id="2147488435" r:id="rId4"/>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0.gif"/></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12" Type="http://schemas.openxmlformats.org/officeDocument/2006/relationships/image" Target="../media/image70.gi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52.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52.xml"/><Relationship Id="rId16"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54.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3" Type="http://schemas.openxmlformats.org/officeDocument/2006/relationships/image" Target="../media/image131.jpeg"/><Relationship Id="rId7" Type="http://schemas.openxmlformats.org/officeDocument/2006/relationships/image" Target="../media/image135.jpeg"/><Relationship Id="rId12" Type="http://schemas.openxmlformats.org/officeDocument/2006/relationships/image" Target="../media/image14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jpeg"/><Relationship Id="rId10" Type="http://schemas.openxmlformats.org/officeDocument/2006/relationships/image" Target="../media/image138.png"/><Relationship Id="rId4" Type="http://schemas.openxmlformats.org/officeDocument/2006/relationships/image" Target="../media/image132.jpeg"/><Relationship Id="rId9" Type="http://schemas.openxmlformats.org/officeDocument/2006/relationships/image" Target="../media/image13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6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6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67.xml.rels><?xml version="1.0" encoding="UTF-8" standalone="yes"?>
<Relationships xmlns="http://schemas.openxmlformats.org/package/2006/relationships"><Relationship Id="rId8" Type="http://schemas.openxmlformats.org/officeDocument/2006/relationships/image" Target="../media/image170.jpg"/><Relationship Id="rId3" Type="http://schemas.openxmlformats.org/officeDocument/2006/relationships/image" Target="../media/image165.jpeg"/><Relationship Id="rId7" Type="http://schemas.openxmlformats.org/officeDocument/2006/relationships/image" Target="../media/image169.tiff"/><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168.tiff"/><Relationship Id="rId5" Type="http://schemas.openxmlformats.org/officeDocument/2006/relationships/image" Target="../media/image167.jpg"/><Relationship Id="rId4" Type="http://schemas.openxmlformats.org/officeDocument/2006/relationships/image" Target="../media/image166.tiff"/></Relationships>
</file>

<file path=ppt/slides/_rels/slide6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17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0.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0" y="1442580"/>
            <a:ext cx="9144000" cy="3567688"/>
          </a:xfrm>
          <a:effectLst/>
        </p:spPr>
        <p:txBody>
          <a:bodyPr/>
          <a:lstStyle/>
          <a:p>
            <a:pPr algn="ctr" eaLnBrk="1" fontAlgn="auto" hangingPunct="1">
              <a:spcAft>
                <a:spcPts val="0"/>
              </a:spcAft>
              <a:defRPr/>
            </a:pPr>
            <a:r>
              <a:rPr lang="en-US" sz="3400" cap="none" dirty="0" smtClean="0">
                <a:solidFill>
                  <a:schemeClr val="tx1"/>
                </a:solidFill>
                <a:effectLst/>
                <a:latin typeface="Arial" pitchFamily="34" charset="0"/>
                <a:cs typeface="Arial" pitchFamily="34" charset="0"/>
              </a:rPr>
              <a:t>National Advisory Council </a:t>
            </a:r>
            <a:br>
              <a:rPr lang="en-US" sz="3400" cap="none" dirty="0" smtClean="0">
                <a:solidFill>
                  <a:schemeClr val="tx1"/>
                </a:solidFill>
                <a:effectLst/>
                <a:latin typeface="Arial" pitchFamily="34" charset="0"/>
                <a:cs typeface="Arial" pitchFamily="34" charset="0"/>
              </a:rPr>
            </a:br>
            <a:r>
              <a:rPr lang="en-US" sz="3400" cap="none" dirty="0" smtClean="0">
                <a:solidFill>
                  <a:schemeClr val="tx1"/>
                </a:solidFill>
                <a:effectLst/>
                <a:latin typeface="Arial" pitchFamily="34" charset="0"/>
                <a:cs typeface="Arial" pitchFamily="34" charset="0"/>
              </a:rPr>
              <a:t>for Human Genome Research</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bg2">
                    <a:lumMod val="40000"/>
                    <a:lumOff val="60000"/>
                  </a:schemeClr>
                </a:solidFill>
                <a:effectLst/>
                <a:latin typeface="Arial" pitchFamily="34" charset="0"/>
                <a:cs typeface="Arial" pitchFamily="34" charset="0"/>
              </a:rPr>
              <a:t>May 2016</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Eric Green, M.D., Ph.D.</a:t>
            </a:r>
            <a:br>
              <a:rPr lang="en-US" sz="32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Director, NHGRI</a:t>
            </a:r>
            <a:endParaRPr lang="en-US" sz="3200" cap="none" dirty="0" smtClean="0">
              <a:solidFill>
                <a:schemeClr val="tx1"/>
              </a:solidFill>
              <a:latin typeface="Arial" pitchFamily="34" charset="0"/>
              <a:cs typeface="Arial" pitchFamily="34" charset="0"/>
            </a:endParaRPr>
          </a:p>
        </p:txBody>
      </p:sp>
      <p:sp>
        <p:nvSpPr>
          <p:cNvPr id="3" name="TextBox 2"/>
          <p:cNvSpPr txBox="1"/>
          <p:nvPr/>
        </p:nvSpPr>
        <p:spPr>
          <a:xfrm>
            <a:off x="404577" y="162213"/>
            <a:ext cx="8334846" cy="1015663"/>
          </a:xfrm>
          <a:prstGeom prst="rect">
            <a:avLst/>
          </a:prstGeom>
          <a:solidFill>
            <a:srgbClr val="009900"/>
          </a:solidFill>
          <a:scene3d>
            <a:camera prst="orthographicFront"/>
            <a:lightRig rig="threePt" dir="t"/>
          </a:scene3d>
          <a:sp3d>
            <a:bevelT w="101600" prst="riblet"/>
          </a:sp3d>
        </p:spPr>
        <p:txBody>
          <a:bodyPr wrap="none" rtlCol="0">
            <a:spAutoFit/>
          </a:bodyPr>
          <a:lstStyle/>
          <a:p>
            <a:r>
              <a:rPr lang="en-US" sz="6000" dirty="0">
                <a:solidFill>
                  <a:schemeClr val="bg2">
                    <a:lumMod val="20000"/>
                    <a:lumOff val="80000"/>
                  </a:schemeClr>
                </a:solidFill>
                <a:cs typeface="Arial" pitchFamily="34" charset="0"/>
              </a:rPr>
              <a:t>DIRECTOR’S REPORT</a:t>
            </a:r>
            <a:endParaRPr lang="en-US" sz="6000" dirty="0">
              <a:solidFill>
                <a:schemeClr val="bg2">
                  <a:lumMod val="20000"/>
                  <a:lumOff val="80000"/>
                </a:schemeClr>
              </a:solidFill>
            </a:endParaRPr>
          </a:p>
        </p:txBody>
      </p:sp>
      <p:pic>
        <p:nvPicPr>
          <p:cNvPr id="7" name="Picture 6" descr="NHGRI_Brochure_2015-3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871" y="4940862"/>
            <a:ext cx="1804341" cy="1920240"/>
          </a:xfrm>
          <a:prstGeom prst="rect">
            <a:avLst/>
          </a:prstGeom>
        </p:spPr>
      </p:pic>
      <p:pic>
        <p:nvPicPr>
          <p:cNvPr id="9" name="Picture 8" descr="NHGRI_Brochure_2015-1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40862"/>
            <a:ext cx="1833594" cy="1920240"/>
          </a:xfrm>
          <a:prstGeom prst="rect">
            <a:avLst/>
          </a:prstGeom>
        </p:spPr>
      </p:pic>
      <p:pic>
        <p:nvPicPr>
          <p:cNvPr id="10" name="Picture 9" descr="NHGRI_Brochure_2015-2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0041" y="4940862"/>
            <a:ext cx="2392383" cy="1920240"/>
          </a:xfrm>
          <a:prstGeom prst="rect">
            <a:avLst/>
          </a:prstGeom>
        </p:spPr>
      </p:pic>
      <p:pic>
        <p:nvPicPr>
          <p:cNvPr id="8" name="Picture 7" descr="DISEASE TREE FINAL4-0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041" y="4940862"/>
            <a:ext cx="1463553" cy="1920240"/>
          </a:xfrm>
          <a:prstGeom prst="rect">
            <a:avLst/>
          </a:prstGeom>
        </p:spPr>
      </p:pic>
      <p:pic>
        <p:nvPicPr>
          <p:cNvPr id="6" name="Picture 5" descr="NHGRI_Brochure_2015-45.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9659" y="4940862"/>
            <a:ext cx="1804341" cy="1920240"/>
          </a:xfrm>
          <a:prstGeom prst="rect">
            <a:avLst/>
          </a:prstGeom>
        </p:spPr>
      </p:pic>
    </p:spTree>
    <p:extLst>
      <p:ext uri="{BB962C8B-B14F-4D97-AF65-F5344CB8AC3E}">
        <p14:creationId xmlns:p14="http://schemas.microsoft.com/office/powerpoint/2010/main" val="1884293433"/>
      </p:ext>
    </p:extLst>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1179437"/>
          </a:xfrm>
        </p:spPr>
        <p:txBody>
          <a:bodyPr/>
          <a:lstStyle/>
          <a:p>
            <a:pPr algn="ctr">
              <a:defRPr/>
            </a:pPr>
            <a:r>
              <a:rPr lang="en-US" sz="3600" b="1" dirty="0" smtClean="0">
                <a:solidFill>
                  <a:srgbClr val="FFFF00"/>
                </a:solidFill>
                <a:latin typeface="Arial" charset="0"/>
                <a:cs typeface="Arial" charset="0"/>
              </a:rPr>
              <a:t>Colleen Barros Departing as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NIH </a:t>
            </a:r>
            <a:r>
              <a:rPr lang="en-US" sz="3600" b="1" dirty="0">
                <a:solidFill>
                  <a:srgbClr val="FFFF00"/>
                </a:solidFill>
                <a:latin typeface="Arial" charset="0"/>
                <a:cs typeface="Arial" charset="0"/>
              </a:rPr>
              <a:t>Deputy Director for Management </a:t>
            </a:r>
            <a:endParaRPr lang="en-US" sz="3600" b="1" dirty="0">
              <a:solidFill>
                <a:srgbClr val="FFFF00"/>
              </a:solidFill>
              <a:latin typeface="Arial" pitchFamily="34" charset="0"/>
              <a:cs typeface="Arial" pitchFamily="34" charset="0"/>
            </a:endParaRPr>
          </a:p>
        </p:txBody>
      </p:sp>
      <p:grpSp>
        <p:nvGrpSpPr>
          <p:cNvPr id="7" name="Group 6"/>
          <p:cNvGrpSpPr/>
          <p:nvPr/>
        </p:nvGrpSpPr>
        <p:grpSpPr>
          <a:xfrm>
            <a:off x="-15240" y="1513839"/>
            <a:ext cx="4373879" cy="4027698"/>
            <a:chOff x="259080" y="1767839"/>
            <a:chExt cx="4373879" cy="4027698"/>
          </a:xfrm>
        </p:grpSpPr>
        <p:sp>
          <p:nvSpPr>
            <p:cNvPr id="4" name="Title 1"/>
            <p:cNvSpPr txBox="1">
              <a:spLocks/>
            </p:cNvSpPr>
            <p:nvPr/>
          </p:nvSpPr>
          <p:spPr>
            <a:xfrm>
              <a:off x="259080" y="5192287"/>
              <a:ext cx="4373879" cy="603250"/>
            </a:xfrm>
            <a:prstGeom prst="rect">
              <a:avLst/>
            </a:prstGeom>
          </p:spPr>
          <p:txBody>
            <a:bodyPr/>
            <a:lstStyle/>
            <a:p>
              <a:pPr algn="ctr" eaLnBrk="0" hangingPunct="0">
                <a:defRPr/>
              </a:pPr>
              <a:r>
                <a:rPr lang="en-US" sz="3200" spc="-100" dirty="0" smtClean="0">
                  <a:ea typeface="+mj-ea"/>
                  <a:cs typeface="Arial" charset="0"/>
                </a:rPr>
                <a:t>Colleen Barros, M.A.</a:t>
              </a:r>
              <a:endParaRPr lang="en-US" sz="3200" spc="-100" dirty="0">
                <a:ea typeface="+mj-ea"/>
                <a:cs typeface="Arial" charset="0"/>
              </a:endParaRPr>
            </a:p>
          </p:txBody>
        </p:sp>
        <p:pic>
          <p:nvPicPr>
            <p:cNvPr id="3" name="Picture 2"/>
            <p:cNvPicPr>
              <a:picLocks noChangeAspect="1"/>
            </p:cNvPicPr>
            <p:nvPr/>
          </p:nvPicPr>
          <p:blipFill rotWithShape="1">
            <a:blip r:embed="rId3"/>
            <a:srcRect l="13981" t="8457" r="13674" b="20375"/>
            <a:stretch/>
          </p:blipFill>
          <p:spPr>
            <a:xfrm>
              <a:off x="1333499" y="1767839"/>
              <a:ext cx="2499360" cy="3444241"/>
            </a:xfrm>
            <a:prstGeom prst="roundRect">
              <a:avLst/>
            </a:prstGeom>
          </p:spPr>
        </p:pic>
      </p:grpSp>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5419" y="5907867"/>
            <a:ext cx="4673162" cy="720446"/>
          </a:xfrm>
          <a:prstGeom prst="rect">
            <a:avLst/>
          </a:prstGeom>
          <a:noFill/>
          <a:ln w="76200">
            <a:solidFill>
              <a:schemeClr val="tx1"/>
            </a:solidFill>
            <a:miter lim="800000"/>
            <a:headEnd/>
            <a:tailEnd/>
          </a:ln>
          <a:effectLst>
            <a:softEdge rad="31750"/>
          </a:effectLst>
          <a:extLst>
            <a:ext uri="{909E8E84-426E-40DD-AFC4-6F175D3DCCD1}">
              <a14:hiddenFill xmlns:a14="http://schemas.microsoft.com/office/drawing/2010/main">
                <a:solidFill>
                  <a:schemeClr val="accent1"/>
                </a:solidFill>
              </a14:hiddenFill>
            </a:ext>
          </a:extLst>
        </p:spPr>
      </p:pic>
      <p:grpSp>
        <p:nvGrpSpPr>
          <p:cNvPr id="6" name="Group 5"/>
          <p:cNvGrpSpPr/>
          <p:nvPr/>
        </p:nvGrpSpPr>
        <p:grpSpPr>
          <a:xfrm>
            <a:off x="4384040" y="1506219"/>
            <a:ext cx="4632960" cy="4035318"/>
            <a:chOff x="4384040" y="1506219"/>
            <a:chExt cx="4632960" cy="4035318"/>
          </a:xfrm>
        </p:grpSpPr>
        <p:sp>
          <p:nvSpPr>
            <p:cNvPr id="5" name="Title 1"/>
            <p:cNvSpPr txBox="1">
              <a:spLocks/>
            </p:cNvSpPr>
            <p:nvPr/>
          </p:nvSpPr>
          <p:spPr>
            <a:xfrm>
              <a:off x="4384040" y="4938287"/>
              <a:ext cx="4632960" cy="603250"/>
            </a:xfrm>
            <a:prstGeom prst="rect">
              <a:avLst/>
            </a:prstGeom>
          </p:spPr>
          <p:txBody>
            <a:bodyPr/>
            <a:lstStyle/>
            <a:p>
              <a:pPr algn="ctr" eaLnBrk="0" hangingPunct="0">
                <a:defRPr/>
              </a:pPr>
              <a:r>
                <a:rPr lang="en-US" sz="3200" spc="-100" dirty="0" smtClean="0">
                  <a:ea typeface="+mj-ea"/>
                  <a:cs typeface="Arial" charset="0"/>
                </a:rPr>
                <a:t>John J. McGowan, Ph.D.</a:t>
              </a:r>
              <a:endParaRPr lang="en-US" sz="3200" spc="-100" dirty="0">
                <a:ea typeface="+mj-ea"/>
                <a:cs typeface="Arial" charset="0"/>
              </a:endParaRPr>
            </a:p>
          </p:txBody>
        </p:sp>
        <p:pic>
          <p:nvPicPr>
            <p:cNvPr id="2" name="Picture 1"/>
            <p:cNvPicPr>
              <a:picLocks noChangeAspect="1"/>
            </p:cNvPicPr>
            <p:nvPr/>
          </p:nvPicPr>
          <p:blipFill>
            <a:blip r:embed="rId5"/>
            <a:stretch>
              <a:fillRect/>
            </a:stretch>
          </p:blipFill>
          <p:spPr>
            <a:xfrm>
              <a:off x="5564669" y="1506219"/>
              <a:ext cx="2271702" cy="34320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322681131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24876"/>
            <a:ext cx="9144000" cy="704848"/>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New </a:t>
            </a:r>
            <a:r>
              <a:rPr lang="en-US" sz="3600" b="1" dirty="0" smtClean="0">
                <a:solidFill>
                  <a:srgbClr val="FFFF00"/>
                </a:solidFill>
                <a:latin typeface="Arial" pitchFamily="34" charset="0"/>
                <a:cs typeface="Arial" pitchFamily="34" charset="0"/>
              </a:rPr>
              <a:t>Commissioner,</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 U.S. Food and Drug Administration</a:t>
            </a:r>
          </a:p>
        </p:txBody>
      </p:sp>
      <p:sp>
        <p:nvSpPr>
          <p:cNvPr id="7" name="Title 1"/>
          <p:cNvSpPr txBox="1">
            <a:spLocks/>
          </p:cNvSpPr>
          <p:nvPr/>
        </p:nvSpPr>
        <p:spPr>
          <a:xfrm>
            <a:off x="741996" y="5619064"/>
            <a:ext cx="3810000" cy="603250"/>
          </a:xfrm>
          <a:prstGeom prst="rect">
            <a:avLst/>
          </a:prstGeom>
        </p:spPr>
        <p:txBody>
          <a:bodyPr/>
          <a:lstStyle/>
          <a:p>
            <a:pPr algn="ctr" eaLnBrk="0" hangingPunct="0">
              <a:defRPr/>
            </a:pPr>
            <a:r>
              <a:rPr lang="en-US" sz="3200" spc="-100" dirty="0" smtClean="0">
                <a:ea typeface="+mj-ea"/>
                <a:cs typeface="Arial" charset="0"/>
              </a:rPr>
              <a:t>Robert </a:t>
            </a:r>
            <a:r>
              <a:rPr lang="en-US" sz="3200" spc="-100" dirty="0" err="1" smtClean="0">
                <a:ea typeface="+mj-ea"/>
                <a:cs typeface="Arial" charset="0"/>
              </a:rPr>
              <a:t>Califf</a:t>
            </a:r>
            <a:r>
              <a:rPr lang="en-US" sz="3200" spc="-100" dirty="0" smtClean="0">
                <a:ea typeface="+mj-ea"/>
                <a:cs typeface="Arial" charset="0"/>
              </a:rPr>
              <a:t>, M.D.</a:t>
            </a:r>
            <a:endParaRPr lang="en-US" sz="3200" spc="-100" dirty="0">
              <a:ea typeface="+mj-ea"/>
              <a:cs typeface="Arial"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047" y="1577493"/>
            <a:ext cx="3165898" cy="404157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16594" b="13694"/>
          <a:stretch/>
        </p:blipFill>
        <p:spPr bwMode="auto">
          <a:xfrm>
            <a:off x="5163301" y="2483025"/>
            <a:ext cx="3199649" cy="223050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097000948"/>
      </p:ext>
    </p:extLst>
  </p:cSld>
  <p:clrMapOvr>
    <a:masterClrMapping/>
  </p:clrMapOvr>
  <p:transition spd="slow">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639763"/>
          </a:xfrm>
        </p:spPr>
        <p:txBody>
          <a:bodyPr/>
          <a:lstStyle/>
          <a:p>
            <a:pPr algn="ctr">
              <a:defRPr/>
            </a:pPr>
            <a:r>
              <a:rPr lang="en-US" sz="3600" b="1" dirty="0" smtClean="0">
                <a:solidFill>
                  <a:srgbClr val="FFFF00"/>
                </a:solidFill>
                <a:latin typeface="Arial" charset="0"/>
                <a:cs typeface="Arial" charset="0"/>
              </a:rPr>
              <a:t>National Cancer Moonshot Initiative</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a:t>
            </a:r>
            <a:endParaRPr lang="en-US" sz="2000" dirty="0">
              <a:solidFill>
                <a:schemeClr val="accent4">
                  <a:lumMod val="40000"/>
                  <a:lumOff val="60000"/>
                </a:schemeClr>
              </a:solidFill>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527" y="902813"/>
            <a:ext cx="6574945" cy="5255959"/>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2411966621"/>
      </p:ext>
    </p:extLst>
  </p:cSld>
  <p:clrMapOvr>
    <a:masterClrMapping/>
  </p:clrMapOvr>
  <p:transition spd="slow">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639763"/>
          </a:xfrm>
        </p:spPr>
        <p:txBody>
          <a:bodyPr/>
          <a:lstStyle/>
          <a:p>
            <a:pPr algn="ctr">
              <a:defRPr/>
            </a:pPr>
            <a:r>
              <a:rPr lang="en-US" sz="3600" b="1" dirty="0" smtClean="0">
                <a:solidFill>
                  <a:srgbClr val="FFFF00"/>
                </a:solidFill>
                <a:latin typeface="Arial" charset="0"/>
                <a:cs typeface="Arial" charset="0"/>
              </a:rPr>
              <a:t>Basic Science</a:t>
            </a:r>
            <a:r>
              <a:rPr lang="en-US" sz="3600" b="1" dirty="0">
                <a:solidFill>
                  <a:srgbClr val="FFFF00"/>
                </a:solidFill>
                <a:latin typeface="Arial" charset="0"/>
                <a:cs typeface="Arial" charset="0"/>
              </a:rPr>
              <a:t>: Bedrock of </a:t>
            </a:r>
            <a:r>
              <a:rPr lang="en-US" sz="3600" b="1" dirty="0" smtClean="0">
                <a:solidFill>
                  <a:srgbClr val="FFFF00"/>
                </a:solidFill>
                <a:latin typeface="Arial" charset="0"/>
                <a:cs typeface="Arial" charset="0"/>
              </a:rPr>
              <a:t>Progress</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a:t>
            </a:r>
            <a:endParaRPr lang="en-US" sz="2000" dirty="0">
              <a:solidFill>
                <a:schemeClr val="accent4">
                  <a:lumMod val="40000"/>
                  <a:lumOff val="60000"/>
                </a:schemeClr>
              </a:solidFill>
              <a:latin typeface="Arial" charset="0"/>
            </a:endParaRPr>
          </a:p>
        </p:txBody>
      </p:sp>
      <p:grpSp>
        <p:nvGrpSpPr>
          <p:cNvPr id="8" name="Group 7"/>
          <p:cNvGrpSpPr>
            <a:grpSpLocks noChangeAspect="1"/>
          </p:cNvGrpSpPr>
          <p:nvPr/>
        </p:nvGrpSpPr>
        <p:grpSpPr>
          <a:xfrm>
            <a:off x="346772" y="1919818"/>
            <a:ext cx="8450456" cy="3147482"/>
            <a:chOff x="613827" y="1557868"/>
            <a:chExt cx="7349074" cy="2737258"/>
          </a:xfrm>
          <a:effectLst>
            <a:glow rad="228600">
              <a:schemeClr val="accent6">
                <a:satMod val="175000"/>
                <a:alpha val="40000"/>
              </a:schemeClr>
            </a:glow>
          </a:effectLst>
        </p:grpSpPr>
        <p:pic>
          <p:nvPicPr>
            <p:cNvPr id="7" name="Picture 6"/>
            <p:cNvPicPr>
              <a:picLocks noChangeAspect="1"/>
            </p:cNvPicPr>
            <p:nvPr/>
          </p:nvPicPr>
          <p:blipFill rotWithShape="1">
            <a:blip r:embed="rId3"/>
            <a:srcRect l="30446" t="57862" r="43560" b="3380"/>
            <a:stretch/>
          </p:blipFill>
          <p:spPr>
            <a:xfrm>
              <a:off x="4572000" y="1577326"/>
              <a:ext cx="3390901" cy="2717800"/>
            </a:xfrm>
            <a:prstGeom prst="rect">
              <a:avLst/>
            </a:prstGeom>
          </p:spPr>
        </p:pic>
        <p:grpSp>
          <p:nvGrpSpPr>
            <p:cNvPr id="5" name="Group 4"/>
            <p:cNvGrpSpPr/>
            <p:nvPr/>
          </p:nvGrpSpPr>
          <p:grpSpPr>
            <a:xfrm>
              <a:off x="613827" y="1557868"/>
              <a:ext cx="3907373" cy="2737258"/>
              <a:chOff x="3555147" y="1228032"/>
              <a:chExt cx="3411417" cy="2335574"/>
            </a:xfrm>
          </p:grpSpPr>
          <p:pic>
            <p:nvPicPr>
              <p:cNvPr id="3" name="Picture 2"/>
              <p:cNvPicPr>
                <a:picLocks noChangeAspect="1"/>
              </p:cNvPicPr>
              <p:nvPr/>
            </p:nvPicPr>
            <p:blipFill rotWithShape="1">
              <a:blip r:embed="rId3"/>
              <a:srcRect l="27500" t="8333" r="46355" b="82646"/>
              <a:stretch/>
            </p:blipFill>
            <p:spPr>
              <a:xfrm>
                <a:off x="3555147" y="1228032"/>
                <a:ext cx="3410743" cy="632564"/>
              </a:xfrm>
              <a:prstGeom prst="rect">
                <a:avLst/>
              </a:prstGeom>
            </p:spPr>
          </p:pic>
          <p:pic>
            <p:nvPicPr>
              <p:cNvPr id="9" name="Picture 8"/>
              <p:cNvPicPr>
                <a:picLocks noChangeAspect="1"/>
              </p:cNvPicPr>
              <p:nvPr/>
            </p:nvPicPr>
            <p:blipFill rotWithShape="1">
              <a:blip r:embed="rId3"/>
              <a:srcRect l="30446" t="24806" r="43560" b="50683"/>
              <a:stretch/>
            </p:blipFill>
            <p:spPr>
              <a:xfrm>
                <a:off x="3575663" y="1844878"/>
                <a:ext cx="3390901" cy="1718728"/>
              </a:xfrm>
              <a:prstGeom prst="rect">
                <a:avLst/>
              </a:prstGeom>
            </p:spPr>
          </p:pic>
        </p:grpSp>
      </p:grpSp>
    </p:spTree>
    <p:extLst>
      <p:ext uri="{BB962C8B-B14F-4D97-AF65-F5344CB8AC3E}">
        <p14:creationId xmlns:p14="http://schemas.microsoft.com/office/powerpoint/2010/main" val="3527316636"/>
      </p:ext>
    </p:extLst>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639763"/>
          </a:xfrm>
        </p:spPr>
        <p:txBody>
          <a:bodyPr/>
          <a:lstStyle/>
          <a:p>
            <a:pPr algn="ctr">
              <a:defRPr/>
            </a:pPr>
            <a:r>
              <a:rPr lang="en-US" sz="3600" b="1" dirty="0" smtClean="0">
                <a:solidFill>
                  <a:srgbClr val="FFFF00"/>
                </a:solidFill>
                <a:latin typeface="Arial" charset="0"/>
                <a:cs typeface="Arial" charset="0"/>
              </a:rPr>
              <a:t>‘Cures’ Legislation Passes Senate</a:t>
            </a:r>
            <a:endParaRPr lang="en-US" sz="3600" b="1" dirty="0">
              <a:solidFill>
                <a:srgbClr val="FFFF00"/>
              </a:solidFill>
              <a:latin typeface="Arial" pitchFamily="34" charset="0"/>
              <a:cs typeface="Arial" pitchFamily="34" charset="0"/>
            </a:endParaRPr>
          </a:p>
        </p:txBody>
      </p:sp>
      <p:sp>
        <p:nvSpPr>
          <p:cNvPr id="42" name="Rectangle 41"/>
          <p:cNvSpPr/>
          <p:nvPr/>
        </p:nvSpPr>
        <p:spPr>
          <a:xfrm>
            <a:off x="155575" y="4484950"/>
            <a:ext cx="9144000" cy="1615827"/>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Senate HELP Committee marked up 19 bills as 	part of ‘Cures’ agenda</a:t>
            </a:r>
          </a:p>
          <a:p>
            <a:pPr marL="387350" lvl="2"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Proposed funding increases for NIH</a:t>
            </a:r>
            <a:endParaRPr lang="en-US" sz="2800" dirty="0">
              <a:solidFill>
                <a:prstClr val="white"/>
              </a:solidFill>
              <a:latin typeface="Arial" charset="0"/>
            </a:endParaRPr>
          </a:p>
        </p:txBody>
      </p:sp>
      <p:sp>
        <p:nvSpPr>
          <p:cNvPr id="2" name="AutoShape 2" descr="https://katecharland.files.wordpress.com/2014/05/invit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katecharland.files.wordpress.com/2014/05/invitatio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s://katecharland.files.wordpress.com/2014/05/invitation.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880" y="804363"/>
            <a:ext cx="4714240" cy="3135994"/>
          </a:xfrm>
          <a:prstGeom prst="roundRect">
            <a:avLst/>
          </a:prstGeom>
        </p:spPr>
      </p:pic>
    </p:spTree>
    <p:extLst>
      <p:ext uri="{BB962C8B-B14F-4D97-AF65-F5344CB8AC3E}">
        <p14:creationId xmlns:p14="http://schemas.microsoft.com/office/powerpoint/2010/main" val="32404907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639763"/>
          </a:xfrm>
        </p:spPr>
        <p:txBody>
          <a:bodyPr/>
          <a:lstStyle/>
          <a:p>
            <a:pPr algn="ctr">
              <a:defRPr/>
            </a:pPr>
            <a:r>
              <a:rPr lang="en-US" sz="3600" b="1" dirty="0" smtClean="0">
                <a:solidFill>
                  <a:srgbClr val="FFFF00"/>
                </a:solidFill>
                <a:latin typeface="Arial" charset="0"/>
                <a:cs typeface="Arial" charset="0"/>
              </a:rPr>
              <a:t>Genetic Research Privacy Protection Act</a:t>
            </a:r>
            <a:endParaRPr lang="en-US" sz="3600" b="1" dirty="0">
              <a:solidFill>
                <a:srgbClr val="FFFF00"/>
              </a:solidFill>
              <a:latin typeface="Arial" pitchFamily="34" charset="0"/>
              <a:cs typeface="Arial" pitchFamily="34" charset="0"/>
            </a:endParaRPr>
          </a:p>
        </p:txBody>
      </p:sp>
      <p:sp>
        <p:nvSpPr>
          <p:cNvPr id="42" name="Rectangle 41"/>
          <p:cNvSpPr/>
          <p:nvPr/>
        </p:nvSpPr>
        <p:spPr>
          <a:xfrm>
            <a:off x="217653" y="3424275"/>
            <a:ext cx="8503962" cy="3370153"/>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Senate sponsors: Warren and Enzi</a:t>
            </a:r>
          </a:p>
          <a:p>
            <a:pPr marL="387350" lvl="2"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Enhance privacy protections for individuals 	who contribute re-identifiable information to 	federally funded research</a:t>
            </a:r>
          </a:p>
          <a:p>
            <a:pPr marL="387350" lvl="2"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Mandatory </a:t>
            </a:r>
            <a:r>
              <a:rPr lang="en-US" sz="2800" dirty="0" smtClean="0"/>
              <a:t>Certificates of Confidentiality </a:t>
            </a:r>
            <a:endParaRPr lang="en-US" sz="2800" dirty="0" smtClean="0">
              <a:solidFill>
                <a:prstClr val="white"/>
              </a:solidFill>
              <a:latin typeface="Arial" charset="0"/>
            </a:endParaRPr>
          </a:p>
          <a:p>
            <a:pPr marL="387350" lvl="2"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FOIA exemptions </a:t>
            </a:r>
            <a:endParaRPr lang="en-US" sz="2800" dirty="0">
              <a:solidFill>
                <a:prstClr val="white"/>
              </a:solidFill>
              <a:latin typeface="Arial"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7</a:t>
            </a:r>
            <a:endParaRPr lang="en-US" sz="2000" dirty="0">
              <a:solidFill>
                <a:schemeClr val="accent4">
                  <a:lumMod val="40000"/>
                  <a:lumOff val="60000"/>
                </a:schemeClr>
              </a:solidFill>
              <a:latin typeface="Arial" charset="0"/>
            </a:endParaRPr>
          </a:p>
        </p:txBody>
      </p:sp>
      <p:sp>
        <p:nvSpPr>
          <p:cNvPr id="2" name="AutoShape 2" descr="https://katecharland.files.wordpress.com/2014/05/invit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katecharland.files.wordpress.com/2014/05/invitatio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s://katecharland.files.wordpress.com/2014/05/invitation.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6812"/>
          <a:stretch/>
        </p:blipFill>
        <p:spPr>
          <a:xfrm>
            <a:off x="2167180" y="771624"/>
            <a:ext cx="4809640" cy="2533544"/>
          </a:xfrm>
          <a:prstGeom prst="rect">
            <a:avLst/>
          </a:prstGeom>
          <a:effectLst>
            <a:softEdge rad="63500"/>
          </a:effectLst>
        </p:spPr>
      </p:pic>
    </p:spTree>
    <p:extLst>
      <p:ext uri="{BB962C8B-B14F-4D97-AF65-F5344CB8AC3E}">
        <p14:creationId xmlns:p14="http://schemas.microsoft.com/office/powerpoint/2010/main" val="181094336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24"/>
            <a:ext cx="9144000" cy="685800"/>
          </a:xfrm>
        </p:spPr>
        <p:txBody>
          <a:bodyPr/>
          <a:lstStyle/>
          <a:p>
            <a:pPr algn="ctr"/>
            <a:r>
              <a:rPr lang="en-US" sz="3600" b="1" dirty="0" smtClean="0">
                <a:solidFill>
                  <a:srgbClr val="FFFF00"/>
                </a:solidFill>
                <a:latin typeface="Arial" pitchFamily="34" charset="0"/>
                <a:cs typeface="Arial" pitchFamily="34" charset="0"/>
              </a:rPr>
              <a:t>NIH Appropriations </a:t>
            </a:r>
            <a:r>
              <a:rPr lang="en-US" sz="3600" b="1" dirty="0">
                <a:solidFill>
                  <a:srgbClr val="FFFF00"/>
                </a:solidFill>
                <a:latin typeface="Arial" pitchFamily="34" charset="0"/>
                <a:cs typeface="Arial" pitchFamily="34" charset="0"/>
              </a:rPr>
              <a:t>and </a:t>
            </a:r>
            <a:r>
              <a:rPr lang="en-US" sz="3600" b="1" dirty="0" smtClean="0">
                <a:solidFill>
                  <a:srgbClr val="FFFF00"/>
                </a:solidFill>
                <a:latin typeface="Arial" pitchFamily="34" charset="0"/>
                <a:cs typeface="Arial" pitchFamily="34" charset="0"/>
              </a:rPr>
              <a:t>Budget</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
            </a:r>
            <a:br>
              <a:rPr lang="en-US" sz="3600" b="1" dirty="0" smtClean="0">
                <a:solidFill>
                  <a:srgbClr val="FFFF00"/>
                </a:solidFill>
                <a:latin typeface="Arial" pitchFamily="34" charset="0"/>
                <a:cs typeface="Arial" pitchFamily="34" charset="0"/>
              </a:rPr>
            </a:br>
            <a:endParaRPr lang="en-US" sz="2400" dirty="0"/>
          </a:p>
        </p:txBody>
      </p:sp>
      <p:sp>
        <p:nvSpPr>
          <p:cNvPr id="8" name="TextBox 7"/>
          <p:cNvSpPr txBox="1"/>
          <p:nvPr/>
        </p:nvSpPr>
        <p:spPr>
          <a:xfrm>
            <a:off x="0" y="1916640"/>
            <a:ext cx="9144000" cy="584775"/>
          </a:xfrm>
          <a:prstGeom prst="rect">
            <a:avLst/>
          </a:prstGeom>
          <a:noFill/>
        </p:spPr>
        <p:txBody>
          <a:bodyPr wrap="square" rtlCol="0">
            <a:spAutoFit/>
          </a:bodyPr>
          <a:lstStyle/>
          <a:p>
            <a:pPr algn="ctr"/>
            <a:r>
              <a:rPr lang="en-US" sz="3200" b="1" spc="-100" dirty="0" smtClean="0">
                <a:solidFill>
                  <a:prstClr val="white"/>
                </a:solidFill>
                <a:ea typeface="+mj-ea"/>
                <a:cs typeface="Arial" pitchFamily="34" charset="0"/>
              </a:rPr>
              <a:t>Fiscal Year 2017 President’s Budget</a:t>
            </a:r>
            <a:endParaRPr lang="en-US" sz="3200" dirty="0"/>
          </a:p>
        </p:txBody>
      </p:sp>
      <p:graphicFrame>
        <p:nvGraphicFramePr>
          <p:cNvPr id="10" name="Table 9"/>
          <p:cNvGraphicFramePr>
            <a:graphicFrameLocks noGrp="1"/>
          </p:cNvGraphicFramePr>
          <p:nvPr>
            <p:extLst>
              <p:ext uri="{D42A27DB-BD31-4B8C-83A1-F6EECF244321}">
                <p14:modId xmlns:p14="http://schemas.microsoft.com/office/powerpoint/2010/main" val="1652012398"/>
              </p:ext>
            </p:extLst>
          </p:nvPr>
        </p:nvGraphicFramePr>
        <p:xfrm>
          <a:off x="479685" y="2690130"/>
          <a:ext cx="8229600" cy="1737360"/>
        </p:xfrm>
        <a:graphic>
          <a:graphicData uri="http://schemas.openxmlformats.org/drawingml/2006/table">
            <a:tbl>
              <a:tblPr firstRow="1" firstCol="1" bandRow="1">
                <a:tableStyleId>{5C22544A-7EE6-4342-B048-85BDC9FD1C3A}</a:tableStyleId>
              </a:tblPr>
              <a:tblGrid>
                <a:gridCol w="1817620"/>
                <a:gridCol w="2076952"/>
                <a:gridCol w="2221536"/>
                <a:gridCol w="2113492"/>
              </a:tblGrid>
              <a:tr h="417214">
                <a:tc>
                  <a:txBody>
                    <a:bodyPr/>
                    <a:lstStyle/>
                    <a:p>
                      <a:pPr algn="ctr"/>
                      <a:r>
                        <a:rPr lang="en-US" sz="3200" b="1" dirty="0" smtClean="0">
                          <a:latin typeface="Arial" panose="020B0604020202020204" pitchFamily="34" charset="0"/>
                          <a:cs typeface="Arial" panose="020B0604020202020204" pitchFamily="34" charset="0"/>
                        </a:rPr>
                        <a:t>Entity</a:t>
                      </a:r>
                      <a:endParaRPr lang="en-US" sz="3200" b="1" dirty="0">
                        <a:latin typeface="Arial" panose="020B0604020202020204" pitchFamily="34" charset="0"/>
                        <a:cs typeface="Arial" panose="020B0604020202020204" pitchFamily="34" charset="0"/>
                      </a:endParaRPr>
                    </a:p>
                  </a:txBody>
                  <a:tcPr/>
                </a:tc>
                <a:tc>
                  <a:txBody>
                    <a:bodyPr/>
                    <a:lstStyle/>
                    <a:p>
                      <a:pPr algn="ctr"/>
                      <a:r>
                        <a:rPr lang="en-US" sz="3200" b="1" dirty="0" smtClean="0">
                          <a:latin typeface="Arial" panose="020B0604020202020204" pitchFamily="34" charset="0"/>
                          <a:cs typeface="Arial" panose="020B0604020202020204" pitchFamily="34" charset="0"/>
                        </a:rPr>
                        <a:t>FY15</a:t>
                      </a:r>
                      <a:endParaRPr lang="en-US" sz="3200" b="1" dirty="0">
                        <a:latin typeface="Arial" panose="020B0604020202020204" pitchFamily="34" charset="0"/>
                        <a:cs typeface="Arial" panose="020B0604020202020204" pitchFamily="34" charset="0"/>
                      </a:endParaRPr>
                    </a:p>
                  </a:txBody>
                  <a:tcPr/>
                </a:tc>
                <a:tc>
                  <a:txBody>
                    <a:bodyPr/>
                    <a:lstStyle/>
                    <a:p>
                      <a:pPr algn="ctr"/>
                      <a:r>
                        <a:rPr lang="en-US" sz="3200" b="1" dirty="0" smtClean="0">
                          <a:latin typeface="Arial" panose="020B0604020202020204" pitchFamily="34" charset="0"/>
                          <a:cs typeface="Arial" panose="020B0604020202020204" pitchFamily="34" charset="0"/>
                        </a:rPr>
                        <a:t>FY16</a:t>
                      </a:r>
                      <a:endParaRPr lang="en-US" sz="3200" b="1" dirty="0">
                        <a:latin typeface="Arial" panose="020B0604020202020204" pitchFamily="34" charset="0"/>
                        <a:cs typeface="Arial" panose="020B0604020202020204" pitchFamily="34" charset="0"/>
                      </a:endParaRPr>
                    </a:p>
                  </a:txBody>
                  <a:tcPr/>
                </a:tc>
                <a:tc>
                  <a:txBody>
                    <a:bodyPr/>
                    <a:lstStyle/>
                    <a:p>
                      <a:pPr algn="ctr"/>
                      <a:r>
                        <a:rPr lang="en-US" sz="3200" b="1" i="0" dirty="0" smtClean="0">
                          <a:latin typeface="Arial" panose="020B0604020202020204" pitchFamily="34" charset="0"/>
                          <a:cs typeface="Arial" panose="020B0604020202020204" pitchFamily="34" charset="0"/>
                        </a:rPr>
                        <a:t>FY17</a:t>
                      </a:r>
                      <a:endParaRPr lang="en-US" sz="3200" b="1" i="0" dirty="0">
                        <a:latin typeface="Arial" panose="020B0604020202020204" pitchFamily="34" charset="0"/>
                        <a:cs typeface="Arial" panose="020B0604020202020204" pitchFamily="34" charset="0"/>
                      </a:endParaRPr>
                    </a:p>
                  </a:txBody>
                  <a:tcPr/>
                </a:tc>
              </a:tr>
              <a:tr h="370840">
                <a:tc rowSpan="2">
                  <a:txBody>
                    <a:bodyPr/>
                    <a:lstStyle/>
                    <a:p>
                      <a:r>
                        <a:rPr lang="en-US" sz="3200" b="1" dirty="0" smtClean="0">
                          <a:solidFill>
                            <a:schemeClr val="tx1"/>
                          </a:solidFill>
                          <a:latin typeface="Arial" panose="020B0604020202020204" pitchFamily="34" charset="0"/>
                          <a:cs typeface="Arial" panose="020B0604020202020204" pitchFamily="34" charset="0"/>
                        </a:rPr>
                        <a:t>NIH</a:t>
                      </a:r>
                    </a:p>
                    <a:p>
                      <a:r>
                        <a:rPr lang="en-US" sz="3200" b="1" dirty="0" smtClean="0">
                          <a:solidFill>
                            <a:schemeClr val="tx1"/>
                          </a:solidFill>
                          <a:latin typeface="Arial" panose="020B0604020202020204" pitchFamily="34" charset="0"/>
                          <a:cs typeface="Arial" panose="020B0604020202020204" pitchFamily="34" charset="0"/>
                        </a:rPr>
                        <a:t>NHGRI</a:t>
                      </a:r>
                    </a:p>
                  </a:txBody>
                  <a:tcPr>
                    <a:lnB w="12700" cmpd="sng">
                      <a:noFill/>
                    </a:lnB>
                  </a:tcPr>
                </a:tc>
                <a:tc>
                  <a:txBody>
                    <a:bodyPr/>
                    <a:lstStyle/>
                    <a:p>
                      <a:pPr algn="ctr"/>
                      <a:r>
                        <a:rPr lang="en-US" sz="3200" b="1" dirty="0" smtClean="0">
                          <a:latin typeface="Arial" panose="020B0604020202020204" pitchFamily="34" charset="0"/>
                          <a:cs typeface="Arial" panose="020B0604020202020204" pitchFamily="34" charset="0"/>
                        </a:rPr>
                        <a:t>$30.1 B</a:t>
                      </a:r>
                      <a:endParaRPr lang="en-US" sz="3200" b="1" dirty="0">
                        <a:latin typeface="Arial" panose="020B0604020202020204" pitchFamily="34" charset="0"/>
                        <a:cs typeface="Arial" panose="020B0604020202020204" pitchFamily="34" charset="0"/>
                      </a:endParaRPr>
                    </a:p>
                  </a:txBody>
                  <a:tcPr/>
                </a:tc>
                <a:tc>
                  <a:txBody>
                    <a:bodyPr/>
                    <a:lstStyle/>
                    <a:p>
                      <a:pPr algn="ctr"/>
                      <a:r>
                        <a:rPr lang="en-US" sz="3200" b="1" dirty="0" smtClean="0">
                          <a:latin typeface="Arial" panose="020B0604020202020204" pitchFamily="34" charset="0"/>
                          <a:cs typeface="Arial" panose="020B0604020202020204" pitchFamily="34" charset="0"/>
                        </a:rPr>
                        <a:t>$32.3 B</a:t>
                      </a:r>
                      <a:endParaRPr lang="en-US" sz="3200" b="1" dirty="0">
                        <a:latin typeface="Arial" panose="020B0604020202020204" pitchFamily="34" charset="0"/>
                        <a:cs typeface="Arial" panose="020B0604020202020204" pitchFamily="34" charset="0"/>
                      </a:endParaRPr>
                    </a:p>
                  </a:txBody>
                  <a:tcPr/>
                </a:tc>
                <a:tc>
                  <a:txBody>
                    <a:bodyPr/>
                    <a:lstStyle/>
                    <a:p>
                      <a:pPr algn="ctr"/>
                      <a:r>
                        <a:rPr lang="en-US" sz="3200" b="1" dirty="0" smtClean="0">
                          <a:latin typeface="Arial" panose="020B0604020202020204" pitchFamily="34" charset="0"/>
                          <a:cs typeface="Arial" panose="020B0604020202020204" pitchFamily="34" charset="0"/>
                        </a:rPr>
                        <a:t>$33.1 B</a:t>
                      </a:r>
                      <a:endParaRPr lang="en-US" sz="3200" b="1" dirty="0">
                        <a:latin typeface="Arial" panose="020B0604020202020204" pitchFamily="34" charset="0"/>
                        <a:cs typeface="Arial" panose="020B0604020202020204" pitchFamily="34" charset="0"/>
                      </a:endParaRPr>
                    </a:p>
                  </a:txBody>
                  <a:tcPr/>
                </a:tc>
              </a:tr>
              <a:tr h="370840">
                <a:tc vMerge="1">
                  <a:txBody>
                    <a:bodyPr/>
                    <a:lstStyle/>
                    <a:p>
                      <a:endParaRPr lang="en-US" dirty="0">
                        <a:solidFill>
                          <a:schemeClr val="tx1"/>
                        </a:solidFill>
                      </a:endParaRPr>
                    </a:p>
                  </a:txBody>
                  <a:tcPr>
                    <a:lnT w="12700" cmpd="sng">
                      <a:noFill/>
                    </a:lnT>
                    <a:lnB w="12700" cmpd="sng">
                      <a:noFill/>
                    </a:lnB>
                  </a:tcPr>
                </a:tc>
                <a:tc>
                  <a:txBody>
                    <a:bodyPr/>
                    <a:lstStyle/>
                    <a:p>
                      <a:pPr algn="ctr"/>
                      <a:r>
                        <a:rPr lang="en-US" sz="3200" b="1" dirty="0" smtClean="0">
                          <a:solidFill>
                            <a:schemeClr val="bg1"/>
                          </a:solidFill>
                          <a:latin typeface="Arial" panose="020B0604020202020204" pitchFamily="34" charset="0"/>
                          <a:cs typeface="Arial" panose="020B0604020202020204" pitchFamily="34" charset="0"/>
                        </a:rPr>
                        <a:t>$498.7</a:t>
                      </a:r>
                      <a:r>
                        <a:rPr lang="en-US" sz="3200" b="1" baseline="0" dirty="0" smtClean="0">
                          <a:solidFill>
                            <a:schemeClr val="bg1"/>
                          </a:solidFill>
                          <a:latin typeface="Arial" panose="020B0604020202020204" pitchFamily="34" charset="0"/>
                          <a:cs typeface="Arial" panose="020B0604020202020204" pitchFamily="34" charset="0"/>
                        </a:rPr>
                        <a:t> M</a:t>
                      </a:r>
                      <a:endParaRPr lang="en-US" sz="3200" b="1"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3200" b="1" dirty="0" smtClean="0">
                          <a:solidFill>
                            <a:schemeClr val="bg1"/>
                          </a:solidFill>
                          <a:latin typeface="Arial" panose="020B0604020202020204" pitchFamily="34" charset="0"/>
                          <a:cs typeface="Arial" panose="020B0604020202020204" pitchFamily="34" charset="0"/>
                        </a:rPr>
                        <a:t>$513.2</a:t>
                      </a:r>
                      <a:r>
                        <a:rPr lang="en-US" sz="3200" b="1" baseline="0" dirty="0" smtClean="0">
                          <a:solidFill>
                            <a:schemeClr val="bg1"/>
                          </a:solidFill>
                          <a:latin typeface="Arial" panose="020B0604020202020204" pitchFamily="34" charset="0"/>
                          <a:cs typeface="Arial" panose="020B0604020202020204" pitchFamily="34" charset="0"/>
                        </a:rPr>
                        <a:t>M</a:t>
                      </a:r>
                      <a:endParaRPr lang="en-US" sz="3200" b="1"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3200" b="1" dirty="0" smtClean="0">
                          <a:solidFill>
                            <a:srgbClr val="009900"/>
                          </a:solidFill>
                          <a:latin typeface="Arial" panose="020B0604020202020204" pitchFamily="34" charset="0"/>
                          <a:cs typeface="Arial" panose="020B0604020202020204" pitchFamily="34" charset="0"/>
                        </a:rPr>
                        <a:t>$513.2</a:t>
                      </a:r>
                      <a:r>
                        <a:rPr lang="en-US" sz="3200" b="1" baseline="0" dirty="0" smtClean="0">
                          <a:solidFill>
                            <a:srgbClr val="009900"/>
                          </a:solidFill>
                          <a:latin typeface="Arial" panose="020B0604020202020204" pitchFamily="34" charset="0"/>
                          <a:cs typeface="Arial" panose="020B0604020202020204" pitchFamily="34" charset="0"/>
                        </a:rPr>
                        <a:t> M</a:t>
                      </a:r>
                      <a:endParaRPr lang="en-US" sz="3200" b="1" dirty="0">
                        <a:solidFill>
                          <a:srgbClr val="009900"/>
                        </a:solidFill>
                        <a:latin typeface="Arial" panose="020B0604020202020204" pitchFamily="34" charset="0"/>
                        <a:cs typeface="Arial" panose="020B0604020202020204" pitchFamily="34" charset="0"/>
                      </a:endParaRPr>
                    </a:p>
                  </a:txBody>
                  <a:tcPr/>
                </a:tc>
              </a:tr>
            </a:tbl>
          </a:graphicData>
        </a:graphic>
      </p:graphicFrame>
      <p:sp>
        <p:nvSpPr>
          <p:cNvPr id="9" name="TextBox 8"/>
          <p:cNvSpPr txBox="1"/>
          <p:nvPr/>
        </p:nvSpPr>
        <p:spPr>
          <a:xfrm>
            <a:off x="7319965" y="6407100"/>
            <a:ext cx="1653017" cy="400110"/>
          </a:xfrm>
          <a:prstGeom prst="rect">
            <a:avLst/>
          </a:prstGeom>
          <a:noFill/>
        </p:spPr>
        <p:txBody>
          <a:bodyPr wrap="none">
            <a:spAutoFit/>
          </a:bodyPr>
          <a:lstStyle/>
          <a:p>
            <a:pPr>
              <a:defRPr/>
            </a:pPr>
            <a:r>
              <a:rPr lang="en-US" sz="2000" b="1" dirty="0">
                <a:solidFill>
                  <a:srgbClr val="8BE6FF"/>
                </a:solidFill>
                <a:latin typeface="Arial" charset="0"/>
              </a:rPr>
              <a:t>Document </a:t>
            </a:r>
            <a:r>
              <a:rPr lang="en-US" sz="2000" b="1" dirty="0" smtClean="0">
                <a:solidFill>
                  <a:srgbClr val="8BE6FF"/>
                </a:solidFill>
                <a:latin typeface="Arial" charset="0"/>
              </a:rPr>
              <a:t>8</a:t>
            </a:r>
            <a:endParaRPr lang="en-US" sz="2000" b="1" dirty="0">
              <a:solidFill>
                <a:srgbClr val="8BE6FF"/>
              </a:solidFill>
              <a:latin typeface="Arial" charset="0"/>
            </a:endParaRPr>
          </a:p>
        </p:txBody>
      </p:sp>
    </p:spTree>
    <p:extLst>
      <p:ext uri="{BB962C8B-B14F-4D97-AF65-F5344CB8AC3E}">
        <p14:creationId xmlns:p14="http://schemas.microsoft.com/office/powerpoint/2010/main" val="772477275"/>
      </p:ext>
    </p:extLst>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tx2">
                    <a:lumMod val="90000"/>
                  </a:schemeClr>
                </a:solidFill>
              </a:rPr>
              <a:t>General Genomics 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15861"/>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552999562"/>
      </p:ext>
    </p:extLst>
  </p:cSld>
  <p:clrMapOvr>
    <a:masterClrMapping/>
  </p:clrMapOvr>
  <p:transition spd="slow">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9050"/>
            <a:ext cx="9144001" cy="608956"/>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AAAS </a:t>
            </a:r>
            <a:r>
              <a:rPr lang="de-DE" sz="3600" b="1" dirty="0" smtClean="0">
                <a:solidFill>
                  <a:srgbClr val="FFFF00"/>
                </a:solidFill>
                <a:latin typeface="Arial" charset="0"/>
                <a:cs typeface="Arial" charset="0"/>
              </a:rPr>
              <a:t>2015 Philip </a:t>
            </a:r>
            <a:r>
              <a:rPr lang="de-DE" sz="3600" b="1" dirty="0">
                <a:solidFill>
                  <a:srgbClr val="FFFF00"/>
                </a:solidFill>
                <a:latin typeface="Arial" charset="0"/>
                <a:cs typeface="Arial" charset="0"/>
              </a:rPr>
              <a:t>Hauge Abelson Prize</a:t>
            </a:r>
            <a:endParaRPr lang="en-US" sz="3600" b="1" dirty="0" smtClean="0">
              <a:solidFill>
                <a:srgbClr val="FFFF00"/>
              </a:solidFill>
              <a:latin typeface="Arial" charset="0"/>
              <a:cs typeface="Arial" charset="0"/>
            </a:endParaRPr>
          </a:p>
        </p:txBody>
      </p:sp>
      <p:sp>
        <p:nvSpPr>
          <p:cNvPr id="10" name="TextBox 9"/>
          <p:cNvSpPr txBox="1"/>
          <p:nvPr/>
        </p:nvSpPr>
        <p:spPr>
          <a:xfrm>
            <a:off x="7317494" y="6409068"/>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9</a:t>
            </a:r>
            <a:endParaRPr lang="en-US" sz="2000" dirty="0">
              <a:solidFill>
                <a:srgbClr val="00ADDC">
                  <a:lumMod val="40000"/>
                  <a:lumOff val="60000"/>
                </a:srgbClr>
              </a:solidFill>
              <a:latin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http://www.aaas.org/sites/default/files/styles/adaptive/public/content_files/News_20160210_LanderFull.jpg?itok=plo_HDm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5862" y="1589313"/>
            <a:ext cx="2556149" cy="3834223"/>
          </a:xfrm>
          <a:prstGeom prst="round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22669" y="5423536"/>
            <a:ext cx="4082534" cy="603250"/>
          </a:xfrm>
          <a:prstGeom prst="rect">
            <a:avLst/>
          </a:prstGeom>
        </p:spPr>
        <p:txBody>
          <a:bodyPr/>
          <a:lstStyle/>
          <a:p>
            <a:pPr algn="ctr" eaLnBrk="0" hangingPunct="0">
              <a:defRPr/>
            </a:pPr>
            <a:r>
              <a:rPr lang="en-US" sz="3200" spc="-100" dirty="0" smtClean="0">
                <a:solidFill>
                  <a:prstClr val="white"/>
                </a:solidFill>
                <a:cs typeface="Arial" charset="0"/>
              </a:rPr>
              <a:t>Eric Lander, Ph.D. </a:t>
            </a:r>
            <a:endParaRPr lang="en-US" sz="3200" spc="-100" dirty="0">
              <a:solidFill>
                <a:prstClr val="white"/>
              </a:solidFill>
              <a:cs typeface="Arial" charset="0"/>
            </a:endParaRPr>
          </a:p>
        </p:txBody>
      </p:sp>
      <p:pic>
        <p:nvPicPr>
          <p:cNvPr id="3" name="Picture 2"/>
          <p:cNvPicPr>
            <a:picLocks noChangeAspect="1"/>
          </p:cNvPicPr>
          <p:nvPr/>
        </p:nvPicPr>
        <p:blipFill>
          <a:blip r:embed="rId4"/>
          <a:stretch>
            <a:fillRect/>
          </a:stretch>
        </p:blipFill>
        <p:spPr>
          <a:xfrm>
            <a:off x="4708752" y="2894649"/>
            <a:ext cx="3667125" cy="1247775"/>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1546725288"/>
      </p:ext>
    </p:extLst>
  </p:cSld>
  <p:clrMapOvr>
    <a:masterClrMapping/>
  </p:clrMapOvr>
  <p:transition spd="slow">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9050"/>
            <a:ext cx="9144001" cy="608956"/>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Canada Gairdner </a:t>
            </a:r>
            <a:r>
              <a:rPr lang="en-US" sz="3600" b="1" dirty="0" smtClean="0">
                <a:solidFill>
                  <a:srgbClr val="FFFF00"/>
                </a:solidFill>
                <a:latin typeface="Arial" charset="0"/>
                <a:cs typeface="Arial" charset="0"/>
              </a:rPr>
              <a:t>Awards</a:t>
            </a:r>
          </a:p>
        </p:txBody>
      </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10</a:t>
            </a:r>
            <a:endParaRPr lang="en-US" sz="2000" dirty="0">
              <a:solidFill>
                <a:srgbClr val="00ADDC">
                  <a:lumMod val="40000"/>
                  <a:lumOff val="60000"/>
                </a:srgbClr>
              </a:solidFill>
              <a:latin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p:cNvGrpSpPr/>
          <p:nvPr/>
        </p:nvGrpSpPr>
        <p:grpSpPr>
          <a:xfrm>
            <a:off x="313258" y="3754298"/>
            <a:ext cx="8501607" cy="2654770"/>
            <a:chOff x="477583" y="1005654"/>
            <a:chExt cx="8501607" cy="2654770"/>
          </a:xfrm>
        </p:grpSpPr>
        <p:grpSp>
          <p:nvGrpSpPr>
            <p:cNvPr id="16" name="Group 15"/>
            <p:cNvGrpSpPr/>
            <p:nvPr/>
          </p:nvGrpSpPr>
          <p:grpSpPr>
            <a:xfrm>
              <a:off x="3089215" y="1005654"/>
              <a:ext cx="2441694" cy="2654770"/>
              <a:chOff x="3343215" y="1005654"/>
              <a:chExt cx="2441694" cy="2654770"/>
            </a:xfrm>
          </p:grpSpPr>
          <p:pic>
            <p:nvPicPr>
              <p:cNvPr id="7" name="Picture 6"/>
              <p:cNvPicPr>
                <a:picLocks noChangeAspect="1"/>
              </p:cNvPicPr>
              <p:nvPr/>
            </p:nvPicPr>
            <p:blipFill rotWithShape="1">
              <a:blip r:embed="rId3"/>
              <a:srcRect b="15667"/>
              <a:stretch/>
            </p:blipFill>
            <p:spPr>
              <a:xfrm>
                <a:off x="3480060" y="1005654"/>
                <a:ext cx="2168004" cy="2285438"/>
              </a:xfrm>
              <a:prstGeom prst="roundRect">
                <a:avLst/>
              </a:prstGeom>
            </p:spPr>
          </p:pic>
          <p:sp>
            <p:nvSpPr>
              <p:cNvPr id="11" name="Rectangle 10"/>
              <p:cNvSpPr/>
              <p:nvPr/>
            </p:nvSpPr>
            <p:spPr>
              <a:xfrm>
                <a:off x="3343215" y="3291092"/>
                <a:ext cx="2441694" cy="369332"/>
              </a:xfrm>
              <a:prstGeom prst="rect">
                <a:avLst/>
              </a:prstGeom>
            </p:spPr>
            <p:txBody>
              <a:bodyPr wrap="none">
                <a:spAutoFit/>
              </a:bodyPr>
              <a:lstStyle/>
              <a:p>
                <a:pPr algn="ctr" eaLnBrk="0" hangingPunct="0">
                  <a:defRPr/>
                </a:pPr>
                <a:r>
                  <a:rPr lang="en-US" spc="-100" dirty="0" smtClean="0">
                    <a:solidFill>
                      <a:prstClr val="white"/>
                    </a:solidFill>
                    <a:latin typeface="Arial" charset="0"/>
                    <a:cs typeface="Arial" charset="0"/>
                  </a:rPr>
                  <a:t>Jennifer </a:t>
                </a:r>
                <a:r>
                  <a:rPr lang="en-US" spc="-100" dirty="0" err="1" smtClean="0">
                    <a:solidFill>
                      <a:prstClr val="white"/>
                    </a:solidFill>
                    <a:latin typeface="Arial" charset="0"/>
                    <a:cs typeface="Arial" charset="0"/>
                  </a:rPr>
                  <a:t>Doudna</a:t>
                </a:r>
                <a:r>
                  <a:rPr lang="en-US" spc="-100" dirty="0" smtClean="0">
                    <a:solidFill>
                      <a:prstClr val="white"/>
                    </a:solidFill>
                    <a:latin typeface="Arial" charset="0"/>
                    <a:cs typeface="Arial" charset="0"/>
                  </a:rPr>
                  <a:t>, Ph.D.</a:t>
                </a:r>
                <a:endParaRPr lang="en-US" spc="-100" dirty="0">
                  <a:solidFill>
                    <a:prstClr val="white"/>
                  </a:solidFill>
                  <a:latin typeface="Arial" charset="0"/>
                  <a:cs typeface="Arial" charset="0"/>
                </a:endParaRPr>
              </a:p>
            </p:txBody>
          </p:sp>
        </p:grpSp>
        <p:grpSp>
          <p:nvGrpSpPr>
            <p:cNvPr id="15" name="Group 14"/>
            <p:cNvGrpSpPr/>
            <p:nvPr/>
          </p:nvGrpSpPr>
          <p:grpSpPr>
            <a:xfrm>
              <a:off x="477583" y="1005654"/>
              <a:ext cx="2154622" cy="2654770"/>
              <a:chOff x="985583" y="1005654"/>
              <a:chExt cx="2154622" cy="2654770"/>
            </a:xfrm>
          </p:grpSpPr>
          <p:pic>
            <p:nvPicPr>
              <p:cNvPr id="3" name="Picture 2"/>
              <p:cNvPicPr>
                <a:picLocks noChangeAspect="1"/>
              </p:cNvPicPr>
              <p:nvPr/>
            </p:nvPicPr>
            <p:blipFill>
              <a:blip r:embed="rId4"/>
              <a:stretch>
                <a:fillRect/>
              </a:stretch>
            </p:blipFill>
            <p:spPr>
              <a:xfrm>
                <a:off x="985583" y="1005654"/>
                <a:ext cx="2154622" cy="2285438"/>
              </a:xfrm>
              <a:prstGeom prst="roundRect">
                <a:avLst/>
              </a:prstGeom>
            </p:spPr>
          </p:pic>
          <p:sp>
            <p:nvSpPr>
              <p:cNvPr id="12" name="Rectangle 11"/>
              <p:cNvSpPr/>
              <p:nvPr/>
            </p:nvSpPr>
            <p:spPr>
              <a:xfrm>
                <a:off x="1066467" y="3291092"/>
                <a:ext cx="1992853" cy="369332"/>
              </a:xfrm>
              <a:prstGeom prst="rect">
                <a:avLst/>
              </a:prstGeom>
            </p:spPr>
            <p:txBody>
              <a:bodyPr wrap="none">
                <a:spAutoFit/>
              </a:bodyPr>
              <a:lstStyle/>
              <a:p>
                <a:pPr algn="ctr" eaLnBrk="0" hangingPunct="0">
                  <a:defRPr/>
                </a:pPr>
                <a:r>
                  <a:rPr lang="en-US" spc="-100" dirty="0" smtClean="0">
                    <a:solidFill>
                      <a:prstClr val="white"/>
                    </a:solidFill>
                    <a:latin typeface="Arial" charset="0"/>
                    <a:cs typeface="Arial" charset="0"/>
                  </a:rPr>
                  <a:t>Feng Zhang, Ph.D</a:t>
                </a:r>
                <a:r>
                  <a:rPr lang="en-US" spc="-100" dirty="0">
                    <a:solidFill>
                      <a:prstClr val="white"/>
                    </a:solidFill>
                    <a:latin typeface="Arial" charset="0"/>
                    <a:cs typeface="Arial" charset="0"/>
                  </a:rPr>
                  <a:t>.</a:t>
                </a:r>
              </a:p>
            </p:txBody>
          </p:sp>
        </p:grpSp>
        <p:grpSp>
          <p:nvGrpSpPr>
            <p:cNvPr id="17" name="Group 16"/>
            <p:cNvGrpSpPr/>
            <p:nvPr/>
          </p:nvGrpSpPr>
          <p:grpSpPr>
            <a:xfrm>
              <a:off x="5742342" y="1005654"/>
              <a:ext cx="3236848" cy="2654770"/>
              <a:chOff x="5488342" y="1005654"/>
              <a:chExt cx="3236848" cy="2654770"/>
            </a:xfrm>
          </p:grpSpPr>
          <p:pic>
            <p:nvPicPr>
              <p:cNvPr id="8" name="Picture 7"/>
              <p:cNvPicPr>
                <a:picLocks noChangeAspect="1"/>
              </p:cNvPicPr>
              <p:nvPr/>
            </p:nvPicPr>
            <p:blipFill>
              <a:blip r:embed="rId5"/>
              <a:stretch>
                <a:fillRect/>
              </a:stretch>
            </p:blipFill>
            <p:spPr>
              <a:xfrm>
                <a:off x="5987919" y="1005654"/>
                <a:ext cx="2221954" cy="2285438"/>
              </a:xfrm>
              <a:prstGeom prst="roundRect">
                <a:avLst/>
              </a:prstGeom>
            </p:spPr>
          </p:pic>
          <p:sp>
            <p:nvSpPr>
              <p:cNvPr id="14" name="Rectangle 13"/>
              <p:cNvSpPr/>
              <p:nvPr/>
            </p:nvSpPr>
            <p:spPr>
              <a:xfrm>
                <a:off x="5488342" y="3291092"/>
                <a:ext cx="3236848" cy="369332"/>
              </a:xfrm>
              <a:prstGeom prst="rect">
                <a:avLst/>
              </a:prstGeom>
            </p:spPr>
            <p:txBody>
              <a:bodyPr wrap="none">
                <a:spAutoFit/>
              </a:bodyPr>
              <a:lstStyle/>
              <a:p>
                <a:pPr algn="ctr" eaLnBrk="0" hangingPunct="0">
                  <a:defRPr/>
                </a:pPr>
                <a:r>
                  <a:rPr lang="en-US" spc="-100" dirty="0" smtClean="0">
                    <a:solidFill>
                      <a:prstClr val="white"/>
                    </a:solidFill>
                    <a:latin typeface="Arial" charset="0"/>
                    <a:cs typeface="Arial" charset="0"/>
                  </a:rPr>
                  <a:t>Emmanuelle </a:t>
                </a:r>
                <a:r>
                  <a:rPr lang="en-US" spc="-100" dirty="0" err="1" smtClean="0">
                    <a:solidFill>
                      <a:prstClr val="white"/>
                    </a:solidFill>
                    <a:latin typeface="Arial" charset="0"/>
                    <a:cs typeface="Arial" charset="0"/>
                  </a:rPr>
                  <a:t>Charpentier</a:t>
                </a:r>
                <a:r>
                  <a:rPr lang="en-US" spc="-100" dirty="0" smtClean="0">
                    <a:solidFill>
                      <a:prstClr val="white"/>
                    </a:solidFill>
                    <a:latin typeface="Arial" charset="0"/>
                    <a:cs typeface="Arial" charset="0"/>
                  </a:rPr>
                  <a:t>, Ph.D</a:t>
                </a:r>
                <a:r>
                  <a:rPr lang="en-US" spc="-100" dirty="0">
                    <a:solidFill>
                      <a:prstClr val="white"/>
                    </a:solidFill>
                    <a:latin typeface="Arial" charset="0"/>
                    <a:cs typeface="Arial" charset="0"/>
                  </a:rPr>
                  <a:t>.</a:t>
                </a:r>
              </a:p>
            </p:txBody>
          </p:sp>
        </p:grpSp>
      </p:grpSp>
      <p:pic>
        <p:nvPicPr>
          <p:cNvPr id="19" name="Picture 18"/>
          <p:cNvPicPr>
            <a:picLocks noChangeAspect="1"/>
          </p:cNvPicPr>
          <p:nvPr/>
        </p:nvPicPr>
        <p:blipFill>
          <a:blip r:embed="rId6"/>
          <a:stretch>
            <a:fillRect/>
          </a:stretch>
        </p:blipFill>
        <p:spPr>
          <a:xfrm>
            <a:off x="1158680" y="1359290"/>
            <a:ext cx="3233932" cy="1616966"/>
          </a:xfrm>
          <a:prstGeom prst="rect">
            <a:avLst/>
          </a:prstGeom>
          <a:effectLst>
            <a:glow rad="228600">
              <a:schemeClr val="accent4">
                <a:satMod val="175000"/>
                <a:alpha val="40000"/>
              </a:schemeClr>
            </a:glow>
          </a:effectLst>
        </p:spPr>
      </p:pic>
      <p:grpSp>
        <p:nvGrpSpPr>
          <p:cNvPr id="21" name="Group 20"/>
          <p:cNvGrpSpPr/>
          <p:nvPr/>
        </p:nvGrpSpPr>
        <p:grpSpPr>
          <a:xfrm>
            <a:off x="5578017" y="841901"/>
            <a:ext cx="2199394" cy="2727731"/>
            <a:chOff x="5411917" y="764586"/>
            <a:chExt cx="2199394" cy="2727731"/>
          </a:xfrm>
        </p:grpSpPr>
        <p:sp>
          <p:nvSpPr>
            <p:cNvPr id="13" name="Rectangle 12"/>
            <p:cNvSpPr/>
            <p:nvPr/>
          </p:nvSpPr>
          <p:spPr>
            <a:xfrm>
              <a:off x="5411917" y="3122985"/>
              <a:ext cx="2159566" cy="369332"/>
            </a:xfrm>
            <a:prstGeom prst="rect">
              <a:avLst/>
            </a:prstGeom>
          </p:spPr>
          <p:txBody>
            <a:bodyPr wrap="none">
              <a:spAutoFit/>
            </a:bodyPr>
            <a:lstStyle/>
            <a:p>
              <a:pPr algn="ctr" eaLnBrk="0" hangingPunct="0">
                <a:defRPr/>
              </a:pPr>
              <a:r>
                <a:rPr lang="en-US" spc="-100" dirty="0" smtClean="0">
                  <a:solidFill>
                    <a:prstClr val="white"/>
                  </a:solidFill>
                  <a:latin typeface="Arial" charset="0"/>
                  <a:cs typeface="Arial" charset="0"/>
                </a:rPr>
                <a:t>Anthony Fauci, </a:t>
              </a:r>
              <a:r>
                <a:rPr lang="en-US" spc="-100" dirty="0">
                  <a:solidFill>
                    <a:prstClr val="white"/>
                  </a:solidFill>
                  <a:latin typeface="Arial" charset="0"/>
                  <a:cs typeface="Arial" charset="0"/>
                </a:rPr>
                <a:t>M.D.</a:t>
              </a:r>
            </a:p>
          </p:txBody>
        </p:sp>
        <p:pic>
          <p:nvPicPr>
            <p:cNvPr id="8194" name="Picture 2" descr="http://www.robert-koch-stiftung.de/files/addons/image_downsized/2013-03-21_foto_fauci.bfa24c4d.jpg"/>
            <p:cNvPicPr>
              <a:picLocks noChangeAspect="1" noChangeArrowheads="1"/>
            </p:cNvPicPr>
            <p:nvPr/>
          </p:nvPicPr>
          <p:blipFill rotWithShape="1">
            <a:blip r:embed="rId7">
              <a:extLst>
                <a:ext uri="{28A0092B-C50C-407E-A947-70E740481C1C}">
                  <a14:useLocalDpi xmlns:a14="http://schemas.microsoft.com/office/drawing/2010/main" val="0"/>
                </a:ext>
              </a:extLst>
            </a:blip>
            <a:srcRect l="20946" r="34629"/>
            <a:stretch/>
          </p:blipFill>
          <p:spPr bwMode="auto">
            <a:xfrm>
              <a:off x="5439611" y="764586"/>
              <a:ext cx="2171700" cy="2343794"/>
            </a:xfrm>
            <a:prstGeom prst="round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44658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bwMode="auto">
          <a:xfrm>
            <a:off x="0" y="5614504"/>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smtClean="0">
                <a:solidFill>
                  <a:schemeClr val="tx1"/>
                </a:solidFill>
                <a:latin typeface="Arial" charset="0"/>
                <a:cs typeface="Arial" charset="0"/>
              </a:rPr>
              <a:t>genome.gov/</a:t>
            </a:r>
            <a:r>
              <a:rPr lang="en-US" sz="3600" b="1" dirty="0" err="1" smtClean="0">
                <a:solidFill>
                  <a:schemeClr val="tx1"/>
                </a:solidFill>
                <a:latin typeface="Arial" charset="0"/>
                <a:cs typeface="Arial" charset="0"/>
              </a:rPr>
              <a:t>DirectorsReport</a:t>
            </a:r>
            <a:r>
              <a:rPr lang="en-US" sz="3600" b="1" dirty="0" smtClean="0">
                <a:solidFill>
                  <a:schemeClr val="tx1"/>
                </a:solidFill>
                <a:latin typeface="Arial" charset="0"/>
                <a:cs typeface="Arial" charset="0"/>
              </a:rPr>
              <a:t> </a:t>
            </a:r>
          </a:p>
        </p:txBody>
      </p:sp>
      <p:sp>
        <p:nvSpPr>
          <p:cNvPr id="5" name="TextBox 4"/>
          <p:cNvSpPr txBox="1"/>
          <p:nvPr/>
        </p:nvSpPr>
        <p:spPr>
          <a:xfrm>
            <a:off x="7317494" y="6409068"/>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sp>
        <p:nvSpPr>
          <p:cNvPr id="7" name="Down Arrow 6"/>
          <p:cNvSpPr/>
          <p:nvPr/>
        </p:nvSpPr>
        <p:spPr>
          <a:xfrm>
            <a:off x="8604100" y="5389126"/>
            <a:ext cx="400050" cy="10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 name="Group 3"/>
          <p:cNvGrpSpPr/>
          <p:nvPr/>
        </p:nvGrpSpPr>
        <p:grpSpPr>
          <a:xfrm>
            <a:off x="730230" y="106855"/>
            <a:ext cx="7683540" cy="5394960"/>
            <a:chOff x="638287" y="161580"/>
            <a:chExt cx="7683540" cy="5394960"/>
          </a:xfrm>
        </p:grpSpPr>
        <p:pic>
          <p:nvPicPr>
            <p:cNvPr id="3" name="Picture 2"/>
            <p:cNvPicPr>
              <a:picLocks noChangeAspect="1"/>
            </p:cNvPicPr>
            <p:nvPr/>
          </p:nvPicPr>
          <p:blipFill>
            <a:blip r:embed="rId3"/>
            <a:stretch>
              <a:fillRect/>
            </a:stretch>
          </p:blipFill>
          <p:spPr>
            <a:xfrm>
              <a:off x="638287" y="161580"/>
              <a:ext cx="7683540" cy="5394960"/>
            </a:xfrm>
            <a:prstGeom prst="rect">
              <a:avLst/>
            </a:prstGeom>
          </p:spPr>
        </p:pic>
        <p:pic>
          <p:nvPicPr>
            <p:cNvPr id="13"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428" t="38857" r="29498" b="53714"/>
            <a:stretch/>
          </p:blipFill>
          <p:spPr bwMode="auto">
            <a:xfrm>
              <a:off x="638287" y="625280"/>
              <a:ext cx="7495060" cy="78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p:nvSpPr>
        <p:spPr>
          <a:xfrm>
            <a:off x="539900" y="404901"/>
            <a:ext cx="1912408" cy="111168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138469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0"/>
                            </p:stCondLst>
                            <p:childTnLst>
                              <p:par>
                                <p:cTn id="22" presetID="2" presetClass="entr" presetSubtype="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639763"/>
          </a:xfrm>
        </p:spPr>
        <p:txBody>
          <a:bodyPr/>
          <a:lstStyle/>
          <a:p>
            <a:pPr algn="ctr">
              <a:defRPr/>
            </a:pPr>
            <a:r>
              <a:rPr lang="en-US" sz="3600" b="1" dirty="0" smtClean="0">
                <a:solidFill>
                  <a:srgbClr val="FFFF00"/>
                </a:solidFill>
                <a:latin typeface="Arial" pitchFamily="34" charset="0"/>
                <a:cs typeface="Arial" pitchFamily="34" charset="0"/>
              </a:rPr>
              <a:t>Genetics Society of America 2016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George W. Beadle Award</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781513"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11</a:t>
            </a:r>
            <a:endParaRPr lang="en-US" sz="2000" dirty="0">
              <a:solidFill>
                <a:schemeClr val="accent4">
                  <a:lumMod val="40000"/>
                  <a:lumOff val="60000"/>
                </a:schemeClr>
              </a:solidFill>
              <a:latin typeface="Arial" charset="0"/>
            </a:endParaRPr>
          </a:p>
        </p:txBody>
      </p:sp>
      <p:grpSp>
        <p:nvGrpSpPr>
          <p:cNvPr id="4" name="Group 3"/>
          <p:cNvGrpSpPr/>
          <p:nvPr/>
        </p:nvGrpSpPr>
        <p:grpSpPr>
          <a:xfrm>
            <a:off x="812800" y="1784809"/>
            <a:ext cx="4115916" cy="4541117"/>
            <a:chOff x="2547258" y="2038809"/>
            <a:chExt cx="4115916" cy="4541117"/>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9719" y="2038809"/>
              <a:ext cx="2765704" cy="387939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2547258" y="5918200"/>
              <a:ext cx="4115916" cy="661726"/>
            </a:xfrm>
            <a:prstGeom prst="rect">
              <a:avLst/>
            </a:prstGeom>
          </p:spPr>
          <p:txBody>
            <a:bodyPr/>
            <a:lstStyle/>
            <a:p>
              <a:pPr algn="ctr" eaLnBrk="0" hangingPunct="0">
                <a:defRPr/>
              </a:pPr>
              <a:r>
                <a:rPr lang="en-US" sz="3200" spc="-100" dirty="0" smtClean="0">
                  <a:solidFill>
                    <a:prstClr val="white"/>
                  </a:solidFill>
                  <a:cs typeface="Arial" charset="0"/>
                </a:rPr>
                <a:t>Susan </a:t>
              </a:r>
              <a:r>
                <a:rPr lang="en-US" sz="3200" spc="-100" dirty="0" err="1" smtClean="0">
                  <a:solidFill>
                    <a:prstClr val="white"/>
                  </a:solidFill>
                  <a:cs typeface="Arial" charset="0"/>
                </a:rPr>
                <a:t>Celniker</a:t>
              </a:r>
              <a:r>
                <a:rPr lang="en-US" sz="3200" spc="-100" dirty="0" smtClean="0">
                  <a:solidFill>
                    <a:prstClr val="white"/>
                  </a:solidFill>
                  <a:cs typeface="Arial" charset="0"/>
                </a:rPr>
                <a:t>, Ph.D. </a:t>
              </a:r>
              <a:endParaRPr lang="en-US" sz="3200" spc="-100" dirty="0">
                <a:solidFill>
                  <a:prstClr val="white"/>
                </a:solidFill>
                <a:cs typeface="Arial" charset="0"/>
              </a:endParaRPr>
            </a:p>
          </p:txBody>
        </p:sp>
      </p:grpSp>
      <p:pic>
        <p:nvPicPr>
          <p:cNvPr id="3" name="Picture 2" descr="http://www.genetics-gsa.org/images/GSAlogo_tradem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7774" y="2726375"/>
            <a:ext cx="3005759" cy="1866577"/>
          </a:xfrm>
          <a:prstGeom prst="rect">
            <a:avLst/>
          </a:prstGeom>
          <a:solidFill>
            <a:schemeClr val="tx1"/>
          </a:solidFill>
          <a:effectLst>
            <a:glow rad="228600">
              <a:schemeClr val="accent2">
                <a:satMod val="175000"/>
                <a:alpha val="40000"/>
              </a:schemeClr>
            </a:glow>
          </a:effectLst>
        </p:spPr>
      </p:pic>
    </p:spTree>
    <p:extLst>
      <p:ext uri="{BB962C8B-B14F-4D97-AF65-F5344CB8AC3E}">
        <p14:creationId xmlns:p14="http://schemas.microsoft.com/office/powerpoint/2010/main" val="2054022258"/>
      </p:ext>
    </p:extLst>
  </p:cSld>
  <p:clrMapOvr>
    <a:masterClrMapping/>
  </p:clrMapOvr>
  <p:transition spd="slow">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9050"/>
            <a:ext cx="9144001" cy="608956"/>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New Fellow, Royal </a:t>
            </a:r>
            <a:r>
              <a:rPr lang="en-US" sz="3600" b="1" dirty="0">
                <a:solidFill>
                  <a:srgbClr val="FFFF00"/>
                </a:solidFill>
                <a:latin typeface="Arial" charset="0"/>
                <a:cs typeface="Arial" charset="0"/>
              </a:rPr>
              <a:t>Society</a:t>
            </a:r>
            <a:endParaRPr lang="en-US" sz="3600" b="1" dirty="0" smtClean="0">
              <a:solidFill>
                <a:srgbClr val="FFFF00"/>
              </a:solidFill>
              <a:latin typeface="Arial" charset="0"/>
              <a:cs typeface="Arial" charset="0"/>
            </a:endParaRPr>
          </a:p>
        </p:txBody>
      </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12</a:t>
            </a:r>
            <a:endParaRPr lang="en-US" sz="2000" dirty="0">
              <a:solidFill>
                <a:srgbClr val="00ADDC">
                  <a:lumMod val="40000"/>
                  <a:lumOff val="60000"/>
                </a:srgbClr>
              </a:solidFill>
              <a:latin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791098" y="1473200"/>
            <a:ext cx="2878138" cy="3933674"/>
          </a:xfrm>
          <a:prstGeom prst="roundRect">
            <a:avLst/>
          </a:prstGeom>
        </p:spPr>
      </p:pic>
      <p:sp>
        <p:nvSpPr>
          <p:cNvPr id="8" name="Title 1"/>
          <p:cNvSpPr txBox="1">
            <a:spLocks/>
          </p:cNvSpPr>
          <p:nvPr/>
        </p:nvSpPr>
        <p:spPr>
          <a:xfrm>
            <a:off x="188900" y="5406874"/>
            <a:ext cx="4082534" cy="603250"/>
          </a:xfrm>
          <a:prstGeom prst="rect">
            <a:avLst/>
          </a:prstGeom>
        </p:spPr>
        <p:txBody>
          <a:bodyPr/>
          <a:lstStyle/>
          <a:p>
            <a:pPr algn="ctr" eaLnBrk="0" hangingPunct="0">
              <a:defRPr/>
            </a:pPr>
            <a:r>
              <a:rPr lang="en-US" sz="3200" spc="-100" dirty="0" smtClean="0">
                <a:solidFill>
                  <a:prstClr val="white"/>
                </a:solidFill>
                <a:cs typeface="Arial" charset="0"/>
              </a:rPr>
              <a:t>Gil </a:t>
            </a:r>
            <a:r>
              <a:rPr lang="en-US" sz="3200" spc="-100" dirty="0" err="1" smtClean="0">
                <a:solidFill>
                  <a:prstClr val="white"/>
                </a:solidFill>
                <a:cs typeface="Arial" charset="0"/>
              </a:rPr>
              <a:t>McVean</a:t>
            </a:r>
            <a:r>
              <a:rPr lang="en-US" sz="3200" spc="-100" dirty="0" smtClean="0">
                <a:solidFill>
                  <a:prstClr val="white"/>
                </a:solidFill>
                <a:cs typeface="Arial" charset="0"/>
              </a:rPr>
              <a:t>, Ph.D. </a:t>
            </a:r>
            <a:endParaRPr lang="en-US" sz="3200" spc="-100" dirty="0">
              <a:solidFill>
                <a:prstClr val="white"/>
              </a:solidFill>
              <a:cs typeface="Arial" charset="0"/>
            </a:endParaRPr>
          </a:p>
        </p:txBody>
      </p:sp>
      <p:pic>
        <p:nvPicPr>
          <p:cNvPr id="11" name="Picture 10"/>
          <p:cNvPicPr>
            <a:picLocks noChangeAspect="1"/>
          </p:cNvPicPr>
          <p:nvPr/>
        </p:nvPicPr>
        <p:blipFill rotWithShape="1">
          <a:blip r:embed="rId4"/>
          <a:srcRect t="16909" b="35771"/>
          <a:stretch/>
        </p:blipFill>
        <p:spPr>
          <a:xfrm>
            <a:off x="4271434" y="2930039"/>
            <a:ext cx="4420898" cy="1019995"/>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4001368678"/>
      </p:ext>
    </p:extLst>
  </p:cSld>
  <p:clrMapOvr>
    <a:masterClrMapping/>
  </p:clrMapOvr>
  <p:transition spd="slow">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9050"/>
            <a:ext cx="9144001" cy="608956"/>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 Elected to National Academy of Sciences</a:t>
            </a:r>
          </a:p>
        </p:txBody>
      </p:sp>
      <p:sp>
        <p:nvSpPr>
          <p:cNvPr id="9" name="Title 1"/>
          <p:cNvSpPr txBox="1">
            <a:spLocks/>
          </p:cNvSpPr>
          <p:nvPr/>
        </p:nvSpPr>
        <p:spPr bwMode="auto">
          <a:xfrm>
            <a:off x="612775" y="894254"/>
            <a:ext cx="4664598" cy="576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indent="0">
              <a:spcBef>
                <a:spcPts val="1200"/>
              </a:spcBef>
              <a:buClr>
                <a:srgbClr val="D6ECFF"/>
              </a:buClr>
              <a:buSzPct val="95000"/>
            </a:pPr>
            <a:r>
              <a:rPr lang="en-US" sz="3200" dirty="0">
                <a:solidFill>
                  <a:prstClr val="white"/>
                </a:solidFill>
              </a:rPr>
              <a:t>Adrian Bird</a:t>
            </a:r>
          </a:p>
          <a:p>
            <a:pPr marL="284163" indent="0">
              <a:spcBef>
                <a:spcPts val="1200"/>
              </a:spcBef>
              <a:buClr>
                <a:srgbClr val="D6ECFF"/>
              </a:buClr>
              <a:buSzPct val="95000"/>
            </a:pPr>
            <a:r>
              <a:rPr lang="en-US" sz="3200" dirty="0">
                <a:solidFill>
                  <a:prstClr val="white"/>
                </a:solidFill>
              </a:rPr>
              <a:t>Myles Brown</a:t>
            </a:r>
          </a:p>
          <a:p>
            <a:pPr marL="284163" indent="0">
              <a:spcBef>
                <a:spcPts val="1200"/>
              </a:spcBef>
              <a:buClr>
                <a:srgbClr val="D6ECFF"/>
              </a:buClr>
              <a:buSzPct val="95000"/>
            </a:pPr>
            <a:r>
              <a:rPr lang="en-US" sz="3200" dirty="0">
                <a:solidFill>
                  <a:prstClr val="white"/>
                </a:solidFill>
              </a:rPr>
              <a:t>Joseph </a:t>
            </a:r>
            <a:r>
              <a:rPr lang="en-US" sz="3200" dirty="0" err="1">
                <a:solidFill>
                  <a:prstClr val="white"/>
                </a:solidFill>
              </a:rPr>
              <a:t>DeRisi</a:t>
            </a:r>
            <a:endParaRPr lang="en-US" sz="3200" dirty="0">
              <a:solidFill>
                <a:prstClr val="white"/>
              </a:solidFill>
            </a:endParaRPr>
          </a:p>
          <a:p>
            <a:pPr marL="284163" indent="0">
              <a:spcBef>
                <a:spcPts val="1200"/>
              </a:spcBef>
              <a:buClr>
                <a:srgbClr val="D6ECFF"/>
              </a:buClr>
              <a:buSzPct val="95000"/>
            </a:pPr>
            <a:r>
              <a:rPr lang="en-US" sz="3200" dirty="0">
                <a:solidFill>
                  <a:prstClr val="white"/>
                </a:solidFill>
              </a:rPr>
              <a:t>Philip </a:t>
            </a:r>
            <a:r>
              <a:rPr lang="en-US" sz="3200" dirty="0" err="1" smtClean="0">
                <a:solidFill>
                  <a:prstClr val="white"/>
                </a:solidFill>
              </a:rPr>
              <a:t>Hieter</a:t>
            </a:r>
            <a:endParaRPr lang="en-US" sz="3200" dirty="0" smtClean="0">
              <a:solidFill>
                <a:prstClr val="white"/>
              </a:solidFill>
            </a:endParaRPr>
          </a:p>
          <a:p>
            <a:pPr marL="284163" indent="0">
              <a:spcBef>
                <a:spcPts val="1200"/>
              </a:spcBef>
              <a:buClr>
                <a:srgbClr val="D6ECFF"/>
              </a:buClr>
              <a:buSzPct val="95000"/>
            </a:pPr>
            <a:r>
              <a:rPr lang="en-US" sz="3200" dirty="0" smtClean="0">
                <a:solidFill>
                  <a:prstClr val="white"/>
                </a:solidFill>
              </a:rPr>
              <a:t>Hopi Hoekstra</a:t>
            </a:r>
          </a:p>
          <a:p>
            <a:pPr marL="284163" indent="0">
              <a:spcBef>
                <a:spcPts val="1200"/>
              </a:spcBef>
              <a:buClr>
                <a:srgbClr val="D6ECFF"/>
              </a:buClr>
              <a:buSzPct val="95000"/>
            </a:pPr>
            <a:r>
              <a:rPr lang="en-US" sz="3200" dirty="0" smtClean="0">
                <a:solidFill>
                  <a:prstClr val="white"/>
                </a:solidFill>
              </a:rPr>
              <a:t>Robert Kingston</a:t>
            </a:r>
            <a:endParaRPr lang="en-US" sz="3200" dirty="0">
              <a:solidFill>
                <a:prstClr val="white"/>
              </a:solidFill>
            </a:endParaRPr>
          </a:p>
          <a:p>
            <a:pPr marL="284163" indent="0">
              <a:spcBef>
                <a:spcPts val="1200"/>
              </a:spcBef>
              <a:buClr>
                <a:srgbClr val="D6ECFF"/>
              </a:buClr>
              <a:buSzPct val="95000"/>
            </a:pPr>
            <a:r>
              <a:rPr lang="en-US" sz="3200" dirty="0">
                <a:solidFill>
                  <a:prstClr val="white"/>
                </a:solidFill>
              </a:rPr>
              <a:t>Kenneth </a:t>
            </a:r>
            <a:r>
              <a:rPr lang="en-US" sz="3200" dirty="0" err="1">
                <a:solidFill>
                  <a:prstClr val="white"/>
                </a:solidFill>
              </a:rPr>
              <a:t>Kinzler</a:t>
            </a:r>
            <a:endParaRPr lang="en-US" sz="3200" dirty="0">
              <a:solidFill>
                <a:prstClr val="white"/>
              </a:solidFill>
            </a:endParaRPr>
          </a:p>
          <a:p>
            <a:pPr marL="284163" indent="0">
              <a:spcBef>
                <a:spcPts val="1200"/>
              </a:spcBef>
              <a:buClr>
                <a:srgbClr val="D6ECFF"/>
              </a:buClr>
              <a:buSzPct val="95000"/>
            </a:pPr>
            <a:r>
              <a:rPr lang="en-US" sz="3200" dirty="0">
                <a:solidFill>
                  <a:prstClr val="white"/>
                </a:solidFill>
              </a:rPr>
              <a:t>Eugene </a:t>
            </a:r>
            <a:r>
              <a:rPr lang="en-US" sz="3200" dirty="0" err="1" smtClean="0">
                <a:solidFill>
                  <a:prstClr val="white"/>
                </a:solidFill>
              </a:rPr>
              <a:t>Koonin</a:t>
            </a:r>
            <a:r>
              <a:rPr lang="en-US" sz="3200" dirty="0" smtClean="0">
                <a:solidFill>
                  <a:prstClr val="white"/>
                </a:solidFill>
              </a:rPr>
              <a:t> </a:t>
            </a:r>
            <a:endParaRPr lang="en-US" sz="3200" dirty="0">
              <a:solidFill>
                <a:prstClr val="white"/>
              </a:solidFill>
            </a:endParaRPr>
          </a:p>
          <a:p>
            <a:pPr marL="284163" indent="0">
              <a:spcBef>
                <a:spcPts val="1200"/>
              </a:spcBef>
              <a:buClr>
                <a:srgbClr val="D6ECFF"/>
              </a:buClr>
              <a:buSzPct val="95000"/>
            </a:pPr>
            <a:r>
              <a:rPr lang="en-US" sz="3200" dirty="0">
                <a:solidFill>
                  <a:prstClr val="white"/>
                </a:solidFill>
              </a:rPr>
              <a:t>Stephen </a:t>
            </a:r>
            <a:r>
              <a:rPr lang="en-US" sz="3200" dirty="0" err="1">
                <a:solidFill>
                  <a:prstClr val="white"/>
                </a:solidFill>
              </a:rPr>
              <a:t>Palumbi</a:t>
            </a:r>
            <a:endParaRPr lang="en-US" sz="3200" dirty="0">
              <a:solidFill>
                <a:prstClr val="white"/>
              </a:solidFill>
            </a:endParaRPr>
          </a:p>
        </p:txBody>
      </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13</a:t>
            </a:r>
            <a:endParaRPr lang="en-US" sz="2000" dirty="0">
              <a:solidFill>
                <a:srgbClr val="00ADDC">
                  <a:lumMod val="40000"/>
                  <a:lumOff val="60000"/>
                </a:srgbClr>
              </a:solidFill>
              <a:latin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5221063" y="2182527"/>
            <a:ext cx="2857500" cy="3183999"/>
            <a:chOff x="5286502" y="2134773"/>
            <a:chExt cx="2857500" cy="3183999"/>
          </a:xfrm>
        </p:grpSpPr>
        <p:pic>
          <p:nvPicPr>
            <p:cNvPr id="103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23563" t="4568" r="24713" b="4075"/>
            <a:stretch/>
          </p:blipFill>
          <p:spPr bwMode="auto">
            <a:xfrm>
              <a:off x="5572252" y="2134773"/>
              <a:ext cx="2286000" cy="2349501"/>
            </a:xfrm>
            <a:prstGeom prst="ellipse">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286502" y="4610886"/>
              <a:ext cx="2857500" cy="707886"/>
            </a:xfrm>
            <a:prstGeom prst="rect">
              <a:avLst/>
            </a:prstGeom>
            <a:noFill/>
          </p:spPr>
          <p:txBody>
            <a:bodyPr wrap="square" rtlCol="0">
              <a:spAutoFit/>
            </a:bodyPr>
            <a:lstStyle/>
            <a:p>
              <a:pPr algn="ctr"/>
              <a:r>
                <a:rPr lang="en-US" sz="2000" dirty="0" smtClean="0">
                  <a:solidFill>
                    <a:srgbClr val="CC9900"/>
                  </a:solidFill>
                </a:rPr>
                <a:t>NATIONAL ACADEMY OF SCIENCES</a:t>
              </a:r>
              <a:endParaRPr lang="en-US" sz="2000" dirty="0">
                <a:solidFill>
                  <a:srgbClr val="CC9900"/>
                </a:solidFill>
              </a:endParaRPr>
            </a:p>
          </p:txBody>
        </p:sp>
      </p:grpSp>
    </p:spTree>
    <p:extLst>
      <p:ext uri="{BB962C8B-B14F-4D97-AF65-F5344CB8AC3E}">
        <p14:creationId xmlns:p14="http://schemas.microsoft.com/office/powerpoint/2010/main" val="1320929139"/>
      </p:ext>
    </p:extLst>
  </p:cSld>
  <p:clrMapOvr>
    <a:masterClrMapping/>
  </p:clrMapOvr>
  <p:transition spd="slow">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9050"/>
            <a:ext cx="9144001" cy="608956"/>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New President, Rockefeller University</a:t>
            </a:r>
            <a:br>
              <a:rPr lang="en-US" sz="3600" b="1" dirty="0" smtClean="0">
                <a:solidFill>
                  <a:srgbClr val="FFFF00"/>
                </a:solidFill>
                <a:latin typeface="Arial" charset="0"/>
                <a:cs typeface="Arial" charset="0"/>
              </a:rPr>
            </a:br>
            <a:endParaRPr lang="en-US" sz="3600" b="1" dirty="0" smtClean="0">
              <a:solidFill>
                <a:srgbClr val="FFFF00"/>
              </a:solidFill>
              <a:latin typeface="Arial" charset="0"/>
              <a:cs typeface="Arial" charset="0"/>
            </a:endParaRPr>
          </a:p>
        </p:txBody>
      </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14</a:t>
            </a:r>
            <a:endParaRPr lang="en-US" sz="2000" dirty="0">
              <a:solidFill>
                <a:srgbClr val="00ADDC">
                  <a:lumMod val="40000"/>
                  <a:lumOff val="60000"/>
                </a:srgbClr>
              </a:solidFill>
              <a:latin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307975" y="1581150"/>
            <a:ext cx="5203825" cy="4483100"/>
            <a:chOff x="480458" y="1581150"/>
            <a:chExt cx="5203825" cy="4483100"/>
          </a:xfrm>
        </p:grpSpPr>
        <p:pic>
          <p:nvPicPr>
            <p:cNvPr id="3" name="Picture 2"/>
            <p:cNvPicPr>
              <a:picLocks noChangeAspect="1"/>
            </p:cNvPicPr>
            <p:nvPr/>
          </p:nvPicPr>
          <p:blipFill rotWithShape="1">
            <a:blip r:embed="rId3"/>
            <a:srcRect l="31729"/>
            <a:stretch/>
          </p:blipFill>
          <p:spPr>
            <a:xfrm>
              <a:off x="1333499" y="1581150"/>
              <a:ext cx="3497745" cy="3752850"/>
            </a:xfrm>
            <a:prstGeom prst="roundRect">
              <a:avLst/>
            </a:prstGeom>
          </p:spPr>
        </p:pic>
        <p:sp>
          <p:nvSpPr>
            <p:cNvPr id="8" name="Title 1"/>
            <p:cNvSpPr txBox="1">
              <a:spLocks/>
            </p:cNvSpPr>
            <p:nvPr/>
          </p:nvSpPr>
          <p:spPr>
            <a:xfrm>
              <a:off x="480458" y="5461000"/>
              <a:ext cx="5203825" cy="603250"/>
            </a:xfrm>
            <a:prstGeom prst="rect">
              <a:avLst/>
            </a:prstGeom>
          </p:spPr>
          <p:txBody>
            <a:bodyPr/>
            <a:lstStyle/>
            <a:p>
              <a:pPr algn="ctr" eaLnBrk="0" hangingPunct="0">
                <a:defRPr/>
              </a:pPr>
              <a:r>
                <a:rPr lang="en-US" sz="3200" spc="-100" dirty="0" smtClean="0">
                  <a:solidFill>
                    <a:prstClr val="white"/>
                  </a:solidFill>
                  <a:cs typeface="Arial" charset="0"/>
                </a:rPr>
                <a:t>Richard </a:t>
              </a:r>
              <a:r>
                <a:rPr lang="en-US" sz="3200" spc="-100" dirty="0" err="1" smtClean="0">
                  <a:solidFill>
                    <a:prstClr val="white"/>
                  </a:solidFill>
                  <a:cs typeface="Arial" charset="0"/>
                </a:rPr>
                <a:t>Lifton</a:t>
              </a:r>
              <a:r>
                <a:rPr lang="en-US" sz="3200" spc="-100" dirty="0" smtClean="0">
                  <a:solidFill>
                    <a:prstClr val="white"/>
                  </a:solidFill>
                  <a:cs typeface="Arial" charset="0"/>
                </a:rPr>
                <a:t>, M.D., Ph.D. </a:t>
              </a:r>
              <a:endParaRPr lang="en-US" sz="3200" spc="-100" dirty="0">
                <a:solidFill>
                  <a:prstClr val="white"/>
                </a:solidFill>
                <a:cs typeface="Arial" charset="0"/>
              </a:endParaRPr>
            </a:p>
          </p:txBody>
        </p:sp>
      </p:grpSp>
      <p:pic>
        <p:nvPicPr>
          <p:cNvPr id="9218" name="Picture 2" descr="http://upload.wikimedia.org/wikipedia/en/9/94/Rockefeller_University_sea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347" y="2451100"/>
            <a:ext cx="2306786" cy="2360612"/>
          </a:xfrm>
          <a:prstGeom prst="ellipse">
            <a:avLst/>
          </a:prstGeom>
          <a:solidFill>
            <a:schemeClr val="tx1"/>
          </a:solidFill>
          <a:ln w="76200">
            <a:solidFill>
              <a:schemeClr val="tx1"/>
            </a:solidFill>
          </a:ln>
          <a:effectLst>
            <a:glow rad="228600">
              <a:schemeClr val="accent4">
                <a:satMod val="175000"/>
                <a:alpha val="40000"/>
              </a:schemeClr>
            </a:glow>
          </a:effectLst>
        </p:spPr>
      </p:pic>
    </p:spTree>
    <p:extLst>
      <p:ext uri="{BB962C8B-B14F-4D97-AF65-F5344CB8AC3E}">
        <p14:creationId xmlns:p14="http://schemas.microsoft.com/office/powerpoint/2010/main" val="1187492701"/>
      </p:ext>
    </p:extLst>
  </p:cSld>
  <p:clrMapOvr>
    <a:masterClrMapping/>
  </p:clrMapOvr>
  <p:transition spd="slow">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9050"/>
            <a:ext cx="9144001" cy="608956"/>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New Chief </a:t>
            </a:r>
            <a:r>
              <a:rPr lang="en-US" sz="3600" b="1" dirty="0">
                <a:solidFill>
                  <a:srgbClr val="FFFF00"/>
                </a:solidFill>
                <a:latin typeface="Arial" charset="0"/>
                <a:cs typeface="Arial" charset="0"/>
              </a:rPr>
              <a:t>Scientific </a:t>
            </a:r>
            <a:r>
              <a:rPr lang="en-US" sz="3600" b="1" dirty="0" smtClean="0">
                <a:solidFill>
                  <a:srgbClr val="FFFF00"/>
                </a:solidFill>
                <a:latin typeface="Arial" charset="0"/>
                <a:cs typeface="Arial" charset="0"/>
              </a:rPr>
              <a:t>Officer, </a:t>
            </a:r>
            <a:r>
              <a:rPr lang="en-US" sz="3600" b="1" dirty="0" err="1" smtClean="0">
                <a:solidFill>
                  <a:srgbClr val="FFFF00"/>
                </a:solidFill>
                <a:latin typeface="Arial" charset="0"/>
                <a:cs typeface="Arial" charset="0"/>
              </a:rPr>
              <a:t>Metabiota</a:t>
            </a:r>
            <a:endParaRPr lang="en-US" sz="3600" b="1" dirty="0" smtClean="0">
              <a:solidFill>
                <a:srgbClr val="FFFF00"/>
              </a:solidFill>
              <a:latin typeface="Arial" charset="0"/>
              <a:cs typeface="Arial" charset="0"/>
            </a:endParaRPr>
          </a:p>
        </p:txBody>
      </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15</a:t>
            </a:r>
            <a:endParaRPr lang="en-US" sz="2000" dirty="0">
              <a:solidFill>
                <a:srgbClr val="00ADDC">
                  <a:lumMod val="40000"/>
                  <a:lumOff val="60000"/>
                </a:srgbClr>
              </a:solidFill>
              <a:latin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7"/>
          <p:cNvGrpSpPr/>
          <p:nvPr/>
        </p:nvGrpSpPr>
        <p:grpSpPr>
          <a:xfrm>
            <a:off x="180975" y="1400188"/>
            <a:ext cx="4825707" cy="4537434"/>
            <a:chOff x="765175" y="1798320"/>
            <a:chExt cx="4825707" cy="4537434"/>
          </a:xfrm>
        </p:grpSpPr>
        <p:pic>
          <p:nvPicPr>
            <p:cNvPr id="9" name="Picture 8"/>
            <p:cNvPicPr>
              <a:picLocks noChangeAspect="1"/>
            </p:cNvPicPr>
            <p:nvPr/>
          </p:nvPicPr>
          <p:blipFill>
            <a:blip r:embed="rId3"/>
            <a:stretch>
              <a:fillRect/>
            </a:stretch>
          </p:blipFill>
          <p:spPr>
            <a:xfrm>
              <a:off x="1629728" y="1798320"/>
              <a:ext cx="2923566" cy="3840480"/>
            </a:xfrm>
            <a:prstGeom prst="roundRect">
              <a:avLst/>
            </a:prstGeom>
          </p:spPr>
        </p:pic>
        <p:sp>
          <p:nvSpPr>
            <p:cNvPr id="12" name="Title 1"/>
            <p:cNvSpPr txBox="1">
              <a:spLocks/>
            </p:cNvSpPr>
            <p:nvPr/>
          </p:nvSpPr>
          <p:spPr>
            <a:xfrm>
              <a:off x="765175" y="5638800"/>
              <a:ext cx="4825707" cy="696954"/>
            </a:xfrm>
            <a:prstGeom prst="rect">
              <a:avLst/>
            </a:prstGeom>
          </p:spPr>
          <p:txBody>
            <a:bodyPr/>
            <a:lstStyle/>
            <a:p>
              <a:pPr algn="ctr" eaLnBrk="0" hangingPunct="0">
                <a:defRPr/>
              </a:pPr>
              <a:r>
                <a:rPr lang="en-US" sz="3200" spc="-100" dirty="0" smtClean="0">
                  <a:solidFill>
                    <a:prstClr val="white"/>
                  </a:solidFill>
                  <a:cs typeface="Arial" charset="0"/>
                </a:rPr>
                <a:t>Eddy Rubin, M.D., Ph.D. </a:t>
              </a:r>
              <a:endParaRPr lang="en-US" sz="3200" spc="-100" dirty="0">
                <a:solidFill>
                  <a:prstClr val="white"/>
                </a:solidFill>
                <a:cs typeface="Arial" charset="0"/>
              </a:endParaRPr>
            </a:p>
          </p:txBody>
        </p:sp>
      </p:grpSp>
      <p:pic>
        <p:nvPicPr>
          <p:cNvPr id="13314" name="Picture 2" descr="http://metabiota.com/images/logo-metabiot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4062" y="2951188"/>
            <a:ext cx="4192526" cy="950252"/>
          </a:xfrm>
          <a:prstGeom prst="rect">
            <a:avLst/>
          </a:prstGeom>
          <a:solidFill>
            <a:schemeClr val="tx1"/>
          </a:solidFill>
          <a:effectLst>
            <a:glow rad="228600">
              <a:schemeClr val="accent1">
                <a:satMod val="175000"/>
                <a:alpha val="40000"/>
              </a:schemeClr>
            </a:glow>
          </a:effectLst>
        </p:spPr>
      </p:pic>
    </p:spTree>
    <p:extLst>
      <p:ext uri="{BB962C8B-B14F-4D97-AF65-F5344CB8AC3E}">
        <p14:creationId xmlns:p14="http://schemas.microsoft.com/office/powerpoint/2010/main" val="1019319383"/>
      </p:ext>
    </p:extLst>
  </p:cSld>
  <p:clrMapOvr>
    <a:masterClrMapping/>
  </p:clrMapOvr>
  <p:transition spd="slow">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9050"/>
            <a:ext cx="9144001" cy="608956"/>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Jan </a:t>
            </a:r>
            <a:r>
              <a:rPr lang="en-US" sz="3600" b="1" dirty="0" err="1">
                <a:solidFill>
                  <a:srgbClr val="FFFF00"/>
                </a:solidFill>
                <a:latin typeface="Arial" charset="0"/>
                <a:cs typeface="Arial" charset="0"/>
              </a:rPr>
              <a:t>Witkowski</a:t>
            </a:r>
            <a:r>
              <a:rPr lang="en-US" sz="3600" b="1" dirty="0">
                <a:solidFill>
                  <a:srgbClr val="FFFF00"/>
                </a:solidFill>
                <a:latin typeface="Arial" charset="0"/>
                <a:cs typeface="Arial" charset="0"/>
              </a:rPr>
              <a:t> Steps Down as </a:t>
            </a:r>
            <a:r>
              <a:rPr lang="en-US" sz="3600" b="1" dirty="0" smtClean="0">
                <a:solidFill>
                  <a:srgbClr val="FFFF00"/>
                </a:solidFill>
                <a:latin typeface="Arial" charset="0"/>
                <a:cs typeface="Arial" charset="0"/>
              </a:rPr>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Director, CSHL </a:t>
            </a:r>
            <a:r>
              <a:rPr lang="en-US" sz="3600" b="1" dirty="0" err="1" smtClean="0">
                <a:solidFill>
                  <a:srgbClr val="FFFF00"/>
                </a:solidFill>
                <a:latin typeface="Arial" charset="0"/>
                <a:cs typeface="Arial" charset="0"/>
              </a:rPr>
              <a:t>Banbury</a:t>
            </a:r>
            <a:r>
              <a:rPr lang="en-US" sz="3600" b="1" dirty="0" smtClean="0">
                <a:solidFill>
                  <a:srgbClr val="FFFF00"/>
                </a:solidFill>
                <a:latin typeface="Arial" charset="0"/>
                <a:cs typeface="Arial" charset="0"/>
              </a:rPr>
              <a:t> Center</a:t>
            </a: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130175" y="1966279"/>
            <a:ext cx="4825707" cy="4122749"/>
            <a:chOff x="765175" y="1966279"/>
            <a:chExt cx="4825707" cy="4122749"/>
          </a:xfrm>
        </p:grpSpPr>
        <p:pic>
          <p:nvPicPr>
            <p:cNvPr id="14338" name="Picture 2" descr="https://www.nasw.org/sites/default/files/styles/medium/public/naswbks_1603_Witkowski_Cold_Spring_Harbor_Lab_author_photo.jpg?itok=ViIKbm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131" y="1966279"/>
              <a:ext cx="3425795" cy="3425795"/>
            </a:xfrm>
            <a:prstGeom prst="round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765175" y="5392074"/>
              <a:ext cx="4825707" cy="696954"/>
            </a:xfrm>
            <a:prstGeom prst="rect">
              <a:avLst/>
            </a:prstGeom>
          </p:spPr>
          <p:txBody>
            <a:bodyPr/>
            <a:lstStyle/>
            <a:p>
              <a:pPr algn="ctr" eaLnBrk="0" hangingPunct="0">
                <a:defRPr/>
              </a:pPr>
              <a:r>
                <a:rPr lang="en-US" sz="3200" spc="-100" dirty="0" smtClean="0">
                  <a:solidFill>
                    <a:prstClr val="white"/>
                  </a:solidFill>
                  <a:cs typeface="Arial" charset="0"/>
                </a:rPr>
                <a:t>Jan </a:t>
              </a:r>
              <a:r>
                <a:rPr lang="en-US" sz="3200" spc="-100" dirty="0" err="1" smtClean="0">
                  <a:solidFill>
                    <a:prstClr val="white"/>
                  </a:solidFill>
                  <a:cs typeface="Arial" charset="0"/>
                </a:rPr>
                <a:t>Witkowski</a:t>
              </a:r>
              <a:r>
                <a:rPr lang="en-US" sz="3200" spc="-100" dirty="0" smtClean="0">
                  <a:solidFill>
                    <a:prstClr val="white"/>
                  </a:solidFill>
                  <a:cs typeface="Arial" charset="0"/>
                </a:rPr>
                <a:t>, Ph.D. </a:t>
              </a:r>
              <a:endParaRPr lang="en-US" sz="3200" spc="-100" dirty="0">
                <a:solidFill>
                  <a:prstClr val="white"/>
                </a:solidFill>
                <a:cs typeface="Arial" charset="0"/>
              </a:endParaRPr>
            </a:p>
          </p:txBody>
        </p:sp>
      </p:grpSp>
      <p:pic>
        <p:nvPicPr>
          <p:cNvPr id="14340" name="Picture 4" descr="https://upload.wikimedia.org/wikipedia/en/2/26/Cold_Spring_Harbor_Laboratory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2243" y="2860247"/>
            <a:ext cx="3440873" cy="1637857"/>
          </a:xfrm>
          <a:prstGeom prst="rect">
            <a:avLst/>
          </a:prstGeom>
          <a:solidFill>
            <a:schemeClr val="tx1"/>
          </a:solidFill>
          <a:effectLst>
            <a:glow rad="228600">
              <a:schemeClr val="accent5">
                <a:satMod val="175000"/>
                <a:alpha val="40000"/>
              </a:schemeClr>
            </a:glow>
          </a:effectLst>
        </p:spPr>
      </p:pic>
    </p:spTree>
    <p:extLst>
      <p:ext uri="{BB962C8B-B14F-4D97-AF65-F5344CB8AC3E}">
        <p14:creationId xmlns:p14="http://schemas.microsoft.com/office/powerpoint/2010/main" val="1535694456"/>
      </p:ext>
    </p:extLst>
  </p:cSld>
  <p:clrMapOvr>
    <a:masterClrMapping/>
  </p:clrMapOvr>
  <p:transition spd="slow">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9050"/>
            <a:ext cx="9144001" cy="608956"/>
          </a:xfrm>
        </p:spPr>
        <p:txBody>
          <a:bodyPr wrap="square" lIns="91440" tIns="45720" rIns="91440" bIns="45720" numCol="1" anchorCtr="0" compatLnSpc="1">
            <a:prstTxWarp prst="textNoShape">
              <a:avLst/>
            </a:prstTxWarp>
          </a:bodyPr>
          <a:lstStyle/>
          <a:p>
            <a:pPr algn="ctr">
              <a:defRPr/>
            </a:pPr>
            <a:r>
              <a:rPr lang="en-US" sz="3600" b="1" i="1" dirty="0">
                <a:solidFill>
                  <a:srgbClr val="FFFF00"/>
                </a:solidFill>
                <a:latin typeface="Arial" pitchFamily="34" charset="0"/>
                <a:cs typeface="Arial" pitchFamily="34" charset="0"/>
              </a:rPr>
              <a:t>MIT Technology Review</a:t>
            </a:r>
            <a:br>
              <a:rPr lang="en-US" sz="3600" b="1" i="1" dirty="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Breakthrough Technologies for 2016</a:t>
            </a:r>
            <a:r>
              <a:rPr lang="en-US" sz="3600" b="1" dirty="0" smtClean="0">
                <a:solidFill>
                  <a:srgbClr val="FFFF00"/>
                </a:solidFill>
                <a:latin typeface="Arial" charset="0"/>
                <a:cs typeface="Arial" charset="0"/>
              </a:rPr>
              <a:t/>
            </a:r>
            <a:br>
              <a:rPr lang="en-US" sz="3600" b="1" dirty="0" smtClean="0">
                <a:solidFill>
                  <a:srgbClr val="FFFF00"/>
                </a:solidFill>
                <a:latin typeface="Arial" charset="0"/>
                <a:cs typeface="Arial" charset="0"/>
              </a:rPr>
            </a:br>
            <a:endParaRPr lang="en-US" sz="3600" b="1" dirty="0" smtClean="0">
              <a:solidFill>
                <a:srgbClr val="FFFF00"/>
              </a:solidFill>
              <a:latin typeface="Arial" charset="0"/>
              <a:cs typeface="Arial" charset="0"/>
            </a:endParaRPr>
          </a:p>
        </p:txBody>
      </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16</a:t>
            </a:r>
            <a:endParaRPr lang="en-US" sz="2000" dirty="0">
              <a:solidFill>
                <a:srgbClr val="00ADDC">
                  <a:lumMod val="40000"/>
                  <a:lumOff val="60000"/>
                </a:srgbClr>
              </a:solidFill>
              <a:latin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3"/>
          <a:srcRect l="18833" t="42000" r="20250" b="36685"/>
          <a:stretch/>
        </p:blipFill>
        <p:spPr>
          <a:xfrm>
            <a:off x="1162462" y="3383029"/>
            <a:ext cx="6803200" cy="1339001"/>
          </a:xfrm>
          <a:prstGeom prst="rect">
            <a:avLst/>
          </a:prstGeom>
          <a:effectLst>
            <a:glow rad="228600">
              <a:schemeClr val="accent2">
                <a:satMod val="175000"/>
                <a:alpha val="40000"/>
              </a:schemeClr>
            </a:glow>
          </a:effectLst>
        </p:spPr>
      </p:pic>
      <p:pic>
        <p:nvPicPr>
          <p:cNvPr id="7" name="Picture 6"/>
          <p:cNvPicPr>
            <a:picLocks noChangeAspect="1"/>
          </p:cNvPicPr>
          <p:nvPr/>
        </p:nvPicPr>
        <p:blipFill rotWithShape="1">
          <a:blip r:embed="rId4"/>
          <a:srcRect l="18917" t="29704" r="19833" b="50000"/>
          <a:stretch/>
        </p:blipFill>
        <p:spPr>
          <a:xfrm>
            <a:off x="1162462" y="5013116"/>
            <a:ext cx="6803200" cy="1268080"/>
          </a:xfrm>
          <a:prstGeom prst="rect">
            <a:avLst/>
          </a:prstGeom>
          <a:effectLst>
            <a:glow rad="228600">
              <a:schemeClr val="accent4">
                <a:satMod val="175000"/>
                <a:alpha val="40000"/>
              </a:schemeClr>
            </a:glow>
          </a:effectLst>
        </p:spPr>
      </p:pic>
      <p:pic>
        <p:nvPicPr>
          <p:cNvPr id="8" name="Picture 7"/>
          <p:cNvPicPr>
            <a:picLocks noChangeAspect="1"/>
          </p:cNvPicPr>
          <p:nvPr/>
        </p:nvPicPr>
        <p:blipFill rotWithShape="1">
          <a:blip r:embed="rId5"/>
          <a:srcRect l="21833" t="28222" r="24250" b="18445"/>
          <a:stretch/>
        </p:blipFill>
        <p:spPr>
          <a:xfrm>
            <a:off x="2983662" y="1333230"/>
            <a:ext cx="3160799" cy="1758714"/>
          </a:xfrm>
          <a:prstGeom prst="rect">
            <a:avLst/>
          </a:prstGeom>
          <a:effectLst>
            <a:glow rad="127000">
              <a:schemeClr val="tx1"/>
            </a:glow>
          </a:effectLst>
        </p:spPr>
      </p:pic>
    </p:spTree>
    <p:extLst>
      <p:ext uri="{BB962C8B-B14F-4D97-AF65-F5344CB8AC3E}">
        <p14:creationId xmlns:p14="http://schemas.microsoft.com/office/powerpoint/2010/main" val="1954957843"/>
      </p:ext>
    </p:extLst>
  </p:cSld>
  <p:clrMapOvr>
    <a:masterClrMapping/>
  </p:clrMapOvr>
  <p:transition spd="slow">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9050"/>
            <a:ext cx="9144001" cy="132207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Sequencing Human Genome Rated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Top Healthcare Advance </a:t>
            </a:r>
            <a:r>
              <a:rPr lang="en-US" sz="3600" b="1" dirty="0">
                <a:solidFill>
                  <a:srgbClr val="FFFF00"/>
                </a:solidFill>
                <a:latin typeface="Arial" charset="0"/>
                <a:cs typeface="Arial" charset="0"/>
              </a:rPr>
              <a:t>of </a:t>
            </a:r>
            <a:r>
              <a:rPr lang="en-US" sz="3600" b="1" dirty="0" smtClean="0">
                <a:solidFill>
                  <a:srgbClr val="FFFF00"/>
                </a:solidFill>
                <a:latin typeface="Arial" charset="0"/>
                <a:cs typeface="Arial" charset="0"/>
              </a:rPr>
              <a:t>Past </a:t>
            </a:r>
            <a:r>
              <a:rPr lang="en-US" sz="3600" b="1" dirty="0">
                <a:solidFill>
                  <a:srgbClr val="FFFF00"/>
                </a:solidFill>
                <a:latin typeface="Arial" charset="0"/>
                <a:cs typeface="Arial" charset="0"/>
              </a:rPr>
              <a:t>40 </a:t>
            </a:r>
            <a:r>
              <a:rPr lang="en-US" sz="3600" b="1" dirty="0" smtClean="0">
                <a:solidFill>
                  <a:srgbClr val="FFFF00"/>
                </a:solidFill>
                <a:latin typeface="Arial" charset="0"/>
                <a:cs typeface="Arial" charset="0"/>
              </a:rPr>
              <a:t>Years</a:t>
            </a:r>
            <a:endParaRPr lang="en-US" sz="3600" b="1" i="1" dirty="0" smtClean="0">
              <a:solidFill>
                <a:srgbClr val="FFFF00"/>
              </a:solidFill>
              <a:latin typeface="Arial" charset="0"/>
              <a:cs typeface="Arial" charset="0"/>
            </a:endParaRPr>
          </a:p>
        </p:txBody>
      </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17</a:t>
            </a:r>
            <a:endParaRPr lang="en-US" sz="2000" dirty="0">
              <a:solidFill>
                <a:srgbClr val="00ADDC">
                  <a:lumMod val="40000"/>
                  <a:lumOff val="60000"/>
                </a:srgbClr>
              </a:solidFill>
              <a:latin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3"/>
          <a:srcRect l="36000" t="24222" r="39167" b="7359"/>
          <a:stretch/>
        </p:blipFill>
        <p:spPr>
          <a:xfrm>
            <a:off x="1131313" y="1902865"/>
            <a:ext cx="2907665" cy="4506203"/>
          </a:xfrm>
          <a:prstGeom prst="rect">
            <a:avLst/>
          </a:prstGeom>
          <a:effectLst>
            <a:glow rad="228600">
              <a:schemeClr val="tx1">
                <a:lumMod val="85000"/>
                <a:alpha val="40000"/>
              </a:schemeClr>
            </a:glow>
          </a:effectLst>
        </p:spPr>
      </p:pic>
      <p:pic>
        <p:nvPicPr>
          <p:cNvPr id="15364" name="Picture 4" descr="https://raw.githubusercontent.com/modernhealthcare/mh-logo/master/mh-logo-fb-l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2978" y="2831471"/>
            <a:ext cx="3975705" cy="208724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3425165228"/>
      </p:ext>
    </p:extLst>
  </p:cSld>
  <p:clrMapOvr>
    <a:masterClrMapping/>
  </p:clrMapOvr>
  <p:transition spd="slow">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9050"/>
            <a:ext cx="9144001" cy="608956"/>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20</a:t>
            </a:r>
            <a:r>
              <a:rPr lang="en-US" sz="3600" b="1" baseline="30000" dirty="0">
                <a:solidFill>
                  <a:srgbClr val="FFFF00"/>
                </a:solidFill>
                <a:latin typeface="Arial" charset="0"/>
                <a:cs typeface="Arial" charset="0"/>
              </a:rPr>
              <a:t>th</a:t>
            </a:r>
            <a:r>
              <a:rPr lang="en-US" sz="3600" b="1" dirty="0">
                <a:solidFill>
                  <a:srgbClr val="FFFF00"/>
                </a:solidFill>
                <a:latin typeface="Arial" charset="0"/>
                <a:cs typeface="Arial" charset="0"/>
              </a:rPr>
              <a:t> Anniversary Issue of </a:t>
            </a:r>
            <a:r>
              <a:rPr lang="en-US" sz="3600" b="1" dirty="0" smtClean="0">
                <a:solidFill>
                  <a:srgbClr val="FFFF00"/>
                </a:solidFill>
                <a:latin typeface="Arial" charset="0"/>
                <a:cs typeface="Arial" charset="0"/>
              </a:rPr>
              <a:t/>
            </a:r>
            <a:br>
              <a:rPr lang="en-US" sz="3600" b="1" dirty="0" smtClean="0">
                <a:solidFill>
                  <a:srgbClr val="FFFF00"/>
                </a:solidFill>
                <a:latin typeface="Arial" charset="0"/>
                <a:cs typeface="Arial" charset="0"/>
              </a:rPr>
            </a:br>
            <a:r>
              <a:rPr lang="en-US" sz="3600" b="1" i="1" dirty="0" smtClean="0">
                <a:solidFill>
                  <a:srgbClr val="FFFF00"/>
                </a:solidFill>
                <a:latin typeface="Arial" charset="0"/>
                <a:cs typeface="Arial" charset="0"/>
              </a:rPr>
              <a:t>Nature Biotechnology</a:t>
            </a:r>
          </a:p>
        </p:txBody>
      </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18</a:t>
            </a:r>
            <a:endParaRPr lang="en-US" sz="2000" dirty="0">
              <a:solidFill>
                <a:srgbClr val="00ADDC">
                  <a:lumMod val="40000"/>
                  <a:lumOff val="60000"/>
                </a:srgbClr>
              </a:solidFill>
              <a:latin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http://www.nature.com/nbt/journal/v34/n3/covers/largecove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5809" y="1625087"/>
            <a:ext cx="3376507" cy="4449676"/>
          </a:xfrm>
          <a:prstGeom prst="rect">
            <a:avLst/>
          </a:prstGeom>
          <a:noFill/>
          <a:ln>
            <a:noFill/>
          </a:ln>
          <a:effectLst>
            <a:glow rad="228600">
              <a:schemeClr val="accent5">
                <a:satMod val="175000"/>
                <a:alpha val="40000"/>
              </a:schemeClr>
            </a:glow>
          </a:effectLst>
        </p:spPr>
      </p:pic>
    </p:spTree>
    <p:extLst>
      <p:ext uri="{BB962C8B-B14F-4D97-AF65-F5344CB8AC3E}">
        <p14:creationId xmlns:p14="http://schemas.microsoft.com/office/powerpoint/2010/main" val="1272339769"/>
      </p:ext>
    </p:extLst>
  </p:cSld>
  <p:clrMapOvr>
    <a:masterClrMapping/>
  </p:clrMapOvr>
  <p:transition spd="slow">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7145" y="14104"/>
            <a:ext cx="9144000" cy="981830"/>
          </a:xfrm>
          <a:prstGeom prst="rect">
            <a:avLst/>
          </a:prstGeom>
        </p:spPr>
        <p:txBody>
          <a:bodyPr/>
          <a:lstStyle/>
          <a:p>
            <a:pPr algn="ctr">
              <a:defRPr/>
            </a:pPr>
            <a:r>
              <a:rPr lang="en-US" sz="3800" i="1" spc="-100" dirty="0" smtClean="0">
                <a:solidFill>
                  <a:srgbClr val="FFFF00"/>
                </a:solidFill>
                <a:latin typeface="Arial" charset="0"/>
                <a:cs typeface="Arial" pitchFamily="34" charset="0"/>
              </a:rPr>
              <a:t>Genomes </a:t>
            </a:r>
            <a:r>
              <a:rPr lang="en-US" sz="3800" i="1" spc="-100" dirty="0">
                <a:solidFill>
                  <a:srgbClr val="FFFF00"/>
                </a:solidFill>
                <a:latin typeface="Arial" charset="0"/>
                <a:cs typeface="Arial" pitchFamily="34" charset="0"/>
              </a:rPr>
              <a:t>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13" descr="Image result for ebol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 name="TextBox 7"/>
          <p:cNvSpPr txBox="1"/>
          <p:nvPr/>
        </p:nvSpPr>
        <p:spPr>
          <a:xfrm>
            <a:off x="7320218" y="6407706"/>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19</a:t>
            </a:r>
            <a:endParaRPr lang="en-US" sz="2000" dirty="0">
              <a:solidFill>
                <a:srgbClr val="00ADDC">
                  <a:lumMod val="40000"/>
                  <a:lumOff val="60000"/>
                </a:srgbClr>
              </a:solidFill>
              <a:latin typeface="Arial" charset="0"/>
            </a:endParaRPr>
          </a:p>
        </p:txBody>
      </p:sp>
      <p:pic>
        <p:nvPicPr>
          <p:cNvPr id="16386" name="Picture 2" descr="http://cdn.orkin.com/images/bed_bugs/bed-bug-illustration_824x52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69615" y="1365599"/>
            <a:ext cx="2709545" cy="173292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animals.sandiegozoo.org/sites/default/files/juicebox_slides/cheetah_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5695" y="2105712"/>
            <a:ext cx="2777540" cy="159610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i297.photobucket.com/albums/mm207/FIBPICS/SaSpottedGar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8062" y="3900017"/>
            <a:ext cx="3772038" cy="1491134"/>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Skeleton of an early Neandertal ancestor from Sima de los Huesos, a unique cave site in Northern Spain"/>
          <p:cNvPicPr>
            <a:picLocks noChangeAspect="1" noChangeArrowheads="1"/>
          </p:cNvPicPr>
          <p:nvPr/>
        </p:nvPicPr>
        <p:blipFill rotWithShape="1">
          <a:blip r:embed="rId8">
            <a:extLst>
              <a:ext uri="{28A0092B-C50C-407E-A947-70E740481C1C}">
                <a14:useLocalDpi xmlns:a14="http://schemas.microsoft.com/office/drawing/2010/main" val="0"/>
              </a:ext>
            </a:extLst>
          </a:blip>
          <a:srcRect l="24689" r="21155"/>
          <a:stretch/>
        </p:blipFill>
        <p:spPr bwMode="auto">
          <a:xfrm>
            <a:off x="2936875" y="4128072"/>
            <a:ext cx="2019300" cy="2479689"/>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www.productosecologicossinintermediarios.es/WebRoot/ce_es/Shops/940116204/4F1D/D1FF/6E6C/1A9C/B210/C0A8/8007/19EE/Mejillones_de_Galicia_-_Mytilus_galloprovinciali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575" y="4299062"/>
            <a:ext cx="2619413" cy="1827497"/>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http://images.nationalgeographic.com/wpf/media-live/photos/000/184/cache/spawning-atlantic-salmon-nicklen_18414_990x74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3667" y="2071795"/>
            <a:ext cx="2619413" cy="1965222"/>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http://www.trbimg.com/img-56be7f17/turbine/la-me-ln-channel-island-foxes-endangered-species-list-201602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06086" y="2105870"/>
            <a:ext cx="3272903" cy="2189393"/>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descr="http://cmuems.com/2014a/wp-content/uploads/2014/09/Darwins-Finches.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49944" y="4372857"/>
            <a:ext cx="2170274" cy="2039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82239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anim calcmode="lin" valueType="num">
                                      <p:cBhvr additive="base">
                                        <p:cTn id="13" dur="500" fill="hold"/>
                                        <p:tgtEl>
                                          <p:spTgt spid="16388"/>
                                        </p:tgtEl>
                                        <p:attrNameLst>
                                          <p:attrName>ppt_x</p:attrName>
                                        </p:attrNameLst>
                                      </p:cBhvr>
                                      <p:tavLst>
                                        <p:tav tm="0">
                                          <p:val>
                                            <p:strVal val="#ppt_x"/>
                                          </p:val>
                                        </p:tav>
                                        <p:tav tm="100000">
                                          <p:val>
                                            <p:strVal val="#ppt_x"/>
                                          </p:val>
                                        </p:tav>
                                      </p:tavLst>
                                    </p:anim>
                                    <p:anim calcmode="lin" valueType="num">
                                      <p:cBhvr additive="base">
                                        <p:cTn id="14"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390"/>
                                        </p:tgtEl>
                                        <p:attrNameLst>
                                          <p:attrName>style.visibility</p:attrName>
                                        </p:attrNameLst>
                                      </p:cBhvr>
                                      <p:to>
                                        <p:strVal val="visible"/>
                                      </p:to>
                                    </p:set>
                                    <p:anim calcmode="lin" valueType="num">
                                      <p:cBhvr additive="base">
                                        <p:cTn id="19" dur="500" fill="hold"/>
                                        <p:tgtEl>
                                          <p:spTgt spid="16390"/>
                                        </p:tgtEl>
                                        <p:attrNameLst>
                                          <p:attrName>ppt_x</p:attrName>
                                        </p:attrNameLst>
                                      </p:cBhvr>
                                      <p:tavLst>
                                        <p:tav tm="0">
                                          <p:val>
                                            <p:strVal val="#ppt_x"/>
                                          </p:val>
                                        </p:tav>
                                        <p:tav tm="100000">
                                          <p:val>
                                            <p:strVal val="#ppt_x"/>
                                          </p:val>
                                        </p:tav>
                                      </p:tavLst>
                                    </p:anim>
                                    <p:anim calcmode="lin" valueType="num">
                                      <p:cBhvr additive="base">
                                        <p:cTn id="20"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392"/>
                                        </p:tgtEl>
                                        <p:attrNameLst>
                                          <p:attrName>style.visibility</p:attrName>
                                        </p:attrNameLst>
                                      </p:cBhvr>
                                      <p:to>
                                        <p:strVal val="visible"/>
                                      </p:to>
                                    </p:set>
                                    <p:anim calcmode="lin" valueType="num">
                                      <p:cBhvr additive="base">
                                        <p:cTn id="25" dur="500" fill="hold"/>
                                        <p:tgtEl>
                                          <p:spTgt spid="16392"/>
                                        </p:tgtEl>
                                        <p:attrNameLst>
                                          <p:attrName>ppt_x</p:attrName>
                                        </p:attrNameLst>
                                      </p:cBhvr>
                                      <p:tavLst>
                                        <p:tav tm="0">
                                          <p:val>
                                            <p:strVal val="#ppt_x"/>
                                          </p:val>
                                        </p:tav>
                                        <p:tav tm="100000">
                                          <p:val>
                                            <p:strVal val="#ppt_x"/>
                                          </p:val>
                                        </p:tav>
                                      </p:tavLst>
                                    </p:anim>
                                    <p:anim calcmode="lin" valueType="num">
                                      <p:cBhvr additive="base">
                                        <p:cTn id="26" dur="500" fill="hold"/>
                                        <p:tgtEl>
                                          <p:spTgt spid="1639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394"/>
                                        </p:tgtEl>
                                        <p:attrNameLst>
                                          <p:attrName>style.visibility</p:attrName>
                                        </p:attrNameLst>
                                      </p:cBhvr>
                                      <p:to>
                                        <p:strVal val="visible"/>
                                      </p:to>
                                    </p:set>
                                    <p:anim calcmode="lin" valueType="num">
                                      <p:cBhvr additive="base">
                                        <p:cTn id="31" dur="500" fill="hold"/>
                                        <p:tgtEl>
                                          <p:spTgt spid="16394"/>
                                        </p:tgtEl>
                                        <p:attrNameLst>
                                          <p:attrName>ppt_x</p:attrName>
                                        </p:attrNameLst>
                                      </p:cBhvr>
                                      <p:tavLst>
                                        <p:tav tm="0">
                                          <p:val>
                                            <p:strVal val="#ppt_x"/>
                                          </p:val>
                                        </p:tav>
                                        <p:tav tm="100000">
                                          <p:val>
                                            <p:strVal val="#ppt_x"/>
                                          </p:val>
                                        </p:tav>
                                      </p:tavLst>
                                    </p:anim>
                                    <p:anim calcmode="lin" valueType="num">
                                      <p:cBhvr additive="base">
                                        <p:cTn id="32" dur="500" fill="hold"/>
                                        <p:tgtEl>
                                          <p:spTgt spid="1639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396"/>
                                        </p:tgtEl>
                                        <p:attrNameLst>
                                          <p:attrName>style.visibility</p:attrName>
                                        </p:attrNameLst>
                                      </p:cBhvr>
                                      <p:to>
                                        <p:strVal val="visible"/>
                                      </p:to>
                                    </p:set>
                                    <p:anim calcmode="lin" valueType="num">
                                      <p:cBhvr additive="base">
                                        <p:cTn id="37" dur="500" fill="hold"/>
                                        <p:tgtEl>
                                          <p:spTgt spid="16396"/>
                                        </p:tgtEl>
                                        <p:attrNameLst>
                                          <p:attrName>ppt_x</p:attrName>
                                        </p:attrNameLst>
                                      </p:cBhvr>
                                      <p:tavLst>
                                        <p:tav tm="0">
                                          <p:val>
                                            <p:strVal val="#ppt_x"/>
                                          </p:val>
                                        </p:tav>
                                        <p:tav tm="100000">
                                          <p:val>
                                            <p:strVal val="#ppt_x"/>
                                          </p:val>
                                        </p:tav>
                                      </p:tavLst>
                                    </p:anim>
                                    <p:anim calcmode="lin" valueType="num">
                                      <p:cBhvr additive="base">
                                        <p:cTn id="38"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398"/>
                                        </p:tgtEl>
                                        <p:attrNameLst>
                                          <p:attrName>style.visibility</p:attrName>
                                        </p:attrNameLst>
                                      </p:cBhvr>
                                      <p:to>
                                        <p:strVal val="visible"/>
                                      </p:to>
                                    </p:set>
                                    <p:anim calcmode="lin" valueType="num">
                                      <p:cBhvr additive="base">
                                        <p:cTn id="43" dur="500" fill="hold"/>
                                        <p:tgtEl>
                                          <p:spTgt spid="16398"/>
                                        </p:tgtEl>
                                        <p:attrNameLst>
                                          <p:attrName>ppt_x</p:attrName>
                                        </p:attrNameLst>
                                      </p:cBhvr>
                                      <p:tavLst>
                                        <p:tav tm="0">
                                          <p:val>
                                            <p:strVal val="#ppt_x"/>
                                          </p:val>
                                        </p:tav>
                                        <p:tav tm="100000">
                                          <p:val>
                                            <p:strVal val="#ppt_x"/>
                                          </p:val>
                                        </p:tav>
                                      </p:tavLst>
                                    </p:anim>
                                    <p:anim calcmode="lin" valueType="num">
                                      <p:cBhvr additive="base">
                                        <p:cTn id="44" dur="500" fill="hold"/>
                                        <p:tgtEl>
                                          <p:spTgt spid="1639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400"/>
                                        </p:tgtEl>
                                        <p:attrNameLst>
                                          <p:attrName>style.visibility</p:attrName>
                                        </p:attrNameLst>
                                      </p:cBhvr>
                                      <p:to>
                                        <p:strVal val="visible"/>
                                      </p:to>
                                    </p:set>
                                    <p:anim calcmode="lin" valueType="num">
                                      <p:cBhvr additive="base">
                                        <p:cTn id="49" dur="500" fill="hold"/>
                                        <p:tgtEl>
                                          <p:spTgt spid="16400"/>
                                        </p:tgtEl>
                                        <p:attrNameLst>
                                          <p:attrName>ppt_x</p:attrName>
                                        </p:attrNameLst>
                                      </p:cBhvr>
                                      <p:tavLst>
                                        <p:tav tm="0">
                                          <p:val>
                                            <p:strVal val="#ppt_x"/>
                                          </p:val>
                                        </p:tav>
                                        <p:tav tm="100000">
                                          <p:val>
                                            <p:strVal val="#ppt_x"/>
                                          </p:val>
                                        </p:tav>
                                      </p:tavLst>
                                    </p:anim>
                                    <p:anim calcmode="lin" valueType="num">
                                      <p:cBhvr additive="base">
                                        <p:cTn id="50" dur="500" fill="hold"/>
                                        <p:tgtEl>
                                          <p:spTgt spid="164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14058"/>
            <a:ext cx="9144000" cy="661987"/>
          </a:xfrm>
        </p:spPr>
        <p:txBody>
          <a:bodyPr wrap="square" lIns="91440" tIns="45720" rIns="91440" bIns="45720" numCol="1" anchorCtr="0" compatLnSpc="1">
            <a:prstTxWarp prst="textNoShape">
              <a:avLst/>
            </a:prstTxWarp>
          </a:bodyPr>
          <a:lstStyle/>
          <a:p>
            <a:pPr algn="ctr">
              <a:tabLst>
                <a:tab pos="5199063" algn="l"/>
              </a:tabLst>
              <a:defRPr/>
            </a:pPr>
            <a:r>
              <a:rPr lang="en-US" sz="3600" b="1" dirty="0" smtClean="0">
                <a:solidFill>
                  <a:srgbClr val="FFFF00"/>
                </a:solidFill>
                <a:latin typeface="Arial" pitchFamily="34" charset="0"/>
                <a:cs typeface="Arial" pitchFamily="34" charset="0"/>
              </a:rPr>
              <a:t>Open Session Presentation</a:t>
            </a:r>
          </a:p>
        </p:txBody>
      </p:sp>
      <p:sp>
        <p:nvSpPr>
          <p:cNvPr id="5" name="Title 1"/>
          <p:cNvSpPr txBox="1">
            <a:spLocks/>
          </p:cNvSpPr>
          <p:nvPr/>
        </p:nvSpPr>
        <p:spPr bwMode="auto">
          <a:xfrm>
            <a:off x="167640" y="1771749"/>
            <a:ext cx="8702040" cy="4892124"/>
          </a:xfrm>
          <a:prstGeom prst="rect">
            <a:avLst/>
          </a:prstGeom>
          <a:noFill/>
          <a:ln w="9525" algn="ctr">
            <a:noFill/>
            <a:miter lim="800000"/>
            <a:headEnd/>
            <a:tailEnd/>
          </a:ln>
        </p:spPr>
        <p:txBody>
          <a:bodyPr/>
          <a:lstStyle/>
          <a:p>
            <a:pPr marL="463550" lvl="1" indent="-231775" defTabSz="685800"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Presentation from </a:t>
            </a:r>
            <a:r>
              <a:rPr lang="en-US" sz="2800" dirty="0" smtClean="0">
                <a:solidFill>
                  <a:prstClr val="white"/>
                </a:solidFill>
              </a:rPr>
              <a:t>the New Director, 			National Institute on Minority </a:t>
            </a:r>
            <a:r>
              <a:rPr lang="en-US" sz="2800" dirty="0">
                <a:solidFill>
                  <a:prstClr val="white"/>
                </a:solidFill>
              </a:rPr>
              <a:t>Health and </a:t>
            </a:r>
            <a:r>
              <a:rPr lang="en-US" sz="2800" dirty="0" smtClean="0">
                <a:solidFill>
                  <a:prstClr val="white"/>
                </a:solidFill>
              </a:rPr>
              <a:t>	Health Disparities (NIMHD)</a:t>
            </a:r>
            <a:endParaRPr lang="en-US" sz="1200" dirty="0" smtClean="0">
              <a:solidFill>
                <a:srgbClr val="66FF33"/>
              </a:solidFill>
              <a:latin typeface="Arial" charset="0"/>
            </a:endParaRPr>
          </a:p>
          <a:p>
            <a:pPr lvl="2" eaLnBrk="0" hangingPunct="0">
              <a:spcBef>
                <a:spcPts val="0"/>
              </a:spcBef>
              <a:spcAft>
                <a:spcPts val="600"/>
              </a:spcAft>
              <a:buClr>
                <a:srgbClr val="D6ECFF"/>
              </a:buClr>
              <a:buSzPct val="95000"/>
              <a:tabLst>
                <a:tab pos="1371600" algn="l"/>
              </a:tabLst>
              <a:defRPr/>
            </a:pPr>
            <a:r>
              <a:rPr lang="en-US" sz="2800" dirty="0" smtClean="0">
                <a:solidFill>
                  <a:srgbClr val="66FF33"/>
                </a:solidFill>
                <a:latin typeface="Arial" charset="0"/>
              </a:rPr>
              <a:t>	Eliseo Perez-Stable</a:t>
            </a:r>
          </a:p>
          <a:p>
            <a:pPr marL="463550" lvl="1" indent="-231775" eaLnBrk="0" hangingPunct="0">
              <a:spcBef>
                <a:spcPts val="0"/>
              </a:spcBef>
              <a:spcAft>
                <a:spcPts val="600"/>
              </a:spcAft>
              <a:buClr>
                <a:prstClr val="white"/>
              </a:buClr>
              <a:buSzPct val="95000"/>
              <a:buFont typeface="Wingdings" pitchFamily="2" charset="2"/>
              <a:buChar char=""/>
              <a:defRPr/>
            </a:pPr>
            <a:endParaRPr lang="en-US" sz="2800" dirty="0" smtClean="0">
              <a:solidFill>
                <a:prstClr val="white"/>
              </a:solidFill>
            </a:endParaRPr>
          </a:p>
          <a:p>
            <a:pPr marL="463550" lvl="1" indent="-231775" eaLnBrk="0" hangingPunct="0">
              <a:spcBef>
                <a:spcPts val="0"/>
              </a:spcBef>
              <a:spcAft>
                <a:spcPts val="600"/>
              </a:spcAft>
              <a:buClr>
                <a:prstClr val="white"/>
              </a:buClr>
              <a:buSzPct val="95000"/>
              <a:buFont typeface="Wingdings" pitchFamily="2" charset="2"/>
              <a:buChar char=""/>
              <a:defRPr/>
            </a:pPr>
            <a:endParaRPr lang="en-US" sz="2800" dirty="0" smtClean="0">
              <a:solidFill>
                <a:prstClr val="white"/>
              </a:solidFill>
            </a:endParaRPr>
          </a:p>
          <a:p>
            <a:pPr lvl="2"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912813" lvl="2" indent="-231775"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1371600" lvl="2" eaLnBrk="0" hangingPunct="0">
              <a:spcBef>
                <a:spcPts val="0"/>
              </a:spcBef>
              <a:spcAft>
                <a:spcPts val="600"/>
              </a:spcAft>
              <a:buClr>
                <a:srgbClr val="D6ECFF"/>
              </a:buClr>
              <a:buSzPct val="95000"/>
              <a:defRPr/>
            </a:pPr>
            <a:endParaRPr lang="en-US" sz="1000" dirty="0" smtClean="0">
              <a:solidFill>
                <a:srgbClr val="66FF33"/>
              </a:solidFill>
              <a:latin typeface="Arial" charset="0"/>
            </a:endParaRPr>
          </a:p>
        </p:txBody>
      </p:sp>
    </p:spTree>
    <p:extLst>
      <p:ext uri="{BB962C8B-B14F-4D97-AF65-F5344CB8AC3E}">
        <p14:creationId xmlns:p14="http://schemas.microsoft.com/office/powerpoint/2010/main" val="39865744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6352" y="1579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80791673"/>
      </p:ext>
    </p:extLst>
  </p:cSld>
  <p:clrMapOvr>
    <a:masterClrMapping/>
  </p:clrMapOvr>
  <p:transition spd="slow">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1" y="3142419"/>
            <a:ext cx="9144000" cy="533500"/>
          </a:xfrm>
        </p:spPr>
        <p:txBody>
          <a:bodyPr wrap="square" lIns="91440" tIns="45720" rIns="91440" bIns="45720" numCol="1" anchorCtr="0" compatLnSpc="1">
            <a:prstTxWarp prst="textNoShape">
              <a:avLst/>
            </a:prstTxWarp>
          </a:bodyPr>
          <a:lstStyle/>
          <a:p>
            <a:pPr lvl="3" algn="ctr">
              <a:spcBef>
                <a:spcPts val="600"/>
              </a:spcBef>
              <a:defRPr/>
            </a:pPr>
            <a:r>
              <a:rPr lang="en-US" sz="2800" b="1" dirty="0" smtClean="0">
                <a:solidFill>
                  <a:schemeClr val="tx2">
                    <a:lumMod val="90000"/>
                  </a:schemeClr>
                </a:solidFill>
                <a:latin typeface="Arial" pitchFamily="34" charset="0"/>
                <a:cs typeface="Arial" pitchFamily="34" charset="0"/>
              </a:rPr>
              <a:t>2016 Consortium Meeting</a:t>
            </a:r>
            <a:endParaRPr lang="en-US" sz="3600" b="1" dirty="0" smtClean="0">
              <a:solidFill>
                <a:schemeClr val="tx2">
                  <a:lumMod val="90000"/>
                </a:schemeClr>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20</a:t>
            </a:r>
            <a:endParaRPr lang="en-US" sz="2000" b="1" dirty="0">
              <a:solidFill>
                <a:srgbClr val="00ADDC">
                  <a:lumMod val="40000"/>
                  <a:lumOff val="60000"/>
                </a:srgbClr>
              </a:solidFill>
              <a:latin typeface="Arial" charset="0"/>
            </a:endParaRPr>
          </a:p>
        </p:txBody>
      </p:sp>
      <p:pic>
        <p:nvPicPr>
          <p:cNvPr id="2050" name="Picture 2" descr="C:\Users\leekc2\Dropbox\GSP Meeting April 2016\General Documents\Group Photo GSP Mtg April 2016 Day 2.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89" t="13911" r="3302" b="20141"/>
          <a:stretch/>
        </p:blipFill>
        <p:spPr bwMode="auto">
          <a:xfrm>
            <a:off x="310295" y="1290134"/>
            <a:ext cx="8523405" cy="1852285"/>
          </a:xfrm>
          <a:prstGeom prst="round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idx="4294967295"/>
          </p:nvPr>
        </p:nvSpPr>
        <p:spPr>
          <a:xfrm>
            <a:off x="-1" y="15713"/>
            <a:ext cx="9144000" cy="6413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Genome Sequencing Program</a:t>
            </a:r>
            <a:br>
              <a:rPr lang="en-US" sz="3600" b="1" dirty="0" smtClean="0">
                <a:solidFill>
                  <a:srgbClr val="FFFF00"/>
                </a:solidFill>
                <a:latin typeface="Arial" pitchFamily="34" charset="0"/>
                <a:cs typeface="Arial" pitchFamily="34" charset="0"/>
              </a:rPr>
            </a:br>
            <a:endParaRPr lang="en-US" sz="3600" b="1" dirty="0" smtClean="0">
              <a:solidFill>
                <a:srgbClr val="FFFF00"/>
              </a:solidFill>
              <a:latin typeface="Arial" pitchFamily="34" charset="0"/>
              <a:cs typeface="Arial" pitchFamily="34" charset="0"/>
            </a:endParaRPr>
          </a:p>
        </p:txBody>
      </p:sp>
      <p:sp>
        <p:nvSpPr>
          <p:cNvPr id="8" name="Title 1"/>
          <p:cNvSpPr txBox="1">
            <a:spLocks/>
          </p:cNvSpPr>
          <p:nvPr/>
        </p:nvSpPr>
        <p:spPr bwMode="auto">
          <a:xfrm>
            <a:off x="310295" y="4205138"/>
            <a:ext cx="8523405" cy="1579132"/>
          </a:xfrm>
          <a:prstGeom prst="rect">
            <a:avLst/>
          </a:prstGeom>
          <a:noFill/>
          <a:ln w="9525" algn="ctr">
            <a:noFill/>
            <a:miter lim="800000"/>
            <a:headEnd/>
            <a:tailEnd/>
          </a:ln>
        </p:spPr>
        <p:txBody>
          <a:bodyPr/>
          <a:lstStyle/>
          <a:p>
            <a:pPr lvl="1" indent="-279400" defTabSz="457200" eaLnBrk="0" hangingPunct="0">
              <a:spcBef>
                <a:spcPts val="700"/>
              </a:spcBef>
              <a:buClr>
                <a:prstClr val="white"/>
              </a:buClr>
              <a:buSzPct val="95000"/>
              <a:buFont typeface="Wingdings" pitchFamily="2" charset="2"/>
              <a:buChar char=""/>
              <a:tabLst>
                <a:tab pos="914400" algn="l"/>
              </a:tabLst>
            </a:pPr>
            <a:r>
              <a:rPr lang="en-US" sz="3200" dirty="0">
                <a:solidFill>
                  <a:prstClr val="white"/>
                </a:solidFill>
                <a:latin typeface="Arial" charset="0"/>
              </a:rPr>
              <a:t>Areas of collaboration identified</a:t>
            </a:r>
          </a:p>
          <a:p>
            <a:pPr lvl="1" indent="-279400" defTabSz="457200" eaLnBrk="0" hangingPunct="0">
              <a:spcBef>
                <a:spcPts val="700"/>
              </a:spcBef>
              <a:buClr>
                <a:prstClr val="white"/>
              </a:buClr>
              <a:buSzPct val="95000"/>
              <a:buFont typeface="Wingdings" pitchFamily="2" charset="2"/>
              <a:buChar char=""/>
              <a:tabLst>
                <a:tab pos="914400" algn="l"/>
              </a:tabLst>
            </a:pPr>
            <a:r>
              <a:rPr lang="en-US" sz="3200" dirty="0" smtClean="0">
                <a:solidFill>
                  <a:prstClr val="white"/>
                </a:solidFill>
                <a:latin typeface="Arial" charset="0"/>
              </a:rPr>
              <a:t>Data sharing plans outlined</a:t>
            </a:r>
            <a:endParaRPr lang="en-US" sz="3200" dirty="0">
              <a:solidFill>
                <a:prstClr val="white"/>
              </a:solidFill>
              <a:latin typeface="Arial" charset="0"/>
            </a:endParaRPr>
          </a:p>
          <a:p>
            <a:pPr lvl="1" indent="-279400" defTabSz="457200" eaLnBrk="0" hangingPunct="0">
              <a:spcBef>
                <a:spcPts val="700"/>
              </a:spcBef>
              <a:buClr>
                <a:prstClr val="white"/>
              </a:buClr>
              <a:buSzPct val="95000"/>
              <a:buFont typeface="Wingdings" pitchFamily="2" charset="2"/>
              <a:buChar char=""/>
              <a:tabLst>
                <a:tab pos="914400" algn="l"/>
              </a:tabLst>
            </a:pPr>
            <a:r>
              <a:rPr lang="en-US" sz="3200" dirty="0" smtClean="0">
                <a:solidFill>
                  <a:prstClr val="white"/>
                </a:solidFill>
                <a:latin typeface="Arial" charset="0"/>
              </a:rPr>
              <a:t>Scientific directions </a:t>
            </a:r>
            <a:r>
              <a:rPr lang="en-US" sz="3200" dirty="0">
                <a:solidFill>
                  <a:prstClr val="white"/>
                </a:solidFill>
                <a:latin typeface="Arial" charset="0"/>
              </a:rPr>
              <a:t>discussed</a:t>
            </a:r>
          </a:p>
          <a:p>
            <a:pPr marL="177800" lvl="1" defTabSz="457200" eaLnBrk="0" fontAlgn="base" hangingPunct="0">
              <a:spcBef>
                <a:spcPts val="700"/>
              </a:spcBef>
              <a:spcAft>
                <a:spcPct val="0"/>
              </a:spcAft>
              <a:buClr>
                <a:prstClr val="white"/>
              </a:buClr>
              <a:buSzPct val="95000"/>
              <a:tabLst>
                <a:tab pos="914400" algn="l"/>
              </a:tabLst>
            </a:pPr>
            <a:r>
              <a:rPr lang="en-US" sz="2600" b="1" dirty="0">
                <a:solidFill>
                  <a:srgbClr val="00ADDC">
                    <a:lumMod val="20000"/>
                    <a:lumOff val="80000"/>
                  </a:srgbClr>
                </a:solidFill>
                <a:latin typeface="Arial" pitchFamily="34" charset="0"/>
                <a:cs typeface="Arial" pitchFamily="34" charset="0"/>
              </a:rPr>
              <a:t>	</a:t>
            </a:r>
            <a:endParaRPr lang="en-US" sz="2600" b="1"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229605375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15521"/>
            <a:ext cx="9144000" cy="6413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Technology Development Program</a:t>
            </a:r>
          </a:p>
        </p:txBody>
      </p:sp>
      <p:sp>
        <p:nvSpPr>
          <p:cNvPr id="5" name="Title 1"/>
          <p:cNvSpPr txBox="1">
            <a:spLocks/>
          </p:cNvSpPr>
          <p:nvPr/>
        </p:nvSpPr>
        <p:spPr bwMode="auto">
          <a:xfrm>
            <a:off x="-76200" y="2276321"/>
            <a:ext cx="9283700" cy="4403251"/>
          </a:xfrm>
          <a:prstGeom prst="rect">
            <a:avLst/>
          </a:prstGeom>
          <a:noFill/>
          <a:ln w="9525" algn="ctr">
            <a:noFill/>
            <a:miter lim="800000"/>
            <a:headEnd/>
            <a:tailEnd/>
          </a:ln>
        </p:spPr>
        <p:txBody>
          <a:bodyPr/>
          <a:lstStyle/>
          <a:p>
            <a:pPr lvl="1" indent="-279400" defTabSz="457200" eaLnBrk="0" fontAlgn="base" hangingPunct="0">
              <a:spcBef>
                <a:spcPts val="700"/>
              </a:spcBef>
              <a:spcAft>
                <a:spcPct val="0"/>
              </a:spcAft>
              <a:buClr>
                <a:prstClr val="white"/>
              </a:buClr>
              <a:buSzPct val="95000"/>
              <a:buFont typeface="Wingdings" pitchFamily="2" charset="2"/>
              <a:buChar char=""/>
              <a:tabLst>
                <a:tab pos="744538" algn="l"/>
              </a:tabLst>
            </a:pPr>
            <a:r>
              <a:rPr lang="en-US" sz="2800" b="1" dirty="0">
                <a:solidFill>
                  <a:prstClr val="white"/>
                </a:solidFill>
                <a:latin typeface="Arial" charset="0"/>
              </a:rPr>
              <a:t>Novel Nucleic Acid </a:t>
            </a:r>
            <a:r>
              <a:rPr lang="en-US" sz="2800" b="1" dirty="0" smtClean="0">
                <a:solidFill>
                  <a:prstClr val="white"/>
                </a:solidFill>
                <a:latin typeface="Arial" charset="0"/>
              </a:rPr>
              <a:t>Sequencing Technology 	Development</a:t>
            </a:r>
            <a:endParaRPr lang="en-US" sz="2800" b="1" dirty="0">
              <a:solidFill>
                <a:prstClr val="white"/>
              </a:solidFill>
              <a:latin typeface="Arial" pitchFamily="34" charset="0"/>
              <a:cs typeface="Arial" pitchFamily="34" charset="0"/>
            </a:endParaRPr>
          </a:p>
          <a:p>
            <a:pPr marL="177800" lvl="1" defTabSz="457200" eaLnBrk="0" fontAlgn="base" hangingPunct="0">
              <a:spcBef>
                <a:spcPts val="700"/>
              </a:spcBef>
              <a:spcAft>
                <a:spcPct val="0"/>
              </a:spcAft>
              <a:buClr>
                <a:prstClr val="white"/>
              </a:buClr>
              <a:buSzPct val="95000"/>
              <a:tabLst>
                <a:tab pos="914400" algn="l"/>
              </a:tabLst>
            </a:pPr>
            <a:r>
              <a:rPr lang="en-US" sz="2600" b="1" dirty="0">
                <a:solidFill>
                  <a:srgbClr val="00ADDC">
                    <a:lumMod val="20000"/>
                    <a:lumOff val="80000"/>
                  </a:srgbClr>
                </a:solidFill>
                <a:latin typeface="Arial" pitchFamily="34" charset="0"/>
                <a:cs typeface="Arial" pitchFamily="34" charset="0"/>
              </a:rPr>
              <a:t>	</a:t>
            </a:r>
            <a:r>
              <a:rPr lang="en-US" sz="2400" b="1" dirty="0">
                <a:solidFill>
                  <a:schemeClr val="tx2">
                    <a:lumMod val="90000"/>
                  </a:schemeClr>
                </a:solidFill>
                <a:latin typeface="Arial" pitchFamily="34" charset="0"/>
                <a:cs typeface="Arial" pitchFamily="34" charset="0"/>
              </a:rPr>
              <a:t>RFA-HG-15-031 (to 33; R01, R21, and R43/44)</a:t>
            </a:r>
          </a:p>
          <a:p>
            <a:pPr marL="177800" lvl="1" defTabSz="457200" eaLnBrk="0" fontAlgn="base" hangingPunct="0">
              <a:spcBef>
                <a:spcPts val="700"/>
              </a:spcBef>
              <a:spcAft>
                <a:spcPct val="0"/>
              </a:spcAft>
              <a:buClr>
                <a:prstClr val="white"/>
              </a:buClr>
              <a:buSzPct val="95000"/>
              <a:tabLst>
                <a:tab pos="914400" algn="l"/>
              </a:tabLst>
            </a:pPr>
            <a:r>
              <a:rPr lang="en-US" sz="2400" b="1" dirty="0">
                <a:solidFill>
                  <a:schemeClr val="tx2">
                    <a:lumMod val="90000"/>
                  </a:schemeClr>
                </a:solidFill>
                <a:latin typeface="Arial" pitchFamily="34" charset="0"/>
                <a:cs typeface="Arial" pitchFamily="34" charset="0"/>
              </a:rPr>
              <a:t>	RFA-HG-15-039 (Direct to Phase II R44)</a:t>
            </a:r>
          </a:p>
          <a:p>
            <a:pPr marL="177800" lvl="1" defTabSz="457200" eaLnBrk="0" fontAlgn="base" hangingPunct="0">
              <a:spcBef>
                <a:spcPts val="700"/>
              </a:spcBef>
              <a:spcAft>
                <a:spcPct val="0"/>
              </a:spcAft>
              <a:buClr>
                <a:prstClr val="white"/>
              </a:buClr>
              <a:buSzPct val="95000"/>
              <a:tabLst>
                <a:tab pos="914400" algn="l"/>
              </a:tabLst>
            </a:pPr>
            <a:r>
              <a:rPr lang="en-US" sz="2400" b="1" dirty="0">
                <a:solidFill>
                  <a:schemeClr val="tx2">
                    <a:lumMod val="90000"/>
                  </a:schemeClr>
                </a:solidFill>
                <a:latin typeface="Arial" pitchFamily="34" charset="0"/>
                <a:cs typeface="Arial" pitchFamily="34" charset="0"/>
              </a:rPr>
              <a:t>	Upcoming due dates: July 14, 2016 </a:t>
            </a:r>
            <a:r>
              <a:rPr lang="en-US" sz="2400" b="1" dirty="0" smtClean="0">
                <a:solidFill>
                  <a:schemeClr val="tx2">
                    <a:lumMod val="90000"/>
                  </a:schemeClr>
                </a:solidFill>
                <a:latin typeface="Arial" pitchFamily="34" charset="0"/>
                <a:cs typeface="Arial" pitchFamily="34" charset="0"/>
              </a:rPr>
              <a:t>and June </a:t>
            </a:r>
            <a:r>
              <a:rPr lang="en-US" sz="2400" b="1" dirty="0">
                <a:solidFill>
                  <a:schemeClr val="tx2">
                    <a:lumMod val="90000"/>
                  </a:schemeClr>
                </a:solidFill>
                <a:latin typeface="Arial" pitchFamily="34" charset="0"/>
                <a:cs typeface="Arial" pitchFamily="34" charset="0"/>
              </a:rPr>
              <a:t>15, 2017</a:t>
            </a:r>
          </a:p>
          <a:p>
            <a:pPr marL="177800" lvl="1" defTabSz="457200" eaLnBrk="0" fontAlgn="base" hangingPunct="0">
              <a:spcBef>
                <a:spcPts val="700"/>
              </a:spcBef>
              <a:spcAft>
                <a:spcPct val="0"/>
              </a:spcAft>
              <a:buClr>
                <a:prstClr val="white"/>
              </a:buClr>
              <a:buSzPct val="95000"/>
              <a:tabLst>
                <a:tab pos="914400" algn="l"/>
              </a:tabLst>
            </a:pPr>
            <a:endParaRPr lang="en-US" sz="1200" b="1" dirty="0">
              <a:solidFill>
                <a:srgbClr val="00ADDC">
                  <a:lumMod val="40000"/>
                  <a:lumOff val="60000"/>
                </a:srgbClr>
              </a:solidFill>
              <a:latin typeface="Arial" pitchFamily="34" charset="0"/>
              <a:cs typeface="Arial" pitchFamily="34" charset="0"/>
            </a:endParaRPr>
          </a:p>
          <a:p>
            <a:pPr lvl="1" indent="-279400" defTabSz="457200" eaLnBrk="0" fontAlgn="base" hangingPunct="0">
              <a:spcBef>
                <a:spcPts val="700"/>
              </a:spcBef>
              <a:spcAft>
                <a:spcPct val="0"/>
              </a:spcAft>
              <a:buClr>
                <a:prstClr val="white"/>
              </a:buClr>
              <a:buSzPct val="95000"/>
              <a:buFont typeface="Wingdings" pitchFamily="2" charset="2"/>
              <a:buChar char=""/>
              <a:tabLst>
                <a:tab pos="914400" algn="l"/>
              </a:tabLst>
            </a:pPr>
            <a:r>
              <a:rPr lang="en-US" sz="2800" b="1" dirty="0">
                <a:solidFill>
                  <a:prstClr val="white"/>
                </a:solidFill>
                <a:latin typeface="Arial" pitchFamily="34" charset="0"/>
                <a:cs typeface="Arial" pitchFamily="34" charset="0"/>
              </a:rPr>
              <a:t>Novel Genome Technology Development</a:t>
            </a:r>
          </a:p>
          <a:p>
            <a:pPr marL="177800" lvl="1" defTabSz="457200" eaLnBrk="0" fontAlgn="base" hangingPunct="0">
              <a:spcBef>
                <a:spcPts val="700"/>
              </a:spcBef>
              <a:spcAft>
                <a:spcPct val="0"/>
              </a:spcAft>
              <a:buClr>
                <a:prstClr val="white"/>
              </a:buClr>
              <a:buSzPct val="95000"/>
              <a:tabLst>
                <a:tab pos="914400" algn="l"/>
              </a:tabLst>
            </a:pPr>
            <a:r>
              <a:rPr lang="en-US" sz="2400" b="1" dirty="0">
                <a:solidFill>
                  <a:prstClr val="white"/>
                </a:solidFill>
                <a:latin typeface="Arial" pitchFamily="34" charset="0"/>
                <a:cs typeface="Arial" pitchFamily="34" charset="0"/>
              </a:rPr>
              <a:t>	</a:t>
            </a:r>
            <a:r>
              <a:rPr lang="en-US" sz="2400" b="1" dirty="0">
                <a:solidFill>
                  <a:schemeClr val="tx2">
                    <a:lumMod val="90000"/>
                  </a:schemeClr>
                </a:solidFill>
                <a:latin typeface="Arial" pitchFamily="34" charset="0"/>
                <a:cs typeface="Arial" pitchFamily="34" charset="0"/>
              </a:rPr>
              <a:t>PAR-16-14 (to 17; R01, R21, R43/44, and R44)</a:t>
            </a:r>
          </a:p>
          <a:p>
            <a:pPr marL="177800" lvl="1" defTabSz="457200" eaLnBrk="0" fontAlgn="base" hangingPunct="0">
              <a:spcBef>
                <a:spcPts val="700"/>
              </a:spcBef>
              <a:spcAft>
                <a:spcPct val="0"/>
              </a:spcAft>
              <a:buClr>
                <a:prstClr val="white"/>
              </a:buClr>
              <a:buSzPct val="95000"/>
              <a:tabLst>
                <a:tab pos="914400" algn="l"/>
              </a:tabLst>
            </a:pPr>
            <a:r>
              <a:rPr lang="en-US" sz="2400" b="1" dirty="0">
                <a:solidFill>
                  <a:schemeClr val="tx2">
                    <a:lumMod val="90000"/>
                  </a:schemeClr>
                </a:solidFill>
                <a:latin typeface="Arial" pitchFamily="34" charset="0"/>
                <a:cs typeface="Arial" pitchFamily="34" charset="0"/>
              </a:rPr>
              <a:t>	Upcoming due dates: October 31, 2016 </a:t>
            </a:r>
            <a:r>
              <a:rPr lang="en-US" sz="2400" b="1" dirty="0" smtClean="0">
                <a:solidFill>
                  <a:schemeClr val="tx2">
                    <a:lumMod val="90000"/>
                  </a:schemeClr>
                </a:solidFill>
                <a:latin typeface="Arial" pitchFamily="34" charset="0"/>
                <a:cs typeface="Arial" pitchFamily="34" charset="0"/>
              </a:rPr>
              <a:t>and 2017</a:t>
            </a:r>
            <a:endParaRPr lang="en-US" sz="2400" b="1" dirty="0">
              <a:solidFill>
                <a:schemeClr val="tx2">
                  <a:lumMod val="90000"/>
                </a:schemeClr>
              </a:solidFill>
              <a:latin typeface="Arial" pitchFamily="34" charset="0"/>
              <a:cs typeface="Arial" pitchFamily="34" charset="0"/>
            </a:endParaRPr>
          </a:p>
          <a:p>
            <a:pPr marL="635000" lvl="2" defTabSz="457200" eaLnBrk="0" fontAlgn="base" hangingPunct="0">
              <a:spcBef>
                <a:spcPts val="700"/>
              </a:spcBef>
              <a:spcAft>
                <a:spcPct val="0"/>
              </a:spcAft>
              <a:buClr>
                <a:prstClr val="white"/>
              </a:buClr>
              <a:buSzPct val="95000"/>
              <a:tabLst>
                <a:tab pos="914400" algn="l"/>
              </a:tabLst>
            </a:pPr>
            <a:r>
              <a:rPr lang="en-US" sz="2600" b="1" dirty="0">
                <a:solidFill>
                  <a:srgbClr val="00ADDC">
                    <a:lumMod val="40000"/>
                    <a:lumOff val="60000"/>
                  </a:srgbClr>
                </a:solidFill>
                <a:latin typeface="Arial" pitchFamily="34" charset="0"/>
                <a:cs typeface="Arial" pitchFamily="34" charset="0"/>
              </a:rPr>
              <a:t>	</a:t>
            </a:r>
            <a:endParaRPr lang="en-US" sz="2600" b="1" dirty="0">
              <a:solidFill>
                <a:srgbClr val="D6ECFF">
                  <a:lumMod val="90000"/>
                </a:srgbClr>
              </a:solidFill>
              <a:latin typeface="Arial" charset="0"/>
            </a:endParaRPr>
          </a:p>
          <a:p>
            <a:pPr marL="177800" lvl="1" defTabSz="457200" eaLnBrk="0" fontAlgn="base" hangingPunct="0">
              <a:spcBef>
                <a:spcPts val="700"/>
              </a:spcBef>
              <a:spcAft>
                <a:spcPct val="0"/>
              </a:spcAft>
              <a:buClr>
                <a:srgbClr val="D6ECFF"/>
              </a:buClr>
              <a:buSzPct val="95000"/>
              <a:tabLst>
                <a:tab pos="914400" algn="l"/>
              </a:tabLst>
            </a:pPr>
            <a:endParaRPr lang="en-US" sz="2600" b="1" dirty="0">
              <a:solidFill>
                <a:prstClr val="white"/>
              </a:solidFill>
              <a:latin typeface="Arial" pitchFamily="34" charset="0"/>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p:txBody>
      </p:sp>
      <p:pic>
        <p:nvPicPr>
          <p:cNvPr id="1026" name="Picture 2" descr="C:\Users\wettersk\Downloads\NHGRI-86891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422" b="5956"/>
          <a:stretch/>
        </p:blipFill>
        <p:spPr bwMode="auto">
          <a:xfrm>
            <a:off x="2585434" y="710690"/>
            <a:ext cx="3909631" cy="151181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320218" y="6407706"/>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21</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7315145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526473" y="15190"/>
            <a:ext cx="9144000" cy="1047750"/>
          </a:xfrm>
          <a:prstGeom prst="rect">
            <a:avLst/>
          </a:prstGeom>
          <a:noFill/>
          <a:ln w="9525">
            <a:noFill/>
            <a:miter lim="800000"/>
            <a:headEnd/>
            <a:tailEnd/>
          </a:ln>
        </p:spPr>
        <p:txBody>
          <a:bodyPr/>
          <a:lstStyle/>
          <a:p>
            <a:pPr lvl="0" algn="ctr"/>
            <a:r>
              <a:rPr lang="en-US" sz="3600" b="1" dirty="0">
                <a:solidFill>
                  <a:srgbClr val="FFFF00"/>
                </a:solidFill>
                <a:latin typeface="Arial" pitchFamily="34" charset="0"/>
                <a:cs typeface="Arial" pitchFamily="34" charset="0"/>
              </a:rPr>
              <a:t>Encyclopedia of DNA Elements (ENCODE)</a:t>
            </a:r>
          </a:p>
        </p:txBody>
      </p:sp>
      <p:sp>
        <p:nvSpPr>
          <p:cNvPr id="7" name="TextBox 7"/>
          <p:cNvSpPr txBox="1">
            <a:spLocks noChangeArrowheads="1"/>
          </p:cNvSpPr>
          <p:nvPr/>
        </p:nvSpPr>
        <p:spPr bwMode="auto">
          <a:xfrm>
            <a:off x="7320937" y="6407170"/>
            <a:ext cx="1795684" cy="400110"/>
          </a:xfrm>
          <a:prstGeom prst="rect">
            <a:avLst/>
          </a:prstGeom>
          <a:noFill/>
          <a:ln w="9525">
            <a:noFill/>
            <a:miter lim="800000"/>
            <a:headEnd/>
            <a:tailEnd/>
          </a:ln>
        </p:spPr>
        <p:txBody>
          <a:bodyPr wrap="none">
            <a:spAutoFit/>
          </a:bodyPr>
          <a:lstStyle/>
          <a:p>
            <a:r>
              <a:rPr lang="en-US" sz="2000" b="1" dirty="0">
                <a:solidFill>
                  <a:schemeClr val="accent4">
                    <a:lumMod val="40000"/>
                    <a:lumOff val="60000"/>
                  </a:schemeClr>
                </a:solidFill>
                <a:latin typeface="Arial" pitchFamily="34" charset="0"/>
              </a:rPr>
              <a:t>Document </a:t>
            </a:r>
            <a:r>
              <a:rPr lang="en-US" sz="2000" b="1" dirty="0" smtClean="0">
                <a:solidFill>
                  <a:schemeClr val="accent4">
                    <a:lumMod val="40000"/>
                    <a:lumOff val="60000"/>
                  </a:schemeClr>
                </a:solidFill>
                <a:latin typeface="Arial" pitchFamily="34" charset="0"/>
              </a:rPr>
              <a:t>22</a:t>
            </a:r>
            <a:endParaRPr lang="en-US" sz="2000" b="1" dirty="0">
              <a:solidFill>
                <a:schemeClr val="accent4">
                  <a:lumMod val="40000"/>
                  <a:lumOff val="60000"/>
                </a:schemeClr>
              </a:solidFill>
              <a:latin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bwMode="auto">
          <a:xfrm>
            <a:off x="247650" y="1284197"/>
            <a:ext cx="8477250" cy="2525803"/>
          </a:xfrm>
          <a:prstGeom prst="rect">
            <a:avLst/>
          </a:prstGeom>
          <a:noFill/>
          <a:ln w="9525" algn="ctr">
            <a:noFill/>
            <a:miter lim="800000"/>
            <a:headEnd/>
            <a:tailEnd/>
          </a:ln>
        </p:spPr>
        <p:txBody>
          <a:bodyPr/>
          <a:lstStyle/>
          <a:p>
            <a:pPr lvl="1" indent="-279400" defTabSz="457200" eaLnBrk="0" hangingPunct="0">
              <a:spcBef>
                <a:spcPts val="700"/>
              </a:spcBef>
              <a:buClr>
                <a:prstClr val="white"/>
              </a:buClr>
              <a:buSzPct val="95000"/>
              <a:buFont typeface="Wingdings" pitchFamily="2" charset="2"/>
              <a:buChar char=""/>
              <a:tabLst>
                <a:tab pos="914400" algn="l"/>
              </a:tabLst>
            </a:pPr>
            <a:r>
              <a:rPr lang="en-US" sz="2400" dirty="0">
                <a:latin typeface="Arial" charset="0"/>
              </a:rPr>
              <a:t>ENCODE Outreach </a:t>
            </a:r>
            <a:r>
              <a:rPr lang="en-US" sz="2400" dirty="0" smtClean="0">
                <a:latin typeface="Arial" charset="0"/>
              </a:rPr>
              <a:t>and Collaboration</a:t>
            </a:r>
            <a:endParaRPr lang="en-US" sz="2400" dirty="0">
              <a:latin typeface="Arial" charset="0"/>
            </a:endParaRPr>
          </a:p>
          <a:p>
            <a:pPr marL="177800" lvl="1" defTabSz="457200" eaLnBrk="0" hangingPunct="0">
              <a:spcBef>
                <a:spcPts val="700"/>
              </a:spcBef>
              <a:buClr>
                <a:prstClr val="white"/>
              </a:buClr>
              <a:buSzPct val="95000"/>
            </a:pPr>
            <a:r>
              <a:rPr lang="en-US" sz="2000" dirty="0" smtClean="0">
                <a:solidFill>
                  <a:srgbClr val="8BE6FF"/>
                </a:solidFill>
                <a:cs typeface="Arial" pitchFamily="34" charset="0"/>
              </a:rPr>
              <a:t>		</a:t>
            </a:r>
            <a:r>
              <a:rPr lang="en-US" sz="2000" dirty="0" smtClean="0">
                <a:solidFill>
                  <a:schemeClr val="tx2">
                    <a:lumMod val="90000"/>
                  </a:schemeClr>
                </a:solidFill>
                <a:cs typeface="Arial" pitchFamily="34" charset="0"/>
              </a:rPr>
              <a:t>ENCODE </a:t>
            </a:r>
            <a:r>
              <a:rPr lang="en-US" sz="2000" dirty="0">
                <a:solidFill>
                  <a:schemeClr val="tx2">
                    <a:lumMod val="90000"/>
                  </a:schemeClr>
                </a:solidFill>
                <a:cs typeface="Arial" pitchFamily="34" charset="0"/>
              </a:rPr>
              <a:t>2016: Research Applications and Users </a:t>
            </a:r>
            <a:r>
              <a:rPr lang="en-US" sz="2000" dirty="0" smtClean="0">
                <a:solidFill>
                  <a:schemeClr val="tx2">
                    <a:lumMod val="90000"/>
                  </a:schemeClr>
                </a:solidFill>
                <a:cs typeface="Arial" pitchFamily="34" charset="0"/>
              </a:rPr>
              <a:t>Meeting 				June 8-10</a:t>
            </a:r>
            <a:r>
              <a:rPr lang="en-US" sz="2000" dirty="0">
                <a:solidFill>
                  <a:schemeClr val="tx2">
                    <a:lumMod val="90000"/>
                  </a:schemeClr>
                </a:solidFill>
                <a:cs typeface="Arial" pitchFamily="34" charset="0"/>
              </a:rPr>
              <a:t> </a:t>
            </a:r>
            <a:r>
              <a:rPr lang="en-US" sz="2000" dirty="0" smtClean="0">
                <a:solidFill>
                  <a:schemeClr val="tx2">
                    <a:lumMod val="90000"/>
                  </a:schemeClr>
                </a:solidFill>
                <a:cs typeface="Arial" pitchFamily="34" charset="0"/>
              </a:rPr>
              <a:t>(Palo </a:t>
            </a:r>
            <a:r>
              <a:rPr lang="en-US" sz="2000" dirty="0">
                <a:solidFill>
                  <a:schemeClr val="tx2">
                    <a:lumMod val="90000"/>
                  </a:schemeClr>
                </a:solidFill>
                <a:cs typeface="Arial" pitchFamily="34" charset="0"/>
              </a:rPr>
              <a:t>Alto, </a:t>
            </a:r>
            <a:r>
              <a:rPr lang="en-US" sz="2000" dirty="0" smtClean="0">
                <a:solidFill>
                  <a:schemeClr val="tx2">
                    <a:lumMod val="90000"/>
                  </a:schemeClr>
                </a:solidFill>
                <a:cs typeface="Arial" pitchFamily="34" charset="0"/>
              </a:rPr>
              <a:t>CA)	</a:t>
            </a:r>
          </a:p>
          <a:p>
            <a:pPr marL="177800" lvl="1" defTabSz="457200" eaLnBrk="0" hangingPunct="0">
              <a:spcBef>
                <a:spcPts val="700"/>
              </a:spcBef>
              <a:buClr>
                <a:prstClr val="white"/>
              </a:buClr>
              <a:buSzPct val="95000"/>
            </a:pPr>
            <a:r>
              <a:rPr lang="en-US" sz="2000" dirty="0" smtClean="0">
                <a:solidFill>
                  <a:schemeClr val="tx2">
                    <a:lumMod val="90000"/>
                  </a:schemeClr>
                </a:solidFill>
                <a:cs typeface="Arial" pitchFamily="34" charset="0"/>
              </a:rPr>
              <a:t>		Publication in </a:t>
            </a:r>
            <a:r>
              <a:rPr lang="en-US" sz="2000" i="1" dirty="0" smtClean="0">
                <a:solidFill>
                  <a:schemeClr val="tx2">
                    <a:lumMod val="90000"/>
                  </a:schemeClr>
                </a:solidFill>
                <a:cs typeface="Arial" pitchFamily="34" charset="0"/>
              </a:rPr>
              <a:t>Trends in Genetics </a:t>
            </a:r>
            <a:r>
              <a:rPr lang="en-US" sz="2000" dirty="0" smtClean="0">
                <a:solidFill>
                  <a:schemeClr val="tx2">
                    <a:lumMod val="90000"/>
                  </a:schemeClr>
                </a:solidFill>
                <a:cs typeface="Arial" pitchFamily="34" charset="0"/>
              </a:rPr>
              <a:t>on “Temporal </a:t>
            </a:r>
            <a:r>
              <a:rPr lang="en-US" sz="2000" dirty="0">
                <a:solidFill>
                  <a:schemeClr val="tx2">
                    <a:lumMod val="90000"/>
                  </a:schemeClr>
                </a:solidFill>
                <a:cs typeface="Arial" pitchFamily="34" charset="0"/>
              </a:rPr>
              <a:t>Dynamics </a:t>
            </a:r>
            <a:r>
              <a:rPr lang="en-US" sz="2000" dirty="0" smtClean="0">
                <a:solidFill>
                  <a:schemeClr val="tx2">
                    <a:lumMod val="90000"/>
                  </a:schemeClr>
                </a:solidFill>
                <a:cs typeface="Arial" pitchFamily="34" charset="0"/>
              </a:rPr>
              <a:t>of 	</a:t>
            </a:r>
            <a:r>
              <a:rPr lang="en-US" sz="2000" dirty="0">
                <a:solidFill>
                  <a:schemeClr val="tx2">
                    <a:lumMod val="90000"/>
                  </a:schemeClr>
                </a:solidFill>
                <a:cs typeface="Arial" pitchFamily="34" charset="0"/>
              </a:rPr>
              <a:t> </a:t>
            </a:r>
            <a:r>
              <a:rPr lang="en-US" sz="2000" dirty="0" smtClean="0">
                <a:solidFill>
                  <a:schemeClr val="tx2">
                    <a:lumMod val="90000"/>
                  </a:schemeClr>
                </a:solidFill>
                <a:cs typeface="Arial" pitchFamily="34" charset="0"/>
              </a:rPr>
              <a:t> 	</a:t>
            </a:r>
            <a:r>
              <a:rPr lang="en-US" sz="2000" dirty="0">
                <a:solidFill>
                  <a:schemeClr val="tx2">
                    <a:lumMod val="90000"/>
                  </a:schemeClr>
                </a:solidFill>
                <a:cs typeface="Arial" pitchFamily="34" charset="0"/>
              </a:rPr>
              <a:t>	</a:t>
            </a:r>
            <a:r>
              <a:rPr lang="en-US" sz="2000" dirty="0" smtClean="0">
                <a:solidFill>
                  <a:schemeClr val="tx2">
                    <a:lumMod val="90000"/>
                  </a:schemeClr>
                </a:solidFill>
                <a:cs typeface="Arial" pitchFamily="34" charset="0"/>
              </a:rPr>
              <a:t>Collaborative Networks in Large Scientific Consortia”</a:t>
            </a:r>
          </a:p>
          <a:p>
            <a:pPr lvl="1" indent="-279400" defTabSz="457200" eaLnBrk="0" hangingPunct="0">
              <a:spcBef>
                <a:spcPts val="700"/>
              </a:spcBef>
              <a:buClr>
                <a:prstClr val="white"/>
              </a:buClr>
              <a:buSzPct val="95000"/>
              <a:buFont typeface="Wingdings" pitchFamily="2" charset="2"/>
              <a:buChar char=""/>
              <a:tabLst>
                <a:tab pos="914400" algn="l"/>
              </a:tabLst>
            </a:pPr>
            <a:r>
              <a:rPr lang="en-US" sz="2400" dirty="0" smtClean="0">
                <a:cs typeface="Arial" pitchFamily="34" charset="0"/>
              </a:rPr>
              <a:t>Publications using ENCODE Data</a:t>
            </a:r>
          </a:p>
          <a:p>
            <a:pPr marL="177800" lvl="1" defTabSz="457200" eaLnBrk="0" fontAlgn="base" hangingPunct="0">
              <a:spcBef>
                <a:spcPts val="700"/>
              </a:spcBef>
              <a:spcAft>
                <a:spcPct val="0"/>
              </a:spcAft>
              <a:buClr>
                <a:srgbClr val="D6ECFF"/>
              </a:buClr>
              <a:buSzPct val="95000"/>
              <a:tabLst>
                <a:tab pos="914400" algn="l"/>
              </a:tabLst>
            </a:pPr>
            <a:endParaRPr lang="en-US" sz="2600" b="1" dirty="0">
              <a:solidFill>
                <a:prstClr val="white"/>
              </a:solidFill>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cs typeface="Arial" pitchFamily="34" charset="0"/>
            </a:endParaRPr>
          </a:p>
        </p:txBody>
      </p:sp>
      <p:graphicFrame>
        <p:nvGraphicFramePr>
          <p:cNvPr id="12" name="Chart 11"/>
          <p:cNvGraphicFramePr>
            <a:graphicFrameLocks/>
          </p:cNvGraphicFramePr>
          <p:nvPr>
            <p:extLst>
              <p:ext uri="{D42A27DB-BD31-4B8C-83A1-F6EECF244321}">
                <p14:modId xmlns:p14="http://schemas.microsoft.com/office/powerpoint/2010/main" val="2608844165"/>
              </p:ext>
            </p:extLst>
          </p:nvPr>
        </p:nvGraphicFramePr>
        <p:xfrm>
          <a:off x="0" y="3740170"/>
          <a:ext cx="9144000" cy="27495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556812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7150" y="1158240"/>
            <a:ext cx="9086850" cy="5465148"/>
          </a:xfrm>
          <a:prstGeom prst="rect">
            <a:avLst/>
          </a:prstGeom>
          <a:noFill/>
          <a:ln w="9525" algn="ctr">
            <a:noFill/>
            <a:miter lim="800000"/>
            <a:headEnd/>
            <a:tailEnd/>
          </a:ln>
        </p:spPr>
        <p:txBody>
          <a:bodyPr/>
          <a:lstStyle/>
          <a:p>
            <a:pPr lvl="1" indent="-228600" defTabSz="457200" eaLnBrk="0" hangingPunct="0">
              <a:spcBef>
                <a:spcPts val="700"/>
              </a:spcBef>
              <a:buClr>
                <a:schemeClr val="tx1"/>
              </a:buClr>
              <a:buSzPct val="95000"/>
              <a:buFont typeface="Wingdings" pitchFamily="2" charset="2"/>
              <a:buChar char=""/>
              <a:tabLst>
                <a:tab pos="914400" algn="l"/>
              </a:tabLst>
            </a:pPr>
            <a:r>
              <a:rPr lang="en-US" sz="2400" b="1" dirty="0" smtClean="0">
                <a:latin typeface="Arial" pitchFamily="34" charset="0"/>
                <a:cs typeface="Arial" pitchFamily="34" charset="0"/>
              </a:rPr>
              <a:t>Applications have been received for FOAs:</a:t>
            </a:r>
          </a:p>
          <a:p>
            <a:pPr marL="635000" lvl="2" defTabSz="457200" eaLnBrk="0" hangingPunct="0">
              <a:spcBef>
                <a:spcPts val="700"/>
              </a:spcBef>
              <a:buClr>
                <a:srgbClr val="D6ECFF"/>
              </a:buClr>
              <a:buSzPct val="95000"/>
              <a:tabLst>
                <a:tab pos="914400" algn="l"/>
              </a:tabLst>
            </a:pPr>
            <a:r>
              <a:rPr lang="en-US" sz="2000" b="1" dirty="0" smtClean="0">
                <a:solidFill>
                  <a:schemeClr val="tx2">
                    <a:lumMod val="90000"/>
                  </a:schemeClr>
                </a:solidFill>
                <a:latin typeface="Arial" pitchFamily="34" charset="0"/>
                <a:cs typeface="Arial" pitchFamily="34" charset="0"/>
              </a:rPr>
              <a:t>Expanding the Encyclopedia of DNA Elements (ENCODE) in the 	Human and Mouse (RFA-HG-16-002)</a:t>
            </a:r>
          </a:p>
          <a:p>
            <a:pPr marL="635000" lvl="2" defTabSz="457200" eaLnBrk="0" hangingPunct="0">
              <a:spcBef>
                <a:spcPts val="700"/>
              </a:spcBef>
              <a:buClr>
                <a:srgbClr val="D6ECFF"/>
              </a:buClr>
              <a:buSzPct val="95000"/>
              <a:tabLst>
                <a:tab pos="914400" algn="l"/>
              </a:tabLst>
            </a:pPr>
            <a:r>
              <a:rPr lang="en-US" sz="2000" b="1" dirty="0" smtClean="0">
                <a:solidFill>
                  <a:schemeClr val="tx2">
                    <a:lumMod val="90000"/>
                  </a:schemeClr>
                </a:solidFill>
                <a:latin typeface="Arial" pitchFamily="34" charset="0"/>
                <a:cs typeface="Arial" pitchFamily="34" charset="0"/>
              </a:rPr>
              <a:t>Characterizing the Functional Elements in the Encyclopedia of DNA 	Elements (ENCODE) Catalog (RFA-HG-16-003)</a:t>
            </a:r>
          </a:p>
          <a:p>
            <a:pPr marL="635000" lvl="2" defTabSz="457200" eaLnBrk="0" hangingPunct="0">
              <a:spcBef>
                <a:spcPts val="700"/>
              </a:spcBef>
              <a:buClr>
                <a:srgbClr val="D6ECFF"/>
              </a:buClr>
              <a:buSzPct val="95000"/>
              <a:tabLst>
                <a:tab pos="914400" algn="l"/>
              </a:tabLst>
            </a:pPr>
            <a:r>
              <a:rPr lang="en-US" sz="2000" b="1" dirty="0" smtClean="0">
                <a:solidFill>
                  <a:schemeClr val="tx2">
                    <a:lumMod val="90000"/>
                  </a:schemeClr>
                </a:solidFill>
                <a:latin typeface="Arial" pitchFamily="34" charset="0"/>
                <a:cs typeface="Arial" pitchFamily="34" charset="0"/>
              </a:rPr>
              <a:t>Computational Analysis of the Encyclopedia of DNA Elements 	(ENCODE) Data (</a:t>
            </a:r>
            <a:r>
              <a:rPr lang="en-US" sz="2000" b="1" dirty="0">
                <a:solidFill>
                  <a:schemeClr val="tx2">
                    <a:lumMod val="90000"/>
                  </a:schemeClr>
                </a:solidFill>
                <a:latin typeface="Arial" pitchFamily="34" charset="0"/>
                <a:cs typeface="Arial" pitchFamily="34" charset="0"/>
              </a:rPr>
              <a:t>RFA-HG-16-</a:t>
            </a:r>
            <a:r>
              <a:rPr lang="en-US" sz="2000" b="1" dirty="0" smtClean="0">
                <a:solidFill>
                  <a:schemeClr val="tx2">
                    <a:lumMod val="90000"/>
                  </a:schemeClr>
                </a:solidFill>
                <a:latin typeface="Arial" pitchFamily="34" charset="0"/>
                <a:cs typeface="Arial" pitchFamily="34" charset="0"/>
              </a:rPr>
              <a:t>004)</a:t>
            </a:r>
          </a:p>
          <a:p>
            <a:pPr marL="635000" lvl="2" defTabSz="457200" eaLnBrk="0" hangingPunct="0">
              <a:spcBef>
                <a:spcPts val="700"/>
              </a:spcBef>
              <a:buClr>
                <a:srgbClr val="D6ECFF"/>
              </a:buClr>
              <a:buSzPct val="95000"/>
              <a:tabLst>
                <a:tab pos="914400" algn="l"/>
              </a:tabLst>
            </a:pPr>
            <a:r>
              <a:rPr lang="en-US" sz="2000" b="1" dirty="0" smtClean="0">
                <a:solidFill>
                  <a:schemeClr val="tx2">
                    <a:lumMod val="90000"/>
                  </a:schemeClr>
                </a:solidFill>
                <a:latin typeface="Arial" pitchFamily="34" charset="0"/>
                <a:cs typeface="Arial" pitchFamily="34" charset="0"/>
              </a:rPr>
              <a:t>ENCODE Data Coordination </a:t>
            </a:r>
            <a:r>
              <a:rPr lang="en-US" sz="2000" b="1" dirty="0">
                <a:solidFill>
                  <a:schemeClr val="tx2">
                    <a:lumMod val="90000"/>
                  </a:schemeClr>
                </a:solidFill>
                <a:latin typeface="Arial" pitchFamily="34" charset="0"/>
                <a:cs typeface="Arial" pitchFamily="34" charset="0"/>
              </a:rPr>
              <a:t>Center (RFA-HG-16-</a:t>
            </a:r>
            <a:r>
              <a:rPr lang="en-US" sz="2000" b="1" dirty="0" smtClean="0">
                <a:solidFill>
                  <a:schemeClr val="tx2">
                    <a:lumMod val="90000"/>
                  </a:schemeClr>
                </a:solidFill>
                <a:latin typeface="Arial" pitchFamily="34" charset="0"/>
                <a:cs typeface="Arial" pitchFamily="34" charset="0"/>
              </a:rPr>
              <a:t>005)</a:t>
            </a:r>
          </a:p>
          <a:p>
            <a:pPr marL="635000" lvl="2" defTabSz="457200" eaLnBrk="0" hangingPunct="0">
              <a:spcBef>
                <a:spcPts val="700"/>
              </a:spcBef>
              <a:buClr>
                <a:srgbClr val="D6ECFF"/>
              </a:buClr>
              <a:buSzPct val="95000"/>
              <a:tabLst>
                <a:tab pos="914400" algn="l"/>
              </a:tabLst>
            </a:pPr>
            <a:r>
              <a:rPr lang="en-US" sz="2000" b="1" dirty="0" smtClean="0">
                <a:solidFill>
                  <a:schemeClr val="tx2">
                    <a:lumMod val="90000"/>
                  </a:schemeClr>
                </a:solidFill>
                <a:latin typeface="Arial" pitchFamily="34" charset="0"/>
                <a:cs typeface="Arial" pitchFamily="34" charset="0"/>
              </a:rPr>
              <a:t>ENCODE Data Analysis Center (</a:t>
            </a:r>
            <a:r>
              <a:rPr lang="en-US" sz="2000" b="1" dirty="0">
                <a:solidFill>
                  <a:schemeClr val="tx2">
                    <a:lumMod val="90000"/>
                  </a:schemeClr>
                </a:solidFill>
                <a:latin typeface="Arial" pitchFamily="34" charset="0"/>
                <a:cs typeface="Arial" pitchFamily="34" charset="0"/>
              </a:rPr>
              <a:t>RFA-HG-16-</a:t>
            </a:r>
            <a:r>
              <a:rPr lang="en-US" sz="2000" b="1" dirty="0" smtClean="0">
                <a:solidFill>
                  <a:schemeClr val="tx2">
                    <a:lumMod val="90000"/>
                  </a:schemeClr>
                </a:solidFill>
                <a:latin typeface="Arial" pitchFamily="34" charset="0"/>
                <a:cs typeface="Arial" pitchFamily="34" charset="0"/>
              </a:rPr>
              <a:t>006)</a:t>
            </a:r>
          </a:p>
          <a:p>
            <a:pPr marL="635000" lvl="2" defTabSz="457200" eaLnBrk="0" hangingPunct="0">
              <a:spcBef>
                <a:spcPts val="700"/>
              </a:spcBef>
              <a:buClr>
                <a:srgbClr val="D6ECFF"/>
              </a:buClr>
              <a:buSzPct val="95000"/>
              <a:tabLst>
                <a:tab pos="914400" algn="l"/>
              </a:tabLst>
            </a:pPr>
            <a:endParaRPr lang="en-US" sz="700" b="1" dirty="0" smtClean="0">
              <a:solidFill>
                <a:schemeClr val="tx2">
                  <a:lumMod val="90000"/>
                </a:schemeClr>
              </a:solidFill>
              <a:latin typeface="Arial" pitchFamily="34" charset="0"/>
              <a:cs typeface="Arial" pitchFamily="34" charset="0"/>
            </a:endParaRPr>
          </a:p>
          <a:p>
            <a:pPr marL="454025" lvl="2" indent="-225425" defTabSz="457200" eaLnBrk="0" hangingPunct="0">
              <a:spcBef>
                <a:spcPts val="700"/>
              </a:spcBef>
              <a:buClr>
                <a:schemeClr val="tx1"/>
              </a:buClr>
              <a:buSzPct val="95000"/>
              <a:buFont typeface="Wingdings" charset="2"/>
              <a:buChar char="§"/>
              <a:tabLst>
                <a:tab pos="971550" algn="l"/>
              </a:tabLst>
            </a:pPr>
            <a:r>
              <a:rPr lang="en-US" sz="2400" b="1" dirty="0" smtClean="0">
                <a:latin typeface="Arial" pitchFamily="34" charset="0"/>
                <a:cs typeface="Arial" pitchFamily="34" charset="0"/>
              </a:rPr>
              <a:t>Key Dates:</a:t>
            </a:r>
            <a:endParaRPr lang="en-US" sz="2400" b="1" dirty="0">
              <a:latin typeface="Arial" pitchFamily="34" charset="0"/>
              <a:cs typeface="Arial" pitchFamily="34" charset="0"/>
            </a:endParaRPr>
          </a:p>
          <a:p>
            <a:pPr marL="635000" lvl="2" defTabSz="457200" eaLnBrk="0" hangingPunct="0">
              <a:spcBef>
                <a:spcPts val="700"/>
              </a:spcBef>
              <a:buClr>
                <a:srgbClr val="D6ECFF"/>
              </a:buClr>
              <a:buSzPct val="95000"/>
              <a:tabLst>
                <a:tab pos="914400" algn="l"/>
              </a:tabLst>
            </a:pPr>
            <a:r>
              <a:rPr lang="en-US" sz="2000" b="1" dirty="0" smtClean="0">
                <a:solidFill>
                  <a:schemeClr val="tx2">
                    <a:lumMod val="90000"/>
                  </a:schemeClr>
                </a:solidFill>
                <a:latin typeface="Arial" pitchFamily="34" charset="0"/>
                <a:cs typeface="Arial" pitchFamily="34" charset="0"/>
              </a:rPr>
              <a:t>	Scientific Merit Review		</a:t>
            </a:r>
            <a:r>
              <a:rPr lang="en-US" sz="2000" dirty="0" smtClean="0">
                <a:solidFill>
                  <a:schemeClr val="tx2">
                    <a:lumMod val="90000"/>
                  </a:schemeClr>
                </a:solidFill>
                <a:cs typeface="Arial" pitchFamily="34" charset="0"/>
              </a:rPr>
              <a:t>Summer</a:t>
            </a:r>
            <a:r>
              <a:rPr lang="en-US" sz="2000" b="1" dirty="0" smtClean="0">
                <a:solidFill>
                  <a:schemeClr val="tx2">
                    <a:lumMod val="90000"/>
                  </a:schemeClr>
                </a:solidFill>
                <a:latin typeface="Arial" pitchFamily="34" charset="0"/>
                <a:cs typeface="Arial" pitchFamily="34" charset="0"/>
              </a:rPr>
              <a:t> 2016</a:t>
            </a:r>
          </a:p>
          <a:p>
            <a:pPr marL="635000" lvl="2" defTabSz="457200" eaLnBrk="0" hangingPunct="0">
              <a:spcBef>
                <a:spcPts val="700"/>
              </a:spcBef>
              <a:buClr>
                <a:srgbClr val="D6ECFF"/>
              </a:buClr>
              <a:buSzPct val="95000"/>
              <a:tabLst>
                <a:tab pos="914400" algn="l"/>
              </a:tabLst>
            </a:pPr>
            <a:r>
              <a:rPr lang="en-US" sz="2000" b="1" dirty="0" smtClean="0">
                <a:solidFill>
                  <a:schemeClr val="tx2">
                    <a:lumMod val="90000"/>
                  </a:schemeClr>
                </a:solidFill>
                <a:latin typeface="Arial" pitchFamily="34" charset="0"/>
                <a:cs typeface="Arial" pitchFamily="34" charset="0"/>
              </a:rPr>
              <a:t>	Advisory Council Review		</a:t>
            </a:r>
            <a:r>
              <a:rPr lang="en-US" sz="2000" dirty="0" smtClean="0">
                <a:solidFill>
                  <a:schemeClr val="tx2">
                    <a:lumMod val="90000"/>
                  </a:schemeClr>
                </a:solidFill>
                <a:cs typeface="Arial" pitchFamily="34" charset="0"/>
              </a:rPr>
              <a:t>September</a:t>
            </a:r>
            <a:r>
              <a:rPr lang="en-US" sz="2000" b="1" dirty="0" smtClean="0">
                <a:solidFill>
                  <a:schemeClr val="tx2">
                    <a:lumMod val="90000"/>
                  </a:schemeClr>
                </a:solidFill>
                <a:latin typeface="Arial" pitchFamily="34" charset="0"/>
                <a:cs typeface="Arial" pitchFamily="34" charset="0"/>
              </a:rPr>
              <a:t> 2016</a:t>
            </a:r>
          </a:p>
          <a:p>
            <a:pPr marL="635000" lvl="2" defTabSz="457200" eaLnBrk="0" hangingPunct="0">
              <a:spcBef>
                <a:spcPts val="700"/>
              </a:spcBef>
              <a:buClr>
                <a:srgbClr val="D6ECFF"/>
              </a:buClr>
              <a:buSzPct val="95000"/>
              <a:tabLst>
                <a:tab pos="914400" algn="l"/>
              </a:tabLst>
            </a:pPr>
            <a:r>
              <a:rPr lang="en-US" sz="2000" b="1" dirty="0" smtClean="0">
                <a:solidFill>
                  <a:schemeClr val="tx2">
                    <a:lumMod val="90000"/>
                  </a:schemeClr>
                </a:solidFill>
                <a:latin typeface="Arial" pitchFamily="34" charset="0"/>
                <a:cs typeface="Arial" pitchFamily="34" charset="0"/>
              </a:rPr>
              <a:t>	</a:t>
            </a:r>
            <a:r>
              <a:rPr lang="en-US" sz="2000" dirty="0" smtClean="0">
                <a:solidFill>
                  <a:schemeClr val="tx2">
                    <a:lumMod val="90000"/>
                  </a:schemeClr>
                </a:solidFill>
                <a:cs typeface="Arial" pitchFamily="34" charset="0"/>
              </a:rPr>
              <a:t>Anticipated</a:t>
            </a:r>
            <a:r>
              <a:rPr lang="en-US" sz="2000" b="1" dirty="0" smtClean="0">
                <a:solidFill>
                  <a:schemeClr val="tx2">
                    <a:lumMod val="90000"/>
                  </a:schemeClr>
                </a:solidFill>
                <a:latin typeface="Arial" pitchFamily="34" charset="0"/>
                <a:cs typeface="Arial" pitchFamily="34" charset="0"/>
              </a:rPr>
              <a:t> Start Date			</a:t>
            </a:r>
            <a:r>
              <a:rPr lang="en-US" sz="2000" dirty="0" smtClean="0">
                <a:solidFill>
                  <a:schemeClr val="tx2">
                    <a:lumMod val="90000"/>
                  </a:schemeClr>
                </a:solidFill>
                <a:cs typeface="Arial" pitchFamily="34" charset="0"/>
              </a:rPr>
              <a:t>February 2017</a:t>
            </a:r>
            <a:endParaRPr lang="en-US" sz="2000" b="1" dirty="0">
              <a:solidFill>
                <a:schemeClr val="tx2">
                  <a:lumMod val="90000"/>
                </a:schemeClr>
              </a:solidFill>
              <a:cs typeface="Arial" pitchFamily="34" charset="0"/>
            </a:endParaRPr>
          </a:p>
          <a:p>
            <a:pPr marL="1028700" lvl="2" indent="-393700" defTabSz="457200" eaLnBrk="0" hangingPunct="0">
              <a:spcBef>
                <a:spcPts val="700"/>
              </a:spcBef>
              <a:buClr>
                <a:srgbClr val="D6ECFF"/>
              </a:buClr>
              <a:buSzPct val="95000"/>
              <a:buFont typeface="Wingdings" pitchFamily="2" charset="2"/>
              <a:buChar char=""/>
              <a:tabLst>
                <a:tab pos="914400" algn="l"/>
              </a:tabLst>
            </a:pPr>
            <a:endParaRPr lang="en-US" sz="2000" b="1" dirty="0" smtClean="0">
              <a:solidFill>
                <a:schemeClr val="accent4">
                  <a:lumMod val="60000"/>
                  <a:lumOff val="40000"/>
                </a:schemeClr>
              </a:solidFill>
              <a:latin typeface="Arial" pitchFamily="34" charset="0"/>
              <a:cs typeface="Arial" pitchFamily="34" charset="0"/>
            </a:endParaRPr>
          </a:p>
          <a:p>
            <a:pPr marL="177800" lvl="1" defTabSz="457200" eaLnBrk="0" hangingPunct="0">
              <a:spcBef>
                <a:spcPts val="700"/>
              </a:spcBef>
              <a:buClr>
                <a:srgbClr val="D6ECFF"/>
              </a:buClr>
              <a:buSzPct val="95000"/>
              <a:tabLst>
                <a:tab pos="914400" algn="l"/>
              </a:tabLst>
            </a:pPr>
            <a:endParaRPr lang="en-US" sz="2000" b="1" dirty="0">
              <a:solidFill>
                <a:schemeClr val="accent4">
                  <a:lumMod val="40000"/>
                  <a:lumOff val="60000"/>
                </a:schemeClr>
              </a:solidFill>
              <a:latin typeface="Arial" pitchFamily="34" charset="0"/>
              <a:cs typeface="Arial" pitchFamily="34" charset="0"/>
            </a:endParaRPr>
          </a:p>
          <a:p>
            <a:pPr marL="177800" lvl="1" algn="just" defTabSz="457200" eaLnBrk="0" hangingPunct="0">
              <a:spcBef>
                <a:spcPts val="700"/>
              </a:spcBef>
              <a:buClr>
                <a:srgbClr val="D6ECFF"/>
              </a:buClr>
              <a:buSzPct val="95000"/>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p:txBody>
      </p:sp>
      <p:sp>
        <p:nvSpPr>
          <p:cNvPr id="15362" name="Rectangle 4"/>
          <p:cNvSpPr>
            <a:spLocks noChangeArrowheads="1"/>
          </p:cNvSpPr>
          <p:nvPr/>
        </p:nvSpPr>
        <p:spPr bwMode="auto">
          <a:xfrm>
            <a:off x="533400" y="19050"/>
            <a:ext cx="9144000" cy="1047750"/>
          </a:xfrm>
          <a:prstGeom prst="rect">
            <a:avLst/>
          </a:prstGeom>
          <a:noFill/>
          <a:ln w="9525">
            <a:noFill/>
            <a:miter lim="800000"/>
            <a:headEnd/>
            <a:tailEnd/>
          </a:ln>
        </p:spPr>
        <p:txBody>
          <a:bodyPr/>
          <a:lstStyle/>
          <a:p>
            <a:pPr lvl="0" algn="ctr"/>
            <a:r>
              <a:rPr lang="en-US" sz="3600" b="1" dirty="0">
                <a:solidFill>
                  <a:srgbClr val="FFFF00"/>
                </a:solidFill>
                <a:latin typeface="Arial" pitchFamily="34" charset="0"/>
                <a:cs typeface="Arial" pitchFamily="34" charset="0"/>
              </a:rPr>
              <a:t>Encyclopedia of DNA Elements (ENCODE)</a:t>
            </a:r>
          </a:p>
        </p:txBody>
      </p:sp>
      <p:sp>
        <p:nvSpPr>
          <p:cNvPr id="7" name="TextBox 7"/>
          <p:cNvSpPr txBox="1">
            <a:spLocks noChangeArrowheads="1"/>
          </p:cNvSpPr>
          <p:nvPr/>
        </p:nvSpPr>
        <p:spPr bwMode="auto">
          <a:xfrm>
            <a:off x="7320937" y="6407170"/>
            <a:ext cx="1795684" cy="400110"/>
          </a:xfrm>
          <a:prstGeom prst="rect">
            <a:avLst/>
          </a:prstGeom>
          <a:noFill/>
          <a:ln w="9525">
            <a:noFill/>
            <a:miter lim="800000"/>
            <a:headEnd/>
            <a:tailEnd/>
          </a:ln>
        </p:spPr>
        <p:txBody>
          <a:bodyPr wrap="none">
            <a:spAutoFit/>
          </a:bodyPr>
          <a:lstStyle/>
          <a:p>
            <a:r>
              <a:rPr lang="en-US" sz="2000" b="1" dirty="0">
                <a:solidFill>
                  <a:srgbClr val="8BE6FF"/>
                </a:solidFill>
                <a:latin typeface="Arial" pitchFamily="34" charset="0"/>
              </a:rPr>
              <a:t>Document </a:t>
            </a:r>
            <a:r>
              <a:rPr lang="en-US" sz="2000" b="1" dirty="0" smtClean="0">
                <a:solidFill>
                  <a:srgbClr val="8BE6FF"/>
                </a:solidFill>
                <a:latin typeface="Arial" pitchFamily="34" charset="0"/>
              </a:rPr>
              <a:t>22</a:t>
            </a:r>
            <a:endParaRPr lang="en-US" sz="2000" b="1" dirty="0">
              <a:solidFill>
                <a:srgbClr val="8BE6FF"/>
              </a:solidFill>
              <a:latin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7335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319963" y="6407150"/>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23</a:t>
            </a:r>
            <a:endParaRPr lang="en-US" sz="2000" b="1" dirty="0">
              <a:solidFill>
                <a:srgbClr val="00ADDC">
                  <a:lumMod val="40000"/>
                  <a:lumOff val="60000"/>
                </a:srgbClr>
              </a:solidFill>
              <a:latin typeface="Arial" charset="0"/>
            </a:endParaRPr>
          </a:p>
        </p:txBody>
      </p:sp>
      <p:pic>
        <p:nvPicPr>
          <p:cNvPr id="11" name="Picture 5" descr="https://emerge.mc.vanderbilt.edu/images/logo_emerge6_03.png"/>
          <p:cNvPicPr>
            <a:picLocks noChangeAspect="1" noChangeArrowheads="1"/>
          </p:cNvPicPr>
          <p:nvPr/>
        </p:nvPicPr>
        <p:blipFill rotWithShape="1">
          <a:blip r:embed="rId3">
            <a:extLst>
              <a:ext uri="{28A0092B-C50C-407E-A947-70E740481C1C}">
                <a14:useLocalDpi xmlns:a14="http://schemas.microsoft.com/office/drawing/2010/main" val="0"/>
              </a:ext>
            </a:extLst>
          </a:blip>
          <a:srcRect l="-37958" t="19880" r="-40674" b="12954"/>
          <a:stretch/>
        </p:blipFill>
        <p:spPr bwMode="auto">
          <a:xfrm>
            <a:off x="0" y="0"/>
            <a:ext cx="9144000" cy="1185334"/>
          </a:xfrm>
          <a:prstGeom prst="roundRect">
            <a:avLst>
              <a:gd name="adj" fmla="val 8594"/>
            </a:avLst>
          </a:prstGeom>
          <a:solidFill>
            <a:srgbClr val="FFFFFF">
              <a:shade val="85000"/>
            </a:srgbClr>
          </a:solidFill>
          <a:ln>
            <a:noFill/>
          </a:ln>
          <a:effectLst>
            <a:reflection blurRad="12700" stA="44000" endPos="41000" dist="5000" dir="5400000" sy="-100000" algn="bl" rotWithShape="0"/>
            <a:softEdge rad="63500"/>
          </a:effectLs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623" t="23945" r="15567" b="23864"/>
          <a:stretch/>
        </p:blipFill>
        <p:spPr bwMode="auto">
          <a:xfrm>
            <a:off x="694221" y="1978965"/>
            <a:ext cx="7755558" cy="374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8645" t="17891" r="18209"/>
          <a:stretch/>
        </p:blipFill>
        <p:spPr bwMode="auto">
          <a:xfrm>
            <a:off x="317619" y="1709100"/>
            <a:ext cx="4059648" cy="4500239"/>
          </a:xfrm>
          <a:prstGeom prst="rect">
            <a:avLst/>
          </a:prstGeom>
          <a:ln>
            <a:noFill/>
          </a:ln>
          <a:effectLst>
            <a:glow rad="228600">
              <a:schemeClr val="tx2">
                <a:lumMod val="25000"/>
                <a:alpha val="80000"/>
              </a:schemeClr>
            </a:glo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55816" t="13973" r="16338" b="6644"/>
          <a:stretch/>
        </p:blipFill>
        <p:spPr bwMode="auto">
          <a:xfrm>
            <a:off x="689947" y="1638961"/>
            <a:ext cx="5130188" cy="4570378"/>
          </a:xfrm>
          <a:prstGeom prst="rect">
            <a:avLst/>
          </a:prstGeom>
          <a:ln>
            <a:noFill/>
          </a:ln>
          <a:effectLst>
            <a:glow rad="228600">
              <a:schemeClr val="tx2">
                <a:lumMod val="25000"/>
                <a:alpha val="80000"/>
              </a:schemeClr>
            </a:glo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Screen Shot 2016-04-14 at 2.41.1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8375" y="1598526"/>
            <a:ext cx="5360925" cy="4610814"/>
          </a:xfrm>
          <a:prstGeom prst="rect">
            <a:avLst/>
          </a:prstGeom>
          <a:effectLst>
            <a:glow rad="228600">
              <a:schemeClr val="tx2">
                <a:lumMod val="25000"/>
                <a:alpha val="80000"/>
              </a:schemeClr>
            </a:glow>
            <a:softEdge rad="25400"/>
          </a:effectLst>
        </p:spPr>
      </p:pic>
      <p:pic>
        <p:nvPicPr>
          <p:cNvPr id="15"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56925" t="23261" r="8140"/>
          <a:stretch/>
        </p:blipFill>
        <p:spPr bwMode="auto">
          <a:xfrm>
            <a:off x="2261942" y="1576055"/>
            <a:ext cx="6749683" cy="4633284"/>
          </a:xfrm>
          <a:prstGeom prst="rect">
            <a:avLst/>
          </a:prstGeom>
          <a:ln>
            <a:noFill/>
          </a:ln>
          <a:effectLst>
            <a:glow rad="228600">
              <a:schemeClr val="tx2">
                <a:lumMod val="25000"/>
                <a:alpha val="80000"/>
              </a:schemeClr>
            </a:glo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116144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up)">
                                      <p:cBhvr>
                                        <p:cTn id="7" dur="75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319963" y="6406888"/>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23</a:t>
            </a:r>
            <a:endParaRPr lang="en-US" sz="2000" b="1" dirty="0">
              <a:solidFill>
                <a:srgbClr val="00ADDC">
                  <a:lumMod val="40000"/>
                  <a:lumOff val="60000"/>
                </a:srgbClr>
              </a:solidFill>
              <a:latin typeface="Arial" charset="0"/>
            </a:endParaRPr>
          </a:p>
        </p:txBody>
      </p:sp>
      <p:pic>
        <p:nvPicPr>
          <p:cNvPr id="11" name="Picture 5" descr="https://emerge.mc.vanderbilt.edu/images/logo_emerge6_03.png"/>
          <p:cNvPicPr>
            <a:picLocks noChangeAspect="1" noChangeArrowheads="1"/>
          </p:cNvPicPr>
          <p:nvPr/>
        </p:nvPicPr>
        <p:blipFill rotWithShape="1">
          <a:blip r:embed="rId3">
            <a:extLst>
              <a:ext uri="{28A0092B-C50C-407E-A947-70E740481C1C}">
                <a14:useLocalDpi xmlns:a14="http://schemas.microsoft.com/office/drawing/2010/main" val="0"/>
              </a:ext>
            </a:extLst>
          </a:blip>
          <a:srcRect l="-37958" t="19880" r="-40674" b="12954"/>
          <a:stretch/>
        </p:blipFill>
        <p:spPr bwMode="auto">
          <a:xfrm>
            <a:off x="0" y="0"/>
            <a:ext cx="9144000" cy="1185334"/>
          </a:xfrm>
          <a:prstGeom prst="roundRect">
            <a:avLst>
              <a:gd name="adj" fmla="val 8594"/>
            </a:avLst>
          </a:prstGeom>
          <a:solidFill>
            <a:srgbClr val="FFFFFF">
              <a:shade val="85000"/>
            </a:srgbClr>
          </a:solidFill>
          <a:ln>
            <a:noFill/>
          </a:ln>
          <a:effectLst>
            <a:softEdge rad="63500"/>
          </a:effectLst>
          <a:extLst/>
        </p:spPr>
      </p:pic>
      <p:graphicFrame>
        <p:nvGraphicFramePr>
          <p:cNvPr id="2" name="Table 1"/>
          <p:cNvGraphicFramePr>
            <a:graphicFrameLocks noGrp="1"/>
          </p:cNvGraphicFramePr>
          <p:nvPr>
            <p:extLst>
              <p:ext uri="{D42A27DB-BD31-4B8C-83A1-F6EECF244321}">
                <p14:modId xmlns:p14="http://schemas.microsoft.com/office/powerpoint/2010/main" val="3475866417"/>
              </p:ext>
            </p:extLst>
          </p:nvPr>
        </p:nvGraphicFramePr>
        <p:xfrm>
          <a:off x="77787" y="1329797"/>
          <a:ext cx="8988426" cy="3337832"/>
        </p:xfrm>
        <a:graphic>
          <a:graphicData uri="http://schemas.openxmlformats.org/drawingml/2006/table">
            <a:tbl>
              <a:tblPr firstRow="1" bandRow="1">
                <a:tableStyleId>{91EBBBCC-DAD2-459C-BE2E-F6DE35CF9A28}</a:tableStyleId>
              </a:tblPr>
              <a:tblGrid>
                <a:gridCol w="2487868"/>
                <a:gridCol w="4574467"/>
                <a:gridCol w="1926091"/>
              </a:tblGrid>
              <a:tr h="380320">
                <a:tc>
                  <a:txBody>
                    <a:bodyPr/>
                    <a:lstStyle/>
                    <a:p>
                      <a:pPr algn="ctr"/>
                      <a:r>
                        <a:rPr lang="en-US" sz="2000" b="1" dirty="0" smtClean="0">
                          <a:latin typeface="Arial" panose="020B0604020202020204" pitchFamily="34" charset="0"/>
                          <a:cs typeface="Arial" panose="020B0604020202020204" pitchFamily="34" charset="0"/>
                        </a:rPr>
                        <a:t>Presenting Author</a:t>
                      </a:r>
                      <a:endParaRPr lang="en-US" sz="2000" b="1" dirty="0">
                        <a:latin typeface="Arial" panose="020B0604020202020204" pitchFamily="34" charset="0"/>
                        <a:cs typeface="Arial" panose="020B0604020202020204" pitchFamily="34" charset="0"/>
                      </a:endParaRPr>
                    </a:p>
                  </a:txBody>
                  <a:tcP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US" sz="2000" b="1" dirty="0" smtClean="0">
                          <a:latin typeface="Arial" panose="020B0604020202020204" pitchFamily="34" charset="0"/>
                          <a:cs typeface="Arial" panose="020B0604020202020204" pitchFamily="34" charset="0"/>
                        </a:rPr>
                        <a:t>Title</a:t>
                      </a:r>
                      <a:endParaRPr lang="en-US" sz="2000" b="1"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US" sz="2000" b="1" dirty="0" smtClean="0">
                          <a:latin typeface="Arial" panose="020B0604020202020204" pitchFamily="34" charset="0"/>
                          <a:cs typeface="Arial" panose="020B0604020202020204" pitchFamily="34" charset="0"/>
                        </a:rPr>
                        <a:t>Type</a:t>
                      </a:r>
                      <a:endParaRPr lang="en-US" sz="2000" b="1"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r>
              <a:tr h="936171">
                <a:tc>
                  <a:txBody>
                    <a:bodyPr/>
                    <a:lstStyle/>
                    <a:p>
                      <a:pPr algn="ctr"/>
                      <a:r>
                        <a:rPr kumimoji="0" lang="en-US" sz="1700" b="1" u="none" strike="noStrike" kern="1200" baseline="0" dirty="0" smtClean="0">
                          <a:latin typeface="Arial" panose="020B0604020202020204" pitchFamily="34" charset="0"/>
                          <a:cs typeface="Arial" panose="020B0604020202020204" pitchFamily="34" charset="0"/>
                        </a:rPr>
                        <a:t>Marc Williams </a:t>
                      </a:r>
                    </a:p>
                    <a:p>
                      <a:pPr algn="ctr"/>
                      <a:r>
                        <a:rPr kumimoji="0" lang="en-US" sz="1700" b="1" u="none" strike="noStrike" kern="1200" baseline="0" dirty="0" smtClean="0">
                          <a:latin typeface="Arial" panose="020B0604020202020204" pitchFamily="34" charset="0"/>
                          <a:cs typeface="Arial" panose="020B0604020202020204" pitchFamily="34" charset="0"/>
                        </a:rPr>
                        <a:t>Casey </a:t>
                      </a:r>
                      <a:r>
                        <a:rPr kumimoji="0" lang="en-US" sz="1700" b="1" u="none" strike="noStrike" kern="1200" baseline="0" dirty="0" err="1" smtClean="0">
                          <a:latin typeface="Arial" panose="020B0604020202020204" pitchFamily="34" charset="0"/>
                          <a:cs typeface="Arial" panose="020B0604020202020204" pitchFamily="34" charset="0"/>
                        </a:rPr>
                        <a:t>Overby</a:t>
                      </a:r>
                      <a:r>
                        <a:rPr kumimoji="0" lang="en-US" sz="1700" b="1" u="none" strike="noStrike" kern="1200" baseline="0" dirty="0" smtClean="0">
                          <a:latin typeface="Arial" panose="020B0604020202020204" pitchFamily="34" charset="0"/>
                          <a:cs typeface="Arial" panose="020B0604020202020204" pitchFamily="34" charset="0"/>
                        </a:rPr>
                        <a:t> </a:t>
                      </a:r>
                    </a:p>
                    <a:p>
                      <a:pPr algn="ctr"/>
                      <a:r>
                        <a:rPr kumimoji="0" lang="en-US" sz="1700" b="1" u="none" strike="noStrike" kern="1200" baseline="0" dirty="0" smtClean="0">
                          <a:latin typeface="Arial" panose="020B0604020202020204" pitchFamily="34" charset="0"/>
                          <a:cs typeface="Arial" panose="020B0604020202020204" pitchFamily="34" charset="0"/>
                        </a:rPr>
                        <a:t>David Crosslin</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0" lang="en-US" sz="1700" b="1" u="none" strike="noStrike" kern="1200" baseline="0" dirty="0" smtClean="0">
                          <a:latin typeface="Arial" panose="020B0604020202020204" pitchFamily="34" charset="0"/>
                          <a:cs typeface="Arial" panose="020B0604020202020204" pitchFamily="34" charset="0"/>
                        </a:rPr>
                        <a:t>Practical Implementation of Genomic Sequencing in Healthcare Settings </a:t>
                      </a:r>
                      <a:endParaRPr kumimoji="0" lang="en-US" sz="1700" b="1"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700" b="1" dirty="0" smtClean="0">
                          <a:latin typeface="Arial" panose="020B0604020202020204" pitchFamily="34" charset="0"/>
                          <a:cs typeface="Arial" panose="020B0604020202020204" pitchFamily="34" charset="0"/>
                        </a:rPr>
                        <a:t>Panel</a:t>
                      </a:r>
                      <a:endParaRPr lang="en-US" sz="1700" b="1"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77661">
                <a:tc>
                  <a:txBody>
                    <a:bodyPr/>
                    <a:lstStyle/>
                    <a:p>
                      <a:pPr algn="ctr"/>
                      <a:r>
                        <a:rPr kumimoji="0" lang="en-US" sz="1700" b="1" u="none" strike="noStrike" kern="1200" baseline="0" dirty="0" smtClean="0">
                          <a:latin typeface="Arial" panose="020B0604020202020204" pitchFamily="34" charset="0"/>
                          <a:cs typeface="Arial" panose="020B0604020202020204" pitchFamily="34" charset="0"/>
                        </a:rPr>
                        <a:t>Geneviève </a:t>
                      </a:r>
                      <a:r>
                        <a:rPr kumimoji="0" lang="en-US" sz="1700" b="1" u="none" strike="noStrike" kern="1200" baseline="0" dirty="0" err="1" smtClean="0">
                          <a:latin typeface="Arial" panose="020B0604020202020204" pitchFamily="34" charset="0"/>
                          <a:cs typeface="Arial" panose="020B0604020202020204" pitchFamily="34" charset="0"/>
                        </a:rPr>
                        <a:t>Galarneau</a:t>
                      </a:r>
                      <a:r>
                        <a:rPr kumimoji="0" lang="en-US" sz="1700" b="1" u="none" strike="noStrike" kern="1200" baseline="0" dirty="0" smtClean="0">
                          <a:latin typeface="Arial" panose="020B0604020202020204" pitchFamily="34" charset="0"/>
                          <a:cs typeface="Arial" panose="020B0604020202020204" pitchFamily="34" charset="0"/>
                        </a:rPr>
                        <a:t> </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0" lang="en-US" sz="1700" b="1" u="none" strike="noStrike" kern="1200" baseline="0" dirty="0" smtClean="0">
                          <a:latin typeface="Arial" panose="020B0604020202020204" pitchFamily="34" charset="0"/>
                          <a:cs typeface="Arial" panose="020B0604020202020204" pitchFamily="34" charset="0"/>
                        </a:rPr>
                        <a:t> Usage of Electronic Medical Record Data to Characterize the </a:t>
                      </a:r>
                      <a:r>
                        <a:rPr kumimoji="0" lang="en-US" sz="1700" b="1" i="1" u="none" strike="noStrike" kern="1200" baseline="0" dirty="0" smtClean="0">
                          <a:latin typeface="Arial" panose="020B0604020202020204" pitchFamily="34" charset="0"/>
                          <a:cs typeface="Arial" panose="020B0604020202020204" pitchFamily="34" charset="0"/>
                        </a:rPr>
                        <a:t>APOL1</a:t>
                      </a:r>
                      <a:r>
                        <a:rPr kumimoji="0" lang="en-US" sz="1700" b="1" u="none" strike="noStrike" kern="1200" baseline="0" dirty="0" smtClean="0">
                          <a:latin typeface="Arial" panose="020B0604020202020204" pitchFamily="34" charset="0"/>
                          <a:cs typeface="Arial" panose="020B0604020202020204" pitchFamily="34" charset="0"/>
                        </a:rPr>
                        <a:t> Risk Allele Association with Blood Pressure Traits </a:t>
                      </a:r>
                      <a:endParaRPr kumimoji="0" lang="en-US" sz="1700" b="1"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700" b="1" dirty="0" smtClean="0">
                          <a:latin typeface="Arial" panose="020B0604020202020204" pitchFamily="34" charset="0"/>
                          <a:cs typeface="Arial" panose="020B0604020202020204" pitchFamily="34" charset="0"/>
                        </a:rPr>
                        <a:t>Podium Presentation</a:t>
                      </a:r>
                      <a:endParaRPr lang="en-US" sz="1700" b="1"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082448">
                <a:tc>
                  <a:txBody>
                    <a:bodyPr/>
                    <a:lstStyle/>
                    <a:p>
                      <a:pPr algn="ctr"/>
                      <a:r>
                        <a:rPr kumimoji="0" lang="en-US" sz="1700" b="1" u="none" strike="noStrike" kern="1200" baseline="0" dirty="0" smtClean="0">
                          <a:latin typeface="Arial" panose="020B0604020202020204" pitchFamily="34" charset="0"/>
                          <a:cs typeface="Arial" panose="020B0604020202020204" pitchFamily="34" charset="0"/>
                        </a:rPr>
                        <a:t>Jacqueline Kirby 	</a:t>
                      </a:r>
                    </a:p>
                    <a:p>
                      <a:pPr algn="ctr"/>
                      <a:endParaRPr lang="en-US" sz="1700" b="1" dirty="0">
                        <a:latin typeface="Arial" panose="020B0604020202020204" pitchFamily="34" charset="0"/>
                        <a:cs typeface="Arial" panose="020B0604020202020204" pitchFamily="34" charset="0"/>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r>
                        <a:rPr kumimoji="0" lang="en-US" sz="1700" b="1" u="none" strike="noStrike" kern="1200" baseline="0" dirty="0" smtClean="0">
                          <a:latin typeface="Arial" panose="020B0604020202020204" pitchFamily="34" charset="0"/>
                          <a:cs typeface="Arial" panose="020B0604020202020204" pitchFamily="34" charset="0"/>
                        </a:rPr>
                        <a:t> CDS-KB: A </a:t>
                      </a:r>
                      <a:r>
                        <a:rPr kumimoji="0" lang="en-US" sz="1700" b="1" u="none" strike="noStrike" kern="1200" baseline="0" dirty="0" err="1" smtClean="0">
                          <a:latin typeface="Arial" panose="020B0604020202020204" pitchFamily="34" charset="0"/>
                          <a:cs typeface="Arial" panose="020B0604020202020204" pitchFamily="34" charset="0"/>
                        </a:rPr>
                        <a:t>KnowledgeBase</a:t>
                      </a:r>
                      <a:r>
                        <a:rPr kumimoji="0" lang="en-US" sz="1700" b="1" u="none" strike="noStrike" kern="1200" baseline="0" dirty="0" smtClean="0">
                          <a:latin typeface="Arial" panose="020B0604020202020204" pitchFamily="34" charset="0"/>
                          <a:cs typeface="Arial" panose="020B0604020202020204" pitchFamily="34" charset="0"/>
                        </a:rPr>
                        <a:t> of Lessons Learned for Clinical Decision Support Implementation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endParaRPr kumimoji="0" lang="en-US" sz="1700" b="1" u="none" strike="noStrike" kern="1200" baseline="0" dirty="0" smtClean="0">
                        <a:latin typeface="Arial" panose="020B0604020202020204" pitchFamily="34" charset="0"/>
                        <a:cs typeface="Arial" panose="020B0604020202020204" pitchFamily="34" charset="0"/>
                      </a:endParaRPr>
                    </a:p>
                    <a:p>
                      <a:pPr algn="ctr"/>
                      <a:r>
                        <a:rPr kumimoji="0" lang="en-US" sz="1700" b="1" u="none" strike="noStrike" kern="1200" baseline="0" dirty="0" smtClean="0">
                          <a:latin typeface="Arial" panose="020B0604020202020204" pitchFamily="34" charset="0"/>
                          <a:cs typeface="Arial" panose="020B0604020202020204" pitchFamily="34" charset="0"/>
                        </a:rPr>
                        <a:t> Podium Presentation 	</a:t>
                      </a:r>
                      <a:endParaRPr kumimoji="0" lang="en-US" sz="1700" b="1"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r>
            </a:tbl>
          </a:graphicData>
        </a:graphic>
      </p:graphicFrame>
      <p:sp>
        <p:nvSpPr>
          <p:cNvPr id="4" name="AutoShape 2" descr="https://www.limsforum.com/wp-content/uploads/AMIAJointSummit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Screen Shot 2016-04-08 at 12.38.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007" y="4812092"/>
            <a:ext cx="6927985" cy="1450333"/>
          </a:xfrm>
          <a:prstGeom prst="rect">
            <a:avLst/>
          </a:prstGeom>
          <a:effectLst>
            <a:softEdge rad="31750"/>
          </a:effectLst>
        </p:spPr>
      </p:pic>
      <p:pic>
        <p:nvPicPr>
          <p:cNvPr id="5" name="Picture 4" descr="Screen Shot 2016-04-08 at 12.39.0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7969" y="5659866"/>
            <a:ext cx="1755284" cy="602559"/>
          </a:xfrm>
          <a:prstGeom prst="rect">
            <a:avLst/>
          </a:prstGeom>
        </p:spPr>
      </p:pic>
    </p:spTree>
    <p:extLst>
      <p:ext uri="{BB962C8B-B14F-4D97-AF65-F5344CB8AC3E}">
        <p14:creationId xmlns:p14="http://schemas.microsoft.com/office/powerpoint/2010/main" val="2715553274"/>
      </p:ext>
    </p:extLst>
  </p:cSld>
  <p:clrMapOvr>
    <a:masterClrMapping/>
  </p:clrMapOvr>
  <p:transition spd="slow">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txBox="1">
            <a:spLocks/>
          </p:cNvSpPr>
          <p:nvPr/>
        </p:nvSpPr>
        <p:spPr bwMode="auto">
          <a:xfrm>
            <a:off x="1823642" y="18588"/>
            <a:ext cx="732035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14400" fontAlgn="base">
              <a:spcBef>
                <a:spcPct val="0"/>
              </a:spcBef>
              <a:spcAft>
                <a:spcPct val="0"/>
              </a:spcAft>
              <a:buFontTx/>
              <a:buNone/>
            </a:pPr>
            <a:r>
              <a:rPr lang="en-US" altLang="en-US" sz="3600" b="1" dirty="0">
                <a:solidFill>
                  <a:srgbClr val="FFFF00"/>
                </a:solidFill>
                <a:latin typeface="Arial" charset="0"/>
              </a:rPr>
              <a:t>Clinical Sequencing Exploratory </a:t>
            </a:r>
            <a:r>
              <a:rPr lang="en-US" altLang="en-US" sz="3600" b="1" dirty="0" smtClean="0">
                <a:solidFill>
                  <a:srgbClr val="FFFF00"/>
                </a:solidFill>
                <a:latin typeface="Arial" charset="0"/>
              </a:rPr>
              <a:t>Research Program</a:t>
            </a:r>
            <a:endParaRPr lang="en-US" altLang="en-US" sz="3600" b="1" dirty="0">
              <a:solidFill>
                <a:srgbClr val="FFFF00"/>
              </a:solidFill>
              <a:latin typeface="Arial" charset="0"/>
            </a:endParaRPr>
          </a:p>
        </p:txBody>
      </p:sp>
      <p:sp>
        <p:nvSpPr>
          <p:cNvPr id="81923" name="TextBox 7"/>
          <p:cNvSpPr txBox="1">
            <a:spLocks noChangeArrowheads="1"/>
          </p:cNvSpPr>
          <p:nvPr/>
        </p:nvSpPr>
        <p:spPr bwMode="auto">
          <a:xfrm>
            <a:off x="7318829" y="6406421"/>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2000" b="1" dirty="0">
                <a:solidFill>
                  <a:srgbClr val="8BE6FF"/>
                </a:solidFill>
                <a:latin typeface="Arial" charset="0"/>
              </a:rPr>
              <a:t>Document </a:t>
            </a:r>
            <a:r>
              <a:rPr lang="en-US" altLang="en-US" sz="2000" b="1" dirty="0" smtClean="0">
                <a:solidFill>
                  <a:srgbClr val="8BE6FF"/>
                </a:solidFill>
                <a:latin typeface="Arial" charset="0"/>
              </a:rPr>
              <a:t>24</a:t>
            </a:r>
            <a:endParaRPr lang="en-US" altLang="en-US" sz="2000" b="1" dirty="0">
              <a:solidFill>
                <a:srgbClr val="8BE6FF"/>
              </a:solidFill>
              <a:latin typeface="Arial" charset="0"/>
            </a:endParaRPr>
          </a:p>
        </p:txBody>
      </p:sp>
      <p:sp>
        <p:nvSpPr>
          <p:cNvPr id="7" name="Content Placeholder 5"/>
          <p:cNvSpPr txBox="1">
            <a:spLocks/>
          </p:cNvSpPr>
          <p:nvPr/>
        </p:nvSpPr>
        <p:spPr bwMode="auto">
          <a:xfrm>
            <a:off x="368659" y="1573155"/>
            <a:ext cx="8937625" cy="1265237"/>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42900" fontAlgn="base">
              <a:spcBef>
                <a:spcPct val="0"/>
              </a:spcBef>
              <a:spcAft>
                <a:spcPts val="1200"/>
              </a:spcAft>
              <a:buClr>
                <a:prstClr val="white"/>
              </a:buClr>
              <a:buSzPct val="95000"/>
              <a:buFont typeface="Wingdings" panose="05000000000000000000" pitchFamily="2" charset="2"/>
              <a:buChar char="§"/>
              <a:defRPr/>
            </a:pPr>
            <a:r>
              <a:rPr lang="en-US" sz="2800" dirty="0" smtClean="0">
                <a:solidFill>
                  <a:prstClr val="white"/>
                </a:solidFill>
              </a:rPr>
              <a:t>Enrolled 4,429 adults</a:t>
            </a:r>
            <a:r>
              <a:rPr lang="en-US" sz="2800" dirty="0">
                <a:solidFill>
                  <a:prstClr val="white"/>
                </a:solidFill>
              </a:rPr>
              <a:t> </a:t>
            </a:r>
            <a:r>
              <a:rPr lang="en-US" sz="2800" dirty="0" smtClean="0">
                <a:solidFill>
                  <a:prstClr val="white"/>
                </a:solidFill>
              </a:rPr>
              <a:t>and 1,148 children</a:t>
            </a:r>
          </a:p>
          <a:p>
            <a:pPr marL="342900" fontAlgn="base">
              <a:spcBef>
                <a:spcPct val="0"/>
              </a:spcBef>
              <a:spcAft>
                <a:spcPts val="1200"/>
              </a:spcAft>
              <a:buClr>
                <a:prstClr val="white"/>
              </a:buClr>
              <a:buSzPct val="95000"/>
              <a:buFont typeface="Wingdings" panose="05000000000000000000" pitchFamily="2" charset="2"/>
              <a:buChar char="§"/>
              <a:defRPr/>
            </a:pPr>
            <a:r>
              <a:rPr lang="en-US" sz="2800" dirty="0" smtClean="0">
                <a:solidFill>
                  <a:prstClr val="white"/>
                </a:solidFill>
                <a:latin typeface="Arial" pitchFamily="34" charset="0"/>
                <a:cs typeface="Arial" panose="020B0604020202020204" pitchFamily="34" charset="0"/>
              </a:rPr>
              <a:t>231 publications, 16 working </a:t>
            </a:r>
            <a:r>
              <a:rPr lang="en-US" sz="2800" dirty="0">
                <a:solidFill>
                  <a:prstClr val="white"/>
                </a:solidFill>
                <a:latin typeface="Arial" pitchFamily="34" charset="0"/>
                <a:cs typeface="Arial" panose="020B0604020202020204" pitchFamily="34" charset="0"/>
              </a:rPr>
              <a:t>group publications </a:t>
            </a:r>
            <a:endParaRPr lang="en-US" sz="1400" dirty="0">
              <a:solidFill>
                <a:prstClr val="white"/>
              </a:solidFill>
              <a:latin typeface="Arial" pitchFamily="34" charset="0"/>
              <a:cs typeface="Arial" panose="020B0604020202020204" pitchFamily="34" charset="0"/>
            </a:endParaRPr>
          </a:p>
          <a:p>
            <a:pPr marL="0" indent="0" fontAlgn="base">
              <a:spcBef>
                <a:spcPct val="0"/>
              </a:spcBef>
              <a:spcAft>
                <a:spcPct val="0"/>
              </a:spcAft>
              <a:buClr>
                <a:prstClr val="white"/>
              </a:buClr>
              <a:buSzPct val="95000"/>
              <a:defRPr/>
            </a:pPr>
            <a:endParaRPr lang="en-US" sz="2800" dirty="0" smtClean="0">
              <a:solidFill>
                <a:prstClr val="white"/>
              </a:solidFill>
            </a:endParaRPr>
          </a:p>
        </p:txBody>
      </p:sp>
      <p:pic>
        <p:nvPicPr>
          <p:cNvPr id="81927" name="Picture 8" descr="E:\Genetics\Logo\Images\CSER_Orig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35" y="81214"/>
            <a:ext cx="1763831" cy="101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93" y="2816184"/>
            <a:ext cx="8133658" cy="1665561"/>
          </a:xfrm>
          <a:prstGeom prst="rect">
            <a:avLst/>
          </a:prstGeom>
          <a:effectLst>
            <a:glow rad="139700">
              <a:schemeClr val="accent1">
                <a:satMod val="175000"/>
                <a:alpha val="40000"/>
              </a:schemeClr>
            </a:glo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401" y="3191017"/>
            <a:ext cx="7893915" cy="2169845"/>
          </a:xfrm>
          <a:prstGeom prst="rect">
            <a:avLst/>
          </a:prstGeom>
          <a:effectLst>
            <a:glow rad="139700">
              <a:schemeClr val="accent1">
                <a:satMod val="175000"/>
                <a:alpha val="40000"/>
              </a:schemeClr>
            </a:glow>
          </a:effectLst>
        </p:spPr>
      </p:pic>
      <p:grpSp>
        <p:nvGrpSpPr>
          <p:cNvPr id="8" name="Group 7"/>
          <p:cNvGrpSpPr/>
          <p:nvPr/>
        </p:nvGrpSpPr>
        <p:grpSpPr>
          <a:xfrm>
            <a:off x="2157200" y="3578351"/>
            <a:ext cx="6694124" cy="2768090"/>
            <a:chOff x="5754417" y="2470995"/>
            <a:chExt cx="7718955" cy="3191868"/>
          </a:xfrm>
          <a:effectLst/>
        </p:grpSpPr>
        <p:grpSp>
          <p:nvGrpSpPr>
            <p:cNvPr id="33" name="Group 32"/>
            <p:cNvGrpSpPr/>
            <p:nvPr/>
          </p:nvGrpSpPr>
          <p:grpSpPr>
            <a:xfrm>
              <a:off x="5754417" y="2470995"/>
              <a:ext cx="7718955" cy="3191868"/>
              <a:chOff x="913143" y="2965962"/>
              <a:chExt cx="7350003" cy="3434620"/>
            </a:xfrm>
            <a:effectLst>
              <a:glow rad="63500">
                <a:schemeClr val="accent1">
                  <a:satMod val="175000"/>
                  <a:alpha val="40000"/>
                </a:schemeClr>
              </a:glow>
            </a:effectLst>
          </p:grpSpPr>
          <p:sp>
            <p:nvSpPr>
              <p:cNvPr id="36" name="Rectangle 35"/>
              <p:cNvSpPr/>
              <p:nvPr/>
            </p:nvSpPr>
            <p:spPr>
              <a:xfrm>
                <a:off x="913143" y="2965962"/>
                <a:ext cx="7350003" cy="343462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Screen Shot 2016-04-20 at 3.07.5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9746" y="3199900"/>
                <a:ext cx="1792118" cy="368796"/>
              </a:xfrm>
              <a:prstGeom prst="rect">
                <a:avLst/>
              </a:prstGeom>
            </p:spPr>
          </p:pic>
        </p:grpSp>
        <p:pic>
          <p:nvPicPr>
            <p:cNvPr id="28" name="Picture 27" descr="Screen Shot 2016-03-21 at 12.11.2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4691" y="3031129"/>
              <a:ext cx="7658406" cy="2580435"/>
            </a:xfrm>
            <a:prstGeom prst="rect">
              <a:avLst/>
            </a:prstGeom>
          </p:spPr>
        </p:pic>
      </p:grpSp>
    </p:spTree>
    <p:extLst>
      <p:ext uri="{BB962C8B-B14F-4D97-AF65-F5344CB8AC3E}">
        <p14:creationId xmlns:p14="http://schemas.microsoft.com/office/powerpoint/2010/main" val="10042144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extBox 7"/>
          <p:cNvSpPr txBox="1">
            <a:spLocks noChangeArrowheads="1"/>
          </p:cNvSpPr>
          <p:nvPr/>
        </p:nvSpPr>
        <p:spPr bwMode="auto">
          <a:xfrm>
            <a:off x="7318829" y="6406421"/>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2000" b="1" dirty="0">
                <a:solidFill>
                  <a:srgbClr val="8BE6FF"/>
                </a:solidFill>
                <a:latin typeface="Arial" charset="0"/>
              </a:rPr>
              <a:t>Document </a:t>
            </a:r>
            <a:r>
              <a:rPr lang="en-US" altLang="en-US" sz="2000" b="1" dirty="0" smtClean="0">
                <a:solidFill>
                  <a:srgbClr val="8BE6FF"/>
                </a:solidFill>
                <a:latin typeface="Arial" charset="0"/>
              </a:rPr>
              <a:t>24</a:t>
            </a:r>
            <a:endParaRPr lang="en-US" altLang="en-US" sz="2000" b="1" dirty="0">
              <a:solidFill>
                <a:srgbClr val="8BE6FF"/>
              </a:solidFill>
              <a:latin typeface="Arial" charset="0"/>
            </a:endParaRPr>
          </a:p>
        </p:txBody>
      </p:sp>
      <p:sp>
        <p:nvSpPr>
          <p:cNvPr id="13" name="Content Placeholder 5"/>
          <p:cNvSpPr txBox="1">
            <a:spLocks/>
          </p:cNvSpPr>
          <p:nvPr/>
        </p:nvSpPr>
        <p:spPr bwMode="auto">
          <a:xfrm>
            <a:off x="103187" y="3792341"/>
            <a:ext cx="8937625" cy="2614080"/>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42900" fontAlgn="base">
              <a:spcBef>
                <a:spcPct val="0"/>
              </a:spcBef>
              <a:spcAft>
                <a:spcPts val="1200"/>
              </a:spcAft>
              <a:buClr>
                <a:prstClr val="white"/>
              </a:buClr>
              <a:buSzPct val="95000"/>
              <a:buFont typeface="Wingdings" panose="05000000000000000000" pitchFamily="2" charset="2"/>
              <a:buChar char="§"/>
              <a:defRPr/>
            </a:pPr>
            <a:r>
              <a:rPr lang="en-US" sz="2800" dirty="0" smtClean="0">
                <a:solidFill>
                  <a:prstClr val="white"/>
                </a:solidFill>
              </a:rPr>
              <a:t>CSER2 Request for Applications released </a:t>
            </a:r>
            <a:r>
              <a:rPr lang="en-US" sz="2800" dirty="0">
                <a:solidFill>
                  <a:prstClr val="white"/>
                </a:solidFill>
              </a:rPr>
              <a:t>	</a:t>
            </a:r>
            <a:r>
              <a:rPr lang="en-US" sz="2400" dirty="0" smtClean="0">
                <a:solidFill>
                  <a:schemeClr val="tx2">
                    <a:lumMod val="90000"/>
                  </a:schemeClr>
                </a:solidFill>
              </a:rPr>
              <a:t>(RFA-HG-16-010, -011, -012) </a:t>
            </a:r>
          </a:p>
          <a:p>
            <a:pPr marL="342900" fontAlgn="base">
              <a:spcBef>
                <a:spcPct val="0"/>
              </a:spcBef>
              <a:spcAft>
                <a:spcPts val="1200"/>
              </a:spcAft>
              <a:buClr>
                <a:prstClr val="white"/>
              </a:buClr>
              <a:buSzPct val="95000"/>
              <a:buFont typeface="Wingdings" panose="05000000000000000000" pitchFamily="2" charset="2"/>
              <a:buChar char="§"/>
              <a:defRPr/>
            </a:pPr>
            <a:r>
              <a:rPr lang="en-US" sz="2800" dirty="0">
                <a:solidFill>
                  <a:prstClr val="white"/>
                </a:solidFill>
                <a:latin typeface="Arial" pitchFamily="34" charset="0"/>
                <a:cs typeface="Arial" panose="020B0604020202020204" pitchFamily="34" charset="0"/>
              </a:rPr>
              <a:t>R</a:t>
            </a:r>
            <a:r>
              <a:rPr lang="en-US" sz="2800" dirty="0" smtClean="0">
                <a:solidFill>
                  <a:prstClr val="white"/>
                </a:solidFill>
                <a:latin typeface="Arial" pitchFamily="34" charset="0"/>
                <a:cs typeface="Arial" panose="020B0604020202020204" pitchFamily="34" charset="0"/>
              </a:rPr>
              <a:t>eceipt dates:  	</a:t>
            </a:r>
          </a:p>
          <a:p>
            <a:pPr marL="914400" lvl="2" indent="0">
              <a:spcAft>
                <a:spcPts val="1200"/>
              </a:spcAft>
              <a:buClr>
                <a:prstClr val="white"/>
              </a:buClr>
              <a:buSzPct val="95000"/>
              <a:defRPr/>
            </a:pPr>
            <a:r>
              <a:rPr lang="en-US" sz="2400" dirty="0" smtClean="0">
                <a:solidFill>
                  <a:schemeClr val="tx2">
                    <a:lumMod val="90000"/>
                  </a:schemeClr>
                </a:solidFill>
                <a:latin typeface="Arial" pitchFamily="34" charset="0"/>
                <a:cs typeface="Arial" panose="020B0604020202020204" pitchFamily="34" charset="0"/>
              </a:rPr>
              <a:t>August 5, 2016 for non-AIDS applications </a:t>
            </a:r>
          </a:p>
          <a:p>
            <a:pPr marL="914400" lvl="2" indent="0">
              <a:spcAft>
                <a:spcPts val="1200"/>
              </a:spcAft>
              <a:buClr>
                <a:prstClr val="white"/>
              </a:buClr>
              <a:buSzPct val="95000"/>
              <a:defRPr/>
            </a:pPr>
            <a:r>
              <a:rPr lang="en-US" sz="2400" dirty="0" smtClean="0">
                <a:solidFill>
                  <a:schemeClr val="tx2">
                    <a:lumMod val="90000"/>
                  </a:schemeClr>
                </a:solidFill>
                <a:latin typeface="Arial" pitchFamily="34" charset="0"/>
                <a:cs typeface="Arial" panose="020B0604020202020204" pitchFamily="34" charset="0"/>
              </a:rPr>
              <a:t>September 7, 2016 for AIDS applications</a:t>
            </a:r>
            <a:endParaRPr lang="en-US" sz="2400" dirty="0" smtClean="0">
              <a:solidFill>
                <a:schemeClr val="tx2">
                  <a:lumMod val="90000"/>
                </a:schemeClr>
              </a:solidFill>
            </a:endParaRPr>
          </a:p>
        </p:txBody>
      </p:sp>
      <p:pic>
        <p:nvPicPr>
          <p:cNvPr id="7" name="Picture 6" descr="Screen Shot 2016-03-30 at 12.04.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879" y="1451432"/>
            <a:ext cx="5488239" cy="2093314"/>
          </a:xfrm>
          <a:prstGeom prst="rect">
            <a:avLst/>
          </a:prstGeom>
          <a:effectLst>
            <a:softEdge rad="63500"/>
          </a:effectLst>
        </p:spPr>
      </p:pic>
      <p:sp>
        <p:nvSpPr>
          <p:cNvPr id="9" name="Title 1"/>
          <p:cNvSpPr txBox="1">
            <a:spLocks/>
          </p:cNvSpPr>
          <p:nvPr/>
        </p:nvSpPr>
        <p:spPr bwMode="auto">
          <a:xfrm>
            <a:off x="1823642" y="18588"/>
            <a:ext cx="732035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14400" fontAlgn="base">
              <a:spcBef>
                <a:spcPct val="0"/>
              </a:spcBef>
              <a:spcAft>
                <a:spcPct val="0"/>
              </a:spcAft>
              <a:buFontTx/>
              <a:buNone/>
            </a:pPr>
            <a:r>
              <a:rPr lang="en-US" altLang="en-US" sz="3600" b="1" dirty="0">
                <a:solidFill>
                  <a:srgbClr val="FFFF00"/>
                </a:solidFill>
                <a:latin typeface="Arial" charset="0"/>
              </a:rPr>
              <a:t>Clinical Sequencing Exploratory </a:t>
            </a:r>
            <a:r>
              <a:rPr lang="en-US" altLang="en-US" sz="3600" b="1" dirty="0" smtClean="0">
                <a:solidFill>
                  <a:srgbClr val="FFFF00"/>
                </a:solidFill>
                <a:latin typeface="Arial" charset="0"/>
              </a:rPr>
              <a:t>Research Program</a:t>
            </a:r>
            <a:endParaRPr lang="en-US" altLang="en-US" sz="3600" b="1" dirty="0">
              <a:solidFill>
                <a:srgbClr val="FFFF00"/>
              </a:solidFill>
              <a:latin typeface="Arial" charset="0"/>
            </a:endParaRPr>
          </a:p>
        </p:txBody>
      </p:sp>
      <p:pic>
        <p:nvPicPr>
          <p:cNvPr id="11" name="Picture 8" descr="E:\Genetics\Logo\Images\CSER_Origin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835" y="81214"/>
            <a:ext cx="1763831" cy="101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7509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FLETCH~1\AppData\Local\Temp\1\IGNITE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814" y="228600"/>
            <a:ext cx="2614834" cy="1080798"/>
          </a:xfrm>
          <a:prstGeom prst="roundRect">
            <a:avLst>
              <a:gd name="adj" fmla="val 8594"/>
            </a:avLst>
          </a:prstGeom>
          <a:solidFill>
            <a:srgbClr val="FFFFFF">
              <a:shade val="85000"/>
            </a:srgbClr>
          </a:solidFill>
          <a:ln w="28575">
            <a:solidFill>
              <a:schemeClr val="tx1"/>
            </a:solidFill>
          </a:ln>
          <a:effectLst/>
          <a:extLst/>
        </p:spPr>
      </p:pic>
      <p:sp>
        <p:nvSpPr>
          <p:cNvPr id="12" name="TextBox 11"/>
          <p:cNvSpPr txBox="1"/>
          <p:nvPr/>
        </p:nvSpPr>
        <p:spPr>
          <a:xfrm>
            <a:off x="0" y="1651265"/>
            <a:ext cx="5740654" cy="4401205"/>
          </a:xfrm>
          <a:prstGeom prst="rect">
            <a:avLst/>
          </a:prstGeom>
          <a:noFill/>
        </p:spPr>
        <p:txBody>
          <a:bodyPr wrap="square" rtlCol="0">
            <a:spAutoFit/>
          </a:bodyPr>
          <a:lstStyle/>
          <a:p>
            <a:pPr marL="457200" indent="-287338" defTabSz="693738">
              <a:buClr>
                <a:schemeClr val="tx1"/>
              </a:buClr>
              <a:buFont typeface="Wingdings" charset="2"/>
              <a:buChar char="§"/>
            </a:pPr>
            <a:r>
              <a:rPr lang="en-US" sz="2800" b="1" dirty="0" smtClean="0">
                <a:latin typeface="Arial" panose="020B0604020202020204" pitchFamily="34" charset="0"/>
                <a:cs typeface="Arial" panose="020B0604020202020204" pitchFamily="34" charset="0"/>
              </a:rPr>
              <a:t>36 publications</a:t>
            </a:r>
          </a:p>
          <a:p>
            <a:pPr marL="457200" indent="-287338" defTabSz="693738">
              <a:buClr>
                <a:schemeClr val="tx1"/>
              </a:buClr>
              <a:buFont typeface="Wingdings" charset="2"/>
              <a:buChar char="§"/>
            </a:pPr>
            <a:endParaRPr lang="en-US" sz="2800" b="1" dirty="0" smtClean="0">
              <a:latin typeface="Arial" panose="020B0604020202020204" pitchFamily="34" charset="0"/>
              <a:cs typeface="Arial" panose="020B0604020202020204" pitchFamily="34" charset="0"/>
            </a:endParaRPr>
          </a:p>
          <a:p>
            <a:pPr marL="457200" indent="-287338" defTabSz="693738">
              <a:buClr>
                <a:schemeClr val="tx1"/>
              </a:buClr>
              <a:buFont typeface="Wingdings" charset="2"/>
              <a:buChar char="§"/>
            </a:pPr>
            <a:r>
              <a:rPr lang="en-US" sz="2800" b="1" dirty="0" smtClean="0">
                <a:latin typeface="Arial" panose="020B0604020202020204" pitchFamily="34" charset="0"/>
                <a:cs typeface="Arial" panose="020B0604020202020204" pitchFamily="34" charset="0"/>
              </a:rPr>
              <a:t>Genomic </a:t>
            </a:r>
            <a:r>
              <a:rPr lang="en-US" sz="2800" b="1" dirty="0">
                <a:latin typeface="Arial" panose="020B0604020202020204" pitchFamily="34" charset="0"/>
                <a:cs typeface="Arial" panose="020B0604020202020204" pitchFamily="34" charset="0"/>
              </a:rPr>
              <a:t>Medicine Payer </a:t>
            </a:r>
            <a:r>
              <a:rPr lang="en-US" sz="2800" b="1" dirty="0" smtClean="0">
                <a:latin typeface="Arial" panose="020B0604020202020204" pitchFamily="34" charset="0"/>
                <a:cs typeface="Arial" panose="020B0604020202020204" pitchFamily="34" charset="0"/>
              </a:rPr>
              <a:t>	Engagement Meeting 	(August 18, 2016)</a:t>
            </a:r>
            <a:endParaRPr lang="en-US" sz="2800" b="1" dirty="0">
              <a:latin typeface="Arial" panose="020B0604020202020204" pitchFamily="34" charset="0"/>
              <a:cs typeface="Arial" panose="020B0604020202020204" pitchFamily="34" charset="0"/>
            </a:endParaRPr>
          </a:p>
          <a:p>
            <a:pPr marL="457200" indent="-287338" defTabSz="693738">
              <a:buClr>
                <a:schemeClr val="tx1"/>
              </a:buClr>
              <a:buFont typeface="Wingdings" charset="2"/>
              <a:buChar char="§"/>
            </a:pPr>
            <a:endParaRPr lang="en-US" sz="2800" b="1" dirty="0" smtClean="0">
              <a:latin typeface="Arial" panose="020B0604020202020204" pitchFamily="34" charset="0"/>
              <a:cs typeface="Arial" panose="020B0604020202020204" pitchFamily="34" charset="0"/>
            </a:endParaRPr>
          </a:p>
          <a:p>
            <a:pPr marL="457200" indent="-287338" defTabSz="693738">
              <a:buClr>
                <a:schemeClr val="tx1"/>
              </a:buClr>
              <a:buFont typeface="Wingdings" charset="2"/>
              <a:buChar char="§"/>
            </a:pPr>
            <a:r>
              <a:rPr lang="en-US" sz="2800" b="1" dirty="0" smtClean="0">
                <a:latin typeface="Arial" panose="020B0604020202020204" pitchFamily="34" charset="0"/>
                <a:cs typeface="Arial" panose="020B0604020202020204" pitchFamily="34" charset="0"/>
              </a:rPr>
              <a:t>IGNITE and Beyond: The 	Future of Genomic </a:t>
            </a:r>
            <a:r>
              <a:rPr lang="en-US" sz="2800" dirty="0">
                <a:cs typeface="Arial" panose="020B0604020202020204" pitchFamily="34" charset="0"/>
              </a:rPr>
              <a:t>Medicine 	Implementation </a:t>
            </a:r>
            <a:r>
              <a:rPr lang="en-US" sz="2800" dirty="0" smtClean="0">
                <a:cs typeface="Arial" panose="020B0604020202020204" pitchFamily="34" charset="0"/>
              </a:rPr>
              <a:t>Meeting</a:t>
            </a:r>
            <a:r>
              <a:rPr lang="en-US" sz="2800" b="1" dirty="0" smtClean="0">
                <a:latin typeface="Arial" panose="020B0604020202020204" pitchFamily="34" charset="0"/>
                <a:cs typeface="Arial" panose="020B0604020202020204" pitchFamily="34" charset="0"/>
              </a:rPr>
              <a:t>	(</a:t>
            </a:r>
            <a:r>
              <a:rPr lang="en-US" sz="2800" dirty="0" smtClean="0">
                <a:cs typeface="Arial" panose="020B0604020202020204" pitchFamily="34" charset="0"/>
              </a:rPr>
              <a:t>August 30</a:t>
            </a:r>
            <a:r>
              <a:rPr lang="en-US" sz="2800" b="1" dirty="0" smtClean="0">
                <a:latin typeface="Arial" panose="020B0604020202020204" pitchFamily="34" charset="0"/>
                <a:cs typeface="Arial" panose="020B0604020202020204" pitchFamily="34" charset="0"/>
              </a:rPr>
              <a:t>, 2016)</a:t>
            </a:r>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008" y="1560474"/>
            <a:ext cx="3613928" cy="239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552" t="10471" r="9771" b="9797"/>
          <a:stretch/>
        </p:blipFill>
        <p:spPr bwMode="auto">
          <a:xfrm>
            <a:off x="7043375" y="4129018"/>
            <a:ext cx="1791561" cy="1187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319963" y="6407150"/>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25</a:t>
            </a:r>
            <a:endParaRPr lang="en-US" sz="2000" b="1" dirty="0">
              <a:solidFill>
                <a:srgbClr val="00ADDC">
                  <a:lumMod val="40000"/>
                  <a:lumOff val="60000"/>
                </a:srgbClr>
              </a:solidFill>
              <a:latin typeface="Arial" charset="0"/>
            </a:endParaRPr>
          </a:p>
        </p:txBody>
      </p:sp>
      <p:sp>
        <p:nvSpPr>
          <p:cNvPr id="14" name="Rectangle 2"/>
          <p:cNvSpPr>
            <a:spLocks noChangeArrowheads="1"/>
          </p:cNvSpPr>
          <p:nvPr/>
        </p:nvSpPr>
        <p:spPr bwMode="auto">
          <a:xfrm>
            <a:off x="2768119" y="24840"/>
            <a:ext cx="5945069" cy="804595"/>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smtClean="0">
                <a:solidFill>
                  <a:srgbClr val="FFFF00"/>
                </a:solidFill>
                <a:latin typeface="Arial" charset="0"/>
              </a:rPr>
              <a:t>Implementing Genomics </a:t>
            </a:r>
            <a:r>
              <a:rPr lang="en-US" sz="3600" spc="-100" dirty="0" smtClean="0">
                <a:solidFill>
                  <a:srgbClr val="FFFF00"/>
                </a:solidFill>
                <a:latin typeface="Arial" charset="0"/>
              </a:rPr>
              <a:t>In Practice (IGNITE) Network</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pic>
        <p:nvPicPr>
          <p:cNvPr id="1032"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474" r="7368" b="9796"/>
          <a:stretch/>
        </p:blipFill>
        <p:spPr bwMode="auto">
          <a:xfrm>
            <a:off x="5867654" y="4868462"/>
            <a:ext cx="1672928" cy="1184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110264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5568"/>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smtClean="0">
                <a:solidFill>
                  <a:schemeClr val="tx2">
                    <a:lumMod val="90000"/>
                  </a:schemeClr>
                </a:solidFill>
              </a:rPr>
              <a:t>General Genomics </a:t>
            </a:r>
            <a:r>
              <a:rPr lang="en-US" sz="3400" dirty="0">
                <a:solidFill>
                  <a:schemeClr val="tx2">
                    <a:lumMod val="90000"/>
                  </a:schemeClr>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 </a:t>
            </a:r>
          </a:p>
          <a:p>
            <a:pPr marL="1016000" indent="-787400">
              <a:spcBef>
                <a:spcPts val="1800"/>
              </a:spcBef>
              <a:buFontTx/>
              <a:buAutoNum type="romanUcPeriod"/>
              <a:tabLst>
                <a:tab pos="1371600" algn="l"/>
              </a:tabLst>
            </a:pPr>
            <a:r>
              <a:rPr lang="en-US" sz="3400" dirty="0" smtClean="0">
                <a:solidFill>
                  <a:schemeClr val="tx2">
                    <a:lumMod val="90000"/>
                  </a:schemeClr>
                </a:solidFill>
              </a:rPr>
              <a:t>NHGRI 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Tree>
    <p:extLst>
      <p:ext uri="{BB962C8B-B14F-4D97-AF65-F5344CB8AC3E}">
        <p14:creationId xmlns:p14="http://schemas.microsoft.com/office/powerpoint/2010/main" val="25265488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107138" y="776055"/>
            <a:ext cx="8951530" cy="1230545"/>
          </a:xfrm>
          <a:prstGeom prst="rect">
            <a:avLst/>
          </a:prstGeom>
          <a:noFill/>
          <a:ln>
            <a:noFill/>
          </a:ln>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914400" indent="-393700" defTabSz="236538" fontAlgn="base">
              <a:spcBef>
                <a:spcPct val="0"/>
              </a:spcBef>
              <a:spcAft>
                <a:spcPct val="0"/>
              </a:spcAft>
              <a:buClr>
                <a:schemeClr val="tx1"/>
              </a:buClr>
              <a:buFont typeface="Wingdings" panose="05000000000000000000" pitchFamily="2" charset="2"/>
              <a:buChar char="§"/>
              <a:defRPr/>
            </a:pPr>
            <a:r>
              <a:rPr lang="en-US" sz="3200" dirty="0" err="1" smtClean="0">
                <a:solidFill>
                  <a:prstClr val="white"/>
                </a:solidFill>
                <a:cs typeface="Arial" charset="0"/>
              </a:rPr>
              <a:t>ClinGen’s</a:t>
            </a:r>
            <a:r>
              <a:rPr lang="en-US" sz="3200" dirty="0" smtClean="0">
                <a:solidFill>
                  <a:prstClr val="white"/>
                </a:solidFill>
                <a:cs typeface="Arial" charset="0"/>
              </a:rPr>
              <a:t> </a:t>
            </a:r>
            <a:r>
              <a:rPr lang="en-US" sz="3200" dirty="0">
                <a:solidFill>
                  <a:prstClr val="white"/>
                </a:solidFill>
                <a:cs typeface="Arial" charset="0"/>
              </a:rPr>
              <a:t>website redesigned to feature </a:t>
            </a:r>
            <a:r>
              <a:rPr lang="en-US" sz="3200" dirty="0" smtClean="0">
                <a:solidFill>
                  <a:prstClr val="white"/>
                </a:solidFill>
                <a:cs typeface="Arial" charset="0"/>
              </a:rPr>
              <a:t>			curation results, </a:t>
            </a:r>
            <a:r>
              <a:rPr lang="en-US" sz="3200" dirty="0">
                <a:solidFill>
                  <a:prstClr val="white"/>
                </a:solidFill>
                <a:cs typeface="Arial" charset="0"/>
              </a:rPr>
              <a:t>tools, and </a:t>
            </a:r>
            <a:r>
              <a:rPr lang="en-US" sz="3200" dirty="0" smtClean="0">
                <a:solidFill>
                  <a:prstClr val="white"/>
                </a:solidFill>
                <a:cs typeface="Arial" charset="0"/>
              </a:rPr>
              <a:t>resources</a:t>
            </a:r>
            <a:endParaRPr lang="en-US" sz="3200" dirty="0">
              <a:solidFill>
                <a:prstClr val="white"/>
              </a:solidFill>
              <a:cs typeface="Arial" charset="0"/>
            </a:endParaRPr>
          </a:p>
        </p:txBody>
      </p:sp>
      <p:sp>
        <p:nvSpPr>
          <p:cNvPr id="92163" name="TextBox 7"/>
          <p:cNvSpPr txBox="1">
            <a:spLocks noChangeArrowheads="1"/>
          </p:cNvSpPr>
          <p:nvPr/>
        </p:nvSpPr>
        <p:spPr bwMode="auto">
          <a:xfrm>
            <a:off x="7319963" y="6407150"/>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fontAlgn="base">
              <a:spcBef>
                <a:spcPct val="0"/>
              </a:spcBef>
              <a:spcAft>
                <a:spcPct val="0"/>
              </a:spcAft>
            </a:pPr>
            <a:r>
              <a:rPr lang="en-US" altLang="en-US" sz="2000" dirty="0">
                <a:solidFill>
                  <a:srgbClr val="8BE6FF"/>
                </a:solidFill>
              </a:rPr>
              <a:t>Document </a:t>
            </a:r>
            <a:r>
              <a:rPr lang="en-US" altLang="en-US" sz="2000" dirty="0" smtClean="0">
                <a:solidFill>
                  <a:srgbClr val="8BE6FF"/>
                </a:solidFill>
              </a:rPr>
              <a:t>26</a:t>
            </a:r>
            <a:endParaRPr lang="en-US" altLang="en-US" sz="2000" dirty="0">
              <a:solidFill>
                <a:srgbClr val="8BE6FF"/>
              </a:solidFill>
            </a:endParaRPr>
          </a:p>
        </p:txBody>
      </p:sp>
      <p:pic>
        <p:nvPicPr>
          <p:cNvPr id="9216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4739"/>
          <a:stretch/>
        </p:blipFill>
        <p:spPr bwMode="auto">
          <a:xfrm>
            <a:off x="-3175" y="-19050"/>
            <a:ext cx="9144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718" y="2072687"/>
            <a:ext cx="7158214" cy="2850567"/>
          </a:xfrm>
          <a:prstGeom prst="rect">
            <a:avLst/>
          </a:prstGeom>
          <a:noFill/>
          <a:ln w="31750">
            <a:solidFill>
              <a:schemeClr val="accent1">
                <a:lumMod val="40000"/>
                <a:lumOff val="60000"/>
              </a:schemeClr>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8" name="Picture 4" descr="C:\Users\niehausad\Desktop\genome connect snipi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691" y="2037591"/>
            <a:ext cx="3450984" cy="1110167"/>
          </a:xfrm>
          <a:prstGeom prst="rect">
            <a:avLst/>
          </a:prstGeom>
          <a:noFill/>
          <a:ln>
            <a:solidFill>
              <a:schemeClr val="accent1">
                <a:lumMod val="40000"/>
                <a:lumOff val="60000"/>
              </a:schemeClr>
            </a:solidFill>
          </a:ln>
          <a:effectLst>
            <a:glow rad="63500">
              <a:schemeClr val="accent1">
                <a:satMod val="175000"/>
                <a:alpha val="40000"/>
              </a:schemeClr>
            </a:glow>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5824" y="2402452"/>
            <a:ext cx="4170824" cy="1458093"/>
          </a:xfrm>
          <a:prstGeom prst="rect">
            <a:avLst/>
          </a:prstGeom>
          <a:noFill/>
          <a:ln w="9525">
            <a:solidFill>
              <a:schemeClr val="accent1">
                <a:lumMod val="40000"/>
                <a:lumOff val="60000"/>
              </a:schemeClr>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2797" y="3115239"/>
            <a:ext cx="3606845" cy="1081145"/>
          </a:xfrm>
          <a:prstGeom prst="rect">
            <a:avLst/>
          </a:prstGeom>
          <a:noFill/>
          <a:ln w="9525">
            <a:solidFill>
              <a:schemeClr val="accent1">
                <a:lumMod val="40000"/>
                <a:lumOff val="60000"/>
              </a:schemeClr>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2" name="Group 1"/>
          <p:cNvGrpSpPr/>
          <p:nvPr/>
        </p:nvGrpSpPr>
        <p:grpSpPr>
          <a:xfrm>
            <a:off x="195196" y="4135386"/>
            <a:ext cx="7949687" cy="2490262"/>
            <a:chOff x="4983499" y="2249032"/>
            <a:chExt cx="8282251" cy="2211401"/>
          </a:xfrm>
          <a:noFill/>
        </p:grpSpPr>
        <p:sp>
          <p:nvSpPr>
            <p:cNvPr id="13" name="Title 1"/>
            <p:cNvSpPr txBox="1">
              <a:spLocks/>
            </p:cNvSpPr>
            <p:nvPr/>
          </p:nvSpPr>
          <p:spPr bwMode="auto">
            <a:xfrm>
              <a:off x="7577950" y="3177912"/>
              <a:ext cx="5687800" cy="1066209"/>
            </a:xfrm>
            <a:prstGeom prst="rect">
              <a:avLst/>
            </a:prstGeom>
            <a:grpFill/>
            <a:ln>
              <a:noFill/>
            </a:ln>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914400" indent="-393700" defTabSz="236538" fontAlgn="base">
                <a:spcBef>
                  <a:spcPct val="0"/>
                </a:spcBef>
                <a:spcAft>
                  <a:spcPct val="0"/>
                </a:spcAft>
                <a:buClr>
                  <a:schemeClr val="tx1"/>
                </a:buClr>
                <a:buFont typeface="Wingdings" panose="05000000000000000000" pitchFamily="2" charset="2"/>
                <a:buChar char="§"/>
                <a:defRPr/>
              </a:pPr>
              <a:r>
                <a:rPr lang="en-US" sz="3200" dirty="0" smtClean="0">
                  <a:solidFill>
                    <a:prstClr val="white"/>
                  </a:solidFill>
                  <a:cs typeface="Arial" charset="0"/>
                </a:rPr>
                <a:t>Successful presence 			at ACMG 2016</a:t>
              </a:r>
            </a:p>
          </p:txBody>
        </p:sp>
        <p:pic>
          <p:nvPicPr>
            <p:cNvPr id="12" name="Picture 2" descr="C:\Users\niehausad\Desktop\ClinGen Reception 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83499" y="2249032"/>
              <a:ext cx="2948534" cy="2211401"/>
            </a:xfrm>
            <a:prstGeom prst="rect">
              <a:avLst/>
            </a:prstGeom>
            <a:grpFill/>
            <a:ln w="31750">
              <a:solidFill>
                <a:schemeClr val="accent1">
                  <a:lumMod val="40000"/>
                  <a:lumOff val="60000"/>
                </a:schemeClr>
              </a:solidFill>
            </a:ln>
            <a:effectLst>
              <a:glow rad="63500">
                <a:schemeClr val="accent1">
                  <a:satMod val="175000"/>
                  <a:alpha val="40000"/>
                </a:schemeClr>
              </a:glow>
              <a:outerShdw blurRad="50800" dist="38100" dir="8100000" algn="tr" rotWithShape="0">
                <a:prstClr val="black">
                  <a:alpha val="40000"/>
                </a:prstClr>
              </a:outerShdw>
            </a:effectLst>
            <a:extLst/>
          </p:spPr>
        </p:pic>
      </p:grpSp>
    </p:spTree>
    <p:extLst>
      <p:ext uri="{BB962C8B-B14F-4D97-AF65-F5344CB8AC3E}">
        <p14:creationId xmlns:p14="http://schemas.microsoft.com/office/powerpoint/2010/main" val="6441831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ppt_x"/>
                                          </p:val>
                                        </p:tav>
                                        <p:tav tm="100000">
                                          <p:val>
                                            <p:strVal val="#ppt_x"/>
                                          </p:val>
                                        </p:tav>
                                      </p:tavLst>
                                    </p:anim>
                                    <p:anim calcmode="lin" valueType="num">
                                      <p:cBhvr additive="base">
                                        <p:cTn id="1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anim calcmode="lin" valueType="num">
                                      <p:cBhvr additive="base">
                                        <p:cTn id="23" dur="500" fill="hold"/>
                                        <p:tgtEl>
                                          <p:spTgt spid="1027"/>
                                        </p:tgtEl>
                                        <p:attrNameLst>
                                          <p:attrName>ppt_x</p:attrName>
                                        </p:attrNameLst>
                                      </p:cBhvr>
                                      <p:tavLst>
                                        <p:tav tm="0">
                                          <p:val>
                                            <p:strVal val="#ppt_x"/>
                                          </p:val>
                                        </p:tav>
                                        <p:tav tm="100000">
                                          <p:val>
                                            <p:strVal val="#ppt_x"/>
                                          </p:val>
                                        </p:tav>
                                      </p:tavLst>
                                    </p:anim>
                                    <p:anim calcmode="lin" valueType="num">
                                      <p:cBhvr additive="base">
                                        <p:cTn id="2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 y="27651"/>
            <a:ext cx="9144000" cy="1091701"/>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Newborn Sequencing </a:t>
            </a:r>
            <a:r>
              <a:rPr lang="en-US" sz="3600" b="1" spc="-100" dirty="0" smtClean="0">
                <a:solidFill>
                  <a:srgbClr val="FFFF00"/>
                </a:solidFill>
                <a:latin typeface="Arial" charset="0"/>
              </a:rPr>
              <a:t>in Genomic </a:t>
            </a:r>
            <a:r>
              <a:rPr lang="en-US" sz="3600" spc="-100" dirty="0">
                <a:solidFill>
                  <a:srgbClr val="FFFF00"/>
                </a:solidFill>
                <a:latin typeface="Arial" charset="0"/>
              </a:rPr>
              <a:t>M</a:t>
            </a:r>
            <a:r>
              <a:rPr lang="en-US" sz="3600" b="1" spc="-100" dirty="0" smtClean="0">
                <a:solidFill>
                  <a:srgbClr val="FFFF00"/>
                </a:solidFill>
                <a:latin typeface="Arial" charset="0"/>
              </a:rPr>
              <a:t>edicine </a:t>
            </a:r>
            <a:r>
              <a:rPr lang="en-US" sz="3600" b="1" spc="-100" dirty="0">
                <a:solidFill>
                  <a:srgbClr val="FFFF00"/>
                </a:solidFill>
                <a:latin typeface="Arial" charset="0"/>
              </a:rPr>
              <a:t>and </a:t>
            </a:r>
            <a:r>
              <a:rPr lang="en-US" sz="3600" b="1" spc="-100" dirty="0" smtClean="0">
                <a:solidFill>
                  <a:srgbClr val="FFFF00"/>
                </a:solidFill>
                <a:latin typeface="Arial" charset="0"/>
              </a:rPr>
              <a:t>Public Health (NSIGHT)</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sp>
        <p:nvSpPr>
          <p:cNvPr id="8" name="TextBox 7"/>
          <p:cNvSpPr txBox="1"/>
          <p:nvPr/>
        </p:nvSpPr>
        <p:spPr>
          <a:xfrm>
            <a:off x="7319963" y="6412364"/>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27</a:t>
            </a:r>
            <a:endParaRPr lang="en-US" sz="2000" b="1" dirty="0">
              <a:solidFill>
                <a:srgbClr val="00ADDC">
                  <a:lumMod val="40000"/>
                  <a:lumOff val="60000"/>
                </a:srgbClr>
              </a:solidFill>
              <a:latin typeface="Arial" charset="0"/>
            </a:endParaRPr>
          </a:p>
        </p:txBody>
      </p:sp>
      <p:grpSp>
        <p:nvGrpSpPr>
          <p:cNvPr id="4" name="Group 3"/>
          <p:cNvGrpSpPr/>
          <p:nvPr/>
        </p:nvGrpSpPr>
        <p:grpSpPr>
          <a:xfrm>
            <a:off x="457200" y="1366430"/>
            <a:ext cx="8229600" cy="4607112"/>
            <a:chOff x="906826" y="1371600"/>
            <a:chExt cx="7707784" cy="4607112"/>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 b="72469"/>
            <a:stretch/>
          </p:blipFill>
          <p:spPr bwMode="auto">
            <a:xfrm>
              <a:off x="914399" y="1371600"/>
              <a:ext cx="7700211"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2891" b="736"/>
            <a:stretch/>
          </p:blipFill>
          <p:spPr bwMode="auto">
            <a:xfrm>
              <a:off x="906826" y="2895599"/>
              <a:ext cx="7707783" cy="3083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161180" y="1701800"/>
            <a:ext cx="8198189" cy="3017520"/>
            <a:chOff x="1005840" y="1828800"/>
            <a:chExt cx="7955280" cy="3017520"/>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2602" t="29372" r="16255" b="29375"/>
            <a:stretch/>
          </p:blipFill>
          <p:spPr bwMode="auto">
            <a:xfrm>
              <a:off x="1005840" y="1828800"/>
              <a:ext cx="7955280" cy="3017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6293041" y="4462046"/>
              <a:ext cx="2618602" cy="338554"/>
            </a:xfrm>
            <a:prstGeom prst="rect">
              <a:avLst/>
            </a:prstGeom>
          </p:spPr>
          <p:txBody>
            <a:bodyPr wrap="none">
              <a:spAutoFit/>
            </a:bodyPr>
            <a:lstStyle/>
            <a:p>
              <a:r>
                <a:rPr lang="en-US" sz="1600" dirty="0">
                  <a:solidFill>
                    <a:srgbClr val="002060"/>
                  </a:solidFill>
                </a:rPr>
                <a:t>Children’s Mercy Hospital</a:t>
              </a:r>
            </a:p>
          </p:txBody>
        </p:sp>
      </p:grpSp>
      <p:grpSp>
        <p:nvGrpSpPr>
          <p:cNvPr id="7" name="Group 6"/>
          <p:cNvGrpSpPr/>
          <p:nvPr/>
        </p:nvGrpSpPr>
        <p:grpSpPr>
          <a:xfrm>
            <a:off x="329816" y="2038196"/>
            <a:ext cx="8159859" cy="2865120"/>
            <a:chOff x="152399" y="2272640"/>
            <a:chExt cx="8544895" cy="2788920"/>
          </a:xfrm>
        </p:grpSpPr>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507" t="31875" r="24699" b="25286"/>
            <a:stretch/>
          </p:blipFill>
          <p:spPr bwMode="auto">
            <a:xfrm>
              <a:off x="152399" y="2272640"/>
              <a:ext cx="8544895" cy="2788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651873" y="4690732"/>
              <a:ext cx="6671265" cy="329550"/>
            </a:xfrm>
            <a:prstGeom prst="rect">
              <a:avLst/>
            </a:prstGeom>
          </p:spPr>
          <p:txBody>
            <a:bodyPr wrap="none">
              <a:spAutoFit/>
            </a:bodyPr>
            <a:lstStyle/>
            <a:p>
              <a:r>
                <a:rPr lang="en-US" sz="1600" dirty="0">
                  <a:solidFill>
                    <a:srgbClr val="002060"/>
                  </a:solidFill>
                </a:rPr>
                <a:t>University of North Carolina at Chapel Hill and </a:t>
              </a:r>
              <a:r>
                <a:rPr lang="en-US" sz="1600" dirty="0" smtClean="0">
                  <a:solidFill>
                    <a:srgbClr val="002060"/>
                  </a:solidFill>
                </a:rPr>
                <a:t>RTI International</a:t>
              </a:r>
              <a:endParaRPr lang="en-US" sz="1600" dirty="0">
                <a:solidFill>
                  <a:srgbClr val="002060"/>
                </a:solidFill>
              </a:endParaRPr>
            </a:p>
          </p:txBody>
        </p:sp>
      </p:grpSp>
      <p:grpSp>
        <p:nvGrpSpPr>
          <p:cNvPr id="11" name="Group 10"/>
          <p:cNvGrpSpPr/>
          <p:nvPr/>
        </p:nvGrpSpPr>
        <p:grpSpPr>
          <a:xfrm>
            <a:off x="560080" y="2367410"/>
            <a:ext cx="8220292" cy="3361575"/>
            <a:chOff x="304800" y="2663612"/>
            <a:chExt cx="8077200" cy="3154680"/>
          </a:xfrm>
        </p:grpSpPr>
        <p:pic>
          <p:nvPicPr>
            <p:cNvPr id="103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053" t="30627" r="35696" b="25434"/>
            <a:stretch/>
          </p:blipFill>
          <p:spPr bwMode="auto">
            <a:xfrm>
              <a:off x="304800" y="2663612"/>
              <a:ext cx="8077200" cy="3154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1298798" y="5438327"/>
              <a:ext cx="6258436" cy="317717"/>
            </a:xfrm>
            <a:prstGeom prst="rect">
              <a:avLst/>
            </a:prstGeom>
          </p:spPr>
          <p:txBody>
            <a:bodyPr wrap="none">
              <a:spAutoFit/>
            </a:bodyPr>
            <a:lstStyle/>
            <a:p>
              <a:r>
                <a:rPr lang="en-US" sz="1600" dirty="0" smtClean="0">
                  <a:solidFill>
                    <a:srgbClr val="002060"/>
                  </a:solidFill>
                </a:rPr>
                <a:t>Boston </a:t>
              </a:r>
              <a:r>
                <a:rPr lang="en-US" sz="1600" dirty="0">
                  <a:solidFill>
                    <a:srgbClr val="002060"/>
                  </a:solidFill>
                </a:rPr>
                <a:t>Children’s Hospital and Brigham and Women’s </a:t>
              </a:r>
              <a:r>
                <a:rPr lang="en-US" sz="1600" dirty="0" smtClean="0">
                  <a:solidFill>
                    <a:srgbClr val="002060"/>
                  </a:solidFill>
                </a:rPr>
                <a:t>Hospital</a:t>
              </a:r>
              <a:endParaRPr lang="en-US" sz="1600" dirty="0">
                <a:solidFill>
                  <a:srgbClr val="002060"/>
                </a:solidFill>
              </a:endParaRPr>
            </a:p>
          </p:txBody>
        </p:sp>
      </p:grpSp>
      <p:grpSp>
        <p:nvGrpSpPr>
          <p:cNvPr id="19" name="Group 18"/>
          <p:cNvGrpSpPr>
            <a:grpSpLocks noChangeAspect="1"/>
          </p:cNvGrpSpPr>
          <p:nvPr/>
        </p:nvGrpSpPr>
        <p:grpSpPr>
          <a:xfrm>
            <a:off x="870411" y="2765967"/>
            <a:ext cx="8112692" cy="3447895"/>
            <a:chOff x="609600" y="3017520"/>
            <a:chExt cx="7315200" cy="3108960"/>
          </a:xfrm>
        </p:grpSpPr>
        <p:pic>
          <p:nvPicPr>
            <p:cNvPr id="20"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1505" t="31878" r="42272" b="25623"/>
            <a:stretch/>
          </p:blipFill>
          <p:spPr bwMode="auto">
            <a:xfrm>
              <a:off x="609600" y="3017520"/>
              <a:ext cx="7315200" cy="3108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549501" y="5757148"/>
              <a:ext cx="3561816" cy="305273"/>
            </a:xfrm>
            <a:prstGeom prst="rect">
              <a:avLst/>
            </a:prstGeom>
          </p:spPr>
          <p:txBody>
            <a:bodyPr wrap="none">
              <a:spAutoFit/>
            </a:bodyPr>
            <a:lstStyle/>
            <a:p>
              <a:r>
                <a:rPr lang="en-US" sz="1600" dirty="0">
                  <a:solidFill>
                    <a:srgbClr val="002060"/>
                  </a:solidFill>
                </a:rPr>
                <a:t>University of California, San </a:t>
              </a:r>
              <a:r>
                <a:rPr lang="en-US" sz="1600" dirty="0" smtClean="0">
                  <a:solidFill>
                    <a:srgbClr val="002060"/>
                  </a:solidFill>
                </a:rPr>
                <a:t>Francisco</a:t>
              </a:r>
              <a:endParaRPr lang="en-US" sz="1600" dirty="0">
                <a:solidFill>
                  <a:srgbClr val="002060"/>
                </a:solidFill>
              </a:endParaRPr>
            </a:p>
          </p:txBody>
        </p:sp>
      </p:grpSp>
    </p:spTree>
    <p:extLst>
      <p:ext uri="{BB962C8B-B14F-4D97-AF65-F5344CB8AC3E}">
        <p14:creationId xmlns:p14="http://schemas.microsoft.com/office/powerpoint/2010/main" val="329129845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319963" y="6407150"/>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28</a:t>
            </a:r>
            <a:endParaRPr lang="en-US" sz="2000" b="1" dirty="0">
              <a:solidFill>
                <a:srgbClr val="00ADDC">
                  <a:lumMod val="40000"/>
                  <a:lumOff val="60000"/>
                </a:srgbClr>
              </a:solidFill>
              <a:latin typeface="Arial" charset="0"/>
            </a:endParaRPr>
          </a:p>
        </p:txBody>
      </p:sp>
      <p:pic>
        <p:nvPicPr>
          <p:cNvPr id="7" name="Picture 2" descr="C:\Users\silvermaned\AppData\Local\Microsoft\Windows\Temporary Internet Files\Content.Outlook\IBJHID49\1_Bedside to bench.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513083" y="3726022"/>
            <a:ext cx="3410784" cy="258941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24987"/>
            <a:ext cx="9144000" cy="646331"/>
          </a:xfrm>
          <a:prstGeom prst="rect">
            <a:avLst/>
          </a:prstGeom>
          <a:noFill/>
        </p:spPr>
        <p:txBody>
          <a:bodyPr wrap="square" rtlCol="0">
            <a:spAutoFit/>
          </a:bodyPr>
          <a:lstStyle/>
          <a:p>
            <a:pPr algn="ctr"/>
            <a:r>
              <a:rPr lang="en-US" sz="3600" b="1" dirty="0" smtClean="0">
                <a:solidFill>
                  <a:srgbClr val="FFFF00"/>
                </a:solidFill>
                <a:latin typeface="Arial"/>
                <a:cs typeface="Arial"/>
              </a:rPr>
              <a:t>Genomic Medicine Working Group</a:t>
            </a:r>
            <a:endParaRPr lang="en-US" sz="3600" b="1" dirty="0">
              <a:solidFill>
                <a:srgbClr val="FFFF00"/>
              </a:solidFill>
              <a:latin typeface="Arial"/>
              <a:cs typeface="Arial"/>
            </a:endParaRPr>
          </a:p>
        </p:txBody>
      </p:sp>
      <p:sp>
        <p:nvSpPr>
          <p:cNvPr id="3" name="TextBox 2"/>
          <p:cNvSpPr txBox="1"/>
          <p:nvPr/>
        </p:nvSpPr>
        <p:spPr>
          <a:xfrm>
            <a:off x="1047750" y="863481"/>
            <a:ext cx="7048499" cy="129266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latin typeface="Arial"/>
                <a:cs typeface="Arial"/>
              </a:rPr>
              <a:t>NHGRI Genomic Medicine IX: </a:t>
            </a:r>
            <a:r>
              <a:rPr lang="en-US" sz="2800" b="1" i="1" dirty="0" smtClean="0">
                <a:latin typeface="Arial"/>
                <a:cs typeface="Arial"/>
              </a:rPr>
              <a:t>Bench to Bedside – Mind the Gaps</a:t>
            </a:r>
            <a:r>
              <a:rPr lang="en-US" sz="2800" b="1" dirty="0" smtClean="0">
                <a:latin typeface="Arial"/>
                <a:cs typeface="Arial"/>
              </a:rPr>
              <a:t> </a:t>
            </a:r>
          </a:p>
          <a:p>
            <a:pPr algn="ctr"/>
            <a:r>
              <a:rPr lang="en-US" sz="2200" b="1" dirty="0" smtClean="0">
                <a:latin typeface="Arial"/>
                <a:cs typeface="Arial"/>
              </a:rPr>
              <a:t>April 19-20, Silver Spring, MD</a:t>
            </a:r>
            <a:endParaRPr lang="en-US" sz="2200" b="1" dirty="0">
              <a:latin typeface="Arial"/>
              <a:cs typeface="Arial"/>
            </a:endParaRPr>
          </a:p>
        </p:txBody>
      </p:sp>
      <p:sp>
        <p:nvSpPr>
          <p:cNvPr id="4" name="TextBox 3"/>
          <p:cNvSpPr txBox="1"/>
          <p:nvPr/>
        </p:nvSpPr>
        <p:spPr>
          <a:xfrm>
            <a:off x="-1" y="3418344"/>
            <a:ext cx="5469467" cy="2400657"/>
          </a:xfrm>
          <a:prstGeom prst="rect">
            <a:avLst/>
          </a:prstGeom>
          <a:noFill/>
        </p:spPr>
        <p:txBody>
          <a:bodyPr wrap="square" rtlCol="0">
            <a:spAutoFit/>
          </a:bodyPr>
          <a:lstStyle/>
          <a:p>
            <a:pPr marL="457200" indent="-220663" defTabSz="693738">
              <a:spcAft>
                <a:spcPts val="1200"/>
              </a:spcAft>
              <a:buFont typeface="Wingdings" charset="2"/>
              <a:buChar char="§"/>
            </a:pPr>
            <a:r>
              <a:rPr lang="en-US" sz="2800" b="1" dirty="0" smtClean="0">
                <a:latin typeface="Arial"/>
                <a:cs typeface="Arial"/>
              </a:rPr>
              <a:t>Identifying ways to enhance 	communications</a:t>
            </a:r>
          </a:p>
          <a:p>
            <a:pPr marL="457200" indent="-220663" defTabSz="693738">
              <a:spcAft>
                <a:spcPts val="1200"/>
              </a:spcAft>
              <a:buFont typeface="Wingdings" charset="2"/>
              <a:buChar char="§"/>
            </a:pPr>
            <a:r>
              <a:rPr lang="en-US" sz="2800" b="1" dirty="0" smtClean="0">
                <a:latin typeface="Arial"/>
                <a:cs typeface="Arial"/>
              </a:rPr>
              <a:t>Integrating basic 	science 	efforts with clinically 	important questions</a:t>
            </a:r>
            <a:endParaRPr lang="en-US" sz="2800" b="1" dirty="0">
              <a:latin typeface="Arial"/>
              <a:cs typeface="Arial"/>
            </a:endParaRPr>
          </a:p>
        </p:txBody>
      </p:sp>
      <p:sp>
        <p:nvSpPr>
          <p:cNvPr id="5" name="TextBox 4"/>
          <p:cNvSpPr txBox="1"/>
          <p:nvPr/>
        </p:nvSpPr>
        <p:spPr>
          <a:xfrm>
            <a:off x="16761" y="2398693"/>
            <a:ext cx="9330267" cy="954107"/>
          </a:xfrm>
          <a:prstGeom prst="rect">
            <a:avLst/>
          </a:prstGeom>
          <a:noFill/>
        </p:spPr>
        <p:txBody>
          <a:bodyPr wrap="square" rtlCol="0">
            <a:spAutoFit/>
          </a:bodyPr>
          <a:lstStyle/>
          <a:p>
            <a:pPr marL="457200" indent="-220663" defTabSz="693738">
              <a:buFont typeface="Wingdings" charset="2"/>
              <a:buChar char="§"/>
            </a:pPr>
            <a:r>
              <a:rPr lang="en-US" sz="2800" b="1" dirty="0" smtClean="0">
                <a:latin typeface="Arial"/>
                <a:cs typeface="Arial"/>
              </a:rPr>
              <a:t>Reviewing </a:t>
            </a:r>
            <a:r>
              <a:rPr lang="en-US" sz="2800" b="1" dirty="0">
                <a:latin typeface="Arial"/>
                <a:cs typeface="Arial"/>
              </a:rPr>
              <a:t>successful interactions between </a:t>
            </a:r>
            <a:r>
              <a:rPr lang="en-US" sz="2800" b="1" dirty="0" smtClean="0">
                <a:latin typeface="Arial"/>
                <a:cs typeface="Arial"/>
              </a:rPr>
              <a:t>	basic scientists </a:t>
            </a:r>
            <a:r>
              <a:rPr lang="en-US" sz="2800" b="1" dirty="0">
                <a:latin typeface="Arial"/>
                <a:cs typeface="Arial"/>
              </a:rPr>
              <a:t>and </a:t>
            </a:r>
            <a:r>
              <a:rPr lang="en-US" sz="2800" b="1" dirty="0" smtClean="0">
                <a:latin typeface="Arial"/>
                <a:cs typeface="Arial"/>
              </a:rPr>
              <a:t>clinicians</a:t>
            </a:r>
            <a:endParaRPr lang="en-US" sz="2800" b="1" dirty="0">
              <a:latin typeface="Arial"/>
              <a:cs typeface="Arial"/>
            </a:endParaRPr>
          </a:p>
        </p:txBody>
      </p:sp>
    </p:spTree>
    <p:extLst>
      <p:ext uri="{BB962C8B-B14F-4D97-AF65-F5344CB8AC3E}">
        <p14:creationId xmlns:p14="http://schemas.microsoft.com/office/powerpoint/2010/main" val="28800994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398"/>
            <a:ext cx="9144000" cy="914400"/>
          </a:xfrm>
        </p:spPr>
        <p:txBody>
          <a:bodyPr/>
          <a:lstStyle/>
          <a:p>
            <a:pPr algn="ctr"/>
            <a:r>
              <a:rPr lang="en-US" sz="3600" b="1" dirty="0" smtClean="0">
                <a:solidFill>
                  <a:srgbClr val="FFFF00"/>
                </a:solidFill>
                <a:latin typeface="Arial" panose="020B0604020202020204" pitchFamily="34" charset="0"/>
                <a:cs typeface="Arial" panose="020B0604020202020204" pitchFamily="34" charset="0"/>
              </a:rPr>
              <a:t>Computational Genomics and </a:t>
            </a:r>
            <a:br>
              <a:rPr lang="en-US" sz="3600" b="1" dirty="0" smtClean="0">
                <a:solidFill>
                  <a:srgbClr val="FFFF00"/>
                </a:solidFill>
                <a:latin typeface="Arial" panose="020B0604020202020204" pitchFamily="34" charset="0"/>
                <a:cs typeface="Arial" panose="020B0604020202020204" pitchFamily="34" charset="0"/>
              </a:rPr>
            </a:br>
            <a:r>
              <a:rPr lang="en-US" sz="3600" b="1" dirty="0" smtClean="0">
                <a:solidFill>
                  <a:srgbClr val="FFFF00"/>
                </a:solidFill>
                <a:latin typeface="Arial" panose="020B0604020202020204" pitchFamily="34" charset="0"/>
                <a:cs typeface="Arial" panose="020B0604020202020204" pitchFamily="34" charset="0"/>
              </a:rPr>
              <a:t>Data Science Program Meetings</a:t>
            </a:r>
            <a:endParaRPr lang="en-US"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0800" y="1219200"/>
            <a:ext cx="8991600" cy="5162490"/>
          </a:xfrm>
        </p:spPr>
        <p:txBody>
          <a:bodyPr>
            <a:noAutofit/>
          </a:bodyPr>
          <a:lstStyle/>
          <a:p>
            <a:pPr marL="68263" indent="0" algn="ctr">
              <a:buClr>
                <a:schemeClr val="tx1"/>
              </a:buClr>
              <a:buNone/>
            </a:pPr>
            <a:r>
              <a:rPr lang="en-US" sz="2800" b="1" dirty="0" smtClean="0">
                <a:solidFill>
                  <a:srgbClr val="66FF33"/>
                </a:solidFill>
                <a:latin typeface="Arial" panose="020B0604020202020204" pitchFamily="34" charset="0"/>
                <a:cs typeface="Arial" panose="020B0604020202020204" pitchFamily="34" charset="0"/>
              </a:rPr>
              <a:t>NHGRI Large Genomic </a:t>
            </a:r>
            <a:r>
              <a:rPr lang="en-US" sz="2800" b="1" dirty="0">
                <a:solidFill>
                  <a:srgbClr val="66FF33"/>
                </a:solidFill>
                <a:latin typeface="Arial" panose="020B0604020202020204" pitchFamily="34" charset="0"/>
                <a:cs typeface="Arial" panose="020B0604020202020204" pitchFamily="34" charset="0"/>
              </a:rPr>
              <a:t>R</a:t>
            </a:r>
            <a:r>
              <a:rPr lang="en-US" sz="2800" b="1" dirty="0" smtClean="0">
                <a:solidFill>
                  <a:srgbClr val="66FF33"/>
                </a:solidFill>
                <a:latin typeface="Arial" panose="020B0604020202020204" pitchFamily="34" charset="0"/>
                <a:cs typeface="Arial" panose="020B0604020202020204" pitchFamily="34" charset="0"/>
              </a:rPr>
              <a:t>esources Meeting</a:t>
            </a:r>
          </a:p>
          <a:p>
            <a:pPr marL="68263" indent="0" algn="ctr">
              <a:buClr>
                <a:schemeClr val="tx1"/>
              </a:buClr>
              <a:buNone/>
            </a:pPr>
            <a:r>
              <a:rPr lang="en-US" sz="2800" b="1" dirty="0" smtClean="0">
                <a:latin typeface="Arial" panose="020B0604020202020204" pitchFamily="34" charset="0"/>
                <a:cs typeface="Arial" panose="020B0604020202020204" pitchFamily="34" charset="0"/>
              </a:rPr>
              <a:t>May 23-24, 2016</a:t>
            </a:r>
          </a:p>
          <a:p>
            <a:pPr marL="68263" indent="0">
              <a:buClr>
                <a:schemeClr val="tx1"/>
              </a:buClr>
              <a:buNone/>
            </a:pPr>
            <a:endParaRPr lang="en-US" sz="1050" b="1" dirty="0" smtClean="0">
              <a:latin typeface="Arial" panose="020B0604020202020204" pitchFamily="34" charset="0"/>
              <a:cs typeface="Arial" panose="020B0604020202020204" pitchFamily="34" charset="0"/>
            </a:endParaRPr>
          </a:p>
          <a:p>
            <a:pPr>
              <a:buClr>
                <a:schemeClr val="tx1"/>
              </a:buClr>
            </a:pPr>
            <a:r>
              <a:rPr lang="en-US" sz="2800" b="1" dirty="0" smtClean="0">
                <a:latin typeface="Arial" panose="020B0604020202020204" pitchFamily="34" charset="0"/>
                <a:cs typeface="Arial" panose="020B0604020202020204" pitchFamily="34" charset="0"/>
              </a:rPr>
              <a:t>Discuss new organizational models for:</a:t>
            </a:r>
          </a:p>
          <a:p>
            <a:pPr marL="454025" lvl="1" indent="0">
              <a:buClr>
                <a:schemeClr val="tx1"/>
              </a:buClr>
              <a:buNone/>
            </a:pPr>
            <a:r>
              <a:rPr lang="en-US" sz="2800" b="1" dirty="0" smtClean="0">
                <a:solidFill>
                  <a:schemeClr val="tx2">
                    <a:lumMod val="90000"/>
                  </a:schemeClr>
                </a:solidFill>
                <a:latin typeface="Arial" panose="020B0604020202020204" pitchFamily="34" charset="0"/>
                <a:cs typeface="Arial" panose="020B0604020202020204" pitchFamily="34" charset="0"/>
              </a:rPr>
              <a:t>	</a:t>
            </a:r>
            <a:r>
              <a:rPr lang="en-US" sz="2400" b="1" dirty="0" smtClean="0">
                <a:solidFill>
                  <a:schemeClr val="tx2">
                    <a:lumMod val="90000"/>
                  </a:schemeClr>
                </a:solidFill>
                <a:latin typeface="Arial" panose="020B0604020202020204" pitchFamily="34" charset="0"/>
                <a:cs typeface="Arial" panose="020B0604020202020204" pitchFamily="34" charset="0"/>
              </a:rPr>
              <a:t>Model </a:t>
            </a:r>
            <a:r>
              <a:rPr lang="en-US" sz="2400" b="1" dirty="0">
                <a:solidFill>
                  <a:schemeClr val="tx2">
                    <a:lumMod val="90000"/>
                  </a:schemeClr>
                </a:solidFill>
                <a:latin typeface="Arial" panose="020B0604020202020204" pitchFamily="34" charset="0"/>
                <a:cs typeface="Arial" panose="020B0604020202020204" pitchFamily="34" charset="0"/>
              </a:rPr>
              <a:t>Organism Databases</a:t>
            </a:r>
          </a:p>
          <a:p>
            <a:pPr marL="454025" lvl="1" indent="0">
              <a:buClr>
                <a:schemeClr val="tx1"/>
              </a:buClr>
              <a:buNone/>
            </a:pPr>
            <a:r>
              <a:rPr lang="en-US" sz="2400" b="1" dirty="0" smtClean="0">
                <a:solidFill>
                  <a:schemeClr val="tx2">
                    <a:lumMod val="90000"/>
                  </a:schemeClr>
                </a:solidFill>
                <a:latin typeface="Arial" panose="020B0604020202020204" pitchFamily="34" charset="0"/>
                <a:cs typeface="Arial" panose="020B0604020202020204" pitchFamily="34" charset="0"/>
              </a:rPr>
              <a:t>	Gene </a:t>
            </a:r>
            <a:r>
              <a:rPr lang="en-US" sz="2400" b="1" dirty="0">
                <a:solidFill>
                  <a:schemeClr val="tx2">
                    <a:lumMod val="90000"/>
                  </a:schemeClr>
                </a:solidFill>
                <a:latin typeface="Arial" panose="020B0604020202020204" pitchFamily="34" charset="0"/>
                <a:cs typeface="Arial" panose="020B0604020202020204" pitchFamily="34" charset="0"/>
              </a:rPr>
              <a:t>Ontology Consortium</a:t>
            </a:r>
          </a:p>
          <a:p>
            <a:pPr>
              <a:buClr>
                <a:schemeClr val="tx1"/>
              </a:buClr>
            </a:pPr>
            <a:r>
              <a:rPr lang="en-US" sz="2800" b="1" dirty="0" smtClean="0">
                <a:latin typeface="Arial" panose="020B0604020202020204" pitchFamily="34" charset="0"/>
                <a:cs typeface="Arial" panose="020B0604020202020204" pitchFamily="34" charset="0"/>
              </a:rPr>
              <a:t>Participants: </a:t>
            </a:r>
          </a:p>
          <a:p>
            <a:pPr marL="454025" lvl="1" indent="0">
              <a:buClr>
                <a:schemeClr val="tx1"/>
              </a:buClr>
              <a:buNone/>
            </a:pPr>
            <a:r>
              <a:rPr lang="en-US" sz="2800" b="1" dirty="0" smtClean="0">
                <a:solidFill>
                  <a:schemeClr val="tx2">
                    <a:lumMod val="90000"/>
                  </a:schemeClr>
                </a:solidFill>
                <a:latin typeface="Arial" panose="020B0604020202020204" pitchFamily="34" charset="0"/>
                <a:cs typeface="Arial" panose="020B0604020202020204" pitchFamily="34" charset="0"/>
              </a:rPr>
              <a:t>	</a:t>
            </a:r>
            <a:r>
              <a:rPr lang="en-US" sz="2400" b="1" dirty="0" smtClean="0">
                <a:solidFill>
                  <a:schemeClr val="tx2">
                    <a:lumMod val="90000"/>
                  </a:schemeClr>
                </a:solidFill>
                <a:latin typeface="Arial" panose="020B0604020202020204" pitchFamily="34" charset="0"/>
                <a:cs typeface="Arial" panose="020B0604020202020204" pitchFamily="34" charset="0"/>
              </a:rPr>
              <a:t>PIs </a:t>
            </a:r>
            <a:r>
              <a:rPr lang="en-US" sz="2400" b="1" dirty="0">
                <a:solidFill>
                  <a:schemeClr val="tx2">
                    <a:lumMod val="90000"/>
                  </a:schemeClr>
                </a:solidFill>
                <a:latin typeface="Arial" panose="020B0604020202020204" pitchFamily="34" charset="0"/>
                <a:cs typeface="Arial" panose="020B0604020202020204" pitchFamily="34" charset="0"/>
              </a:rPr>
              <a:t>and </a:t>
            </a:r>
            <a:r>
              <a:rPr lang="en-US" sz="2400" b="1" dirty="0" smtClean="0">
                <a:solidFill>
                  <a:schemeClr val="tx2">
                    <a:lumMod val="90000"/>
                  </a:schemeClr>
                </a:solidFill>
                <a:latin typeface="Arial" panose="020B0604020202020204" pitchFamily="34" charset="0"/>
                <a:cs typeface="Arial" panose="020B0604020202020204" pitchFamily="34" charset="0"/>
              </a:rPr>
              <a:t>key </a:t>
            </a:r>
            <a:r>
              <a:rPr lang="en-US" sz="2400" b="1" dirty="0">
                <a:solidFill>
                  <a:schemeClr val="tx2">
                    <a:lumMod val="90000"/>
                  </a:schemeClr>
                </a:solidFill>
                <a:latin typeface="Arial" panose="020B0604020202020204" pitchFamily="34" charset="0"/>
                <a:cs typeface="Arial" panose="020B0604020202020204" pitchFamily="34" charset="0"/>
              </a:rPr>
              <a:t>p</a:t>
            </a:r>
            <a:r>
              <a:rPr lang="en-US" sz="2400" b="1" dirty="0" smtClean="0">
                <a:solidFill>
                  <a:schemeClr val="tx2">
                    <a:lumMod val="90000"/>
                  </a:schemeClr>
                </a:solidFill>
                <a:latin typeface="Arial" panose="020B0604020202020204" pitchFamily="34" charset="0"/>
                <a:cs typeface="Arial" panose="020B0604020202020204" pitchFamily="34" charset="0"/>
              </a:rPr>
              <a:t>ersonnel</a:t>
            </a:r>
          </a:p>
          <a:p>
            <a:pPr marL="454025" lvl="1" indent="0">
              <a:buClr>
                <a:schemeClr val="tx1"/>
              </a:buClr>
              <a:buNone/>
            </a:pPr>
            <a:r>
              <a:rPr lang="en-US" sz="2400" b="1" dirty="0" smtClean="0">
                <a:solidFill>
                  <a:schemeClr val="tx2">
                    <a:lumMod val="90000"/>
                  </a:schemeClr>
                </a:solidFill>
                <a:latin typeface="Arial" panose="020B0604020202020204" pitchFamily="34" charset="0"/>
                <a:cs typeface="Arial" panose="020B0604020202020204" pitchFamily="34" charset="0"/>
              </a:rPr>
              <a:t>	External </a:t>
            </a:r>
            <a:r>
              <a:rPr lang="en-US" sz="2400" b="1" dirty="0">
                <a:solidFill>
                  <a:schemeClr val="tx2">
                    <a:lumMod val="90000"/>
                  </a:schemeClr>
                </a:solidFill>
                <a:latin typeface="Arial" panose="020B0604020202020204" pitchFamily="34" charset="0"/>
                <a:cs typeface="Arial" panose="020B0604020202020204" pitchFamily="34" charset="0"/>
              </a:rPr>
              <a:t>a</a:t>
            </a:r>
            <a:r>
              <a:rPr lang="en-US" sz="2400" b="1" dirty="0" smtClean="0">
                <a:solidFill>
                  <a:schemeClr val="tx2">
                    <a:lumMod val="90000"/>
                  </a:schemeClr>
                </a:solidFill>
                <a:latin typeface="Arial" panose="020B0604020202020204" pitchFamily="34" charset="0"/>
                <a:cs typeface="Arial" panose="020B0604020202020204" pitchFamily="34" charset="0"/>
              </a:rPr>
              <a:t>dvisors (including Council)</a:t>
            </a:r>
          </a:p>
          <a:p>
            <a:pPr marL="454025" lvl="1" indent="0">
              <a:buClr>
                <a:schemeClr val="tx1"/>
              </a:buClr>
              <a:buNone/>
            </a:pPr>
            <a:r>
              <a:rPr lang="en-US" sz="2400" b="1" dirty="0" smtClean="0">
                <a:solidFill>
                  <a:schemeClr val="tx2">
                    <a:lumMod val="90000"/>
                  </a:schemeClr>
                </a:solidFill>
                <a:latin typeface="Arial" panose="020B0604020202020204" pitchFamily="34" charset="0"/>
                <a:cs typeface="Arial" panose="020B0604020202020204" pitchFamily="34" charset="0"/>
              </a:rPr>
              <a:t>	NIH staff </a:t>
            </a:r>
          </a:p>
          <a:p>
            <a:pPr marL="411163" lvl="1" indent="-342900">
              <a:spcBef>
                <a:spcPts val="700"/>
              </a:spcBef>
              <a:buClr>
                <a:schemeClr val="tx1"/>
              </a:buClr>
              <a:buSzPct val="95000"/>
              <a:buFont typeface="Wingdings" pitchFamily="2" charset="2"/>
              <a:buChar char=""/>
            </a:pPr>
            <a:r>
              <a:rPr lang="en-US" sz="2800" b="1" dirty="0">
                <a:latin typeface="Arial" panose="020B0604020202020204" pitchFamily="34" charset="0"/>
                <a:cs typeface="Arial" panose="020B0604020202020204" pitchFamily="34" charset="0"/>
              </a:rPr>
              <a:t>Will report to Council in September 2016</a:t>
            </a:r>
          </a:p>
          <a:p>
            <a:pPr lvl="1">
              <a:buClr>
                <a:schemeClr val="tx1"/>
              </a:buClr>
            </a:pPr>
            <a:endParaRPr lang="en-US" sz="2000" b="1" dirty="0">
              <a:latin typeface="Arial" panose="020B0604020202020204" pitchFamily="34" charset="0"/>
              <a:cs typeface="Arial" panose="020B0604020202020204" pitchFamily="34" charset="0"/>
            </a:endParaRPr>
          </a:p>
          <a:p>
            <a:pPr>
              <a:buClr>
                <a:schemeClr val="tx1"/>
              </a:buClr>
            </a:pPr>
            <a:endParaRPr lang="en-US" sz="2400" b="1" dirty="0">
              <a:latin typeface="Arial" panose="020B0604020202020204" pitchFamily="34" charset="0"/>
              <a:cs typeface="Arial" panose="020B0604020202020204" pitchFamily="34" charset="0"/>
            </a:endParaRPr>
          </a:p>
          <a:p>
            <a:pPr>
              <a:buClr>
                <a:schemeClr val="tx1"/>
              </a:buClr>
            </a:pPr>
            <a:endParaRPr lang="en-US" sz="2400" b="1" dirty="0" smtClean="0">
              <a:latin typeface="Arial" panose="020B0604020202020204" pitchFamily="34" charset="0"/>
              <a:cs typeface="Arial" panose="020B0604020202020204" pitchFamily="34" charset="0"/>
            </a:endParaRPr>
          </a:p>
          <a:p>
            <a:pPr marL="68263" indent="0">
              <a:buNone/>
            </a:pPr>
            <a:endParaRPr lang="en-US" sz="1800" b="1" dirty="0" smtClean="0">
              <a:latin typeface="Arial" panose="020B0604020202020204" pitchFamily="34" charset="0"/>
              <a:cs typeface="Arial" panose="020B0604020202020204" pitchFamily="34" charset="0"/>
            </a:endParaRPr>
          </a:p>
          <a:p>
            <a:pPr marL="68263" indent="0">
              <a:buNone/>
            </a:pPr>
            <a:endParaRPr lang="en-US" sz="1800" b="1" dirty="0" smtClean="0">
              <a:latin typeface="Arial" panose="020B0604020202020204" pitchFamily="34" charset="0"/>
              <a:cs typeface="Arial" panose="020B0604020202020204" pitchFamily="34" charset="0"/>
            </a:endParaRPr>
          </a:p>
        </p:txBody>
      </p:sp>
      <p:sp>
        <p:nvSpPr>
          <p:cNvPr id="4" name="TextBox 3"/>
          <p:cNvSpPr txBox="1"/>
          <p:nvPr/>
        </p:nvSpPr>
        <p:spPr>
          <a:xfrm>
            <a:off x="7319963" y="6407150"/>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29</a:t>
            </a:r>
            <a:endParaRPr lang="en-US" sz="2000" b="1" dirty="0">
              <a:solidFill>
                <a:srgbClr val="00ADDC">
                  <a:lumMod val="40000"/>
                  <a:lumOff val="60000"/>
                </a:srgbClr>
              </a:solidFill>
              <a:latin typeface="Arial" charset="0"/>
            </a:endParaRPr>
          </a:p>
        </p:txBody>
      </p:sp>
      <p:pic>
        <p:nvPicPr>
          <p:cNvPr id="5" name="Picture 4" descr="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2424" y="2757488"/>
            <a:ext cx="244157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91816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 y="1219200"/>
            <a:ext cx="8839200" cy="3692525"/>
          </a:xfrm>
        </p:spPr>
        <p:txBody>
          <a:bodyPr>
            <a:noAutofit/>
          </a:bodyPr>
          <a:lstStyle/>
          <a:p>
            <a:pPr marL="68263" indent="0" algn="ctr">
              <a:buClr>
                <a:schemeClr val="tx1"/>
              </a:buClr>
              <a:buNone/>
            </a:pPr>
            <a:r>
              <a:rPr lang="en-US" sz="2800" b="1" dirty="0" smtClean="0">
                <a:solidFill>
                  <a:srgbClr val="66FF33"/>
                </a:solidFill>
                <a:latin typeface="Arial" panose="020B0604020202020204" pitchFamily="34" charset="0"/>
                <a:cs typeface="Arial" panose="020B0604020202020204" pitchFamily="34" charset="0"/>
              </a:rPr>
              <a:t>NHGRI Informatics Workshop </a:t>
            </a:r>
          </a:p>
          <a:p>
            <a:pPr marL="68263" indent="0" algn="ctr">
              <a:buClr>
                <a:schemeClr val="tx1"/>
              </a:buClr>
              <a:buNone/>
            </a:pPr>
            <a:r>
              <a:rPr lang="en-US" sz="2800" b="1" dirty="0" smtClean="0">
                <a:latin typeface="Arial" panose="020B0604020202020204" pitchFamily="34" charset="0"/>
                <a:cs typeface="Arial" panose="020B0604020202020204" pitchFamily="34" charset="0"/>
              </a:rPr>
              <a:t>Sept 29-30, 2016</a:t>
            </a:r>
          </a:p>
          <a:p>
            <a:pPr marL="68263" indent="0" algn="ctr">
              <a:buClr>
                <a:schemeClr val="tx1"/>
              </a:buClr>
              <a:buNone/>
            </a:pPr>
            <a:endParaRPr lang="en-US" sz="1200" b="1" dirty="0" smtClean="0">
              <a:latin typeface="Arial" panose="020B0604020202020204" pitchFamily="34" charset="0"/>
              <a:cs typeface="Arial" panose="020B0604020202020204" pitchFamily="34" charset="0"/>
            </a:endParaRPr>
          </a:p>
          <a:p>
            <a:pPr defTabSz="795338">
              <a:buClr>
                <a:schemeClr val="tx1"/>
              </a:buClr>
            </a:pPr>
            <a:r>
              <a:rPr lang="en-US" sz="2800" b="1" dirty="0" smtClean="0">
                <a:latin typeface="Arial" panose="020B0604020202020204" pitchFamily="34" charset="0"/>
                <a:cs typeface="Arial" panose="020B0604020202020204" pitchFamily="34" charset="0"/>
              </a:rPr>
              <a:t>Develop </a:t>
            </a:r>
            <a:r>
              <a:rPr lang="en-US" sz="2800" b="1" dirty="0">
                <a:latin typeface="Arial" panose="020B0604020202020204" pitchFamily="34" charset="0"/>
                <a:cs typeface="Arial" panose="020B0604020202020204" pitchFamily="34" charset="0"/>
              </a:rPr>
              <a:t>plan to expand and strengthen the </a:t>
            </a:r>
            <a:r>
              <a:rPr lang="en-US" sz="2800" b="1" dirty="0" smtClean="0">
                <a:latin typeface="Arial" panose="020B0604020202020204" pitchFamily="34" charset="0"/>
                <a:cs typeface="Arial" panose="020B0604020202020204" pitchFamily="34" charset="0"/>
              </a:rPr>
              <a:t>	NHGRI </a:t>
            </a:r>
            <a:r>
              <a:rPr lang="en-US" sz="2800" b="1" dirty="0">
                <a:latin typeface="Arial" panose="020B0604020202020204" pitchFamily="34" charset="0"/>
                <a:cs typeface="Arial" panose="020B0604020202020204" pitchFamily="34" charset="0"/>
              </a:rPr>
              <a:t>extramural computational </a:t>
            </a:r>
            <a:r>
              <a:rPr lang="en-US" sz="2800" b="1" dirty="0" smtClean="0">
                <a:latin typeface="Arial" panose="020B0604020202020204" pitchFamily="34" charset="0"/>
                <a:cs typeface="Arial" panose="020B0604020202020204" pitchFamily="34" charset="0"/>
              </a:rPr>
              <a:t>and </a:t>
            </a:r>
            <a:r>
              <a:rPr lang="en-US" sz="2800" b="1" dirty="0">
                <a:latin typeface="Arial" panose="020B0604020202020204" pitchFamily="34" charset="0"/>
                <a:cs typeface="Arial" panose="020B0604020202020204" pitchFamily="34" charset="0"/>
              </a:rPr>
              <a:t>data </a:t>
            </a:r>
            <a:r>
              <a:rPr lang="en-US" sz="2800" b="1" dirty="0" smtClean="0">
                <a:latin typeface="Arial" panose="020B0604020202020204" pitchFamily="34" charset="0"/>
                <a:cs typeface="Arial" panose="020B0604020202020204" pitchFamily="34" charset="0"/>
              </a:rPr>
              <a:t>	science</a:t>
            </a:r>
            <a:r>
              <a:rPr lang="en-US" sz="2800" b="1" dirty="0">
                <a:latin typeface="Arial" panose="020B0604020202020204" pitchFamily="34" charset="0"/>
                <a:cs typeface="Arial" panose="020B0604020202020204" pitchFamily="34" charset="0"/>
              </a:rPr>
              <a:t> portfolio over the next 5-10 </a:t>
            </a:r>
            <a:r>
              <a:rPr lang="en-US" sz="2800" b="1" dirty="0" smtClean="0">
                <a:latin typeface="Arial" panose="020B0604020202020204" pitchFamily="34" charset="0"/>
                <a:cs typeface="Arial" panose="020B0604020202020204" pitchFamily="34" charset="0"/>
              </a:rPr>
              <a:t>years</a:t>
            </a:r>
          </a:p>
          <a:p>
            <a:pPr>
              <a:buClr>
                <a:schemeClr val="tx1"/>
              </a:buClr>
            </a:pPr>
            <a:endParaRPr lang="en-US" sz="1100" b="1" dirty="0" smtClean="0">
              <a:latin typeface="Arial" panose="020B0604020202020204" pitchFamily="34" charset="0"/>
              <a:cs typeface="Arial" panose="020B0604020202020204" pitchFamily="34" charset="0"/>
            </a:endParaRPr>
          </a:p>
          <a:p>
            <a:pPr>
              <a:buClr>
                <a:schemeClr val="tx1"/>
              </a:buClr>
            </a:pPr>
            <a:r>
              <a:rPr lang="en-US" sz="2800" b="1" dirty="0" smtClean="0">
                <a:latin typeface="Arial" panose="020B0604020202020204" pitchFamily="34" charset="0"/>
                <a:cs typeface="Arial" panose="020B0604020202020204" pitchFamily="34" charset="0"/>
              </a:rPr>
              <a:t>Will report to Council in February 2017</a:t>
            </a:r>
          </a:p>
          <a:p>
            <a:pPr>
              <a:buClr>
                <a:schemeClr val="tx1"/>
              </a:buClr>
            </a:pPr>
            <a:endParaRPr lang="en-US" sz="2800" b="1" dirty="0" smtClean="0">
              <a:latin typeface="Arial" panose="020B0604020202020204" pitchFamily="34" charset="0"/>
              <a:cs typeface="Arial" panose="020B0604020202020204" pitchFamily="34" charset="0"/>
            </a:endParaRPr>
          </a:p>
          <a:p>
            <a:pPr>
              <a:buClr>
                <a:schemeClr val="tx1"/>
              </a:buClr>
            </a:pPr>
            <a:endParaRPr lang="en-US" sz="2800" b="1" dirty="0" smtClean="0">
              <a:latin typeface="Arial" panose="020B0604020202020204" pitchFamily="34" charset="0"/>
              <a:cs typeface="Arial" panose="020B0604020202020204" pitchFamily="34" charset="0"/>
            </a:endParaRPr>
          </a:p>
          <a:p>
            <a:pPr lvl="1">
              <a:buClr>
                <a:schemeClr val="tx1"/>
              </a:buClr>
            </a:pPr>
            <a:endParaRPr lang="en-US" sz="2800" b="1" dirty="0" smtClean="0">
              <a:latin typeface="Arial" panose="020B0604020202020204" pitchFamily="34" charset="0"/>
              <a:cs typeface="Arial" panose="020B0604020202020204" pitchFamily="34" charset="0"/>
            </a:endParaRPr>
          </a:p>
          <a:p>
            <a:pPr>
              <a:buClr>
                <a:schemeClr val="tx1"/>
              </a:buClr>
            </a:pPr>
            <a:endParaRPr lang="en-US" sz="2800" dirty="0">
              <a:latin typeface="Arial" panose="020B0604020202020204" pitchFamily="34" charset="0"/>
              <a:cs typeface="Arial" panose="020B0604020202020204" pitchFamily="34" charset="0"/>
            </a:endParaRPr>
          </a:p>
          <a:p>
            <a:pPr>
              <a:buClr>
                <a:schemeClr val="tx1"/>
              </a:buClr>
            </a:pPr>
            <a:endParaRPr lang="en-US" sz="2800" dirty="0" smtClean="0">
              <a:latin typeface="Arial" panose="020B0604020202020204" pitchFamily="34" charset="0"/>
              <a:cs typeface="Arial" panose="020B0604020202020204" pitchFamily="34" charset="0"/>
            </a:endParaRPr>
          </a:p>
          <a:p>
            <a:pPr marL="68263" indent="0">
              <a:buNone/>
            </a:pPr>
            <a:endParaRPr lang="en-US" sz="2800" b="1" dirty="0" smtClean="0">
              <a:latin typeface="Arial" panose="020B0604020202020204" pitchFamily="34" charset="0"/>
              <a:cs typeface="Arial" panose="020B0604020202020204" pitchFamily="34" charset="0"/>
            </a:endParaRPr>
          </a:p>
          <a:p>
            <a:pPr marL="68263" indent="0">
              <a:buNone/>
            </a:pPr>
            <a:endParaRPr lang="en-US" sz="2800" b="1" dirty="0" smtClean="0">
              <a:latin typeface="Arial" panose="020B0604020202020204" pitchFamily="34" charset="0"/>
              <a:cs typeface="Arial" panose="020B0604020202020204" pitchFamily="34" charset="0"/>
            </a:endParaRPr>
          </a:p>
        </p:txBody>
      </p:sp>
      <p:sp>
        <p:nvSpPr>
          <p:cNvPr id="4" name="TextBox 3"/>
          <p:cNvSpPr txBox="1"/>
          <p:nvPr/>
        </p:nvSpPr>
        <p:spPr>
          <a:xfrm>
            <a:off x="7322916" y="6407150"/>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29</a:t>
            </a:r>
            <a:endParaRPr lang="en-US" sz="2000" b="1" dirty="0">
              <a:solidFill>
                <a:srgbClr val="00ADDC">
                  <a:lumMod val="40000"/>
                  <a:lumOff val="60000"/>
                </a:srgbClr>
              </a:solidFill>
              <a:latin typeface="Arial" charset="0"/>
            </a:endParaRPr>
          </a:p>
        </p:txBody>
      </p:sp>
      <p:sp>
        <p:nvSpPr>
          <p:cNvPr id="6" name="Title 1"/>
          <p:cNvSpPr>
            <a:spLocks noGrp="1"/>
          </p:cNvSpPr>
          <p:nvPr>
            <p:ph type="title"/>
          </p:nvPr>
        </p:nvSpPr>
        <p:spPr>
          <a:xfrm>
            <a:off x="0" y="27018"/>
            <a:ext cx="9144000" cy="914400"/>
          </a:xfrm>
        </p:spPr>
        <p:txBody>
          <a:bodyPr/>
          <a:lstStyle/>
          <a:p>
            <a:pPr algn="ctr"/>
            <a:r>
              <a:rPr lang="en-US" sz="3600" b="1" dirty="0" smtClean="0">
                <a:solidFill>
                  <a:srgbClr val="FFFF00"/>
                </a:solidFill>
                <a:latin typeface="Arial" panose="020B0604020202020204" pitchFamily="34" charset="0"/>
                <a:cs typeface="Arial" panose="020B0604020202020204" pitchFamily="34" charset="0"/>
              </a:rPr>
              <a:t>Computational Genomics and </a:t>
            </a:r>
            <a:br>
              <a:rPr lang="en-US" sz="3600" b="1" dirty="0" smtClean="0">
                <a:solidFill>
                  <a:srgbClr val="FFFF00"/>
                </a:solidFill>
                <a:latin typeface="Arial" panose="020B0604020202020204" pitchFamily="34" charset="0"/>
                <a:cs typeface="Arial" panose="020B0604020202020204" pitchFamily="34" charset="0"/>
              </a:rPr>
            </a:br>
            <a:r>
              <a:rPr lang="en-US" sz="3600" b="1" dirty="0" smtClean="0">
                <a:solidFill>
                  <a:srgbClr val="FFFF00"/>
                </a:solidFill>
                <a:latin typeface="Arial" panose="020B0604020202020204" pitchFamily="34" charset="0"/>
                <a:cs typeface="Arial" panose="020B0604020202020204" pitchFamily="34" charset="0"/>
              </a:rPr>
              <a:t>Data Science Program Meetings</a:t>
            </a:r>
            <a:endParaRPr lang="en-US" sz="3600" b="1" dirty="0">
              <a:solidFill>
                <a:srgbClr val="FFFF00"/>
              </a:solidFill>
              <a:latin typeface="Arial" panose="020B0604020202020204" pitchFamily="34" charset="0"/>
              <a:cs typeface="Arial" panose="020B0604020202020204" pitchFamily="34" charset="0"/>
            </a:endParaRPr>
          </a:p>
        </p:txBody>
      </p:sp>
      <p:pic>
        <p:nvPicPr>
          <p:cNvPr id="5" name="Picture 4" descr="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6181" y="4711670"/>
            <a:ext cx="1671638"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56262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1159228"/>
          </a:xfrm>
        </p:spPr>
        <p:txBody>
          <a:bodyPr/>
          <a:lstStyle/>
          <a:p>
            <a:pPr algn="ctr">
              <a:defRPr/>
            </a:pPr>
            <a:r>
              <a:rPr lang="en-US" sz="3600" b="1" dirty="0" smtClean="0">
                <a:solidFill>
                  <a:srgbClr val="FFFF00"/>
                </a:solidFill>
                <a:latin typeface="Arial" charset="0"/>
                <a:cs typeface="Arial" charset="0"/>
              </a:rPr>
              <a:t>Research Training and Career Development Program</a:t>
            </a:r>
            <a:endParaRPr lang="en-US" sz="3600" b="1" dirty="0">
              <a:solidFill>
                <a:srgbClr val="FFFF00"/>
              </a:solidFill>
              <a:latin typeface="Arial" pitchFamily="34" charset="0"/>
              <a:cs typeface="Arial" pitchFamily="34" charset="0"/>
            </a:endParaRPr>
          </a:p>
        </p:txBody>
      </p:sp>
      <p:sp>
        <p:nvSpPr>
          <p:cNvPr id="42" name="Rectangle 41"/>
          <p:cNvSpPr/>
          <p:nvPr/>
        </p:nvSpPr>
        <p:spPr>
          <a:xfrm>
            <a:off x="329796" y="4754994"/>
            <a:ext cx="8503962" cy="1600438"/>
          </a:xfrm>
          <a:prstGeom prst="rect">
            <a:avLst/>
          </a:prstGeom>
        </p:spPr>
        <p:txBody>
          <a:bodyPr wrap="square">
            <a:spAutoFit/>
          </a:bodyPr>
          <a:lstStyle/>
          <a:p>
            <a:pPr marL="158750" lvl="2" algn="ctr" defTabSz="627063" eaLnBrk="0" hangingPunct="0">
              <a:spcBef>
                <a:spcPts val="600"/>
              </a:spcBef>
              <a:buClr>
                <a:schemeClr val="tx1"/>
              </a:buClr>
              <a:buSzPct val="95000"/>
              <a:defRPr/>
            </a:pPr>
            <a:r>
              <a:rPr lang="en-US" sz="3000" dirty="0" smtClean="0">
                <a:latin typeface="Arial" charset="0"/>
              </a:rPr>
              <a:t>2016 NHGRI Annual Trainee Meeting</a:t>
            </a:r>
          </a:p>
          <a:p>
            <a:pPr marL="158750" lvl="2" algn="ctr" defTabSz="627063" eaLnBrk="0" hangingPunct="0">
              <a:spcBef>
                <a:spcPts val="600"/>
              </a:spcBef>
              <a:buClr>
                <a:schemeClr val="tx1"/>
              </a:buClr>
              <a:buSzPct val="95000"/>
              <a:defRPr/>
            </a:pPr>
            <a:r>
              <a:rPr lang="en-US" sz="3000" dirty="0" smtClean="0">
                <a:latin typeface="Arial" charset="0"/>
              </a:rPr>
              <a:t> April 7-8, 2016</a:t>
            </a:r>
          </a:p>
          <a:p>
            <a:pPr marL="158750" lvl="2" defTabSz="627063" eaLnBrk="0" hangingPunct="0">
              <a:spcBef>
                <a:spcPts val="600"/>
              </a:spcBef>
              <a:buClr>
                <a:schemeClr val="tx1"/>
              </a:buClr>
              <a:buSzPct val="95000"/>
              <a:defRPr/>
            </a:pPr>
            <a:r>
              <a:rPr lang="en-US" sz="2800" dirty="0">
                <a:solidFill>
                  <a:prstClr val="white"/>
                </a:solidFill>
                <a:latin typeface="Arial" charset="0"/>
              </a:rPr>
              <a:t>	</a:t>
            </a:r>
            <a:endParaRPr lang="en-US" sz="2400" dirty="0" smtClean="0">
              <a:solidFill>
                <a:prstClr val="white"/>
              </a:solidFill>
              <a:latin typeface="Arial"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30</a:t>
            </a:r>
            <a:endParaRPr lang="en-US" sz="2000" dirty="0">
              <a:solidFill>
                <a:schemeClr val="accent4">
                  <a:lumMod val="40000"/>
                  <a:lumOff val="60000"/>
                </a:schemeClr>
              </a:solidFill>
              <a:latin typeface="Arial" charset="0"/>
            </a:endParaRPr>
          </a:p>
        </p:txBody>
      </p:sp>
      <p:pic>
        <p:nvPicPr>
          <p:cNvPr id="1027" name="Picture 3" descr="C:\Users\naughtonhr\Desktop\NHGRI_Trainee_meeting_20160408_2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96" y="1729539"/>
            <a:ext cx="8876962" cy="284121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39915"/>
      </p:ext>
    </p:extLst>
  </p:cSld>
  <p:clrMapOvr>
    <a:masterClrMapping/>
  </p:clrMapOvr>
  <p:transition spd="slow">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1159228"/>
          </a:xfrm>
        </p:spPr>
        <p:txBody>
          <a:bodyPr/>
          <a:lstStyle/>
          <a:p>
            <a:pPr algn="ctr">
              <a:defRPr/>
            </a:pPr>
            <a:r>
              <a:rPr lang="en-US" sz="3600" b="1" dirty="0" smtClean="0">
                <a:solidFill>
                  <a:srgbClr val="FFFF00"/>
                </a:solidFill>
                <a:latin typeface="Arial" charset="0"/>
                <a:cs typeface="Arial" charset="0"/>
              </a:rPr>
              <a:t>Research Training and Career Development Program</a:t>
            </a:r>
            <a:endParaRPr lang="en-US" sz="3600" b="1" dirty="0">
              <a:solidFill>
                <a:srgbClr val="FFFF00"/>
              </a:solidFill>
              <a:latin typeface="Arial" pitchFamily="34" charset="0"/>
              <a:cs typeface="Arial" pitchFamily="34" charset="0"/>
            </a:endParaRPr>
          </a:p>
        </p:txBody>
      </p:sp>
      <p:sp>
        <p:nvSpPr>
          <p:cNvPr id="42" name="Rectangle 41"/>
          <p:cNvSpPr/>
          <p:nvPr/>
        </p:nvSpPr>
        <p:spPr>
          <a:xfrm>
            <a:off x="0" y="1437262"/>
            <a:ext cx="9144000" cy="3801041"/>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Renewal of existing </a:t>
            </a:r>
            <a:r>
              <a:rPr lang="en-US" sz="2800" dirty="0" smtClean="0">
                <a:solidFill>
                  <a:prstClr val="white"/>
                </a:solidFill>
                <a:latin typeface="Arial" charset="0"/>
              </a:rPr>
              <a:t>Data Analysis and 	Coordinating Center (DACC)</a:t>
            </a:r>
          </a:p>
          <a:p>
            <a:pPr marL="615950" lvl="3" defTabSz="627063" eaLnBrk="0" hangingPunct="0">
              <a:spcBef>
                <a:spcPts val="1800"/>
              </a:spcBef>
              <a:buClr>
                <a:schemeClr val="tx1"/>
              </a:buClr>
              <a:buSzPct val="95000"/>
              <a:defRPr/>
            </a:pPr>
            <a:r>
              <a:rPr lang="en-US" sz="2800" dirty="0" smtClean="0">
                <a:solidFill>
                  <a:schemeClr val="tx2">
                    <a:lumMod val="90000"/>
                  </a:schemeClr>
                </a:solidFill>
                <a:latin typeface="Arial" charset="0"/>
              </a:rPr>
              <a:t>		PIs: Drs. Treva Rice and Donna Jeffe  </a:t>
            </a:r>
          </a:p>
          <a:p>
            <a:pPr marL="387350" lvl="2"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Reissue Diversity Action Plan (DAP) Program 	announcement later this year</a:t>
            </a:r>
          </a:p>
          <a:p>
            <a:pPr marL="387350" lvl="2"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New Genomic Medicine and Ethical, Legal, Social 	Implications (ELSI) T32 training grants </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30</a:t>
            </a:r>
            <a:endParaRPr lang="en-US" sz="2000" dirty="0">
              <a:solidFill>
                <a:schemeClr val="accent4">
                  <a:lumMod val="40000"/>
                  <a:lumOff val="60000"/>
                </a:schemeClr>
              </a:solidFill>
              <a:latin typeface="Arial" charset="0"/>
            </a:endParaRPr>
          </a:p>
        </p:txBody>
      </p:sp>
      <p:pic>
        <p:nvPicPr>
          <p:cNvPr id="5" name="Picture 4" descr="2.png"/>
          <p:cNvPicPr>
            <a:picLocks noChangeAspect="1"/>
          </p:cNvPicPr>
          <p:nvPr/>
        </p:nvPicPr>
        <p:blipFill>
          <a:blip r:embed="rId3" cstate="print"/>
          <a:srcRect/>
          <a:stretch>
            <a:fillRect/>
          </a:stretch>
        </p:blipFill>
        <p:spPr bwMode="auto">
          <a:xfrm>
            <a:off x="3589943" y="5296117"/>
            <a:ext cx="1658547" cy="1513061"/>
          </a:xfrm>
          <a:prstGeom prst="rect">
            <a:avLst/>
          </a:prstGeom>
          <a:noFill/>
          <a:ln w="9525">
            <a:noFill/>
            <a:miter lim="800000"/>
            <a:headEnd/>
            <a:tailEnd/>
          </a:ln>
        </p:spPr>
      </p:pic>
    </p:spTree>
    <p:extLst>
      <p:ext uri="{BB962C8B-B14F-4D97-AF65-F5344CB8AC3E}">
        <p14:creationId xmlns:p14="http://schemas.microsoft.com/office/powerpoint/2010/main" val="121136834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a:t>
            </a:r>
            <a:endParaRPr lang="en-US" sz="3400" dirty="0">
              <a:solidFill>
                <a:schemeClr val="tx2">
                  <a:lumMod val="90000"/>
                </a:schemeClr>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1579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91754955"/>
      </p:ext>
    </p:extLst>
  </p:cSld>
  <p:clrMapOvr>
    <a:masterClrMapping/>
  </p:clrMapOvr>
  <p:transition spd="slow">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650975"/>
            <a:ext cx="8801100" cy="1695450"/>
          </a:xfrm>
        </p:spPr>
        <p:txBody>
          <a:bodyPr/>
          <a:lstStyle/>
          <a:p>
            <a:pPr>
              <a:buClr>
                <a:schemeClr val="tx1"/>
              </a:buClr>
            </a:pPr>
            <a:r>
              <a:rPr lang="en-US" sz="2800" b="1" dirty="0" smtClean="0">
                <a:latin typeface="Arial" pitchFamily="34" charset="0"/>
                <a:cs typeface="Arial" pitchFamily="34" charset="0"/>
              </a:rPr>
              <a:t>NIST-NIAID-HMP </a:t>
            </a:r>
            <a:r>
              <a:rPr lang="en-US" sz="2800" b="1" dirty="0">
                <a:latin typeface="Arial" pitchFamily="34" charset="0"/>
                <a:cs typeface="Arial" pitchFamily="34" charset="0"/>
              </a:rPr>
              <a:t>Workshop: August 2016</a:t>
            </a:r>
          </a:p>
          <a:p>
            <a:pPr>
              <a:buClr>
                <a:schemeClr val="tx1"/>
              </a:buClr>
            </a:pPr>
            <a:r>
              <a:rPr lang="en-US" sz="2800" b="1" dirty="0" err="1" smtClean="0">
                <a:latin typeface="Arial" pitchFamily="34" charset="0"/>
                <a:cs typeface="Arial" pitchFamily="34" charset="0"/>
              </a:rPr>
              <a:t>Microbiome</a:t>
            </a:r>
            <a:r>
              <a:rPr lang="en-US" sz="2800" b="1" dirty="0" smtClean="0">
                <a:latin typeface="Arial" pitchFamily="34" charset="0"/>
                <a:cs typeface="Arial" pitchFamily="34" charset="0"/>
              </a:rPr>
              <a:t> Interagency Working Group</a:t>
            </a:r>
          </a:p>
          <a:p>
            <a:pPr>
              <a:buClr>
                <a:schemeClr val="tx1"/>
              </a:buClr>
            </a:pPr>
            <a:r>
              <a:rPr lang="en-US" sz="2800" b="1" dirty="0" smtClean="0">
                <a:latin typeface="Arial" pitchFamily="34" charset="0"/>
                <a:cs typeface="Arial" pitchFamily="34" charset="0"/>
              </a:rPr>
              <a:t>‘Microbiome Futures’ Meeting</a:t>
            </a:r>
            <a:r>
              <a:rPr lang="en-US" sz="2800" dirty="0" smtClean="0">
                <a:latin typeface="Arial" pitchFamily="34" charset="0"/>
                <a:cs typeface="Arial" pitchFamily="34" charset="0"/>
              </a:rPr>
              <a:t>: </a:t>
            </a:r>
            <a:r>
              <a:rPr lang="en-US" sz="2800" b="1" dirty="0" smtClean="0">
                <a:latin typeface="Arial" pitchFamily="34" charset="0"/>
                <a:cs typeface="Arial" pitchFamily="34" charset="0"/>
              </a:rPr>
              <a:t>August 2017</a:t>
            </a:r>
            <a:endParaRPr lang="en-US" sz="2800" b="1" dirty="0">
              <a:latin typeface="Arial" pitchFamily="34" charset="0"/>
              <a:cs typeface="Arial" pitchFamily="34" charset="0"/>
            </a:endParaRPr>
          </a:p>
        </p:txBody>
      </p:sp>
      <p:sp>
        <p:nvSpPr>
          <p:cNvPr id="4" name="Title 1"/>
          <p:cNvSpPr>
            <a:spLocks noGrp="1"/>
          </p:cNvSpPr>
          <p:nvPr>
            <p:ph type="title"/>
          </p:nvPr>
        </p:nvSpPr>
        <p:spPr>
          <a:xfrm>
            <a:off x="0" y="36394"/>
            <a:ext cx="9144000" cy="83127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Integrative Human </a:t>
            </a:r>
            <a:r>
              <a:rPr lang="en-US" sz="3600" b="1" dirty="0" err="1" smtClean="0">
                <a:solidFill>
                  <a:srgbClr val="FFFF00"/>
                </a:solidFill>
                <a:latin typeface="Arial" pitchFamily="34" charset="0"/>
                <a:cs typeface="Arial" pitchFamily="34" charset="0"/>
              </a:rPr>
              <a:t>Microbiome</a:t>
            </a:r>
            <a:r>
              <a:rPr lang="en-US" sz="3600" b="1" dirty="0" smtClean="0">
                <a:solidFill>
                  <a:srgbClr val="FFFF00"/>
                </a:solidFill>
                <a:latin typeface="Arial" pitchFamily="34" charset="0"/>
                <a:cs typeface="Arial" pitchFamily="34" charset="0"/>
              </a:rPr>
              <a:t> Project</a:t>
            </a:r>
          </a:p>
        </p:txBody>
      </p:sp>
      <p:pic>
        <p:nvPicPr>
          <p:cNvPr id="1028" name="Picture 4" descr="Microbiom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473" y="1175815"/>
            <a:ext cx="4018399" cy="3013799"/>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19535" y="6407027"/>
            <a:ext cx="1795684" cy="400110"/>
          </a:xfrm>
          <a:prstGeom prst="rect">
            <a:avLst/>
          </a:prstGeom>
          <a:noFill/>
        </p:spPr>
        <p:txBody>
          <a:bodyPr wrap="none">
            <a:spAutoFit/>
          </a:bodyPr>
          <a:lstStyle/>
          <a:p>
            <a:pPr>
              <a:defRPr/>
            </a:pPr>
            <a:r>
              <a:rPr lang="en-US" sz="2000" b="1" dirty="0" smtClean="0">
                <a:solidFill>
                  <a:srgbClr val="00ADDC">
                    <a:lumMod val="40000"/>
                    <a:lumOff val="60000"/>
                  </a:srgbClr>
                </a:solidFill>
                <a:latin typeface="Arial" charset="0"/>
              </a:rPr>
              <a:t>Document 31</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3461330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234999" y="4416479"/>
            <a:ext cx="8660081" cy="2221388"/>
          </a:xfrm>
          <a:prstGeom prst="rect">
            <a:avLst/>
          </a:prstGeom>
          <a:noFill/>
          <a:ln w="9525" algn="ctr">
            <a:noFill/>
            <a:miter lim="800000"/>
            <a:headEnd/>
            <a:tailEnd/>
          </a:ln>
        </p:spPr>
        <p:txBody>
          <a:bodyPr/>
          <a:lstStyle/>
          <a:p>
            <a:pPr marL="285750" lvl="3" indent="-285750" eaLnBrk="0" hangingPunct="0">
              <a:spcBef>
                <a:spcPts val="1000"/>
              </a:spcBef>
              <a:buClr>
                <a:schemeClr val="tx1"/>
              </a:buClr>
              <a:buSzPct val="100000"/>
              <a:buFont typeface="Wingdings" panose="05000000000000000000" pitchFamily="2" charset="2"/>
              <a:buChar char="§"/>
              <a:defRPr/>
            </a:pPr>
            <a:r>
              <a:rPr lang="en-US" sz="2600" dirty="0" smtClean="0">
                <a:latin typeface="Arial" charset="0"/>
              </a:rPr>
              <a:t>F</a:t>
            </a:r>
            <a:r>
              <a:rPr lang="en-US" sz="2600" b="1" dirty="0" smtClean="0">
                <a:latin typeface="Arial" charset="0"/>
              </a:rPr>
              <a:t>irst LINCS outreach meeting </a:t>
            </a:r>
            <a:r>
              <a:rPr lang="en-US" sz="2600" dirty="0" smtClean="0">
                <a:latin typeface="Arial" charset="0"/>
              </a:rPr>
              <a:t>held in March</a:t>
            </a:r>
            <a:r>
              <a:rPr lang="en-US" sz="2600" b="1" dirty="0" smtClean="0">
                <a:latin typeface="Arial" charset="0"/>
              </a:rPr>
              <a:t> </a:t>
            </a:r>
            <a:endParaRPr lang="en-US" sz="2600" dirty="0">
              <a:latin typeface="Arial" charset="0"/>
            </a:endParaRPr>
          </a:p>
          <a:p>
            <a:pPr marL="285750" lvl="3" indent="-285750" eaLnBrk="0" hangingPunct="0">
              <a:spcBef>
                <a:spcPts val="1000"/>
              </a:spcBef>
              <a:buClr>
                <a:schemeClr val="tx1"/>
              </a:buClr>
              <a:buSzPct val="100000"/>
              <a:buFont typeface="Wingdings" panose="05000000000000000000" pitchFamily="2" charset="2"/>
              <a:buChar char="§"/>
              <a:defRPr/>
            </a:pPr>
            <a:r>
              <a:rPr lang="en-US" sz="2600" dirty="0">
                <a:latin typeface="Arial" charset="0"/>
              </a:rPr>
              <a:t>First LINCS data challenge </a:t>
            </a:r>
            <a:r>
              <a:rPr lang="en-US" sz="2600" dirty="0" smtClean="0">
                <a:latin typeface="Arial" charset="0"/>
              </a:rPr>
              <a:t>just opened</a:t>
            </a:r>
            <a:endParaRPr lang="en-US" sz="2600" dirty="0">
              <a:latin typeface="Arial" charset="0"/>
            </a:endParaRPr>
          </a:p>
          <a:p>
            <a:pPr marL="285750" lvl="3" indent="-285750" defTabSz="565150" eaLnBrk="0" hangingPunct="0">
              <a:spcBef>
                <a:spcPts val="1000"/>
              </a:spcBef>
              <a:buClr>
                <a:schemeClr val="tx1"/>
              </a:buClr>
              <a:buSzPct val="100000"/>
              <a:buFont typeface="Wingdings" panose="05000000000000000000" pitchFamily="2" charset="2"/>
              <a:buChar char="§"/>
              <a:defRPr/>
            </a:pPr>
            <a:r>
              <a:rPr lang="en-US" sz="2600" dirty="0">
                <a:latin typeface="Arial" charset="0"/>
              </a:rPr>
              <a:t>NIH </a:t>
            </a:r>
            <a:r>
              <a:rPr lang="en-US" sz="2600" dirty="0" smtClean="0">
                <a:latin typeface="Arial" charset="0"/>
              </a:rPr>
              <a:t>now receiving </a:t>
            </a:r>
            <a:r>
              <a:rPr lang="en-US" sz="2600" dirty="0">
                <a:latin typeface="Arial" charset="0"/>
              </a:rPr>
              <a:t>grant applications from </a:t>
            </a:r>
            <a:r>
              <a:rPr lang="en-US" sz="2600" dirty="0" smtClean="0">
                <a:latin typeface="Arial" charset="0"/>
              </a:rPr>
              <a:t>non-	LINCS scientists </a:t>
            </a:r>
            <a:r>
              <a:rPr lang="en-US" sz="2600" dirty="0">
                <a:latin typeface="Arial" charset="0"/>
              </a:rPr>
              <a:t>that utilize LINCS </a:t>
            </a:r>
            <a:r>
              <a:rPr lang="en-US" sz="2600" dirty="0" smtClean="0">
                <a:latin typeface="Arial" charset="0"/>
              </a:rPr>
              <a:t>resources</a:t>
            </a:r>
            <a:endParaRPr lang="en-US" sz="2600" dirty="0">
              <a:latin typeface="Arial" charset="0"/>
            </a:endParaRPr>
          </a:p>
          <a:p>
            <a:pPr marL="685800" lvl="3" eaLnBrk="0" hangingPunct="0">
              <a:buClr>
                <a:prstClr val="white"/>
              </a:buClr>
              <a:buSzPct val="100000"/>
              <a:defRPr/>
            </a:pPr>
            <a:endParaRPr lang="en-US" sz="2400" b="1" dirty="0" smtClean="0">
              <a:latin typeface="Arial" charset="0"/>
            </a:endParaRPr>
          </a:p>
          <a:p>
            <a:pPr marL="111125" lvl="1" defTabSz="635000" eaLnBrk="0" fontAlgn="base" hangingPunct="0">
              <a:spcAft>
                <a:spcPct val="0"/>
              </a:spcAft>
              <a:buClr>
                <a:prstClr val="white"/>
              </a:buClr>
              <a:buSzPct val="95000"/>
              <a:defRPr/>
            </a:pPr>
            <a:endParaRPr lang="en-US" sz="2400" b="1" dirty="0" smtClean="0">
              <a:latin typeface="Arial" charset="0"/>
            </a:endParaRPr>
          </a:p>
          <a:p>
            <a:pPr marL="111125" lvl="1" defTabSz="635000" eaLnBrk="0" fontAlgn="base" hangingPunct="0">
              <a:spcAft>
                <a:spcPct val="0"/>
              </a:spcAft>
              <a:buClr>
                <a:prstClr val="white"/>
              </a:buClr>
              <a:buSzPct val="95000"/>
              <a:defRPr/>
            </a:pPr>
            <a:endParaRPr lang="en-US" sz="2400" b="1" dirty="0" smtClean="0">
              <a:latin typeface="Arial" charset="0"/>
            </a:endParaRPr>
          </a:p>
          <a:p>
            <a:pPr marL="796925" lvl="2" indent="-228600" eaLnBrk="0" fontAlgn="base" hangingPunct="0">
              <a:spcBef>
                <a:spcPts val="1800"/>
              </a:spcBef>
              <a:spcAft>
                <a:spcPct val="0"/>
              </a:spcAft>
              <a:buClr>
                <a:srgbClr val="D6ECFF"/>
              </a:buClr>
              <a:buSzPct val="95000"/>
              <a:buFont typeface="Wingdings" pitchFamily="2" charset="2"/>
              <a:buChar char=""/>
              <a:defRPr/>
            </a:pPr>
            <a:endParaRPr lang="en-US" sz="2400" b="1" dirty="0">
              <a:latin typeface="Arial" charset="0"/>
            </a:endParaRPr>
          </a:p>
        </p:txBody>
      </p:sp>
      <p:sp>
        <p:nvSpPr>
          <p:cNvPr id="11" name="TextBox 10"/>
          <p:cNvSpPr txBox="1"/>
          <p:nvPr/>
        </p:nvSpPr>
        <p:spPr>
          <a:xfrm>
            <a:off x="7319535" y="6407027"/>
            <a:ext cx="1795684" cy="400110"/>
          </a:xfrm>
          <a:prstGeom prst="rect">
            <a:avLst/>
          </a:prstGeom>
          <a:noFill/>
        </p:spPr>
        <p:txBody>
          <a:bodyPr wrap="none">
            <a:spAutoFit/>
          </a:bodyPr>
          <a:lstStyle/>
          <a:p>
            <a:pPr>
              <a:defRPr/>
            </a:pPr>
            <a:r>
              <a:rPr lang="en-US" sz="2000" b="1" dirty="0" smtClean="0">
                <a:solidFill>
                  <a:srgbClr val="00ADDC">
                    <a:lumMod val="40000"/>
                    <a:lumOff val="60000"/>
                  </a:srgbClr>
                </a:solidFill>
                <a:latin typeface="Arial" charset="0"/>
              </a:rPr>
              <a:t>Document 32</a:t>
            </a:r>
            <a:endParaRPr lang="en-US" sz="2000" b="1" dirty="0">
              <a:solidFill>
                <a:srgbClr val="00ADDC">
                  <a:lumMod val="40000"/>
                  <a:lumOff val="60000"/>
                </a:srgbClr>
              </a:solidFill>
              <a:latin typeface="Arial"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4144" y="152400"/>
            <a:ext cx="3331290" cy="1289672"/>
          </a:xfrm>
          <a:prstGeom prst="rect">
            <a:avLst/>
          </a:prstGeom>
          <a:effectLst>
            <a:glow rad="228600">
              <a:schemeClr val="accent4">
                <a:satMod val="175000"/>
                <a:alpha val="40000"/>
              </a:schemeClr>
            </a:glow>
            <a:softEdge rad="63500"/>
          </a:effectLst>
        </p:spPr>
      </p:pic>
      <p:grpSp>
        <p:nvGrpSpPr>
          <p:cNvPr id="3" name="Group 2"/>
          <p:cNvGrpSpPr/>
          <p:nvPr/>
        </p:nvGrpSpPr>
        <p:grpSpPr>
          <a:xfrm>
            <a:off x="244217" y="1809194"/>
            <a:ext cx="8650863" cy="2607285"/>
            <a:chOff x="244217" y="1809194"/>
            <a:chExt cx="8650863" cy="2607285"/>
          </a:xfrm>
        </p:grpSpPr>
        <p:pic>
          <p:nvPicPr>
            <p:cNvPr id="5" name="Picture 4" descr="Screen Shot 2016-04-15 at 2.02.32 PM.png"/>
            <p:cNvPicPr>
              <a:picLocks noChangeAspect="1"/>
            </p:cNvPicPr>
            <p:nvPr/>
          </p:nvPicPr>
          <p:blipFill rotWithShape="1">
            <a:blip r:embed="rId4" cstate="print">
              <a:extLst>
                <a:ext uri="{28A0092B-C50C-407E-A947-70E740481C1C}">
                  <a14:useLocalDpi xmlns:a14="http://schemas.microsoft.com/office/drawing/2010/main" val="0"/>
                </a:ext>
              </a:extLst>
            </a:blip>
            <a:srcRect l="20339" t="29479" r="14117" b="-4070"/>
            <a:stretch/>
          </p:blipFill>
          <p:spPr>
            <a:xfrm>
              <a:off x="4822192" y="1809194"/>
              <a:ext cx="4072888" cy="2607285"/>
            </a:xfrm>
            <a:prstGeom prst="rect">
              <a:avLst/>
            </a:prstGeom>
          </p:spPr>
        </p:pic>
        <p:pic>
          <p:nvPicPr>
            <p:cNvPr id="6" name="Picture 5" descr="Screen Shot 2016-04-15 at 1.38.58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217" y="1809194"/>
              <a:ext cx="4388697" cy="2468640"/>
            </a:xfrm>
            <a:prstGeom prst="rect">
              <a:avLst/>
            </a:prstGeom>
          </p:spPr>
        </p:pic>
      </p:grpSp>
    </p:spTree>
    <p:extLst>
      <p:ext uri="{BB962C8B-B14F-4D97-AF65-F5344CB8AC3E}">
        <p14:creationId xmlns:p14="http://schemas.microsoft.com/office/powerpoint/2010/main" val="22482478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5568"/>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5"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Tree>
    <p:extLst>
      <p:ext uri="{BB962C8B-B14F-4D97-AF65-F5344CB8AC3E}">
        <p14:creationId xmlns:p14="http://schemas.microsoft.com/office/powerpoint/2010/main" val="461527964"/>
      </p:ext>
    </p:extLst>
  </p:cSld>
  <p:clrMapOvr>
    <a:masterClrMapping/>
  </p:clrMapOvr>
  <p:transition spd="slow">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320187" y="6406694"/>
            <a:ext cx="1795684" cy="400110"/>
          </a:xfrm>
          <a:prstGeom prst="rect">
            <a:avLst/>
          </a:prstGeom>
          <a:noFill/>
        </p:spPr>
        <p:txBody>
          <a:bodyPr wrap="none">
            <a:spAutoFit/>
          </a:bodyPr>
          <a:lstStyle/>
          <a:p>
            <a:pPr>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33</a:t>
            </a:r>
            <a:endParaRPr lang="en-US" sz="2000" b="1" dirty="0">
              <a:solidFill>
                <a:srgbClr val="00ADDC">
                  <a:lumMod val="40000"/>
                  <a:lumOff val="60000"/>
                </a:srgbClr>
              </a:solidFill>
              <a:latin typeface="Arial" charset="0"/>
            </a:endParaRPr>
          </a:p>
        </p:txBody>
      </p:sp>
      <p:sp>
        <p:nvSpPr>
          <p:cNvPr id="9" name="Title 1"/>
          <p:cNvSpPr txBox="1">
            <a:spLocks/>
          </p:cNvSpPr>
          <p:nvPr/>
        </p:nvSpPr>
        <p:spPr>
          <a:xfrm>
            <a:off x="0" y="12184"/>
            <a:ext cx="9144000" cy="774700"/>
          </a:xfrm>
          <a:prstGeom prst="rect">
            <a:avLst/>
          </a:prstGeom>
        </p:spPr>
        <p:txBody>
          <a:bodyPr/>
          <a:lstStyle/>
          <a:p>
            <a:pPr algn="ctr" eaLnBrk="0" hangingPunct="0">
              <a:defRPr/>
            </a:pPr>
            <a:r>
              <a:rPr lang="en-US" sz="3600" b="1" spc="-100" dirty="0" smtClean="0">
                <a:solidFill>
                  <a:srgbClr val="FFFF00"/>
                </a:solidFill>
                <a:latin typeface="Arial" pitchFamily="34" charset="0"/>
                <a:ea typeface="+mj-ea"/>
                <a:cs typeface="Arial" pitchFamily="34" charset="0"/>
              </a:rPr>
              <a:t>Protein Capture Reagents Program</a:t>
            </a:r>
            <a:endParaRPr lang="en-US" sz="3600" b="1" spc="-100" dirty="0">
              <a:solidFill>
                <a:srgbClr val="FFFF00"/>
              </a:solidFill>
              <a:latin typeface="Arial" pitchFamily="34" charset="0"/>
              <a:ea typeface="+mj-ea"/>
              <a:cs typeface="Arial" pitchFamily="34" charset="0"/>
            </a:endParaRPr>
          </a:p>
        </p:txBody>
      </p:sp>
      <p:sp>
        <p:nvSpPr>
          <p:cNvPr id="14" name="Title 1"/>
          <p:cNvSpPr txBox="1">
            <a:spLocks/>
          </p:cNvSpPr>
          <p:nvPr/>
        </p:nvSpPr>
        <p:spPr bwMode="auto">
          <a:xfrm>
            <a:off x="0" y="897529"/>
            <a:ext cx="9118600" cy="3124199"/>
          </a:xfrm>
          <a:prstGeom prst="rect">
            <a:avLst/>
          </a:prstGeom>
          <a:noFill/>
          <a:ln w="9525" algn="ctr">
            <a:noFill/>
            <a:miter lim="800000"/>
            <a:headEnd/>
            <a:tailEnd/>
          </a:ln>
        </p:spPr>
        <p:txBody>
          <a:bodyPr/>
          <a:lstStyle/>
          <a:p>
            <a:pPr lvl="1" indent="-230188" defTabSz="749300" eaLnBrk="0" fontAlgn="base" hangingPunct="0">
              <a:spcBef>
                <a:spcPts val="2400"/>
              </a:spcBef>
              <a:spcAft>
                <a:spcPct val="0"/>
              </a:spcAft>
              <a:buClr>
                <a:schemeClr val="tx1"/>
              </a:buClr>
              <a:buSzPct val="95000"/>
              <a:buFont typeface="Wingdings" pitchFamily="2" charset="2"/>
              <a:buChar char=""/>
              <a:defRPr/>
            </a:pPr>
            <a:r>
              <a:rPr lang="en-US" sz="2800" b="1" dirty="0" smtClean="0">
                <a:solidFill>
                  <a:prstClr val="white"/>
                </a:solidFill>
                <a:latin typeface="Arial" charset="0"/>
              </a:rPr>
              <a:t>Grantee Phase: near completion, one grantee 	finishing production of monoclonal antibodies</a:t>
            </a:r>
          </a:p>
          <a:p>
            <a:pPr lvl="1" indent="-230188" defTabSz="749300" eaLnBrk="0" fontAlgn="base" hangingPunct="0">
              <a:spcBef>
                <a:spcPts val="2400"/>
              </a:spcBef>
              <a:spcAft>
                <a:spcPct val="0"/>
              </a:spcAft>
              <a:buClr>
                <a:schemeClr val="tx1"/>
              </a:buClr>
              <a:buSzPct val="95000"/>
              <a:buFont typeface="Wingdings" pitchFamily="2" charset="2"/>
              <a:buChar char=""/>
              <a:defRPr/>
            </a:pPr>
            <a:r>
              <a:rPr lang="en-US" sz="2800" dirty="0" smtClean="0">
                <a:solidFill>
                  <a:prstClr val="white"/>
                </a:solidFill>
                <a:latin typeface="Arial" charset="0"/>
              </a:rPr>
              <a:t>Contract Phase: third party validation of ~500 	antibodies out of 1,700+ produced </a:t>
            </a:r>
            <a:endParaRPr lang="en-US" sz="2800" b="1" dirty="0">
              <a:solidFill>
                <a:prstClr val="white"/>
              </a:solidFill>
              <a:latin typeface="Arial" charset="0"/>
            </a:endParaRPr>
          </a:p>
        </p:txBody>
      </p:sp>
      <p:pic>
        <p:nvPicPr>
          <p:cNvPr id="2" name="Picture 1"/>
          <p:cNvPicPr>
            <a:picLocks noChangeAspect="1"/>
          </p:cNvPicPr>
          <p:nvPr/>
        </p:nvPicPr>
        <p:blipFill rotWithShape="1">
          <a:blip r:embed="rId3"/>
          <a:srcRect t="3646"/>
          <a:stretch/>
        </p:blipFill>
        <p:spPr>
          <a:xfrm>
            <a:off x="633413" y="3318933"/>
            <a:ext cx="7877174" cy="2866470"/>
          </a:xfrm>
          <a:prstGeom prst="rect">
            <a:avLst/>
          </a:prstGeom>
          <a:effectLst>
            <a:softEdge rad="63500"/>
          </a:effectLst>
        </p:spPr>
      </p:pic>
    </p:spTree>
    <p:extLst>
      <p:ext uri="{BB962C8B-B14F-4D97-AF65-F5344CB8AC3E}">
        <p14:creationId xmlns:p14="http://schemas.microsoft.com/office/powerpoint/2010/main" val="84303939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640378" y="19104"/>
            <a:ext cx="7500446" cy="696913"/>
          </a:xfrm>
          <a:prstGeom prst="rect">
            <a:avLst/>
          </a:prstGeom>
          <a:noFill/>
          <a:ln w="9525">
            <a:noFill/>
            <a:miter lim="800000"/>
            <a:headEnd/>
            <a:tailEnd/>
          </a:ln>
        </p:spPr>
        <p:txBody>
          <a:bodyPr/>
          <a:lstStyle/>
          <a:p>
            <a:pPr algn="ctr">
              <a:defRPr/>
            </a:pPr>
            <a:r>
              <a:rPr lang="en-US" sz="3600" spc="-100" dirty="0">
                <a:solidFill>
                  <a:srgbClr val="FFFF00"/>
                </a:solidFill>
                <a:cs typeface="Arial" pitchFamily="34" charset="0"/>
              </a:rPr>
              <a:t>Human Heredity and Health in Africa (H3Africa) </a:t>
            </a:r>
            <a:endParaRPr lang="en-US" sz="3600" b="1" spc="-100" dirty="0">
              <a:solidFill>
                <a:srgbClr val="FFFF00"/>
              </a:solidFill>
              <a:latin typeface="Arial" pitchFamily="34" charset="0"/>
              <a:cs typeface="Arial" pitchFamily="34" charset="0"/>
            </a:endParaRPr>
          </a:p>
        </p:txBody>
      </p:sp>
      <p:sp>
        <p:nvSpPr>
          <p:cNvPr id="7" name="Title 1"/>
          <p:cNvSpPr txBox="1">
            <a:spLocks/>
          </p:cNvSpPr>
          <p:nvPr/>
        </p:nvSpPr>
        <p:spPr bwMode="auto">
          <a:xfrm>
            <a:off x="280307" y="3522194"/>
            <a:ext cx="8860517" cy="3419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33363" lvl="1" indent="-233363" defTabSz="457200">
              <a:spcBef>
                <a:spcPts val="700"/>
              </a:spcBef>
              <a:buClr>
                <a:prstClr val="white"/>
              </a:buClr>
              <a:buSzPct val="95000"/>
              <a:buFont typeface="Wingdings" pitchFamily="2" charset="2"/>
              <a:buChar char=""/>
              <a:tabLst>
                <a:tab pos="914400" algn="l"/>
              </a:tabLst>
            </a:pPr>
            <a:r>
              <a:rPr lang="en-US" sz="2800" dirty="0" smtClean="0"/>
              <a:t>Community Engagement Evaluation Workshop</a:t>
            </a:r>
          </a:p>
          <a:p>
            <a:pPr marL="1052512" lvl="3" indent="0" defTabSz="457200">
              <a:spcBef>
                <a:spcPts val="0"/>
              </a:spcBef>
              <a:buClr>
                <a:prstClr val="white"/>
              </a:buClr>
              <a:buSzPct val="95000"/>
              <a:tabLst>
                <a:tab pos="914400" algn="l"/>
              </a:tabLst>
            </a:pPr>
            <a:r>
              <a:rPr lang="en-US" sz="2400" dirty="0" smtClean="0">
                <a:solidFill>
                  <a:schemeClr val="tx2">
                    <a:lumMod val="90000"/>
                  </a:schemeClr>
                </a:solidFill>
              </a:rPr>
              <a:t>March 2016 (Stellenbosch, South Africa)</a:t>
            </a:r>
            <a:endParaRPr lang="en-US" sz="2800" dirty="0" smtClean="0"/>
          </a:p>
          <a:p>
            <a:pPr marL="233363" lvl="1" indent="-233363" defTabSz="457200">
              <a:spcBef>
                <a:spcPts val="700"/>
              </a:spcBef>
              <a:buClr>
                <a:prstClr val="white"/>
              </a:buClr>
              <a:buSzPct val="95000"/>
              <a:buFont typeface="Wingdings" pitchFamily="2" charset="2"/>
              <a:buChar char=""/>
              <a:tabLst>
                <a:tab pos="914400" algn="l"/>
              </a:tabLst>
            </a:pPr>
            <a:r>
              <a:rPr lang="en-US" sz="2800" dirty="0" smtClean="0"/>
              <a:t>8</a:t>
            </a:r>
            <a:r>
              <a:rPr lang="en-US" sz="2800" baseline="30000" dirty="0" smtClean="0"/>
              <a:t>th</a:t>
            </a:r>
            <a:r>
              <a:rPr lang="en-US" sz="2800" dirty="0" smtClean="0"/>
              <a:t> Consortium Meeting (Dakar, Senegal)</a:t>
            </a:r>
            <a:endParaRPr lang="en-US" sz="2800" dirty="0"/>
          </a:p>
          <a:p>
            <a:pPr marL="1052512" lvl="3" indent="0" defTabSz="457200">
              <a:spcBef>
                <a:spcPts val="0"/>
              </a:spcBef>
              <a:buClr>
                <a:prstClr val="white"/>
              </a:buClr>
              <a:buSzPct val="95000"/>
              <a:tabLst>
                <a:tab pos="914400" algn="l"/>
              </a:tabLst>
            </a:pPr>
            <a:r>
              <a:rPr lang="en-US" sz="2400" dirty="0" smtClean="0">
                <a:solidFill>
                  <a:schemeClr val="tx2">
                    <a:lumMod val="90000"/>
                  </a:schemeClr>
                </a:solidFill>
              </a:rPr>
              <a:t>Editors Publication Workshop</a:t>
            </a:r>
          </a:p>
          <a:p>
            <a:pPr marL="1052512" lvl="3" indent="0" defTabSz="457200">
              <a:spcBef>
                <a:spcPts val="0"/>
              </a:spcBef>
              <a:buClr>
                <a:prstClr val="white"/>
              </a:buClr>
              <a:buSzPct val="95000"/>
              <a:tabLst>
                <a:tab pos="914400" algn="l"/>
              </a:tabLst>
            </a:pPr>
            <a:r>
              <a:rPr lang="en-US" sz="2400" dirty="0" smtClean="0">
                <a:solidFill>
                  <a:schemeClr val="tx2">
                    <a:lumMod val="90000"/>
                  </a:schemeClr>
                </a:solidFill>
              </a:rPr>
              <a:t>Sustainability Panel </a:t>
            </a:r>
          </a:p>
          <a:p>
            <a:pPr marL="1052512" lvl="3" indent="0" defTabSz="457200">
              <a:spcBef>
                <a:spcPts val="0"/>
              </a:spcBef>
              <a:buClr>
                <a:prstClr val="white"/>
              </a:buClr>
              <a:buSzPct val="95000"/>
              <a:tabLst>
                <a:tab pos="914400" algn="l"/>
              </a:tabLst>
            </a:pPr>
            <a:r>
              <a:rPr lang="en-US" sz="2400" dirty="0" smtClean="0">
                <a:solidFill>
                  <a:schemeClr val="tx2">
                    <a:lumMod val="90000"/>
                  </a:schemeClr>
                </a:solidFill>
              </a:rPr>
              <a:t>African Society of Human Genetics Meeting</a:t>
            </a:r>
          </a:p>
          <a:p>
            <a:pPr marL="233363" lvl="1" indent="-233363" defTabSz="457200">
              <a:spcBef>
                <a:spcPts val="700"/>
              </a:spcBef>
              <a:buClr>
                <a:prstClr val="white"/>
              </a:buClr>
              <a:buSzPct val="95000"/>
              <a:buFont typeface="Wingdings" pitchFamily="2" charset="2"/>
              <a:buChar char=""/>
              <a:tabLst>
                <a:tab pos="914400" algn="l"/>
              </a:tabLst>
            </a:pPr>
            <a:r>
              <a:rPr lang="en-US" sz="2800" dirty="0" smtClean="0">
                <a:solidFill>
                  <a:prstClr val="white"/>
                </a:solidFill>
              </a:rPr>
              <a:t>Renewed by Common Fund </a:t>
            </a:r>
            <a:endParaRPr lang="en-US" sz="2800" dirty="0">
              <a:solidFill>
                <a:prstClr val="white"/>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smtClean="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smtClean="0">
              <a:solidFill>
                <a:schemeClr val="tx2">
                  <a:lumMod val="90000"/>
                </a:schemeClr>
              </a:solidFill>
            </a:endParaRPr>
          </a:p>
          <a:p>
            <a:pPr marL="0" lvl="1" indent="0" defTabSz="457200" fontAlgn="base">
              <a:spcBef>
                <a:spcPts val="700"/>
              </a:spcBef>
              <a:spcAft>
                <a:spcPct val="0"/>
              </a:spcAft>
              <a:buClr>
                <a:prstClr val="white"/>
              </a:buClr>
              <a:buSzPct val="95000"/>
              <a:tabLst>
                <a:tab pos="914400" algn="l"/>
              </a:tabLst>
            </a:pPr>
            <a:endParaRPr lang="en-US" sz="2800" dirty="0" smtClean="0">
              <a:solidFill>
                <a:prstClr val="white"/>
              </a:solidFill>
            </a:endParaRPr>
          </a:p>
        </p:txBody>
      </p:sp>
      <p:sp>
        <p:nvSpPr>
          <p:cNvPr id="6" name="Rectangle 5"/>
          <p:cNvSpPr/>
          <p:nvPr/>
        </p:nvSpPr>
        <p:spPr>
          <a:xfrm>
            <a:off x="-2" y="0"/>
            <a:ext cx="1640380" cy="1217694"/>
          </a:xfrm>
          <a:prstGeom prst="rect">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S:\CENTERS\H3Africa\Logos\H3Africa_500px_trans.png"/>
          <p:cNvPicPr>
            <a:picLocks noChangeAspect="1" noChangeArrowheads="1"/>
          </p:cNvPicPr>
          <p:nvPr/>
        </p:nvPicPr>
        <p:blipFill>
          <a:blip r:embed="rId3" cstate="print"/>
          <a:srcRect/>
          <a:stretch>
            <a:fillRect/>
          </a:stretch>
        </p:blipFill>
        <p:spPr bwMode="auto">
          <a:xfrm>
            <a:off x="309841" y="68576"/>
            <a:ext cx="1020693" cy="1064092"/>
          </a:xfrm>
          <a:prstGeom prst="rect">
            <a:avLst/>
          </a:prstGeom>
          <a:noFill/>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27799" b="20072"/>
          <a:stretch/>
        </p:blipFill>
        <p:spPr>
          <a:xfrm>
            <a:off x="309841" y="1352770"/>
            <a:ext cx="8474899" cy="2091606"/>
          </a:xfrm>
          <a:prstGeom prst="roundRect">
            <a:avLst/>
          </a:prstGeom>
        </p:spPr>
      </p:pic>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34</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8924997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33948"/>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Undiagnosed Diseases </a:t>
            </a:r>
            <a:r>
              <a:rPr lang="en-US" sz="3600" b="1" spc="-100" dirty="0" smtClean="0">
                <a:solidFill>
                  <a:srgbClr val="FFFF00"/>
                </a:solidFill>
                <a:latin typeface="Arial" charset="0"/>
              </a:rPr>
              <a:t>Network (UDN)</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sp>
        <p:nvSpPr>
          <p:cNvPr id="8" name="TextBox 7"/>
          <p:cNvSpPr txBox="1"/>
          <p:nvPr/>
        </p:nvSpPr>
        <p:spPr>
          <a:xfrm>
            <a:off x="7319963" y="640751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35</a:t>
            </a:r>
            <a:endParaRPr lang="en-US" sz="2000" b="1" dirty="0">
              <a:solidFill>
                <a:srgbClr val="00ADDC">
                  <a:lumMod val="40000"/>
                  <a:lumOff val="60000"/>
                </a:srgbClr>
              </a:solidFill>
              <a:latin typeface="Arial" charset="0"/>
            </a:endParaRPr>
          </a:p>
        </p:txBody>
      </p:sp>
      <p:grpSp>
        <p:nvGrpSpPr>
          <p:cNvPr id="11" name="Group 10"/>
          <p:cNvGrpSpPr/>
          <p:nvPr/>
        </p:nvGrpSpPr>
        <p:grpSpPr>
          <a:xfrm>
            <a:off x="0" y="762000"/>
            <a:ext cx="9167859" cy="914400"/>
            <a:chOff x="0" y="762000"/>
            <a:chExt cx="9167859" cy="914400"/>
          </a:xfrm>
        </p:grpSpPr>
        <p:sp>
          <p:nvSpPr>
            <p:cNvPr id="3" name="Rectangle 2"/>
            <p:cNvSpPr/>
            <p:nvPr/>
          </p:nvSpPr>
          <p:spPr>
            <a:xfrm>
              <a:off x="1" y="762000"/>
              <a:ext cx="9144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273" t="43863" r="64003" b="43459"/>
            <a:stretch/>
          </p:blipFill>
          <p:spPr bwMode="auto">
            <a:xfrm>
              <a:off x="1524000" y="845124"/>
              <a:ext cx="310896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00600" y="968992"/>
              <a:ext cx="2133084" cy="369332"/>
            </a:xfrm>
            <a:prstGeom prst="rect">
              <a:avLst/>
            </a:prstGeom>
            <a:noFill/>
          </p:spPr>
          <p:txBody>
            <a:bodyPr wrap="none" rtlCol="0">
              <a:spAutoFit/>
            </a:bodyPr>
            <a:lstStyle/>
            <a:p>
              <a:r>
                <a:rPr lang="en-US" b="1" dirty="0" smtClean="0">
                  <a:solidFill>
                    <a:schemeClr val="tx1">
                      <a:lumMod val="50000"/>
                    </a:schemeClr>
                  </a:solidFill>
                </a:rPr>
                <a:t>UDN Site Locations</a:t>
              </a:r>
              <a:endParaRPr lang="en-US" b="1" dirty="0">
                <a:solidFill>
                  <a:schemeClr val="tx1">
                    <a:lumMod val="50000"/>
                  </a:schemeClr>
                </a:solidFill>
              </a:endParaRPr>
            </a:p>
          </p:txBody>
        </p:sp>
        <p:cxnSp>
          <p:nvCxnSpPr>
            <p:cNvPr id="7" name="Straight Connector 6"/>
            <p:cNvCxnSpPr/>
            <p:nvPr/>
          </p:nvCxnSpPr>
          <p:spPr>
            <a:xfrm>
              <a:off x="4632960" y="960495"/>
              <a:ext cx="0" cy="36933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1483056"/>
              <a:ext cx="9167859" cy="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026" name="Picture 2" descr="C:\Users\wisea2\AppData\Local\Microsoft\Windows\Temporary Internet Files\Content.Outlook\ATY747F2\UDN-Gateway-yellow-butt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5845439"/>
            <a:ext cx="3425825" cy="983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6200" y="5830282"/>
            <a:ext cx="3124200" cy="1154470"/>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516</a:t>
            </a: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Applications</a:t>
            </a:r>
          </a:p>
          <a:p>
            <a:pPr algn="ctr"/>
            <a:r>
              <a:rPr lang="en-US" sz="28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185</a:t>
            </a: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Acceptances</a:t>
            </a:r>
            <a:endParaRPr lang="en-US" sz="2800" b="1" dirty="0">
              <a:latin typeface="Arial" panose="020B0604020202020204" pitchFamily="34" charset="0"/>
              <a:cs typeface="Arial" panose="020B0604020202020204" pitchFamily="34" charset="0"/>
            </a:endParaRPr>
          </a:p>
        </p:txBody>
      </p:sp>
      <p:sp>
        <p:nvSpPr>
          <p:cNvPr id="2" name="Rectangle 1"/>
          <p:cNvSpPr/>
          <p:nvPr/>
        </p:nvSpPr>
        <p:spPr>
          <a:xfrm>
            <a:off x="0" y="1676400"/>
            <a:ext cx="9144000" cy="4162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18"/>
          <p:cNvPicPr>
            <a:picLocks noChangeAspect="1"/>
          </p:cNvPicPr>
          <p:nvPr/>
        </p:nvPicPr>
        <p:blipFill>
          <a:blip r:embed="rId5">
            <a:extLst>
              <a:ext uri="{28A0092B-C50C-407E-A947-70E740481C1C}">
                <a14:useLocalDpi xmlns:a14="http://schemas.microsoft.com/office/drawing/2010/main" val="0"/>
              </a:ext>
            </a:extLst>
          </a:blip>
          <a:srcRect l="11240" t="17149" r="28583" b="15988"/>
          <a:stretch>
            <a:fillRect/>
          </a:stretch>
        </p:blipFill>
        <p:spPr bwMode="auto">
          <a:xfrm>
            <a:off x="701675" y="1568450"/>
            <a:ext cx="6635750"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p:cNvPicPr>
            <a:picLocks noChangeAspect="1"/>
          </p:cNvPicPr>
          <p:nvPr/>
        </p:nvPicPr>
        <p:blipFill>
          <a:blip r:embed="rId6">
            <a:extLst>
              <a:ext uri="{28A0092B-C50C-407E-A947-70E740481C1C}">
                <a14:useLocalDpi xmlns:a14="http://schemas.microsoft.com/office/drawing/2010/main" val="0"/>
              </a:ext>
            </a:extLst>
          </a:blip>
          <a:srcRect l="18672" t="15811" r="48495" b="68378"/>
          <a:stretch>
            <a:fillRect/>
          </a:stretch>
        </p:blipFill>
        <p:spPr bwMode="auto">
          <a:xfrm>
            <a:off x="1485900" y="1543050"/>
            <a:ext cx="33067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0"/>
          <p:cNvPicPr>
            <a:picLocks noChangeAspect="1"/>
          </p:cNvPicPr>
          <p:nvPr/>
        </p:nvPicPr>
        <p:blipFill>
          <a:blip r:embed="rId7">
            <a:extLst>
              <a:ext uri="{28A0092B-C50C-407E-A947-70E740481C1C}">
                <a14:useLocalDpi xmlns:a14="http://schemas.microsoft.com/office/drawing/2010/main" val="0"/>
              </a:ext>
            </a:extLst>
          </a:blip>
          <a:srcRect l="3452" t="24857" r="76814" b="50000"/>
          <a:stretch>
            <a:fillRect/>
          </a:stretch>
        </p:blipFill>
        <p:spPr bwMode="auto">
          <a:xfrm>
            <a:off x="-34925" y="2133600"/>
            <a:ext cx="200025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1"/>
          <p:cNvPicPr>
            <a:picLocks noChangeAspect="1"/>
          </p:cNvPicPr>
          <p:nvPr/>
        </p:nvPicPr>
        <p:blipFill>
          <a:blip r:embed="rId8">
            <a:extLst>
              <a:ext uri="{28A0092B-C50C-407E-A947-70E740481C1C}">
                <a14:useLocalDpi xmlns:a14="http://schemas.microsoft.com/office/drawing/2010/main" val="0"/>
              </a:ext>
            </a:extLst>
          </a:blip>
          <a:srcRect l="15221" t="33195" r="64912" b="42105"/>
          <a:stretch>
            <a:fillRect/>
          </a:stretch>
        </p:blipFill>
        <p:spPr bwMode="auto">
          <a:xfrm>
            <a:off x="1128713" y="2705100"/>
            <a:ext cx="2035175"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2"/>
          <p:cNvPicPr>
            <a:picLocks noChangeAspect="1"/>
          </p:cNvPicPr>
          <p:nvPr/>
        </p:nvPicPr>
        <p:blipFill>
          <a:blip r:embed="rId9">
            <a:extLst>
              <a:ext uri="{28A0092B-C50C-407E-A947-70E740481C1C}">
                <a14:useLocalDpi xmlns:a14="http://schemas.microsoft.com/office/drawing/2010/main" val="0"/>
              </a:ext>
            </a:extLst>
          </a:blip>
          <a:srcRect l="10178" t="63873" r="55664" b="19449"/>
          <a:stretch>
            <a:fillRect/>
          </a:stretch>
        </p:blipFill>
        <p:spPr bwMode="auto">
          <a:xfrm>
            <a:off x="996950" y="4552950"/>
            <a:ext cx="34004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3"/>
          <p:cNvPicPr>
            <a:picLocks noChangeAspect="1"/>
          </p:cNvPicPr>
          <p:nvPr/>
        </p:nvPicPr>
        <p:blipFill>
          <a:blip r:embed="rId10">
            <a:extLst>
              <a:ext uri="{28A0092B-C50C-407E-A947-70E740481C1C}">
                <a14:useLocalDpi xmlns:a14="http://schemas.microsoft.com/office/drawing/2010/main" val="0"/>
              </a:ext>
            </a:extLst>
          </a:blip>
          <a:srcRect l="28584" t="45546" r="45045" b="37698"/>
          <a:stretch>
            <a:fillRect/>
          </a:stretch>
        </p:blipFill>
        <p:spPr bwMode="auto">
          <a:xfrm>
            <a:off x="2794000" y="3375025"/>
            <a:ext cx="271938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4"/>
          <p:cNvPicPr>
            <a:picLocks noChangeAspect="1"/>
          </p:cNvPicPr>
          <p:nvPr/>
        </p:nvPicPr>
        <p:blipFill>
          <a:blip r:embed="rId11">
            <a:extLst>
              <a:ext uri="{28A0092B-C50C-407E-A947-70E740481C1C}">
                <a14:useLocalDpi xmlns:a14="http://schemas.microsoft.com/office/drawing/2010/main" val="0"/>
              </a:ext>
            </a:extLst>
          </a:blip>
          <a:srcRect l="51505" t="57896" r="21638" b="25742"/>
          <a:stretch>
            <a:fillRect/>
          </a:stretch>
        </p:blipFill>
        <p:spPr bwMode="auto">
          <a:xfrm>
            <a:off x="5205413" y="4119563"/>
            <a:ext cx="2900362"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p:cNvPicPr>
            <a:picLocks noChangeAspect="1"/>
          </p:cNvPicPr>
          <p:nvPr/>
        </p:nvPicPr>
        <p:blipFill>
          <a:blip r:embed="rId12">
            <a:extLst>
              <a:ext uri="{28A0092B-C50C-407E-A947-70E740481C1C}">
                <a14:useLocalDpi xmlns:a14="http://schemas.microsoft.com/office/drawing/2010/main" val="0"/>
              </a:ext>
            </a:extLst>
          </a:blip>
          <a:srcRect l="61063" t="41849" r="12833" b="41003"/>
          <a:stretch>
            <a:fillRect/>
          </a:stretch>
        </p:blipFill>
        <p:spPr bwMode="auto">
          <a:xfrm>
            <a:off x="6197600" y="3178175"/>
            <a:ext cx="2717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6"/>
          <p:cNvPicPr>
            <a:picLocks noChangeAspect="1"/>
          </p:cNvPicPr>
          <p:nvPr/>
        </p:nvPicPr>
        <p:blipFill>
          <a:blip r:embed="rId13">
            <a:extLst>
              <a:ext uri="{28A0092B-C50C-407E-A947-70E740481C1C}">
                <a14:useLocalDpi xmlns:a14="http://schemas.microsoft.com/office/drawing/2010/main" val="0"/>
              </a:ext>
            </a:extLst>
          </a:blip>
          <a:srcRect l="66904" t="27374" r="10178" b="56892"/>
          <a:stretch>
            <a:fillRect/>
          </a:stretch>
        </p:blipFill>
        <p:spPr bwMode="auto">
          <a:xfrm>
            <a:off x="6756400" y="2252663"/>
            <a:ext cx="24352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8"/>
          <p:cNvPicPr>
            <a:picLocks noChangeAspect="1"/>
          </p:cNvPicPr>
          <p:nvPr/>
        </p:nvPicPr>
        <p:blipFill>
          <a:blip r:embed="rId14">
            <a:extLst>
              <a:ext uri="{28A0092B-C50C-407E-A947-70E740481C1C}">
                <a14:useLocalDpi xmlns:a14="http://schemas.microsoft.com/office/drawing/2010/main" val="0"/>
              </a:ext>
            </a:extLst>
          </a:blip>
          <a:srcRect l="38937" t="33195" r="35068" b="51701"/>
          <a:stretch>
            <a:fillRect/>
          </a:stretch>
        </p:blipFill>
        <p:spPr bwMode="auto">
          <a:xfrm>
            <a:off x="3951288" y="2667000"/>
            <a:ext cx="2579687"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5"/>
          <p:cNvPicPr>
            <a:picLocks noChangeAspect="1"/>
          </p:cNvPicPr>
          <p:nvPr/>
        </p:nvPicPr>
        <p:blipFill>
          <a:blip r:embed="rId15">
            <a:extLst>
              <a:ext uri="{28A0092B-C50C-407E-A947-70E740481C1C}">
                <a14:useLocalDpi xmlns:a14="http://schemas.microsoft.com/office/drawing/2010/main" val="0"/>
              </a:ext>
            </a:extLst>
          </a:blip>
          <a:srcRect l="55841" t="15811" r="17612" b="62871"/>
          <a:stretch>
            <a:fillRect/>
          </a:stretch>
        </p:blipFill>
        <p:spPr bwMode="auto">
          <a:xfrm>
            <a:off x="5576888" y="1570038"/>
            <a:ext cx="28209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p:nvGrpSpPr>
        <p:grpSpPr>
          <a:xfrm>
            <a:off x="-9789" y="681643"/>
            <a:ext cx="9320043" cy="5215140"/>
            <a:chOff x="-9788" y="746843"/>
            <a:chExt cx="9169466" cy="5083439"/>
          </a:xfrm>
        </p:grpSpPr>
        <p:sp>
          <p:nvSpPr>
            <p:cNvPr id="12" name="Rectangle 11"/>
            <p:cNvSpPr/>
            <p:nvPr/>
          </p:nvSpPr>
          <p:spPr>
            <a:xfrm>
              <a:off x="-9788" y="746843"/>
              <a:ext cx="9169466" cy="5083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 Shot 2016-04-14 at 3.59.30 PM.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1515467"/>
              <a:ext cx="9144000" cy="3241030"/>
            </a:xfrm>
            <a:prstGeom prst="rect">
              <a:avLst/>
            </a:prstGeom>
          </p:spPr>
        </p:pic>
      </p:grpSp>
    </p:spTree>
    <p:extLst>
      <p:ext uri="{BB962C8B-B14F-4D97-AF65-F5344CB8AC3E}">
        <p14:creationId xmlns:p14="http://schemas.microsoft.com/office/powerpoint/2010/main" val="15880279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026"/>
                                        </p:tgtEl>
                                      </p:cBhvr>
                                    </p:animEffect>
                                    <p:animScale>
                                      <p:cBhvr>
                                        <p:cTn id="14" dur="250" autoRev="1" fill="hold"/>
                                        <p:tgtEl>
                                          <p:spTgt spid="1026"/>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ou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QUEhQVFBUXFBwaFxcYFR4YFxUcFxcdGh4XGBUYHSggGBolGxwVJDEhJSkrLi4uHB8zODMsNygtLiwBCgoKDg0OGxAQGzQlICY0LCwsNCwsLCwsLCwsLCwsLCwsLCwsLCwsLCwsLCwsLCwsLCwsLCwsLCwsLCwsLCwsLP/AABEIAJwAkAMBEQACEQEDEQH/xAAcAAACAwADAQAAAAAAAAAAAAAABgQFBwIDCAH/xABFEAACAQIDBAUICAIIBwAAAAABAgMAEQQFIQYSMUETUWFxkQciMlJygbHBFCMzQmKSobJz0RVTY4Ki4fDxFiQlQ0STs//EABoBAAIDAQEAAAAAAAAAAAAAAAAEAgMFAQb/xAA1EQACAgEEAAQEBAUDBQAAAAAAAQIDEQQSITEFQVFhEyJxsTKRocEjM4GC0RSy8EJDUlNj/9oADAMBAAIRAxEAPwDacw+yk9hv2mursGeQIfRX2R8K0yhnKg4FABQAUAFAH2gD5QB9oAKAPlABQAUAfaAOub0W7j8KDq7PXmUfYQ/wk/aKy32XkygCPmB+qk9hv2mursDyHgo97cHYPhWrBZeBS2eyLZOxmEAW68uNW2VpLKFaNRKUsSIFUDpJfBsFvp3c6sdbSyLx1MHLadMcZY2AvUEm+i6UlFZZ8KkGx0Nca5wG5YyifLgQFNibgf60q90xS4E4aqUpJNcMr6oyPEjBQBib8B86srgpPkX1FrrSx2fcbhwpFuB/SiyCi+A09zsXPZ0RoWIA4moJZeEXSkoxbZ2T4UrbnfqqUoOJXXfGecHXJEV4giotNdlkJxl0yZhcGrLc316uVXQrUllil2plGW1EDGJu746gfhVLWHgcrluipHrnKPsIf4SftFZb7GETK4dMu8p2eTLiFhjkZEVAxC3BYtfieYtyrX8PphKDk1lmN4jfONijF4Mejwu5KwA80aDw4VcobZvB2y7fSsvkscNl7z7ypbhqToBfherXHKaQn8WNclJlPmWXSQPuSDUi4I1BHWDScoOPDNam+Fsd0WS3kPRkm993h+lMuXyZEFH+Lt9zpyxSAbjq1qFKaL9Y05LDOeGy98VKyxa2AueQ5VCS3S9PqTjYqao7ufZcsYv+Dca6kCFr246WPjrRLUVYxu5Kq6J7lJR4z5nDEbLSxxbsmHcG2p3SdbdYqcLNPKOFJZ/IhP8A1St3tPH5lBl8RVTvCxJ9/Dq5V2lYWSWsmpSWPIsP6DlnTeTdtfTeNr91TsrclwL1aqumfzFHGjJJYqQymzC2opaOYyNOzbOvh9llKdV0vr4WFMy7Rn142yefIj45S5RFF2LaDvqu3lpF+lW1Ob6LFsnlgT6yxF9CpvbsOlWQg4LkVt1Nd0swOGAwC+eWAa5trroeyp1VrlsL9TJpRhxg9EbFYwy4OBm47u6dLejp8AKw9TBQtaRs6Wx2VKTL2qBgybyq5jDLNGkfnSRBg7DgL2snaQQe6tnw6ucYty6Zh+JWQlJRXaM9kwY1I0ub086/QR+M/MsdmZN1nQ8SAfD/AHqMeHghqFlKR1bTyXkUWI3V42436uuuS7JaZYi/cp6iXjFsfsq+Oc6lIlPnNbU9i9tLX3qvCXYzRp3by+jYcryLCYGO6qkY5uxFz3seNZblO2XqzV+SqOekV2ZbeYSFt3dlf8Sx+b4m1XrSWvtC611EuVLJywu3mCewJZPaQ295F67LQ3ryyEdfQ3jOCTmGzWCxybwCNfhJGRce8fOqI2WVP0L5QrtXqLGL2PlwqhUvLGoOo9IDtFaNOui+J8GNqvDJ7nKvkzLM3JlclSpLeiwsR3g02pKXKK1CUEosjUATMm+3j0vr8uNdXZC14g+S/wBoQehsFLXYcOVudqnLoV0+Nwv4NCLnka7Wi+xoe9mNvZMLGsTxiSNeBB3XUX4a6H9KT1GhjY9yeH+g3pvEHVHa1lGq5TmKYiJJYzdWFx1jsI6wax5wlCTjLyNyuxWRUo9M8+4h7uxPEsxPvJNemSwkjyknltnBFuQOs2rpF9DBhsEkZJUanieZtUSmU5NYZzxGGSQWdQw/1wPKhpMIzlHoT8yw3RyMo4DUdx4VU1g0K5b4pmmeSPMlMbQ6Bla/eG5/KsrWQanu9TX0c04bfQu9qpXEg6TDCVfuMC/wGgNT0cY4+We1/wBP3FfEJSU1mrcv6/sVC2P/AIB/x/MU02l3d9hOK3dab/cRZsmF9MsvfUn6QUt7jUfi/wD2/QvjU2sujH9xb5BkckTh48GYe0YwkHvUCxpe26M44lPP9o1TRODzGvH97HbEt5vnWGmvVWeaXLMm2sw8WIlYqBe1gw6x8RetnR1OMHu8zz/iGqTtSg+EsMQIISzBRxJtTKRBtJZY5YPBJELKO88z76sSwZ85ubyyRXSBAzXDby7w4jj2iupk4PyKWulxqfkhxhaGaI/9twR2BwfmprH8Shial6/sbfhc8wcfT9zL51IZg3EMQe8HX9a2E8oxZJpnPBkCRb+tQRfQx1EXCgBW2kYGUWIPmi9jfr6qrl2PadNQOnIsc8E8bo26d4DvBPA9lVzhGaxIYjZKv5o9m6ZFtFHOAklkkOlibBu41lX6SdWWuV/zs0tLrq71h8S9P8EbMNkWZrxTuqk6hmJt3G9WVayMViUEyu/w6U5ZjY0vRsnYDZWCPVx0rDXek1sesDgKqt1dk+FwvYuo0FVXL5fqzhme12GhJRXWRwPQQg2tyJGg7qKtJbZzjg7frqaVy8v2E7N9oJcRox3V9VfmedadOjrr5fLMPUeI228dL2KksBqSB36U2IJeSFzJkU4lzcGxYr26/wAqhHsctz8NDHUxMKAOqTEIujMB2E60HUmLjHU1IYRpPkew5tiZPukoo7Su8T+5fGsrxOSzFfU2PCo8Sl9BZ2/yk4fFufuykyL7zqPG9NaK34lS9uBPXU/DtfvyLZpsTGeJLAAchURZ9n103gR1gjxFAJ45EE6aHje1UZwayWeidk2XS4iVY4Rd737Ft94nkKjZZGtZkSrqlY9sTeMg2bjg89vOfrPAd1ZV+rnbx5GjpdDXTz2/UkZxnvQ6JFJK3YpCj+9b4VGmhWdyS+/5E9RqnVxGDk/px+ZEy3aeLEAxyxvEToVkQhT2b1rfCu2USreYtP6MnXqI2LEk17NFTmvk7hZg+HJjIN9y90PdzFX1eITjxNZFb/DYT/A8P9Bbx+XyQm0ikdR5HuNaVV8LPwswr9LbR+NcepSbQRb0LdhB/X/OrJdHKHiYpo5BuCQesVWO99jhkzs0KliSTfU99WroQuSU+CbXSoo84H1n90V1F0PwkKukzafJsijAR7nMsW9reN/lWDrs/HeT0Xh6XwFgX/LDhtMNIORdD7wpHwamfDJcyiK+Kx4jIzW+tuytXJj44yNETXUHrAqIu+zmKDhnmZaSAD+sb40rY8NG5p1mEvoa35JcGiwtILF3exPMBdAKz9ZJuzb6D2jglXn1LXaTH9K5QYlY1XQrZr3/ABECrdNW4rds3f1QlrbVOWz4qil5Yf3KlUA440eLmmdzf/a+wmoxXV/+4pY5zxXNFNz/AGmmvdUVhr+V9hyW5cfG+5ZZVnEkbg/0mji9irK5B8VqE6oyWPhNfRo7G2UOfjJ/XI7piocWjLvI7AecBfS+l9aQnXOp8pr0NCq+q+LUWn6/8Zm+1eD6JZk5BdK1tPc7a8vvowdTp1RqFGPT5QhVYWDjkv2Cd3zNWx6ELvxsm10qKDNpbzEdSD5n51xPljMV/DTOlYTuF7eaGCnsLAkftapblu2ncPGTWPJLNfCOvqzMPEA/M1jeIr+Kn6o3PDJZqa9GS/KXhd/AudLoyuPcbH9Car0E9ty9yzxCG6l+xij+kO41u+ZgrmLGbCzKQArAkKLjqrj7FWn2d6sPD5UETOsxYGZSPRLMR7zelLPxI3tN/KmvZDfsNtOcJJuvcxORe3FTwuB1VVqdPv8Amj2d0uoVfEujXZMtw+KHSqqM5HHXj2gGs+N1tXy5aHZ6ei/52kxTzrCthlZnwiMoUm4LFTp2G4p+q1TX8xp/0My2h1yWaU16psTcHnkOoGBgHYS5+Jq+NM//AGP9Asvgnn4a/UbdmclkxDbzZfBDHe++2+C3aq71/fpSttqrylY2/bAzVT8VLNaS98jvNFh8HGzALGOJ7bUi52WvnkdjXTRF4SS8zL9qsf0iSudAwsPfwraoq+FXh9nn77/9RqNy6XQh3qRdgcsmP1Efd86tj0Z9342SMPMHBI5My/lNqE8kJx28eyf5ixj5L4l++3gKin8w4o/wkXmUx72Exo4kCFx3K7An/EKja8WQf1+xZUs1WL6Dr5Hph0eIT7wdW9zKR8VPjSHia+aLNDwprbJfQa9sMPv4LELa56JiPcL0lpni2L9x/UxzVJex58x027uH8YHjW/bLbhnntPW7MpemS7yUee3Xu/P/AGqx9ik38pIy2QET66CVx3WAvaqovOSVsHHavVISJluY++/6Xqiay0a1b2xnkmQC7qPxD4irBfhJ5HnE5niMOjvhS3S/cVV3t4k6Dc51HUwrcG5Io8OnYrlGL48zVchnnliBxMQRiBpfjprdfu91Yl0YRfyPJ6LTztlH+LHBO+hx8dxfyiq9z9S7avQr9pM0kw8ReOB5jr6NrL2tre3cDVlNcbJ7W8Fd1kq4bksmU5hnMuJikkmbgr6DQLYcAK3YUV0xzH8zzd2otutSb8+irzN74NSTxVP1tUs/KVwji5r0yKca/WN1WFVJfMzRk18KK+o8ZGPqY+750xHoyb/xsi7MT78cjDgZ5Ldxa9V0vKL9dDZNL2j9hdea8rn+1Yf4yKjCXORmcMJL2X2HjYKISSYmI8JMK48LEfrUNY9qjJeTJaFbnKPqiR5KsduYvcPCWO3vXzh86j4jDdVn0/cn4bPba4+v7D7tntFFh4mjfeZ5I2CooNyCLXLWsBWbpaJ2SUl0jT1V8K44fbMCzeReiPnC4sRrrcGtq9raZGihP4q44fBf5IfrO9f5VbnPJn2rCwVmRYk9Bjr3BDu3cWBHypSuXySNLVQTtpx6L9CjOKW6gHhz5cLVz4iyi/4E9sm0MOxGRy43EgpYRRkbz2431CjrNUW6nYy6OkU68Phs3HCYTDYJN5yq8i7HUk8u09gpCdllr5Ga6adPHjjHmVu0G32GgiLCUqb2DdC7gE/hFr+NTektjzJEatdTdLbW8sRW2lSVlmbHYxiNVsiRKAepAbD3i9OVUTUfwLHuLX3w343Sz7IYsB5VcMGjik6Rt64MnmaW5sqfIUvZopZxFrPohivVxcW5ZwvNon7WbNx4zDu+FKq0iGxHotfrtUKr515g+gs01Vk42rvsyjN3aPCQLKCjBgrA8igOniBWpvTrizKjU3qbEu/8sX48UpLG9tBa/O16irFlsZlp5pRWB+yZ7wRH8AP6UzB5jkxdRHbbKPuQ9nk6PCggcmcacb3IPv0qFfEPzL9W9+oafsvsJuT7z35i9ySbWvqb9dU0bn9DV1uyLz5mk7B4WZcZC4jk3GJDNuHd3WU87WtwrusnB1NZ57FdFCauTxx0cNiV6PMo10G7I6am3C407dOFd1fzadv6HNJ8mpx9TYsxQGKS4B8xuX4TWDF8noWkeQofRX2R8K0yljJkWeph42uHeQnQfdA5DevemK7tseTM1WhldYsYSJ2z+OieKaN2CPIzsb6Dz+FmPEipVTi016lOsqtjZCcVlRx+nsKUsZUlTYkGxINwbdR5ilWsM14yUlleZrHkazqNY3w5IWQOWF/vhuY6yOHhSt8XnJZF8cjhtnlGKm3Gw8WDnAa4GIDXW3Ara+t+dRhYkscr6Mi68ybljH0F3O4Zui3Dh8uMwseikKEX56Mw9xpqVlco/jlkRppthbnZFR9VwxabD5gPRy3LyOpYomH6S1VmH/k/zH8NeR1Fc0Q3GVwL7ODQ/qGJrvyeUn+Yd9rJpuwGKnkikE0JhClQLxCK5IJYhBy4VC9wynFtvzyVadWxzvwl5YEHynRxyNIiugdGD7pYAnQ6W7RTVHzUYz5ilma9ZuS4aw+DMa4PDvj8wjw+EESyCRiu4CrC4uNW7APnTkpqENuTDqpsv1DsccLOeSNsvmsfQPFPJuW0Uk2O6w+73H41GmxbWpMs12mn8VWVRz6/Vf5FCfQMAdLGx6xrrSxsLnGT11lP2EP8JP2isp9l/kVWb7H4bESCR1KuOcbbhbW9zbie3jTFertrjtTyvcWt0dVktzWH7FzmH2UnsN+01QuxpnkCH0V9kfCtMoZyoOBQAUAco3KkFSQRwINiO4ijvsB92Z8quKw1lnH0hOs6Sfm4H31RKhPompGi4PajKc3XophHv/1c6hWB/C3PvBqlwsrJZTKTO/IypO9gpzF+CQll9zDUe+9SWof/AFI5sOOy/kpnR97G4ptwHSOGaQb/ALb6bo7B40TuTWIoFEaNttsYMvi3bgyWtHGDqbDQnqXtNVwrcmdbweeMdi3mkeWQ7zuxLHv5DqA4U8kksFWSPXQC1ABQBwm9Fu4/Cg6uz15lH2EP8JP2ist9l5MoAj5h9lJ7DftNdXYM8gQ+ivsj4VplDOVBwKACgAoAm5LghPiIombcDuAW6h/OoyeE2C7Nyg8lmWMBeOTT+2bXvpX40yzbEd8BFFAiwx2UKPNXeJNh7RJNUPL5J5EDysbdPg9yDDEdK4JZjr0a8BYdZN/A1fVVu5ZCTMOxOJeRi8js7nizG5PvptLHRXk6q6B8oAKACgDhN6Ldx+FB1HrzKPsIf4SftFZb7LyZQBHzD7KT2G/aa6uwPHsUq7o1HAc+ytPDKGcumX1h40YYYDpl9YeNGGGA6ZfWHjRhhgOmX1h40YZzDG7YLZJsezOTaJDa9yCW42BHADS5FL33bOF2WQjlm94FJIYFQR9I6ra++GB72Y7x99Ib2y3Av4DDTQSGaTDRtKw857gEdzXvbs7BRvfqdwhJ22ykTF5XjbpLWXdbh3sePvqyu5wIyimZfKQpIJFwbeFaUXuWUUNNHDpl9YeNdwwwHTL6w8aMMMB0y+sPGjDDAdMvrDxowwwcZZV3TqOB59lHIJHr7KPsIf4SftFZj7LyZXACgDp+iJ6iflFdywwH0VPUX8ooywwH0VPUX8ooywwH0VPUX8ooywwH0VPUX8ooywwLOZSmPFMEC23F04dfDlVUyUSambnmh/13VBHStzDOuPmHwP8AKu4AQdqM0cqbIeHPQfqakjjG7yKwq2VozBWYzSkmwOvSHQHqqxMiPf0VPUX8oruWGA+ip6i/lFGWGA+ip6i/lFGWGA+ip6i/lFGWGA+ip6i/lFGWGDtArgH2gAoAKACgAoAKACgBR2jiZcR0hB3CgG9yBF7gnlxHGoSRJHV0lxpUDpW5g2ldARNp20PMngLXJ7ABxqSOM0vyPZbLh8rhSZDG5Z23WFmAdyRccja2lTIjrQAUAFABQAUAFABQAUAFABQAUAFABQB0Y2HfjdR95CPEEUMBAxCxQFY8QUici4DELvW0uDzFVMkmVGcYiAAnpU/9n+dCOkbycbPyvmEeMCf8usTgSE6OWsBuczwOtWJEWbKK6cPtABQAUAFABQAUAFABQAUAFABQAUAFABQBi3lqA/pDC8/qTyX+s/FoffpUZAhL21jCgeaV48UhT/5Mb1w6bp5Lz/0rBfwBzv11M4NNABQAUAFABQAUAFABQAUAFABQAUAFABQAUAUO0+ymGx2606HfT0HU2YXPDgQR2EEVxoDJNgskhzPF4iPFKCkHorGqxb92I88ooJ4crUYO5NyweFSJFjjUKiKFVRwAA0Arpw76ACgAoAKACgAoAKACg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FFFFFF"/>
              </a:solidFill>
            </a:endParaRPr>
          </a:p>
        </p:txBody>
      </p:sp>
      <p:sp>
        <p:nvSpPr>
          <p:cNvPr id="3" name="AutoShape 4" descr="data:image/jpeg;base64,/9j/4AAQSkZJRgABAQAAAQABAAD/2wCEAAkGBxQSEhQUEhQVFBUXFBwaFxcYFR4YFxUcFxcdGh4XGBUYHSggGBolGxwVJDEhJSkrLi4uHB8zODMsNygtLiwBCgoKDg0OGxAQGzQlICY0LCwsNCwsLCwsLCwsLCwsLCwsLCwsLCwsLCwsLCwsLCwsLCwsLCwsLCwsLCwsLCwsLP/AABEIAJwAkAMBEQACEQEDEQH/xAAcAAACAwADAQAAAAAAAAAAAAAABgQFBwIDCAH/xABFEAACAQIDBAUICAIIBwAAAAABAgMAEQQFIQYSMUETUWFxkQciMlJygbHBFCMzQmKSobJz0RVTY4Ki4fDxFiQlQ0STs//EABoBAAIDAQEAAAAAAAAAAAAAAAAEAgMFAQb/xAA1EQACAgEEAAQEBAUDBQAAAAAAAQIDEQQSITEFQVFhEyJxsTKRocEjM4GC0RSy8EJDUlNj/9oADAMBAAIRAxEAPwDacw+yk9hv2mursGeQIfRX2R8K0yhnKg4FABQAUAFAH2gD5QB9oAKAPlABQAUAfaAOub0W7j8KDq7PXmUfYQ/wk/aKy32XkygCPmB+qk9hv2mursDyHgo97cHYPhWrBZeBS2eyLZOxmEAW68uNW2VpLKFaNRKUsSIFUDpJfBsFvp3c6sdbSyLx1MHLadMcZY2AvUEm+i6UlFZZ8KkGx0Nca5wG5YyifLgQFNibgf60q90xS4E4aqUpJNcMr6oyPEjBQBib8B86srgpPkX1FrrSx2fcbhwpFuB/SiyCi+A09zsXPZ0RoWIA4moJZeEXSkoxbZ2T4UrbnfqqUoOJXXfGecHXJEV4giotNdlkJxl0yZhcGrLc316uVXQrUllil2plGW1EDGJu746gfhVLWHgcrluipHrnKPsIf4SftFZb7GETK4dMu8p2eTLiFhjkZEVAxC3BYtfieYtyrX8PphKDk1lmN4jfONijF4Mejwu5KwA80aDw4VcobZvB2y7fSsvkscNl7z7ypbhqToBfherXHKaQn8WNclJlPmWXSQPuSDUi4I1BHWDScoOPDNam+Fsd0WS3kPRkm993h+lMuXyZEFH+Lt9zpyxSAbjq1qFKaL9Y05LDOeGy98VKyxa2AueQ5VCS3S9PqTjYqao7ufZcsYv+Dca6kCFr246WPjrRLUVYxu5Kq6J7lJR4z5nDEbLSxxbsmHcG2p3SdbdYqcLNPKOFJZ/IhP8A1St3tPH5lBl8RVTvCxJ9/Dq5V2lYWSWsmpSWPIsP6DlnTeTdtfTeNr91TsrclwL1aqumfzFHGjJJYqQymzC2opaOYyNOzbOvh9llKdV0vr4WFMy7Rn142yefIj45S5RFF2LaDvqu3lpF+lW1Ob6LFsnlgT6yxF9CpvbsOlWQg4LkVt1Nd0swOGAwC+eWAa5trroeyp1VrlsL9TJpRhxg9EbFYwy4OBm47u6dLejp8AKw9TBQtaRs6Wx2VKTL2qBgybyq5jDLNGkfnSRBg7DgL2snaQQe6tnw6ucYty6Zh+JWQlJRXaM9kwY1I0ub086/QR+M/MsdmZN1nQ8SAfD/AHqMeHghqFlKR1bTyXkUWI3V42436uuuS7JaZYi/cp6iXjFsfsq+Oc6lIlPnNbU9i9tLX3qvCXYzRp3by+jYcryLCYGO6qkY5uxFz3seNZblO2XqzV+SqOekV2ZbeYSFt3dlf8Sx+b4m1XrSWvtC611EuVLJywu3mCewJZPaQ295F67LQ3ryyEdfQ3jOCTmGzWCxybwCNfhJGRce8fOqI2WVP0L5QrtXqLGL2PlwqhUvLGoOo9IDtFaNOui+J8GNqvDJ7nKvkzLM3JlclSpLeiwsR3g02pKXKK1CUEosjUATMm+3j0vr8uNdXZC14g+S/wBoQehsFLXYcOVudqnLoV0+Nwv4NCLnka7Wi+xoe9mNvZMLGsTxiSNeBB3XUX4a6H9KT1GhjY9yeH+g3pvEHVHa1lGq5TmKYiJJYzdWFx1jsI6wax5wlCTjLyNyuxWRUo9M8+4h7uxPEsxPvJNemSwkjyknltnBFuQOs2rpF9DBhsEkZJUanieZtUSmU5NYZzxGGSQWdQw/1wPKhpMIzlHoT8yw3RyMo4DUdx4VU1g0K5b4pmmeSPMlMbQ6Bla/eG5/KsrWQanu9TX0c04bfQu9qpXEg6TDCVfuMC/wGgNT0cY4+We1/wBP3FfEJSU1mrcv6/sVC2P/AIB/x/MU02l3d9hOK3dab/cRZsmF9MsvfUn6QUt7jUfi/wD2/QvjU2sujH9xb5BkckTh48GYe0YwkHvUCxpe26M44lPP9o1TRODzGvH97HbEt5vnWGmvVWeaXLMm2sw8WIlYqBe1gw6x8RetnR1OMHu8zz/iGqTtSg+EsMQIISzBRxJtTKRBtJZY5YPBJELKO88z76sSwZ85ubyyRXSBAzXDby7w4jj2iupk4PyKWulxqfkhxhaGaI/9twR2BwfmprH8Shial6/sbfhc8wcfT9zL51IZg3EMQe8HX9a2E8oxZJpnPBkCRb+tQRfQx1EXCgBW2kYGUWIPmi9jfr6qrl2PadNQOnIsc8E8bo26d4DvBPA9lVzhGaxIYjZKv5o9m6ZFtFHOAklkkOlibBu41lX6SdWWuV/zs0tLrq71h8S9P8EbMNkWZrxTuqk6hmJt3G9WVayMViUEyu/w6U5ZjY0vRsnYDZWCPVx0rDXek1sesDgKqt1dk+FwvYuo0FVXL5fqzhme12GhJRXWRwPQQg2tyJGg7qKtJbZzjg7frqaVy8v2E7N9oJcRox3V9VfmedadOjrr5fLMPUeI228dL2KksBqSB36U2IJeSFzJkU4lzcGxYr26/wAqhHsctz8NDHUxMKAOqTEIujMB2E60HUmLjHU1IYRpPkew5tiZPukoo7Su8T+5fGsrxOSzFfU2PCo8Sl9BZ2/yk4fFufuykyL7zqPG9NaK34lS9uBPXU/DtfvyLZpsTGeJLAAchURZ9n103gR1gjxFAJ45EE6aHje1UZwayWeidk2XS4iVY4Rd737Ft94nkKjZZGtZkSrqlY9sTeMg2bjg89vOfrPAd1ZV+rnbx5GjpdDXTz2/UkZxnvQ6JFJK3YpCj+9b4VGmhWdyS+/5E9RqnVxGDk/px+ZEy3aeLEAxyxvEToVkQhT2b1rfCu2USreYtP6MnXqI2LEk17NFTmvk7hZg+HJjIN9y90PdzFX1eITjxNZFb/DYT/A8P9Bbx+XyQm0ikdR5HuNaVV8LPwswr9LbR+NcepSbQRb0LdhB/X/OrJdHKHiYpo5BuCQesVWO99jhkzs0KliSTfU99WroQuSU+CbXSoo84H1n90V1F0PwkKukzafJsijAR7nMsW9reN/lWDrs/HeT0Xh6XwFgX/LDhtMNIORdD7wpHwamfDJcyiK+Kx4jIzW+tuytXJj44yNETXUHrAqIu+zmKDhnmZaSAD+sb40rY8NG5p1mEvoa35JcGiwtILF3exPMBdAKz9ZJuzb6D2jglXn1LXaTH9K5QYlY1XQrZr3/ABECrdNW4rds3f1QlrbVOWz4qil5Yf3KlUA440eLmmdzf/a+wmoxXV/+4pY5zxXNFNz/AGmmvdUVhr+V9hyW5cfG+5ZZVnEkbg/0mji9irK5B8VqE6oyWPhNfRo7G2UOfjJ/XI7piocWjLvI7AecBfS+l9aQnXOp8pr0NCq+q+LUWn6/8Zm+1eD6JZk5BdK1tPc7a8vvowdTp1RqFGPT5QhVYWDjkv2Cd3zNWx6ELvxsm10qKDNpbzEdSD5n51xPljMV/DTOlYTuF7eaGCnsLAkftapblu2ncPGTWPJLNfCOvqzMPEA/M1jeIr+Kn6o3PDJZqa9GS/KXhd/AudLoyuPcbH9Car0E9ty9yzxCG6l+xij+kO41u+ZgrmLGbCzKQArAkKLjqrj7FWn2d6sPD5UETOsxYGZSPRLMR7zelLPxI3tN/KmvZDfsNtOcJJuvcxORe3FTwuB1VVqdPv8Amj2d0uoVfEujXZMtw+KHSqqM5HHXj2gGs+N1tXy5aHZ6ei/52kxTzrCthlZnwiMoUm4LFTp2G4p+q1TX8xp/0My2h1yWaU16psTcHnkOoGBgHYS5+Jq+NM//AGP9Asvgnn4a/UbdmclkxDbzZfBDHe++2+C3aq71/fpSttqrylY2/bAzVT8VLNaS98jvNFh8HGzALGOJ7bUi52WvnkdjXTRF4SS8zL9qsf0iSudAwsPfwraoq+FXh9nn77/9RqNy6XQh3qRdgcsmP1Efd86tj0Z9342SMPMHBI5My/lNqE8kJx28eyf5ixj5L4l++3gKin8w4o/wkXmUx72Exo4kCFx3K7An/EKja8WQf1+xZUs1WL6Dr5Hph0eIT7wdW9zKR8VPjSHia+aLNDwprbJfQa9sMPv4LELa56JiPcL0lpni2L9x/UxzVJex58x027uH8YHjW/bLbhnntPW7MpemS7yUee3Xu/P/AGqx9ik38pIy2QET66CVx3WAvaqovOSVsHHavVISJluY++/6Xqiay0a1b2xnkmQC7qPxD4irBfhJ5HnE5niMOjvhS3S/cVV3t4k6Dc51HUwrcG5Io8OnYrlGL48zVchnnliBxMQRiBpfjprdfu91Yl0YRfyPJ6LTztlH+LHBO+hx8dxfyiq9z9S7avQr9pM0kw8ReOB5jr6NrL2tre3cDVlNcbJ7W8Fd1kq4bksmU5hnMuJikkmbgr6DQLYcAK3YUV0xzH8zzd2otutSb8+irzN74NSTxVP1tUs/KVwji5r0yKca/WN1WFVJfMzRk18KK+o8ZGPqY+750xHoyb/xsi7MT78cjDgZ5Ldxa9V0vKL9dDZNL2j9hdea8rn+1Yf4yKjCXORmcMJL2X2HjYKISSYmI8JMK48LEfrUNY9qjJeTJaFbnKPqiR5KsduYvcPCWO3vXzh86j4jDdVn0/cn4bPba4+v7D7tntFFh4mjfeZ5I2CooNyCLXLWsBWbpaJ2SUl0jT1V8K44fbMCzeReiPnC4sRrrcGtq9raZGihP4q44fBf5IfrO9f5VbnPJn2rCwVmRYk9Bjr3BDu3cWBHypSuXySNLVQTtpx6L9CjOKW6gHhz5cLVz4iyi/4E9sm0MOxGRy43EgpYRRkbz2431CjrNUW6nYy6OkU68Phs3HCYTDYJN5yq8i7HUk8u09gpCdllr5Ga6adPHjjHmVu0G32GgiLCUqb2DdC7gE/hFr+NTektjzJEatdTdLbW8sRW2lSVlmbHYxiNVsiRKAepAbD3i9OVUTUfwLHuLX3w343Sz7IYsB5VcMGjik6Rt64MnmaW5sqfIUvZopZxFrPohivVxcW5ZwvNon7WbNx4zDu+FKq0iGxHotfrtUKr515g+gs01Vk42rvsyjN3aPCQLKCjBgrA8igOniBWpvTrizKjU3qbEu/8sX48UpLG9tBa/O16irFlsZlp5pRWB+yZ7wRH8AP6UzB5jkxdRHbbKPuQ9nk6PCggcmcacb3IPv0qFfEPzL9W9+oafsvsJuT7z35i9ySbWvqb9dU0bn9DV1uyLz5mk7B4WZcZC4jk3GJDNuHd3WU87WtwrusnB1NZ57FdFCauTxx0cNiV6PMo10G7I6am3C407dOFd1fzadv6HNJ8mpx9TYsxQGKS4B8xuX4TWDF8noWkeQofRX2R8K0yljJkWeph42uHeQnQfdA5DevemK7tseTM1WhldYsYSJ2z+OieKaN2CPIzsb6Dz+FmPEipVTi016lOsqtjZCcVlRx+nsKUsZUlTYkGxINwbdR5ilWsM14yUlleZrHkazqNY3w5IWQOWF/vhuY6yOHhSt8XnJZF8cjhtnlGKm3Gw8WDnAa4GIDXW3Ara+t+dRhYkscr6Mi68ybljH0F3O4Zui3Dh8uMwseikKEX56Mw9xpqVlco/jlkRppthbnZFR9VwxabD5gPRy3LyOpYomH6S1VmH/k/zH8NeR1Fc0Q3GVwL7ODQ/qGJrvyeUn+Yd9rJpuwGKnkikE0JhClQLxCK5IJYhBy4VC9wynFtvzyVadWxzvwl5YEHynRxyNIiugdGD7pYAnQ6W7RTVHzUYz5ilma9ZuS4aw+DMa4PDvj8wjw+EESyCRiu4CrC4uNW7APnTkpqENuTDqpsv1DsccLOeSNsvmsfQPFPJuW0Uk2O6w+73H41GmxbWpMs12mn8VWVRz6/Vf5FCfQMAdLGx6xrrSxsLnGT11lP2EP8JP2isp9l/kVWb7H4bESCR1KuOcbbhbW9zbie3jTFertrjtTyvcWt0dVktzWH7FzmH2UnsN+01QuxpnkCH0V9kfCtMoZyoOBQAUAco3KkFSQRwINiO4ijvsB92Z8quKw1lnH0hOs6Sfm4H31RKhPompGi4PajKc3XophHv/1c6hWB/C3PvBqlwsrJZTKTO/IypO9gpzF+CQll9zDUe+9SWof/AFI5sOOy/kpnR97G4ptwHSOGaQb/ALb6bo7B40TuTWIoFEaNttsYMvi3bgyWtHGDqbDQnqXtNVwrcmdbweeMdi3mkeWQ7zuxLHv5DqA4U8kksFWSPXQC1ABQBwm9Fu4/Cg6uz15lH2EP8JP2ist9l5MoAj5h9lJ7DftNdXYM8gQ+ivsj4VplDOVBwKACgAoAm5LghPiIombcDuAW6h/OoyeE2C7Nyg8lmWMBeOTT+2bXvpX40yzbEd8BFFAiwx2UKPNXeJNh7RJNUPL5J5EDysbdPg9yDDEdK4JZjr0a8BYdZN/A1fVVu5ZCTMOxOJeRi8js7nizG5PvptLHRXk6q6B8oAKACgDhN6Ldx+FB1HrzKPsIf4SftFZb7LyZQBHzD7KT2G/aa6uwPHsUq7o1HAc+ytPDKGcumX1h40YYYDpl9YeNGGGA6ZfWHjRhhgOmX1h40YZzDG7YLZJsezOTaJDa9yCW42BHADS5FL33bOF2WQjlm94FJIYFQR9I6ra++GB72Y7x99Ib2y3Av4DDTQSGaTDRtKw857gEdzXvbs7BRvfqdwhJ22ykTF5XjbpLWXdbh3sePvqyu5wIyimZfKQpIJFwbeFaUXuWUUNNHDpl9YeNdwwwHTL6w8aMMMB0y+sPGjDDAdMvrDxowwwcZZV3TqOB59lHIJHr7KPsIf4SftFZj7LyZXACgDp+iJ6iflFdywwH0VPUX8ooywwH0VPUX8ooywwH0VPUX8ooywwH0VPUX8ooywwLOZSmPFMEC23F04dfDlVUyUSambnmh/13VBHStzDOuPmHwP8AKu4AQdqM0cqbIeHPQfqakjjG7yKwq2VozBWYzSkmwOvSHQHqqxMiPf0VPUX8oruWGA+ip6i/lFGWGA+ip6i/lFGWGA+ip6i/lFGWGA+ip6i/lFGWGDtArgH2gAoAKACgAoAKACgBR2jiZcR0hB3CgG9yBF7gnlxHGoSRJHV0lxpUDpW5g2ldARNp20PMngLXJ7ABxqSOM0vyPZbLh8rhSZDG5Z23WFmAdyRccja2lTIjrQAUAFABQAUAFABQAUAFABQAUAFABQB0Y2HfjdR95CPEEUMBAxCxQFY8QUici4DELvW0uDzFVMkmVGcYiAAnpU/9n+dCOkbycbPyvmEeMCf8usTgSE6OWsBuczwOtWJEWbKK6cPtABQAUAFABQAUAFABQAUAFABQAUAFABQBi3lqA/pDC8/qTyX+s/FoffpUZAhL21jCgeaV48UhT/5Mb1w6bp5Lz/0rBfwBzv11M4NNABQAUAFABQAUAFABQAUAFABQAUAFABQAUAUO0+ymGx2606HfT0HU2YXPDgQR2EEVxoDJNgskhzPF4iPFKCkHorGqxb92I88ooJ4crUYO5NyweFSJFjjUKiKFVRwAA0Arpw76ACgAoAKACgAoAKACg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FFFFFF"/>
              </a:solidFill>
            </a:endParaRPr>
          </a:p>
        </p:txBody>
      </p:sp>
      <p:sp>
        <p:nvSpPr>
          <p:cNvPr id="7" name="TextBox 7"/>
          <p:cNvSpPr txBox="1">
            <a:spLocks noChangeArrowheads="1"/>
          </p:cNvSpPr>
          <p:nvPr/>
        </p:nvSpPr>
        <p:spPr bwMode="auto">
          <a:xfrm>
            <a:off x="7318863" y="6406276"/>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fontAlgn="base">
              <a:spcBef>
                <a:spcPct val="0"/>
              </a:spcBef>
              <a:spcAft>
                <a:spcPct val="0"/>
              </a:spcAft>
            </a:pPr>
            <a:r>
              <a:rPr lang="en-US" altLang="en-US" sz="2000" dirty="0">
                <a:solidFill>
                  <a:srgbClr val="8BE6FF"/>
                </a:solidFill>
              </a:rPr>
              <a:t>Document </a:t>
            </a:r>
            <a:r>
              <a:rPr lang="en-US" altLang="en-US" sz="2000" dirty="0" smtClean="0">
                <a:solidFill>
                  <a:srgbClr val="8BE6FF"/>
                </a:solidFill>
              </a:rPr>
              <a:t>36</a:t>
            </a:r>
            <a:endParaRPr lang="en-US" altLang="en-US" sz="2000" dirty="0">
              <a:solidFill>
                <a:srgbClr val="8BE6FF"/>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3698" y="2609963"/>
            <a:ext cx="4329849" cy="2080734"/>
          </a:xfrm>
          <a:prstGeom prst="rect">
            <a:avLst/>
          </a:prstGeom>
          <a:noFill/>
          <a:ln w="9525">
            <a:solidFill>
              <a:schemeClr val="tx1"/>
            </a:solidFill>
            <a:miter lim="800000"/>
            <a:headEnd/>
            <a:tailEnd/>
          </a:ln>
          <a:effectLst>
            <a:glow rad="228600">
              <a:schemeClr val="accent5">
                <a:satMod val="175000"/>
                <a:alpha val="40000"/>
              </a:schemeClr>
            </a:glow>
          </a:effectLst>
          <a:extLst>
            <a:ext uri="{909E8E84-426E-40DD-AFC4-6F175D3DCCD1}">
              <a14:hiddenFill xmlns:a14="http://schemas.microsoft.com/office/drawing/2010/main">
                <a:solidFill>
                  <a:schemeClr val="accent1"/>
                </a:solidFill>
              </a14:hiddenFill>
            </a:ext>
          </a:extLst>
        </p:spPr>
      </p:pic>
      <p:sp>
        <p:nvSpPr>
          <p:cNvPr id="10" name="Title 1"/>
          <p:cNvSpPr txBox="1">
            <a:spLocks/>
          </p:cNvSpPr>
          <p:nvPr/>
        </p:nvSpPr>
        <p:spPr>
          <a:xfrm>
            <a:off x="0" y="17655"/>
            <a:ext cx="9144000" cy="1010653"/>
          </a:xfrm>
          <a:prstGeom prst="rect">
            <a:avLst/>
          </a:prstGeom>
        </p:spPr>
        <p:txBody>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Times New Roman" pitchFamily="18" charset="0"/>
              </a:defRPr>
            </a:lvl2pPr>
            <a:lvl3pPr algn="ctr" rtl="0" eaLnBrk="0" fontAlgn="base" hangingPunct="0">
              <a:spcBef>
                <a:spcPct val="0"/>
              </a:spcBef>
              <a:spcAft>
                <a:spcPct val="0"/>
              </a:spcAft>
              <a:defRPr sz="3600" b="1">
                <a:solidFill>
                  <a:schemeClr val="tx2"/>
                </a:solidFill>
                <a:latin typeface="Times New Roman" pitchFamily="18" charset="0"/>
              </a:defRPr>
            </a:lvl3pPr>
            <a:lvl4pPr algn="ctr" rtl="0" eaLnBrk="0" fontAlgn="base" hangingPunct="0">
              <a:spcBef>
                <a:spcPct val="0"/>
              </a:spcBef>
              <a:spcAft>
                <a:spcPct val="0"/>
              </a:spcAft>
              <a:defRPr sz="3600" b="1">
                <a:solidFill>
                  <a:schemeClr val="tx2"/>
                </a:solidFill>
                <a:latin typeface="Times New Roman" pitchFamily="18" charset="0"/>
              </a:defRPr>
            </a:lvl4pPr>
            <a:lvl5pPr algn="ctr" rtl="0" eaLnBrk="0" fontAlgn="base" hangingPunct="0">
              <a:spcBef>
                <a:spcPct val="0"/>
              </a:spcBef>
              <a:spcAft>
                <a:spcPct val="0"/>
              </a:spcAft>
              <a:defRPr sz="3600" b="1">
                <a:solidFill>
                  <a:schemeClr val="tx2"/>
                </a:solidFill>
                <a:latin typeface="Times New Roman" pitchFamily="18" charset="0"/>
              </a:defRPr>
            </a:lvl5pPr>
            <a:lvl6pPr marL="457200" algn="ctr" rtl="0" fontAlgn="base">
              <a:spcBef>
                <a:spcPct val="0"/>
              </a:spcBef>
              <a:spcAft>
                <a:spcPct val="0"/>
              </a:spcAft>
              <a:defRPr sz="3600" b="1">
                <a:solidFill>
                  <a:schemeClr val="tx2"/>
                </a:solidFill>
                <a:latin typeface="Times New Roman" pitchFamily="18" charset="0"/>
              </a:defRPr>
            </a:lvl6pPr>
            <a:lvl7pPr marL="914400" algn="ctr" rtl="0" fontAlgn="base">
              <a:spcBef>
                <a:spcPct val="0"/>
              </a:spcBef>
              <a:spcAft>
                <a:spcPct val="0"/>
              </a:spcAft>
              <a:defRPr sz="3600" b="1">
                <a:solidFill>
                  <a:schemeClr val="tx2"/>
                </a:solidFill>
                <a:latin typeface="Times New Roman" pitchFamily="18" charset="0"/>
              </a:defRPr>
            </a:lvl7pPr>
            <a:lvl8pPr marL="1371600" algn="ctr" rtl="0" fontAlgn="base">
              <a:spcBef>
                <a:spcPct val="0"/>
              </a:spcBef>
              <a:spcAft>
                <a:spcPct val="0"/>
              </a:spcAft>
              <a:defRPr sz="3600" b="1">
                <a:solidFill>
                  <a:schemeClr val="tx2"/>
                </a:solidFill>
                <a:latin typeface="Times New Roman" pitchFamily="18" charset="0"/>
              </a:defRPr>
            </a:lvl8pPr>
            <a:lvl9pPr marL="1828800" algn="ctr" rtl="0" fontAlgn="base">
              <a:spcBef>
                <a:spcPct val="0"/>
              </a:spcBef>
              <a:spcAft>
                <a:spcPct val="0"/>
              </a:spcAft>
              <a:defRPr sz="3600" b="1">
                <a:solidFill>
                  <a:schemeClr val="tx2"/>
                </a:solidFill>
                <a:latin typeface="Times New Roman" pitchFamily="18" charset="0"/>
              </a:defRPr>
            </a:lvl9pPr>
          </a:lstStyle>
          <a:p>
            <a:r>
              <a:rPr lang="en-US" kern="0" dirty="0" smtClean="0">
                <a:solidFill>
                  <a:srgbClr val="FFFF00"/>
                </a:solidFill>
                <a:latin typeface="Arial" panose="020B0604020202020204" pitchFamily="34" charset="0"/>
                <a:cs typeface="Arial" panose="020B0604020202020204" pitchFamily="34" charset="0"/>
              </a:rPr>
              <a:t>New Director, Precision Medicine Initiative (PMI) Cohort Program</a:t>
            </a:r>
            <a:endParaRPr lang="en-US" kern="0" dirty="0">
              <a:solidFill>
                <a:srgbClr val="FFFF00"/>
              </a:solidFill>
              <a:latin typeface="Arial" panose="020B0604020202020204" pitchFamily="34" charset="0"/>
              <a:cs typeface="Arial" panose="020B0604020202020204" pitchFamily="34" charset="0"/>
            </a:endParaRPr>
          </a:p>
        </p:txBody>
      </p:sp>
      <p:pic>
        <p:nvPicPr>
          <p:cNvPr id="1028" name="Picture 4" descr="Eric Dishman"/>
          <p:cNvPicPr>
            <a:picLocks noChangeAspect="1" noChangeArrowheads="1"/>
          </p:cNvPicPr>
          <p:nvPr/>
        </p:nvPicPr>
        <p:blipFill rotWithShape="1">
          <a:blip r:embed="rId4">
            <a:extLst>
              <a:ext uri="{28A0092B-C50C-407E-A947-70E740481C1C}">
                <a14:useLocalDpi xmlns:a14="http://schemas.microsoft.com/office/drawing/2010/main" val="0"/>
              </a:ext>
            </a:extLst>
          </a:blip>
          <a:srcRect l="21935" t="6602" r="13404"/>
          <a:stretch/>
        </p:blipFill>
        <p:spPr bwMode="auto">
          <a:xfrm>
            <a:off x="922725" y="1686452"/>
            <a:ext cx="2709950" cy="3927756"/>
          </a:xfrm>
          <a:prstGeom prst="round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48900" y="5614208"/>
            <a:ext cx="3657600" cy="646331"/>
          </a:xfrm>
          <a:prstGeom prst="rect">
            <a:avLst/>
          </a:prstGeom>
        </p:spPr>
        <p:txBody>
          <a:bodyPr wrap="square">
            <a:spAutoFit/>
          </a:bodyPr>
          <a:lstStyle/>
          <a:p>
            <a:pPr algn="ctr"/>
            <a:r>
              <a:rPr lang="en-US" sz="3600" b="1" kern="0" dirty="0">
                <a:latin typeface="Arial" panose="020B0604020202020204" pitchFamily="34" charset="0"/>
                <a:ea typeface="+mj-ea"/>
                <a:cs typeface="Arial" panose="020B0604020202020204" pitchFamily="34" charset="0"/>
              </a:rPr>
              <a:t>Eric </a:t>
            </a:r>
            <a:r>
              <a:rPr lang="en-US" sz="3600" b="1" spc="-100" dirty="0" err="1">
                <a:latin typeface="Arial" pitchFamily="34" charset="0"/>
                <a:ea typeface="+mj-ea"/>
                <a:cs typeface="Arial" charset="0"/>
              </a:rPr>
              <a:t>Dishman</a:t>
            </a:r>
            <a:endParaRPr lang="en-US" sz="3600" b="1" spc="-100" dirty="0">
              <a:latin typeface="Arial" pitchFamily="34" charset="0"/>
              <a:ea typeface="+mj-ea"/>
              <a:cs typeface="Arial" charset="0"/>
            </a:endParaRPr>
          </a:p>
        </p:txBody>
      </p:sp>
    </p:spTree>
    <p:extLst>
      <p:ext uri="{BB962C8B-B14F-4D97-AF65-F5344CB8AC3E}">
        <p14:creationId xmlns:p14="http://schemas.microsoft.com/office/powerpoint/2010/main" val="2809420761"/>
      </p:ext>
    </p:extLst>
  </p:cSld>
  <p:clrMapOvr>
    <a:masterClrMapping/>
  </p:clrMapOvr>
  <p:transition spd="slow">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655"/>
            <a:ext cx="9144000" cy="1010653"/>
          </a:xfrm>
        </p:spPr>
        <p:txBody>
          <a:bodyPr/>
          <a:lstStyle/>
          <a:p>
            <a:pPr algn="ctr"/>
            <a:r>
              <a:rPr lang="en-US" sz="3600" b="1" dirty="0">
                <a:solidFill>
                  <a:srgbClr val="FFFF00"/>
                </a:solidFill>
                <a:latin typeface="Arial" panose="020B0604020202020204" pitchFamily="34" charset="0"/>
                <a:cs typeface="Arial" panose="020B0604020202020204" pitchFamily="34" charset="0"/>
              </a:rPr>
              <a:t>Precision Medicine </a:t>
            </a:r>
            <a:r>
              <a:rPr lang="en-US" sz="3600" b="1" dirty="0" smtClean="0">
                <a:solidFill>
                  <a:srgbClr val="FFFF00"/>
                </a:solidFill>
                <a:latin typeface="Arial" panose="020B0604020202020204" pitchFamily="34" charset="0"/>
                <a:cs typeface="Arial" panose="020B0604020202020204" pitchFamily="34" charset="0"/>
              </a:rPr>
              <a:t>Initiative (PMI) </a:t>
            </a:r>
            <a:r>
              <a:rPr lang="en-US" sz="3600" b="1" dirty="0">
                <a:solidFill>
                  <a:srgbClr val="FFFF00"/>
                </a:solidFill>
                <a:latin typeface="Arial" panose="020B0604020202020204" pitchFamily="34" charset="0"/>
                <a:cs typeface="Arial" panose="020B0604020202020204" pitchFamily="34" charset="0"/>
              </a:rPr>
              <a:t/>
            </a:r>
            <a:br>
              <a:rPr lang="en-US" sz="3600" b="1" dirty="0">
                <a:solidFill>
                  <a:srgbClr val="FFFF00"/>
                </a:solidFill>
                <a:latin typeface="Arial" panose="020B0604020202020204" pitchFamily="34" charset="0"/>
                <a:cs typeface="Arial" panose="020B0604020202020204" pitchFamily="34" charset="0"/>
              </a:rPr>
            </a:br>
            <a:r>
              <a:rPr lang="en-US" sz="3600" b="1" dirty="0">
                <a:solidFill>
                  <a:srgbClr val="FFFF00"/>
                </a:solidFill>
                <a:latin typeface="Arial" panose="020B0604020202020204" pitchFamily="34" charset="0"/>
                <a:cs typeface="Arial" panose="020B0604020202020204" pitchFamily="34" charset="0"/>
              </a:rPr>
              <a:t>Cohort </a:t>
            </a:r>
            <a:r>
              <a:rPr lang="en-US" sz="3600" b="1" dirty="0" smtClean="0">
                <a:solidFill>
                  <a:srgbClr val="FFFF00"/>
                </a:solidFill>
                <a:latin typeface="Arial" panose="020B0604020202020204" pitchFamily="34" charset="0"/>
                <a:cs typeface="Arial" panose="020B0604020202020204" pitchFamily="34" charset="0"/>
              </a:rPr>
              <a:t>Program Activities</a:t>
            </a:r>
            <a:endParaRPr lang="en-US" sz="3600" b="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36</a:t>
            </a:r>
            <a:endParaRPr lang="en-US" sz="2000" b="1" dirty="0">
              <a:solidFill>
                <a:srgbClr val="00ADDC">
                  <a:lumMod val="40000"/>
                  <a:lumOff val="60000"/>
                </a:srgbClr>
              </a:solidFill>
              <a:latin typeface="Arial" charset="0"/>
            </a:endParaRPr>
          </a:p>
        </p:txBody>
      </p:sp>
      <p:pic>
        <p:nvPicPr>
          <p:cNvPr id="2050" name="Picture 2" descr="https://www.whitehouse.gov/sites/default/files/audio-video/video_thumbnail/precisionmedic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189" y="1422400"/>
            <a:ext cx="4186151" cy="259079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221991" y="4231357"/>
            <a:ext cx="2383078" cy="1993859"/>
            <a:chOff x="6449051" y="4330741"/>
            <a:chExt cx="2383078" cy="1993859"/>
          </a:xfrm>
        </p:grpSpPr>
        <p:pic>
          <p:nvPicPr>
            <p:cNvPr id="2090" name="Picture 42" descr="https://www.uakron.edu/dotAsset/c46283e1-cd66-4819-9573-a3054878b9a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9051" y="4330741"/>
              <a:ext cx="2094916" cy="15382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https://assets.jhsph.edu/faculty/photos/NancyKass1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5328454"/>
              <a:ext cx="1059729" cy="996146"/>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p:cNvPicPr>
            <a:picLocks noChangeAspect="1"/>
          </p:cNvPicPr>
          <p:nvPr/>
        </p:nvPicPr>
        <p:blipFill>
          <a:blip r:embed="rId6"/>
          <a:stretch>
            <a:fillRect/>
          </a:stretch>
        </p:blipFill>
        <p:spPr>
          <a:xfrm>
            <a:off x="4538529" y="1455319"/>
            <a:ext cx="2257425" cy="834266"/>
          </a:xfrm>
          <a:prstGeom prst="rect">
            <a:avLst/>
          </a:prstGeom>
        </p:spPr>
      </p:pic>
      <p:pic>
        <p:nvPicPr>
          <p:cNvPr id="2072" name="Picture 24" descr="http://www.theinquirer.net/IMG/960/336960/verilyb-540x334.jpeg?1449572050"/>
          <p:cNvPicPr>
            <a:picLocks noChangeAspect="1" noChangeArrowheads="1"/>
          </p:cNvPicPr>
          <p:nvPr/>
        </p:nvPicPr>
        <p:blipFill rotWithShape="1">
          <a:blip r:embed="rId7">
            <a:extLst>
              <a:ext uri="{28A0092B-C50C-407E-A947-70E740481C1C}">
                <a14:useLocalDpi xmlns:a14="http://schemas.microsoft.com/office/drawing/2010/main" val="0"/>
              </a:ext>
            </a:extLst>
          </a:blip>
          <a:srcRect l="13682" t="22120" r="11066" b="26264"/>
          <a:stretch/>
        </p:blipFill>
        <p:spPr bwMode="auto">
          <a:xfrm>
            <a:off x="6996942" y="1455319"/>
            <a:ext cx="1995667" cy="8466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538929" y="4400592"/>
            <a:ext cx="2286000" cy="1958045"/>
            <a:chOff x="642883" y="4438649"/>
            <a:chExt cx="2286000" cy="1958045"/>
          </a:xfrm>
        </p:grpSpPr>
        <p:pic>
          <p:nvPicPr>
            <p:cNvPr id="2074" name="Picture 26" descr="http://www.hrsa.gov/images/redesign/HRSA-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883" y="4438649"/>
              <a:ext cx="2286000" cy="742951"/>
            </a:xfrm>
            <a:prstGeom prst="rect">
              <a:avLst/>
            </a:prstGeom>
            <a:solidFill>
              <a:schemeClr val="tx1"/>
            </a:solidFill>
          </p:spPr>
        </p:pic>
        <p:pic>
          <p:nvPicPr>
            <p:cNvPr id="2080" name="Picture 32" descr="http://mycarehealthcenter.org/wp-content/uploads/2015/06/fqhc-lo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7139" y="5367993"/>
              <a:ext cx="1905000" cy="1028701"/>
            </a:xfrm>
            <a:prstGeom prst="rect">
              <a:avLst/>
            </a:prstGeom>
            <a:solidFill>
              <a:schemeClr val="tx1"/>
            </a:solidFill>
          </p:spPr>
        </p:pic>
      </p:grpSp>
      <p:grpSp>
        <p:nvGrpSpPr>
          <p:cNvPr id="4" name="Group 3"/>
          <p:cNvGrpSpPr/>
          <p:nvPr/>
        </p:nvGrpSpPr>
        <p:grpSpPr>
          <a:xfrm>
            <a:off x="3363858" y="4400592"/>
            <a:ext cx="2319204" cy="2032703"/>
            <a:chOff x="3591299" y="4363991"/>
            <a:chExt cx="2319204" cy="2032703"/>
          </a:xfrm>
        </p:grpSpPr>
        <p:pic>
          <p:nvPicPr>
            <p:cNvPr id="2068" name="Picture 20" descr="Hom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91299" y="5816893"/>
              <a:ext cx="2319204" cy="579801"/>
            </a:xfrm>
            <a:prstGeom prst="rect">
              <a:avLst/>
            </a:prstGeom>
            <a:solidFill>
              <a:schemeClr val="tx1"/>
            </a:solidFill>
          </p:spPr>
        </p:pic>
        <p:pic>
          <p:nvPicPr>
            <p:cNvPr id="2082" name="Picture 34" descr="ONC"/>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08516" y="4363991"/>
              <a:ext cx="1284771" cy="1284771"/>
            </a:xfrm>
            <a:prstGeom prst="rect">
              <a:avLst/>
            </a:prstGeom>
            <a:noFill/>
            <a:extLst>
              <a:ext uri="{909E8E84-426E-40DD-AFC4-6F175D3DCCD1}">
                <a14:hiddenFill xmlns:a14="http://schemas.microsoft.com/office/drawing/2010/main">
                  <a:solidFill>
                    <a:srgbClr val="FFFFFF"/>
                  </a:solidFill>
                </a14:hiddenFill>
              </a:ext>
            </a:extLst>
          </p:spPr>
        </p:pic>
      </p:grpSp>
      <p:pic>
        <p:nvPicPr>
          <p:cNvPr id="2086" name="Picture 38" descr="http://www.twentyfour-seven.tv/wp-content/uploads/2014/11/0000_Wondros.png"/>
          <p:cNvPicPr>
            <a:picLocks noChangeAspect="1" noChangeArrowheads="1"/>
          </p:cNvPicPr>
          <p:nvPr/>
        </p:nvPicPr>
        <p:blipFill rotWithShape="1">
          <a:blip r:embed="rId12">
            <a:extLst>
              <a:ext uri="{28A0092B-C50C-407E-A947-70E740481C1C}">
                <a14:useLocalDpi xmlns:a14="http://schemas.microsoft.com/office/drawing/2010/main" val="0"/>
              </a:ext>
            </a:extLst>
          </a:blip>
          <a:srcRect t="20000" b="24000"/>
          <a:stretch/>
        </p:blipFill>
        <p:spPr bwMode="auto">
          <a:xfrm>
            <a:off x="4633691" y="2916612"/>
            <a:ext cx="2133600" cy="597409"/>
          </a:xfrm>
          <a:prstGeom prst="rect">
            <a:avLst/>
          </a:prstGeom>
          <a:solidFill>
            <a:schemeClr val="tx1"/>
          </a:solidFill>
        </p:spPr>
      </p:pic>
      <p:pic>
        <p:nvPicPr>
          <p:cNvPr id="2088" name="Picture 40" descr="http://hcmstrategists.com/wp-content/themes/hcmstrategists/images/HCM-Strategists-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2013" y="2643816"/>
            <a:ext cx="2105525" cy="1143000"/>
          </a:xfrm>
          <a:prstGeom prst="rect">
            <a:avLst/>
          </a:prstGeom>
          <a:solidFill>
            <a:schemeClr val="tx1"/>
          </a:solidFill>
        </p:spPr>
      </p:pic>
    </p:spTree>
    <p:extLst>
      <p:ext uri="{BB962C8B-B14F-4D97-AF65-F5344CB8AC3E}">
        <p14:creationId xmlns:p14="http://schemas.microsoft.com/office/powerpoint/2010/main" val="39101832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072"/>
                                        </p:tgtEl>
                                        <p:attrNameLst>
                                          <p:attrName>style.visibility</p:attrName>
                                        </p:attrNameLst>
                                      </p:cBhvr>
                                      <p:to>
                                        <p:strVal val="visible"/>
                                      </p:to>
                                    </p:set>
                                    <p:animEffect transition="in" filter="fade">
                                      <p:cBhvr>
                                        <p:cTn id="15" dur="500"/>
                                        <p:tgtEl>
                                          <p:spTgt spid="20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86"/>
                                        </p:tgtEl>
                                        <p:attrNameLst>
                                          <p:attrName>style.visibility</p:attrName>
                                        </p:attrNameLst>
                                      </p:cBhvr>
                                      <p:to>
                                        <p:strVal val="visible"/>
                                      </p:to>
                                    </p:set>
                                    <p:animEffect transition="in" filter="fade">
                                      <p:cBhvr>
                                        <p:cTn id="20" dur="500"/>
                                        <p:tgtEl>
                                          <p:spTgt spid="2086"/>
                                        </p:tgtEl>
                                      </p:cBhvr>
                                    </p:animEffect>
                                  </p:childTnLst>
                                </p:cTn>
                              </p:par>
                              <p:par>
                                <p:cTn id="21" presetID="10" presetClass="entr" presetSubtype="0" fill="hold" nodeType="withEffect">
                                  <p:stCondLst>
                                    <p:cond delay="0"/>
                                  </p:stCondLst>
                                  <p:childTnLst>
                                    <p:set>
                                      <p:cBhvr>
                                        <p:cTn id="22" dur="1" fill="hold">
                                          <p:stCondLst>
                                            <p:cond delay="0"/>
                                          </p:stCondLst>
                                        </p:cTn>
                                        <p:tgtEl>
                                          <p:spTgt spid="2088"/>
                                        </p:tgtEl>
                                        <p:attrNameLst>
                                          <p:attrName>style.visibility</p:attrName>
                                        </p:attrNameLst>
                                      </p:cBhvr>
                                      <p:to>
                                        <p:strVal val="visible"/>
                                      </p:to>
                                    </p:set>
                                    <p:animEffect transition="in" filter="fade">
                                      <p:cBhvr>
                                        <p:cTn id="23" dur="500"/>
                                        <p:tgtEl>
                                          <p:spTgt spid="208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655"/>
            <a:ext cx="9144000" cy="1010653"/>
          </a:xfrm>
        </p:spPr>
        <p:txBody>
          <a:bodyPr/>
          <a:lstStyle/>
          <a:p>
            <a:pPr algn="ctr"/>
            <a:r>
              <a:rPr lang="en-US" sz="3600" b="1" dirty="0">
                <a:solidFill>
                  <a:srgbClr val="FFFF00"/>
                </a:solidFill>
                <a:latin typeface="Arial" panose="020B0604020202020204" pitchFamily="34" charset="0"/>
                <a:cs typeface="Arial" panose="020B0604020202020204" pitchFamily="34" charset="0"/>
              </a:rPr>
              <a:t>Precision Medicine Initiative (PMI)</a:t>
            </a:r>
            <a:br>
              <a:rPr lang="en-US" sz="3600" b="1" dirty="0">
                <a:solidFill>
                  <a:srgbClr val="FFFF00"/>
                </a:solidFill>
                <a:latin typeface="Arial" panose="020B0604020202020204" pitchFamily="34" charset="0"/>
                <a:cs typeface="Arial" panose="020B0604020202020204" pitchFamily="34" charset="0"/>
              </a:rPr>
            </a:br>
            <a:r>
              <a:rPr lang="en-US" sz="3600" b="1" dirty="0">
                <a:solidFill>
                  <a:srgbClr val="FFFF00"/>
                </a:solidFill>
                <a:latin typeface="Arial" panose="020B0604020202020204" pitchFamily="34" charset="0"/>
                <a:cs typeface="Arial" panose="020B0604020202020204" pitchFamily="34" charset="0"/>
              </a:rPr>
              <a:t>Cohort </a:t>
            </a:r>
            <a:r>
              <a:rPr lang="en-US" sz="3600" b="1" dirty="0" smtClean="0">
                <a:solidFill>
                  <a:srgbClr val="FFFF00"/>
                </a:solidFill>
                <a:latin typeface="Arial" panose="020B0604020202020204" pitchFamily="34" charset="0"/>
                <a:cs typeface="Arial" panose="020B0604020202020204" pitchFamily="34" charset="0"/>
              </a:rPr>
              <a:t>Program Components</a:t>
            </a:r>
            <a:endParaRPr lang="en-US" sz="3600" b="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36</a:t>
            </a:r>
            <a:endParaRPr lang="en-US" sz="2000" b="1" dirty="0">
              <a:solidFill>
                <a:srgbClr val="00ADDC">
                  <a:lumMod val="40000"/>
                  <a:lumOff val="60000"/>
                </a:srgbClr>
              </a:solidFill>
              <a:latin typeface="Arial" charset="0"/>
            </a:endParaRPr>
          </a:p>
        </p:txBody>
      </p:sp>
      <p:grpSp>
        <p:nvGrpSpPr>
          <p:cNvPr id="4" name="Group 3"/>
          <p:cNvGrpSpPr/>
          <p:nvPr/>
        </p:nvGrpSpPr>
        <p:grpSpPr>
          <a:xfrm>
            <a:off x="533700" y="1363286"/>
            <a:ext cx="8138784" cy="5057963"/>
            <a:chOff x="279699" y="618396"/>
            <a:chExt cx="8692853" cy="5421854"/>
          </a:xfrm>
        </p:grpSpPr>
        <p:sp>
          <p:nvSpPr>
            <p:cNvPr id="3" name="Rectangle 2"/>
            <p:cNvSpPr/>
            <p:nvPr/>
          </p:nvSpPr>
          <p:spPr>
            <a:xfrm>
              <a:off x="279699" y="618396"/>
              <a:ext cx="8692853" cy="5421854"/>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80999" y="736600"/>
              <a:ext cx="8458201" cy="5183523"/>
              <a:chOff x="380999" y="1369677"/>
              <a:chExt cx="8458201" cy="5183523"/>
            </a:xfrm>
          </p:grpSpPr>
          <p:sp>
            <p:nvSpPr>
              <p:cNvPr id="8" name="Rectangle 7"/>
              <p:cNvSpPr/>
              <p:nvPr/>
            </p:nvSpPr>
            <p:spPr>
              <a:xfrm>
                <a:off x="5880031" y="5029200"/>
                <a:ext cx="2959169" cy="762000"/>
              </a:xfrm>
              <a:prstGeom prst="rect">
                <a:avLst/>
              </a:prstGeom>
              <a:solidFill>
                <a:srgbClr val="B4F79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rPr>
                  <a:t>Laboratory Analyses</a:t>
                </a:r>
                <a:endParaRPr lang="en-US" b="1" dirty="0">
                  <a:solidFill>
                    <a:sysClr val="windowText" lastClr="000000"/>
                  </a:solidFill>
                </a:endParaRPr>
              </a:p>
            </p:txBody>
          </p:sp>
          <p:sp>
            <p:nvSpPr>
              <p:cNvPr id="9" name="Rectangle 8"/>
              <p:cNvSpPr/>
              <p:nvPr/>
            </p:nvSpPr>
            <p:spPr>
              <a:xfrm>
                <a:off x="2003612" y="1369677"/>
                <a:ext cx="5136776" cy="756913"/>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10" name="TextBox 9"/>
              <p:cNvSpPr txBox="1"/>
              <p:nvPr/>
            </p:nvSpPr>
            <p:spPr>
              <a:xfrm>
                <a:off x="2404332" y="1405397"/>
                <a:ext cx="4335331" cy="707886"/>
              </a:xfrm>
              <a:prstGeom prst="rect">
                <a:avLst/>
              </a:prstGeom>
              <a:noFill/>
              <a:ln>
                <a:noFill/>
              </a:ln>
            </p:spPr>
            <p:txBody>
              <a:bodyPr wrap="square" rtlCol="0">
                <a:spAutoFit/>
              </a:bodyPr>
              <a:lstStyle/>
              <a:p>
                <a:pPr algn="ctr"/>
                <a:r>
                  <a:rPr lang="en-US" sz="2000" b="1" dirty="0" smtClean="0">
                    <a:solidFill>
                      <a:schemeClr val="bg1"/>
                    </a:solidFill>
                  </a:rPr>
                  <a:t>Coordinating Center</a:t>
                </a:r>
              </a:p>
              <a:p>
                <a:pPr algn="ctr"/>
                <a:r>
                  <a:rPr lang="en-US" sz="2000" b="1" dirty="0" smtClean="0">
                    <a:solidFill>
                      <a:schemeClr val="bg1"/>
                    </a:solidFill>
                  </a:rPr>
                  <a:t>(RFA-PM-16-001)</a:t>
                </a:r>
                <a:endParaRPr lang="en-US" sz="2000" b="1" dirty="0">
                  <a:solidFill>
                    <a:schemeClr val="bg1"/>
                  </a:solidFill>
                </a:endParaRPr>
              </a:p>
            </p:txBody>
          </p:sp>
          <p:sp>
            <p:nvSpPr>
              <p:cNvPr id="11" name="Rectangle 10"/>
              <p:cNvSpPr/>
              <p:nvPr/>
            </p:nvSpPr>
            <p:spPr>
              <a:xfrm>
                <a:off x="380999" y="2573383"/>
                <a:ext cx="2882971" cy="762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Large HPOs</a:t>
                </a:r>
              </a:p>
              <a:p>
                <a:pPr algn="ctr"/>
                <a:r>
                  <a:rPr lang="en-US" b="1" dirty="0" smtClean="0">
                    <a:solidFill>
                      <a:schemeClr val="bg1"/>
                    </a:solidFill>
                  </a:rPr>
                  <a:t>(RFA-PM-16-002)</a:t>
                </a:r>
              </a:p>
            </p:txBody>
          </p:sp>
          <p:sp>
            <p:nvSpPr>
              <p:cNvPr id="12" name="Rectangle 11"/>
              <p:cNvSpPr/>
              <p:nvPr/>
            </p:nvSpPr>
            <p:spPr>
              <a:xfrm>
                <a:off x="380999" y="3579825"/>
                <a:ext cx="2882971" cy="786902"/>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Direct Volunteers (DV)</a:t>
                </a:r>
              </a:p>
              <a:p>
                <a:pPr algn="ctr"/>
                <a:r>
                  <a:rPr lang="en-US" b="1" dirty="0" smtClean="0">
                    <a:solidFill>
                      <a:schemeClr val="bg1"/>
                    </a:solidFill>
                  </a:rPr>
                  <a:t>(OT-PM-16-001)</a:t>
                </a:r>
                <a:endParaRPr lang="en-US" b="1" dirty="0">
                  <a:solidFill>
                    <a:schemeClr val="bg1"/>
                  </a:solidFill>
                </a:endParaRPr>
              </a:p>
            </p:txBody>
          </p:sp>
          <p:sp>
            <p:nvSpPr>
              <p:cNvPr id="13" name="Rectangle 12"/>
              <p:cNvSpPr/>
              <p:nvPr/>
            </p:nvSpPr>
            <p:spPr>
              <a:xfrm>
                <a:off x="380999" y="4572000"/>
                <a:ext cx="2882971" cy="762000"/>
              </a:xfrm>
              <a:prstGeom prst="rect">
                <a:avLst/>
              </a:prstGeom>
              <a:solidFill>
                <a:srgbClr val="B4F79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rPr>
                  <a:t>FQHCs</a:t>
                </a:r>
                <a:endParaRPr lang="en-US" b="1" dirty="0">
                  <a:solidFill>
                    <a:sysClr val="windowText" lastClr="000000"/>
                  </a:solidFill>
                </a:endParaRPr>
              </a:p>
            </p:txBody>
          </p:sp>
          <p:sp>
            <p:nvSpPr>
              <p:cNvPr id="14" name="Rectangle 13"/>
              <p:cNvSpPr/>
              <p:nvPr/>
            </p:nvSpPr>
            <p:spPr>
              <a:xfrm>
                <a:off x="5880031" y="4114800"/>
                <a:ext cx="2959169" cy="762000"/>
              </a:xfrm>
              <a:prstGeom prst="rect">
                <a:avLst/>
              </a:prstGeom>
              <a:solidFill>
                <a:srgbClr val="B4F79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rPr>
                  <a:t>DV Health Exams &amp; Specimens</a:t>
                </a:r>
                <a:endParaRPr lang="en-US" b="1" dirty="0">
                  <a:solidFill>
                    <a:sysClr val="windowText" lastClr="000000"/>
                  </a:solidFill>
                </a:endParaRPr>
              </a:p>
            </p:txBody>
          </p:sp>
          <p:sp>
            <p:nvSpPr>
              <p:cNvPr id="15" name="Rectangle 14"/>
              <p:cNvSpPr/>
              <p:nvPr/>
            </p:nvSpPr>
            <p:spPr>
              <a:xfrm>
                <a:off x="5880031" y="2286000"/>
                <a:ext cx="2959169" cy="762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Participant  Technologies Center (RFA-PM-16-003)</a:t>
                </a:r>
                <a:endParaRPr lang="en-US" b="1" dirty="0">
                  <a:solidFill>
                    <a:schemeClr val="bg1"/>
                  </a:solidFill>
                </a:endParaRPr>
              </a:p>
            </p:txBody>
          </p:sp>
          <p:cxnSp>
            <p:nvCxnSpPr>
              <p:cNvPr id="16" name="Straight Connector 15"/>
              <p:cNvCxnSpPr>
                <a:stCxn id="9" idx="2"/>
              </p:cNvCxnSpPr>
              <p:nvPr/>
            </p:nvCxnSpPr>
            <p:spPr>
              <a:xfrm>
                <a:off x="4572000" y="2126590"/>
                <a:ext cx="0" cy="32836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3" idx="3"/>
              </p:cNvCxnSpPr>
              <p:nvPr/>
            </p:nvCxnSpPr>
            <p:spPr>
              <a:xfrm flipV="1">
                <a:off x="3263970" y="4945566"/>
                <a:ext cx="1308030" cy="74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263970" y="3973276"/>
                <a:ext cx="1308029" cy="5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63970" y="2945675"/>
                <a:ext cx="1308030" cy="38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880031" y="3200400"/>
                <a:ext cx="2959169" cy="762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Biobank</a:t>
                </a:r>
              </a:p>
              <a:p>
                <a:pPr algn="ctr"/>
                <a:r>
                  <a:rPr lang="en-US" b="1" dirty="0" smtClean="0">
                    <a:solidFill>
                      <a:schemeClr val="bg1"/>
                    </a:solidFill>
                  </a:rPr>
                  <a:t>(RFA-PM-16-004)</a:t>
                </a:r>
                <a:endParaRPr lang="en-US" b="1" dirty="0">
                  <a:solidFill>
                    <a:schemeClr val="bg1"/>
                  </a:solidFill>
                </a:endParaRPr>
              </a:p>
            </p:txBody>
          </p:sp>
          <p:cxnSp>
            <p:nvCxnSpPr>
              <p:cNvPr id="21" name="Straight Connector 20"/>
              <p:cNvCxnSpPr>
                <a:endCxn id="15" idx="1"/>
              </p:cNvCxnSpPr>
              <p:nvPr/>
            </p:nvCxnSpPr>
            <p:spPr>
              <a:xfrm>
                <a:off x="4571999" y="2654301"/>
                <a:ext cx="1308032" cy="126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endCxn id="8" idx="1"/>
              </p:cNvCxnSpPr>
              <p:nvPr/>
            </p:nvCxnSpPr>
            <p:spPr>
              <a:xfrm>
                <a:off x="4572000" y="5410200"/>
                <a:ext cx="13080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4" idx="1"/>
              </p:cNvCxnSpPr>
              <p:nvPr/>
            </p:nvCxnSpPr>
            <p:spPr>
              <a:xfrm>
                <a:off x="4571999" y="4495800"/>
                <a:ext cx="130803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20" idx="1"/>
              </p:cNvCxnSpPr>
              <p:nvPr/>
            </p:nvCxnSpPr>
            <p:spPr>
              <a:xfrm>
                <a:off x="4571999" y="3568700"/>
                <a:ext cx="1308032" cy="127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1589463" y="5486400"/>
                <a:ext cx="3231339" cy="1066800"/>
                <a:chOff x="1022588" y="5486400"/>
                <a:chExt cx="3231339" cy="1066800"/>
              </a:xfrm>
            </p:grpSpPr>
            <p:sp>
              <p:nvSpPr>
                <p:cNvPr id="26" name="Rectangle 25"/>
                <p:cNvSpPr/>
                <p:nvPr/>
              </p:nvSpPr>
              <p:spPr>
                <a:xfrm>
                  <a:off x="1319545" y="5676900"/>
                  <a:ext cx="312644" cy="2667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ysClr val="windowText" lastClr="000000"/>
                    </a:solidFill>
                  </a:endParaRPr>
                </a:p>
              </p:txBody>
            </p:sp>
            <p:sp>
              <p:nvSpPr>
                <p:cNvPr id="27" name="Rectangle 26"/>
                <p:cNvSpPr/>
                <p:nvPr/>
              </p:nvSpPr>
              <p:spPr>
                <a:xfrm>
                  <a:off x="1319545" y="6134100"/>
                  <a:ext cx="312644" cy="266700"/>
                </a:xfrm>
                <a:prstGeom prst="rect">
                  <a:avLst/>
                </a:prstGeom>
                <a:solidFill>
                  <a:srgbClr val="A1F5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ysClr val="windowText" lastClr="000000"/>
                    </a:solidFill>
                  </a:endParaRPr>
                </a:p>
              </p:txBody>
            </p:sp>
            <p:sp>
              <p:nvSpPr>
                <p:cNvPr id="28" name="TextBox 27"/>
                <p:cNvSpPr txBox="1"/>
                <p:nvPr/>
              </p:nvSpPr>
              <p:spPr>
                <a:xfrm>
                  <a:off x="1632189" y="5638800"/>
                  <a:ext cx="1877437" cy="369332"/>
                </a:xfrm>
                <a:prstGeom prst="rect">
                  <a:avLst/>
                </a:prstGeom>
                <a:noFill/>
              </p:spPr>
              <p:txBody>
                <a:bodyPr wrap="none" rtlCol="0">
                  <a:spAutoFit/>
                </a:bodyPr>
                <a:lstStyle/>
                <a:p>
                  <a:r>
                    <a:rPr lang="en-US" dirty="0" smtClean="0">
                      <a:solidFill>
                        <a:schemeClr val="bg1"/>
                      </a:solidFill>
                    </a:rPr>
                    <a:t>FOAs Released</a:t>
                  </a:r>
                  <a:endParaRPr lang="en-US" dirty="0">
                    <a:solidFill>
                      <a:schemeClr val="bg1"/>
                    </a:solidFill>
                  </a:endParaRPr>
                </a:p>
              </p:txBody>
            </p:sp>
            <p:sp>
              <p:nvSpPr>
                <p:cNvPr id="29" name="TextBox 28"/>
                <p:cNvSpPr txBox="1"/>
                <p:nvPr/>
              </p:nvSpPr>
              <p:spPr>
                <a:xfrm>
                  <a:off x="1618894" y="6107668"/>
                  <a:ext cx="2339102" cy="369332"/>
                </a:xfrm>
                <a:prstGeom prst="rect">
                  <a:avLst/>
                </a:prstGeom>
                <a:noFill/>
              </p:spPr>
              <p:txBody>
                <a:bodyPr wrap="none" rtlCol="0">
                  <a:spAutoFit/>
                </a:bodyPr>
                <a:lstStyle/>
                <a:p>
                  <a:r>
                    <a:rPr lang="en-US" dirty="0" smtClean="0">
                      <a:solidFill>
                        <a:schemeClr val="bg1"/>
                      </a:solidFill>
                    </a:rPr>
                    <a:t>Under development</a:t>
                  </a:r>
                  <a:endParaRPr lang="en-US" dirty="0">
                    <a:solidFill>
                      <a:schemeClr val="bg1"/>
                    </a:solidFill>
                  </a:endParaRPr>
                </a:p>
              </p:txBody>
            </p:sp>
            <p:sp>
              <p:nvSpPr>
                <p:cNvPr id="30" name="Rectangle 29"/>
                <p:cNvSpPr/>
                <p:nvPr/>
              </p:nvSpPr>
              <p:spPr>
                <a:xfrm>
                  <a:off x="1022588" y="5486400"/>
                  <a:ext cx="3231339"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002488117"/>
      </p:ext>
    </p:extLst>
  </p:cSld>
  <p:clrMapOvr>
    <a:masterClrMapping/>
  </p:clrMapOvr>
  <p:transition spd="slow">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tx2">
                    <a:lumMod val="90000"/>
                  </a:schemeClr>
                </a:solidFill>
              </a:rPr>
              <a:t>NHGRI </a:t>
            </a:r>
            <a:r>
              <a:rPr lang="en-US" sz="3400" dirty="0" smtClean="0">
                <a:solidFill>
                  <a:schemeClr val="tx2">
                    <a:lumMod val="90000"/>
                  </a:schemeClr>
                </a:solidFill>
              </a:rPr>
              <a:t>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15149"/>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3981193139"/>
      </p:ext>
    </p:extLst>
  </p:cSld>
  <p:clrMapOvr>
    <a:masterClrMapping/>
  </p:clrMapOvr>
  <p:transition spd="slow">
    <p:wipe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639763"/>
          </a:xfrm>
        </p:spPr>
        <p:txBody>
          <a:bodyPr/>
          <a:lstStyle/>
          <a:p>
            <a:pPr algn="ctr">
              <a:defRPr/>
            </a:pPr>
            <a:r>
              <a:rPr lang="en-US" sz="3600" b="1" dirty="0" smtClean="0">
                <a:solidFill>
                  <a:srgbClr val="FFFF00"/>
                </a:solidFill>
                <a:latin typeface="Arial" charset="0"/>
                <a:cs typeface="Arial" charset="0"/>
              </a:rPr>
              <a:t>Genomic Medicine on Genome.gov</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37</a:t>
            </a:r>
            <a:endParaRPr lang="en-US" sz="2000" dirty="0">
              <a:solidFill>
                <a:schemeClr val="accent4">
                  <a:lumMod val="40000"/>
                  <a:lumOff val="60000"/>
                </a:schemeClr>
              </a:solidFill>
              <a:latin typeface="Arial" charset="0"/>
            </a:endParaRPr>
          </a:p>
        </p:txBody>
      </p:sp>
      <p:pic>
        <p:nvPicPr>
          <p:cNvPr id="4" name="Picture 3" descr="GM_polic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008" y="934483"/>
            <a:ext cx="6003984" cy="3743863"/>
          </a:xfrm>
          <a:prstGeom prst="rect">
            <a:avLst/>
          </a:prstGeom>
        </p:spPr>
      </p:pic>
      <p:sp>
        <p:nvSpPr>
          <p:cNvPr id="42" name="Rectangle 41"/>
          <p:cNvSpPr/>
          <p:nvPr/>
        </p:nvSpPr>
        <p:spPr>
          <a:xfrm>
            <a:off x="320019" y="4295854"/>
            <a:ext cx="8503962" cy="2046714"/>
          </a:xfrm>
          <a:prstGeom prst="rect">
            <a:avLst/>
          </a:prstGeom>
        </p:spPr>
        <p:txBody>
          <a:bodyPr wrap="square">
            <a:spAutoFit/>
          </a:bodyPr>
          <a:lstStyle/>
          <a:p>
            <a:pPr marL="387350" lvl="2" indent="-228600" defTabSz="627063" eaLnBrk="0" hangingPunct="0">
              <a:spcBef>
                <a:spcPts val="600"/>
              </a:spcBef>
              <a:buClr>
                <a:schemeClr val="tx1"/>
              </a:buClr>
              <a:buSzPct val="95000"/>
              <a:buFont typeface="Wingdings" pitchFamily="2" charset="2"/>
              <a:buChar char=""/>
              <a:defRPr/>
            </a:pPr>
            <a:r>
              <a:rPr lang="en-US" sz="2800" dirty="0" smtClean="0">
                <a:solidFill>
                  <a:prstClr val="white"/>
                </a:solidFill>
                <a:latin typeface="Arial" charset="0"/>
              </a:rPr>
              <a:t>Central landing page for general audiences</a:t>
            </a:r>
          </a:p>
          <a:p>
            <a:pPr marL="387350" lvl="2" indent="-228600" defTabSz="627063" eaLnBrk="0" hangingPunct="0">
              <a:spcBef>
                <a:spcPts val="600"/>
              </a:spcBef>
              <a:buClr>
                <a:schemeClr val="tx1"/>
              </a:buClr>
              <a:buSzPct val="95000"/>
              <a:buFont typeface="Wingdings" pitchFamily="2" charset="2"/>
              <a:buChar char=""/>
              <a:defRPr/>
            </a:pPr>
            <a:r>
              <a:rPr lang="en-US" sz="2800" dirty="0"/>
              <a:t>Search engine optimization </a:t>
            </a:r>
          </a:p>
          <a:p>
            <a:pPr marL="387350" lvl="2" indent="-228600" defTabSz="627063" eaLnBrk="0" hangingPunct="0">
              <a:spcBef>
                <a:spcPts val="600"/>
              </a:spcBef>
              <a:buClr>
                <a:schemeClr val="tx1"/>
              </a:buClr>
              <a:buSzPct val="95000"/>
              <a:buFont typeface="Wingdings" pitchFamily="2" charset="2"/>
              <a:buChar char=""/>
              <a:defRPr/>
            </a:pPr>
            <a:r>
              <a:rPr lang="en-US" sz="2800" dirty="0" smtClean="0"/>
              <a:t>New URL aliases </a:t>
            </a:r>
          </a:p>
          <a:p>
            <a:pPr marL="387350" lvl="2" indent="-228600" defTabSz="627063" eaLnBrk="0" hangingPunct="0">
              <a:spcBef>
                <a:spcPts val="600"/>
              </a:spcBef>
              <a:buClr>
                <a:schemeClr val="tx1"/>
              </a:buClr>
              <a:buSzPct val="95000"/>
              <a:buFont typeface="Wingdings" pitchFamily="2" charset="2"/>
              <a:buChar char=""/>
              <a:defRPr/>
            </a:pPr>
            <a:r>
              <a:rPr lang="en-US" sz="2800" dirty="0" smtClean="0">
                <a:solidFill>
                  <a:prstClr val="white"/>
                </a:solidFill>
                <a:latin typeface="Arial" charset="0"/>
              </a:rPr>
              <a:t>Updated content and improved navigation</a:t>
            </a:r>
          </a:p>
        </p:txBody>
      </p:sp>
    </p:spTree>
    <p:extLst>
      <p:ext uri="{BB962C8B-B14F-4D97-AF65-F5344CB8AC3E}">
        <p14:creationId xmlns:p14="http://schemas.microsoft.com/office/powerpoint/2010/main" val="218436986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31845"/>
            <a:ext cx="9144000" cy="914400"/>
          </a:xfrm>
        </p:spPr>
        <p:txBody>
          <a:bodyPr/>
          <a:lstStyle/>
          <a:p>
            <a:pPr algn="ctr">
              <a:defRPr/>
            </a:pPr>
            <a:r>
              <a:rPr lang="en-US" sz="3600" b="1" dirty="0" smtClean="0">
                <a:solidFill>
                  <a:srgbClr val="FFFF00"/>
                </a:solidFill>
                <a:latin typeface="Arial" charset="0"/>
                <a:cs typeface="Arial" charset="0"/>
              </a:rPr>
              <a:t>History of Genomics Program</a:t>
            </a:r>
            <a:endParaRPr lang="en-US" sz="3600" b="1" dirty="0">
              <a:solidFill>
                <a:srgbClr val="FFFF00"/>
              </a:solidFill>
              <a:latin typeface="Arial" pitchFamily="34" charset="0"/>
              <a:cs typeface="Arial" pitchFamily="34" charset="0"/>
            </a:endParaRPr>
          </a:p>
        </p:txBody>
      </p:sp>
      <p:sp>
        <p:nvSpPr>
          <p:cNvPr id="5" name="Content Placeholder 4"/>
          <p:cNvSpPr>
            <a:spLocks noGrp="1"/>
          </p:cNvSpPr>
          <p:nvPr>
            <p:ph sz="half" idx="1"/>
          </p:nvPr>
        </p:nvSpPr>
        <p:spPr>
          <a:xfrm>
            <a:off x="0" y="1034368"/>
            <a:ext cx="9343505" cy="3400367"/>
          </a:xfrm>
        </p:spPr>
        <p:txBody>
          <a:bodyPr/>
          <a:lstStyle/>
          <a:p>
            <a:pPr indent="-244475">
              <a:spcBef>
                <a:spcPts val="1200"/>
              </a:spcBef>
              <a:buClr>
                <a:schemeClr val="tx1"/>
              </a:buClr>
            </a:pPr>
            <a:r>
              <a:rPr lang="en-US" b="1" dirty="0" smtClean="0">
                <a:latin typeface="Arial" panose="020B0604020202020204" pitchFamily="34" charset="0"/>
                <a:cs typeface="Arial" panose="020B0604020202020204" pitchFamily="34" charset="0"/>
              </a:rPr>
              <a:t>Oral histories</a:t>
            </a:r>
          </a:p>
          <a:p>
            <a:pPr indent="-244475">
              <a:spcBef>
                <a:spcPts val="1200"/>
              </a:spcBef>
              <a:buClr>
                <a:schemeClr val="tx1"/>
              </a:buClr>
            </a:pPr>
            <a:r>
              <a:rPr lang="en-US" b="1" dirty="0" smtClean="0">
                <a:latin typeface="Arial" panose="020B0604020202020204" pitchFamily="34" charset="0"/>
                <a:cs typeface="Arial" panose="020B0604020202020204" pitchFamily="34" charset="0"/>
              </a:rPr>
              <a:t>“History </a:t>
            </a:r>
            <a:r>
              <a:rPr lang="en-US" b="1" dirty="0">
                <a:latin typeface="Arial" panose="020B0604020202020204" pitchFamily="34" charset="0"/>
                <a:cs typeface="Arial" panose="020B0604020202020204" pitchFamily="34" charset="0"/>
              </a:rPr>
              <a:t>of G</a:t>
            </a:r>
            <a:r>
              <a:rPr lang="en-US" b="1" dirty="0" smtClean="0">
                <a:latin typeface="Arial" panose="020B0604020202020204" pitchFamily="34" charset="0"/>
                <a:cs typeface="Arial" panose="020B0604020202020204" pitchFamily="34" charset="0"/>
              </a:rPr>
              <a:t>enomics &amp; Molecular Biology” 	lecture series</a:t>
            </a:r>
            <a:endParaRPr lang="en-US" b="1" dirty="0">
              <a:latin typeface="Arial" panose="020B0604020202020204" pitchFamily="34" charset="0"/>
              <a:cs typeface="Arial" panose="020B0604020202020204" pitchFamily="34" charset="0"/>
            </a:endParaRPr>
          </a:p>
          <a:p>
            <a:pPr indent="-244475" defTabSz="747713">
              <a:spcBef>
                <a:spcPts val="1200"/>
              </a:spcBef>
              <a:buClr>
                <a:schemeClr val="tx1"/>
              </a:buClr>
            </a:pPr>
            <a:r>
              <a:rPr lang="en-US" b="1" dirty="0" smtClean="0">
                <a:latin typeface="Arial" panose="020B0604020202020204" pitchFamily="34" charset="0"/>
                <a:cs typeface="Arial" panose="020B0604020202020204" pitchFamily="34" charset="0"/>
              </a:rPr>
              <a:t>“A Quarter </a:t>
            </a:r>
            <a:r>
              <a:rPr lang="en-US" b="1" dirty="0">
                <a:latin typeface="Arial" panose="020B0604020202020204" pitchFamily="34" charset="0"/>
                <a:cs typeface="Arial" panose="020B0604020202020204" pitchFamily="34" charset="0"/>
              </a:rPr>
              <a:t>Century after the Human Genome </a:t>
            </a:r>
            <a:r>
              <a:rPr lang="en-US" b="1" dirty="0" smtClean="0">
                <a:latin typeface="Arial" panose="020B0604020202020204" pitchFamily="34" charset="0"/>
                <a:cs typeface="Arial" panose="020B0604020202020204" pitchFamily="34" charset="0"/>
              </a:rPr>
              <a:t>	Project's Launch: Lessons </a:t>
            </a:r>
            <a:r>
              <a:rPr lang="en-US" b="1" dirty="0">
                <a:latin typeface="Arial" panose="020B0604020202020204" pitchFamily="34" charset="0"/>
                <a:cs typeface="Arial" panose="020B0604020202020204" pitchFamily="34" charset="0"/>
              </a:rPr>
              <a:t>Beyond the </a:t>
            </a:r>
            <a:r>
              <a:rPr lang="en-US" b="1" dirty="0" smtClean="0">
                <a:latin typeface="Arial" panose="020B0604020202020204" pitchFamily="34" charset="0"/>
                <a:cs typeface="Arial" panose="020B0604020202020204" pitchFamily="34" charset="0"/>
              </a:rPr>
              <a:t>Base 	Pairs” </a:t>
            </a:r>
            <a:r>
              <a:rPr lang="en-US" b="1" dirty="0">
                <a:latin typeface="Arial" panose="020B0604020202020204" pitchFamily="34" charset="0"/>
                <a:cs typeface="Arial" panose="020B0604020202020204" pitchFamily="34" charset="0"/>
              </a:rPr>
              <a:t>s</a:t>
            </a:r>
            <a:r>
              <a:rPr lang="en-US" b="1" dirty="0" smtClean="0">
                <a:latin typeface="Arial" panose="020B0604020202020204" pitchFamily="34" charset="0"/>
                <a:cs typeface="Arial" panose="020B0604020202020204" pitchFamily="34" charset="0"/>
              </a:rPr>
              <a:t>eminar series</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38</a:t>
            </a:r>
            <a:endParaRPr lang="en-US" sz="2000" dirty="0">
              <a:solidFill>
                <a:schemeClr val="accent4">
                  <a:lumMod val="40000"/>
                  <a:lumOff val="60000"/>
                </a:schemeClr>
              </a:solidFill>
              <a:latin typeface="Arial" charset="0"/>
            </a:endParaRPr>
          </a:p>
        </p:txBody>
      </p:sp>
      <p:grpSp>
        <p:nvGrpSpPr>
          <p:cNvPr id="13" name="Group 12"/>
          <p:cNvGrpSpPr/>
          <p:nvPr/>
        </p:nvGrpSpPr>
        <p:grpSpPr>
          <a:xfrm>
            <a:off x="243697" y="4285369"/>
            <a:ext cx="8580491" cy="2033749"/>
            <a:chOff x="243697" y="4285369"/>
            <a:chExt cx="8580491" cy="2033749"/>
          </a:xfrm>
        </p:grpSpPr>
        <p:grpSp>
          <p:nvGrpSpPr>
            <p:cNvPr id="4" name="Group 3"/>
            <p:cNvGrpSpPr/>
            <p:nvPr/>
          </p:nvGrpSpPr>
          <p:grpSpPr>
            <a:xfrm>
              <a:off x="243697" y="4285369"/>
              <a:ext cx="8580491" cy="2030782"/>
              <a:chOff x="243697" y="4285369"/>
              <a:chExt cx="8580491" cy="2030782"/>
            </a:xfrm>
          </p:grpSpPr>
          <p:grpSp>
            <p:nvGrpSpPr>
              <p:cNvPr id="3" name="Group 2"/>
              <p:cNvGrpSpPr/>
              <p:nvPr/>
            </p:nvGrpSpPr>
            <p:grpSpPr>
              <a:xfrm>
                <a:off x="243697" y="4285369"/>
                <a:ext cx="3835314" cy="2030782"/>
                <a:chOff x="243697" y="4285369"/>
                <a:chExt cx="3835314" cy="2030782"/>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9357" r="-1"/>
                <a:stretch/>
              </p:blipFill>
              <p:spPr>
                <a:xfrm>
                  <a:off x="1761153" y="4295071"/>
                  <a:ext cx="2317858" cy="202108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9470" t="17794" r="21280" b="29343"/>
                <a:stretch/>
              </p:blipFill>
              <p:spPr>
                <a:xfrm>
                  <a:off x="243697" y="4285369"/>
                  <a:ext cx="1456268" cy="2023533"/>
                </a:xfrm>
                <a:prstGeom prst="rect">
                  <a:avLst/>
                </a:prstGeom>
              </p:spPr>
            </p:pic>
          </p:grpSp>
          <p:pic>
            <p:nvPicPr>
              <p:cNvPr id="2" name="Picture 1"/>
              <p:cNvPicPr>
                <a:picLocks noChangeAspect="1"/>
              </p:cNvPicPr>
              <p:nvPr/>
            </p:nvPicPr>
            <p:blipFill rotWithShape="1">
              <a:blip r:embed="rId5"/>
              <a:srcRect l="14017" t="17447" r="58802" b="40603"/>
              <a:stretch/>
            </p:blipFill>
            <p:spPr>
              <a:xfrm>
                <a:off x="6504322" y="4285369"/>
                <a:ext cx="2319866" cy="2013831"/>
              </a:xfrm>
              <a:prstGeom prst="rect">
                <a:avLst/>
              </a:prstGeom>
            </p:spPr>
          </p:pic>
        </p:grpSp>
        <p:pic>
          <p:nvPicPr>
            <p:cNvPr id="11" name="Picture 10"/>
            <p:cNvPicPr>
              <a:picLocks noChangeAspect="1"/>
            </p:cNvPicPr>
            <p:nvPr/>
          </p:nvPicPr>
          <p:blipFill>
            <a:blip r:embed="rId6"/>
            <a:stretch>
              <a:fillRect/>
            </a:stretch>
          </p:blipFill>
          <p:spPr>
            <a:xfrm>
              <a:off x="4139422" y="4295071"/>
              <a:ext cx="2304488" cy="2024047"/>
            </a:xfrm>
            <a:prstGeom prst="rect">
              <a:avLst/>
            </a:prstGeom>
          </p:spPr>
        </p:pic>
      </p:grpSp>
    </p:spTree>
    <p:extLst>
      <p:ext uri="{BB962C8B-B14F-4D97-AF65-F5344CB8AC3E}">
        <p14:creationId xmlns:p14="http://schemas.microsoft.com/office/powerpoint/2010/main" val="27715211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par>
                          <p:cTn id="15" fill="hold">
                            <p:stCondLst>
                              <p:cond delay="0"/>
                            </p:stCondLst>
                            <p:childTnLst>
                              <p:par>
                                <p:cTn id="16" presetID="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639763"/>
          </a:xfrm>
        </p:spPr>
        <p:txBody>
          <a:bodyPr/>
          <a:lstStyle/>
          <a:p>
            <a:pPr algn="ctr">
              <a:defRPr/>
            </a:pPr>
            <a:r>
              <a:rPr lang="en-US" sz="3600" b="1" dirty="0">
                <a:solidFill>
                  <a:srgbClr val="FFFF00"/>
                </a:solidFill>
                <a:latin typeface="Arial" charset="0"/>
                <a:cs typeface="Arial" charset="0"/>
              </a:rPr>
              <a:t>I</a:t>
            </a:r>
            <a:r>
              <a:rPr lang="en-US" sz="3600" b="1" dirty="0" smtClean="0">
                <a:solidFill>
                  <a:srgbClr val="FFFF00"/>
                </a:solidFill>
                <a:latin typeface="Arial" charset="0"/>
                <a:cs typeface="Arial" charset="0"/>
              </a:rPr>
              <a:t>nvestigational Device Exemptions (IDEs) and Genomic Research Workshop</a:t>
            </a:r>
            <a:endParaRPr lang="en-US" sz="3600" b="1" dirty="0">
              <a:solidFill>
                <a:srgbClr val="FFFF00"/>
              </a:solidFill>
              <a:latin typeface="Arial" pitchFamily="34" charset="0"/>
              <a:cs typeface="Arial" pitchFamily="34" charset="0"/>
            </a:endParaRPr>
          </a:p>
        </p:txBody>
      </p:sp>
      <p:sp>
        <p:nvSpPr>
          <p:cNvPr id="42" name="Rectangle 41"/>
          <p:cNvSpPr/>
          <p:nvPr/>
        </p:nvSpPr>
        <p:spPr>
          <a:xfrm>
            <a:off x="75796" y="5012000"/>
            <a:ext cx="8814204" cy="1184940"/>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b="1" dirty="0" smtClean="0">
                <a:solidFill>
                  <a:prstClr val="white"/>
                </a:solidFill>
                <a:latin typeface="Arial" charset="0"/>
              </a:rPr>
              <a:t>Save the Date: Friday, June 10, 2016</a:t>
            </a:r>
          </a:p>
          <a:p>
            <a:pPr marL="387350" lvl="2"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To register, email: </a:t>
            </a:r>
            <a:r>
              <a:rPr lang="en-US" sz="2800" dirty="0" smtClean="0">
                <a:solidFill>
                  <a:schemeClr val="tx2">
                    <a:lumMod val="90000"/>
                  </a:schemeClr>
                </a:solidFill>
                <a:latin typeface="Arial" charset="0"/>
              </a:rPr>
              <a:t>NHGRIIDEWorkshop@nih.gov </a:t>
            </a:r>
            <a:endParaRPr lang="en-US" sz="2800" b="1" dirty="0" smtClean="0">
              <a:solidFill>
                <a:schemeClr val="tx2">
                  <a:lumMod val="90000"/>
                </a:schemeClr>
              </a:solidFill>
              <a:latin typeface="Arial"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39</a:t>
            </a:r>
            <a:endParaRPr lang="en-US" sz="2000" dirty="0">
              <a:solidFill>
                <a:schemeClr val="accent4">
                  <a:lumMod val="40000"/>
                  <a:lumOff val="60000"/>
                </a:schemeClr>
              </a:solidFill>
              <a:latin typeface="Arial" charset="0"/>
            </a:endParaRPr>
          </a:p>
        </p:txBody>
      </p:sp>
      <p:sp>
        <p:nvSpPr>
          <p:cNvPr id="2" name="AutoShape 2" descr="https://katecharland.files.wordpress.com/2014/05/invit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katecharland.files.wordpress.com/2014/05/invitatio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s://katecharland.files.wordpress.com/2014/05/invitation.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5073" y="1553986"/>
            <a:ext cx="3433853" cy="3166012"/>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72097403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639763"/>
          </a:xfrm>
        </p:spPr>
        <p:txBody>
          <a:bodyPr/>
          <a:lstStyle/>
          <a:p>
            <a:pPr algn="ctr">
              <a:defRPr/>
            </a:pPr>
            <a:r>
              <a:rPr lang="en-US" sz="3600" b="1" dirty="0" smtClean="0">
                <a:solidFill>
                  <a:srgbClr val="FFFF00"/>
                </a:solidFill>
                <a:latin typeface="Arial" charset="0"/>
                <a:cs typeface="Arial" charset="0"/>
              </a:rPr>
              <a:t>Bettie Graham: Beyond Genomics</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a:t>
            </a:r>
            <a:endParaRPr lang="en-US" sz="2000" dirty="0">
              <a:solidFill>
                <a:schemeClr val="accent4">
                  <a:lumMod val="40000"/>
                  <a:lumOff val="60000"/>
                </a:schemeClr>
              </a:solidFill>
              <a:latin typeface="Arial" charset="0"/>
            </a:endParaRPr>
          </a:p>
        </p:txBody>
      </p:sp>
      <p:pic>
        <p:nvPicPr>
          <p:cNvPr id="2" name="Picture 1"/>
          <p:cNvPicPr>
            <a:picLocks noChangeAspect="1"/>
          </p:cNvPicPr>
          <p:nvPr/>
        </p:nvPicPr>
        <p:blipFill rotWithShape="1">
          <a:blip r:embed="rId3"/>
          <a:srcRect t="6678"/>
          <a:stretch/>
        </p:blipFill>
        <p:spPr>
          <a:xfrm>
            <a:off x="1392306" y="831850"/>
            <a:ext cx="6476613" cy="4040288"/>
          </a:xfrm>
          <a:prstGeom prst="rect">
            <a:avLst/>
          </a:prstGeom>
          <a:effectLst>
            <a:glow rad="228600">
              <a:schemeClr val="accent3">
                <a:satMod val="175000"/>
                <a:alpha val="40000"/>
              </a:schemeClr>
            </a:glow>
          </a:effectLst>
        </p:spPr>
      </p:pic>
      <p:sp>
        <p:nvSpPr>
          <p:cNvPr id="7" name="Title 1"/>
          <p:cNvSpPr txBox="1">
            <a:spLocks/>
          </p:cNvSpPr>
          <p:nvPr/>
        </p:nvSpPr>
        <p:spPr>
          <a:xfrm>
            <a:off x="195943" y="5253138"/>
            <a:ext cx="8774568" cy="884688"/>
          </a:xfrm>
          <a:prstGeom prst="rect">
            <a:avLst/>
          </a:prstGeom>
        </p:spPr>
        <p:txBody>
          <a:bodyPr/>
          <a:lstStyle/>
          <a:p>
            <a:pPr algn="ctr" eaLnBrk="0" hangingPunct="0">
              <a:defRPr/>
            </a:pPr>
            <a:r>
              <a:rPr lang="en-US" sz="3200" spc="-100" dirty="0" smtClean="0">
                <a:ea typeface="+mj-ea"/>
                <a:cs typeface="Arial" charset="0"/>
              </a:rPr>
              <a:t>Bettie Graham, Ph.D.</a:t>
            </a:r>
          </a:p>
          <a:p>
            <a:pPr algn="ctr" eaLnBrk="0" hangingPunct="0">
              <a:defRPr/>
            </a:pPr>
            <a:r>
              <a:rPr lang="en-US" sz="3200" spc="-100" dirty="0">
                <a:ea typeface="+mj-ea"/>
                <a:cs typeface="Arial" charset="0"/>
              </a:rPr>
              <a:t>(</a:t>
            </a:r>
            <a:r>
              <a:rPr lang="en-US" sz="3200" spc="-100" dirty="0" smtClean="0">
                <a:ea typeface="+mj-ea"/>
                <a:cs typeface="Arial" charset="0"/>
              </a:rPr>
              <a:t>with coaches Ray </a:t>
            </a:r>
            <a:r>
              <a:rPr lang="en-US" sz="3200" spc="-100" dirty="0">
                <a:ea typeface="+mj-ea"/>
                <a:cs typeface="Arial" charset="0"/>
              </a:rPr>
              <a:t>and Jean </a:t>
            </a:r>
            <a:r>
              <a:rPr lang="en-US" sz="3200" spc="-100" dirty="0" err="1" smtClean="0">
                <a:ea typeface="+mj-ea"/>
                <a:cs typeface="Arial" charset="0"/>
              </a:rPr>
              <a:t>Finkleman</a:t>
            </a:r>
            <a:r>
              <a:rPr lang="en-US" sz="3200" spc="-100" dirty="0" smtClean="0">
                <a:ea typeface="+mj-ea"/>
                <a:cs typeface="Arial" charset="0"/>
              </a:rPr>
              <a:t>)</a:t>
            </a:r>
            <a:r>
              <a:rPr lang="en-US" sz="2400" spc="-100" dirty="0">
                <a:ea typeface="+mj-ea"/>
                <a:cs typeface="Arial" charset="0"/>
              </a:rPr>
              <a:t> </a:t>
            </a:r>
          </a:p>
        </p:txBody>
      </p:sp>
    </p:spTree>
    <p:extLst>
      <p:ext uri="{BB962C8B-B14F-4D97-AF65-F5344CB8AC3E}">
        <p14:creationId xmlns:p14="http://schemas.microsoft.com/office/powerpoint/2010/main" val="1115768736"/>
      </p:ext>
    </p:extLst>
  </p:cSld>
  <p:clrMapOvr>
    <a:masterClrMapping/>
  </p:clrMapOvr>
  <p:transition spd="slow">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6"/>
            <a:ext cx="9144000" cy="1326188"/>
          </a:xfrm>
        </p:spPr>
        <p:txBody>
          <a:bodyPr/>
          <a:lstStyle/>
          <a:p>
            <a:pPr algn="ctr">
              <a:defRPr/>
            </a:pPr>
            <a:r>
              <a:rPr lang="en-US" sz="3600" b="1" dirty="0">
                <a:solidFill>
                  <a:srgbClr val="FFFF00"/>
                </a:solidFill>
                <a:latin typeface="Arial" charset="0"/>
                <a:cs typeface="Arial" charset="0"/>
              </a:rPr>
              <a:t>Short Course in Genomics: </a:t>
            </a:r>
            <a:r>
              <a:rPr lang="en-US" sz="3600" b="1" dirty="0" smtClean="0">
                <a:solidFill>
                  <a:srgbClr val="FFFF00"/>
                </a:solidFill>
                <a:latin typeface="Arial" charset="0"/>
                <a:cs typeface="Arial" charset="0"/>
              </a:rPr>
              <a:t>Nurse</a:t>
            </a:r>
            <a:r>
              <a:rPr lang="en-US" sz="3600" b="1" dirty="0">
                <a:solidFill>
                  <a:srgbClr val="FFFF00"/>
                </a:solidFill>
                <a:latin typeface="Arial" charset="0"/>
                <a:cs typeface="Arial" charset="0"/>
              </a:rPr>
              <a:t>, Physician Assistant, and Faculty </a:t>
            </a:r>
            <a:r>
              <a:rPr lang="en-US" sz="3600" b="1" dirty="0" smtClean="0">
                <a:solidFill>
                  <a:srgbClr val="FFFF00"/>
                </a:solidFill>
                <a:latin typeface="Arial" charset="0"/>
                <a:cs typeface="Arial" charset="0"/>
              </a:rPr>
              <a:t>Track</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40</a:t>
            </a:r>
            <a:endParaRPr lang="en-US" sz="2000" dirty="0">
              <a:solidFill>
                <a:schemeClr val="accent4">
                  <a:lumMod val="40000"/>
                  <a:lumOff val="60000"/>
                </a:schemeClr>
              </a:solidFill>
              <a:latin typeface="Arial" charset="0"/>
            </a:endParaRPr>
          </a:p>
        </p:txBody>
      </p:sp>
      <p:sp>
        <p:nvSpPr>
          <p:cNvPr id="42" name="Rectangle 41"/>
          <p:cNvSpPr/>
          <p:nvPr/>
        </p:nvSpPr>
        <p:spPr>
          <a:xfrm>
            <a:off x="-106083" y="1529126"/>
            <a:ext cx="9610165" cy="2508379"/>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700" dirty="0" smtClean="0">
                <a:solidFill>
                  <a:prstClr val="white"/>
                </a:solidFill>
                <a:latin typeface="Arial" charset="0"/>
              </a:rPr>
              <a:t>Sponsored by the Genomic Healthcare Branch</a:t>
            </a:r>
          </a:p>
          <a:p>
            <a:pPr marL="387350" lvl="2" indent="-228600" defTabSz="627063" eaLnBrk="0" hangingPunct="0">
              <a:spcBef>
                <a:spcPts val="1800"/>
              </a:spcBef>
              <a:buClr>
                <a:schemeClr val="tx1"/>
              </a:buClr>
              <a:buSzPct val="95000"/>
              <a:buFont typeface="Wingdings" pitchFamily="2" charset="2"/>
              <a:buChar char=""/>
              <a:defRPr/>
            </a:pPr>
            <a:r>
              <a:rPr lang="en-US" sz="2700" dirty="0" smtClean="0">
                <a:solidFill>
                  <a:prstClr val="white"/>
                </a:solidFill>
                <a:latin typeface="Arial" charset="0"/>
              </a:rPr>
              <a:t>Targets healthcare professionals and their educators</a:t>
            </a:r>
          </a:p>
          <a:p>
            <a:pPr marL="387350" lvl="2" indent="-228600" defTabSz="627063" eaLnBrk="0" hangingPunct="0">
              <a:spcBef>
                <a:spcPts val="1800"/>
              </a:spcBef>
              <a:buClr>
                <a:schemeClr val="tx1"/>
              </a:buClr>
              <a:buSzPct val="95000"/>
              <a:buFont typeface="Wingdings" pitchFamily="2" charset="2"/>
              <a:buChar char=""/>
              <a:defRPr/>
            </a:pPr>
            <a:r>
              <a:rPr lang="en-US" sz="2700" dirty="0" smtClean="0">
                <a:solidFill>
                  <a:prstClr val="white"/>
                </a:solidFill>
                <a:latin typeface="Arial" charset="0"/>
              </a:rPr>
              <a:t>Review existing curricula and successful models</a:t>
            </a:r>
          </a:p>
          <a:p>
            <a:pPr marL="387350" lvl="2" indent="-228600" defTabSz="627063" eaLnBrk="0" hangingPunct="0">
              <a:spcBef>
                <a:spcPts val="1800"/>
              </a:spcBef>
              <a:buClr>
                <a:schemeClr val="tx1"/>
              </a:buClr>
              <a:buSzPct val="95000"/>
              <a:buFont typeface="Wingdings" pitchFamily="2" charset="2"/>
              <a:buChar char=""/>
              <a:defRPr/>
            </a:pPr>
            <a:r>
              <a:rPr lang="en-US" sz="2700" dirty="0" smtClean="0">
                <a:solidFill>
                  <a:prstClr val="white"/>
                </a:solidFill>
                <a:latin typeface="Arial" charset="0"/>
              </a:rPr>
              <a:t>Application </a:t>
            </a:r>
            <a:r>
              <a:rPr lang="en-US" sz="2700" dirty="0">
                <a:solidFill>
                  <a:prstClr val="white"/>
                </a:solidFill>
                <a:latin typeface="Arial" charset="0"/>
              </a:rPr>
              <a:t>d</a:t>
            </a:r>
            <a:r>
              <a:rPr lang="en-US" sz="2700" dirty="0" smtClean="0">
                <a:solidFill>
                  <a:prstClr val="white"/>
                </a:solidFill>
                <a:latin typeface="Arial" charset="0"/>
              </a:rPr>
              <a:t>eadline</a:t>
            </a:r>
            <a:r>
              <a:rPr lang="en-US" sz="2700" dirty="0">
                <a:solidFill>
                  <a:prstClr val="white"/>
                </a:solidFill>
                <a:latin typeface="Arial" charset="0"/>
              </a:rPr>
              <a:t>: May 20, </a:t>
            </a:r>
            <a:r>
              <a:rPr lang="en-US" sz="2700" dirty="0" smtClean="0">
                <a:solidFill>
                  <a:prstClr val="white"/>
                </a:solidFill>
                <a:latin typeface="Arial" charset="0"/>
              </a:rPr>
              <a:t>2016</a:t>
            </a:r>
            <a:endParaRPr lang="en-US" sz="2700" dirty="0">
              <a:solidFill>
                <a:prstClr val="white"/>
              </a:solidFill>
              <a:latin typeface="Arial" charset="0"/>
            </a:endParaRPr>
          </a:p>
        </p:txBody>
      </p:sp>
      <p:grpSp>
        <p:nvGrpSpPr>
          <p:cNvPr id="2" name="Group 1"/>
          <p:cNvGrpSpPr/>
          <p:nvPr/>
        </p:nvGrpSpPr>
        <p:grpSpPr>
          <a:xfrm>
            <a:off x="449685" y="4265918"/>
            <a:ext cx="8391808" cy="1969256"/>
            <a:chOff x="449685" y="4392918"/>
            <a:chExt cx="8391808" cy="1969256"/>
          </a:xfrm>
        </p:grpSpPr>
        <p:pic>
          <p:nvPicPr>
            <p:cNvPr id="7" name="Picture 6"/>
            <p:cNvPicPr>
              <a:picLocks noChangeAspect="1"/>
            </p:cNvPicPr>
            <p:nvPr/>
          </p:nvPicPr>
          <p:blipFill>
            <a:blip r:embed="rId3"/>
            <a:stretch>
              <a:fillRect/>
            </a:stretch>
          </p:blipFill>
          <p:spPr>
            <a:xfrm>
              <a:off x="449685" y="4392918"/>
              <a:ext cx="6160237" cy="1969256"/>
            </a:xfrm>
            <a:prstGeom prst="rect">
              <a:avLst/>
            </a:prstGeom>
          </p:spPr>
        </p:pic>
        <p:sp>
          <p:nvSpPr>
            <p:cNvPr id="8" name="Title 3"/>
            <p:cNvSpPr txBox="1">
              <a:spLocks/>
            </p:cNvSpPr>
            <p:nvPr/>
          </p:nvSpPr>
          <p:spPr>
            <a:xfrm>
              <a:off x="6609922" y="4849743"/>
              <a:ext cx="2231571" cy="1398658"/>
            </a:xfrm>
            <a:prstGeom prst="rect">
              <a:avLst/>
            </a:prstGeom>
          </p:spPr>
          <p:txBody>
            <a:bodyPr vert="horz" anchor="t">
              <a:noAutofit/>
            </a:bodyPr>
            <a:lstStyle>
              <a:lvl1pPr algn="l" rtl="0" eaLnBrk="0" fontAlgn="base" hangingPunct="0">
                <a:spcBef>
                  <a:spcPct val="0"/>
                </a:spcBef>
                <a:spcAft>
                  <a:spcPct val="0"/>
                </a:spcAft>
                <a:defRPr sz="4000" kern="1200" cap="none" spc="-100" baseline="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2800" b="1" dirty="0" smtClean="0">
                  <a:solidFill>
                    <a:schemeClr val="tx2"/>
                  </a:solidFill>
                  <a:latin typeface="Arial" charset="0"/>
                  <a:cs typeface="Arial" charset="0"/>
                </a:rPr>
                <a:t>August 1-3, 2016 at NIH</a:t>
              </a:r>
              <a:endParaRPr lang="en-US" sz="3600" b="1" dirty="0">
                <a:solidFill>
                  <a:schemeClr val="tx2"/>
                </a:solidFill>
                <a:latin typeface="Arial" pitchFamily="34" charset="0"/>
                <a:cs typeface="Arial" pitchFamily="34" charset="0"/>
              </a:endParaRPr>
            </a:p>
          </p:txBody>
        </p:sp>
      </p:grpSp>
    </p:spTree>
    <p:extLst>
      <p:ext uri="{BB962C8B-B14F-4D97-AF65-F5344CB8AC3E}">
        <p14:creationId xmlns:p14="http://schemas.microsoft.com/office/powerpoint/2010/main" val="3418951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254335" y="3626604"/>
            <a:ext cx="2506288" cy="2506288"/>
          </a:xfrm>
          <a:prstGeom prst="rect">
            <a:avLst/>
          </a:prstGeom>
          <a:effectLst>
            <a:softEdge rad="31750"/>
          </a:effectLst>
        </p:spPr>
      </p:pic>
      <p:pic>
        <p:nvPicPr>
          <p:cNvPr id="5" name="Picture 4"/>
          <p:cNvPicPr>
            <a:picLocks noChangeAspect="1"/>
          </p:cNvPicPr>
          <p:nvPr/>
        </p:nvPicPr>
        <p:blipFill>
          <a:blip r:embed="rId4"/>
          <a:stretch>
            <a:fillRect/>
          </a:stretch>
        </p:blipFill>
        <p:spPr>
          <a:xfrm>
            <a:off x="3572856" y="951900"/>
            <a:ext cx="2506288" cy="2506288"/>
          </a:xfrm>
          <a:prstGeom prst="rect">
            <a:avLst/>
          </a:prstGeom>
          <a:effectLst>
            <a:softEdge rad="31750"/>
          </a:effectLst>
        </p:spPr>
      </p:pic>
      <p:sp>
        <p:nvSpPr>
          <p:cNvPr id="6" name="Title 1"/>
          <p:cNvSpPr txBox="1">
            <a:spLocks/>
          </p:cNvSpPr>
          <p:nvPr/>
        </p:nvSpPr>
        <p:spPr>
          <a:xfrm>
            <a:off x="0" y="17655"/>
            <a:ext cx="9144000" cy="704848"/>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charset="0"/>
                <a:cs typeface="Arial" pitchFamily="34" charset="0"/>
              </a:rPr>
              <a:t>National DNA Day 2016</a:t>
            </a:r>
            <a:endParaRPr lang="en-US" sz="3600" b="1" dirty="0" smtClean="0">
              <a:solidFill>
                <a:srgbClr val="FFFF00"/>
              </a:solidFill>
              <a:latin typeface="Arial" pitchFamily="34" charset="0"/>
              <a:cs typeface="Arial" pitchFamily="34" charset="0"/>
            </a:endParaRPr>
          </a:p>
        </p:txBody>
      </p:sp>
      <p:pic>
        <p:nvPicPr>
          <p:cNvPr id="10" name="Picture 9"/>
          <p:cNvPicPr>
            <a:picLocks noChangeAspect="1"/>
          </p:cNvPicPr>
          <p:nvPr/>
        </p:nvPicPr>
        <p:blipFill>
          <a:blip r:embed="rId5"/>
          <a:stretch>
            <a:fillRect/>
          </a:stretch>
        </p:blipFill>
        <p:spPr>
          <a:xfrm>
            <a:off x="3597210" y="3626604"/>
            <a:ext cx="2506288" cy="2506288"/>
          </a:xfrm>
          <a:prstGeom prst="rect">
            <a:avLst/>
          </a:prstGeom>
          <a:effectLst>
            <a:softEdge rad="31750"/>
          </a:effectLst>
        </p:spPr>
      </p:pic>
      <p:pic>
        <p:nvPicPr>
          <p:cNvPr id="13" name="Picture 12"/>
          <p:cNvPicPr>
            <a:picLocks noChangeAspect="1"/>
          </p:cNvPicPr>
          <p:nvPr/>
        </p:nvPicPr>
        <p:blipFill>
          <a:blip r:embed="rId6"/>
          <a:stretch>
            <a:fillRect/>
          </a:stretch>
        </p:blipFill>
        <p:spPr>
          <a:xfrm>
            <a:off x="380176" y="4041989"/>
            <a:ext cx="2910711" cy="2522153"/>
          </a:xfrm>
          <a:prstGeom prst="rect">
            <a:avLst/>
          </a:prstGeom>
          <a:effectLst>
            <a:softEdge rad="31750"/>
          </a:effectLst>
        </p:spPr>
      </p:pic>
      <p:pic>
        <p:nvPicPr>
          <p:cNvPr id="2" name="Picture 1"/>
          <p:cNvPicPr>
            <a:picLocks noChangeAspect="1"/>
          </p:cNvPicPr>
          <p:nvPr/>
        </p:nvPicPr>
        <p:blipFill>
          <a:blip r:embed="rId7"/>
          <a:stretch>
            <a:fillRect/>
          </a:stretch>
        </p:blipFill>
        <p:spPr>
          <a:xfrm>
            <a:off x="380175" y="697900"/>
            <a:ext cx="2910711" cy="3193629"/>
          </a:xfrm>
          <a:prstGeom prst="rect">
            <a:avLst/>
          </a:prstGeom>
          <a:effectLst>
            <a:softEdge rad="31750"/>
          </a:effectLst>
        </p:spPr>
      </p:pic>
      <p:pic>
        <p:nvPicPr>
          <p:cNvPr id="8" name="Picture 7"/>
          <p:cNvPicPr>
            <a:picLocks noChangeAspect="1"/>
          </p:cNvPicPr>
          <p:nvPr/>
        </p:nvPicPr>
        <p:blipFill>
          <a:blip r:embed="rId8"/>
          <a:stretch>
            <a:fillRect/>
          </a:stretch>
        </p:blipFill>
        <p:spPr>
          <a:xfrm>
            <a:off x="6254335" y="951900"/>
            <a:ext cx="2506289" cy="2506289"/>
          </a:xfrm>
          <a:prstGeom prst="rect">
            <a:avLst/>
          </a:prstGeom>
          <a:effectLst>
            <a:softEdge rad="31750"/>
          </a:effectLst>
        </p:spPr>
      </p:pic>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41</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56672192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7655"/>
            <a:ext cx="9144000" cy="704848"/>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charset="0"/>
                <a:cs typeface="Arial" pitchFamily="34" charset="0"/>
              </a:rPr>
              <a:t>2016 USA Science &amp; Engineering Festival </a:t>
            </a:r>
          </a:p>
        </p:txBody>
      </p:sp>
      <p:pic>
        <p:nvPicPr>
          <p:cNvPr id="2" name="Picture 1"/>
          <p:cNvPicPr>
            <a:picLocks noChangeAspect="1"/>
          </p:cNvPicPr>
          <p:nvPr/>
        </p:nvPicPr>
        <p:blipFill>
          <a:blip r:embed="rId3"/>
          <a:stretch>
            <a:fillRect/>
          </a:stretch>
        </p:blipFill>
        <p:spPr>
          <a:xfrm>
            <a:off x="4698999" y="3688679"/>
            <a:ext cx="3572879" cy="2381919"/>
          </a:xfrm>
          <a:prstGeom prst="roundRect">
            <a:avLst/>
          </a:prstGeom>
        </p:spPr>
      </p:pic>
      <p:pic>
        <p:nvPicPr>
          <p:cNvPr id="7" name="Picture 6"/>
          <p:cNvPicPr>
            <a:picLocks noChangeAspect="1"/>
          </p:cNvPicPr>
          <p:nvPr/>
        </p:nvPicPr>
        <p:blipFill>
          <a:blip r:embed="rId4"/>
          <a:stretch>
            <a:fillRect/>
          </a:stretch>
        </p:blipFill>
        <p:spPr>
          <a:xfrm>
            <a:off x="871003" y="3688680"/>
            <a:ext cx="3572879" cy="2381919"/>
          </a:xfrm>
          <a:prstGeom prst="roundRect">
            <a:avLst/>
          </a:prstGeom>
        </p:spPr>
      </p:pic>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42</a:t>
            </a:r>
            <a:endParaRPr lang="en-US" sz="2000" dirty="0">
              <a:solidFill>
                <a:schemeClr val="accent4">
                  <a:lumMod val="40000"/>
                  <a:lumOff val="60000"/>
                </a:schemeClr>
              </a:solidFill>
              <a:latin typeface="Arial" charset="0"/>
            </a:endParaRPr>
          </a:p>
        </p:txBody>
      </p:sp>
      <p:pic>
        <p:nvPicPr>
          <p:cNvPr id="9" name="Picture 8"/>
          <p:cNvPicPr>
            <a:picLocks noChangeAspect="1"/>
          </p:cNvPicPr>
          <p:nvPr/>
        </p:nvPicPr>
        <p:blipFill rotWithShape="1">
          <a:blip r:embed="rId5"/>
          <a:srcRect l="4306" r="9445"/>
          <a:stretch/>
        </p:blipFill>
        <p:spPr>
          <a:xfrm>
            <a:off x="385178" y="1314972"/>
            <a:ext cx="8331448" cy="2012427"/>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825801303"/>
      </p:ext>
    </p:extLst>
  </p:cSld>
  <p:clrMapOvr>
    <a:masterClrMapping/>
  </p:clrMapOvr>
  <p:transition spd="slow">
    <p:wipe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 y="15519"/>
            <a:ext cx="9144000" cy="1219199"/>
          </a:xfrm>
        </p:spPr>
        <p:txBody>
          <a:bodyPr>
            <a:normAutofit/>
          </a:bodyPr>
          <a:lstStyle/>
          <a:p>
            <a:pPr algn="ctr"/>
            <a:r>
              <a:rPr lang="en-US" sz="3600" b="1" i="1" dirty="0" smtClean="0">
                <a:solidFill>
                  <a:srgbClr val="FFFF00"/>
                </a:solidFill>
                <a:latin typeface="Arial"/>
                <a:cs typeface="Arial"/>
              </a:rPr>
              <a:t>Genome: Unlocking Life’s Code</a:t>
            </a:r>
            <a:r>
              <a:rPr lang="en-US" sz="3600" b="1" dirty="0" smtClean="0">
                <a:solidFill>
                  <a:srgbClr val="FFFF00"/>
                </a:solidFill>
                <a:latin typeface="Arial"/>
                <a:cs typeface="Arial"/>
              </a:rPr>
              <a:t/>
            </a:r>
            <a:br>
              <a:rPr lang="en-US" sz="3600" b="1" dirty="0" smtClean="0">
                <a:solidFill>
                  <a:srgbClr val="FFFF00"/>
                </a:solidFill>
                <a:latin typeface="Arial"/>
                <a:cs typeface="Arial"/>
              </a:rPr>
            </a:br>
            <a:r>
              <a:rPr lang="en-US" sz="3200" b="1" dirty="0" smtClean="0">
                <a:solidFill>
                  <a:schemeClr val="tx1"/>
                </a:solidFill>
                <a:latin typeface="Arial"/>
                <a:cs typeface="Arial"/>
              </a:rPr>
              <a:t>Exhibition Travel Schedule</a:t>
            </a:r>
            <a:endParaRPr lang="en-US" sz="3600" b="1" dirty="0">
              <a:solidFill>
                <a:schemeClr val="tx1"/>
              </a:solidFill>
              <a:latin typeface="Arial"/>
              <a:cs typeface="Arial"/>
            </a:endParaRPr>
          </a:p>
        </p:txBody>
      </p:sp>
      <p:sp>
        <p:nvSpPr>
          <p:cNvPr id="4" name="Content Placeholder 3"/>
          <p:cNvSpPr>
            <a:spLocks noGrp="1"/>
          </p:cNvSpPr>
          <p:nvPr>
            <p:ph idx="1"/>
          </p:nvPr>
        </p:nvSpPr>
        <p:spPr>
          <a:xfrm>
            <a:off x="241300" y="992882"/>
            <a:ext cx="8750300" cy="5720434"/>
          </a:xfrm>
        </p:spPr>
        <p:txBody>
          <a:bodyPr>
            <a:noAutofit/>
          </a:bodyPr>
          <a:lstStyle/>
          <a:p>
            <a:pPr lvl="1"/>
            <a:endParaRPr lang="en-US" sz="600" b="1" dirty="0" smtClean="0">
              <a:latin typeface="Arial"/>
              <a:cs typeface="Arial"/>
            </a:endParaRPr>
          </a:p>
          <a:p>
            <a:pPr marL="68263" indent="0">
              <a:buClr>
                <a:schemeClr val="tx1"/>
              </a:buClr>
              <a:buNone/>
            </a:pPr>
            <a:r>
              <a:rPr lang="en-US" sz="2400" b="1" dirty="0" smtClean="0">
                <a:latin typeface="Arial"/>
                <a:cs typeface="Arial"/>
              </a:rPr>
              <a:t>2016</a:t>
            </a:r>
            <a:endParaRPr lang="en-US" sz="2000" b="1" dirty="0">
              <a:solidFill>
                <a:schemeClr val="tx2">
                  <a:lumMod val="90000"/>
                </a:schemeClr>
              </a:solidFill>
              <a:latin typeface="Arial"/>
              <a:cs typeface="Arial"/>
            </a:endParaRPr>
          </a:p>
          <a:p>
            <a:pPr marL="454025" lvl="1" indent="0">
              <a:spcBef>
                <a:spcPts val="0"/>
              </a:spcBef>
              <a:buNone/>
            </a:pPr>
            <a:r>
              <a:rPr lang="en-US" sz="2000" b="1" dirty="0" smtClean="0">
                <a:solidFill>
                  <a:schemeClr val="tx2">
                    <a:lumMod val="90000"/>
                  </a:schemeClr>
                </a:solidFill>
                <a:latin typeface="Arial"/>
                <a:cs typeface="Arial"/>
              </a:rPr>
              <a:t>May 21-September 5</a:t>
            </a:r>
          </a:p>
          <a:p>
            <a:pPr marL="454025" lvl="1" indent="0">
              <a:spcBef>
                <a:spcPts val="0"/>
              </a:spcBef>
              <a:buNone/>
            </a:pPr>
            <a:r>
              <a:rPr lang="en-US" sz="2000" b="1" dirty="0" smtClean="0">
                <a:solidFill>
                  <a:schemeClr val="tx2">
                    <a:lumMod val="90000"/>
                  </a:schemeClr>
                </a:solidFill>
                <a:latin typeface="Arial"/>
                <a:cs typeface="Arial"/>
              </a:rPr>
              <a:t>	Natural History Museum of Utah</a:t>
            </a:r>
          </a:p>
          <a:p>
            <a:pPr marL="454025" lvl="1" indent="0">
              <a:spcBef>
                <a:spcPts val="0"/>
              </a:spcBef>
              <a:buNone/>
            </a:pPr>
            <a:r>
              <a:rPr lang="en-US" sz="2000" b="1" dirty="0" smtClean="0">
                <a:solidFill>
                  <a:schemeClr val="tx2">
                    <a:lumMod val="90000"/>
                  </a:schemeClr>
                </a:solidFill>
                <a:latin typeface="Arial"/>
                <a:cs typeface="Arial"/>
              </a:rPr>
              <a:t>	Salt Lake City, UT</a:t>
            </a:r>
          </a:p>
          <a:p>
            <a:pPr marL="454025" lvl="1" indent="0">
              <a:spcBef>
                <a:spcPts val="0"/>
              </a:spcBef>
              <a:buNone/>
            </a:pPr>
            <a:endParaRPr lang="en-US" sz="2000" b="1" dirty="0">
              <a:solidFill>
                <a:schemeClr val="tx2">
                  <a:lumMod val="90000"/>
                </a:schemeClr>
              </a:solidFill>
              <a:latin typeface="Arial"/>
              <a:cs typeface="Arial"/>
            </a:endParaRPr>
          </a:p>
          <a:p>
            <a:pPr marL="457200" lvl="1" indent="0">
              <a:spcBef>
                <a:spcPts val="0"/>
              </a:spcBef>
              <a:buNone/>
            </a:pPr>
            <a:r>
              <a:rPr lang="en-US" sz="2000" b="1" dirty="0" smtClean="0">
                <a:solidFill>
                  <a:schemeClr val="tx2">
                    <a:lumMod val="90000"/>
                  </a:schemeClr>
                </a:solidFill>
                <a:latin typeface="Arial" panose="020B0604020202020204" pitchFamily="34" charset="0"/>
                <a:cs typeface="Arial" panose="020B0604020202020204" pitchFamily="34" charset="0"/>
              </a:rPr>
              <a:t>September 30-January 1</a:t>
            </a:r>
          </a:p>
          <a:p>
            <a:pPr marL="457200" lvl="1" indent="0">
              <a:spcBef>
                <a:spcPts val="0"/>
              </a:spcBef>
              <a:buNone/>
            </a:pPr>
            <a:r>
              <a:rPr lang="en-US" sz="2000" b="1" dirty="0" smtClean="0">
                <a:solidFill>
                  <a:schemeClr val="tx2">
                    <a:lumMod val="90000"/>
                  </a:schemeClr>
                </a:solidFill>
                <a:latin typeface="Arial" panose="020B0604020202020204" pitchFamily="34" charset="0"/>
                <a:cs typeface="Arial" panose="020B0604020202020204" pitchFamily="34" charset="0"/>
              </a:rPr>
              <a:t>	Exploration Place</a:t>
            </a:r>
          </a:p>
          <a:p>
            <a:pPr marL="457200" lvl="1" indent="0">
              <a:spcBef>
                <a:spcPts val="0"/>
              </a:spcBef>
              <a:buNone/>
            </a:pPr>
            <a:r>
              <a:rPr lang="en-US" sz="2000" b="1" dirty="0" smtClean="0">
                <a:solidFill>
                  <a:schemeClr val="tx2">
                    <a:lumMod val="90000"/>
                  </a:schemeClr>
                </a:solidFill>
                <a:latin typeface="Arial" panose="020B0604020202020204" pitchFamily="34" charset="0"/>
                <a:cs typeface="Arial" panose="020B0604020202020204" pitchFamily="34" charset="0"/>
              </a:rPr>
              <a:t>	Wichita, KS </a:t>
            </a:r>
          </a:p>
          <a:p>
            <a:pPr marL="68263" indent="0">
              <a:buClr>
                <a:schemeClr val="tx1"/>
              </a:buClr>
              <a:buNone/>
            </a:pPr>
            <a:r>
              <a:rPr lang="en-US" sz="2400" b="1" dirty="0" smtClean="0">
                <a:latin typeface="Arial"/>
                <a:cs typeface="Arial"/>
              </a:rPr>
              <a:t>2017</a:t>
            </a:r>
            <a:endParaRPr lang="en-US" sz="2000" b="1" dirty="0">
              <a:latin typeface="Arial"/>
              <a:cs typeface="Arial"/>
            </a:endParaRPr>
          </a:p>
          <a:p>
            <a:pPr marL="454025" lvl="1" indent="0">
              <a:spcBef>
                <a:spcPts val="0"/>
              </a:spcBef>
              <a:buNone/>
            </a:pPr>
            <a:endParaRPr lang="en-US" sz="900" b="1" dirty="0">
              <a:solidFill>
                <a:schemeClr val="tx2">
                  <a:lumMod val="90000"/>
                </a:schemeClr>
              </a:solidFill>
              <a:latin typeface="Arial"/>
              <a:cs typeface="Arial"/>
            </a:endParaRPr>
          </a:p>
          <a:p>
            <a:pPr marL="454025" lvl="1" indent="0">
              <a:spcBef>
                <a:spcPts val="0"/>
              </a:spcBef>
              <a:buNone/>
            </a:pPr>
            <a:r>
              <a:rPr lang="en-US" sz="2000" b="1" dirty="0" smtClean="0">
                <a:solidFill>
                  <a:schemeClr val="tx2">
                    <a:lumMod val="90000"/>
                  </a:schemeClr>
                </a:solidFill>
                <a:latin typeface="Arial"/>
                <a:cs typeface="Arial"/>
              </a:rPr>
              <a:t>January 28-May 29</a:t>
            </a:r>
            <a:endParaRPr lang="en-US" sz="2000" b="1" dirty="0">
              <a:solidFill>
                <a:schemeClr val="tx2">
                  <a:lumMod val="90000"/>
                </a:schemeClr>
              </a:solidFill>
              <a:latin typeface="Arial"/>
              <a:cs typeface="Arial"/>
            </a:endParaRPr>
          </a:p>
          <a:p>
            <a:pPr marL="454025" lvl="1" indent="0">
              <a:spcBef>
                <a:spcPts val="0"/>
              </a:spcBef>
              <a:buNone/>
            </a:pPr>
            <a:r>
              <a:rPr lang="en-US" sz="2000" b="1" dirty="0">
                <a:solidFill>
                  <a:schemeClr val="tx2">
                    <a:lumMod val="90000"/>
                  </a:schemeClr>
                </a:solidFill>
                <a:latin typeface="Arial"/>
                <a:cs typeface="Arial"/>
              </a:rPr>
              <a:t>	</a:t>
            </a:r>
            <a:r>
              <a:rPr lang="en-US" sz="2000" b="1" dirty="0" smtClean="0">
                <a:solidFill>
                  <a:schemeClr val="tx2">
                    <a:lumMod val="90000"/>
                  </a:schemeClr>
                </a:solidFill>
                <a:latin typeface="Arial"/>
                <a:cs typeface="Arial"/>
              </a:rPr>
              <a:t>Peoria Riverfront Museum</a:t>
            </a:r>
            <a:endParaRPr lang="en-US" sz="2000" b="1" dirty="0">
              <a:solidFill>
                <a:schemeClr val="tx2">
                  <a:lumMod val="90000"/>
                </a:schemeClr>
              </a:solidFill>
              <a:latin typeface="Arial"/>
              <a:cs typeface="Arial"/>
            </a:endParaRPr>
          </a:p>
          <a:p>
            <a:pPr marL="454025" lvl="1" indent="0">
              <a:spcBef>
                <a:spcPts val="0"/>
              </a:spcBef>
              <a:buNone/>
            </a:pPr>
            <a:r>
              <a:rPr lang="en-US" sz="2000" b="1" dirty="0">
                <a:solidFill>
                  <a:schemeClr val="tx2">
                    <a:lumMod val="90000"/>
                  </a:schemeClr>
                </a:solidFill>
                <a:latin typeface="Arial"/>
                <a:cs typeface="Arial"/>
              </a:rPr>
              <a:t>	</a:t>
            </a:r>
            <a:r>
              <a:rPr lang="en-US" sz="2000" b="1" dirty="0" smtClean="0">
                <a:solidFill>
                  <a:schemeClr val="tx2">
                    <a:lumMod val="90000"/>
                  </a:schemeClr>
                </a:solidFill>
                <a:latin typeface="Arial"/>
                <a:cs typeface="Arial"/>
              </a:rPr>
              <a:t>Peoria, IL</a:t>
            </a:r>
          </a:p>
          <a:p>
            <a:pPr marL="454025" lvl="1" indent="0">
              <a:spcBef>
                <a:spcPts val="0"/>
              </a:spcBef>
              <a:buNone/>
            </a:pPr>
            <a:endParaRPr lang="en-US" sz="2000" b="1" dirty="0" smtClean="0">
              <a:solidFill>
                <a:schemeClr val="accent4">
                  <a:lumMod val="20000"/>
                  <a:lumOff val="80000"/>
                </a:schemeClr>
              </a:solidFill>
              <a:latin typeface="Arial"/>
              <a:cs typeface="Arial"/>
            </a:endParaRPr>
          </a:p>
          <a:p>
            <a:pPr marL="454025" lvl="1" indent="0">
              <a:spcBef>
                <a:spcPts val="0"/>
              </a:spcBef>
              <a:buNone/>
            </a:pPr>
            <a:r>
              <a:rPr lang="en-US" sz="2000" b="1" dirty="0" smtClean="0">
                <a:solidFill>
                  <a:schemeClr val="tx2">
                    <a:lumMod val="90000"/>
                  </a:schemeClr>
                </a:solidFill>
                <a:latin typeface="Arial"/>
                <a:cs typeface="Arial"/>
              </a:rPr>
              <a:t>June 12-September 11</a:t>
            </a:r>
            <a:endParaRPr lang="en-US" sz="2000" b="1" dirty="0">
              <a:solidFill>
                <a:schemeClr val="tx2">
                  <a:lumMod val="90000"/>
                </a:schemeClr>
              </a:solidFill>
              <a:latin typeface="Arial"/>
              <a:cs typeface="Arial"/>
            </a:endParaRPr>
          </a:p>
          <a:p>
            <a:pPr marL="454025" lvl="1" indent="0">
              <a:spcBef>
                <a:spcPts val="0"/>
              </a:spcBef>
              <a:buNone/>
            </a:pPr>
            <a:r>
              <a:rPr lang="en-US" sz="2000" b="1" dirty="0">
                <a:solidFill>
                  <a:schemeClr val="tx2">
                    <a:lumMod val="90000"/>
                  </a:schemeClr>
                </a:solidFill>
                <a:latin typeface="Arial"/>
                <a:cs typeface="Arial"/>
              </a:rPr>
              <a:t>	</a:t>
            </a:r>
            <a:r>
              <a:rPr lang="en-US" sz="2000" b="1" dirty="0" smtClean="0">
                <a:solidFill>
                  <a:schemeClr val="tx2">
                    <a:lumMod val="90000"/>
                  </a:schemeClr>
                </a:solidFill>
                <a:latin typeface="Arial"/>
                <a:cs typeface="Arial"/>
              </a:rPr>
              <a:t>Health Museum</a:t>
            </a:r>
            <a:endParaRPr lang="en-US" sz="2000" b="1" dirty="0">
              <a:solidFill>
                <a:schemeClr val="tx2">
                  <a:lumMod val="90000"/>
                </a:schemeClr>
              </a:solidFill>
              <a:latin typeface="Arial"/>
              <a:cs typeface="Arial"/>
            </a:endParaRPr>
          </a:p>
          <a:p>
            <a:pPr marL="454025" lvl="1" indent="0">
              <a:spcBef>
                <a:spcPts val="0"/>
              </a:spcBef>
              <a:buNone/>
            </a:pPr>
            <a:r>
              <a:rPr lang="en-US" sz="2000" b="1" dirty="0">
                <a:solidFill>
                  <a:schemeClr val="tx2">
                    <a:lumMod val="90000"/>
                  </a:schemeClr>
                </a:solidFill>
                <a:latin typeface="Arial"/>
                <a:cs typeface="Arial"/>
              </a:rPr>
              <a:t>	</a:t>
            </a:r>
            <a:r>
              <a:rPr lang="en-US" sz="2000" b="1" dirty="0" smtClean="0">
                <a:solidFill>
                  <a:schemeClr val="tx2">
                    <a:lumMod val="90000"/>
                  </a:schemeClr>
                </a:solidFill>
                <a:latin typeface="Arial"/>
                <a:cs typeface="Arial"/>
              </a:rPr>
              <a:t>Houston, TX</a:t>
            </a:r>
            <a:endParaRPr lang="en-US" sz="2000" b="1" dirty="0">
              <a:solidFill>
                <a:schemeClr val="tx2">
                  <a:lumMod val="90000"/>
                </a:schemeClr>
              </a:solidFill>
              <a:latin typeface="Arial"/>
              <a:cs typeface="Arial"/>
            </a:endParaRPr>
          </a:p>
          <a:p>
            <a:pPr marL="454025" lvl="1" indent="0">
              <a:spcBef>
                <a:spcPts val="0"/>
              </a:spcBef>
              <a:buNone/>
            </a:pPr>
            <a:endParaRPr lang="en-US" sz="2000" b="1" dirty="0">
              <a:solidFill>
                <a:schemeClr val="accent4">
                  <a:lumMod val="20000"/>
                  <a:lumOff val="80000"/>
                </a:schemeClr>
              </a:solidFill>
              <a:latin typeface="Arial"/>
              <a:cs typeface="Arial"/>
            </a:endParaRPr>
          </a:p>
          <a:p>
            <a:pPr marL="457200" lvl="1" indent="0">
              <a:buNone/>
            </a:pPr>
            <a:endParaRPr lang="en-US" sz="2000" b="1" dirty="0" smtClean="0">
              <a:solidFill>
                <a:schemeClr val="accent4">
                  <a:lumMod val="20000"/>
                  <a:lumOff val="80000"/>
                </a:schemeClr>
              </a:solidFill>
              <a:latin typeface="Arial" panose="020B0604020202020204" pitchFamily="34" charset="0"/>
              <a:cs typeface="Arial" panose="020B0604020202020204" pitchFamily="34" charset="0"/>
            </a:endParaRPr>
          </a:p>
          <a:p>
            <a:pPr marL="457200" lvl="1" indent="0">
              <a:buNone/>
            </a:pPr>
            <a:endParaRPr lang="en-US" sz="2400" b="1" dirty="0">
              <a:solidFill>
                <a:schemeClr val="tx2">
                  <a:lumMod val="90000"/>
                </a:schemeClr>
              </a:solidFill>
            </a:endParaRPr>
          </a:p>
        </p:txBody>
      </p:sp>
      <p:sp>
        <p:nvSpPr>
          <p:cNvPr id="7" name="TextBox 6"/>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43</a:t>
            </a:r>
            <a:endParaRPr lang="en-US" sz="2000" dirty="0">
              <a:solidFill>
                <a:srgbClr val="00ADDC">
                  <a:lumMod val="40000"/>
                  <a:lumOff val="60000"/>
                </a:srgbClr>
              </a:solidFill>
              <a:latin typeface="Arial" charset="0"/>
            </a:endParaRPr>
          </a:p>
        </p:txBody>
      </p:sp>
      <p:pic>
        <p:nvPicPr>
          <p:cNvPr id="8" name="Picture 2" descr="C:\Users\egreen\Desktop\GENOME exhibit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7836" y="2428141"/>
            <a:ext cx="3564868" cy="3359200"/>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58005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rGenome&amp;You-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864" y="1312462"/>
            <a:ext cx="1926210" cy="5290067"/>
          </a:xfrm>
          <a:prstGeom prst="rect">
            <a:avLst/>
          </a:prstGeom>
          <a:effectLst>
            <a:glow rad="228600">
              <a:schemeClr val="accent3">
                <a:satMod val="175000"/>
                <a:alpha val="40000"/>
              </a:schemeClr>
            </a:glow>
          </a:effectLst>
        </p:spPr>
      </p:pic>
      <p:pic>
        <p:nvPicPr>
          <p:cNvPr id="6" name="Picture 5" descr="YourGenome&amp;You3AREAS-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8440" y="1297654"/>
            <a:ext cx="3468742" cy="2820651"/>
          </a:xfrm>
          <a:prstGeom prst="rect">
            <a:avLst/>
          </a:prstGeom>
          <a:effectLst>
            <a:softEdge rad="63500"/>
          </a:effectLst>
        </p:spPr>
      </p:pic>
      <p:pic>
        <p:nvPicPr>
          <p:cNvPr id="5" name="Picture 4" descr="YourGenome&amp;You3AREAS-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4374" y="2162593"/>
            <a:ext cx="3436875" cy="3911423"/>
          </a:xfrm>
          <a:prstGeom prst="rect">
            <a:avLst/>
          </a:prstGeom>
          <a:effectLst>
            <a:softEdge rad="63500"/>
          </a:effectLst>
        </p:spPr>
      </p:pic>
      <p:pic>
        <p:nvPicPr>
          <p:cNvPr id="7" name="Picture 6" descr="YourGenome&amp;You3AREAS-03.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7128" y="3441742"/>
            <a:ext cx="3471367" cy="3308838"/>
          </a:xfrm>
          <a:prstGeom prst="rect">
            <a:avLst/>
          </a:prstGeom>
          <a:effectLst>
            <a:softEdge rad="63500"/>
          </a:effectLst>
        </p:spPr>
      </p:pic>
      <p:sp>
        <p:nvSpPr>
          <p:cNvPr id="8" name="Rectangle 2"/>
          <p:cNvSpPr txBox="1">
            <a:spLocks noChangeArrowheads="1"/>
          </p:cNvSpPr>
          <p:nvPr/>
        </p:nvSpPr>
        <p:spPr>
          <a:xfrm>
            <a:off x="0" y="23149"/>
            <a:ext cx="9144000" cy="811212"/>
          </a:xfrm>
          <a:prstGeom prst="rect">
            <a:avLst/>
          </a:prstGeom>
        </p:spPr>
        <p:txBody>
          <a:bodyPr/>
          <a:lstStyle/>
          <a:p>
            <a:pPr algn="ctr">
              <a:defRPr/>
            </a:pPr>
            <a:r>
              <a:rPr lang="en-US" sz="3600" spc="-100" dirty="0" smtClean="0">
                <a:solidFill>
                  <a:srgbClr val="FFFF00"/>
                </a:solidFill>
                <a:cs typeface="Arial" pitchFamily="34" charset="0"/>
              </a:rPr>
              <a:t>Partnership for Community Outreach and Engagement in Genomics</a:t>
            </a:r>
            <a:endParaRPr lang="en-US" sz="3600" spc="-100" dirty="0">
              <a:solidFill>
                <a:srgbClr val="FFFF00"/>
              </a:solidFill>
              <a:cs typeface="Arial" pitchFamily="34" charset="0"/>
            </a:endParaRPr>
          </a:p>
        </p:txBody>
      </p:sp>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44</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48170738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ppt_x</p:attrName>
                                        </p:attrNameLst>
                                      </p:cBhvr>
                                      <p:tavLst>
                                        <p:tav tm="0">
                                          <p:val>
                                            <p:strVal val="#ppt_x-#ppt_w*1.125000"/>
                                          </p:val>
                                        </p:tav>
                                        <p:tav tm="100000">
                                          <p:val>
                                            <p:strVal val="#ppt_x"/>
                                          </p:val>
                                        </p:tav>
                                      </p:tavLst>
                                    </p:anim>
                                    <p:animEffect transition="in" filter="wipe(right)">
                                      <p:cBhvr>
                                        <p:cTn id="14"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
        <p:nvSpPr>
          <p:cNvPr id="5" name="Title 1"/>
          <p:cNvSpPr txBox="1">
            <a:spLocks/>
          </p:cNvSpPr>
          <p:nvPr/>
        </p:nvSpPr>
        <p:spPr>
          <a:xfrm>
            <a:off x="-4764" y="1579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135049397"/>
      </p:ext>
    </p:extLst>
  </p:cSld>
  <p:clrMapOvr>
    <a:masterClrMapping/>
  </p:clrMapOvr>
  <p:transition spd="slow">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9050"/>
            <a:ext cx="9144001" cy="608956"/>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Senior </a:t>
            </a:r>
            <a:r>
              <a:rPr lang="en-US" sz="3600" b="1" dirty="0" smtClean="0">
                <a:solidFill>
                  <a:srgbClr val="FFFF00"/>
                </a:solidFill>
                <a:latin typeface="Arial" charset="0"/>
                <a:cs typeface="Arial" charset="0"/>
              </a:rPr>
              <a:t>Member, International </a:t>
            </a:r>
            <a:r>
              <a:rPr lang="en-US" sz="3600" b="1" dirty="0">
                <a:solidFill>
                  <a:srgbClr val="FFFF00"/>
                </a:solidFill>
                <a:latin typeface="Arial" charset="0"/>
                <a:cs typeface="Arial" charset="0"/>
              </a:rPr>
              <a:t>Society for Computational </a:t>
            </a:r>
            <a:r>
              <a:rPr lang="en-US" sz="3600" b="1" dirty="0" smtClean="0">
                <a:solidFill>
                  <a:srgbClr val="FFFF00"/>
                </a:solidFill>
                <a:latin typeface="Arial" charset="0"/>
                <a:cs typeface="Arial" charset="0"/>
              </a:rPr>
              <a:t>Biology</a:t>
            </a:r>
          </a:p>
        </p:txBody>
      </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45</a:t>
            </a:r>
            <a:endParaRPr lang="en-US" sz="2000" dirty="0">
              <a:solidFill>
                <a:srgbClr val="00ADDC">
                  <a:lumMod val="40000"/>
                  <a:lumOff val="60000"/>
                </a:srgbClr>
              </a:solidFill>
              <a:latin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f1000research.com/img/channels/iscb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0239" y="2982904"/>
            <a:ext cx="4135238" cy="1512772"/>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srcRect l="36384" r="7099"/>
          <a:stretch/>
        </p:blipFill>
        <p:spPr>
          <a:xfrm>
            <a:off x="963825" y="1870141"/>
            <a:ext cx="3185160" cy="3738298"/>
          </a:xfrm>
          <a:prstGeom prst="roundRect">
            <a:avLst/>
          </a:prstGeom>
        </p:spPr>
      </p:pic>
      <p:sp>
        <p:nvSpPr>
          <p:cNvPr id="9" name="Title 1"/>
          <p:cNvSpPr txBox="1">
            <a:spLocks/>
          </p:cNvSpPr>
          <p:nvPr/>
        </p:nvSpPr>
        <p:spPr>
          <a:xfrm>
            <a:off x="230400" y="5608439"/>
            <a:ext cx="4447221" cy="603250"/>
          </a:xfrm>
          <a:prstGeom prst="rect">
            <a:avLst/>
          </a:prstGeom>
        </p:spPr>
        <p:txBody>
          <a:bodyPr/>
          <a:lstStyle/>
          <a:p>
            <a:pPr algn="ctr" eaLnBrk="0" hangingPunct="0">
              <a:defRPr/>
            </a:pPr>
            <a:r>
              <a:rPr lang="en-US" sz="3200" spc="-100" dirty="0" smtClean="0">
                <a:ea typeface="+mj-ea"/>
                <a:cs typeface="Arial" charset="0"/>
              </a:rPr>
              <a:t>Andy Baxevanis, Ph.D.</a:t>
            </a:r>
            <a:endParaRPr lang="en-US" sz="3200" spc="-100" dirty="0">
              <a:ea typeface="+mj-ea"/>
              <a:cs typeface="Arial" charset="0"/>
            </a:endParaRPr>
          </a:p>
        </p:txBody>
      </p:sp>
    </p:spTree>
    <p:extLst>
      <p:ext uri="{BB962C8B-B14F-4D97-AF65-F5344CB8AC3E}">
        <p14:creationId xmlns:p14="http://schemas.microsoft.com/office/powerpoint/2010/main" val="3766474374"/>
      </p:ext>
    </p:extLst>
  </p:cSld>
  <p:clrMapOvr>
    <a:masterClrMapping/>
  </p:clrMapOvr>
  <p:transition spd="slow">
    <p:wipe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764" y="21979"/>
            <a:ext cx="9144000" cy="811212"/>
          </a:xfrm>
          <a:prstGeom prst="rect">
            <a:avLst/>
          </a:prstGeom>
        </p:spPr>
        <p:txBody>
          <a:bodyPr/>
          <a:lstStyle/>
          <a:p>
            <a:pPr algn="ctr">
              <a:defRPr/>
            </a:pPr>
            <a:r>
              <a:rPr lang="en-US" sz="3600" spc="-100" dirty="0">
                <a:solidFill>
                  <a:srgbClr val="FFFF00"/>
                </a:solidFill>
                <a:latin typeface="Arial" pitchFamily="34" charset="0"/>
                <a:cs typeface="Arial" pitchFamily="34" charset="0"/>
              </a:rPr>
              <a:t>NHGRI Intramural Research Highlights</a:t>
            </a:r>
          </a:p>
        </p:txBody>
      </p:sp>
      <p:sp>
        <p:nvSpPr>
          <p:cNvPr id="11" name="AutoShape 10" descr="http://inside.genome.gov/NHGRIStaff/Staff/retrieve.cfm?imageid=40000683&amp;dpi=300&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6" name="Group 5"/>
          <p:cNvGrpSpPr/>
          <p:nvPr/>
        </p:nvGrpSpPr>
        <p:grpSpPr>
          <a:xfrm>
            <a:off x="307975" y="4790933"/>
            <a:ext cx="7527788" cy="1394813"/>
            <a:chOff x="585270" y="4790933"/>
            <a:chExt cx="7527788" cy="1394813"/>
          </a:xfrm>
        </p:grpSpPr>
        <p:pic>
          <p:nvPicPr>
            <p:cNvPr id="30" name="Picture 29"/>
            <p:cNvPicPr/>
            <p:nvPr/>
          </p:nvPicPr>
          <p:blipFill rotWithShape="1">
            <a:blip r:embed="rId3">
              <a:extLst>
                <a:ext uri="{28A0092B-C50C-407E-A947-70E740481C1C}">
                  <a14:useLocalDpi xmlns:a14="http://schemas.microsoft.com/office/drawing/2010/main" val="0"/>
                </a:ext>
              </a:extLst>
            </a:blip>
            <a:srcRect l="26793" t="1751" r="14525" b="17665"/>
            <a:stretch/>
          </p:blipFill>
          <p:spPr>
            <a:xfrm>
              <a:off x="6603999" y="4796118"/>
              <a:ext cx="1509059" cy="1374588"/>
            </a:xfrm>
            <a:prstGeom prst="rect">
              <a:avLst/>
            </a:prstGeom>
          </p:spPr>
        </p:pic>
        <p:pic>
          <p:nvPicPr>
            <p:cNvPr id="14" name="Picture 13" descr="AJHG.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30" y="4790933"/>
              <a:ext cx="6051318" cy="826949"/>
            </a:xfrm>
            <a:prstGeom prst="rect">
              <a:avLst/>
            </a:prstGeom>
          </p:spPr>
        </p:pic>
        <p:sp>
          <p:nvSpPr>
            <p:cNvPr id="25" name="Rectangle 24"/>
            <p:cNvSpPr/>
            <p:nvPr/>
          </p:nvSpPr>
          <p:spPr>
            <a:xfrm>
              <a:off x="614653" y="5557942"/>
              <a:ext cx="5989637" cy="584776"/>
            </a:xfrm>
            <a:prstGeom prst="rect">
              <a:avLst/>
            </a:prstGeom>
            <a:solidFill>
              <a:schemeClr val="tx1"/>
            </a:solidFill>
          </p:spPr>
          <p:txBody>
            <a:bodyPr wrap="square">
              <a:spAutoFit/>
            </a:bodyPr>
            <a:lstStyle/>
            <a:p>
              <a:r>
                <a:rPr lang="en-US" sz="1600" dirty="0" err="1">
                  <a:solidFill>
                    <a:srgbClr val="000000"/>
                  </a:solidFill>
                </a:rPr>
                <a:t>Biallelic</a:t>
              </a:r>
              <a:r>
                <a:rPr lang="en-US" sz="1600" dirty="0">
                  <a:solidFill>
                    <a:srgbClr val="000000"/>
                  </a:solidFill>
                </a:rPr>
                <a:t> </a:t>
              </a:r>
              <a:r>
                <a:rPr lang="en-US" sz="1600" i="1" dirty="0">
                  <a:solidFill>
                    <a:srgbClr val="000000"/>
                  </a:solidFill>
                </a:rPr>
                <a:t>BRCA2</a:t>
              </a:r>
              <a:r>
                <a:rPr lang="en-US" sz="1600" dirty="0">
                  <a:solidFill>
                    <a:srgbClr val="000000"/>
                  </a:solidFill>
                </a:rPr>
                <a:t> Mutations Shape the Somatic Mutational Landscape of Aggressive Prostate </a:t>
              </a:r>
              <a:r>
                <a:rPr lang="en-US" sz="1600" dirty="0" smtClean="0">
                  <a:solidFill>
                    <a:srgbClr val="000000"/>
                  </a:solidFill>
                </a:rPr>
                <a:t>Tumors</a:t>
              </a:r>
              <a:endParaRPr lang="en-US" sz="1600" dirty="0">
                <a:solidFill>
                  <a:srgbClr val="000000"/>
                </a:solidFill>
              </a:endParaRPr>
            </a:p>
          </p:txBody>
        </p:sp>
        <p:sp>
          <p:nvSpPr>
            <p:cNvPr id="33" name="Rectangle 32"/>
            <p:cNvSpPr/>
            <p:nvPr/>
          </p:nvSpPr>
          <p:spPr>
            <a:xfrm>
              <a:off x="585270" y="4795284"/>
              <a:ext cx="7498080" cy="13904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p:cNvGrpSpPr/>
          <p:nvPr/>
        </p:nvGrpSpPr>
        <p:grpSpPr>
          <a:xfrm>
            <a:off x="349604" y="984043"/>
            <a:ext cx="7502706" cy="1422226"/>
            <a:chOff x="626899" y="984043"/>
            <a:chExt cx="7502706" cy="1422226"/>
          </a:xfrm>
        </p:grpSpPr>
        <p:sp>
          <p:nvSpPr>
            <p:cNvPr id="22" name="Rectangle 21"/>
            <p:cNvSpPr/>
            <p:nvPr/>
          </p:nvSpPr>
          <p:spPr>
            <a:xfrm>
              <a:off x="667240" y="1482939"/>
              <a:ext cx="5123960" cy="923330"/>
            </a:xfrm>
            <a:prstGeom prst="rect">
              <a:avLst/>
            </a:prstGeom>
            <a:solidFill>
              <a:schemeClr val="tx1"/>
            </a:solidFill>
          </p:spPr>
          <p:txBody>
            <a:bodyPr wrap="square">
              <a:spAutoFit/>
            </a:bodyPr>
            <a:lstStyle/>
            <a:p>
              <a:endParaRPr lang="en-US" dirty="0" smtClean="0">
                <a:solidFill>
                  <a:schemeClr val="bg1"/>
                </a:solidFill>
              </a:endParaRPr>
            </a:p>
            <a:p>
              <a:r>
                <a:rPr lang="en-US" dirty="0">
                  <a:solidFill>
                    <a:schemeClr val="bg1"/>
                  </a:solidFill>
                </a:rPr>
                <a:t>An electronic atlas of human malformation syndromes in diverse populations</a:t>
              </a:r>
              <a:endParaRPr lang="en-US" b="0" dirty="0" smtClean="0">
                <a:solidFill>
                  <a:schemeClr val="bg1"/>
                </a:solidFill>
              </a:endParaRPr>
            </a:p>
          </p:txBody>
        </p:sp>
        <p:pic>
          <p:nvPicPr>
            <p:cNvPr id="24" name="Picture 23"/>
            <p:cNvPicPr/>
            <p:nvPr/>
          </p:nvPicPr>
          <p:blipFill rotWithShape="1">
            <a:blip r:embed="rId5">
              <a:extLst>
                <a:ext uri="{28A0092B-C50C-407E-A947-70E740481C1C}">
                  <a14:useLocalDpi xmlns:a14="http://schemas.microsoft.com/office/drawing/2010/main" val="0"/>
                </a:ext>
              </a:extLst>
            </a:blip>
            <a:srcRect l="-1" r="22151" b="29359"/>
            <a:stretch/>
          </p:blipFill>
          <p:spPr>
            <a:xfrm flipH="1">
              <a:off x="5767294" y="984043"/>
              <a:ext cx="2345764" cy="1387017"/>
            </a:xfrm>
            <a:prstGeom prst="rect">
              <a:avLst/>
            </a:prstGeom>
          </p:spPr>
        </p:pic>
        <p:pic>
          <p:nvPicPr>
            <p:cNvPr id="10" name="Picture 9" descr="Genet.inMed.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899" y="990601"/>
              <a:ext cx="5149360" cy="591262"/>
            </a:xfrm>
            <a:prstGeom prst="rect">
              <a:avLst/>
            </a:prstGeom>
          </p:spPr>
        </p:pic>
        <p:sp>
          <p:nvSpPr>
            <p:cNvPr id="35" name="Rectangle 34"/>
            <p:cNvSpPr/>
            <p:nvPr/>
          </p:nvSpPr>
          <p:spPr>
            <a:xfrm>
              <a:off x="631525" y="992679"/>
              <a:ext cx="7498080" cy="139434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p:nvGrpSpPr>
        <p:grpSpPr>
          <a:xfrm>
            <a:off x="1250726" y="2875587"/>
            <a:ext cx="7521574" cy="1446028"/>
            <a:chOff x="1466851" y="2939848"/>
            <a:chExt cx="7521574" cy="1446028"/>
          </a:xfrm>
        </p:grpSpPr>
        <p:sp>
          <p:nvSpPr>
            <p:cNvPr id="17" name="Rectangle 16"/>
            <p:cNvSpPr/>
            <p:nvPr/>
          </p:nvSpPr>
          <p:spPr>
            <a:xfrm>
              <a:off x="3115733" y="3627967"/>
              <a:ext cx="5858934" cy="736600"/>
            </a:xfrm>
            <a:prstGeom prst="rect">
              <a:avLst/>
            </a:prstGeom>
            <a:solidFill>
              <a:schemeClr val="tx1"/>
            </a:solidFill>
          </p:spPr>
          <p:txBody>
            <a:bodyPr wrap="square" rtlCol="0" anchor="ctr">
              <a:spAutoFit/>
            </a:bodyPr>
            <a:lstStyle/>
            <a:p>
              <a:pPr algn="ctr"/>
              <a:endParaRPr lang="en-US" b="0" i="1" dirty="0">
                <a:solidFill>
                  <a:schemeClr val="bg1"/>
                </a:solidFill>
              </a:endParaRPr>
            </a:p>
          </p:txBody>
        </p:sp>
        <p:sp>
          <p:nvSpPr>
            <p:cNvPr id="18" name="Rectangle 17"/>
            <p:cNvSpPr/>
            <p:nvPr/>
          </p:nvSpPr>
          <p:spPr>
            <a:xfrm>
              <a:off x="3213908" y="3684833"/>
              <a:ext cx="5362825" cy="584776"/>
            </a:xfrm>
            <a:prstGeom prst="rect">
              <a:avLst/>
            </a:prstGeom>
            <a:solidFill>
              <a:schemeClr val="tx1"/>
            </a:solidFill>
          </p:spPr>
          <p:txBody>
            <a:bodyPr wrap="square">
              <a:spAutoFit/>
            </a:bodyPr>
            <a:lstStyle/>
            <a:p>
              <a:r>
                <a:rPr lang="en-US" sz="1600" dirty="0" smtClean="0">
                  <a:solidFill>
                    <a:srgbClr val="000000"/>
                  </a:solidFill>
                </a:rPr>
                <a:t>Systematic </a:t>
              </a:r>
              <a:r>
                <a:rPr lang="en-US" sz="1600" dirty="0">
                  <a:solidFill>
                    <a:srgbClr val="000000"/>
                  </a:solidFill>
                </a:rPr>
                <a:t>Evaluation of Sanger Validation of </a:t>
              </a:r>
              <a:endParaRPr lang="en-US" sz="1600" dirty="0" smtClean="0">
                <a:solidFill>
                  <a:srgbClr val="000000"/>
                </a:solidFill>
              </a:endParaRPr>
            </a:p>
            <a:p>
              <a:r>
                <a:rPr lang="en-US" sz="1600" dirty="0" smtClean="0">
                  <a:solidFill>
                    <a:srgbClr val="000000"/>
                  </a:solidFill>
                </a:rPr>
                <a:t>Next</a:t>
              </a:r>
              <a:r>
                <a:rPr lang="en-US" sz="1600" dirty="0">
                  <a:solidFill>
                    <a:srgbClr val="000000"/>
                  </a:solidFill>
                </a:rPr>
                <a:t>-Generation Sequencing Variants</a:t>
              </a:r>
            </a:p>
          </p:txBody>
        </p:sp>
        <p:pic>
          <p:nvPicPr>
            <p:cNvPr id="20" name="Picture 19" descr="ClinicalChem.tiff"/>
            <p:cNvPicPr>
              <a:picLocks noChangeAspect="1"/>
            </p:cNvPicPr>
            <p:nvPr/>
          </p:nvPicPr>
          <p:blipFill rotWithShape="1">
            <a:blip r:embed="rId7">
              <a:extLst>
                <a:ext uri="{28A0092B-C50C-407E-A947-70E740481C1C}">
                  <a14:useLocalDpi xmlns:a14="http://schemas.microsoft.com/office/drawing/2010/main" val="0"/>
                </a:ext>
              </a:extLst>
            </a:blip>
            <a:srcRect l="-1" r="35993"/>
            <a:stretch/>
          </p:blipFill>
          <p:spPr>
            <a:xfrm>
              <a:off x="3135587" y="2971212"/>
              <a:ext cx="5852838" cy="667926"/>
            </a:xfrm>
            <a:prstGeom prst="rect">
              <a:avLst/>
            </a:prstGeom>
          </p:spPr>
        </p:pic>
        <p:pic>
          <p:nvPicPr>
            <p:cNvPr id="21" name="Picture 20"/>
            <p:cNvPicPr/>
            <p:nvPr/>
          </p:nvPicPr>
          <p:blipFill rotWithShape="1">
            <a:blip r:embed="rId8">
              <a:extLst>
                <a:ext uri="{28A0092B-C50C-407E-A947-70E740481C1C}">
                  <a14:useLocalDpi xmlns:a14="http://schemas.microsoft.com/office/drawing/2010/main" val="0"/>
                </a:ext>
              </a:extLst>
            </a:blip>
            <a:srcRect l="14229" t="6050" r="32011" b="24421"/>
            <a:stretch/>
          </p:blipFill>
          <p:spPr>
            <a:xfrm>
              <a:off x="1466851" y="2940050"/>
              <a:ext cx="1679574" cy="1444625"/>
            </a:xfrm>
            <a:prstGeom prst="rect">
              <a:avLst/>
            </a:prstGeom>
          </p:spPr>
        </p:pic>
        <p:sp>
          <p:nvSpPr>
            <p:cNvPr id="23" name="Rectangle 22"/>
            <p:cNvSpPr/>
            <p:nvPr/>
          </p:nvSpPr>
          <p:spPr>
            <a:xfrm>
              <a:off x="1484736" y="2939848"/>
              <a:ext cx="7493968" cy="144602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p:cNvSpPr txBox="1"/>
          <p:nvPr/>
        </p:nvSpPr>
        <p:spPr>
          <a:xfrm>
            <a:off x="7319535" y="6407027"/>
            <a:ext cx="1795684" cy="400110"/>
          </a:xfrm>
          <a:prstGeom prst="rect">
            <a:avLst/>
          </a:prstGeom>
          <a:noFill/>
        </p:spPr>
        <p:txBody>
          <a:bodyPr wrap="none">
            <a:spAutoFit/>
          </a:bodyPr>
          <a:lstStyle/>
          <a:p>
            <a:pPr>
              <a:defRPr/>
            </a:pPr>
            <a:r>
              <a:rPr lang="en-US" sz="2000" dirty="0" smtClean="0">
                <a:solidFill>
                  <a:srgbClr val="00ADDC">
                    <a:lumMod val="40000"/>
                    <a:lumOff val="60000"/>
                  </a:srgbClr>
                </a:solidFill>
                <a:latin typeface="Arial" charset="0"/>
              </a:rPr>
              <a:t>Document 46</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4619909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64" y="2668786"/>
            <a:ext cx="184731" cy="646331"/>
          </a:xfrm>
          <a:prstGeom prst="rect">
            <a:avLst/>
          </a:prstGeom>
          <a:noFill/>
        </p:spPr>
        <p:txBody>
          <a:bodyPr wrap="none" rtlCol="0">
            <a:spAutoFit/>
          </a:bodyPr>
          <a:lstStyle/>
          <a:p>
            <a:endParaRPr lang="en-US" dirty="0" smtClean="0">
              <a:solidFill>
                <a:prstClr val="white"/>
              </a:solidFill>
            </a:endParaRPr>
          </a:p>
          <a:p>
            <a:endParaRPr lang="en-US" dirty="0">
              <a:solidFill>
                <a:prstClr val="white"/>
              </a:solidFill>
            </a:endParaRPr>
          </a:p>
        </p:txBody>
      </p:sp>
      <p:sp>
        <p:nvSpPr>
          <p:cNvPr id="4" name="TextBox 3"/>
          <p:cNvSpPr txBox="1"/>
          <p:nvPr/>
        </p:nvSpPr>
        <p:spPr>
          <a:xfrm>
            <a:off x="179967" y="2723007"/>
            <a:ext cx="8719484" cy="3539430"/>
          </a:xfrm>
          <a:prstGeom prst="rect">
            <a:avLst/>
          </a:prstGeom>
          <a:noFill/>
        </p:spPr>
        <p:txBody>
          <a:bodyPr wrap="square" rtlCol="0">
            <a:spAutoFit/>
          </a:bodyPr>
          <a:lstStyle/>
          <a:p>
            <a:pPr algn="ctr"/>
            <a:r>
              <a:rPr lang="en-US" sz="3200" dirty="0" smtClean="0">
                <a:solidFill>
                  <a:prstClr val="white"/>
                </a:solidFill>
              </a:rPr>
              <a:t>To receive </a:t>
            </a:r>
            <a:r>
              <a:rPr lang="en-US" sz="3200" i="1" dirty="0" smtClean="0">
                <a:solidFill>
                  <a:prstClr val="white"/>
                </a:solidFill>
              </a:rPr>
              <a:t>The </a:t>
            </a:r>
            <a:r>
              <a:rPr lang="en-US" sz="3200" i="1" dirty="0">
                <a:solidFill>
                  <a:prstClr val="white"/>
                </a:solidFill>
              </a:rPr>
              <a:t>Genomics Landscape</a:t>
            </a:r>
            <a:r>
              <a:rPr lang="en-US" sz="3200" dirty="0">
                <a:solidFill>
                  <a:prstClr val="white"/>
                </a:solidFill>
              </a:rPr>
              <a:t>, </a:t>
            </a:r>
            <a:endParaRPr lang="en-US" sz="3200" dirty="0" smtClean="0">
              <a:solidFill>
                <a:prstClr val="white"/>
              </a:solidFill>
            </a:endParaRPr>
          </a:p>
          <a:p>
            <a:pPr algn="ctr"/>
            <a:r>
              <a:rPr lang="en-US" sz="3200" dirty="0" smtClean="0">
                <a:solidFill>
                  <a:prstClr val="white"/>
                </a:solidFill>
              </a:rPr>
              <a:t>go to </a:t>
            </a:r>
            <a:r>
              <a:rPr lang="en-US" sz="3200" dirty="0" smtClean="0">
                <a:solidFill>
                  <a:srgbClr val="FF9933"/>
                </a:solidFill>
              </a:rPr>
              <a:t>list.nih.gov</a:t>
            </a:r>
            <a:endParaRPr lang="en-US" sz="3200" dirty="0">
              <a:solidFill>
                <a:srgbClr val="FF9933"/>
              </a:solidFill>
            </a:endParaRPr>
          </a:p>
          <a:p>
            <a:pPr algn="ctr"/>
            <a:endParaRPr lang="en-US" sz="3200" u="sng" dirty="0">
              <a:solidFill>
                <a:prstClr val="white"/>
              </a:solidFill>
            </a:endParaRPr>
          </a:p>
          <a:p>
            <a:pPr algn="ctr"/>
            <a:r>
              <a:rPr lang="en-US" sz="3200" dirty="0" smtClean="0">
                <a:solidFill>
                  <a:prstClr val="white"/>
                </a:solidFill>
              </a:rPr>
              <a:t>Search for </a:t>
            </a:r>
            <a:r>
              <a:rPr lang="en-US" sz="3200" dirty="0" smtClean="0">
                <a:solidFill>
                  <a:srgbClr val="FF9933"/>
                </a:solidFill>
              </a:rPr>
              <a:t>NHGRILANDSCAPE</a:t>
            </a:r>
          </a:p>
          <a:p>
            <a:pPr algn="ctr"/>
            <a:endParaRPr lang="en-US" sz="3200" dirty="0" smtClean="0">
              <a:solidFill>
                <a:srgbClr val="7FD13B"/>
              </a:solidFill>
            </a:endParaRPr>
          </a:p>
          <a:p>
            <a:pPr algn="ctr"/>
            <a:r>
              <a:rPr lang="en-US" sz="3200" dirty="0" smtClean="0">
                <a:solidFill>
                  <a:prstClr val="white"/>
                </a:solidFill>
              </a:rPr>
              <a:t>Past issues can </a:t>
            </a:r>
            <a:r>
              <a:rPr lang="en-US" sz="3200" dirty="0">
                <a:solidFill>
                  <a:prstClr val="white"/>
                </a:solidFill>
              </a:rPr>
              <a:t>be accessed at: </a:t>
            </a:r>
            <a:r>
              <a:rPr lang="en-US" sz="3200" dirty="0" smtClean="0">
                <a:solidFill>
                  <a:srgbClr val="FF9933"/>
                </a:solidFill>
              </a:rPr>
              <a:t>genome.gov/27527308</a:t>
            </a:r>
            <a:r>
              <a:rPr lang="en-US" sz="3200" dirty="0">
                <a:solidFill>
                  <a:prstClr val="white"/>
                </a:solidFill>
              </a:rPr>
              <a:t> </a:t>
            </a:r>
            <a:endParaRPr lang="en-US" sz="3200" b="0" dirty="0">
              <a:solidFill>
                <a:prstClr val="white"/>
              </a:solidFill>
            </a:endParaRPr>
          </a:p>
        </p:txBody>
      </p:sp>
      <p:sp>
        <p:nvSpPr>
          <p:cNvPr id="6" name="TextBox 5"/>
          <p:cNvSpPr txBox="1"/>
          <p:nvPr/>
        </p:nvSpPr>
        <p:spPr>
          <a:xfrm>
            <a:off x="7319535" y="6407027"/>
            <a:ext cx="1795684" cy="400110"/>
          </a:xfrm>
          <a:prstGeom prst="rect">
            <a:avLst/>
          </a:prstGeom>
          <a:noFill/>
        </p:spPr>
        <p:txBody>
          <a:bodyPr wrap="none">
            <a:spAutoFit/>
          </a:bodyPr>
          <a:lstStyle/>
          <a:p>
            <a:pPr>
              <a:defRPr/>
            </a:pPr>
            <a:r>
              <a:rPr lang="en-US" sz="2000" dirty="0" smtClean="0">
                <a:solidFill>
                  <a:srgbClr val="00ADDC">
                    <a:lumMod val="40000"/>
                    <a:lumOff val="60000"/>
                  </a:srgbClr>
                </a:solidFill>
                <a:latin typeface="Arial" charset="0"/>
              </a:rPr>
              <a:t>Document 47</a:t>
            </a:r>
            <a:endParaRPr lang="en-US" sz="2000" dirty="0">
              <a:solidFill>
                <a:srgbClr val="00ADDC">
                  <a:lumMod val="40000"/>
                  <a:lumOff val="60000"/>
                </a:srgbClr>
              </a:solidFill>
              <a:latin typeface="Arial" charset="0"/>
            </a:endParaRPr>
          </a:p>
        </p:txBody>
      </p:sp>
      <p:pic>
        <p:nvPicPr>
          <p:cNvPr id="2050" name="Picture 2" descr="\\centaur.nhgri.nih.gov\share\DERshare\OD\Director's Messaging\Banner Images\TGL 2015 top bann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4" y="-1"/>
            <a:ext cx="9148764" cy="249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569312"/>
      </p:ext>
    </p:extLst>
  </p:cSld>
  <p:clrMapOvr>
    <a:masterClrMapping/>
  </p:clrMapOvr>
  <p:transition spd="slow">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1664734"/>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smtClean="0">
                <a:solidFill>
                  <a:srgbClr val="FFFFFF"/>
                </a:solidFill>
                <a:cs typeface="Arial" pitchFamily="34" charset="0"/>
              </a:rPr>
              <a:t>Thanks</a:t>
            </a:r>
            <a:r>
              <a:rPr lang="en-US" sz="4400" dirty="0">
                <a:solidFill>
                  <a:srgbClr val="FFFFFF"/>
                </a:solidFill>
                <a:cs typeface="Arial" pitchFamily="34" charset="0"/>
              </a:rPr>
              <a:t>!</a:t>
            </a:r>
          </a:p>
        </p:txBody>
      </p:sp>
      <p:sp>
        <p:nvSpPr>
          <p:cNvPr id="94214" name="Rectangle 6"/>
          <p:cNvSpPr>
            <a:spLocks noChangeArrowheads="1"/>
          </p:cNvSpPr>
          <p:nvPr/>
        </p:nvSpPr>
        <p:spPr bwMode="auto">
          <a:xfrm>
            <a:off x="0" y="5894388"/>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a:solidFill>
                  <a:srgbClr val="FFFFFF"/>
                </a:solidFill>
                <a:cs typeface="Arial" pitchFamily="34" charset="0"/>
              </a:rPr>
              <a:t>Special Thanks!</a:t>
            </a:r>
          </a:p>
        </p:txBody>
      </p:sp>
      <p:sp>
        <p:nvSpPr>
          <p:cNvPr id="2" name="AutoShape 2" descr="http://inside.genome.gov/NHGRIStaff/Staff/retrieve.cfm?imageid=15000184&amp;dpi=72&amp;fileforma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inside.genome.gov/NHGRIStaff/Staff/retrieve.cfm?imageid=15000184&amp;dpi=72&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ymail_attachmentId199" descr="2d1d83e8-f493-44b2-971d-4ba5507fcaef"/>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
                    </a14:imgEffect>
                    <a14:imgEffect>
                      <a14:brightnessContrast bright="-4000" contrast="2000"/>
                    </a14:imgEffect>
                  </a14:imgLayer>
                </a14:imgProps>
              </a:ext>
              <a:ext uri="{28A0092B-C50C-407E-A947-70E740481C1C}">
                <a14:useLocalDpi xmlns:a14="http://schemas.microsoft.com/office/drawing/2010/main" val="0"/>
              </a:ext>
            </a:extLst>
          </a:blip>
          <a:srcRect l="4132" r="37911" b="51106"/>
          <a:stretch/>
        </p:blipFill>
        <p:spPr bwMode="auto">
          <a:xfrm>
            <a:off x="1564639" y="3036333"/>
            <a:ext cx="5955030" cy="282691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stretch>
            <a:fillRect/>
          </a:stretch>
        </p:blipFill>
        <p:spPr>
          <a:xfrm>
            <a:off x="309562" y="64065"/>
            <a:ext cx="8524875" cy="1524000"/>
          </a:xfrm>
          <a:prstGeom prst="rect">
            <a:avLst/>
          </a:prstGeom>
          <a:effectLst>
            <a:softEdge rad="63500"/>
          </a:effectLst>
        </p:spPr>
      </p:pic>
    </p:spTree>
    <p:extLst>
      <p:ext uri="{BB962C8B-B14F-4D97-AF65-F5344CB8AC3E}">
        <p14:creationId xmlns:p14="http://schemas.microsoft.com/office/powerpoint/2010/main" val="821700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4"/>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up)">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rgbClr val="4E5B6F"/>
                </a:solidFill>
              </a:rPr>
              <a:t>General NHGRI Updates</a:t>
            </a:r>
          </a:p>
          <a:p>
            <a:pPr marL="1016000" indent="-787400">
              <a:spcBef>
                <a:spcPts val="1800"/>
              </a:spcBef>
              <a:buFontTx/>
              <a:buAutoNum type="romanUcPeriod"/>
            </a:pPr>
            <a:r>
              <a:rPr lang="en-US" sz="3400" dirty="0">
                <a:solidFill>
                  <a:srgbClr val="D6ECFF">
                    <a:lumMod val="90000"/>
                  </a:srgbClr>
                </a:solidFill>
              </a:rPr>
              <a:t>General NIH Updates</a:t>
            </a:r>
          </a:p>
          <a:p>
            <a:pPr marL="1016000" indent="-787400">
              <a:spcBef>
                <a:spcPts val="1800"/>
              </a:spcBef>
              <a:buFontTx/>
              <a:buAutoNum type="romanUcPeriod"/>
            </a:pPr>
            <a:r>
              <a:rPr lang="en-US" sz="3400" dirty="0" smtClean="0">
                <a:solidFill>
                  <a:srgbClr val="4E5B6F"/>
                </a:solidFill>
              </a:rPr>
              <a:t>General Genomics </a:t>
            </a:r>
            <a:r>
              <a:rPr lang="en-US" sz="3400" dirty="0">
                <a:solidFill>
                  <a:srgbClr val="4E5B6F"/>
                </a:solidFill>
              </a:rPr>
              <a:t>Updates</a:t>
            </a:r>
          </a:p>
          <a:p>
            <a:pPr marL="1016000" indent="-787400">
              <a:spcBef>
                <a:spcPts val="1800"/>
              </a:spcBef>
              <a:buFontTx/>
              <a:buAutoNum type="romanUcPeriod"/>
            </a:pPr>
            <a:r>
              <a:rPr lang="en-US" sz="3400" dirty="0">
                <a:solidFill>
                  <a:srgbClr val="4E5B6F"/>
                </a:solidFill>
              </a:rPr>
              <a:t>NHGRI Extramural </a:t>
            </a:r>
            <a:r>
              <a:rPr lang="en-US" sz="3400" dirty="0" smtClean="0">
                <a:solidFill>
                  <a:srgbClr val="4E5B6F"/>
                </a:solidFill>
              </a:rPr>
              <a:t>Research Program</a:t>
            </a:r>
            <a:endParaRPr lang="en-US" sz="3400" dirty="0">
              <a:solidFill>
                <a:srgbClr val="4E5B6F"/>
              </a:solidFill>
            </a:endParaRPr>
          </a:p>
          <a:p>
            <a:pPr marL="1016000" indent="-787400">
              <a:spcBef>
                <a:spcPts val="1800"/>
              </a:spcBef>
              <a:buFontTx/>
              <a:buAutoNum type="romanUcPeriod"/>
            </a:pPr>
            <a:r>
              <a:rPr lang="en-US" sz="3400" dirty="0">
                <a:solidFill>
                  <a:srgbClr val="4E5B6F"/>
                </a:solidFill>
              </a:rPr>
              <a:t>NIH Common </a:t>
            </a:r>
            <a:r>
              <a:rPr lang="en-US" sz="3400" dirty="0" smtClean="0">
                <a:solidFill>
                  <a:srgbClr val="4E5B6F"/>
                </a:solidFill>
              </a:rPr>
              <a:t>Fund/Trans-NIH</a:t>
            </a:r>
            <a:endParaRPr lang="en-US" sz="3400" dirty="0">
              <a:solidFill>
                <a:srgbClr val="4E5B6F"/>
              </a:solidFill>
            </a:endParaRPr>
          </a:p>
          <a:p>
            <a:pPr marL="1016000" indent="-787400">
              <a:spcBef>
                <a:spcPts val="1800"/>
              </a:spcBef>
              <a:buFontTx/>
              <a:buAutoNum type="romanUcPeriod"/>
              <a:tabLst>
                <a:tab pos="1371600" algn="l"/>
              </a:tabLst>
            </a:pPr>
            <a:r>
              <a:rPr lang="en-US" sz="3400" dirty="0">
                <a:solidFill>
                  <a:srgbClr val="4E5B6F"/>
                </a:solidFill>
              </a:rPr>
              <a:t>NHGRI </a:t>
            </a:r>
            <a:r>
              <a:rPr lang="en-US" sz="3400" dirty="0" smtClean="0">
                <a:solidFill>
                  <a:srgbClr val="4E5B6F"/>
                </a:solidFill>
              </a:rPr>
              <a:t>Division of Policy, 	Communications, and Education</a:t>
            </a:r>
            <a:endParaRPr lang="en-US" sz="3400" dirty="0">
              <a:solidFill>
                <a:srgbClr val="4E5B6F"/>
              </a:solidFill>
            </a:endParaRPr>
          </a:p>
          <a:p>
            <a:pPr marL="1016000" indent="-787400">
              <a:spcBef>
                <a:spcPts val="1800"/>
              </a:spcBef>
              <a:buFontTx/>
              <a:buAutoNum type="romanUcPeriod"/>
            </a:pPr>
            <a:r>
              <a:rPr lang="en-US" sz="3400" dirty="0">
                <a:solidFill>
                  <a:srgbClr val="4E5B6F"/>
                </a:solidFill>
              </a:rPr>
              <a:t>NHGRI Intramural </a:t>
            </a:r>
            <a:r>
              <a:rPr lang="en-US" sz="3400" dirty="0" smtClean="0">
                <a:solidFill>
                  <a:srgbClr val="4E5B6F"/>
                </a:solidFill>
              </a:rPr>
              <a:t>Research Program</a:t>
            </a:r>
            <a:endParaRPr lang="en-US" sz="3400" dirty="0">
              <a:solidFill>
                <a:srgbClr val="4E5B6F"/>
              </a:solidFill>
            </a:endParaRPr>
          </a:p>
        </p:txBody>
      </p:sp>
      <p:sp>
        <p:nvSpPr>
          <p:cNvPr id="5" name="Title 1"/>
          <p:cNvSpPr txBox="1">
            <a:spLocks/>
          </p:cNvSpPr>
          <p:nvPr/>
        </p:nvSpPr>
        <p:spPr>
          <a:xfrm>
            <a:off x="-4764" y="1601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2958632765"/>
      </p:ext>
    </p:extLst>
  </p:cSld>
  <p:clrMapOvr>
    <a:masterClrMapping/>
  </p:clrMapOvr>
  <p:transition spd="slow">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endParaRPr lang="en-US" dirty="0"/>
          </a:p>
        </p:txBody>
      </p:sp>
      <p:sp>
        <p:nvSpPr>
          <p:cNvPr id="3" name="Content Placeholder 2"/>
          <p:cNvSpPr>
            <a:spLocks noGrp="1"/>
          </p:cNvSpPr>
          <p:nvPr>
            <p:ph idx="1"/>
          </p:nvPr>
        </p:nvSpPr>
        <p:spPr/>
        <p:txBody>
          <a:bodyPr/>
          <a:lstStyle/>
          <a:p>
            <a:endParaRPr lang="en-US"/>
          </a:p>
        </p:txBody>
      </p:sp>
      <p:pic>
        <p:nvPicPr>
          <p:cNvPr id="4" name="Picture 3" descr="slide F2a-01.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54660" y="5711419"/>
            <a:ext cx="6324600" cy="600164"/>
          </a:xfrm>
          <a:prstGeom prst="rect">
            <a:avLst/>
          </a:prstGeom>
          <a:noFill/>
        </p:spPr>
        <p:txBody>
          <a:bodyPr wrap="square" rtlCol="0">
            <a:spAutoFit/>
          </a:bodyPr>
          <a:lstStyle/>
          <a:p>
            <a:pPr defTabSz="457200" fontAlgn="auto">
              <a:spcBef>
                <a:spcPts val="0"/>
              </a:spcBef>
              <a:spcAft>
                <a:spcPts val="0"/>
              </a:spcAft>
            </a:pPr>
            <a:r>
              <a:rPr lang="en-US" sz="3300" i="1" dirty="0" smtClean="0">
                <a:solidFill>
                  <a:srgbClr val="E9BC79"/>
                </a:solidFill>
                <a:latin typeface="Arial"/>
                <a:cs typeface="Arial"/>
              </a:rPr>
              <a:t>Advancing human health </a:t>
            </a:r>
          </a:p>
        </p:txBody>
      </p:sp>
      <p:sp>
        <p:nvSpPr>
          <p:cNvPr id="7" name="TextBox 6"/>
          <p:cNvSpPr txBox="1"/>
          <p:nvPr/>
        </p:nvSpPr>
        <p:spPr>
          <a:xfrm>
            <a:off x="1391740" y="6157997"/>
            <a:ext cx="6324600" cy="600164"/>
          </a:xfrm>
          <a:prstGeom prst="rect">
            <a:avLst/>
          </a:prstGeom>
          <a:noFill/>
        </p:spPr>
        <p:txBody>
          <a:bodyPr wrap="square" rtlCol="0">
            <a:spAutoFit/>
          </a:bodyPr>
          <a:lstStyle/>
          <a:p>
            <a:pPr algn="r" defTabSz="457200" fontAlgn="auto">
              <a:spcBef>
                <a:spcPts val="0"/>
              </a:spcBef>
              <a:spcAft>
                <a:spcPts val="0"/>
              </a:spcAft>
            </a:pPr>
            <a:r>
              <a:rPr lang="en-US" sz="3300" i="1" dirty="0" smtClean="0">
                <a:solidFill>
                  <a:srgbClr val="E9BC79"/>
                </a:solidFill>
                <a:latin typeface="Arial"/>
                <a:cs typeface="Arial"/>
              </a:rPr>
              <a:t>through genomics research</a:t>
            </a:r>
            <a:endParaRPr lang="en-US" sz="3300" i="1" dirty="0">
              <a:solidFill>
                <a:srgbClr val="E9BC79"/>
              </a:solidFill>
              <a:latin typeface="Arial"/>
              <a:cs typeface="Arial"/>
            </a:endParaRPr>
          </a:p>
        </p:txBody>
      </p:sp>
    </p:spTree>
    <p:extLst>
      <p:ext uri="{BB962C8B-B14F-4D97-AF65-F5344CB8AC3E}">
        <p14:creationId xmlns:p14="http://schemas.microsoft.com/office/powerpoint/2010/main" val="30998288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1179437"/>
          </a:xfrm>
        </p:spPr>
        <p:txBody>
          <a:bodyPr/>
          <a:lstStyle/>
          <a:p>
            <a:pPr algn="ctr">
              <a:defRPr/>
            </a:pPr>
            <a:r>
              <a:rPr lang="en-US" sz="3600" b="1" dirty="0" smtClean="0">
                <a:solidFill>
                  <a:srgbClr val="FFFF00"/>
                </a:solidFill>
                <a:latin typeface="Arial" charset="0"/>
                <a:cs typeface="Arial" charset="0"/>
              </a:rPr>
              <a:t>New Director, National Library of Medicine</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a:t>
            </a:r>
          </a:p>
        </p:txBody>
      </p:sp>
      <p:sp>
        <p:nvSpPr>
          <p:cNvPr id="4" name="Title 1"/>
          <p:cNvSpPr txBox="1">
            <a:spLocks/>
          </p:cNvSpPr>
          <p:nvPr/>
        </p:nvSpPr>
        <p:spPr>
          <a:xfrm>
            <a:off x="96034" y="5805818"/>
            <a:ext cx="5609689" cy="603250"/>
          </a:xfrm>
          <a:prstGeom prst="rect">
            <a:avLst/>
          </a:prstGeom>
        </p:spPr>
        <p:txBody>
          <a:bodyPr/>
          <a:lstStyle/>
          <a:p>
            <a:pPr algn="ctr" eaLnBrk="0" hangingPunct="0">
              <a:defRPr/>
            </a:pPr>
            <a:r>
              <a:rPr lang="en-US" sz="3200" spc="-100" dirty="0" smtClean="0">
                <a:ea typeface="+mj-ea"/>
                <a:cs typeface="Arial" charset="0"/>
              </a:rPr>
              <a:t>Patricia Brennan, R.N., Ph.D.</a:t>
            </a:r>
            <a:endParaRPr lang="en-US" sz="3200" spc="-100" dirty="0">
              <a:ea typeface="+mj-ea"/>
              <a:cs typeface="Arial" charset="0"/>
            </a:endParaRPr>
          </a:p>
        </p:txBody>
      </p:sp>
      <p:pic>
        <p:nvPicPr>
          <p:cNvPr id="2050" name="Picture 2" descr="http://nnlm.gov/images/nlm_logo/logo_abrv/png/NIH_NLM_ABRV_BLU_3-4.png"/>
          <p:cNvPicPr>
            <a:picLocks noChangeAspect="1" noChangeArrowheads="1"/>
          </p:cNvPicPr>
          <p:nvPr/>
        </p:nvPicPr>
        <p:blipFill rotWithShape="1">
          <a:blip r:embed="rId3">
            <a:extLst>
              <a:ext uri="{28A0092B-C50C-407E-A947-70E740481C1C}">
                <a14:useLocalDpi xmlns:a14="http://schemas.microsoft.com/office/drawing/2010/main" val="0"/>
              </a:ext>
            </a:extLst>
          </a:blip>
          <a:srcRect r="36"/>
          <a:stretch/>
        </p:blipFill>
        <p:spPr bwMode="auto">
          <a:xfrm>
            <a:off x="5176281" y="2791837"/>
            <a:ext cx="3605999" cy="1202437"/>
          </a:xfrm>
          <a:prstGeom prst="roundRect">
            <a:avLst/>
          </a:prstGeom>
          <a:solidFill>
            <a:schemeClr val="tx1"/>
          </a:solidFill>
          <a:ln w="76200">
            <a:solidFill>
              <a:schemeClr val="tx1"/>
            </a:solidFill>
          </a:ln>
        </p:spPr>
      </p:pic>
      <p:pic>
        <p:nvPicPr>
          <p:cNvPr id="2" name="Picture 1"/>
          <p:cNvPicPr>
            <a:picLocks noChangeAspect="1"/>
          </p:cNvPicPr>
          <p:nvPr/>
        </p:nvPicPr>
        <p:blipFill>
          <a:blip r:embed="rId4"/>
          <a:stretch>
            <a:fillRect/>
          </a:stretch>
        </p:blipFill>
        <p:spPr>
          <a:xfrm>
            <a:off x="1114198" y="1035350"/>
            <a:ext cx="3573363" cy="4715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29826874"/>
      </p:ext>
    </p:extLst>
  </p:cSld>
  <p:clrMapOvr>
    <a:masterClrMapping/>
  </p:clrMapOvr>
  <p:transition spd="slow">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639763"/>
          </a:xfrm>
        </p:spPr>
        <p:txBody>
          <a:bodyPr/>
          <a:lstStyle/>
          <a:p>
            <a:pPr algn="ctr">
              <a:defRPr/>
            </a:pPr>
            <a:r>
              <a:rPr lang="en-US" sz="3600" b="1" dirty="0">
                <a:solidFill>
                  <a:srgbClr val="FFFF00"/>
                </a:solidFill>
                <a:latin typeface="Arial" charset="0"/>
                <a:cs typeface="Arial" charset="0"/>
              </a:rPr>
              <a:t>New </a:t>
            </a:r>
            <a:r>
              <a:rPr lang="en-US" sz="3600" b="1" dirty="0" smtClean="0">
                <a:solidFill>
                  <a:srgbClr val="FFFF00"/>
                </a:solidFill>
                <a:latin typeface="Arial" charset="0"/>
                <a:cs typeface="Arial" charset="0"/>
              </a:rPr>
              <a:t>Director,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NIH Environmental </a:t>
            </a:r>
            <a:r>
              <a:rPr lang="en-US" sz="3600" b="1" dirty="0">
                <a:solidFill>
                  <a:srgbClr val="FFFF00"/>
                </a:solidFill>
                <a:latin typeface="Arial" charset="0"/>
                <a:cs typeface="Arial" charset="0"/>
              </a:rPr>
              <a:t>Influences on Child Health Outcomes </a:t>
            </a:r>
            <a:r>
              <a:rPr lang="en-US" sz="3600" b="1" dirty="0" smtClean="0">
                <a:solidFill>
                  <a:srgbClr val="FFFF00"/>
                </a:solidFill>
                <a:latin typeface="Arial" charset="0"/>
                <a:cs typeface="Arial" charset="0"/>
              </a:rPr>
              <a:t>(ECHO</a:t>
            </a:r>
            <a:r>
              <a:rPr lang="en-US" sz="3600" b="1" dirty="0">
                <a:solidFill>
                  <a:srgbClr val="FFFF00"/>
                </a:solidFill>
                <a:latin typeface="Arial" charset="0"/>
                <a:cs typeface="Arial" charset="0"/>
              </a:rPr>
              <a:t>) </a:t>
            </a:r>
            <a:r>
              <a:rPr lang="en-US" sz="3600" b="1" dirty="0" smtClean="0">
                <a:solidFill>
                  <a:srgbClr val="FFFF00"/>
                </a:solidFill>
                <a:latin typeface="Arial" charset="0"/>
                <a:cs typeface="Arial" charset="0"/>
              </a:rPr>
              <a:t>Program </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a:t>
            </a:r>
            <a:endParaRPr lang="en-US" sz="2000" dirty="0">
              <a:solidFill>
                <a:schemeClr val="accent4">
                  <a:lumMod val="40000"/>
                  <a:lumOff val="60000"/>
                </a:schemeClr>
              </a:solidFill>
              <a:latin typeface="Arial" charset="0"/>
            </a:endParaRPr>
          </a:p>
        </p:txBody>
      </p:sp>
      <p:pic>
        <p:nvPicPr>
          <p:cNvPr id="2" name="Picture 1"/>
          <p:cNvPicPr>
            <a:picLocks noChangeAspect="1"/>
          </p:cNvPicPr>
          <p:nvPr/>
        </p:nvPicPr>
        <p:blipFill>
          <a:blip r:embed="rId3"/>
          <a:stretch>
            <a:fillRect/>
          </a:stretch>
        </p:blipFill>
        <p:spPr>
          <a:xfrm>
            <a:off x="1484240" y="2113466"/>
            <a:ext cx="2766840" cy="3596653"/>
          </a:xfrm>
          <a:prstGeom prst="roundRect">
            <a:avLst/>
          </a:prstGeom>
        </p:spPr>
      </p:pic>
      <p:sp>
        <p:nvSpPr>
          <p:cNvPr id="7" name="Title 1"/>
          <p:cNvSpPr txBox="1">
            <a:spLocks/>
          </p:cNvSpPr>
          <p:nvPr/>
        </p:nvSpPr>
        <p:spPr>
          <a:xfrm>
            <a:off x="635000" y="5747912"/>
            <a:ext cx="4465320" cy="603250"/>
          </a:xfrm>
          <a:prstGeom prst="rect">
            <a:avLst/>
          </a:prstGeom>
        </p:spPr>
        <p:txBody>
          <a:bodyPr/>
          <a:lstStyle/>
          <a:p>
            <a:pPr algn="ctr" eaLnBrk="0" hangingPunct="0">
              <a:defRPr/>
            </a:pPr>
            <a:r>
              <a:rPr lang="en-US" sz="3200" spc="-100" dirty="0" smtClean="0">
                <a:ea typeface="+mj-ea"/>
                <a:cs typeface="Arial" charset="0"/>
              </a:rPr>
              <a:t>Matthew Gillman, M.D.</a:t>
            </a:r>
            <a:endParaRPr lang="en-US" sz="3200" spc="-100" dirty="0">
              <a:ea typeface="+mj-ea"/>
              <a:cs typeface="Arial" charset="0"/>
            </a:endParaRPr>
          </a:p>
        </p:txBody>
      </p:sp>
      <p:pic>
        <p:nvPicPr>
          <p:cNvPr id="3" name="Picture 2"/>
          <p:cNvPicPr>
            <a:picLocks noChangeAspect="1"/>
          </p:cNvPicPr>
          <p:nvPr/>
        </p:nvPicPr>
        <p:blipFill>
          <a:blip r:embed="rId4"/>
          <a:stretch>
            <a:fillRect/>
          </a:stretch>
        </p:blipFill>
        <p:spPr>
          <a:xfrm>
            <a:off x="5258079" y="3015048"/>
            <a:ext cx="3012923" cy="1793488"/>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3745847752"/>
      </p:ext>
    </p:extLst>
  </p:cSld>
  <p:clrMapOvr>
    <a:masterClrMapping/>
  </p:clrMapOvr>
  <p:transition spd="slow">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4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Custom Design">
  <a:themeElements>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70473</TotalTime>
  <Words>9867</Words>
  <Application>Microsoft Office PowerPoint</Application>
  <PresentationFormat>On-screen Show (4:3)</PresentationFormat>
  <Paragraphs>759</Paragraphs>
  <Slides>70</Slides>
  <Notes>70</Notes>
  <HiddenSlides>0</HiddenSlides>
  <MMClips>0</MMClips>
  <ScaleCrop>false</ScaleCrop>
  <HeadingPairs>
    <vt:vector size="4" baseType="variant">
      <vt:variant>
        <vt:lpstr>Theme</vt:lpstr>
      </vt:variant>
      <vt:variant>
        <vt:i4>8</vt:i4>
      </vt:variant>
      <vt:variant>
        <vt:lpstr>Slide Titles</vt:lpstr>
      </vt:variant>
      <vt:variant>
        <vt:i4>70</vt:i4>
      </vt:variant>
    </vt:vector>
  </HeadingPairs>
  <TitlesOfParts>
    <vt:vector size="78" baseType="lpstr">
      <vt:lpstr>BlackGreyFadePhyllisTheme</vt:lpstr>
      <vt:lpstr>2_BlackGreyFadePhyllisTheme</vt:lpstr>
      <vt:lpstr>4_Default Design</vt:lpstr>
      <vt:lpstr>6_Custom Design</vt:lpstr>
      <vt:lpstr>5_Default Design</vt:lpstr>
      <vt:lpstr>4_Custom Design</vt:lpstr>
      <vt:lpstr>7_Custom Design</vt:lpstr>
      <vt:lpstr>3_BlackGreyFadePhyllisTheme</vt:lpstr>
      <vt:lpstr>National Advisory Council  for Human Genome Research  May 2016  Eric Green, M.D., Ph.D. Director, NHGRI</vt:lpstr>
      <vt:lpstr>genome.gov/DirectorsReport </vt:lpstr>
      <vt:lpstr>Open Session Presentation</vt:lpstr>
      <vt:lpstr>Director’s Report Outline</vt:lpstr>
      <vt:lpstr>Director’s Report Outline</vt:lpstr>
      <vt:lpstr>Bettie Graham: Beyond Genomics</vt:lpstr>
      <vt:lpstr>PowerPoint Presentation</vt:lpstr>
      <vt:lpstr>New Director, National Library of Medicine</vt:lpstr>
      <vt:lpstr>New Director,  NIH Environmental Influences on Child Health Outcomes (ECHO) Program </vt:lpstr>
      <vt:lpstr>Colleen Barros Departing as  NIH Deputy Director for Management </vt:lpstr>
      <vt:lpstr>New Commissioner,  U.S. Food and Drug Administration</vt:lpstr>
      <vt:lpstr>National Cancer Moonshot Initiative</vt:lpstr>
      <vt:lpstr>Basic Science: Bedrock of Progress</vt:lpstr>
      <vt:lpstr>‘Cures’ Legislation Passes Senate</vt:lpstr>
      <vt:lpstr>Genetic Research Privacy Protection Act</vt:lpstr>
      <vt:lpstr>NIH Appropriations and Budget  </vt:lpstr>
      <vt:lpstr>PowerPoint Presentation</vt:lpstr>
      <vt:lpstr>AAAS 2015 Philip Hauge Abelson Prize</vt:lpstr>
      <vt:lpstr>Canada Gairdner Awards</vt:lpstr>
      <vt:lpstr>Genetics Society of America 2016  George W. Beadle Award</vt:lpstr>
      <vt:lpstr>New Fellow, Royal Society</vt:lpstr>
      <vt:lpstr> Elected to National Academy of Sciences</vt:lpstr>
      <vt:lpstr>New President, Rockefeller University </vt:lpstr>
      <vt:lpstr>New Chief Scientific Officer, Metabiota</vt:lpstr>
      <vt:lpstr>Jan Witkowski Steps Down as  Director, CSHL Banbury Center</vt:lpstr>
      <vt:lpstr>MIT Technology Review Breakthrough Technologies for 2016 </vt:lpstr>
      <vt:lpstr>Sequencing Human Genome Rated  Top Healthcare Advance of Past 40 Years</vt:lpstr>
      <vt:lpstr>20th Anniversary Issue of  Nature Biotechnology</vt:lpstr>
      <vt:lpstr>PowerPoint Presentation</vt:lpstr>
      <vt:lpstr>PowerPoint Presentation</vt:lpstr>
      <vt:lpstr>2016 Consortium Meeting</vt:lpstr>
      <vt:lpstr>Technology Development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Computational Genomics and  Data Science Program Meetings</vt:lpstr>
      <vt:lpstr>Computational Genomics and  Data Science Program Meetings</vt:lpstr>
      <vt:lpstr>Research Training and Career Development Program</vt:lpstr>
      <vt:lpstr>Research Training and Career Development Program</vt:lpstr>
      <vt:lpstr>PowerPoint Presentation</vt:lpstr>
      <vt:lpstr>Integrative Human Microbiome Project</vt:lpstr>
      <vt:lpstr>PowerPoint Presentation</vt:lpstr>
      <vt:lpstr>PowerPoint Presentation</vt:lpstr>
      <vt:lpstr>PowerPoint Presentation</vt:lpstr>
      <vt:lpstr>PowerPoint Presentation</vt:lpstr>
      <vt:lpstr>PowerPoint Presentation</vt:lpstr>
      <vt:lpstr>Precision Medicine Initiative (PMI)  Cohort Program Activities</vt:lpstr>
      <vt:lpstr>Precision Medicine Initiative (PMI) Cohort Program Components</vt:lpstr>
      <vt:lpstr>PowerPoint Presentation</vt:lpstr>
      <vt:lpstr>Genomic Medicine on Genome.gov</vt:lpstr>
      <vt:lpstr>History of Genomics Program</vt:lpstr>
      <vt:lpstr>Investigational Device Exemptions (IDEs) and Genomic Research Workshop</vt:lpstr>
      <vt:lpstr>Short Course in Genomics: Nurse, Physician Assistant, and Faculty Track</vt:lpstr>
      <vt:lpstr>PowerPoint Presentation</vt:lpstr>
      <vt:lpstr>PowerPoint Presentation</vt:lpstr>
      <vt:lpstr>Genome: Unlocking Life’s Code Exhibition Travel Schedule</vt:lpstr>
      <vt:lpstr>PowerPoint Presentation</vt:lpstr>
      <vt:lpstr>PowerPoint Presentation</vt:lpstr>
      <vt:lpstr>Senior Member, International Society for Computational Biology</vt:lpstr>
      <vt:lpstr>PowerPoint Presentation</vt:lpstr>
      <vt:lpstr>PowerPoint Presentation</vt:lpstr>
      <vt:lpstr>PowerPoint Presentation</vt:lpstr>
      <vt:lpst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Wyatt, Judith (NIH/NHGRI) </cp:lastModifiedBy>
  <cp:revision>6276</cp:revision>
  <cp:lastPrinted>2016-05-15T17:52:40Z</cp:lastPrinted>
  <dcterms:created xsi:type="dcterms:W3CDTF">1601-01-01T00:00:00Z</dcterms:created>
  <dcterms:modified xsi:type="dcterms:W3CDTF">2016-05-15T20:28:47Z</dcterms:modified>
</cp:coreProperties>
</file>