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2.xml" ContentType="application/vnd.openxmlformats-officedocument.themeOverride+xml"/>
  <Override PartName="/ppt/notesSlides/notesSlide47.xml" ContentType="application/vnd.openxmlformats-officedocument.presentationml.notesSlide+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6.xml" ContentType="application/vnd.openxmlformats-officedocument.themeOverride+xml"/>
  <Override PartName="/ppt/notesSlides/notesSlide61.xml" ContentType="application/vnd.openxmlformats-officedocument.presentationml.notesSlide+xml"/>
  <Override PartName="/ppt/theme/themeOverride7.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4255" r:id="rId2"/>
    <p:sldMasterId id="2147487907" r:id="rId3"/>
    <p:sldMasterId id="2147487932" r:id="rId4"/>
    <p:sldMasterId id="2147488075" r:id="rId5"/>
    <p:sldMasterId id="2147488087" r:id="rId6"/>
    <p:sldMasterId id="2147488165" r:id="rId7"/>
    <p:sldMasterId id="2147488178" r:id="rId8"/>
    <p:sldMasterId id="2147488191" r:id="rId9"/>
    <p:sldMasterId id="2147488204" r:id="rId10"/>
    <p:sldMasterId id="2147488217" r:id="rId11"/>
    <p:sldMasterId id="2147488230" r:id="rId12"/>
    <p:sldMasterId id="2147488243" r:id="rId13"/>
    <p:sldMasterId id="2147488256" r:id="rId14"/>
    <p:sldMasterId id="2147488269" r:id="rId15"/>
  </p:sldMasterIdLst>
  <p:notesMasterIdLst>
    <p:notesMasterId r:id="rId102"/>
  </p:notesMasterIdLst>
  <p:handoutMasterIdLst>
    <p:handoutMasterId r:id="rId103"/>
  </p:handoutMasterIdLst>
  <p:sldIdLst>
    <p:sldId id="2362" r:id="rId16"/>
    <p:sldId id="2363" r:id="rId17"/>
    <p:sldId id="2135" r:id="rId18"/>
    <p:sldId id="2412" r:id="rId19"/>
    <p:sldId id="2403" r:id="rId20"/>
    <p:sldId id="2404" r:id="rId21"/>
    <p:sldId id="2550" r:id="rId22"/>
    <p:sldId id="2496" r:id="rId23"/>
    <p:sldId id="2536" r:id="rId24"/>
    <p:sldId id="2543" r:id="rId25"/>
    <p:sldId id="2518" r:id="rId26"/>
    <p:sldId id="2406" r:id="rId27"/>
    <p:sldId id="2386" r:id="rId28"/>
    <p:sldId id="2494" r:id="rId29"/>
    <p:sldId id="2338" r:id="rId30"/>
    <p:sldId id="2414" r:id="rId31"/>
    <p:sldId id="2410" r:id="rId32"/>
    <p:sldId id="2428" r:id="rId33"/>
    <p:sldId id="2429" r:id="rId34"/>
    <p:sldId id="2379" r:id="rId35"/>
    <p:sldId id="2411" r:id="rId36"/>
    <p:sldId id="2416" r:id="rId37"/>
    <p:sldId id="2430" r:id="rId38"/>
    <p:sldId id="2541" r:id="rId39"/>
    <p:sldId id="2560" r:id="rId40"/>
    <p:sldId id="2339" r:id="rId41"/>
    <p:sldId id="2445" r:id="rId42"/>
    <p:sldId id="2384" r:id="rId43"/>
    <p:sldId id="2455" r:id="rId44"/>
    <p:sldId id="2378" r:id="rId45"/>
    <p:sldId id="2376" r:id="rId46"/>
    <p:sldId id="2375" r:id="rId47"/>
    <p:sldId id="2480" r:id="rId48"/>
    <p:sldId id="2385" r:id="rId49"/>
    <p:sldId id="2431" r:id="rId50"/>
    <p:sldId id="2432" r:id="rId51"/>
    <p:sldId id="2433" r:id="rId52"/>
    <p:sldId id="2434" r:id="rId53"/>
    <p:sldId id="2435" r:id="rId54"/>
    <p:sldId id="2488" r:id="rId55"/>
    <p:sldId id="1983" r:id="rId56"/>
    <p:sldId id="2382" r:id="rId57"/>
    <p:sldId id="2481" r:id="rId58"/>
    <p:sldId id="2380" r:id="rId59"/>
    <p:sldId id="2340" r:id="rId60"/>
    <p:sldId id="2515" r:id="rId61"/>
    <p:sldId id="2531" r:id="rId62"/>
    <p:sldId id="2532" r:id="rId63"/>
    <p:sldId id="2549" r:id="rId64"/>
    <p:sldId id="2528" r:id="rId65"/>
    <p:sldId id="2526" r:id="rId66"/>
    <p:sldId id="2492" r:id="rId67"/>
    <p:sldId id="2489" r:id="rId68"/>
    <p:sldId id="2557" r:id="rId69"/>
    <p:sldId id="2491" r:id="rId70"/>
    <p:sldId id="2493" r:id="rId71"/>
    <p:sldId id="2523" r:id="rId72"/>
    <p:sldId id="2524" r:id="rId73"/>
    <p:sldId id="2529" r:id="rId74"/>
    <p:sldId id="2548" r:id="rId75"/>
    <p:sldId id="2530" r:id="rId76"/>
    <p:sldId id="2521" r:id="rId77"/>
    <p:sldId id="2456" r:id="rId78"/>
    <p:sldId id="2457" r:id="rId79"/>
    <p:sldId id="2556" r:id="rId80"/>
    <p:sldId id="2341" r:id="rId81"/>
    <p:sldId id="2522" r:id="rId82"/>
    <p:sldId id="2484" r:id="rId83"/>
    <p:sldId id="2539" r:id="rId84"/>
    <p:sldId id="2485" r:id="rId85"/>
    <p:sldId id="2525" r:id="rId86"/>
    <p:sldId id="2514" r:id="rId87"/>
    <p:sldId id="2516" r:id="rId88"/>
    <p:sldId id="2520" r:id="rId89"/>
    <p:sldId id="2533" r:id="rId90"/>
    <p:sldId id="2537" r:id="rId91"/>
    <p:sldId id="2540" r:id="rId92"/>
    <p:sldId id="2477" r:id="rId93"/>
    <p:sldId id="2478" r:id="rId94"/>
    <p:sldId id="2342" r:id="rId95"/>
    <p:sldId id="2487" r:id="rId96"/>
    <p:sldId id="2343" r:id="rId97"/>
    <p:sldId id="2381" r:id="rId98"/>
    <p:sldId id="2440" r:id="rId99"/>
    <p:sldId id="1798" r:id="rId100"/>
    <p:sldId id="2317" r:id="rId101"/>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B24DF"/>
    <a:srgbClr val="FFFFCC"/>
    <a:srgbClr val="000066"/>
    <a:srgbClr val="FF9933"/>
    <a:srgbClr val="FFFF00"/>
    <a:srgbClr val="C0382A"/>
    <a:srgbClr val="C1EEFF"/>
    <a:srgbClr val="7E0000"/>
    <a:srgbClr val="DBE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0841" autoAdjust="0"/>
  </p:normalViewPr>
  <p:slideViewPr>
    <p:cSldViewPr snapToGrid="0">
      <p:cViewPr>
        <p:scale>
          <a:sx n="50" d="100"/>
          <a:sy n="50" d="100"/>
        </p:scale>
        <p:origin x="-968" y="-128"/>
      </p:cViewPr>
      <p:guideLst>
        <p:guide orient="horz" pos="14"/>
        <p:guide pos="28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128"/>
    </p:cViewPr>
  </p:sorterViewPr>
  <p:notesViewPr>
    <p:cSldViewPr snapToGrid="0">
      <p:cViewPr>
        <p:scale>
          <a:sx n="50" d="100"/>
          <a:sy n="50" d="100"/>
        </p:scale>
        <p:origin x="-2600" y="-276"/>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typhon.nhgri.nih.gov\OD-DERshare\COMMON\00%20ENCODE%20Pilot%20Project\Publication%20Tracking\Pazin\Publications%20Over%20Time%2013-09-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Publications Using ENCODE Data</a:t>
            </a:r>
          </a:p>
        </c:rich>
      </c:tx>
      <c:layout/>
      <c:overlay val="1"/>
    </c:title>
    <c:autoTitleDeleted val="0"/>
    <c:plotArea>
      <c:layout>
        <c:manualLayout>
          <c:layoutTarget val="inner"/>
          <c:xMode val="edge"/>
          <c:yMode val="edge"/>
          <c:x val="9.38054975114051E-2"/>
          <c:y val="9.4656803496123695E-2"/>
          <c:w val="0.89179997601354299"/>
          <c:h val="0.75330881461245203"/>
        </c:manualLayout>
      </c:layout>
      <c:barChart>
        <c:barDir val="col"/>
        <c:grouping val="stacked"/>
        <c:varyColors val="0"/>
        <c:ser>
          <c:idx val="0"/>
          <c:order val="0"/>
          <c:tx>
            <c:v>Papers from ENCODE 2 Production Groups</c:v>
          </c:tx>
          <c:spPr>
            <a:solidFill>
              <a:srgbClr val="7030A0"/>
            </a:solidFill>
          </c:spPr>
          <c:invertIfNegative val="0"/>
          <c:cat>
            <c:strRef>
              <c:f>'Raw Data 1'!$DD$3:$DD$25</c:f>
              <c:strCache>
                <c:ptCount val="23"/>
                <c:pt idx="0">
                  <c:v>Oct-Dec 07</c:v>
                </c:pt>
                <c:pt idx="1">
                  <c:v>Jan-Mar 08</c:v>
                </c:pt>
                <c:pt idx="2">
                  <c:v>Apr-Jun 08</c:v>
                </c:pt>
                <c:pt idx="3">
                  <c:v>Jul-Sep 08</c:v>
                </c:pt>
                <c:pt idx="4">
                  <c:v>Oct-Dec 08</c:v>
                </c:pt>
                <c:pt idx="5">
                  <c:v>Jan-Mar 09</c:v>
                </c:pt>
                <c:pt idx="6">
                  <c:v>Apr-Jun 09</c:v>
                </c:pt>
                <c:pt idx="7">
                  <c:v>Jul-Sep 09</c:v>
                </c:pt>
                <c:pt idx="8">
                  <c:v>Oct-Dec 09</c:v>
                </c:pt>
                <c:pt idx="9">
                  <c:v>Jan-Mar 10</c:v>
                </c:pt>
                <c:pt idx="10">
                  <c:v>Apr-Jun 10</c:v>
                </c:pt>
                <c:pt idx="11">
                  <c:v>Jul-Sep 10</c:v>
                </c:pt>
                <c:pt idx="12">
                  <c:v>Oct-Dec 10</c:v>
                </c:pt>
                <c:pt idx="13">
                  <c:v>Jan-Mar 11</c:v>
                </c:pt>
                <c:pt idx="14">
                  <c:v>Apr-Jun 11</c:v>
                </c:pt>
                <c:pt idx="15">
                  <c:v>Jul-Sep 11</c:v>
                </c:pt>
                <c:pt idx="16">
                  <c:v>Oct-Dec 11</c:v>
                </c:pt>
                <c:pt idx="17">
                  <c:v>Jan-Mar 12</c:v>
                </c:pt>
                <c:pt idx="18">
                  <c:v>Apr-Jun 12</c:v>
                </c:pt>
                <c:pt idx="19">
                  <c:v>Jul-Sep 12</c:v>
                </c:pt>
                <c:pt idx="20">
                  <c:v>Oct-Dec 12</c:v>
                </c:pt>
                <c:pt idx="21">
                  <c:v>Jan-Mar 13</c:v>
                </c:pt>
                <c:pt idx="22">
                  <c:v>Apr-Jun 13</c:v>
                </c:pt>
              </c:strCache>
            </c:strRef>
          </c:cat>
          <c:val>
            <c:numRef>
              <c:f>'Raw Data 1'!$DH$3:$DH$25</c:f>
              <c:numCache>
                <c:formatCode>General</c:formatCode>
                <c:ptCount val="23"/>
                <c:pt idx="0">
                  <c:v>4</c:v>
                </c:pt>
                <c:pt idx="1">
                  <c:v>7</c:v>
                </c:pt>
                <c:pt idx="2">
                  <c:v>11</c:v>
                </c:pt>
                <c:pt idx="3">
                  <c:v>13</c:v>
                </c:pt>
                <c:pt idx="4">
                  <c:v>17</c:v>
                </c:pt>
                <c:pt idx="5">
                  <c:v>27</c:v>
                </c:pt>
                <c:pt idx="6">
                  <c:v>31</c:v>
                </c:pt>
                <c:pt idx="7">
                  <c:v>36</c:v>
                </c:pt>
                <c:pt idx="8">
                  <c:v>52</c:v>
                </c:pt>
                <c:pt idx="9">
                  <c:v>60</c:v>
                </c:pt>
                <c:pt idx="10">
                  <c:v>70</c:v>
                </c:pt>
                <c:pt idx="11">
                  <c:v>77</c:v>
                </c:pt>
                <c:pt idx="12">
                  <c:v>91</c:v>
                </c:pt>
                <c:pt idx="13">
                  <c:v>105</c:v>
                </c:pt>
                <c:pt idx="14">
                  <c:v>114</c:v>
                </c:pt>
                <c:pt idx="15">
                  <c:v>130</c:v>
                </c:pt>
                <c:pt idx="16">
                  <c:v>144</c:v>
                </c:pt>
                <c:pt idx="17">
                  <c:v>158</c:v>
                </c:pt>
                <c:pt idx="18">
                  <c:v>166</c:v>
                </c:pt>
                <c:pt idx="19">
                  <c:v>210</c:v>
                </c:pt>
                <c:pt idx="20">
                  <c:v>219</c:v>
                </c:pt>
                <c:pt idx="21">
                  <c:v>226</c:v>
                </c:pt>
                <c:pt idx="22">
                  <c:v>227</c:v>
                </c:pt>
              </c:numCache>
            </c:numRef>
          </c:val>
        </c:ser>
        <c:ser>
          <c:idx val="1"/>
          <c:order val="1"/>
          <c:tx>
            <c:v>Papers from Non-ENCODE Authors</c:v>
          </c:tx>
          <c:spPr>
            <a:solidFill>
              <a:srgbClr val="0070C0"/>
            </a:solidFill>
          </c:spPr>
          <c:invertIfNegative val="0"/>
          <c:cat>
            <c:strRef>
              <c:f>'Raw Data 1'!$DD$3:$DD$25</c:f>
              <c:strCache>
                <c:ptCount val="23"/>
                <c:pt idx="0">
                  <c:v>Oct-Dec 07</c:v>
                </c:pt>
                <c:pt idx="1">
                  <c:v>Jan-Mar 08</c:v>
                </c:pt>
                <c:pt idx="2">
                  <c:v>Apr-Jun 08</c:v>
                </c:pt>
                <c:pt idx="3">
                  <c:v>Jul-Sep 08</c:v>
                </c:pt>
                <c:pt idx="4">
                  <c:v>Oct-Dec 08</c:v>
                </c:pt>
                <c:pt idx="5">
                  <c:v>Jan-Mar 09</c:v>
                </c:pt>
                <c:pt idx="6">
                  <c:v>Apr-Jun 09</c:v>
                </c:pt>
                <c:pt idx="7">
                  <c:v>Jul-Sep 09</c:v>
                </c:pt>
                <c:pt idx="8">
                  <c:v>Oct-Dec 09</c:v>
                </c:pt>
                <c:pt idx="9">
                  <c:v>Jan-Mar 10</c:v>
                </c:pt>
                <c:pt idx="10">
                  <c:v>Apr-Jun 10</c:v>
                </c:pt>
                <c:pt idx="11">
                  <c:v>Jul-Sep 10</c:v>
                </c:pt>
                <c:pt idx="12">
                  <c:v>Oct-Dec 10</c:v>
                </c:pt>
                <c:pt idx="13">
                  <c:v>Jan-Mar 11</c:v>
                </c:pt>
                <c:pt idx="14">
                  <c:v>Apr-Jun 11</c:v>
                </c:pt>
                <c:pt idx="15">
                  <c:v>Jul-Sep 11</c:v>
                </c:pt>
                <c:pt idx="16">
                  <c:v>Oct-Dec 11</c:v>
                </c:pt>
                <c:pt idx="17">
                  <c:v>Jan-Mar 12</c:v>
                </c:pt>
                <c:pt idx="18">
                  <c:v>Apr-Jun 12</c:v>
                </c:pt>
                <c:pt idx="19">
                  <c:v>Jul-Sep 12</c:v>
                </c:pt>
                <c:pt idx="20">
                  <c:v>Oct-Dec 12</c:v>
                </c:pt>
                <c:pt idx="21">
                  <c:v>Jan-Mar 13</c:v>
                </c:pt>
                <c:pt idx="22">
                  <c:v>Apr-Jun 13</c:v>
                </c:pt>
              </c:strCache>
            </c:strRef>
          </c:cat>
          <c:val>
            <c:numRef>
              <c:f>'Raw Data 1'!$DL$3:$DL$25</c:f>
              <c:numCache>
                <c:formatCode>General</c:formatCode>
                <c:ptCount val="23"/>
                <c:pt idx="0">
                  <c:v>1</c:v>
                </c:pt>
                <c:pt idx="1">
                  <c:v>1</c:v>
                </c:pt>
                <c:pt idx="2">
                  <c:v>3</c:v>
                </c:pt>
                <c:pt idx="3">
                  <c:v>5</c:v>
                </c:pt>
                <c:pt idx="4">
                  <c:v>5</c:v>
                </c:pt>
                <c:pt idx="5">
                  <c:v>6</c:v>
                </c:pt>
                <c:pt idx="6">
                  <c:v>7</c:v>
                </c:pt>
                <c:pt idx="7">
                  <c:v>10</c:v>
                </c:pt>
                <c:pt idx="8">
                  <c:v>14</c:v>
                </c:pt>
                <c:pt idx="9">
                  <c:v>14</c:v>
                </c:pt>
                <c:pt idx="10">
                  <c:v>21</c:v>
                </c:pt>
                <c:pt idx="11">
                  <c:v>28</c:v>
                </c:pt>
                <c:pt idx="12">
                  <c:v>39</c:v>
                </c:pt>
                <c:pt idx="13">
                  <c:v>52</c:v>
                </c:pt>
                <c:pt idx="14">
                  <c:v>71</c:v>
                </c:pt>
                <c:pt idx="15">
                  <c:v>95</c:v>
                </c:pt>
                <c:pt idx="16">
                  <c:v>130</c:v>
                </c:pt>
                <c:pt idx="17">
                  <c:v>146</c:v>
                </c:pt>
                <c:pt idx="18">
                  <c:v>159</c:v>
                </c:pt>
                <c:pt idx="19">
                  <c:v>180</c:v>
                </c:pt>
                <c:pt idx="20">
                  <c:v>210</c:v>
                </c:pt>
                <c:pt idx="21">
                  <c:v>226</c:v>
                </c:pt>
                <c:pt idx="22">
                  <c:v>270</c:v>
                </c:pt>
              </c:numCache>
            </c:numRef>
          </c:val>
        </c:ser>
        <c:dLbls>
          <c:showLegendKey val="0"/>
          <c:showVal val="0"/>
          <c:showCatName val="0"/>
          <c:showSerName val="0"/>
          <c:showPercent val="0"/>
          <c:showBubbleSize val="0"/>
        </c:dLbls>
        <c:gapWidth val="40"/>
        <c:overlap val="100"/>
        <c:axId val="119996800"/>
        <c:axId val="119998336"/>
      </c:barChart>
      <c:catAx>
        <c:axId val="119996800"/>
        <c:scaling>
          <c:orientation val="minMax"/>
        </c:scaling>
        <c:delete val="0"/>
        <c:axPos val="b"/>
        <c:numFmt formatCode="[$-409]mmm\-yy;@" sourceLinked="1"/>
        <c:majorTickMark val="out"/>
        <c:minorTickMark val="none"/>
        <c:tickLblPos val="nextTo"/>
        <c:spPr>
          <a:ln>
            <a:solidFill>
              <a:schemeClr val="bg1"/>
            </a:solidFill>
          </a:ln>
        </c:spPr>
        <c:crossAx val="119998336"/>
        <c:crosses val="autoZero"/>
        <c:auto val="1"/>
        <c:lblAlgn val="ctr"/>
        <c:lblOffset val="100"/>
        <c:noMultiLvlLbl val="1"/>
      </c:catAx>
      <c:valAx>
        <c:axId val="119998336"/>
        <c:scaling>
          <c:orientation val="minMax"/>
        </c:scaling>
        <c:delete val="0"/>
        <c:axPos val="l"/>
        <c:majorGridlines>
          <c:spPr>
            <a:ln>
              <a:noFill/>
            </a:ln>
          </c:spPr>
        </c:majorGridlines>
        <c:title>
          <c:tx>
            <c:rich>
              <a:bodyPr rot="-5400000" vert="horz"/>
              <a:lstStyle/>
              <a:p>
                <a:pPr>
                  <a:defRPr sz="2000"/>
                </a:pPr>
                <a:r>
                  <a:rPr lang="en-US" sz="2000"/>
                  <a:t>Number of Publications</a:t>
                </a:r>
              </a:p>
            </c:rich>
          </c:tx>
          <c:layout>
            <c:manualLayout>
              <c:xMode val="edge"/>
              <c:yMode val="edge"/>
              <c:x val="0"/>
              <c:y val="0.127848371996622"/>
            </c:manualLayout>
          </c:layout>
          <c:overlay val="0"/>
        </c:title>
        <c:numFmt formatCode="General" sourceLinked="1"/>
        <c:majorTickMark val="out"/>
        <c:minorTickMark val="none"/>
        <c:tickLblPos val="nextTo"/>
        <c:spPr>
          <a:ln>
            <a:solidFill>
              <a:schemeClr val="bg1"/>
            </a:solidFill>
          </a:ln>
        </c:spPr>
        <c:crossAx val="119996800"/>
        <c:crosses val="autoZero"/>
        <c:crossBetween val="between"/>
      </c:valAx>
    </c:plotArea>
    <c:legend>
      <c:legendPos val="r"/>
      <c:layout>
        <c:manualLayout>
          <c:xMode val="edge"/>
          <c:yMode val="edge"/>
          <c:x val="0.158123287952326"/>
          <c:y val="0.26726247452848301"/>
          <c:w val="0.47638057241905502"/>
          <c:h val="0.12525709865596801"/>
        </c:manualLayout>
      </c:layout>
      <c:overlay val="0"/>
      <c:txPr>
        <a:bodyPr/>
        <a:lstStyle/>
        <a:p>
          <a:pPr>
            <a:defRPr sz="1200"/>
          </a:pPr>
          <a:endParaRPr lang="en-US"/>
        </a:p>
      </c:txPr>
    </c:legend>
    <c:plotVisOnly val="1"/>
    <c:dispBlanksAs val="gap"/>
    <c:showDLblsOverMax val="0"/>
  </c:chart>
  <c:spPr>
    <a:solidFill>
      <a:schemeClr val="tx1"/>
    </a:solidFill>
  </c:spPr>
  <c:txPr>
    <a:bodyPr/>
    <a:lstStyle/>
    <a:p>
      <a:pPr>
        <a:defRPr>
          <a:solidFill>
            <a:schemeClr val="bg1"/>
          </a:solidFill>
          <a:latin typeface="Arial" pitchFamily="34" charset="0"/>
          <a:cs typeface="Arial"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3"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algn="r" defTabSz="946850"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3" y="4446591"/>
            <a:ext cx="5197475" cy="4211637"/>
          </a:xfrm>
          <a:prstGeom prst="rect">
            <a:avLst/>
          </a:prstGeom>
          <a:noFill/>
          <a:ln w="9525">
            <a:noFill/>
            <a:miter lim="800000"/>
            <a:headEnd/>
            <a:tailEnd/>
          </a:ln>
          <a:effectLst/>
        </p:spPr>
        <p:txBody>
          <a:bodyPr vert="horz" wrap="square" lIns="94662" tIns="47330" rIns="94662" bIns="4733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89"/>
            <a:ext cx="3071814" cy="468312"/>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1" y="8889987"/>
            <a:ext cx="3070860" cy="468315"/>
          </a:xfrm>
          <a:prstGeom prst="rect">
            <a:avLst/>
          </a:prstGeom>
        </p:spPr>
        <p:txBody>
          <a:bodyPr vert="horz" lIns="93807" tIns="46903" rIns="93807" bIns="46903"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The Open Session of this </a:t>
            </a:r>
            <a:r>
              <a:rPr lang="en-US" dirty="0" smtClean="0">
                <a:latin typeface="Arial" pitchFamily="34" charset="0"/>
                <a:cs typeface="Arial" pitchFamily="34" charset="0"/>
              </a:rPr>
              <a:t>meeting of the National Advisory Council for Human Genome Research is </a:t>
            </a:r>
            <a:r>
              <a:rPr lang="en-US" dirty="0">
                <a:latin typeface="Arial" pitchFamily="34" charset="0"/>
                <a:cs typeface="Arial" pitchFamily="34" charset="0"/>
              </a:rPr>
              <a:t>being webcast live. </a:t>
            </a:r>
          </a:p>
          <a:p>
            <a:endParaRPr lang="en-US" dirty="0">
              <a:latin typeface="Arial" pitchFamily="34" charset="0"/>
              <a:cs typeface="Arial" pitchFamily="34" charset="0"/>
            </a:endParaRPr>
          </a:p>
          <a:p>
            <a:r>
              <a:rPr lang="en-US" dirty="0" smtClean="0">
                <a:latin typeface="Arial" pitchFamily="34" charset="0"/>
                <a:cs typeface="Arial" pitchFamily="34" charset="0"/>
              </a:rPr>
              <a:t>As </a:t>
            </a:r>
            <a:r>
              <a:rPr lang="en-US" dirty="0">
                <a:latin typeface="Arial" pitchFamily="34" charset="0"/>
                <a:cs typeface="Arial" pitchFamily="34" charset="0"/>
              </a:rPr>
              <a:t>is now our </a:t>
            </a:r>
            <a:r>
              <a:rPr lang="en-US" dirty="0" smtClean="0">
                <a:latin typeface="Arial" pitchFamily="34" charset="0"/>
                <a:cs typeface="Arial" pitchFamily="34" charset="0"/>
              </a:rPr>
              <a:t>routine, </a:t>
            </a:r>
            <a:r>
              <a:rPr lang="en-US" dirty="0">
                <a:latin typeface="Arial" pitchFamily="34" charset="0"/>
                <a:cs typeface="Arial" pitchFamily="34" charset="0"/>
              </a:rPr>
              <a:t>the Open Session of </a:t>
            </a:r>
            <a:r>
              <a:rPr lang="en-US" u="sng" dirty="0">
                <a:latin typeface="Arial" pitchFamily="34" charset="0"/>
                <a:cs typeface="Arial" pitchFamily="34" charset="0"/>
              </a:rPr>
              <a:t>all</a:t>
            </a:r>
            <a:r>
              <a:rPr lang="en-US" dirty="0">
                <a:latin typeface="Arial" pitchFamily="34" charset="0"/>
                <a:cs typeface="Arial" pitchFamily="34" charset="0"/>
              </a:rPr>
              <a:t> </a:t>
            </a:r>
            <a:r>
              <a:rPr lang="en-US" dirty="0" smtClean="0">
                <a:latin typeface="Arial" pitchFamily="34" charset="0"/>
                <a:cs typeface="Arial" pitchFamily="34" charset="0"/>
              </a:rPr>
              <a:t>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web, including the </a:t>
            </a:r>
            <a:r>
              <a:rPr lang="en-US" dirty="0">
                <a:latin typeface="Arial" pitchFamily="34" charset="0"/>
                <a:cs typeface="Arial" pitchFamily="34" charset="0"/>
              </a:rPr>
              <a:t>presentations themselves and the various 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Then</a:t>
            </a:r>
            <a:r>
              <a:rPr lang="en-US" baseline="0" dirty="0" smtClean="0">
                <a:latin typeface="Arial" pitchFamily="34" charset="0"/>
                <a:cs typeface="Arial" pitchFamily="34" charset="0"/>
              </a:rPr>
              <a:t> in August, Francis Collins (along with Vence Bonham and Laura Rodriquez of NHGRI) gave a private tour of the exhibition to two cabinet secretaries: Kathleen </a:t>
            </a:r>
            <a:r>
              <a:rPr lang="en-US" baseline="0" dirty="0" err="1" smtClean="0">
                <a:latin typeface="Arial" pitchFamily="34" charset="0"/>
                <a:cs typeface="Arial" pitchFamily="34" charset="0"/>
              </a:rPr>
              <a:t>Sebelius</a:t>
            </a:r>
            <a:r>
              <a:rPr lang="en-US" baseline="0" dirty="0" smtClean="0">
                <a:latin typeface="Arial" pitchFamily="34" charset="0"/>
                <a:cs typeface="Arial" pitchFamily="34" charset="0"/>
              </a:rPr>
              <a:t> (Department of Health and Human Services Secretary) and Janet Napolitano (who was then Department of Homeland Security Secretary). These two Secretaries and some of their staff thoroughly enjoyed the exhibition, * including purifying their own DNA (which probably hasn’t been done by very many cabinet secretaries in the history of the United States!).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And I can assure you that this will not be the end of such private tours for VIPs, with several others either scheduled or soon to be scheduled. The exhibition is truly turning out to be an ideal venue to share excitement about genomics with colleagues, political leaders, and key members of the general public.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Besides</a:t>
            </a:r>
            <a:r>
              <a:rPr lang="en-US" baseline="0" dirty="0" smtClean="0">
                <a:latin typeface="Arial" pitchFamily="34" charset="0"/>
                <a:cs typeface="Arial" pitchFamily="34" charset="0"/>
              </a:rPr>
              <a:t> these VIPs, I can tell you that MANY people have already visited the exhibition. In fact, last week I was informed that the Smithsonian estimated that we passed the 1 million visitor mark to the exhibition last week (with roughly 38% of visitors to the museum this summer stopping in to see our Genome Exhibition). </a:t>
            </a:r>
            <a:r>
              <a:rPr lang="en-US" dirty="0" smtClean="0">
                <a:latin typeface="Arial" pitchFamily="34" charset="0"/>
                <a:cs typeface="Arial" pitchFamily="34" charset="0"/>
              </a:rPr>
              <a:t>So those are just the highlights, and you </a:t>
            </a:r>
            <a:r>
              <a:rPr lang="en-US" baseline="0" dirty="0" smtClean="0">
                <a:latin typeface="Arial" pitchFamily="34" charset="0"/>
                <a:cs typeface="Arial" pitchFamily="34" charset="0"/>
              </a:rPr>
              <a:t>will be hearing more about the exhibition from Vence Bonham later today.</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pPr/>
              <a:t>10</a:t>
            </a:fld>
            <a:endParaRPr lang="en-US" dirty="0"/>
          </a:p>
        </p:txBody>
      </p:sp>
    </p:spTree>
    <p:extLst>
      <p:ext uri="{BB962C8B-B14F-4D97-AF65-F5344CB8AC3E}">
        <p14:creationId xmlns:p14="http://schemas.microsoft.com/office/powerpoint/2010/main" val="316477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4"/>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pPr lvl="1" defTabSz="929488">
              <a:defRPr/>
            </a:pPr>
            <a:r>
              <a:rPr lang="en-US" dirty="0" smtClean="0">
                <a:latin typeface="Arial" pitchFamily="34" charset="0"/>
                <a:cs typeface="Arial" pitchFamily="34" charset="0"/>
              </a:rPr>
              <a:t>As many</a:t>
            </a:r>
            <a:r>
              <a:rPr lang="en-US" baseline="0" dirty="0" smtClean="0">
                <a:latin typeface="Arial" pitchFamily="34" charset="0"/>
                <a:cs typeface="Arial" pitchFamily="34" charset="0"/>
              </a:rPr>
              <a:t> of </a:t>
            </a:r>
            <a:r>
              <a:rPr lang="en-US" dirty="0" smtClean="0">
                <a:latin typeface="Arial" pitchFamily="34" charset="0"/>
                <a:cs typeface="Arial" pitchFamily="34" charset="0"/>
              </a:rPr>
              <a:t>you know, we</a:t>
            </a:r>
            <a:r>
              <a:rPr lang="en-US" baseline="0" dirty="0" smtClean="0">
                <a:latin typeface="Arial" pitchFamily="34" charset="0"/>
                <a:cs typeface="Arial" pitchFamily="34" charset="0"/>
              </a:rPr>
              <a:t> co-sponsor a policy fellowship with the American Society of Human Genetics.  The program was started in 2002, and last month we welcomed our 12th fellow, Kate Donigan. Kate comes to us having completed her postdoctoral training at the National Institute for Child Health and Human Development. She will be working on a variety of policy issues in the NHGRI Division of Policy, Communications, and Education for the next several months, after which she will progress to the next stage of her fellowship in a to-be-determined Congressional office.</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As an aside, we have been so pleased with our many-year collaboration with the American Society of Human Genetics with this science policy fellowship program, that we are now starting to explore with the society the possible establishment of a joint science education fellowship (more on that at a later date).</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91"/>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11</a:t>
            </a:fld>
            <a:endParaRPr lang="en-US" dirty="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2"/>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dirty="0">
                <a:latin typeface="Arial" pitchFamily="34" charset="0"/>
                <a:cs typeface="Arial" pitchFamily="34" charset="0"/>
              </a:rPr>
              <a:t>Brad </a:t>
            </a:r>
            <a:r>
              <a:rPr lang="en-US" dirty="0" err="1">
                <a:latin typeface="Arial" pitchFamily="34" charset="0"/>
                <a:cs typeface="Arial" pitchFamily="34" charset="0"/>
              </a:rPr>
              <a:t>Ozenberger</a:t>
            </a:r>
            <a:r>
              <a:rPr lang="en-US" dirty="0">
                <a:latin typeface="Arial" pitchFamily="34" charset="0"/>
                <a:cs typeface="Arial" pitchFamily="34" charset="0"/>
              </a:rPr>
              <a:t> has left NHGRI to take a research faculty position at Washington University Medical School in St. Louis. Brad was a Program Director in our Extramural Research Program for 10 years, was a major leader of the TCGA program, and recently took on the position of Deputy Director of the Division of Genomic Medicine. His last day was this past Friday. We wish Brad all the best in his new position. </a:t>
            </a: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12</a:t>
            </a:fld>
            <a:endParaRPr lang="en-US" dirty="0"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4" y="4446592"/>
            <a:ext cx="5548625" cy="474068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dirty="0" smtClean="0">
                <a:latin typeface="Arial" pitchFamily="34" charset="0"/>
                <a:cs typeface="Arial" pitchFamily="34" charset="0"/>
              </a:rPr>
              <a:t>Other major personnel updates relate to important ongoing NHGRI recruitments.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a:t>
            </a:r>
            <a:r>
              <a:rPr lang="en-US" baseline="0" dirty="0" smtClean="0">
                <a:latin typeface="Arial" pitchFamily="34" charset="0"/>
                <a:cs typeface="Arial" pitchFamily="34" charset="0"/>
              </a:rPr>
              <a:t> search to identify </a:t>
            </a:r>
            <a:r>
              <a:rPr lang="en-US" dirty="0" smtClean="0">
                <a:latin typeface="Arial" pitchFamily="34" charset="0"/>
                <a:cs typeface="Arial" pitchFamily="34" charset="0"/>
              </a:rPr>
              <a:t>a Director for</a:t>
            </a:r>
            <a:r>
              <a:rPr lang="en-US" baseline="0" dirty="0" smtClean="0">
                <a:latin typeface="Arial" pitchFamily="34" charset="0"/>
                <a:cs typeface="Arial" pitchFamily="34" charset="0"/>
              </a:rPr>
              <a:t> </a:t>
            </a:r>
            <a:r>
              <a:rPr lang="en-US" dirty="0" smtClean="0">
                <a:latin typeface="Arial" pitchFamily="34" charset="0"/>
                <a:cs typeface="Arial" pitchFamily="34" charset="0"/>
              </a:rPr>
              <a:t>the Division of Genomics and Society, one</a:t>
            </a:r>
            <a:r>
              <a:rPr lang="en-US" baseline="0" dirty="0" smtClean="0">
                <a:latin typeface="Arial" pitchFamily="34" charset="0"/>
                <a:cs typeface="Arial" pitchFamily="34" charset="0"/>
              </a:rPr>
              <a:t> of the four </a:t>
            </a:r>
            <a:r>
              <a:rPr lang="en-US" dirty="0" smtClean="0">
                <a:latin typeface="Arial" pitchFamily="34" charset="0"/>
                <a:cs typeface="Arial" pitchFamily="34" charset="0"/>
              </a:rPr>
              <a:t>divisions that constitutes the NHGRI Extramural Research Program, has progressed </a:t>
            </a:r>
            <a:r>
              <a:rPr lang="en-US" baseline="0" dirty="0" smtClean="0">
                <a:latin typeface="Arial" pitchFamily="34" charset="0"/>
                <a:cs typeface="Arial" pitchFamily="34" charset="0"/>
              </a:rPr>
              <a:t>considerably since the last Council meeting. In brief, we are reaching a very advanced stage in that search process, and I am hopeful that I will be able to name a Director for this division well before the next Council meeting in February. </a:t>
            </a:r>
            <a:r>
              <a:rPr lang="en-US" dirty="0" smtClean="0">
                <a:latin typeface="Arial" pitchFamily="34" charset="0"/>
                <a:cs typeface="Arial" pitchFamily="34" charset="0"/>
              </a:rPr>
              <a:t>Recall that NHGRI Deputy Director Mark Guyer is serving as the</a:t>
            </a:r>
            <a:r>
              <a:rPr lang="en-US" baseline="0" dirty="0" smtClean="0">
                <a:latin typeface="Arial" pitchFamily="34" charset="0"/>
                <a:cs typeface="Arial" pitchFamily="34" charset="0"/>
              </a:rPr>
              <a:t> Acting Director of this division until I appoint a permanent Director.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 related future</a:t>
            </a:r>
            <a:r>
              <a:rPr lang="en-US" baseline="0" dirty="0" smtClean="0">
                <a:latin typeface="Arial" pitchFamily="34" charset="0"/>
                <a:cs typeface="Arial" pitchFamily="34" charset="0"/>
              </a:rPr>
              <a:t> recruitment, which is also now progressing, will involve the appointment of another Program Director for our ELSI Research Program. </a:t>
            </a:r>
            <a:endParaRPr lang="en-US" dirty="0" smtClean="0">
              <a:latin typeface="Arial" pitchFamily="34" charset="0"/>
              <a:cs typeface="Arial" pitchFamily="34" charset="0"/>
            </a:endParaRPr>
          </a:p>
          <a:p>
            <a:r>
              <a:rPr lang="en-US" dirty="0" smtClean="0">
                <a:latin typeface="Arial" pitchFamily="34" charset="0"/>
                <a:cs typeface="Arial" pitchFamily="34" charset="0"/>
              </a:rPr>
              <a:t>* In addition, we are working hard at evaluating existing candidates</a:t>
            </a:r>
            <a:r>
              <a:rPr lang="en-US" baseline="0" dirty="0" smtClean="0">
                <a:latin typeface="Arial" pitchFamily="34" charset="0"/>
                <a:cs typeface="Arial" pitchFamily="34" charset="0"/>
              </a:rPr>
              <a:t> and soliciting additional applications for two open Program Director positions in the general area of bioinformatics and computational biology, individuals who will work in our </a:t>
            </a:r>
            <a:r>
              <a:rPr lang="en-US" dirty="0" smtClean="0">
                <a:latin typeface="Arial" pitchFamily="34" charset="0"/>
                <a:cs typeface="Arial" pitchFamily="34" charset="0"/>
              </a:rPr>
              <a:t>Extramural Research Program. </a:t>
            </a:r>
          </a:p>
          <a:p>
            <a:endParaRPr lang="en-US" baseline="0"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 And finally, we are about to re-launch</a:t>
            </a:r>
            <a:r>
              <a:rPr lang="en-US" baseline="0" dirty="0" smtClean="0">
                <a:latin typeface="Arial" pitchFamily="34" charset="0"/>
                <a:cs typeface="Arial" pitchFamily="34" charset="0"/>
              </a:rPr>
              <a:t> our efforts to identify someone to serve as Chief of the Genomics Healthcare Branch within our Division of Policy, Communications, and Education.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So, as you can see, NHGRI has a number of key positions for which we have important ongoing recruitments.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13</a:t>
            </a:fld>
            <a:endParaRPr lang="en-US" dirty="0" smtClean="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203325" y="701675"/>
            <a:ext cx="4679950" cy="3509963"/>
          </a:xfrm>
          <a:prstGeom prst="rect">
            <a:avLst/>
          </a:prstGeom>
          <a:ln/>
        </p:spPr>
      </p:sp>
      <p:sp>
        <p:nvSpPr>
          <p:cNvPr id="108547" name="Notes Placeholder 2"/>
          <p:cNvSpPr>
            <a:spLocks noGrp="1"/>
          </p:cNvSpPr>
          <p:nvPr>
            <p:ph type="body" idx="1"/>
          </p:nvPr>
        </p:nvSpPr>
        <p:spPr>
          <a:noFill/>
          <a:ln/>
        </p:spPr>
        <p:txBody>
          <a:bodyPr/>
          <a:lstStyle/>
          <a:p>
            <a:r>
              <a:rPr lang="en-US" dirty="0" smtClean="0">
                <a:latin typeface="Arial" pitchFamily="34" charset="0"/>
                <a:cs typeface="Arial" pitchFamily="34" charset="0"/>
              </a:rPr>
              <a:t>Vivian Ota Wang of the NHGRI Extramural Research Program has been awarded the American Psychological Association’s Society for the Psychological Study of Ethnic</a:t>
            </a:r>
            <a:r>
              <a:rPr lang="en-US" baseline="0" dirty="0" smtClean="0">
                <a:latin typeface="Arial" pitchFamily="34" charset="0"/>
                <a:cs typeface="Arial" pitchFamily="34" charset="0"/>
              </a:rPr>
              <a:t> Minority Issues </a:t>
            </a:r>
            <a:r>
              <a:rPr lang="en-US" i="1" dirty="0" smtClean="0">
                <a:latin typeface="Arial" pitchFamily="34" charset="0"/>
                <a:cs typeface="Arial" pitchFamily="34" charset="0"/>
              </a:rPr>
              <a:t>Charles and Shirley Thomas Award</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pPr fontAlgn="base"/>
            <a:r>
              <a:rPr lang="en-US" dirty="0" smtClean="0">
                <a:latin typeface="Arial" pitchFamily="34" charset="0"/>
                <a:cs typeface="Arial" pitchFamily="34" charset="0"/>
              </a:rPr>
              <a:t>This award was created by the APA to honor of the significant contributions made by Charles and Shirley Thomas in the area of student mentoring and development.</a:t>
            </a:r>
            <a:endParaRPr lang="en-US" b="1"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14</a:t>
            </a:fld>
            <a:endParaRPr lang="en-US" dirty="0"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pPr defTabSz="929488">
              <a:defRPr/>
            </a:pPr>
            <a:r>
              <a:rPr lang="en-US" dirty="0">
                <a:latin typeface="Arial" pitchFamily="34" charset="0"/>
                <a:cs typeface="Arial" pitchFamily="34" charset="0"/>
              </a:rPr>
              <a:t>As I mentioned in May, Jon </a:t>
            </a:r>
            <a:r>
              <a:rPr lang="en-US" dirty="0" err="1">
                <a:latin typeface="Arial" pitchFamily="34" charset="0"/>
                <a:cs typeface="Arial" pitchFamily="34" charset="0"/>
              </a:rPr>
              <a:t>Lorsch</a:t>
            </a:r>
            <a:r>
              <a:rPr lang="en-US" dirty="0">
                <a:latin typeface="Arial" pitchFamily="34" charset="0"/>
                <a:cs typeface="Arial" pitchFamily="34" charset="0"/>
              </a:rPr>
              <a:t> was selected to be the Director of the National Institute of General Medical Sciences (NIGMS), and Jon officially started in this position last month. </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As expected, Jon and I have already been working hard to explore how NHGRI and NIGMS can interact more substantially in the future since one can readily envision major areas of synergy. In fact, we just decided to hold a day-long retreat involving the extramural program staffs of both institutes in the coming months, and I fully expect to have more things to say about this at the February Council meeting. </a:t>
            </a: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16</a:t>
            </a:fld>
            <a:endParaRPr lang="en-US" dirty="0"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199" y="4445959"/>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a:defRPr/>
            </a:pPr>
            <a:r>
              <a:rPr lang="en-US" dirty="0" smtClean="0">
                <a:latin typeface="Arial" pitchFamily="34" charset="0"/>
                <a:cs typeface="Arial" pitchFamily="34" charset="0"/>
              </a:rPr>
              <a:t>Besides visiting the Genome</a:t>
            </a:r>
            <a:r>
              <a:rPr lang="en-US" baseline="0" dirty="0" smtClean="0">
                <a:latin typeface="Arial" pitchFamily="34" charset="0"/>
                <a:cs typeface="Arial" pitchFamily="34" charset="0"/>
              </a:rPr>
              <a:t> Exhibition at the Smithsonian, Department of Health and Human Services </a:t>
            </a:r>
            <a:r>
              <a:rPr lang="en-US" dirty="0" smtClean="0">
                <a:latin typeface="Arial" pitchFamily="34" charset="0"/>
                <a:cs typeface="Arial" pitchFamily="34" charset="0"/>
              </a:rPr>
              <a:t>Secretary</a:t>
            </a:r>
            <a:r>
              <a:rPr lang="en-US" baseline="0" dirty="0" smtClean="0">
                <a:latin typeface="Arial" pitchFamily="34" charset="0"/>
                <a:cs typeface="Arial" pitchFamily="34" charset="0"/>
              </a:rPr>
              <a:t> Kathleen </a:t>
            </a:r>
            <a:r>
              <a:rPr lang="en-US" baseline="0" dirty="0" err="1" smtClean="0">
                <a:latin typeface="Arial" pitchFamily="34" charset="0"/>
                <a:cs typeface="Arial" pitchFamily="34" charset="0"/>
              </a:rPr>
              <a:t>Sebelius</a:t>
            </a:r>
            <a:r>
              <a:rPr lang="en-US" baseline="0" dirty="0" smtClean="0">
                <a:latin typeface="Arial" pitchFamily="34" charset="0"/>
                <a:cs typeface="Arial" pitchFamily="34" charset="0"/>
              </a:rPr>
              <a:t> also visited the NIH last month. She toured a number of NIH facilities and spoke at an all-NIH Town Hall.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In addition, I was fortunate to be included in a meeting that she held with a small group of institute and center Directors (shown on the bottom right). During that meeting, she offered her admiration of the good work that NIH scientists and grantees do, and spoke candidly of the negative effects of sequestration on the biomedical research enterprise.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noFill/>
          <a:ln/>
        </p:spPr>
        <p:txBody>
          <a:bodyPr/>
          <a:lstStyle/>
          <a:p>
            <a:pPr indent="-284010" defTabSz="464744">
              <a:buClr>
                <a:srgbClr val="D6ECFF"/>
              </a:buClr>
              <a:buSzPct val="95000"/>
              <a:tabLst>
                <a:tab pos="929488" algn="l"/>
              </a:tabLst>
            </a:pPr>
            <a:r>
              <a:rPr lang="en-US" baseline="0" dirty="0" smtClean="0">
                <a:effectLst/>
                <a:latin typeface="Arial" pitchFamily="34" charset="0"/>
                <a:ea typeface="Calibri"/>
                <a:cs typeface="Arial" pitchFamily="34" charset="0"/>
              </a:rPr>
              <a:t>NHGRI staff also participated in three visits of Congressional members to the NIH campus during the summer. </a:t>
            </a:r>
          </a:p>
          <a:p>
            <a:pPr indent="-284010" defTabSz="464744">
              <a:buClr>
                <a:srgbClr val="D6ECFF"/>
              </a:buClr>
              <a:buSzPct val="95000"/>
              <a:tabLst>
                <a:tab pos="929488" algn="l"/>
              </a:tabLst>
            </a:pPr>
            <a:endParaRPr lang="en-US" baseline="0" dirty="0" smtClean="0">
              <a:effectLst/>
              <a:latin typeface="Arial" pitchFamily="34" charset="0"/>
              <a:ea typeface="Calibri"/>
              <a:cs typeface="Arial" pitchFamily="34" charset="0"/>
            </a:endParaRPr>
          </a:p>
          <a:p>
            <a:pPr indent="-284010" defTabSz="464744">
              <a:buClr>
                <a:srgbClr val="D6ECFF"/>
              </a:buClr>
              <a:buSzPct val="95000"/>
              <a:tabLst>
                <a:tab pos="929488" algn="l"/>
              </a:tabLst>
            </a:pPr>
            <a:r>
              <a:rPr lang="en-US" baseline="0" dirty="0" smtClean="0">
                <a:effectLst/>
                <a:latin typeface="Arial" pitchFamily="34" charset="0"/>
                <a:ea typeface="Calibri"/>
                <a:cs typeface="Arial" pitchFamily="34" charset="0"/>
              </a:rPr>
              <a:t>* In June, Senate Majority Leader Harry Reid of Nevada visited the Clinical Center, and then * Representatives Michael Burgess of Texas and * Scott Peters of California both visited in one very busy week in July. During all three visits, the Congressmen met with pediatric patients and families enrolled in the Undiagnosed Diseases Program, met with NHGRI staff (among others), and were impressed by the commitment of the NIH researchers and doctors. I had the chance to meet with the two Representatives, and was able to discuss advances in genomics in a substantive way with each. </a:t>
            </a:r>
          </a:p>
          <a:p>
            <a:pPr indent="-284010" defTabSz="464744">
              <a:buClr>
                <a:srgbClr val="D6ECFF"/>
              </a:buClr>
              <a:buSzPct val="95000"/>
              <a:tabLst>
                <a:tab pos="929488" algn="l"/>
              </a:tabLst>
            </a:pPr>
            <a:endParaRPr lang="en-US" baseline="0" dirty="0" smtClean="0">
              <a:effectLst/>
              <a:latin typeface="Arial" pitchFamily="34" charset="0"/>
              <a:ea typeface="Calibri"/>
              <a:cs typeface="Arial" pitchFamily="34" charset="0"/>
            </a:endParaRPr>
          </a:p>
          <a:p>
            <a:pPr indent="-284010" defTabSz="464744">
              <a:buClr>
                <a:srgbClr val="D6ECFF"/>
              </a:buClr>
              <a:buSzPct val="95000"/>
              <a:tabLst>
                <a:tab pos="929488" algn="l"/>
              </a:tabLst>
            </a:pPr>
            <a:r>
              <a:rPr lang="en-US" baseline="0" dirty="0" smtClean="0">
                <a:effectLst/>
                <a:latin typeface="Arial" pitchFamily="34" charset="0"/>
                <a:ea typeface="Calibri"/>
                <a:cs typeface="Arial" pitchFamily="34" charset="0"/>
              </a:rPr>
              <a:t>* Majority Leader Reid was so impressed that, shortly after his visit to NIH, he gave a speech on the Senate floor about the value of research like the Undiagnosed Diseases Program, and the negative effects of sequestration cuts on biomedical research. A quote from that speech is shown here. </a:t>
            </a:r>
          </a:p>
          <a:p>
            <a:pPr indent="-284010" defTabSz="464744">
              <a:buClr>
                <a:srgbClr val="D6ECFF"/>
              </a:buClr>
              <a:buSzPct val="95000"/>
              <a:tabLst>
                <a:tab pos="929488" algn="l"/>
              </a:tabLst>
            </a:pPr>
            <a:endParaRPr lang="en-US" baseline="0" dirty="0" smtClean="0">
              <a:effectLst/>
              <a:latin typeface="Arial" pitchFamily="34" charset="0"/>
              <a:ea typeface="Calibri"/>
              <a:cs typeface="Arial" pitchFamily="34" charset="0"/>
            </a:endParaRPr>
          </a:p>
        </p:txBody>
      </p:sp>
      <p:sp>
        <p:nvSpPr>
          <p:cNvPr id="119812" name="Slide Number Placeholder 3"/>
          <p:cNvSpPr>
            <a:spLocks noGrp="1"/>
          </p:cNvSpPr>
          <p:nvPr>
            <p:ph type="sldNum" sz="quarter" idx="5"/>
          </p:nvPr>
        </p:nvSpPr>
        <p:spPr>
          <a:noFill/>
        </p:spPr>
        <p:txBody>
          <a:bodyPr/>
          <a:lstStyle/>
          <a:p>
            <a:pPr defTabSz="933548"/>
            <a:fld id="{3F3096A7-7907-4AE4-8BBC-4643BE8BB0EA}" type="slidenum">
              <a:rPr lang="en-US" smtClean="0">
                <a:solidFill>
                  <a:srgbClr val="000000"/>
                </a:solidFill>
              </a:rPr>
              <a:pPr defTabSz="933548"/>
              <a:t>18</a:t>
            </a:fld>
            <a:endParaRPr lang="en-US" dirty="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noFill/>
          <a:ln/>
        </p:spPr>
        <p:txBody>
          <a:bodyPr/>
          <a:lstStyle/>
          <a:p>
            <a:r>
              <a:rPr lang="en-US" dirty="0">
                <a:latin typeface="Arial" pitchFamily="34" charset="0"/>
                <a:cs typeface="Arial" pitchFamily="34" charset="0"/>
              </a:rPr>
              <a:t>And those remarks by Senator Reid could not have been better timed. Because also in June, Representative Louise Slaughter and Senator Tom Harkin, along with the Ad Hoc Group for Medical Research, sponsored a briefing on Capitol Hill to celebrate the 10</a:t>
            </a:r>
            <a:r>
              <a:rPr lang="en-US" baseline="30000" dirty="0">
                <a:latin typeface="Arial" pitchFamily="34" charset="0"/>
                <a:cs typeface="Arial" pitchFamily="34" charset="0"/>
              </a:rPr>
              <a:t>th</a:t>
            </a:r>
            <a:r>
              <a:rPr lang="en-US" dirty="0">
                <a:latin typeface="Arial" pitchFamily="34" charset="0"/>
                <a:cs typeface="Arial" pitchFamily="34" charset="0"/>
              </a:rPr>
              <a:t> Anniversary of the Human Genome Project. </a:t>
            </a:r>
          </a:p>
          <a:p>
            <a:endParaRPr lang="en-US" dirty="0">
              <a:latin typeface="Arial" pitchFamily="34" charset="0"/>
              <a:cs typeface="Arial" pitchFamily="34" charset="0"/>
            </a:endParaRPr>
          </a:p>
          <a:p>
            <a:r>
              <a:rPr lang="en-US" dirty="0">
                <a:latin typeface="Arial" pitchFamily="34" charset="0"/>
                <a:cs typeface="Arial" pitchFamily="34" charset="0"/>
              </a:rPr>
              <a:t>Francis Collins and I were invited to present on both the history of the Human Genome Project and how advances in DNA sequencing technologies have led to plummeting costs for genome sequencing and are enabling impressive research and clinical advances. The event was very well attended (standing room only, as you can see from photograph on the bottom right).</a:t>
            </a:r>
          </a:p>
        </p:txBody>
      </p:sp>
      <p:sp>
        <p:nvSpPr>
          <p:cNvPr id="119812" name="Slide Number Placeholder 3"/>
          <p:cNvSpPr>
            <a:spLocks noGrp="1"/>
          </p:cNvSpPr>
          <p:nvPr>
            <p:ph type="sldNum" sz="quarter" idx="5"/>
          </p:nvPr>
        </p:nvSpPr>
        <p:spPr>
          <a:noFill/>
        </p:spPr>
        <p:txBody>
          <a:bodyPr/>
          <a:lstStyle/>
          <a:p>
            <a:pPr defTabSz="933548"/>
            <a:fld id="{3F3096A7-7907-4AE4-8BBC-4643BE8BB0EA}" type="slidenum">
              <a:rPr lang="en-US" smtClean="0">
                <a:solidFill>
                  <a:srgbClr val="000000"/>
                </a:solidFill>
              </a:rPr>
              <a:pPr defTabSz="933548"/>
              <a:t>19</a:t>
            </a:fld>
            <a:endParaRPr lang="en-US" dirty="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aware that there is an ‘electronic resource’ associated with my Director’s Report. </a:t>
            </a:r>
          </a:p>
          <a:p>
            <a:endParaRPr lang="en-US" dirty="0">
              <a:latin typeface="Arial" pitchFamily="34" charset="0"/>
              <a:cs typeface="Arial" pitchFamily="34" charset="0"/>
            </a:endParaRPr>
          </a:p>
          <a:p>
            <a:r>
              <a:rPr lang="en-US" dirty="0">
                <a:latin typeface="Arial" pitchFamily="34" charset="0"/>
                <a:cs typeface="Arial" pitchFamily="34" charset="0"/>
              </a:rPr>
              <a:t>This is analogous to the supplemental materials </a:t>
            </a:r>
            <a:r>
              <a:rPr lang="en-US" dirty="0" smtClean="0">
                <a:latin typeface="Arial" pitchFamily="34" charset="0"/>
                <a:cs typeface="Arial" pitchFamily="34" charset="0"/>
              </a:rPr>
              <a:t>that are often </a:t>
            </a:r>
            <a:r>
              <a:rPr lang="en-US" dirty="0">
                <a:latin typeface="Arial" pitchFamily="34" charset="0"/>
                <a:cs typeface="Arial" pitchFamily="34" charset="0"/>
              </a:rPr>
              <a:t>made available with a 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am showing 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t>
            </a:r>
            <a:r>
              <a:rPr lang="en-US" dirty="0">
                <a:latin typeface="Arial" pitchFamily="34" charset="0"/>
                <a:cs typeface="Arial" pitchFamily="34" charset="0"/>
              </a:rPr>
              <a:t>at the web site 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archive that I mentioned earlier, this web page and all linked documents will be archived on NHGRI’s web site </a:t>
            </a:r>
            <a:r>
              <a:rPr lang="en-US" dirty="0" smtClean="0">
                <a:latin typeface="Arial" pitchFamily="34" charset="0"/>
                <a:cs typeface="Arial" pitchFamily="34" charset="0"/>
              </a:rPr>
              <a:t>(genome.gov) </a:t>
            </a:r>
            <a:r>
              <a:rPr lang="en-US" dirty="0">
                <a:latin typeface="Arial" pitchFamily="34" charset="0"/>
                <a:cs typeface="Arial" pitchFamily="34" charset="0"/>
              </a:rPr>
              <a:t>as a permanent historic resource.</a:t>
            </a:r>
          </a:p>
        </p:txBody>
      </p:sp>
      <p:sp>
        <p:nvSpPr>
          <p:cNvPr id="6"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Regina </a:t>
            </a:r>
            <a:r>
              <a:rPr lang="en-US" dirty="0">
                <a:latin typeface="Arial" pitchFamily="34" charset="0"/>
                <a:cs typeface="Arial" pitchFamily="34" charset="0"/>
              </a:rPr>
              <a:t>Benjamin has </a:t>
            </a:r>
            <a:r>
              <a:rPr lang="en-US" dirty="0" smtClean="0">
                <a:latin typeface="Arial" pitchFamily="34" charset="0"/>
                <a:cs typeface="Arial" pitchFamily="34" charset="0"/>
              </a:rPr>
              <a:t>stepped </a:t>
            </a:r>
            <a:r>
              <a:rPr lang="en-US" dirty="0">
                <a:latin typeface="Arial" pitchFamily="34" charset="0"/>
                <a:cs typeface="Arial" pitchFamily="34" charset="0"/>
              </a:rPr>
              <a:t>down as </a:t>
            </a:r>
            <a:r>
              <a:rPr lang="en-US" dirty="0" smtClean="0">
                <a:latin typeface="Arial" pitchFamily="34" charset="0"/>
                <a:cs typeface="Arial" pitchFamily="34" charset="0"/>
              </a:rPr>
              <a:t>the U.S. Surgeon General.</a:t>
            </a:r>
            <a:r>
              <a:rPr lang="en-US" baseline="0" dirty="0" smtClean="0">
                <a:latin typeface="Arial" pitchFamily="34" charset="0"/>
                <a:cs typeface="Arial" pitchFamily="34" charset="0"/>
              </a:rPr>
              <a:t> </a:t>
            </a:r>
            <a:r>
              <a:rPr lang="en-US" dirty="0" smtClean="0">
                <a:latin typeface="Arial" pitchFamily="34" charset="0"/>
                <a:cs typeface="Arial" pitchFamily="34" charset="0"/>
              </a:rPr>
              <a:t>Deputy </a:t>
            </a:r>
            <a:r>
              <a:rPr lang="en-US" dirty="0">
                <a:latin typeface="Arial" pitchFamily="34" charset="0"/>
                <a:cs typeface="Arial" pitchFamily="34" charset="0"/>
              </a:rPr>
              <a:t>Surgeon </a:t>
            </a:r>
            <a:r>
              <a:rPr lang="en-US" dirty="0" smtClean="0">
                <a:latin typeface="Arial" pitchFamily="34" charset="0"/>
                <a:cs typeface="Arial" pitchFamily="34" charset="0"/>
              </a:rPr>
              <a:t>General Boris </a:t>
            </a:r>
            <a:r>
              <a:rPr lang="en-US" dirty="0" err="1" smtClean="0">
                <a:latin typeface="Arial" pitchFamily="34" charset="0"/>
                <a:cs typeface="Arial" pitchFamily="34" charset="0"/>
              </a:rPr>
              <a:t>Lushniak</a:t>
            </a:r>
            <a:r>
              <a:rPr lang="en-US" dirty="0" smtClean="0">
                <a:latin typeface="Arial" pitchFamily="34" charset="0"/>
                <a:cs typeface="Arial" pitchFamily="34" charset="0"/>
              </a:rPr>
              <a:t> </a:t>
            </a:r>
            <a:r>
              <a:rPr lang="en-US" dirty="0">
                <a:latin typeface="Arial" pitchFamily="34" charset="0"/>
                <a:cs typeface="Arial" pitchFamily="34" charset="0"/>
              </a:rPr>
              <a:t>will serve as Acting Surgeon General </a:t>
            </a:r>
            <a:r>
              <a:rPr lang="en-US" dirty="0" smtClean="0">
                <a:latin typeface="Arial" pitchFamily="34" charset="0"/>
                <a:cs typeface="Arial" pitchFamily="34" charset="0"/>
              </a:rPr>
              <a:t>until the </a:t>
            </a:r>
            <a:r>
              <a:rPr lang="en-US" dirty="0">
                <a:latin typeface="Arial" pitchFamily="34" charset="0"/>
                <a:cs typeface="Arial" pitchFamily="34" charset="0"/>
              </a:rPr>
              <a:t>next Surgeon </a:t>
            </a:r>
            <a:r>
              <a:rPr lang="en-US" dirty="0" smtClean="0">
                <a:latin typeface="Arial" pitchFamily="34" charset="0"/>
                <a:cs typeface="Arial" pitchFamily="34" charset="0"/>
              </a:rPr>
              <a:t>General</a:t>
            </a:r>
            <a:r>
              <a:rPr lang="en-US" baseline="0" dirty="0" smtClean="0">
                <a:latin typeface="Arial" pitchFamily="34" charset="0"/>
                <a:cs typeface="Arial" pitchFamily="34" charset="0"/>
              </a:rPr>
              <a:t> is appointed.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defTabSz="929488">
              <a:defRPr/>
            </a:pPr>
            <a:r>
              <a:rPr lang="en-US" dirty="0" smtClean="0">
                <a:latin typeface="Arial" pitchFamily="34" charset="0"/>
                <a:cs typeface="Arial" pitchFamily="34" charset="0"/>
              </a:rPr>
              <a:t>President Obama has nominated France Cordova to serve as the next Director of the National Science Foundation. Among other things, she is currently Chair of the main governing board for the Smithsonian Institution and, in fact, Vence Bonham gave her a private tour of the Genome Exhibition shortly</a:t>
            </a:r>
            <a:r>
              <a:rPr lang="en-US" baseline="0" dirty="0" smtClean="0">
                <a:latin typeface="Arial" pitchFamily="34" charset="0"/>
                <a:cs typeface="Arial" pitchFamily="34" charset="0"/>
              </a:rPr>
              <a:t> before she was nominated for the NSF Directorship</a:t>
            </a:r>
            <a:r>
              <a:rPr lang="en-US" dirty="0" smtClean="0">
                <a:latin typeface="Arial" pitchFamily="34" charset="0"/>
                <a:cs typeface="Arial" pitchFamily="34" charset="0"/>
              </a:rPr>
              <a:t>. </a:t>
            </a:r>
          </a:p>
          <a:p>
            <a:pPr defTabSz="929488">
              <a:defRPr/>
            </a:pP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kern="1200" dirty="0" smtClean="0">
                <a:effectLst/>
                <a:latin typeface="Arial" pitchFamily="34" charset="0"/>
                <a:cs typeface="Arial" pitchFamily="34" charset="0"/>
              </a:rPr>
              <a:t>At</a:t>
            </a:r>
            <a:r>
              <a:rPr lang="en-US" kern="1200" baseline="0" dirty="0" smtClean="0">
                <a:effectLst/>
                <a:latin typeface="Arial" pitchFamily="34" charset="0"/>
                <a:cs typeface="Arial" pitchFamily="34" charset="0"/>
              </a:rPr>
              <a:t> the same time that the President announced his nominee for the NSF Director, he also announced his nomination of </a:t>
            </a:r>
            <a:r>
              <a:rPr lang="en-US" kern="1200" dirty="0" smtClean="0">
                <a:effectLst/>
                <a:latin typeface="Arial" pitchFamily="34" charset="0"/>
                <a:cs typeface="Arial" pitchFamily="34" charset="0"/>
              </a:rPr>
              <a:t>Yale University microbiologist Jo </a:t>
            </a:r>
            <a:r>
              <a:rPr lang="en-US" kern="1200" dirty="0" err="1" smtClean="0">
                <a:effectLst/>
                <a:latin typeface="Arial" pitchFamily="34" charset="0"/>
                <a:cs typeface="Arial" pitchFamily="34" charset="0"/>
              </a:rPr>
              <a:t>Handelsman</a:t>
            </a:r>
            <a:r>
              <a:rPr lang="en-US" kern="1200" dirty="0" smtClean="0">
                <a:effectLst/>
                <a:latin typeface="Arial" pitchFamily="34" charset="0"/>
                <a:cs typeface="Arial" pitchFamily="34" charset="0"/>
              </a:rPr>
              <a:t> to be</a:t>
            </a:r>
            <a:r>
              <a:rPr lang="en-US" kern="1200" baseline="0" dirty="0" smtClean="0">
                <a:effectLst/>
                <a:latin typeface="Arial" pitchFamily="34" charset="0"/>
                <a:cs typeface="Arial" pitchFamily="34" charset="0"/>
              </a:rPr>
              <a:t> the next </a:t>
            </a:r>
            <a:r>
              <a:rPr lang="en-US" kern="1200" dirty="0" smtClean="0">
                <a:effectLst/>
                <a:latin typeface="Arial" pitchFamily="34" charset="0"/>
                <a:cs typeface="Arial" pitchFamily="34" charset="0"/>
              </a:rPr>
              <a:t>Associate Director for Science at the White House Office of Science and Technology Policy (OSTP).</a:t>
            </a:r>
          </a:p>
          <a:p>
            <a:r>
              <a:rPr lang="en-US" kern="1200" dirty="0" smtClean="0">
                <a:effectLst/>
                <a:latin typeface="Arial" pitchFamily="34" charset="0"/>
                <a:cs typeface="Arial" pitchFamily="34" charset="0"/>
              </a:rPr>
              <a:t>  </a:t>
            </a:r>
          </a:p>
          <a:p>
            <a:r>
              <a:rPr lang="en-US" kern="1200" dirty="0" smtClean="0">
                <a:effectLst/>
                <a:latin typeface="Arial" pitchFamily="34" charset="0"/>
                <a:cs typeface="Arial" pitchFamily="34" charset="0"/>
              </a:rPr>
              <a:t>Jo would succeed Carl </a:t>
            </a:r>
            <a:r>
              <a:rPr lang="en-US" kern="1200" dirty="0" err="1" smtClean="0">
                <a:effectLst/>
                <a:latin typeface="Arial" pitchFamily="34" charset="0"/>
                <a:cs typeface="Arial" pitchFamily="34" charset="0"/>
              </a:rPr>
              <a:t>Wieman</a:t>
            </a:r>
            <a:r>
              <a:rPr lang="en-US" kern="1200" dirty="0" smtClean="0">
                <a:effectLst/>
                <a:latin typeface="Arial" pitchFamily="34" charset="0"/>
                <a:cs typeface="Arial" pitchFamily="34" charset="0"/>
              </a:rPr>
              <a:t>, the physics Nobel</a:t>
            </a:r>
            <a:r>
              <a:rPr lang="en-US" kern="1200" baseline="0" dirty="0" smtClean="0">
                <a:effectLst/>
                <a:latin typeface="Arial" pitchFamily="34" charset="0"/>
                <a:cs typeface="Arial" pitchFamily="34" charset="0"/>
              </a:rPr>
              <a:t> laureate</a:t>
            </a:r>
            <a:r>
              <a:rPr lang="en-US" kern="1200" dirty="0" smtClean="0">
                <a:effectLst/>
                <a:latin typeface="Arial" pitchFamily="34" charset="0"/>
                <a:cs typeface="Arial" pitchFamily="34" charset="0"/>
              </a:rPr>
              <a:t> who stepped down in June 2012 for health reasons.</a:t>
            </a:r>
            <a:r>
              <a:rPr lang="en-US" kern="1200" baseline="0" dirty="0" smtClean="0">
                <a:effectLst/>
                <a:latin typeface="Arial" pitchFamily="34" charset="0"/>
                <a:cs typeface="Arial" pitchFamily="34" charset="0"/>
              </a:rPr>
              <a:t> Jo </a:t>
            </a:r>
            <a:r>
              <a:rPr lang="en-US" kern="1200" dirty="0" smtClean="0">
                <a:effectLst/>
                <a:latin typeface="Arial" pitchFamily="34" charset="0"/>
                <a:cs typeface="Arial" pitchFamily="34" charset="0"/>
              </a:rPr>
              <a:t>is known to many of us at NHGRI, and is currently the PI on Yale’s </a:t>
            </a:r>
            <a:r>
              <a:rPr lang="en-US" kern="1200" baseline="0" dirty="0" smtClean="0">
                <a:effectLst/>
                <a:latin typeface="Arial" pitchFamily="34" charset="0"/>
                <a:cs typeface="Arial" pitchFamily="34" charset="0"/>
              </a:rPr>
              <a:t>T32 training grant from our Institute.</a:t>
            </a:r>
            <a:endParaRPr lang="en-US" kern="1200" dirty="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22</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24945" y="4215516"/>
            <a:ext cx="5725178" cy="4971763"/>
          </a:xfrm>
        </p:spPr>
        <p:txBody>
          <a:bodyPr>
            <a:noAutofit/>
          </a:bodyPr>
          <a:lstStyle/>
          <a:p>
            <a:pPr lvl="0"/>
            <a:r>
              <a:rPr lang="en-US" kern="1200" dirty="0" smtClean="0">
                <a:latin typeface="Arial" pitchFamily="34" charset="0"/>
                <a:cs typeface="Arial" pitchFamily="34" charset="0"/>
              </a:rPr>
              <a:t>On now for our</a:t>
            </a:r>
            <a:r>
              <a:rPr lang="en-US" kern="1200" baseline="0" dirty="0" smtClean="0">
                <a:latin typeface="Arial" pitchFamily="34" charset="0"/>
                <a:cs typeface="Arial" pitchFamily="34" charset="0"/>
              </a:rPr>
              <a:t> ‘super fun’ topic– appropriations and budget. </a:t>
            </a:r>
            <a:r>
              <a:rPr lang="en-US" kern="1200" dirty="0" smtClean="0">
                <a:latin typeface="Arial" pitchFamily="34" charset="0"/>
                <a:cs typeface="Arial" pitchFamily="34" charset="0"/>
              </a:rPr>
              <a:t>When</a:t>
            </a:r>
            <a:r>
              <a:rPr lang="en-US" kern="1200" baseline="0" dirty="0" smtClean="0">
                <a:latin typeface="Arial" pitchFamily="34" charset="0"/>
                <a:cs typeface="Arial" pitchFamily="34" charset="0"/>
              </a:rPr>
              <a:t> it comes to appropriations, it never seems to be a simple story. </a:t>
            </a:r>
            <a:r>
              <a:rPr lang="en-US" kern="1200" dirty="0" smtClean="0">
                <a:latin typeface="Arial" pitchFamily="34" charset="0"/>
                <a:cs typeface="Arial" pitchFamily="34" charset="0"/>
              </a:rPr>
              <a:t>We are a mere three weeks from the start of a new fiscal year on October 1, but we truly have no idea what NHGRI’s budget will likely be in Fiscal Year 2014. </a:t>
            </a:r>
          </a:p>
          <a:p>
            <a:pPr lvl="0"/>
            <a:endParaRPr lang="en-US" kern="1200" dirty="0" smtClean="0">
              <a:latin typeface="Arial" pitchFamily="34" charset="0"/>
              <a:cs typeface="Arial" pitchFamily="34" charset="0"/>
            </a:endParaRPr>
          </a:p>
          <a:p>
            <a:pPr lvl="0"/>
            <a:r>
              <a:rPr lang="en-US" kern="1200" dirty="0" smtClean="0">
                <a:latin typeface="Arial" pitchFamily="34" charset="0"/>
                <a:cs typeface="Arial" pitchFamily="34" charset="0"/>
              </a:rPr>
              <a:t>*</a:t>
            </a:r>
            <a:r>
              <a:rPr lang="en-US" kern="1200" baseline="0" dirty="0" smtClean="0">
                <a:latin typeface="Arial" pitchFamily="34" charset="0"/>
                <a:cs typeface="Arial" pitchFamily="34" charset="0"/>
              </a:rPr>
              <a:t> Congress has yet to pass an appropriations bill to fund the NIH for the upcoming year, and it is highly unlikely that they will meet the end-of-September deadline for doing so. So, the regular appropriations process will not be completed. * Given this reality, Congress is now negotiating about the passage of a </a:t>
            </a:r>
            <a:r>
              <a:rPr lang="en-US" kern="1200" dirty="0" smtClean="0">
                <a:latin typeface="Arial" pitchFamily="34" charset="0"/>
                <a:cs typeface="Arial" pitchFamily="34" charset="0"/>
              </a:rPr>
              <a:t>Continuing Resolution to avoid a government</a:t>
            </a:r>
            <a:r>
              <a:rPr lang="en-US" kern="1200" baseline="0" dirty="0" smtClean="0">
                <a:latin typeface="Arial" pitchFamily="34" charset="0"/>
                <a:cs typeface="Arial" pitchFamily="34" charset="0"/>
              </a:rPr>
              <a:t> shutdown on October 1; such a CR is anticipated. </a:t>
            </a:r>
          </a:p>
          <a:p>
            <a:pPr lvl="0"/>
            <a:endParaRPr lang="en-US" kern="1200" baseline="0" dirty="0" smtClean="0">
              <a:latin typeface="Arial" pitchFamily="34" charset="0"/>
              <a:cs typeface="Arial" pitchFamily="34" charset="0"/>
            </a:endParaRPr>
          </a:p>
          <a:p>
            <a:pPr lvl="0"/>
            <a:r>
              <a:rPr lang="en-US" kern="1200" baseline="0" dirty="0" smtClean="0">
                <a:latin typeface="Arial" pitchFamily="34" charset="0"/>
                <a:cs typeface="Arial" pitchFamily="34" charset="0"/>
              </a:rPr>
              <a:t>There has been </a:t>
            </a:r>
            <a:r>
              <a:rPr lang="en-US" i="0" u="sng" kern="1200" baseline="0" dirty="0" smtClean="0">
                <a:latin typeface="Arial" pitchFamily="34" charset="0"/>
                <a:cs typeface="Arial" pitchFamily="34" charset="0"/>
              </a:rPr>
              <a:t>some</a:t>
            </a:r>
            <a:r>
              <a:rPr lang="en-US" kern="1200" baseline="0" dirty="0" smtClean="0">
                <a:latin typeface="Arial" pitchFamily="34" charset="0"/>
                <a:cs typeface="Arial" pitchFamily="34" charset="0"/>
              </a:rPr>
              <a:t> Congressional action on establishing NIH funding for Fiscal Year 2014. * In July, the Senate appropriations committee passed a bill that allocates nearly $31 billion to NIH, including $514 million for NHGRI (as shown on the far right of the table). Note that these figures are slightly lower than the President’s budget (shown in the third column from the left). Although this would represent a 6% increase for NHGRI compared to Fiscal Year 2013, it is only the case because sequestration </a:t>
            </a:r>
            <a:r>
              <a:rPr lang="en-US" u="sng" kern="1200" baseline="0" dirty="0" smtClean="0">
                <a:latin typeface="Arial" pitchFamily="34" charset="0"/>
                <a:cs typeface="Arial" pitchFamily="34" charset="0"/>
              </a:rPr>
              <a:t>reduced</a:t>
            </a:r>
            <a:r>
              <a:rPr lang="en-US" kern="1200" baseline="0" dirty="0" smtClean="0">
                <a:latin typeface="Arial" pitchFamily="34" charset="0"/>
                <a:cs typeface="Arial" pitchFamily="34" charset="0"/>
              </a:rPr>
              <a:t> NHGRI’s budget to $483 million this year. So, a $514 million budget would be essentially flat compared with NHGRI’s Fiscal Year 2012 budget of $512 million. Notably, the Senate committee’s bill has yet to be considered by the full Senate, and the House appropriations committee has yet to issue draft legislation for Fiscal Year 2014. </a:t>
            </a:r>
          </a:p>
          <a:p>
            <a:pPr lvl="0"/>
            <a:endParaRPr lang="en-US" kern="1200" baseline="0" dirty="0" smtClean="0">
              <a:latin typeface="Arial" pitchFamily="34" charset="0"/>
              <a:cs typeface="Arial" pitchFamily="34" charset="0"/>
            </a:endParaRPr>
          </a:p>
          <a:p>
            <a:pPr lvl="0"/>
            <a:r>
              <a:rPr lang="en-US" kern="1200" baseline="0" dirty="0" smtClean="0">
                <a:latin typeface="Arial" pitchFamily="34" charset="0"/>
                <a:cs typeface="Arial" pitchFamily="34" charset="0"/>
              </a:rPr>
              <a:t>In short, probably the only thing that we can be certain about is continued </a:t>
            </a:r>
            <a:r>
              <a:rPr lang="en-US" u="sng" kern="1200" baseline="0" dirty="0" smtClean="0">
                <a:latin typeface="Arial" pitchFamily="34" charset="0"/>
                <a:cs typeface="Arial" pitchFamily="34" charset="0"/>
              </a:rPr>
              <a:t>uncertainty</a:t>
            </a:r>
            <a:r>
              <a:rPr lang="en-US" kern="1200" baseline="0" dirty="0" smtClean="0">
                <a:latin typeface="Arial" pitchFamily="34" charset="0"/>
                <a:cs typeface="Arial" pitchFamily="34" charset="0"/>
              </a:rPr>
              <a:t> regarding funding levels for NIH and NHGRI.</a:t>
            </a:r>
            <a:endParaRPr lang="en-US" kern="1200" dirty="0" smtClean="0">
              <a:latin typeface="Arial" pitchFamily="34" charset="0"/>
              <a:cs typeface="Arial" pitchFamily="34" charset="0"/>
            </a:endParaRPr>
          </a:p>
          <a:p>
            <a:endParaRPr lang="en-US" baseline="0"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3" y="4388137"/>
            <a:ext cx="5197475" cy="4211637"/>
          </a:xfrm>
        </p:spPr>
        <p:txBody>
          <a:bodyPr>
            <a:noAutofit/>
          </a:bodyPr>
          <a:lstStyle/>
          <a:p>
            <a:pPr lvl="0"/>
            <a:r>
              <a:rPr lang="en-US" kern="1200" dirty="0" smtClean="0">
                <a:latin typeface="Arial" pitchFamily="34" charset="0"/>
                <a:cs typeface="Arial" pitchFamily="34" charset="0"/>
              </a:rPr>
              <a:t>We</a:t>
            </a:r>
            <a:r>
              <a:rPr lang="en-US" kern="1200" baseline="0" dirty="0" smtClean="0">
                <a:latin typeface="Arial" pitchFamily="34" charset="0"/>
                <a:cs typeface="Arial" pitchFamily="34" charset="0"/>
              </a:rPr>
              <a:t> were recently asked to submit a listing of the major consequences of the sequester on NHGRI’s research program. So, I thought I would share with you that ‘casualty list’ to give a flavor of the overall damage caused by the sequester. * In short, this year’s sequestration and budgetary reduction forced NHGRI to do all of the things listed on this slide.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3" y="4388137"/>
            <a:ext cx="5197475" cy="4211637"/>
          </a:xfrm>
        </p:spPr>
        <p:txBody>
          <a:bodyPr>
            <a:noAutofit/>
          </a:bodyPr>
          <a:lstStyle/>
          <a:p>
            <a:pPr lvl="0"/>
            <a:r>
              <a:rPr lang="en-US" kern="1200" baseline="0" dirty="0" smtClean="0">
                <a:latin typeface="Arial" pitchFamily="34" charset="0"/>
                <a:cs typeface="Arial" pitchFamily="34" charset="0"/>
              </a:rPr>
              <a:t>And while </a:t>
            </a:r>
            <a:r>
              <a:rPr lang="en-US" kern="1200" baseline="0" dirty="0" smtClean="0">
                <a:latin typeface="Arial" pitchFamily="34" charset="0"/>
                <a:cs typeface="Arial" pitchFamily="34" charset="0"/>
              </a:rPr>
              <a:t>making </a:t>
            </a:r>
            <a:r>
              <a:rPr lang="en-US" kern="1200" baseline="0" dirty="0" smtClean="0">
                <a:latin typeface="Arial" pitchFamily="34" charset="0"/>
                <a:cs typeface="Arial" pitchFamily="34" charset="0"/>
              </a:rPr>
              <a:t>lists about the impact of sequestration, we also should consider what it did to trans-NIH initiatives, such as the Big Data to Knowledge (BD2K) initiative (that I will talk more about later). * once again, the consequences were all negative.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199" y="4445960"/>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normAutofit/>
          </a:bodyPr>
          <a:lstStyle/>
          <a:p>
            <a:pPr lvl="1">
              <a:defRPr/>
            </a:pPr>
            <a:r>
              <a:rPr lang="en-US" dirty="0" smtClean="0">
                <a:latin typeface="Arial" pitchFamily="34" charset="0"/>
                <a:cs typeface="Arial" pitchFamily="34" charset="0"/>
              </a:rPr>
              <a:t>An innovative</a:t>
            </a:r>
            <a:r>
              <a:rPr lang="en-US" baseline="0" dirty="0" smtClean="0">
                <a:latin typeface="Arial" pitchFamily="34" charset="0"/>
                <a:cs typeface="Arial" pitchFamily="34" charset="0"/>
              </a:rPr>
              <a:t> policy solution for accessing </a:t>
            </a:r>
            <a:r>
              <a:rPr lang="en-US" baseline="0" dirty="0" err="1" smtClean="0">
                <a:latin typeface="Arial" pitchFamily="34" charset="0"/>
                <a:cs typeface="Arial" pitchFamily="34" charset="0"/>
              </a:rPr>
              <a:t>HeLa</a:t>
            </a:r>
            <a:r>
              <a:rPr lang="en-US" baseline="0" dirty="0" smtClean="0">
                <a:latin typeface="Arial" pitchFamily="34" charset="0"/>
                <a:cs typeface="Arial" pitchFamily="34" charset="0"/>
              </a:rPr>
              <a:t> cell line-derived whole-genome data was * announced by NIH in early August. You will recall that in March, a whole-genome sequence of the HeLa cell line was posted in open access data repositories upon publication of a paper analyzing the data in the journal </a:t>
            </a:r>
            <a:r>
              <a:rPr lang="en-US" i="1" baseline="0" dirty="0" smtClean="0">
                <a:latin typeface="Arial" pitchFamily="34" charset="0"/>
                <a:cs typeface="Arial" pitchFamily="34" charset="0"/>
              </a:rPr>
              <a:t>G3.</a:t>
            </a:r>
            <a:r>
              <a:rPr lang="en-US" i="0" baseline="0" dirty="0" smtClean="0">
                <a:latin typeface="Arial" pitchFamily="34" charset="0"/>
                <a:cs typeface="Arial" pitchFamily="34" charset="0"/>
              </a:rPr>
              <a:t> When the Lacks family learned of this, they asked that the data to be removed from those repositories, which it promptly was.  </a:t>
            </a:r>
          </a:p>
          <a:p>
            <a:pPr lvl="1">
              <a:defRPr/>
            </a:pPr>
            <a:endParaRPr lang="en-US" i="0" baseline="0" dirty="0" smtClean="0">
              <a:latin typeface="Arial" pitchFamily="34" charset="0"/>
              <a:cs typeface="Arial" pitchFamily="34" charset="0"/>
            </a:endParaRPr>
          </a:p>
          <a:p>
            <a:pPr lvl="1">
              <a:defRPr/>
            </a:pPr>
            <a:r>
              <a:rPr lang="en-US" i="0" baseline="0" dirty="0" smtClean="0">
                <a:latin typeface="Arial" pitchFamily="34" charset="0"/>
                <a:cs typeface="Arial" pitchFamily="34" charset="0"/>
              </a:rPr>
              <a:t>When </a:t>
            </a:r>
            <a:r>
              <a:rPr lang="en-US" baseline="0" dirty="0" smtClean="0">
                <a:latin typeface="Arial" pitchFamily="34" charset="0"/>
                <a:cs typeface="Arial" pitchFamily="34" charset="0"/>
              </a:rPr>
              <a:t>NIH became aware of the situation, the agency felt that it was important to work with the Lacks family to identify an appropriate path forward for research and the family. The well-known story of this cell line (including the lack of informed consent from Henrietta Lacks, the widespread use of the cells, and the substantial publicity associated with the identity of the family) presented a unique but important moment for research policy development.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To tell us more about how the story unfolded, Kathy Hudson will be here this afternoon to talk to us about the discussions with the family and the ultimate policy that was developed for accessing </a:t>
            </a:r>
            <a:r>
              <a:rPr lang="en-US" baseline="0" dirty="0" err="1" smtClean="0">
                <a:latin typeface="Arial" pitchFamily="34" charset="0"/>
                <a:cs typeface="Arial" pitchFamily="34" charset="0"/>
              </a:rPr>
              <a:t>HeLa</a:t>
            </a:r>
            <a:r>
              <a:rPr lang="en-US" baseline="0" dirty="0" smtClean="0">
                <a:latin typeface="Arial" pitchFamily="34" charset="0"/>
                <a:cs typeface="Arial" pitchFamily="34" charset="0"/>
              </a:rPr>
              <a:t> whole-genome data.</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27</a:t>
            </a:fld>
            <a:endParaRPr lang="en-US" dirty="0" smtClean="0">
              <a:solidFill>
                <a:prstClr val="black"/>
              </a:solidFill>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A number of scientists received the Open </a:t>
            </a:r>
            <a:r>
              <a:rPr lang="en-US" dirty="0">
                <a:latin typeface="Arial" pitchFamily="34" charset="0"/>
                <a:cs typeface="Arial" pitchFamily="34" charset="0"/>
              </a:rPr>
              <a:t>Science Champions of Change honor at the White House </a:t>
            </a:r>
            <a:r>
              <a:rPr lang="en-US" dirty="0" smtClean="0">
                <a:latin typeface="Arial" pitchFamily="34" charset="0"/>
                <a:cs typeface="Arial" pitchFamily="34" charset="0"/>
              </a:rPr>
              <a:t>in June. The group included some </a:t>
            </a:r>
            <a:r>
              <a:rPr lang="en-US" baseline="0" dirty="0" smtClean="0">
                <a:latin typeface="Arial" pitchFamily="34" charset="0"/>
                <a:cs typeface="Arial" pitchFamily="34" charset="0"/>
              </a:rPr>
              <a:t>familiar figures to NHGRI: </a:t>
            </a:r>
            <a:r>
              <a:rPr lang="en-US" dirty="0" err="1" smtClean="0">
                <a:latin typeface="Arial" pitchFamily="34" charset="0"/>
                <a:cs typeface="Arial" pitchFamily="34" charset="0"/>
              </a:rPr>
              <a:t>Atul</a:t>
            </a:r>
            <a:r>
              <a:rPr lang="en-US" dirty="0" smtClean="0">
                <a:latin typeface="Arial" pitchFamily="34" charset="0"/>
                <a:cs typeface="Arial" pitchFamily="34" charset="0"/>
              </a:rPr>
              <a:t> </a:t>
            </a:r>
            <a:r>
              <a:rPr lang="en-US" dirty="0">
                <a:latin typeface="Arial" pitchFamily="34" charset="0"/>
                <a:cs typeface="Arial" pitchFamily="34" charset="0"/>
              </a:rPr>
              <a:t>Butte, David Altshuler, David Lipman, Stephen Friend, and John </a:t>
            </a:r>
            <a:r>
              <a:rPr lang="en-US" dirty="0" err="1" smtClean="0">
                <a:latin typeface="Arial" pitchFamily="34" charset="0"/>
                <a:cs typeface="Arial" pitchFamily="34" charset="0"/>
              </a:rPr>
              <a:t>Quackenbush</a:t>
            </a:r>
            <a:r>
              <a:rPr lang="en-US" dirty="0" smtClean="0">
                <a:latin typeface="Arial" pitchFamily="34" charset="0"/>
                <a:cs typeface="Arial" pitchFamily="34" charset="0"/>
              </a:rPr>
              <a:t>.</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The Champions of Change program was launched as part of President Obama's Winning the Future Initiative, which highlights individuals, businesses, and organizations who make positive impacts on communities. </a:t>
            </a:r>
          </a:p>
          <a:p>
            <a:endParaRPr lang="en-US" dirty="0">
              <a:latin typeface="Arial" pitchFamily="34" charset="0"/>
              <a:cs typeface="Arial" pitchFamily="34" charset="0"/>
            </a:endParaRPr>
          </a:p>
          <a:p>
            <a:r>
              <a:rPr lang="en-US" dirty="0">
                <a:latin typeface="Arial" pitchFamily="34" charset="0"/>
                <a:cs typeface="Arial" pitchFamily="34" charset="0"/>
              </a:rPr>
              <a:t>This group of investigators and entrepreneurs are being singled out for their efforts to make open sharing of scientific data a reality, a goal that the Obama administration has promoted as a priority for enabling and enhancing scientific innovation.</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28</a:t>
            </a:fld>
            <a:endParaRPr lang="en-US" dirty="0"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David Botstein of Princeton University, and Ronald Davis and David </a:t>
            </a:r>
            <a:r>
              <a:rPr lang="en-US" dirty="0" err="1" smtClean="0">
                <a:latin typeface="Arial" pitchFamily="34" charset="0"/>
                <a:cs typeface="Arial" pitchFamily="34" charset="0"/>
              </a:rPr>
              <a:t>Hogness</a:t>
            </a:r>
            <a:r>
              <a:rPr lang="en-US" dirty="0" smtClean="0">
                <a:latin typeface="Arial" pitchFamily="34" charset="0"/>
                <a:cs typeface="Arial" pitchFamily="34" charset="0"/>
              </a:rPr>
              <a:t>, both of Stanford University School of Medicine, are the recipients of the 2013 Warren Alpert Foundation Prize for their seminal contributions to concepts and methods of creating a human genetic map, and of positional cloning, leading to the identification of thousands of human disease genes and ushering in major advances in human genetics.</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29</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There will be multiple other presentations during the Open Session of this Council meeting. My Director’s Report is tailored around these presentations, and I will </a:t>
            </a:r>
            <a:r>
              <a:rPr lang="en-US" u="sng" dirty="0" smtClean="0">
                <a:latin typeface="Arial" pitchFamily="34" charset="0"/>
                <a:cs typeface="Arial" pitchFamily="34" charset="0"/>
              </a:rPr>
              <a:t>not</a:t>
            </a:r>
            <a:r>
              <a:rPr lang="en-US" dirty="0" smtClean="0">
                <a:latin typeface="Arial" pitchFamily="34" charset="0"/>
                <a:cs typeface="Arial" pitchFamily="34" charset="0"/>
              </a:rPr>
              <a:t> discuss in detail the topics that others will be covering later.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Among</a:t>
            </a:r>
            <a:r>
              <a:rPr lang="en-US" baseline="0" dirty="0" smtClean="0">
                <a:latin typeface="Arial" pitchFamily="34" charset="0"/>
                <a:cs typeface="Arial" pitchFamily="34" charset="0"/>
              </a:rPr>
              <a:t> those </a:t>
            </a:r>
            <a:r>
              <a:rPr lang="en-US" dirty="0" smtClean="0">
                <a:latin typeface="Arial" pitchFamily="34" charset="0"/>
                <a:cs typeface="Arial" pitchFamily="34" charset="0"/>
              </a:rPr>
              <a:t>presentations will be one from Council member</a:t>
            </a:r>
            <a:r>
              <a:rPr lang="en-US" baseline="0" dirty="0" smtClean="0">
                <a:latin typeface="Arial" pitchFamily="34" charset="0"/>
                <a:cs typeface="Arial" pitchFamily="34" charset="0"/>
              </a:rPr>
              <a:t> </a:t>
            </a:r>
            <a:r>
              <a:rPr lang="en-US" dirty="0" err="1" smtClean="0">
                <a:latin typeface="Arial" pitchFamily="34" charset="0"/>
                <a:cs typeface="Arial" pitchFamily="34" charset="0"/>
              </a:rPr>
              <a:t>Arti</a:t>
            </a:r>
            <a:r>
              <a:rPr lang="en-US" dirty="0" smtClean="0">
                <a:latin typeface="Arial" pitchFamily="34" charset="0"/>
                <a:cs typeface="Arial" pitchFamily="34" charset="0"/>
              </a:rPr>
              <a:t> </a:t>
            </a:r>
            <a:r>
              <a:rPr lang="en-US" dirty="0" err="1" smtClean="0">
                <a:latin typeface="Arial" pitchFamily="34" charset="0"/>
                <a:cs typeface="Arial" pitchFamily="34" charset="0"/>
              </a:rPr>
              <a:t>Rai</a:t>
            </a:r>
            <a:r>
              <a:rPr lang="en-US" dirty="0" smtClean="0">
                <a:latin typeface="Arial" pitchFamily="34" charset="0"/>
                <a:cs typeface="Arial" pitchFamily="34" charset="0"/>
              </a:rPr>
              <a:t> regarding the recent Supreme Court decision on gene</a:t>
            </a:r>
            <a:r>
              <a:rPr lang="en-US" baseline="0" dirty="0" smtClean="0">
                <a:latin typeface="Arial" pitchFamily="34" charset="0"/>
                <a:cs typeface="Arial" pitchFamily="34" charset="0"/>
              </a:rPr>
              <a:t> patents.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defTabSz="938176">
              <a:defRPr/>
            </a:pPr>
            <a:r>
              <a:rPr lang="en-US" dirty="0" smtClean="0">
                <a:latin typeface="Arial" pitchFamily="34" charset="0"/>
                <a:cs typeface="Arial" pitchFamily="34" charset="0"/>
              </a:rPr>
              <a:t>* After lunch today, Kathy Hudson</a:t>
            </a:r>
            <a:r>
              <a:rPr lang="en-US" baseline="0" dirty="0" smtClean="0">
                <a:latin typeface="Arial" pitchFamily="34" charset="0"/>
                <a:cs typeface="Arial" pitchFamily="34" charset="0"/>
              </a:rPr>
              <a:t> (</a:t>
            </a:r>
            <a:r>
              <a:rPr lang="en-US" dirty="0" smtClean="0">
                <a:latin typeface="Arial" pitchFamily="34" charset="0"/>
                <a:cs typeface="Arial" pitchFamily="34" charset="0"/>
              </a:rPr>
              <a:t>NIH</a:t>
            </a:r>
            <a:r>
              <a:rPr lang="en-US" baseline="0" dirty="0" smtClean="0">
                <a:latin typeface="Arial" pitchFamily="34" charset="0"/>
                <a:cs typeface="Arial" pitchFamily="34" charset="0"/>
              </a:rPr>
              <a:t> Deputy Director for </a:t>
            </a:r>
            <a:r>
              <a:rPr lang="en-US" dirty="0" smtClean="0">
                <a:latin typeface="Arial" pitchFamily="34" charset="0"/>
                <a:cs typeface="Arial" pitchFamily="34" charset="0"/>
              </a:rPr>
              <a:t>Science, Outreach, and Policy</a:t>
            </a:r>
            <a:r>
              <a:rPr lang="en-US" baseline="0" dirty="0" smtClean="0">
                <a:latin typeface="Arial" pitchFamily="34" charset="0"/>
                <a:cs typeface="Arial" pitchFamily="34" charset="0"/>
              </a:rPr>
              <a:t>) will join us to discuss the recent developments related to the generated </a:t>
            </a:r>
            <a:r>
              <a:rPr lang="en-US" baseline="0" dirty="0" err="1" smtClean="0">
                <a:latin typeface="Arial" pitchFamily="34" charset="0"/>
                <a:cs typeface="Arial" pitchFamily="34" charset="0"/>
              </a:rPr>
              <a:t>HeLa</a:t>
            </a:r>
            <a:r>
              <a:rPr lang="en-US" baseline="0" dirty="0" smtClean="0">
                <a:latin typeface="Arial" pitchFamily="34" charset="0"/>
                <a:cs typeface="Arial" pitchFamily="34" charset="0"/>
              </a:rPr>
              <a:t> cell line genome sequence and data-sharing implications of this for future genomic studies that use </a:t>
            </a:r>
            <a:r>
              <a:rPr lang="en-US" baseline="0" dirty="0" err="1" smtClean="0">
                <a:latin typeface="Arial" pitchFamily="34" charset="0"/>
                <a:cs typeface="Arial" pitchFamily="34" charset="0"/>
              </a:rPr>
              <a:t>HeLa</a:t>
            </a:r>
            <a:r>
              <a:rPr lang="en-US" baseline="0" dirty="0" smtClean="0">
                <a:latin typeface="Arial" pitchFamily="34" charset="0"/>
                <a:cs typeface="Arial" pitchFamily="34" charset="0"/>
              </a:rPr>
              <a:t> cells. </a:t>
            </a:r>
          </a:p>
          <a:p>
            <a:pPr marL="174279" indent="-174279" defTabSz="938176">
              <a:buFont typeface="Arial" charset="0"/>
              <a:buChar char="•"/>
              <a:defRPr/>
            </a:pPr>
            <a:endParaRPr lang="en-US" baseline="0" dirty="0" smtClean="0">
              <a:latin typeface="Arial" pitchFamily="34" charset="0"/>
              <a:cs typeface="Arial" pitchFamily="34" charset="0"/>
            </a:endParaRPr>
          </a:p>
          <a:p>
            <a:pPr defTabSz="938176">
              <a:defRPr/>
            </a:pPr>
            <a:r>
              <a:rPr lang="en-US" dirty="0" smtClean="0">
                <a:latin typeface="Arial" pitchFamily="34" charset="0"/>
                <a:cs typeface="Arial" pitchFamily="34" charset="0"/>
              </a:rPr>
              <a:t>* Teri </a:t>
            </a:r>
            <a:r>
              <a:rPr lang="en-US" dirty="0" err="1" smtClean="0">
                <a:latin typeface="Arial" pitchFamily="34" charset="0"/>
                <a:cs typeface="Arial" pitchFamily="34" charset="0"/>
              </a:rPr>
              <a:t>Manolio</a:t>
            </a:r>
            <a:r>
              <a:rPr lang="en-US" dirty="0" smtClean="0">
                <a:latin typeface="Arial" pitchFamily="34" charset="0"/>
                <a:cs typeface="Arial" pitchFamily="34" charset="0"/>
              </a:rPr>
              <a:t> will then give an update on the activities of the Genomic Medicine Working Group.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a:latin typeface="Arial" pitchFamily="34" charset="0"/>
                <a:cs typeface="Arial" pitchFamily="34" charset="0"/>
              </a:rPr>
              <a:t>Professor (Sir) Mike Stratton, Director of the </a:t>
            </a:r>
            <a:r>
              <a:rPr lang="en-US" dirty="0" err="1">
                <a:latin typeface="Arial" pitchFamily="34" charset="0"/>
                <a:cs typeface="Arial" pitchFamily="34" charset="0"/>
              </a:rPr>
              <a:t>Wellcome</a:t>
            </a:r>
            <a:r>
              <a:rPr lang="en-US" dirty="0">
                <a:latin typeface="Arial" pitchFamily="34" charset="0"/>
                <a:cs typeface="Arial" pitchFamily="34" charset="0"/>
              </a:rPr>
              <a:t> Trust Sanger Institute, was recently knighted for services to medical science. The knighthood was awarded in recognition of his research into the genetic causes of human cancers. Mike’s laboratory discovered the </a:t>
            </a:r>
            <a:r>
              <a:rPr lang="en-US" i="1" dirty="0">
                <a:latin typeface="Arial" pitchFamily="34" charset="0"/>
                <a:cs typeface="Arial" pitchFamily="34" charset="0"/>
              </a:rPr>
              <a:t>BRCA2 </a:t>
            </a:r>
            <a:r>
              <a:rPr lang="en-US" dirty="0">
                <a:latin typeface="Arial" pitchFamily="34" charset="0"/>
                <a:cs typeface="Arial" pitchFamily="34" charset="0"/>
              </a:rPr>
              <a:t>cancer gene, and founded the Cancer Genome Project at the Sanger Institute.</a:t>
            </a:r>
            <a:endParaRPr lang="en-US" kern="120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a:defRPr/>
            </a:pPr>
            <a:r>
              <a:rPr lang="en-US" dirty="0" smtClean="0">
                <a:latin typeface="Arial" pitchFamily="34" charset="0"/>
                <a:cs typeface="Arial" pitchFamily="34" charset="0"/>
              </a:rPr>
              <a:t>Jennifer </a:t>
            </a:r>
            <a:r>
              <a:rPr lang="en-US" dirty="0">
                <a:latin typeface="Arial" pitchFamily="34" charset="0"/>
                <a:cs typeface="Arial" pitchFamily="34" charset="0"/>
              </a:rPr>
              <a:t>Puck, UCSF </a:t>
            </a:r>
            <a:r>
              <a:rPr lang="en-US" dirty="0" smtClean="0">
                <a:latin typeface="Arial" pitchFamily="34" charset="0"/>
                <a:cs typeface="Arial" pitchFamily="34" charset="0"/>
              </a:rPr>
              <a:t>Professor </a:t>
            </a:r>
            <a:r>
              <a:rPr lang="en-US" dirty="0">
                <a:latin typeface="Arial" pitchFamily="34" charset="0"/>
                <a:cs typeface="Arial" pitchFamily="34" charset="0"/>
              </a:rPr>
              <a:t>and </a:t>
            </a:r>
            <a:r>
              <a:rPr lang="en-US" dirty="0" smtClean="0">
                <a:latin typeface="Arial" pitchFamily="34" charset="0"/>
                <a:cs typeface="Arial" pitchFamily="34" charset="0"/>
              </a:rPr>
              <a:t>former Branch Chief and Senior</a:t>
            </a:r>
            <a:r>
              <a:rPr lang="en-US" baseline="0" dirty="0" smtClean="0">
                <a:latin typeface="Arial" pitchFamily="34" charset="0"/>
                <a:cs typeface="Arial" pitchFamily="34" charset="0"/>
              </a:rPr>
              <a:t> Investigator in the </a:t>
            </a:r>
            <a:r>
              <a:rPr lang="en-US" dirty="0" smtClean="0">
                <a:latin typeface="Arial" pitchFamily="34" charset="0"/>
                <a:cs typeface="Arial" pitchFamily="34" charset="0"/>
              </a:rPr>
              <a:t>NHGRI Intramural Research Program, </a:t>
            </a:r>
            <a:r>
              <a:rPr lang="en-US" dirty="0">
                <a:latin typeface="Arial" pitchFamily="34" charset="0"/>
                <a:cs typeface="Arial" pitchFamily="34" charset="0"/>
              </a:rPr>
              <a:t>received the 2013 Abbott Award in Clinical and Diagnostic Immunology for her research on primary </a:t>
            </a:r>
            <a:r>
              <a:rPr lang="en-US" dirty="0" err="1" smtClean="0">
                <a:latin typeface="Arial" pitchFamily="34" charset="0"/>
                <a:cs typeface="Arial" pitchFamily="34" charset="0"/>
              </a:rPr>
              <a:t>immunodeficiencies</a:t>
            </a:r>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Charles </a:t>
            </a:r>
            <a:r>
              <a:rPr lang="en-US" dirty="0">
                <a:latin typeface="Arial" pitchFamily="34" charset="0"/>
                <a:cs typeface="Arial" pitchFamily="34" charset="0"/>
              </a:rPr>
              <a:t>Lee has been appointed </a:t>
            </a:r>
            <a:r>
              <a:rPr lang="en-US" dirty="0" smtClean="0">
                <a:latin typeface="Arial" pitchFamily="34" charset="0"/>
                <a:cs typeface="Arial" pitchFamily="34" charset="0"/>
              </a:rPr>
              <a:t>the Founding Director </a:t>
            </a:r>
            <a:r>
              <a:rPr lang="en-US" dirty="0">
                <a:latin typeface="Arial" pitchFamily="34" charset="0"/>
                <a:cs typeface="Arial" pitchFamily="34" charset="0"/>
              </a:rPr>
              <a:t>of </a:t>
            </a:r>
            <a:r>
              <a:rPr lang="en-US" dirty="0" smtClean="0">
                <a:latin typeface="Arial" pitchFamily="34" charset="0"/>
                <a:cs typeface="Arial" pitchFamily="34" charset="0"/>
              </a:rPr>
              <a:t>the Jackson </a:t>
            </a:r>
            <a:r>
              <a:rPr lang="en-US" dirty="0">
                <a:latin typeface="Arial" pitchFamily="34" charset="0"/>
                <a:cs typeface="Arial" pitchFamily="34" charset="0"/>
              </a:rPr>
              <a:t>Laboratory for Genomic </a:t>
            </a:r>
            <a:r>
              <a:rPr lang="en-US" dirty="0" smtClean="0">
                <a:latin typeface="Arial" pitchFamily="34" charset="0"/>
                <a:cs typeface="Arial" pitchFamily="34" charset="0"/>
              </a:rPr>
              <a:t>Medicine. Charles is </a:t>
            </a:r>
            <a:r>
              <a:rPr lang="en-US" dirty="0">
                <a:latin typeface="Arial" pitchFamily="34" charset="0"/>
                <a:cs typeface="Arial" pitchFamily="34" charset="0"/>
              </a:rPr>
              <a:t>best known for his discovery that copy-number variation is widespread and significant in the human genome</a:t>
            </a:r>
            <a:r>
              <a:rPr lang="en-US" dirty="0" smtClean="0">
                <a:latin typeface="Arial" pitchFamily="34" charset="0"/>
                <a:cs typeface="Arial" pitchFamily="34" charset="0"/>
              </a:rPr>
              <a:t>.</a:t>
            </a:r>
            <a:r>
              <a:rPr lang="en-US" baseline="0" dirty="0" smtClean="0">
                <a:latin typeface="Arial" pitchFamily="34" charset="0"/>
                <a:cs typeface="Arial" pitchFamily="34" charset="0"/>
              </a:rPr>
              <a:t> In his new role, he </a:t>
            </a:r>
            <a:r>
              <a:rPr lang="en-US" dirty="0" smtClean="0">
                <a:latin typeface="Arial" pitchFamily="34" charset="0"/>
                <a:cs typeface="Arial" pitchFamily="34" charset="0"/>
              </a:rPr>
              <a:t>will </a:t>
            </a:r>
            <a:r>
              <a:rPr lang="en-US" dirty="0">
                <a:latin typeface="Arial" pitchFamily="34" charset="0"/>
                <a:cs typeface="Arial" pitchFamily="34" charset="0"/>
              </a:rPr>
              <a:t>be responsible for the scientific direction </a:t>
            </a:r>
            <a:r>
              <a:rPr lang="en-US" dirty="0" smtClean="0">
                <a:latin typeface="Arial" pitchFamily="34" charset="0"/>
                <a:cs typeface="Arial" pitchFamily="34" charset="0"/>
              </a:rPr>
              <a:t>of the Jackson Laboratory of Genomic </a:t>
            </a:r>
            <a:r>
              <a:rPr lang="en-US" dirty="0">
                <a:latin typeface="Arial" pitchFamily="34" charset="0"/>
                <a:cs typeface="Arial" pitchFamily="34" charset="0"/>
              </a:rPr>
              <a:t>Medicine in Farmington, CT.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32</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10306" y="4445960"/>
            <a:ext cx="5665999" cy="4210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10" rIns="94710" numCol="1" anchor="t" anchorCtr="0" compatLnSpc="1">
            <a:prstTxWarp prst="textNoShape">
              <a:avLst/>
            </a:prstTxWarp>
          </a:bodyPr>
          <a:lstStyle/>
          <a:p>
            <a:r>
              <a:rPr lang="en-US" dirty="0">
                <a:latin typeface="Arial" pitchFamily="34" charset="0"/>
                <a:cs typeface="Arial" pitchFamily="34" charset="0"/>
              </a:rPr>
              <a:t>Earlier this summer, there was a major announcement about the formation of an international ‘Global Alliance’ that will enable secure sharing of genomic and clinical data. Shown here are the press releases issued from the Broad Institute and the Sanger Institute.  </a:t>
            </a:r>
          </a:p>
          <a:p>
            <a:endParaRPr lang="en-US" dirty="0">
              <a:latin typeface="Arial" pitchFamily="34" charset="0"/>
              <a:cs typeface="Arial" pitchFamily="34" charset="0"/>
            </a:endParaRPr>
          </a:p>
          <a:p>
            <a:r>
              <a:rPr lang="en-US" dirty="0">
                <a:latin typeface="Arial" pitchFamily="34" charset="0"/>
                <a:cs typeface="Arial" pitchFamily="34" charset="0"/>
              </a:rPr>
              <a:t>The Global Alliance has many aims, including establishing inter-operable standards for genomic and clinical </a:t>
            </a:r>
            <a:r>
              <a:rPr lang="en-US" dirty="0" smtClean="0">
                <a:latin typeface="Arial" pitchFamily="34" charset="0"/>
                <a:cs typeface="Arial" pitchFamily="34" charset="0"/>
              </a:rPr>
              <a:t>data, </a:t>
            </a:r>
            <a:r>
              <a:rPr lang="en-US" dirty="0">
                <a:latin typeface="Arial" pitchFamily="34" charset="0"/>
                <a:cs typeface="Arial" pitchFamily="34" charset="0"/>
              </a:rPr>
              <a:t>and developing a framework for harmonizing data-sharing practices to address issues related to ethics, privacy, and consent. </a:t>
            </a:r>
            <a:br>
              <a:rPr lang="en-US" dirty="0">
                <a:latin typeface="Arial" pitchFamily="34" charset="0"/>
                <a:cs typeface="Arial" pitchFamily="34" charset="0"/>
              </a:rPr>
            </a:b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At the time of the announcement, they had obtained signatories of their Letter of Intent from &gt;73 institutions (including NIH, NHGRI, and NCI) in &gt;40 countries. In total, this included more 13 funding agencies. </a:t>
            </a:r>
          </a:p>
          <a:p>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There is notable overlap in some of their aims and components of NIH’s Big Data to Knowledge (BD2K) initiative, so there seems to be a </a:t>
            </a:r>
            <a:r>
              <a:rPr lang="en-US" dirty="0" smtClean="0">
                <a:latin typeface="Arial" pitchFamily="34" charset="0"/>
                <a:cs typeface="Arial" pitchFamily="34" charset="0"/>
              </a:rPr>
              <a:t>great </a:t>
            </a:r>
            <a:r>
              <a:rPr lang="en-US" dirty="0">
                <a:latin typeface="Arial" pitchFamily="34" charset="0"/>
                <a:cs typeface="Arial" pitchFamily="34" charset="0"/>
              </a:rPr>
              <a:t>opportunity for synergy between these initiatives. We are in conversations with the key leaders of the Global Alliance as they get off the ground, and I expect to have more information to report to Council in the coming months as things develop. </a:t>
            </a:r>
          </a:p>
          <a:p>
            <a:endParaRPr lang="en-US"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33</a:t>
            </a:fld>
            <a:endParaRPr lang="en-US" dirty="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baseline="0" dirty="0" smtClean="0">
                <a:latin typeface="Arial" pitchFamily="34" charset="0"/>
                <a:cs typeface="Arial" pitchFamily="34" charset="0"/>
              </a:rPr>
              <a:t>U.K.’s Health Secretary, Jeremy Hunt, has launched Genomics England, a new government organization to oversee the creation of a ‘genomic revolution’ in healthcare that will attract business investment. It will be led by Sir John Chisholm, a former Chair of the Medical Research Council.</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Recall</a:t>
            </a:r>
            <a:r>
              <a:rPr lang="en-US" baseline="0" dirty="0" smtClean="0">
                <a:latin typeface="Arial" pitchFamily="34" charset="0"/>
                <a:cs typeface="Arial" pitchFamily="34" charset="0"/>
              </a:rPr>
              <a:t> that in M</a:t>
            </a:r>
            <a:r>
              <a:rPr lang="en-US" dirty="0" smtClean="0">
                <a:latin typeface="Arial" pitchFamily="34" charset="0"/>
                <a:cs typeface="Arial" pitchFamily="34" charset="0"/>
              </a:rPr>
              <a:t>ay 2011, the</a:t>
            </a:r>
            <a:r>
              <a:rPr lang="en-US" baseline="0" dirty="0" smtClean="0">
                <a:latin typeface="Arial" pitchFamily="34" charset="0"/>
                <a:cs typeface="Arial" pitchFamily="34" charset="0"/>
              </a:rPr>
              <a:t> Battelle Technology Partnership Practice published a study reporting that for every dollar of federal investment in genomics research, roughly $141 were created in the wider economy— a statistic quoted by President Obama in his 2013 State of the Union address.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 Battelle group released an update of their report this past June, and the results were even more impressive. Between 1988 and 2012, the federal government invested $14.5 billion (in 2012 dollars) in genomics. This generated an economic output of nearly a trillion dollars over the same timeframe, creating more than 4.3 million job-years of employment. When one realizes that the U.S. government invested $3.8 billion in the Human Genome Project, that works out to be a return on investment of 178:1. </a:t>
            </a:r>
          </a:p>
          <a:p>
            <a:endParaRPr lang="en-US" dirty="0">
              <a:latin typeface="Arial" pitchFamily="34" charset="0"/>
              <a:cs typeface="Arial" pitchFamily="34" charset="0"/>
            </a:endParaRPr>
          </a:p>
          <a:p>
            <a:r>
              <a:rPr lang="en-US" dirty="0">
                <a:latin typeface="Arial" pitchFamily="34" charset="0"/>
                <a:cs typeface="Arial" pitchFamily="34" charset="0"/>
              </a:rPr>
              <a:t>* Shown here is a photograph taken at a United for Medical Research briefing in June on Capitol Hill, where the updated Battelle report was announced. Among the briefing participants were myself, Ada </a:t>
            </a:r>
            <a:r>
              <a:rPr lang="en-US" dirty="0" err="1">
                <a:latin typeface="Arial" pitchFamily="34" charset="0"/>
                <a:cs typeface="Arial" pitchFamily="34" charset="0"/>
              </a:rPr>
              <a:t>Hamosh</a:t>
            </a:r>
            <a:r>
              <a:rPr lang="en-US" dirty="0">
                <a:latin typeface="Arial" pitchFamily="34" charset="0"/>
                <a:cs typeface="Arial" pitchFamily="34" charset="0"/>
              </a:rPr>
              <a:t>, Francis Collins, California Representative Scott Peters (far right), and Life Tech CEO Greg </a:t>
            </a:r>
            <a:r>
              <a:rPr lang="en-US" dirty="0" err="1">
                <a:latin typeface="Arial" pitchFamily="34" charset="0"/>
                <a:cs typeface="Arial" pitchFamily="34" charset="0"/>
              </a:rPr>
              <a:t>Lucier</a:t>
            </a:r>
            <a:r>
              <a:rPr lang="en-US" dirty="0">
                <a:latin typeface="Arial" pitchFamily="34" charset="0"/>
                <a:cs typeface="Arial" pitchFamily="34" charset="0"/>
              </a:rPr>
              <a:t> (second from right).</a:t>
            </a:r>
          </a:p>
          <a:p>
            <a:endParaRPr lang="en-US" dirty="0"/>
          </a:p>
        </p:txBody>
      </p:sp>
      <p:sp>
        <p:nvSpPr>
          <p:cNvPr id="4" name="Slide Number Placeholder 3"/>
          <p:cNvSpPr>
            <a:spLocks noGrp="1"/>
          </p:cNvSpPr>
          <p:nvPr>
            <p:ph type="sldNum" sz="quarter" idx="10"/>
          </p:nvPr>
        </p:nvSpPr>
        <p:spPr/>
        <p:txBody>
          <a:bodyPr/>
          <a:lstStyle/>
          <a:p>
            <a:fld id="{0EB6296E-177A-7544-AD40-5EB4DCA37083}" type="slidenum">
              <a:rPr lang="en-US" smtClean="0"/>
              <a:t>35</a:t>
            </a:fld>
            <a:endParaRPr lang="en-US"/>
          </a:p>
        </p:txBody>
      </p:sp>
    </p:spTree>
    <p:extLst>
      <p:ext uri="{BB962C8B-B14F-4D97-AF65-F5344CB8AC3E}">
        <p14:creationId xmlns:p14="http://schemas.microsoft.com/office/powerpoint/2010/main" val="2028634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In May of this year, the McKinsey Global Institute, a research arm of the management consultancy group McKinsey and Company, released a report entitled </a:t>
            </a:r>
            <a:r>
              <a:rPr lang="en-US" i="1" dirty="0">
                <a:latin typeface="Arial" pitchFamily="34" charset="0"/>
                <a:cs typeface="Arial" pitchFamily="34" charset="0"/>
              </a:rPr>
              <a:t>Disruptive technologies: advances that will transform life, business, and the global economy</a:t>
            </a:r>
            <a:r>
              <a:rPr lang="en-US" dirty="0">
                <a:latin typeface="Arial" pitchFamily="34" charset="0"/>
                <a:cs typeface="Arial" pitchFamily="34" charset="0"/>
              </a:rPr>
              <a:t>. It is notable that ‘next-generation genomics’ was listed as one of the twelve technologies with profound disruptive potential. The other technologies grouped with ‘next-generation genomics’ were impressive, and included things like mobile internet, cloud technology, advanced robotics, 3D printing, and renewable energy. </a:t>
            </a:r>
          </a:p>
          <a:p>
            <a:endParaRPr lang="en-US" dirty="0">
              <a:latin typeface="Arial" pitchFamily="34" charset="0"/>
              <a:cs typeface="Arial" pitchFamily="34" charset="0"/>
            </a:endParaRPr>
          </a:p>
          <a:p>
            <a:r>
              <a:rPr lang="en-US" dirty="0">
                <a:latin typeface="Arial" pitchFamily="34" charset="0"/>
                <a:cs typeface="Arial" pitchFamily="34" charset="0"/>
              </a:rPr>
              <a:t>While the report has some gaps and even debatable predictions, it is another interesting example of the growing awareness of genomics and its significance to a wide array of interests, including biotech, medicine, agriculture, and energy.</a:t>
            </a:r>
          </a:p>
        </p:txBody>
      </p:sp>
      <p:sp>
        <p:nvSpPr>
          <p:cNvPr id="4" name="Slide Number Placeholder 3"/>
          <p:cNvSpPr>
            <a:spLocks noGrp="1"/>
          </p:cNvSpPr>
          <p:nvPr>
            <p:ph type="sldNum" sz="quarter" idx="10"/>
          </p:nvPr>
        </p:nvSpPr>
        <p:spPr/>
        <p:txBody>
          <a:bodyPr/>
          <a:lstStyle/>
          <a:p>
            <a:fld id="{CFDD2888-EA59-4FA6-882F-5E5CD6B79C53}" type="slidenum">
              <a:rPr lang="en-US" smtClean="0"/>
              <a:pPr/>
              <a:t>36</a:t>
            </a:fld>
            <a:endParaRPr lang="en-US" dirty="0"/>
          </a:p>
        </p:txBody>
      </p:sp>
    </p:spTree>
    <p:extLst>
      <p:ext uri="{BB962C8B-B14F-4D97-AF65-F5344CB8AC3E}">
        <p14:creationId xmlns:p14="http://schemas.microsoft.com/office/powerpoint/2010/main" val="1836486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203325" y="701675"/>
            <a:ext cx="4679950" cy="3509963"/>
          </a:xfrm>
          <a:prstGeom prst="rect">
            <a:avLst/>
          </a:prstGeom>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4744" eaLnBrk="1" fontAlgn="auto" hangingPunct="1">
              <a:spcAft>
                <a:spcPts val="0"/>
              </a:spcAft>
              <a:defRPr/>
            </a:pPr>
            <a:r>
              <a:rPr lang="en-US" dirty="0">
                <a:latin typeface="Arial" pitchFamily="34" charset="0"/>
                <a:cs typeface="Arial" pitchFamily="34" charset="0"/>
              </a:rPr>
              <a:t>The long-running legal battle over Myriad Genetics’ </a:t>
            </a:r>
            <a:r>
              <a:rPr lang="en-US" i="1" dirty="0">
                <a:latin typeface="Arial" pitchFamily="34" charset="0"/>
                <a:cs typeface="Arial" pitchFamily="34" charset="0"/>
              </a:rPr>
              <a:t>BRCA</a:t>
            </a:r>
            <a:r>
              <a:rPr lang="en-US" dirty="0">
                <a:latin typeface="Arial" pitchFamily="34" charset="0"/>
                <a:cs typeface="Arial" pitchFamily="34" charset="0"/>
              </a:rPr>
              <a:t> gene patent, which began in 2009, reached its conclusion on June 13 this year, when the U.S. Supreme Court released their unanimous opinion, deciding that isolated but otherwise unmodified human genes are products of nature and therefore not patent-eligible subject matter. </a:t>
            </a:r>
          </a:p>
          <a:p>
            <a:pPr defTabSz="464744" eaLnBrk="1" fontAlgn="auto" hangingPunct="1">
              <a:spcAft>
                <a:spcPts val="0"/>
              </a:spcAft>
              <a:defRPr/>
            </a:pPr>
            <a:endParaRPr lang="en-US" dirty="0">
              <a:latin typeface="Arial" pitchFamily="34" charset="0"/>
              <a:cs typeface="Arial" pitchFamily="34" charset="0"/>
            </a:endParaRPr>
          </a:p>
          <a:p>
            <a:pPr defTabSz="464744" eaLnBrk="1" fontAlgn="auto" hangingPunct="1">
              <a:spcAft>
                <a:spcPts val="0"/>
              </a:spcAft>
              <a:defRPr/>
            </a:pPr>
            <a:r>
              <a:rPr lang="en-US" dirty="0">
                <a:latin typeface="Arial" pitchFamily="34" charset="0"/>
                <a:cs typeface="Arial" pitchFamily="34" charset="0"/>
              </a:rPr>
              <a:t>You will be hearing much more about this topic later today from Council member </a:t>
            </a:r>
            <a:r>
              <a:rPr lang="en-US" dirty="0" err="1">
                <a:latin typeface="Arial" pitchFamily="34" charset="0"/>
                <a:cs typeface="Arial" pitchFamily="34" charset="0"/>
              </a:rPr>
              <a:t>Arti</a:t>
            </a:r>
            <a:r>
              <a:rPr lang="en-US" dirty="0">
                <a:latin typeface="Arial" pitchFamily="34" charset="0"/>
                <a:cs typeface="Arial" pitchFamily="34" charset="0"/>
              </a:rPr>
              <a:t> </a:t>
            </a:r>
            <a:r>
              <a:rPr lang="en-US" dirty="0" err="1">
                <a:latin typeface="Arial" pitchFamily="34" charset="0"/>
                <a:cs typeface="Arial" pitchFamily="34" charset="0"/>
              </a:rPr>
              <a:t>Rai</a:t>
            </a:r>
            <a:r>
              <a:rPr lang="en-US" dirty="0">
                <a:latin typeface="Arial" pitchFamily="34" charset="0"/>
                <a:cs typeface="Arial" pitchFamily="34" charset="0"/>
              </a:rPr>
              <a:t>. But I would just note that the Court’s decision, written by Justice Thomas, follows closely the U.S. Government’s position, which NHGRI helped to develop. </a:t>
            </a:r>
          </a:p>
        </p:txBody>
      </p:sp>
      <p:sp>
        <p:nvSpPr>
          <p:cNvPr id="4" name="Slide Number Placeholder 3"/>
          <p:cNvSpPr>
            <a:spLocks noGrp="1"/>
          </p:cNvSpPr>
          <p:nvPr>
            <p:ph type="sldNum" sz="quarter" idx="5"/>
          </p:nvPr>
        </p:nvSpPr>
        <p:spPr/>
        <p:txBody>
          <a:bodyPr/>
          <a:lstStyle/>
          <a:p>
            <a:pPr>
              <a:defRPr/>
            </a:pPr>
            <a:fld id="{3390E1CE-8EF9-C247-8C40-1795EE3BFEF1}" type="slidenum">
              <a:rPr lang="en-US">
                <a:solidFill>
                  <a:prstClr val="black"/>
                </a:solidFill>
              </a:rPr>
              <a:pPr>
                <a:def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noFill/>
          <a:ln/>
        </p:spPr>
        <p:txBody>
          <a:bodyPr/>
          <a:lstStyle/>
          <a:p>
            <a:r>
              <a:rPr lang="en-US" dirty="0" smtClean="0">
                <a:latin typeface="Arial" pitchFamily="34" charset="0"/>
                <a:cs typeface="Arial" pitchFamily="34" charset="0"/>
              </a:rPr>
              <a:t>It has been five</a:t>
            </a:r>
            <a:r>
              <a:rPr lang="en-US" baseline="0" dirty="0" smtClean="0">
                <a:latin typeface="Arial" pitchFamily="34" charset="0"/>
                <a:cs typeface="Arial" pitchFamily="34" charset="0"/>
              </a:rPr>
              <a:t> years since the Genetic Information Nondiscrimination Act (or GINA) was passed and signed into law. NHGRI has been monitoring its implementation by the Courts. As you might know, GINA tasks the </a:t>
            </a:r>
            <a:r>
              <a:rPr lang="en-US" dirty="0" smtClean="0">
                <a:latin typeface="Arial" pitchFamily="34" charset="0"/>
                <a:cs typeface="Arial" pitchFamily="34" charset="0"/>
              </a:rPr>
              <a:t>Equal Employment</a:t>
            </a:r>
            <a:r>
              <a:rPr lang="en-US" baseline="0" dirty="0" smtClean="0">
                <a:latin typeface="Arial" pitchFamily="34" charset="0"/>
                <a:cs typeface="Arial" pitchFamily="34" charset="0"/>
              </a:rPr>
              <a:t> Opportunity Commission (EEOC) with protecting workers from genetic discrimination in the workplace. I</a:t>
            </a:r>
            <a:r>
              <a:rPr lang="en-US" dirty="0" smtClean="0">
                <a:latin typeface="Arial" pitchFamily="34" charset="0"/>
                <a:cs typeface="Arial" pitchFamily="34" charset="0"/>
              </a:rPr>
              <a:t>n May,</a:t>
            </a:r>
            <a:r>
              <a:rPr lang="en-US" baseline="0" dirty="0" smtClean="0">
                <a:latin typeface="Arial" pitchFamily="34" charset="0"/>
                <a:cs typeface="Arial" pitchFamily="34" charset="0"/>
              </a:rPr>
              <a:t> </a:t>
            </a:r>
            <a:r>
              <a:rPr lang="en-US" dirty="0" smtClean="0">
                <a:latin typeface="Arial" pitchFamily="34" charset="0"/>
                <a:cs typeface="Arial" pitchFamily="34" charset="0"/>
              </a:rPr>
              <a:t>the Commission </a:t>
            </a:r>
            <a:r>
              <a:rPr lang="en-US" baseline="0" dirty="0" smtClean="0">
                <a:latin typeface="Arial" pitchFamily="34" charset="0"/>
                <a:cs typeface="Arial" pitchFamily="34" charset="0"/>
              </a:rPr>
              <a:t>announced the settlement of the first lawsuit it had filed for a GINA violation and the filing of a second suit. Both cases allege that the employer illegally included questions about family medical histories during pre-employment medical exams. Under GINA, it is illegal for companies to ask their employees for genetic information, which includes family medical history.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In the settled lawsuit, the fabrics manufacturer </a:t>
            </a:r>
            <a:r>
              <a:rPr lang="en-US" baseline="0" dirty="0" err="1" smtClean="0">
                <a:latin typeface="Arial" pitchFamily="34" charset="0"/>
                <a:cs typeface="Arial" pitchFamily="34" charset="0"/>
              </a:rPr>
              <a:t>Fabricut</a:t>
            </a:r>
            <a:r>
              <a:rPr lang="en-US" baseline="0" dirty="0" smtClean="0">
                <a:latin typeface="Arial" pitchFamily="34" charset="0"/>
                <a:cs typeface="Arial" pitchFamily="34" charset="0"/>
              </a:rPr>
              <a:t> agreed to pay $50,000 compensation and provide antidiscrimination training to employees.  * In the second suit, a New York nursing and rehabilitation center (Founders Pavilion Inc.) is similarly accused of requesting family medical histories during medical exams.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EEOC reports that, as of September 2012 (which is the most recent data available), 762 charges of genetic discrimination have been filed. NHGRI will continue to monitor the Founders Pavilion case and any other charges that reach the courts.</a:t>
            </a:r>
            <a:endParaRPr lang="en-US"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3548"/>
            <a:fld id="{3F3096A7-7907-4AE4-8BBC-4643BE8BB0EA}" type="slidenum">
              <a:rPr lang="en-US" smtClean="0">
                <a:solidFill>
                  <a:srgbClr val="000000"/>
                </a:solidFill>
              </a:rPr>
              <a:pPr defTabSz="933548"/>
              <a:t>38</a:t>
            </a:fld>
            <a:endParaRPr lang="en-US" dirty="0"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203325" y="701675"/>
            <a:ext cx="4679950" cy="3509963"/>
          </a:xfrm>
          <a:prstGeom prst="rect">
            <a:avLst/>
          </a:prstGeom>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On June 3 and in a 5 to 4 ruling, the U.S.</a:t>
            </a:r>
            <a:r>
              <a:rPr lang="en-US" baseline="0" dirty="0" smtClean="0">
                <a:latin typeface="Arial" pitchFamily="34" charset="0"/>
                <a:cs typeface="Arial" pitchFamily="34" charset="0"/>
              </a:rPr>
              <a:t> Supreme Court determined that collecting and analyzing DNA from people arrested for serious crimes does not violate 4</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amendment protections against unreasonable search and seizure. The</a:t>
            </a:r>
            <a:r>
              <a:rPr lang="en-US" dirty="0" smtClean="0">
                <a:latin typeface="Arial" pitchFamily="34" charset="0"/>
                <a:cs typeface="Arial" pitchFamily="34" charset="0"/>
              </a:rPr>
              <a:t> ruling </a:t>
            </a:r>
            <a:r>
              <a:rPr lang="en-US" baseline="0" dirty="0" smtClean="0">
                <a:latin typeface="Arial" pitchFamily="34" charset="0"/>
                <a:cs typeface="Arial" pitchFamily="34" charset="0"/>
              </a:rPr>
              <a:t>establishes</a:t>
            </a:r>
            <a:r>
              <a:rPr lang="en-US" dirty="0" smtClean="0">
                <a:latin typeface="Arial" pitchFamily="34" charset="0"/>
                <a:cs typeface="Arial" pitchFamily="34" charset="0"/>
              </a:rPr>
              <a:t> </a:t>
            </a:r>
            <a:r>
              <a:rPr lang="en-US" baseline="0" dirty="0" smtClean="0">
                <a:latin typeface="Arial" pitchFamily="34" charset="0"/>
                <a:cs typeface="Arial" pitchFamily="34" charset="0"/>
              </a:rPr>
              <a:t>that an arrestee’s DNA profile can be entered into a database before conviction of any crime to determine the involvement</a:t>
            </a:r>
            <a:r>
              <a:rPr lang="en-US" dirty="0" smtClean="0">
                <a:latin typeface="Arial" pitchFamily="34" charset="0"/>
                <a:cs typeface="Arial" pitchFamily="34" charset="0"/>
              </a:rPr>
              <a:t> of the individual </a:t>
            </a:r>
            <a:r>
              <a:rPr lang="en-US" baseline="0" dirty="0" smtClean="0">
                <a:latin typeface="Arial" pitchFamily="34" charset="0"/>
                <a:cs typeface="Arial" pitchFamily="34" charset="0"/>
              </a:rPr>
              <a:t>in unrelated criminal</a:t>
            </a:r>
            <a:r>
              <a:rPr lang="en-US" dirty="0" smtClean="0">
                <a:latin typeface="Arial" pitchFamily="34" charset="0"/>
                <a:cs typeface="Arial" pitchFamily="34" charset="0"/>
              </a:rPr>
              <a:t> acts</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case in question involved  an individual whose cheek swab upon arrest for assault in 2009 led to </a:t>
            </a:r>
            <a:r>
              <a:rPr lang="en-US" dirty="0">
                <a:latin typeface="Arial" pitchFamily="34" charset="0"/>
                <a:cs typeface="Arial" pitchFamily="34" charset="0"/>
              </a:rPr>
              <a:t>him </a:t>
            </a:r>
            <a:r>
              <a:rPr lang="en-US" dirty="0" smtClean="0">
                <a:latin typeface="Arial" pitchFamily="34" charset="0"/>
                <a:cs typeface="Arial" pitchFamily="34" charset="0"/>
              </a:rPr>
              <a:t>being </a:t>
            </a:r>
            <a:r>
              <a:rPr lang="en-US" baseline="0" dirty="0" smtClean="0">
                <a:latin typeface="Arial" pitchFamily="34" charset="0"/>
                <a:cs typeface="Arial" pitchFamily="34" charset="0"/>
              </a:rPr>
              <a:t>charged and eventually convicted of an unsolved 2003 rape. The Supreme Court held that such DNA collection and analysis is justified and legal, and that the invasion is minimal. The dissenting opinion countered that this</a:t>
            </a:r>
            <a:r>
              <a:rPr lang="en-US" dirty="0" smtClean="0">
                <a:latin typeface="Arial" pitchFamily="34" charset="0"/>
                <a:cs typeface="Arial" pitchFamily="34" charset="0"/>
              </a:rPr>
              <a:t> allows DNA </a:t>
            </a:r>
            <a:r>
              <a:rPr lang="en-US" dirty="0">
                <a:latin typeface="Arial" pitchFamily="34" charset="0"/>
                <a:cs typeface="Arial" pitchFamily="34" charset="0"/>
              </a:rPr>
              <a:t>profiling </a:t>
            </a:r>
            <a:r>
              <a:rPr lang="en-US" dirty="0" smtClean="0">
                <a:latin typeface="Arial" pitchFamily="34" charset="0"/>
                <a:cs typeface="Arial" pitchFamily="34" charset="0"/>
              </a:rPr>
              <a:t>without probable cause for suspicion</a:t>
            </a:r>
            <a:r>
              <a:rPr lang="en-US" baseline="0" dirty="0" smtClean="0">
                <a:latin typeface="Arial" pitchFamily="34" charset="0"/>
                <a:cs typeface="Arial" pitchFamily="34" charset="0"/>
              </a:rPr>
              <a:t> in unrelated cases</a:t>
            </a:r>
            <a:r>
              <a:rPr lang="en-US" dirty="0" smtClean="0">
                <a:latin typeface="Arial" pitchFamily="34" charset="0"/>
                <a:cs typeface="Arial" pitchFamily="34" charset="0"/>
              </a:rPr>
              <a:t>, which</a:t>
            </a:r>
            <a:r>
              <a:rPr lang="en-US" baseline="0" dirty="0" smtClean="0">
                <a:latin typeface="Arial" pitchFamily="34" charset="0"/>
                <a:cs typeface="Arial" pitchFamily="34" charset="0"/>
              </a:rPr>
              <a:t> violates the 4</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amendment</a:t>
            </a:r>
            <a:r>
              <a:rPr lang="en-US" baseline="0" dirty="0" smtClean="0">
                <a:latin typeface="Arial" pitchFamily="34" charset="0"/>
                <a:cs typeface="Arial" pitchFamily="34" charset="0"/>
              </a:rPr>
              <a:t>.</a:t>
            </a:r>
            <a:r>
              <a:rPr lang="en-US" dirty="0" smtClean="0">
                <a:latin typeface="Arial" pitchFamily="34" charset="0"/>
                <a:cs typeface="Arial" pitchFamily="34" charset="0"/>
              </a:rPr>
              <a:t> </a:t>
            </a:r>
          </a:p>
          <a:p>
            <a:endParaRPr lang="en-US" baseline="0" dirty="0">
              <a:latin typeface="Arial" pitchFamily="34" charset="0"/>
              <a:cs typeface="Arial" pitchFamily="34" charset="0"/>
            </a:endParaRPr>
          </a:p>
          <a:p>
            <a:r>
              <a:rPr lang="en-US" baseline="0" dirty="0" smtClean="0">
                <a:latin typeface="Arial" pitchFamily="34" charset="0"/>
                <a:cs typeface="Arial" pitchFamily="34" charset="0"/>
              </a:rPr>
              <a:t>The Court’s decision could have a widespread impact on genetic privacy, especially if it is applied in states that collect DNA upon arrest for minor crimes. Also, criminal rights advocates argue that the decision will disproportionately affect racial minorities, who are more likely to be arrested regardless of the crime and are overrepresented in law enforcement databases.</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3390E1CE-8EF9-C247-8C40-1795EE3BFEF1}" type="slidenum">
              <a:rPr lang="en-US">
                <a:solidFill>
                  <a:prstClr val="black"/>
                </a:solidFill>
              </a:rPr>
              <a:pPr>
                <a:def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There will also be three</a:t>
            </a:r>
            <a:r>
              <a:rPr lang="en-US" baseline="0" dirty="0" smtClean="0">
                <a:latin typeface="Arial" pitchFamily="34" charset="0"/>
                <a:cs typeface="Arial" pitchFamily="34" charset="0"/>
              </a:rPr>
              <a:t> project updates later today: </a:t>
            </a:r>
          </a:p>
          <a:p>
            <a:pPr marL="174279" indent="-174279">
              <a:buFont typeface="Arial" charset="0"/>
              <a:buChar char="•"/>
            </a:pPr>
            <a:endParaRPr lang="en-US" baseline="0" dirty="0" smtClean="0">
              <a:latin typeface="Arial" pitchFamily="34" charset="0"/>
              <a:cs typeface="Arial" pitchFamily="34" charset="0"/>
            </a:endParaRPr>
          </a:p>
          <a:p>
            <a:r>
              <a:rPr lang="en-US" dirty="0" smtClean="0">
                <a:latin typeface="Arial" pitchFamily="34" charset="0"/>
                <a:cs typeface="Arial" pitchFamily="34" charset="0"/>
              </a:rPr>
              <a:t>* One from Vence Bonham about the NHGRI-Smithsonian</a:t>
            </a:r>
            <a:r>
              <a:rPr lang="en-US" baseline="0" dirty="0" smtClean="0">
                <a:latin typeface="Arial" pitchFamily="34" charset="0"/>
                <a:cs typeface="Arial" pitchFamily="34" charset="0"/>
              </a:rPr>
              <a:t> Genome Exhibition.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One from Vivien Bonazzi regarding the NHGRI Bioinformatics Research Portfolio.</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And one from Heather Junkins about the NHGRI Training and Career Development Program.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The National Coalition for Health Professional Education in Genetics (or NCHPEG) recently ceased operation. * As many of you know, NCHPEG promoted health professional education in human genetics and genomics for two decades. </a:t>
            </a:r>
          </a:p>
          <a:p>
            <a:endParaRPr lang="en-US" dirty="0">
              <a:latin typeface="Arial" pitchFamily="34" charset="0"/>
              <a:cs typeface="Arial" pitchFamily="34" charset="0"/>
            </a:endParaRPr>
          </a:p>
          <a:p>
            <a:pPr lvl="1" defTabSz="929488">
              <a:defRPr/>
            </a:pPr>
            <a:r>
              <a:rPr lang="en-US" dirty="0">
                <a:latin typeface="Arial" pitchFamily="34" charset="0"/>
                <a:cs typeface="Arial" pitchFamily="34" charset="0"/>
              </a:rPr>
              <a:t>* The group was initially founded in 1996 through a partnership of the American Medical Association, the American Nurses Association, and NHGRI.  </a:t>
            </a:r>
          </a:p>
          <a:p>
            <a:pPr lvl="1" defTabSz="929488">
              <a:defRPr/>
            </a:pPr>
            <a:endParaRPr lang="en-US" dirty="0">
              <a:latin typeface="Arial" pitchFamily="34" charset="0"/>
              <a:cs typeface="Arial" pitchFamily="34" charset="0"/>
            </a:endParaRPr>
          </a:p>
          <a:p>
            <a:pPr lvl="1" defTabSz="929488">
              <a:defRPr/>
            </a:pPr>
            <a:r>
              <a:rPr lang="en-US" dirty="0">
                <a:latin typeface="Arial" pitchFamily="34" charset="0"/>
                <a:cs typeface="Arial" pitchFamily="34" charset="0"/>
              </a:rPr>
              <a:t>* Its Director Joan Scott announced that NCHPEG ceased operations at the end of </a:t>
            </a:r>
            <a:r>
              <a:rPr lang="en-US" dirty="0" smtClean="0">
                <a:latin typeface="Arial" pitchFamily="34" charset="0"/>
                <a:cs typeface="Arial" pitchFamily="34" charset="0"/>
              </a:rPr>
              <a:t>August.</a:t>
            </a:r>
            <a:r>
              <a:rPr lang="en-US" baseline="0" dirty="0" smtClean="0">
                <a:latin typeface="Arial" pitchFamily="34" charset="0"/>
                <a:cs typeface="Arial" pitchFamily="34" charset="0"/>
              </a:rPr>
              <a:t> </a:t>
            </a:r>
            <a:r>
              <a:rPr lang="en-US" dirty="0" smtClean="0">
                <a:latin typeface="Arial" pitchFamily="34" charset="0"/>
                <a:cs typeface="Arial" pitchFamily="34" charset="0"/>
              </a:rPr>
              <a:t>NCHPEG </a:t>
            </a:r>
            <a:r>
              <a:rPr lang="en-US" dirty="0">
                <a:latin typeface="Arial" pitchFamily="34" charset="0"/>
                <a:cs typeface="Arial" pitchFamily="34" charset="0"/>
              </a:rPr>
              <a:t>always had a liaison attend our Council and has been a consistent partner with NHGRI over the years.</a:t>
            </a:r>
          </a:p>
          <a:p>
            <a:pPr lvl="1" defTabSz="929488">
              <a:defRPr/>
            </a:pPr>
            <a:endParaRPr lang="en-US" dirty="0">
              <a:latin typeface="Arial" pitchFamily="34" charset="0"/>
              <a:cs typeface="Arial" pitchFamily="34" charset="0"/>
            </a:endParaRPr>
          </a:p>
          <a:p>
            <a:pPr lvl="1" defTabSz="929488">
              <a:defRPr/>
            </a:pPr>
            <a:r>
              <a:rPr lang="en-US" dirty="0">
                <a:latin typeface="Arial" pitchFamily="34" charset="0"/>
                <a:cs typeface="Arial" pitchFamily="34" charset="0"/>
              </a:rPr>
              <a:t>* Fortunately, the wealth of information and resources collected on its website will be maintained for the time being at the American Society of Human Genetics website.</a:t>
            </a:r>
          </a:p>
          <a:p>
            <a:pPr lvl="1" defTabSz="929488">
              <a:defRPr/>
            </a:pPr>
            <a:endParaRPr lang="en-US" dirty="0">
              <a:latin typeface="Arial" pitchFamily="34" charset="0"/>
              <a:cs typeface="Arial" pitchFamily="34" charset="0"/>
            </a:endParaRPr>
          </a:p>
          <a:p>
            <a:pPr lvl="1" defTabSz="929488">
              <a:defRPr/>
            </a:pPr>
            <a:r>
              <a:rPr lang="en-US" dirty="0">
                <a:latin typeface="Arial" pitchFamily="34" charset="0"/>
                <a:cs typeface="Arial" pitchFamily="34" charset="0"/>
              </a:rPr>
              <a:t>I applaud NCHPEG’s important educational efforts and their many contributions to bringing together diverse healthcare provider disciplines that continue to implement genomic applications into medical care. I also want to thank Joan Scott and her predecessor Joe </a:t>
            </a:r>
            <a:r>
              <a:rPr lang="en-US" dirty="0" err="1">
                <a:latin typeface="Arial" pitchFamily="34" charset="0"/>
                <a:cs typeface="Arial" pitchFamily="34" charset="0"/>
              </a:rPr>
              <a:t>McInerney</a:t>
            </a:r>
            <a:r>
              <a:rPr lang="en-US" dirty="0">
                <a:latin typeface="Arial" pitchFamily="34" charset="0"/>
                <a:cs typeface="Arial" pitchFamily="34" charset="0"/>
              </a:rPr>
              <a:t> for their many years of service.</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64770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defTabSz="998403">
              <a:defRPr/>
            </a:pPr>
            <a:r>
              <a:rPr lang="en-US" dirty="0" smtClean="0">
                <a:latin typeface="Arial" pitchFamily="34" charset="0"/>
                <a:cs typeface="Arial" pitchFamily="34" charset="0"/>
              </a:rPr>
              <a:t>Featured</a:t>
            </a:r>
            <a:r>
              <a:rPr lang="en-US" baseline="0" dirty="0" smtClean="0">
                <a:latin typeface="Arial" pitchFamily="34" charset="0"/>
                <a:cs typeface="Arial" pitchFamily="34" charset="0"/>
              </a:rPr>
              <a:t> as an NHGRI Genome Advance of the Month s</a:t>
            </a:r>
            <a:r>
              <a:rPr lang="en-US" dirty="0" smtClean="0">
                <a:latin typeface="Arial" pitchFamily="34" charset="0"/>
                <a:cs typeface="Arial" pitchFamily="34" charset="0"/>
              </a:rPr>
              <a:t>ince the last Council meeting included</a:t>
            </a:r>
            <a:r>
              <a:rPr lang="en-US" baseline="0" dirty="0" smtClean="0">
                <a:latin typeface="Arial" pitchFamily="34" charset="0"/>
                <a:cs typeface="Arial" pitchFamily="34" charset="0"/>
              </a:rPr>
              <a:t> publications </a:t>
            </a:r>
            <a:r>
              <a:rPr lang="en-US" dirty="0" smtClean="0">
                <a:latin typeface="Arial" pitchFamily="34" charset="0"/>
                <a:cs typeface="Arial" pitchFamily="34" charset="0"/>
              </a:rPr>
              <a:t>describing * </a:t>
            </a:r>
            <a:r>
              <a:rPr lang="en-US" dirty="0" err="1" smtClean="0">
                <a:latin typeface="Arial" pitchFamily="34" charset="0"/>
                <a:cs typeface="Arial" pitchFamily="34" charset="0"/>
              </a:rPr>
              <a:t>metagenomic</a:t>
            </a:r>
            <a:r>
              <a:rPr lang="en-US" dirty="0" smtClean="0">
                <a:latin typeface="Arial" pitchFamily="34" charset="0"/>
                <a:cs typeface="Arial" pitchFamily="34" charset="0"/>
              </a:rPr>
              <a:t> sequencing to study bacteria in prehistoric mouths, * child abuse and epigenetics, * the human microbiome, and * genetic regulation of Alzheimer’s Disease.</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baseline="0" dirty="0" smtClean="0">
                <a:latin typeface="Arial" pitchFamily="34" charset="0"/>
                <a:cs typeface="Arial" pitchFamily="34" charset="0"/>
              </a:rPr>
              <a:t>Once again, there has been a considerable amount of Genomics in the News since we last met.  </a:t>
            </a:r>
          </a:p>
          <a:p>
            <a:endParaRPr lang="en-US" baseline="0"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 Forbes named the NIH the second of “4 Government Programs That Drive Innovation” and mentioned the economic impact of the Human Genome Project.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I have</a:t>
            </a:r>
            <a:r>
              <a:rPr lang="en-US" baseline="0" dirty="0" smtClean="0">
                <a:latin typeface="Arial" pitchFamily="34" charset="0"/>
                <a:cs typeface="Arial" pitchFamily="34" charset="0"/>
              </a:rPr>
              <a:t> had a busy summer in terms of media interactions, with videotaped interviews by the * Huffington Post, * Fox Business, and * </a:t>
            </a:r>
            <a:r>
              <a:rPr lang="en-US" baseline="0" dirty="0" err="1" smtClean="0">
                <a:latin typeface="Arial" pitchFamily="34" charset="0"/>
                <a:cs typeface="Arial" pitchFamily="34" charset="0"/>
              </a:rPr>
              <a:t>BioCentury</a:t>
            </a:r>
            <a:r>
              <a:rPr lang="en-US" baseline="0" dirty="0" smtClean="0">
                <a:latin typeface="Arial" pitchFamily="34" charset="0"/>
                <a:cs typeface="Arial" pitchFamily="34" charset="0"/>
              </a:rPr>
              <a:t> TV. </a:t>
            </a:r>
          </a:p>
          <a:p>
            <a:endParaRPr lang="en-US" dirty="0" smtClean="0">
              <a:latin typeface="Arial" pitchFamily="34" charset="0"/>
              <a:cs typeface="Arial" pitchFamily="34" charset="0"/>
            </a:endParaRPr>
          </a:p>
          <a:p>
            <a:r>
              <a:rPr lang="en-US" dirty="0">
                <a:latin typeface="Arial" pitchFamily="34" charset="0"/>
                <a:cs typeface="Arial" pitchFamily="34" charset="0"/>
              </a:rPr>
              <a:t>* O (the Oprah Winfrey magazine) ran a story on the </a:t>
            </a:r>
            <a:r>
              <a:rPr lang="en-US" dirty="0" err="1">
                <a:latin typeface="Arial" pitchFamily="34" charset="0"/>
                <a:cs typeface="Arial" pitchFamily="34" charset="0"/>
              </a:rPr>
              <a:t>microbiome</a:t>
            </a:r>
            <a:r>
              <a:rPr lang="en-US" dirty="0">
                <a:latin typeface="Arial" pitchFamily="34" charset="0"/>
                <a:cs typeface="Arial" pitchFamily="34" charset="0"/>
              </a:rPr>
              <a:t>, a topic also featured in an * NPR story that ran 8 minutes and aired during Morning Edition.</a:t>
            </a:r>
          </a:p>
          <a:p>
            <a:endParaRPr lang="en-US" dirty="0">
              <a:latin typeface="Arial" pitchFamily="34" charset="0"/>
              <a:cs typeface="Arial" pitchFamily="34" charset="0"/>
            </a:endParaRPr>
          </a:p>
          <a:p>
            <a:r>
              <a:rPr lang="en-US" dirty="0">
                <a:latin typeface="Arial" pitchFamily="34" charset="0"/>
                <a:cs typeface="Arial" pitchFamily="34" charset="0"/>
              </a:rPr>
              <a:t>* The human </a:t>
            </a:r>
            <a:r>
              <a:rPr lang="en-US" dirty="0" err="1">
                <a:latin typeface="Arial" pitchFamily="34" charset="0"/>
                <a:cs typeface="Arial" pitchFamily="34" charset="0"/>
              </a:rPr>
              <a:t>microbiome</a:t>
            </a:r>
            <a:r>
              <a:rPr lang="en-US" dirty="0">
                <a:latin typeface="Arial" pitchFamily="34" charset="0"/>
                <a:cs typeface="Arial" pitchFamily="34" charset="0"/>
              </a:rPr>
              <a:t> was also featured in the Daily Beast, which featured a recent study from Julie Segre’s lab about the human fungal </a:t>
            </a:r>
            <a:r>
              <a:rPr lang="en-US" dirty="0" err="1">
                <a:latin typeface="Arial" pitchFamily="34" charset="0"/>
                <a:cs typeface="Arial" pitchFamily="34" charset="0"/>
              </a:rPr>
              <a:t>microbiome</a:t>
            </a:r>
            <a:r>
              <a:rPr lang="en-US" dirty="0">
                <a:latin typeface="Arial" pitchFamily="34" charset="0"/>
                <a:cs typeface="Arial" pitchFamily="34" charset="0"/>
              </a:rPr>
              <a:t>.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defTabSz="929488">
              <a:defRPr/>
            </a:pPr>
            <a:r>
              <a:rPr lang="en-US" dirty="0" smtClean="0">
                <a:latin typeface="Arial" pitchFamily="34" charset="0"/>
                <a:cs typeface="Arial" pitchFamily="34" charset="0"/>
              </a:rPr>
              <a:t>Also in the news were a number of genomics researchers</a:t>
            </a:r>
            <a:r>
              <a:rPr lang="en-US" baseline="0" dirty="0" smtClean="0">
                <a:latin typeface="Arial" pitchFamily="34" charset="0"/>
                <a:cs typeface="Arial" pitchFamily="34" charset="0"/>
              </a:rPr>
              <a:t> who </a:t>
            </a:r>
            <a:r>
              <a:rPr lang="en-US" dirty="0" smtClean="0">
                <a:latin typeface="Arial" pitchFamily="34" charset="0"/>
                <a:cs typeface="Arial" pitchFamily="34" charset="0"/>
              </a:rPr>
              <a:t>authored ‘The Hottest </a:t>
            </a:r>
            <a:r>
              <a:rPr lang="en-US" baseline="0" dirty="0" smtClean="0">
                <a:latin typeface="Arial" pitchFamily="34" charset="0"/>
                <a:cs typeface="Arial" pitchFamily="34" charset="0"/>
              </a:rPr>
              <a:t>Papers’ published over the preceding two years, as well as the papers published during 2012 that were most cited by year’s end. </a:t>
            </a:r>
          </a:p>
          <a:p>
            <a:pPr defTabSz="929488">
              <a:defRPr/>
            </a:pPr>
            <a:endParaRPr lang="en-US" baseline="0" dirty="0" smtClean="0">
              <a:latin typeface="Arial" pitchFamily="34" charset="0"/>
              <a:cs typeface="Arial" pitchFamily="34" charset="0"/>
            </a:endParaRPr>
          </a:p>
          <a:p>
            <a:pPr defTabSz="929488">
              <a:defRPr/>
            </a:pPr>
            <a:r>
              <a:rPr lang="en-US" baseline="0" dirty="0" smtClean="0">
                <a:latin typeface="Arial" pitchFamily="34" charset="0"/>
                <a:cs typeface="Arial" pitchFamily="34" charset="0"/>
              </a:rPr>
              <a:t>There were </a:t>
            </a:r>
            <a:r>
              <a:rPr lang="en-US" dirty="0" smtClean="0">
                <a:latin typeface="Arial" pitchFamily="34" charset="0"/>
                <a:cs typeface="Arial" pitchFamily="34" charset="0"/>
              </a:rPr>
              <a:t>21 people named overall, with 8 being in genomics. They</a:t>
            </a:r>
            <a:r>
              <a:rPr lang="en-US" baseline="0" dirty="0" smtClean="0">
                <a:latin typeface="Arial" pitchFamily="34" charset="0"/>
                <a:cs typeface="Arial" pitchFamily="34" charset="0"/>
              </a:rPr>
              <a:t> include Council member </a:t>
            </a:r>
            <a:r>
              <a:rPr lang="en-US" dirty="0" smtClean="0">
                <a:latin typeface="Arial" pitchFamily="34" charset="0"/>
                <a:cs typeface="Arial" pitchFamily="34" charset="0"/>
              </a:rPr>
              <a:t>Rick Wilson, Jun Wang, Eric</a:t>
            </a:r>
            <a:r>
              <a:rPr lang="en-US" baseline="0" dirty="0" smtClean="0">
                <a:latin typeface="Arial" pitchFamily="34" charset="0"/>
                <a:cs typeface="Arial" pitchFamily="34" charset="0"/>
              </a:rPr>
              <a:t> Lander, Kari </a:t>
            </a:r>
            <a:r>
              <a:rPr lang="en-US" baseline="0" dirty="0" err="1" smtClean="0">
                <a:latin typeface="Arial" pitchFamily="34" charset="0"/>
                <a:cs typeface="Arial" pitchFamily="34" charset="0"/>
              </a:rPr>
              <a:t>Stephansson</a:t>
            </a:r>
            <a:r>
              <a:rPr lang="en-US" baseline="0" dirty="0" smtClean="0">
                <a:latin typeface="Arial" pitchFamily="34" charset="0"/>
                <a:cs typeface="Arial" pitchFamily="34" charset="0"/>
              </a:rPr>
              <a:t>, Elaine </a:t>
            </a:r>
            <a:r>
              <a:rPr lang="en-US" baseline="0" dirty="0" err="1" smtClean="0">
                <a:latin typeface="Arial" pitchFamily="34" charset="0"/>
                <a:cs typeface="Arial" pitchFamily="34" charset="0"/>
              </a:rPr>
              <a:t>Mardis</a:t>
            </a:r>
            <a:r>
              <a:rPr lang="en-US" baseline="0" dirty="0" smtClean="0">
                <a:latin typeface="Arial" pitchFamily="34" charset="0"/>
                <a:cs typeface="Arial" pitchFamily="34" charset="0"/>
              </a:rPr>
              <a:t>, Goncalo </a:t>
            </a:r>
            <a:r>
              <a:rPr lang="en-US" baseline="0" dirty="0" err="1" smtClean="0">
                <a:latin typeface="Arial" pitchFamily="34" charset="0"/>
                <a:cs typeface="Arial" pitchFamily="34" charset="0"/>
              </a:rPr>
              <a:t>Abecasis</a:t>
            </a:r>
            <a:r>
              <a:rPr lang="en-US" baseline="0" dirty="0" smtClean="0">
                <a:latin typeface="Arial" pitchFamily="34" charset="0"/>
                <a:cs typeface="Arial" pitchFamily="34" charset="0"/>
              </a:rPr>
              <a:t>, Li Ding, and Bob Fulton.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genomes sequenced since the last Council meeting. These include the genomes of * the </a:t>
            </a:r>
            <a:r>
              <a:rPr lang="en-US" dirty="0" smtClean="0">
                <a:latin typeface="Arial" pitchFamily="34" charset="0"/>
                <a:cs typeface="Arial" pitchFamily="34" charset="0"/>
              </a:rPr>
              <a:t>Sacred Lotus,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Norway Spruce,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Bactrian Camel,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Mallard Duck,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Pacific Bluefin Tuna,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Green-podded </a:t>
            </a:r>
            <a:r>
              <a:rPr lang="en-US" dirty="0" err="1" smtClean="0">
                <a:latin typeface="Arial" pitchFamily="34" charset="0"/>
                <a:cs typeface="Arial" pitchFamily="34" charset="0"/>
              </a:rPr>
              <a:t>Cocao</a:t>
            </a:r>
            <a:r>
              <a:rPr lang="en-US" dirty="0" smtClean="0">
                <a:latin typeface="Arial" pitchFamily="34" charset="0"/>
                <a:cs typeface="Arial" pitchFamily="34" charset="0"/>
              </a:rPr>
              <a:t>,</a:t>
            </a:r>
            <a:r>
              <a:rPr lang="en-US" baseline="0" dirty="0" smtClean="0">
                <a:latin typeface="Arial" pitchFamily="34" charset="0"/>
                <a:cs typeface="Arial" pitchFamily="34" charset="0"/>
              </a:rPr>
              <a:t> * the </a:t>
            </a:r>
            <a:r>
              <a:rPr lang="en-US" dirty="0" err="1" smtClean="0">
                <a:latin typeface="Arial" pitchFamily="34" charset="0"/>
                <a:cs typeface="Arial" pitchFamily="34" charset="0"/>
              </a:rPr>
              <a:t>Pandoravirus</a:t>
            </a:r>
            <a:r>
              <a:rPr lang="en-US" dirty="0" smtClean="0">
                <a:latin typeface="Arial" pitchFamily="34" charset="0"/>
                <a:cs typeface="Arial" pitchFamily="34" charset="0"/>
              </a:rPr>
              <a:t>,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Oil Palm, and </a:t>
            </a:r>
            <a:r>
              <a:rPr lang="en-US" baseline="0" dirty="0" smtClean="0">
                <a:latin typeface="Arial" pitchFamily="34" charset="0"/>
                <a:cs typeface="Arial" pitchFamily="34" charset="0"/>
              </a:rPr>
              <a:t>* the </a:t>
            </a:r>
            <a:r>
              <a:rPr lang="en-US" dirty="0" smtClean="0">
                <a:latin typeface="Arial" pitchFamily="34" charset="0"/>
                <a:cs typeface="Arial" pitchFamily="34" charset="0"/>
              </a:rPr>
              <a:t>Chinese Alligator.</a:t>
            </a:r>
          </a:p>
          <a:p>
            <a:endParaRPr lang="en-US" dirty="0">
              <a:latin typeface="Arial" pitchFamily="34" charset="0"/>
              <a:cs typeface="Arial" pitchFamily="34" charset="0"/>
            </a:endParaRPr>
          </a:p>
          <a:p>
            <a:r>
              <a:rPr lang="en-US" dirty="0" smtClean="0">
                <a:latin typeface="Arial" pitchFamily="34" charset="0"/>
                <a:cs typeface="Arial" pitchFamily="34" charset="0"/>
              </a:rPr>
              <a:t>* Also,</a:t>
            </a:r>
            <a:r>
              <a:rPr lang="en-US" baseline="0" dirty="0" smtClean="0">
                <a:latin typeface="Arial" pitchFamily="34" charset="0"/>
                <a:cs typeface="Arial" pitchFamily="34" charset="0"/>
              </a:rPr>
              <a:t> apparently, a scientist obtained the supposed Bigfoot sample and determined it was </a:t>
            </a:r>
            <a:r>
              <a:rPr lang="en-US" dirty="0" smtClean="0">
                <a:latin typeface="Arial" pitchFamily="34" charset="0"/>
                <a:cs typeface="Arial" pitchFamily="34" charset="0"/>
              </a:rPr>
              <a:t>a mix of opossum and other species</a:t>
            </a:r>
            <a:r>
              <a:rPr lang="en-US" baseline="0" dirty="0" smtClean="0">
                <a:latin typeface="Arial" pitchFamily="34" charset="0"/>
                <a:cs typeface="Arial" pitchFamily="34" charset="0"/>
              </a:rPr>
              <a:t> (go figure).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b="0" dirty="0" smtClean="0">
                <a:latin typeface="Arial" pitchFamily="34" charset="0"/>
                <a:cs typeface="Arial" pitchFamily="34" charset="0"/>
              </a:rPr>
              <a:t>This</a:t>
            </a:r>
            <a:r>
              <a:rPr lang="en-US" b="0" baseline="0" dirty="0" smtClean="0">
                <a:latin typeface="Arial" pitchFamily="34" charset="0"/>
                <a:cs typeface="Arial" pitchFamily="34" charset="0"/>
              </a:rPr>
              <a:t> was met by a </a:t>
            </a:r>
            <a:r>
              <a:rPr lang="en-US" b="0" dirty="0" smtClean="0">
                <a:latin typeface="Arial" pitchFamily="34" charset="0"/>
                <a:cs typeface="Arial" pitchFamily="34" charset="0"/>
              </a:rPr>
              <a:t>Genome Daily Scan poll asking “Would you have taken the time to sequence a sample supposedly belonging to Sasquatch?”, which</a:t>
            </a:r>
            <a:r>
              <a:rPr lang="en-US" b="0" baseline="0" dirty="0" smtClean="0">
                <a:latin typeface="Arial" pitchFamily="34" charset="0"/>
                <a:cs typeface="Arial" pitchFamily="34" charset="0"/>
              </a:rPr>
              <a:t> yielded the following results</a:t>
            </a:r>
            <a:r>
              <a:rPr lang="en-US" b="0" dirty="0" smtClean="0">
                <a:latin typeface="Arial" pitchFamily="34" charset="0"/>
                <a:cs typeface="Arial" pitchFamily="34" charset="0"/>
              </a:rPr>
              <a:t>:</a:t>
            </a:r>
            <a:br>
              <a:rPr lang="en-US" b="0" dirty="0" smtClean="0">
                <a:latin typeface="Arial" pitchFamily="34" charset="0"/>
                <a:cs typeface="Arial" pitchFamily="34" charset="0"/>
              </a:rPr>
            </a:br>
            <a:r>
              <a:rPr lang="en-US" b="0" dirty="0" smtClean="0">
                <a:latin typeface="Arial" pitchFamily="34" charset="0"/>
                <a:cs typeface="Arial" pitchFamily="34" charset="0"/>
              </a:rPr>
              <a:t>18% Yes. Of course! I want to be the discoverer of Bigfoot.</a:t>
            </a:r>
            <a:br>
              <a:rPr lang="en-US" b="0" dirty="0" smtClean="0">
                <a:latin typeface="Arial" pitchFamily="34" charset="0"/>
                <a:cs typeface="Arial" pitchFamily="34" charset="0"/>
              </a:rPr>
            </a:br>
            <a:r>
              <a:rPr lang="en-US" b="0" dirty="0" smtClean="0">
                <a:latin typeface="Arial" pitchFamily="34" charset="0"/>
                <a:cs typeface="Arial" pitchFamily="34" charset="0"/>
              </a:rPr>
              <a:t>16% Yes. Just so we put these claims to rest.</a:t>
            </a:r>
            <a:br>
              <a:rPr lang="en-US" b="0" dirty="0" smtClean="0">
                <a:latin typeface="Arial" pitchFamily="34" charset="0"/>
                <a:cs typeface="Arial" pitchFamily="34" charset="0"/>
              </a:rPr>
            </a:br>
            <a:r>
              <a:rPr lang="en-US" b="0" dirty="0" smtClean="0">
                <a:latin typeface="Arial" pitchFamily="34" charset="0"/>
                <a:cs typeface="Arial" pitchFamily="34" charset="0"/>
              </a:rPr>
              <a:t>24% Maybe. I might just to see what the samples were actually from.</a:t>
            </a:r>
            <a:br>
              <a:rPr lang="en-US" b="0" dirty="0" smtClean="0">
                <a:latin typeface="Arial" pitchFamily="34" charset="0"/>
                <a:cs typeface="Arial" pitchFamily="34" charset="0"/>
              </a:rPr>
            </a:br>
            <a:r>
              <a:rPr lang="en-US" b="0" dirty="0" smtClean="0">
                <a:latin typeface="Arial" pitchFamily="34" charset="0"/>
                <a:cs typeface="Arial" pitchFamily="34" charset="0"/>
              </a:rPr>
              <a:t>19% No. Are you kidding? What a waste of time.</a:t>
            </a:r>
            <a:br>
              <a:rPr lang="en-US" b="0" dirty="0" smtClean="0">
                <a:latin typeface="Arial" pitchFamily="34" charset="0"/>
                <a:cs typeface="Arial" pitchFamily="34" charset="0"/>
              </a:rPr>
            </a:br>
            <a:r>
              <a:rPr lang="en-US" b="0" dirty="0" smtClean="0">
                <a:latin typeface="Arial" pitchFamily="34" charset="0"/>
                <a:cs typeface="Arial" pitchFamily="34" charset="0"/>
              </a:rPr>
              <a:t>21% No. Bigfoot has a right to privacy.</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xfrm>
            <a:off x="1203325" y="701675"/>
            <a:ext cx="4679950" cy="3509963"/>
          </a:xfrm>
          <a:prstGeom prst="rect">
            <a:avLst/>
          </a:prstGeom>
          <a:ln/>
        </p:spPr>
      </p:sp>
      <p:sp>
        <p:nvSpPr>
          <p:cNvPr id="11268" name="Rectangle 3"/>
          <p:cNvSpPr>
            <a:spLocks noGrp="1" noChangeArrowheads="1"/>
          </p:cNvSpPr>
          <p:nvPr>
            <p:ph type="body" idx="1"/>
          </p:nvPr>
        </p:nvSpPr>
        <p:spPr>
          <a:xfrm>
            <a:off x="944571" y="4446595"/>
            <a:ext cx="5608637"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bodyPr>
          <a:lstStyle/>
          <a:p>
            <a:pPr lvl="1" defTabSz="921537">
              <a:defRPr/>
            </a:pPr>
            <a:r>
              <a:rPr lang="en-US" dirty="0" smtClean="0">
                <a:latin typeface="Arial" pitchFamily="34" charset="0"/>
                <a:cs typeface="Arial" pitchFamily="34" charset="0"/>
              </a:rPr>
              <a:t>NHGRI’s Large-Scale Genome Sequencing and Analysis Centers</a:t>
            </a:r>
            <a:r>
              <a:rPr lang="en-US" baseline="0" dirty="0" smtClean="0">
                <a:latin typeface="Arial" pitchFamily="34" charset="0"/>
                <a:cs typeface="Arial" pitchFamily="34" charset="0"/>
              </a:rPr>
              <a:t> continue to be highly productive, * publishing 15 papers this quarter. These included studies on cancer, inherited disease genomics, comparative genomics, and sequencing methods development.</a:t>
            </a:r>
          </a:p>
          <a:p>
            <a:pPr lvl="1" defTabSz="921537">
              <a:defRPr/>
            </a:pPr>
            <a:endParaRPr lang="en-US" baseline="0" dirty="0" smtClean="0">
              <a:latin typeface="Arial" pitchFamily="34" charset="0"/>
              <a:cs typeface="Arial" pitchFamily="34" charset="0"/>
            </a:endParaRPr>
          </a:p>
          <a:p>
            <a:pPr lvl="1" defTabSz="921537">
              <a:defRPr/>
            </a:pPr>
            <a:r>
              <a:rPr lang="en-US" baseline="0" dirty="0" smtClean="0">
                <a:latin typeface="Arial" pitchFamily="34" charset="0"/>
                <a:cs typeface="Arial" pitchFamily="34" charset="0"/>
              </a:rPr>
              <a:t>* Their current major projects include work on TCGA, the Alzheimer’s Disease Sequencing Project in collaboration with the National Institute on Aging, and other complex genetic disorders. </a:t>
            </a:r>
          </a:p>
          <a:p>
            <a:pPr lvl="1" defTabSz="921537">
              <a:defRPr/>
            </a:pPr>
            <a:endParaRPr lang="en-US" baseline="0" dirty="0" smtClean="0">
              <a:latin typeface="Arial" pitchFamily="34" charset="0"/>
              <a:cs typeface="Arial" pitchFamily="34" charset="0"/>
            </a:endParaRPr>
          </a:p>
          <a:p>
            <a:pPr lvl="1" defTabSz="921537">
              <a:defRPr/>
            </a:pPr>
            <a:r>
              <a:rPr lang="en-US" baseline="0" dirty="0" smtClean="0">
                <a:latin typeface="Arial" pitchFamily="34" charset="0"/>
                <a:cs typeface="Arial" pitchFamily="34" charset="0"/>
              </a:rPr>
              <a:t>The Centers are in the process of re-orienting their goals towards the aims of the Disease 2020 document presented at the last Council meeting, particularly in the area of complex genetic diseases.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5" y="8891594"/>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287" eaLnBrk="0" hangingPunct="0">
              <a:defRPr b="1">
                <a:solidFill>
                  <a:schemeClr val="tx1"/>
                </a:solidFill>
                <a:latin typeface="Arial" pitchFamily="34" charset="0"/>
              </a:defRPr>
            </a:lvl1pPr>
            <a:lvl2pPr marL="748234" indent="-287782" defTabSz="943287" eaLnBrk="0" hangingPunct="0">
              <a:defRPr b="1">
                <a:solidFill>
                  <a:schemeClr val="tx1"/>
                </a:solidFill>
                <a:latin typeface="Arial" pitchFamily="34" charset="0"/>
              </a:defRPr>
            </a:lvl2pPr>
            <a:lvl3pPr marL="1151130" indent="-230225" defTabSz="943287" eaLnBrk="0" hangingPunct="0">
              <a:defRPr b="1">
                <a:solidFill>
                  <a:schemeClr val="tx1"/>
                </a:solidFill>
                <a:latin typeface="Arial" pitchFamily="34" charset="0"/>
              </a:defRPr>
            </a:lvl3pPr>
            <a:lvl4pPr marL="1611581" indent="-230225" defTabSz="943287" eaLnBrk="0" hangingPunct="0">
              <a:defRPr b="1">
                <a:solidFill>
                  <a:schemeClr val="tx1"/>
                </a:solidFill>
                <a:latin typeface="Arial" pitchFamily="34" charset="0"/>
              </a:defRPr>
            </a:lvl4pPr>
            <a:lvl5pPr marL="2072034" indent="-230225" defTabSz="943287" eaLnBrk="0" hangingPunct="0">
              <a:defRPr b="1">
                <a:solidFill>
                  <a:schemeClr val="tx1"/>
                </a:solidFill>
                <a:latin typeface="Arial" pitchFamily="34" charset="0"/>
              </a:defRPr>
            </a:lvl5pPr>
            <a:lvl6pPr marL="2532486" indent="-230225" defTabSz="943287" eaLnBrk="0" fontAlgn="base" hangingPunct="0">
              <a:spcBef>
                <a:spcPct val="0"/>
              </a:spcBef>
              <a:spcAft>
                <a:spcPct val="0"/>
              </a:spcAft>
              <a:defRPr b="1">
                <a:solidFill>
                  <a:schemeClr val="tx1"/>
                </a:solidFill>
                <a:latin typeface="Arial" pitchFamily="34" charset="0"/>
              </a:defRPr>
            </a:lvl6pPr>
            <a:lvl7pPr marL="2992938" indent="-230225" defTabSz="943287" eaLnBrk="0" fontAlgn="base" hangingPunct="0">
              <a:spcBef>
                <a:spcPct val="0"/>
              </a:spcBef>
              <a:spcAft>
                <a:spcPct val="0"/>
              </a:spcAft>
              <a:defRPr b="1">
                <a:solidFill>
                  <a:schemeClr val="tx1"/>
                </a:solidFill>
                <a:latin typeface="Arial" pitchFamily="34" charset="0"/>
              </a:defRPr>
            </a:lvl7pPr>
            <a:lvl8pPr marL="3453389" indent="-230225" defTabSz="943287" eaLnBrk="0" fontAlgn="base" hangingPunct="0">
              <a:spcBef>
                <a:spcPct val="0"/>
              </a:spcBef>
              <a:spcAft>
                <a:spcPct val="0"/>
              </a:spcAft>
              <a:defRPr b="1">
                <a:solidFill>
                  <a:schemeClr val="tx1"/>
                </a:solidFill>
                <a:latin typeface="Arial" pitchFamily="34" charset="0"/>
              </a:defRPr>
            </a:lvl8pPr>
            <a:lvl9pPr marL="3913840" indent="-230225" defTabSz="94328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46</a:t>
            </a:fld>
            <a:endParaRPr lang="en-US" dirty="0" smtClean="0">
              <a:solidFill>
                <a:prstClr val="black"/>
              </a:solidFill>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97283" name="Rectangle 3"/>
          <p:cNvSpPr>
            <a:spLocks noGrp="1" noChangeArrowheads="1"/>
          </p:cNvSpPr>
          <p:nvPr>
            <p:ph type="body" idx="1"/>
          </p:nvPr>
        </p:nvSpPr>
        <p:spPr>
          <a:xfrm>
            <a:off x="650356" y="4407596"/>
            <a:ext cx="5980151" cy="4050839"/>
          </a:xfrm>
          <a:noFill/>
          <a:ln/>
        </p:spPr>
        <p:txBody>
          <a:bodyPr/>
          <a:lstStyle/>
          <a:p>
            <a:r>
              <a:rPr lang="en-US" dirty="0" smtClean="0">
                <a:latin typeface="Arial" pitchFamily="34" charset="0"/>
                <a:cs typeface="Arial" pitchFamily="34" charset="0"/>
              </a:rPr>
              <a:t>* The </a:t>
            </a:r>
            <a:r>
              <a:rPr lang="en-US" kern="1200" dirty="0" smtClean="0">
                <a:effectLst/>
                <a:latin typeface="Arial" pitchFamily="34" charset="0"/>
                <a:cs typeface="Arial" pitchFamily="34" charset="0"/>
              </a:rPr>
              <a:t>Cancer Genome Atlas program has faced the challenge of leadership changes</a:t>
            </a:r>
            <a:r>
              <a:rPr lang="en-US" kern="1200" baseline="0" dirty="0" smtClean="0">
                <a:effectLst/>
                <a:latin typeface="Arial" pitchFamily="34" charset="0"/>
                <a:cs typeface="Arial" pitchFamily="34" charset="0"/>
              </a:rPr>
              <a:t>. * T</a:t>
            </a:r>
            <a:r>
              <a:rPr lang="en-US" kern="1200" dirty="0" smtClean="0">
                <a:effectLst/>
                <a:latin typeface="Arial" pitchFamily="34" charset="0"/>
                <a:cs typeface="Arial" pitchFamily="34" charset="0"/>
              </a:rPr>
              <a:t>he</a:t>
            </a:r>
            <a:r>
              <a:rPr lang="en-US" kern="1200" baseline="0" dirty="0" smtClean="0">
                <a:effectLst/>
                <a:latin typeface="Arial" pitchFamily="34" charset="0"/>
                <a:cs typeface="Arial" pitchFamily="34" charset="0"/>
              </a:rPr>
              <a:t> two principal TCGA Program Directors, Brad Ozenberger and Kenna Shaw, left the NIH recently for new career opportunities. I want acknowledge Jeff Struewing, who stepped into Brad’s role on an interim basis, and has very ably kept this program on track. </a:t>
            </a:r>
            <a:r>
              <a:rPr lang="en-US" dirty="0" smtClean="0">
                <a:latin typeface="Arial" pitchFamily="34" charset="0"/>
                <a:cs typeface="Arial" pitchFamily="34" charset="0"/>
              </a:rPr>
              <a:t>We</a:t>
            </a:r>
            <a:r>
              <a:rPr lang="en-US" kern="1200" baseline="0" dirty="0" smtClean="0">
                <a:effectLst/>
                <a:latin typeface="Arial" pitchFamily="34" charset="0"/>
                <a:cs typeface="Arial" pitchFamily="34" charset="0"/>
              </a:rPr>
              <a:t> anticipate announcing a new NHGRI lead for TCGA very soon. </a:t>
            </a:r>
            <a:r>
              <a:rPr lang="en-US" dirty="0" smtClean="0">
                <a:latin typeface="Arial" pitchFamily="34" charset="0"/>
                <a:cs typeface="Arial" pitchFamily="34" charset="0"/>
              </a:rPr>
              <a:t>* Harold </a:t>
            </a:r>
            <a:r>
              <a:rPr lang="en-US" dirty="0">
                <a:latin typeface="Arial" pitchFamily="34" charset="0"/>
                <a:cs typeface="Arial" pitchFamily="34" charset="0"/>
              </a:rPr>
              <a:t>Varmus also named a permanent Director of the NCI Center for Cancer </a:t>
            </a:r>
            <a:r>
              <a:rPr lang="en-US" dirty="0" smtClean="0">
                <a:latin typeface="Arial" pitchFamily="34" charset="0"/>
                <a:cs typeface="Arial" pitchFamily="34" charset="0"/>
              </a:rPr>
              <a:t>Genomics, </a:t>
            </a:r>
            <a:r>
              <a:rPr lang="en-US" dirty="0">
                <a:latin typeface="Arial" pitchFamily="34" charset="0"/>
                <a:cs typeface="Arial" pitchFamily="34" charset="0"/>
              </a:rPr>
              <a:t>where TCGA is </a:t>
            </a:r>
            <a:r>
              <a:rPr lang="en-US" dirty="0" smtClean="0">
                <a:latin typeface="Arial" pitchFamily="34" charset="0"/>
                <a:cs typeface="Arial" pitchFamily="34" charset="0"/>
              </a:rPr>
              <a:t>located. That new</a:t>
            </a:r>
            <a:r>
              <a:rPr lang="en-US" baseline="0" dirty="0" smtClean="0">
                <a:latin typeface="Arial" pitchFamily="34" charset="0"/>
                <a:cs typeface="Arial" pitchFamily="34" charset="0"/>
              </a:rPr>
              <a:t> Director is </a:t>
            </a:r>
            <a:r>
              <a:rPr lang="en-US" dirty="0" smtClean="0">
                <a:latin typeface="Arial" pitchFamily="34" charset="0"/>
                <a:cs typeface="Arial" pitchFamily="34" charset="0"/>
              </a:rPr>
              <a:t>Lou </a:t>
            </a:r>
            <a:r>
              <a:rPr lang="en-US" dirty="0">
                <a:latin typeface="Arial" pitchFamily="34" charset="0"/>
                <a:cs typeface="Arial" pitchFamily="34" charset="0"/>
              </a:rPr>
              <a:t>Staudt, </a:t>
            </a:r>
            <a:r>
              <a:rPr lang="en-US" dirty="0" smtClean="0">
                <a:latin typeface="Arial" pitchFamily="34" charset="0"/>
                <a:cs typeface="Arial" pitchFamily="34" charset="0"/>
              </a:rPr>
              <a:t>a well-known cancer researcher</a:t>
            </a:r>
            <a:r>
              <a:rPr lang="en-US" baseline="0" dirty="0" smtClean="0">
                <a:latin typeface="Arial" pitchFamily="34" charset="0"/>
                <a:cs typeface="Arial" pitchFamily="34" charset="0"/>
              </a:rPr>
              <a:t> with a distinguished career in the NCI Intramural Research Program. </a:t>
            </a:r>
            <a:endParaRPr lang="en-US" dirty="0">
              <a:latin typeface="Arial" pitchFamily="34" charset="0"/>
              <a:cs typeface="Arial" pitchFamily="34" charset="0"/>
            </a:endParaRPr>
          </a:p>
          <a:p>
            <a:endParaRPr lang="en-US" kern="1200" baseline="0" dirty="0" smtClean="0">
              <a:effectLst/>
              <a:latin typeface="Arial" pitchFamily="34" charset="0"/>
              <a:cs typeface="Arial" pitchFamily="34" charset="0"/>
            </a:endParaRPr>
          </a:p>
          <a:p>
            <a:pPr defTabSz="929488">
              <a:defRPr/>
            </a:pPr>
            <a:r>
              <a:rPr lang="en-US" kern="1200" dirty="0" smtClean="0">
                <a:effectLst/>
                <a:latin typeface="Arial" pitchFamily="34" charset="0"/>
                <a:cs typeface="Arial" pitchFamily="34" charset="0"/>
              </a:rPr>
              <a:t>* Meanwhile, TCGA remains</a:t>
            </a:r>
            <a:r>
              <a:rPr lang="en-US" kern="1200" baseline="0" dirty="0" smtClean="0">
                <a:effectLst/>
                <a:latin typeface="Arial" pitchFamily="34" charset="0"/>
                <a:cs typeface="Arial" pitchFamily="34" charset="0"/>
              </a:rPr>
              <a:t> on target to meet its goals. Sample collection should be completed in early 2014. Data is already available for 8,500 tumor specimens from 26 tumor types. This graph shows the progress over the last year, with the top line indicating tumor cases qualified and shipped to analysis centers (from about 6,000 a year ago to more than 8,000 today).</a:t>
            </a:r>
            <a:r>
              <a:rPr lang="en-US" kern="1200" dirty="0" smtClean="0">
                <a:effectLst/>
                <a:latin typeface="Arial" pitchFamily="34" charset="0"/>
                <a:cs typeface="Arial" pitchFamily="34" charset="0"/>
              </a:rPr>
              <a:t> </a:t>
            </a:r>
            <a:r>
              <a:rPr lang="en-US" kern="1200" baseline="0" dirty="0" smtClean="0">
                <a:effectLst/>
                <a:latin typeface="Arial" pitchFamily="34" charset="0"/>
                <a:cs typeface="Arial" pitchFamily="34" charset="0"/>
              </a:rPr>
              <a:t>The subsequent lines show the availability of primary analysis files from the TCGA data portal.</a:t>
            </a:r>
          </a:p>
          <a:p>
            <a:pPr defTabSz="929488">
              <a:defRPr/>
            </a:pPr>
            <a:endParaRPr lang="en-US" kern="1200" baseline="0" dirty="0" smtClean="0">
              <a:effectLst/>
              <a:latin typeface="Arial" pitchFamily="34" charset="0"/>
              <a:cs typeface="Arial" pitchFamily="34" charset="0"/>
            </a:endParaRPr>
          </a:p>
          <a:p>
            <a:pPr defTabSz="929488">
              <a:defRPr/>
            </a:pPr>
            <a:r>
              <a:rPr lang="en-US" kern="1200" baseline="0" dirty="0" smtClean="0">
                <a:effectLst/>
                <a:latin typeface="Arial" pitchFamily="34" charset="0"/>
                <a:cs typeface="Arial" pitchFamily="34" charset="0"/>
              </a:rPr>
              <a:t>Overall, the project is on course to analyze roughly 11,000 specimens by the project’s end. Although sample accrual will be complete early next year, we anticipate another year or two of continued activities to complete the full spectrum of analyses. </a:t>
            </a:r>
            <a:endParaRPr lang="en-US" kern="1200" dirty="0" smtClean="0">
              <a:effectLst/>
              <a:latin typeface="Arial" pitchFamily="34" charset="0"/>
              <a:cs typeface="Arial" pitchFamily="34" charset="0"/>
            </a:endParaRPr>
          </a:p>
        </p:txBody>
      </p:sp>
      <p:sp>
        <p:nvSpPr>
          <p:cNvPr id="4" name="Slide Number Placeholder 3"/>
          <p:cNvSpPr>
            <a:spLocks noGrp="1"/>
          </p:cNvSpPr>
          <p:nvPr>
            <p:ph type="sldNum" sz="quarter" idx="5"/>
          </p:nvPr>
        </p:nvSpPr>
        <p:spPr>
          <a:xfrm>
            <a:off x="4014796" y="8900116"/>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56" eaLnBrk="0" hangingPunct="0">
              <a:defRPr b="1">
                <a:solidFill>
                  <a:schemeClr val="tx1"/>
                </a:solidFill>
                <a:latin typeface="Arial" pitchFamily="34" charset="0"/>
              </a:defRPr>
            </a:lvl1pPr>
            <a:lvl2pPr marL="747179" indent="-287376" defTabSz="941956" eaLnBrk="0" hangingPunct="0">
              <a:defRPr b="1">
                <a:solidFill>
                  <a:schemeClr val="tx1"/>
                </a:solidFill>
                <a:latin typeface="Arial" pitchFamily="34" charset="0"/>
              </a:defRPr>
            </a:lvl2pPr>
            <a:lvl3pPr marL="1149509" indent="-229902" defTabSz="941956" eaLnBrk="0" hangingPunct="0">
              <a:defRPr b="1">
                <a:solidFill>
                  <a:schemeClr val="tx1"/>
                </a:solidFill>
                <a:latin typeface="Arial" pitchFamily="34" charset="0"/>
              </a:defRPr>
            </a:lvl3pPr>
            <a:lvl4pPr marL="1609310" indent="-229902" defTabSz="941956" eaLnBrk="0" hangingPunct="0">
              <a:defRPr b="1">
                <a:solidFill>
                  <a:schemeClr val="tx1"/>
                </a:solidFill>
                <a:latin typeface="Arial" pitchFamily="34" charset="0"/>
              </a:defRPr>
            </a:lvl4pPr>
            <a:lvl5pPr marL="2069113" indent="-229902" defTabSz="941956" eaLnBrk="0" hangingPunct="0">
              <a:defRPr b="1">
                <a:solidFill>
                  <a:schemeClr val="tx1"/>
                </a:solidFill>
                <a:latin typeface="Arial" pitchFamily="34" charset="0"/>
              </a:defRPr>
            </a:lvl5pPr>
            <a:lvl6pPr marL="2528914" indent="-229902" defTabSz="941956" eaLnBrk="0" fontAlgn="base" hangingPunct="0">
              <a:spcBef>
                <a:spcPct val="0"/>
              </a:spcBef>
              <a:spcAft>
                <a:spcPct val="0"/>
              </a:spcAft>
              <a:defRPr b="1">
                <a:solidFill>
                  <a:schemeClr val="tx1"/>
                </a:solidFill>
                <a:latin typeface="Arial" pitchFamily="34" charset="0"/>
              </a:defRPr>
            </a:lvl6pPr>
            <a:lvl7pPr marL="2988716" indent="-229902" defTabSz="941956" eaLnBrk="0" fontAlgn="base" hangingPunct="0">
              <a:spcBef>
                <a:spcPct val="0"/>
              </a:spcBef>
              <a:spcAft>
                <a:spcPct val="0"/>
              </a:spcAft>
              <a:defRPr b="1">
                <a:solidFill>
                  <a:schemeClr val="tx1"/>
                </a:solidFill>
                <a:latin typeface="Arial" pitchFamily="34" charset="0"/>
              </a:defRPr>
            </a:lvl7pPr>
            <a:lvl8pPr marL="3448519" indent="-229902" defTabSz="941956" eaLnBrk="0" fontAlgn="base" hangingPunct="0">
              <a:spcBef>
                <a:spcPct val="0"/>
              </a:spcBef>
              <a:spcAft>
                <a:spcPct val="0"/>
              </a:spcAft>
              <a:defRPr b="1">
                <a:solidFill>
                  <a:schemeClr val="tx1"/>
                </a:solidFill>
                <a:latin typeface="Arial" pitchFamily="34" charset="0"/>
              </a:defRPr>
            </a:lvl8pPr>
            <a:lvl9pPr marL="3908322" indent="-229902" defTabSz="9419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47</a:t>
            </a:fld>
            <a:endParaRPr lang="en-US" dirty="0" smtClean="0">
              <a:solidFill>
                <a:prstClr val="black"/>
              </a:solidFill>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97283" name="Rectangle 3"/>
          <p:cNvSpPr>
            <a:spLocks noGrp="1" noChangeArrowheads="1"/>
          </p:cNvSpPr>
          <p:nvPr>
            <p:ph type="body" idx="1"/>
          </p:nvPr>
        </p:nvSpPr>
        <p:spPr>
          <a:xfrm>
            <a:off x="866142" y="4445956"/>
            <a:ext cx="5354320" cy="4403848"/>
          </a:xfrm>
          <a:noFill/>
          <a:ln/>
        </p:spPr>
        <p:txBody>
          <a:bodyPr/>
          <a:lstStyle/>
          <a:p>
            <a:pPr defTabSz="929488">
              <a:spcBef>
                <a:spcPct val="30000"/>
              </a:spcBef>
              <a:defRPr/>
            </a:pPr>
            <a:r>
              <a:rPr lang="en-US" dirty="0">
                <a:latin typeface="Arial" pitchFamily="34" charset="0"/>
                <a:cs typeface="Arial" pitchFamily="34" charset="0"/>
              </a:rPr>
              <a:t>A new and exciting direction for TCGA is a recently completed large-scale </a:t>
            </a:r>
            <a:r>
              <a:rPr lang="en-US" dirty="0" smtClean="0">
                <a:latin typeface="Arial" pitchFamily="34" charset="0"/>
                <a:cs typeface="Arial" pitchFamily="34" charset="0"/>
              </a:rPr>
              <a:t>* ‘</a:t>
            </a:r>
            <a:r>
              <a:rPr lang="en-US" dirty="0">
                <a:latin typeface="Arial" pitchFamily="34" charset="0"/>
                <a:cs typeface="Arial" pitchFamily="34" charset="0"/>
              </a:rPr>
              <a:t>pan-cancer’ analysis across the major tumor projects. Data from the 12 most advanced tumor projects (listed in this figure) were normalized and integrated to search for common features in the biology of cancer. Data files from more than 5,000 tumor samples were analyzed during this process.</a:t>
            </a:r>
          </a:p>
          <a:p>
            <a:endParaRPr lang="en-US" dirty="0">
              <a:latin typeface="Arial" pitchFamily="34" charset="0"/>
              <a:cs typeface="Arial" pitchFamily="34" charset="0"/>
            </a:endParaRPr>
          </a:p>
          <a:p>
            <a:r>
              <a:rPr lang="en-US" dirty="0">
                <a:latin typeface="Arial" pitchFamily="34" charset="0"/>
                <a:cs typeface="Arial" pitchFamily="34" charset="0"/>
              </a:rPr>
              <a:t>The group’s integrative and cross-tumor analyses reveal the spectrum of mutations associated with different carcinogenic etiologies (such as tobacco and viral pathogens) in different parts of the body; the genomic and </a:t>
            </a:r>
            <a:r>
              <a:rPr lang="en-US" dirty="0" err="1">
                <a:latin typeface="Arial" pitchFamily="34" charset="0"/>
                <a:cs typeface="Arial" pitchFamily="34" charset="0"/>
              </a:rPr>
              <a:t>epigenomic</a:t>
            </a:r>
            <a:r>
              <a:rPr lang="en-US" dirty="0">
                <a:latin typeface="Arial" pitchFamily="34" charset="0"/>
                <a:cs typeface="Arial" pitchFamily="34" charset="0"/>
              </a:rPr>
              <a:t> patterns that characterize and define major cancer subtypes; the cellular pathways that appear to be involved in multiple cancer types and that could be clinically actionable; and the separation of important molecular patterns that are tissue-specific from those that are disease-specific.</a:t>
            </a:r>
          </a:p>
          <a:p>
            <a:endParaRPr lang="en-US" dirty="0">
              <a:latin typeface="Arial" pitchFamily="34" charset="0"/>
              <a:cs typeface="Arial" pitchFamily="34" charset="0"/>
            </a:endParaRPr>
          </a:p>
          <a:p>
            <a:r>
              <a:rPr lang="en-US" dirty="0">
                <a:latin typeface="Arial" pitchFamily="34" charset="0"/>
                <a:cs typeface="Arial" pitchFamily="34" charset="0"/>
              </a:rPr>
              <a:t>* This groundbreaking pan-cancer work will be published in the next weeks in approximately 30 papers, </a:t>
            </a:r>
            <a:r>
              <a:rPr lang="en-US" dirty="0" smtClean="0">
                <a:latin typeface="Arial" pitchFamily="34" charset="0"/>
                <a:cs typeface="Arial" pitchFamily="34" charset="0"/>
              </a:rPr>
              <a:t>which </a:t>
            </a:r>
            <a:r>
              <a:rPr lang="en-US" dirty="0">
                <a:latin typeface="Arial" pitchFamily="34" charset="0"/>
                <a:cs typeface="Arial" pitchFamily="34" charset="0"/>
              </a:rPr>
              <a:t>will be linked and threaded similar to the set of ENCODE papers last year.</a:t>
            </a:r>
          </a:p>
        </p:txBody>
      </p:sp>
      <p:sp>
        <p:nvSpPr>
          <p:cNvPr id="4" name="Slide Number Placeholder 3"/>
          <p:cNvSpPr>
            <a:spLocks noGrp="1"/>
          </p:cNvSpPr>
          <p:nvPr>
            <p:ph type="sldNum" sz="quarter" idx="5"/>
          </p:nvPr>
        </p:nvSpPr>
        <p:spPr>
          <a:xfrm>
            <a:off x="4014796" y="8900116"/>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56" eaLnBrk="0" hangingPunct="0">
              <a:defRPr b="1">
                <a:solidFill>
                  <a:schemeClr val="tx1"/>
                </a:solidFill>
                <a:latin typeface="Arial" pitchFamily="34" charset="0"/>
              </a:defRPr>
            </a:lvl1pPr>
            <a:lvl2pPr marL="747179" indent="-287376" defTabSz="941956" eaLnBrk="0" hangingPunct="0">
              <a:defRPr b="1">
                <a:solidFill>
                  <a:schemeClr val="tx1"/>
                </a:solidFill>
                <a:latin typeface="Arial" pitchFamily="34" charset="0"/>
              </a:defRPr>
            </a:lvl2pPr>
            <a:lvl3pPr marL="1149509" indent="-229902" defTabSz="941956" eaLnBrk="0" hangingPunct="0">
              <a:defRPr b="1">
                <a:solidFill>
                  <a:schemeClr val="tx1"/>
                </a:solidFill>
                <a:latin typeface="Arial" pitchFamily="34" charset="0"/>
              </a:defRPr>
            </a:lvl3pPr>
            <a:lvl4pPr marL="1609310" indent="-229902" defTabSz="941956" eaLnBrk="0" hangingPunct="0">
              <a:defRPr b="1">
                <a:solidFill>
                  <a:schemeClr val="tx1"/>
                </a:solidFill>
                <a:latin typeface="Arial" pitchFamily="34" charset="0"/>
              </a:defRPr>
            </a:lvl4pPr>
            <a:lvl5pPr marL="2069113" indent="-229902" defTabSz="941956" eaLnBrk="0" hangingPunct="0">
              <a:defRPr b="1">
                <a:solidFill>
                  <a:schemeClr val="tx1"/>
                </a:solidFill>
                <a:latin typeface="Arial" pitchFamily="34" charset="0"/>
              </a:defRPr>
            </a:lvl5pPr>
            <a:lvl6pPr marL="2528914" indent="-229902" defTabSz="941956" eaLnBrk="0" fontAlgn="base" hangingPunct="0">
              <a:spcBef>
                <a:spcPct val="0"/>
              </a:spcBef>
              <a:spcAft>
                <a:spcPct val="0"/>
              </a:spcAft>
              <a:defRPr b="1">
                <a:solidFill>
                  <a:schemeClr val="tx1"/>
                </a:solidFill>
                <a:latin typeface="Arial" pitchFamily="34" charset="0"/>
              </a:defRPr>
            </a:lvl6pPr>
            <a:lvl7pPr marL="2988716" indent="-229902" defTabSz="941956" eaLnBrk="0" fontAlgn="base" hangingPunct="0">
              <a:spcBef>
                <a:spcPct val="0"/>
              </a:spcBef>
              <a:spcAft>
                <a:spcPct val="0"/>
              </a:spcAft>
              <a:defRPr b="1">
                <a:solidFill>
                  <a:schemeClr val="tx1"/>
                </a:solidFill>
                <a:latin typeface="Arial" pitchFamily="34" charset="0"/>
              </a:defRPr>
            </a:lvl7pPr>
            <a:lvl8pPr marL="3448519" indent="-229902" defTabSz="941956" eaLnBrk="0" fontAlgn="base" hangingPunct="0">
              <a:spcBef>
                <a:spcPct val="0"/>
              </a:spcBef>
              <a:spcAft>
                <a:spcPct val="0"/>
              </a:spcAft>
              <a:defRPr b="1">
                <a:solidFill>
                  <a:schemeClr val="tx1"/>
                </a:solidFill>
                <a:latin typeface="Arial" pitchFamily="34" charset="0"/>
              </a:defRPr>
            </a:lvl8pPr>
            <a:lvl9pPr marL="3908322" indent="-229902" defTabSz="9419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48</a:t>
            </a:fld>
            <a:endParaRPr lang="en-US" dirty="0" smtClean="0">
              <a:solidFill>
                <a:prstClr val="black"/>
              </a:solidFill>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23888"/>
            <a:ext cx="4681538" cy="3509962"/>
          </a:xfrm>
          <a:prstGeom prst="rect">
            <a:avLst/>
          </a:prstGeom>
        </p:spPr>
      </p:sp>
      <p:sp>
        <p:nvSpPr>
          <p:cNvPr id="3" name="Notes Placeholder 2"/>
          <p:cNvSpPr>
            <a:spLocks noGrp="1"/>
          </p:cNvSpPr>
          <p:nvPr>
            <p:ph type="body" idx="1"/>
          </p:nvPr>
        </p:nvSpPr>
        <p:spPr>
          <a:xfrm>
            <a:off x="787400" y="4445953"/>
            <a:ext cx="5509620" cy="4211955"/>
          </a:xfrm>
        </p:spPr>
        <p:txBody>
          <a:bodyPr/>
          <a:lstStyle/>
          <a:p>
            <a:pPr lvl="1" defTabSz="929331">
              <a:spcAft>
                <a:spcPts val="0"/>
              </a:spcAft>
              <a:defRPr/>
            </a:pPr>
            <a:r>
              <a:rPr lang="en-US" dirty="0" smtClean="0">
                <a:latin typeface="Arial" pitchFamily="34" charset="0"/>
                <a:cs typeface="Arial" pitchFamily="34" charset="0"/>
              </a:rPr>
              <a:t>The Centers for </a:t>
            </a:r>
            <a:r>
              <a:rPr lang="en-US" dirty="0" err="1" smtClean="0">
                <a:latin typeface="Arial" pitchFamily="34" charset="0"/>
                <a:cs typeface="Arial" pitchFamily="34" charset="0"/>
              </a:rPr>
              <a:t>Mendelian</a:t>
            </a:r>
            <a:r>
              <a:rPr lang="en-US" dirty="0" smtClean="0">
                <a:latin typeface="Arial" pitchFamily="34" charset="0"/>
                <a:cs typeface="Arial" pitchFamily="34" charset="0"/>
              </a:rPr>
              <a:t> Genomics</a:t>
            </a:r>
            <a:r>
              <a:rPr lang="en-US" baseline="0" dirty="0" smtClean="0">
                <a:latin typeface="Arial" pitchFamily="34" charset="0"/>
                <a:cs typeface="Arial" pitchFamily="34" charset="0"/>
              </a:rPr>
              <a:t> started their work roughly 20 months ago, aiming to elucidate the genomic basis for </a:t>
            </a:r>
            <a:r>
              <a:rPr lang="en-US" kern="1200" dirty="0" smtClean="0">
                <a:effectLst/>
                <a:latin typeface="Arial" pitchFamily="34" charset="0"/>
                <a:cs typeface="Arial" pitchFamily="34" charset="0"/>
              </a:rPr>
              <a:t>as </a:t>
            </a:r>
            <a:r>
              <a:rPr lang="en-US" baseline="0" dirty="0" smtClean="0">
                <a:latin typeface="Arial" pitchFamily="34" charset="0"/>
                <a:cs typeface="Arial" pitchFamily="34" charset="0"/>
              </a:rPr>
              <a:t>many </a:t>
            </a:r>
            <a:r>
              <a:rPr lang="en-US" dirty="0" smtClean="0">
                <a:latin typeface="Arial" pitchFamily="34" charset="0"/>
                <a:cs typeface="Arial" pitchFamily="34" charset="0"/>
              </a:rPr>
              <a:t>Mendelian </a:t>
            </a:r>
            <a:r>
              <a:rPr lang="en-US" baseline="0" dirty="0" smtClean="0">
                <a:latin typeface="Arial" pitchFamily="34" charset="0"/>
                <a:cs typeface="Arial" pitchFamily="34" charset="0"/>
              </a:rPr>
              <a:t>diseases as possible using </a:t>
            </a:r>
            <a:r>
              <a:rPr lang="en-US" b="0" i="0" kern="1200" dirty="0" smtClean="0">
                <a:effectLst/>
                <a:latin typeface="Arial" pitchFamily="34" charset="0"/>
                <a:cs typeface="Arial" pitchFamily="34" charset="0"/>
              </a:rPr>
              <a:t>whole-</a:t>
            </a:r>
            <a:r>
              <a:rPr lang="en-US" b="0" i="0" kern="1200" dirty="0" err="1" smtClean="0">
                <a:effectLst/>
                <a:latin typeface="Arial" pitchFamily="34" charset="0"/>
                <a:cs typeface="Arial" pitchFamily="34" charset="0"/>
              </a:rPr>
              <a:t>exome</a:t>
            </a:r>
            <a:r>
              <a:rPr lang="en-US" b="0" i="0" kern="1200" dirty="0" smtClean="0">
                <a:effectLst/>
                <a:latin typeface="Arial" pitchFamily="34" charset="0"/>
                <a:cs typeface="Arial" pitchFamily="34" charset="0"/>
              </a:rPr>
              <a:t> sequencing as their main approach</a:t>
            </a:r>
            <a:r>
              <a:rPr lang="en-US" b="0" i="0" kern="1200" baseline="0" dirty="0" smtClean="0">
                <a:effectLst/>
                <a:latin typeface="Arial" pitchFamily="34" charset="0"/>
                <a:cs typeface="Arial" pitchFamily="34" charset="0"/>
              </a:rPr>
              <a:t>.</a:t>
            </a:r>
            <a:r>
              <a:rPr lang="en-US" b="0" i="0" kern="1200" dirty="0" smtClean="0">
                <a:effectLst/>
                <a:latin typeface="Arial" pitchFamily="34" charset="0"/>
                <a:cs typeface="Arial" pitchFamily="34" charset="0"/>
              </a:rPr>
              <a:t> </a:t>
            </a:r>
          </a:p>
          <a:p>
            <a:pPr lvl="1" defTabSz="929331">
              <a:spcAft>
                <a:spcPts val="0"/>
              </a:spcAft>
              <a:defRPr/>
            </a:pPr>
            <a:endParaRPr lang="en-US" b="0" i="0" kern="1200" dirty="0" smtClean="0">
              <a:effectLst/>
              <a:latin typeface="Arial" pitchFamily="34" charset="0"/>
              <a:cs typeface="Arial" pitchFamily="34" charset="0"/>
            </a:endParaRPr>
          </a:p>
          <a:p>
            <a:pPr lvl="1" defTabSz="929331">
              <a:spcAft>
                <a:spcPts val="0"/>
              </a:spcAft>
              <a:defRPr/>
            </a:pPr>
            <a:r>
              <a:rPr lang="en-US" b="0" i="0" kern="1200" dirty="0" smtClean="0">
                <a:effectLst/>
                <a:latin typeface="Arial" pitchFamily="34" charset="0"/>
                <a:cs typeface="Arial" pitchFamily="34" charset="0"/>
              </a:rPr>
              <a:t>*</a:t>
            </a:r>
            <a:r>
              <a:rPr lang="en-US" b="0" i="0" kern="1200" baseline="0" dirty="0" smtClean="0">
                <a:effectLst/>
                <a:latin typeface="Arial" pitchFamily="34" charset="0"/>
                <a:cs typeface="Arial" pitchFamily="34" charset="0"/>
              </a:rPr>
              <a:t> In terms of disease gene discovery, * the groups have collectively generated m</a:t>
            </a:r>
            <a:r>
              <a:rPr lang="en-US" b="0" baseline="0" dirty="0" smtClean="0">
                <a:latin typeface="Arial" pitchFamily="34" charset="0"/>
                <a:cs typeface="Arial" pitchFamily="34" charset="0"/>
              </a:rPr>
              <a:t>ore than 9600 </a:t>
            </a:r>
            <a:r>
              <a:rPr lang="en-US" b="0" dirty="0" smtClean="0">
                <a:latin typeface="Arial" pitchFamily="34" charset="0"/>
                <a:cs typeface="Arial" pitchFamily="34" charset="0"/>
              </a:rPr>
              <a:t>whole-</a:t>
            </a:r>
            <a:r>
              <a:rPr lang="en-US" b="0" dirty="0" err="1" smtClean="0">
                <a:latin typeface="Arial" pitchFamily="34" charset="0"/>
                <a:cs typeface="Arial" pitchFamily="34" charset="0"/>
              </a:rPr>
              <a:t>exome</a:t>
            </a:r>
            <a:r>
              <a:rPr lang="en-US" b="0" baseline="0" dirty="0" smtClean="0">
                <a:latin typeface="Arial" pitchFamily="34" charset="0"/>
                <a:cs typeface="Arial" pitchFamily="34" charset="0"/>
              </a:rPr>
              <a:t> sequences in studying over </a:t>
            </a:r>
            <a:r>
              <a:rPr lang="en-US" b="0" dirty="0" smtClean="0">
                <a:latin typeface="Arial" pitchFamily="34" charset="0"/>
                <a:cs typeface="Arial" pitchFamily="34" charset="0"/>
              </a:rPr>
              <a:t>617 rare diseases. </a:t>
            </a:r>
            <a:r>
              <a:rPr lang="en-US" dirty="0" smtClean="0">
                <a:latin typeface="Arial" pitchFamily="34" charset="0"/>
                <a:cs typeface="Arial" pitchFamily="34" charset="0"/>
              </a:rPr>
              <a:t>61</a:t>
            </a:r>
            <a:r>
              <a:rPr lang="en-US" b="0" baseline="0" dirty="0" smtClean="0">
                <a:latin typeface="Arial" pitchFamily="34" charset="0"/>
                <a:cs typeface="Arial" pitchFamily="34" charset="0"/>
              </a:rPr>
              <a:t> of these diseases have not been described before. </a:t>
            </a:r>
          </a:p>
          <a:p>
            <a:pPr lvl="1" defTabSz="929331">
              <a:spcAft>
                <a:spcPts val="0"/>
              </a:spcAft>
              <a:defRPr/>
            </a:pPr>
            <a:endParaRPr lang="en-US" b="0" baseline="0" dirty="0" smtClean="0">
              <a:latin typeface="Arial" pitchFamily="34" charset="0"/>
              <a:cs typeface="Arial" pitchFamily="34" charset="0"/>
            </a:endParaRPr>
          </a:p>
          <a:p>
            <a:pPr lvl="1" defTabSz="929331">
              <a:spcAft>
                <a:spcPts val="0"/>
              </a:spcAft>
              <a:defRPr/>
            </a:pPr>
            <a:r>
              <a:rPr lang="en-US" b="0" baseline="0" dirty="0" smtClean="0">
                <a:latin typeface="Arial" pitchFamily="34" charset="0"/>
                <a:cs typeface="Arial" pitchFamily="34" charset="0"/>
              </a:rPr>
              <a:t>* These efforts have resulted in the discovery of 199 disease genes underlying 114 diseases. 64 of these disease genes have </a:t>
            </a:r>
            <a:r>
              <a:rPr lang="en-US" dirty="0">
                <a:latin typeface="Arial" pitchFamily="34" charset="0"/>
                <a:cs typeface="Arial" pitchFamily="34" charset="0"/>
              </a:rPr>
              <a:t>not been previously implicated in any </a:t>
            </a:r>
            <a:r>
              <a:rPr lang="en-US" dirty="0" smtClean="0">
                <a:latin typeface="Arial" pitchFamily="34" charset="0"/>
                <a:cs typeface="Arial" pitchFamily="34" charset="0"/>
              </a:rPr>
              <a:t>disorder.  </a:t>
            </a:r>
          </a:p>
          <a:p>
            <a:pPr lvl="1" defTabSz="929331">
              <a:spcAft>
                <a:spcPts val="0"/>
              </a:spcAft>
              <a:defRPr/>
            </a:pPr>
            <a:endParaRPr lang="en-US" b="0" baseline="0" dirty="0" smtClean="0">
              <a:latin typeface="Arial" pitchFamily="34" charset="0"/>
              <a:cs typeface="Arial" pitchFamily="34" charset="0"/>
            </a:endParaRPr>
          </a:p>
          <a:p>
            <a:pPr lvl="1" defTabSz="929331">
              <a:spcAft>
                <a:spcPts val="0"/>
              </a:spcAft>
              <a:defRPr/>
            </a:pPr>
            <a:r>
              <a:rPr lang="en-US" b="0" baseline="0" dirty="0" smtClean="0">
                <a:latin typeface="Arial" pitchFamily="34" charset="0"/>
                <a:cs typeface="Arial" pitchFamily="34" charset="0"/>
              </a:rPr>
              <a:t>* There have been </a:t>
            </a:r>
            <a:r>
              <a:rPr lang="en-US" dirty="0" smtClean="0">
                <a:latin typeface="Arial" pitchFamily="34" charset="0"/>
                <a:cs typeface="Arial" pitchFamily="34" charset="0"/>
              </a:rPr>
              <a:t>31</a:t>
            </a:r>
            <a:r>
              <a:rPr lang="en-US" b="0" baseline="0" dirty="0" smtClean="0">
                <a:latin typeface="Arial" pitchFamily="34" charset="0"/>
                <a:cs typeface="Arial" pitchFamily="34" charset="0"/>
              </a:rPr>
              <a:t> publications so </a:t>
            </a:r>
            <a:r>
              <a:rPr lang="en-US" dirty="0">
                <a:latin typeface="Arial" pitchFamily="34" charset="0"/>
                <a:cs typeface="Arial" pitchFamily="34" charset="0"/>
              </a:rPr>
              <a:t>far </a:t>
            </a:r>
            <a:r>
              <a:rPr lang="en-US" dirty="0" smtClean="0">
                <a:latin typeface="Arial" pitchFamily="34" charset="0"/>
                <a:cs typeface="Arial" pitchFamily="34" charset="0"/>
              </a:rPr>
              <a:t>from these Centers,</a:t>
            </a:r>
            <a:r>
              <a:rPr lang="en-US" baseline="0" dirty="0" smtClean="0">
                <a:latin typeface="Arial" pitchFamily="34" charset="0"/>
                <a:cs typeface="Arial" pitchFamily="34" charset="0"/>
              </a:rPr>
              <a:t> with </a:t>
            </a:r>
            <a:r>
              <a:rPr lang="en-US" dirty="0" smtClean="0">
                <a:latin typeface="Arial" pitchFamily="34" charset="0"/>
                <a:cs typeface="Arial" pitchFamily="34" charset="0"/>
              </a:rPr>
              <a:t>22 </a:t>
            </a:r>
            <a:r>
              <a:rPr lang="en-US" b="0" baseline="0" dirty="0" smtClean="0">
                <a:latin typeface="Arial" pitchFamily="34" charset="0"/>
                <a:cs typeface="Arial" pitchFamily="34" charset="0"/>
              </a:rPr>
              <a:t>reporting discoveries of disease genes, 6 describing</a:t>
            </a:r>
            <a:r>
              <a:rPr lang="en-US" b="0" dirty="0" smtClean="0">
                <a:latin typeface="Arial" pitchFamily="34" charset="0"/>
                <a:cs typeface="Arial" pitchFamily="34" charset="0"/>
              </a:rPr>
              <a:t> methods and resources, and 3 providing</a:t>
            </a:r>
            <a:r>
              <a:rPr lang="en-US" b="0" baseline="0" dirty="0" smtClean="0">
                <a:latin typeface="Arial" pitchFamily="34" charset="0"/>
                <a:cs typeface="Arial" pitchFamily="34" charset="0"/>
              </a:rPr>
              <a:t> information about practices for </a:t>
            </a:r>
            <a:r>
              <a:rPr lang="en-US" dirty="0" smtClean="0">
                <a:latin typeface="Arial" pitchFamily="34" charset="0"/>
                <a:cs typeface="Arial" pitchFamily="34" charset="0"/>
              </a:rPr>
              <a:t>data</a:t>
            </a:r>
            <a:r>
              <a:rPr lang="en-US" baseline="0" dirty="0" smtClean="0">
                <a:latin typeface="Arial" pitchFamily="34" charset="0"/>
                <a:cs typeface="Arial" pitchFamily="34" charset="0"/>
              </a:rPr>
              <a:t> sharing (including informed consent)</a:t>
            </a:r>
            <a:r>
              <a:rPr lang="en-US" dirty="0" smtClean="0">
                <a:latin typeface="Arial" pitchFamily="34" charset="0"/>
                <a:cs typeface="Arial" pitchFamily="34" charset="0"/>
              </a:rPr>
              <a:t>.   </a:t>
            </a:r>
            <a:endParaRPr lang="en-US" b="0" baseline="0" dirty="0" smtClean="0">
              <a:latin typeface="Arial" pitchFamily="34" charset="0"/>
              <a:cs typeface="Arial" pitchFamily="34" charset="0"/>
            </a:endParaRPr>
          </a:p>
          <a:p>
            <a:pPr defTabSz="929331" eaLnBrk="1" fontAlgn="auto" hangingPunct="1">
              <a:spcAft>
                <a:spcPts val="0"/>
              </a:spcAft>
              <a:defRPr/>
            </a:pPr>
            <a:endParaRPr lang="en-US" b="0" baseline="0" dirty="0" smtClean="0">
              <a:latin typeface="Arial" pitchFamily="34" charset="0"/>
              <a:cs typeface="Arial" pitchFamily="34" charset="0"/>
            </a:endParaRPr>
          </a:p>
          <a:p>
            <a:pPr defTabSz="584058" eaLnBrk="1" hangingPunct="1">
              <a:spcAft>
                <a:spcPts val="0"/>
              </a:spcAft>
              <a:defRPr/>
            </a:pPr>
            <a:r>
              <a:rPr lang="en-US" kern="1200" dirty="0" smtClean="0">
                <a:effectLst/>
                <a:latin typeface="Arial" pitchFamily="34" charset="0"/>
                <a:cs typeface="Arial" pitchFamily="34" charset="0"/>
              </a:rPr>
              <a:t>* In terms of the network and its outreach. * The</a:t>
            </a:r>
            <a:r>
              <a:rPr lang="en-US" kern="1200" baseline="0" dirty="0" smtClean="0">
                <a:effectLst/>
                <a:latin typeface="Arial" pitchFamily="34" charset="0"/>
                <a:cs typeface="Arial" pitchFamily="34" charset="0"/>
              </a:rPr>
              <a:t> Centers have thus far </a:t>
            </a:r>
            <a:r>
              <a:rPr lang="en-US" kern="1200" dirty="0" smtClean="0">
                <a:effectLst/>
                <a:latin typeface="Arial" pitchFamily="34" charset="0"/>
                <a:cs typeface="Arial" pitchFamily="34" charset="0"/>
              </a:rPr>
              <a:t>collaborated with 384</a:t>
            </a:r>
            <a:r>
              <a:rPr lang="en-US" kern="1200" baseline="0" dirty="0" smtClean="0">
                <a:effectLst/>
                <a:latin typeface="Arial" pitchFamily="34" charset="0"/>
                <a:cs typeface="Arial" pitchFamily="34" charset="0"/>
              </a:rPr>
              <a:t> investigators from 189 institutions in 30 countries. * Furthermore, the Program is a member of the International Rare Diseases Research Consortium (</a:t>
            </a:r>
            <a:r>
              <a:rPr lang="en-US" kern="1200" baseline="0" dirty="0" err="1" smtClean="0">
                <a:effectLst/>
                <a:latin typeface="Arial" pitchFamily="34" charset="0"/>
                <a:cs typeface="Arial" pitchFamily="34" charset="0"/>
              </a:rPr>
              <a:t>IRDiRC</a:t>
            </a:r>
            <a:r>
              <a:rPr lang="en-US" kern="1200" baseline="0" dirty="0" smtClean="0">
                <a:effectLst/>
                <a:latin typeface="Arial" pitchFamily="34" charset="0"/>
                <a:cs typeface="Arial" pitchFamily="34" charset="0"/>
              </a:rPr>
              <a:t>), with Center members serving on committees and working groups of this young consortium. </a:t>
            </a:r>
          </a:p>
          <a:p>
            <a:pPr defTabSz="584058" eaLnBrk="1" hangingPunct="1">
              <a:spcAft>
                <a:spcPts val="0"/>
              </a:spcAft>
              <a:defRPr/>
            </a:pPr>
            <a:endParaRPr lang="en-US" kern="1200" baseline="0" dirty="0" smtClean="0">
              <a:effectLst/>
              <a:latin typeface="Arial" pitchFamily="34" charset="0"/>
              <a:cs typeface="Arial" pitchFamily="34" charset="0"/>
            </a:endParaRPr>
          </a:p>
          <a:p>
            <a:pPr defTabSz="584058" eaLnBrk="1" hangingPunct="1">
              <a:spcAft>
                <a:spcPts val="0"/>
              </a:spcAft>
              <a:defRPr/>
            </a:pPr>
            <a:endParaRPr lang="en-US" kern="1200" baseline="0" dirty="0" smtClean="0">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780D97D-8F25-4452-97A0-D0C3C9127709}"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76465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Together, these areas provide a good 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3"/>
            <a:ext cx="5305725"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148" eaLnBrk="1" fontAlgn="auto" hangingPunct="1">
              <a:spcBef>
                <a:spcPct val="0"/>
              </a:spcBef>
              <a:spcAft>
                <a:spcPts val="0"/>
              </a:spcAft>
              <a:defRPr/>
            </a:pPr>
            <a:r>
              <a:rPr lang="en-US" dirty="0">
                <a:latin typeface="Arial" pitchFamily="34" charset="0"/>
                <a:cs typeface="Arial" pitchFamily="34" charset="0"/>
              </a:rPr>
              <a:t>The Clinical Sequencing Exploratory Research (or CSER) Program began with 6 awards in 2012 to support investigations of the technical challenges and the ethical and psychosocial implications of applying genome sequencing for medical care. </a:t>
            </a:r>
          </a:p>
          <a:p>
            <a:pPr defTabSz="947148" eaLnBrk="1" fontAlgn="auto" hangingPunct="1">
              <a:spcBef>
                <a:spcPct val="0"/>
              </a:spcBef>
              <a:spcAft>
                <a:spcPts val="0"/>
              </a:spcAft>
              <a:defRPr/>
            </a:pPr>
            <a:endParaRPr lang="en-US" dirty="0">
              <a:latin typeface="Arial" pitchFamily="34" charset="0"/>
              <a:cs typeface="Arial" pitchFamily="34" charset="0"/>
            </a:endParaRPr>
          </a:p>
          <a:p>
            <a:pPr defTabSz="947148" eaLnBrk="1" fontAlgn="auto" hangingPunct="1">
              <a:spcBef>
                <a:spcPct val="0"/>
              </a:spcBef>
              <a:spcAft>
                <a:spcPts val="0"/>
              </a:spcAft>
              <a:defRPr/>
            </a:pPr>
            <a:r>
              <a:rPr lang="en-US" dirty="0">
                <a:latin typeface="Arial" pitchFamily="34" charset="0"/>
                <a:cs typeface="Arial" pitchFamily="34" charset="0"/>
              </a:rPr>
              <a:t>* We recently announced the awards for three new project sites. The new projects include a variety of different clinical situations, including pediatric developmental disorders at the * </a:t>
            </a:r>
            <a:r>
              <a:rPr lang="en-US" dirty="0" err="1">
                <a:latin typeface="Arial" pitchFamily="34" charset="0"/>
                <a:cs typeface="Arial" pitchFamily="34" charset="0"/>
              </a:rPr>
              <a:t>HudsonAlpha</a:t>
            </a:r>
            <a:r>
              <a:rPr lang="en-US" dirty="0">
                <a:latin typeface="Arial" pitchFamily="34" charset="0"/>
                <a:cs typeface="Arial" pitchFamily="34" charset="0"/>
              </a:rPr>
              <a:t> Institute, pre-conception carrier testing at * the Kaiser Foundation Research Institute, and rare tumor sequencing at the * University of Michigan. This last award is being co-funded by the National Cancer Institute. </a:t>
            </a:r>
          </a:p>
          <a:p>
            <a:pPr defTabSz="947148" eaLnBrk="1" fontAlgn="auto" hangingPunct="1">
              <a:spcBef>
                <a:spcPct val="0"/>
              </a:spcBef>
              <a:spcAft>
                <a:spcPts val="0"/>
              </a:spcAft>
              <a:defRPr/>
            </a:pPr>
            <a:endParaRPr lang="en-US" dirty="0">
              <a:latin typeface="Arial" pitchFamily="34" charset="0"/>
              <a:cs typeface="Arial" pitchFamily="34" charset="0"/>
            </a:endParaRPr>
          </a:p>
          <a:p>
            <a:pPr defTabSz="947148" eaLnBrk="1" fontAlgn="auto" hangingPunct="1">
              <a:spcBef>
                <a:spcPct val="0"/>
              </a:spcBef>
              <a:spcAft>
                <a:spcPts val="0"/>
              </a:spcAft>
              <a:defRPr/>
            </a:pPr>
            <a:r>
              <a:rPr lang="en-US" dirty="0">
                <a:latin typeface="Arial" pitchFamily="34" charset="0"/>
                <a:cs typeface="Arial" pitchFamily="34" charset="0"/>
              </a:rPr>
              <a:t>* We also announced a new CSER Coordinating Center at the University of Washington; this group will lead important activities to disseminate the findings and approaches from CSER to the broader biomedical research community.</a:t>
            </a:r>
          </a:p>
          <a:p>
            <a:pPr>
              <a:spcBef>
                <a:spcPct val="0"/>
              </a:spcBef>
            </a:pPr>
            <a:endParaRPr lang="en-US" dirty="0">
              <a:latin typeface="Arial" pitchFamily="34" charset="0"/>
              <a:cs typeface="Arial" pitchFamily="34" charset="0"/>
            </a:endParaRPr>
          </a:p>
          <a:p>
            <a:pPr>
              <a:spcBef>
                <a:spcPct val="0"/>
              </a:spcBef>
            </a:pPr>
            <a:r>
              <a:rPr lang="en-US" dirty="0">
                <a:latin typeface="Arial" pitchFamily="34" charset="0"/>
                <a:cs typeface="Arial" pitchFamily="34" charset="0"/>
              </a:rPr>
              <a:t>* The addition of these new grantees presented an opportunity to consolidate CSER with our Return of Results Consortium, which focuses on behavioral, social, and normative research on returning genomic results. Investigators in that consortium are now formally part of the CSER Consortium and fall under our new CSER Coordinating Center.</a:t>
            </a:r>
          </a:p>
          <a:p>
            <a:pPr>
              <a:spcBef>
                <a:spcPct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021" eaLnBrk="0" hangingPunct="0">
              <a:defRPr b="1">
                <a:solidFill>
                  <a:schemeClr val="tx1"/>
                </a:solidFill>
                <a:latin typeface="Arial" pitchFamily="34" charset="0"/>
              </a:defRPr>
            </a:lvl1pPr>
            <a:lvl2pPr marL="747231" indent="-287396" defTabSz="942021" eaLnBrk="0" hangingPunct="0">
              <a:defRPr b="1">
                <a:solidFill>
                  <a:schemeClr val="tx1"/>
                </a:solidFill>
                <a:latin typeface="Arial" pitchFamily="34" charset="0"/>
              </a:defRPr>
            </a:lvl2pPr>
            <a:lvl3pPr marL="1149586" indent="-229917" defTabSz="942021" eaLnBrk="0" hangingPunct="0">
              <a:defRPr b="1">
                <a:solidFill>
                  <a:schemeClr val="tx1"/>
                </a:solidFill>
                <a:latin typeface="Arial" pitchFamily="34" charset="0"/>
              </a:defRPr>
            </a:lvl3pPr>
            <a:lvl4pPr marL="1609419" indent="-229917" defTabSz="942021" eaLnBrk="0" hangingPunct="0">
              <a:defRPr b="1">
                <a:solidFill>
                  <a:schemeClr val="tx1"/>
                </a:solidFill>
                <a:latin typeface="Arial" pitchFamily="34" charset="0"/>
              </a:defRPr>
            </a:lvl4pPr>
            <a:lvl5pPr marL="2069252" indent="-229917" defTabSz="942021" eaLnBrk="0" hangingPunct="0">
              <a:defRPr b="1">
                <a:solidFill>
                  <a:schemeClr val="tx1"/>
                </a:solidFill>
                <a:latin typeface="Arial" pitchFamily="34" charset="0"/>
              </a:defRPr>
            </a:lvl5pPr>
            <a:lvl6pPr marL="2529086" indent="-229917" defTabSz="942021" eaLnBrk="0" fontAlgn="base" hangingPunct="0">
              <a:spcBef>
                <a:spcPct val="0"/>
              </a:spcBef>
              <a:spcAft>
                <a:spcPct val="0"/>
              </a:spcAft>
              <a:defRPr b="1">
                <a:solidFill>
                  <a:schemeClr val="tx1"/>
                </a:solidFill>
                <a:latin typeface="Arial" pitchFamily="34" charset="0"/>
              </a:defRPr>
            </a:lvl6pPr>
            <a:lvl7pPr marL="2988920" indent="-229917" defTabSz="942021" eaLnBrk="0" fontAlgn="base" hangingPunct="0">
              <a:spcBef>
                <a:spcPct val="0"/>
              </a:spcBef>
              <a:spcAft>
                <a:spcPct val="0"/>
              </a:spcAft>
              <a:defRPr b="1">
                <a:solidFill>
                  <a:schemeClr val="tx1"/>
                </a:solidFill>
                <a:latin typeface="Arial" pitchFamily="34" charset="0"/>
              </a:defRPr>
            </a:lvl7pPr>
            <a:lvl8pPr marL="3448754" indent="-229917" defTabSz="942021" eaLnBrk="0" fontAlgn="base" hangingPunct="0">
              <a:spcBef>
                <a:spcPct val="0"/>
              </a:spcBef>
              <a:spcAft>
                <a:spcPct val="0"/>
              </a:spcAft>
              <a:defRPr b="1">
                <a:solidFill>
                  <a:schemeClr val="tx1"/>
                </a:solidFill>
                <a:latin typeface="Arial" pitchFamily="34" charset="0"/>
              </a:defRPr>
            </a:lvl8pPr>
            <a:lvl9pPr marL="3908587" indent="-229917" defTabSz="9420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50</a:t>
            </a:fld>
            <a:endParaRPr lang="en-US" dirty="0" smtClean="0">
              <a:solidFill>
                <a:prstClr val="black"/>
              </a:solidFill>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81538" cy="3509963"/>
          </a:xfrm>
          <a:prstGeom prst="rect">
            <a:avLst/>
          </a:prstGeom>
          <a:ln/>
        </p:spPr>
      </p:sp>
      <p:sp>
        <p:nvSpPr>
          <p:cNvPr id="13316" name="Rectangle 3"/>
          <p:cNvSpPr>
            <a:spLocks noGrp="1" noChangeArrowheads="1"/>
          </p:cNvSpPr>
          <p:nvPr>
            <p:ph type="body" idx="1"/>
          </p:nvPr>
        </p:nvSpPr>
        <p:spPr>
          <a:xfrm>
            <a:off x="866142" y="4445957"/>
            <a:ext cx="5354320" cy="4012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9604">
              <a:spcBef>
                <a:spcPct val="0"/>
              </a:spcBef>
              <a:defRPr/>
            </a:pPr>
            <a:r>
              <a:rPr lang="en-US" dirty="0">
                <a:latin typeface="Arial" pitchFamily="34" charset="0"/>
                <a:cs typeface="Arial" pitchFamily="34" charset="0"/>
              </a:rPr>
              <a:t>The Genome Sequencing Informatics Tools Program is known by the name “</a:t>
            </a:r>
            <a:r>
              <a:rPr lang="en-US" dirty="0" err="1">
                <a:latin typeface="Arial" pitchFamily="34" charset="0"/>
                <a:cs typeface="Arial" pitchFamily="34" charset="0"/>
              </a:rPr>
              <a:t>iSeqTools</a:t>
            </a:r>
            <a:r>
              <a:rPr lang="en-US" dirty="0">
                <a:latin typeface="Arial" pitchFamily="34" charset="0"/>
                <a:cs typeface="Arial" pitchFamily="34" charset="0"/>
              </a:rPr>
              <a:t>”. As a reminder, this program is comprised of six projects that are developing approaches to provide ‘researcher friendly’ sequence analysis tools. The primary target for this program is the community of users </a:t>
            </a:r>
            <a:r>
              <a:rPr lang="en-US" u="sng" dirty="0">
                <a:latin typeface="Arial" pitchFamily="34" charset="0"/>
                <a:cs typeface="Arial" pitchFamily="34" charset="0"/>
              </a:rPr>
              <a:t>outside</a:t>
            </a:r>
            <a:r>
              <a:rPr lang="en-US" dirty="0">
                <a:latin typeface="Arial" pitchFamily="34" charset="0"/>
                <a:cs typeface="Arial" pitchFamily="34" charset="0"/>
              </a:rPr>
              <a:t> of large genome centers.</a:t>
            </a:r>
          </a:p>
          <a:p>
            <a:pPr defTabSz="919604">
              <a:spcBef>
                <a:spcPct val="0"/>
              </a:spcBef>
              <a:defRPr/>
            </a:pPr>
            <a:endParaRPr lang="en-US" dirty="0">
              <a:latin typeface="Arial" pitchFamily="34" charset="0"/>
              <a:cs typeface="Arial" pitchFamily="34" charset="0"/>
            </a:endParaRPr>
          </a:p>
          <a:p>
            <a:pPr defTabSz="919604" eaLnBrk="1" fontAlgn="auto" hangingPunct="1">
              <a:spcBef>
                <a:spcPct val="0"/>
              </a:spcBef>
              <a:spcAft>
                <a:spcPts val="0"/>
              </a:spcAft>
              <a:defRPr/>
            </a:pPr>
            <a:r>
              <a:rPr lang="en-US" dirty="0">
                <a:latin typeface="Arial" pitchFamily="34" charset="0"/>
                <a:cs typeface="Arial" pitchFamily="34" charset="0"/>
              </a:rPr>
              <a:t>* The program will soon release the </a:t>
            </a:r>
            <a:r>
              <a:rPr lang="en-US" dirty="0" err="1">
                <a:latin typeface="Arial" pitchFamily="34" charset="0"/>
                <a:cs typeface="Arial" pitchFamily="34" charset="0"/>
              </a:rPr>
              <a:t>iSeqTools</a:t>
            </a:r>
            <a:r>
              <a:rPr lang="en-US" dirty="0">
                <a:latin typeface="Arial" pitchFamily="34" charset="0"/>
                <a:cs typeface="Arial" pitchFamily="34" charset="0"/>
              </a:rPr>
              <a:t> Portal as an important gateway to these tools. The heart of the portal is a dynamic visualization panel that will enable scientists to quickly identify the appropriate tools and pipelines for their sequence-analysis tasks. An easy-to-navigate ‘subway map’ will be provided to help researchers prepare their analyses rapidly and seamlessly. </a:t>
            </a:r>
          </a:p>
          <a:p>
            <a:pPr defTabSz="919604" eaLnBrk="1" fontAlgn="auto" hangingPunct="1">
              <a:spcBef>
                <a:spcPct val="0"/>
              </a:spcBef>
              <a:spcAft>
                <a:spcPts val="0"/>
              </a:spcAft>
              <a:defRPr/>
            </a:pPr>
            <a:endParaRPr lang="en-US" dirty="0">
              <a:latin typeface="Arial" pitchFamily="34" charset="0"/>
              <a:cs typeface="Arial" pitchFamily="34" charset="0"/>
            </a:endParaRPr>
          </a:p>
          <a:p>
            <a:pPr defTabSz="919604" eaLnBrk="1" fontAlgn="auto" hangingPunct="1">
              <a:spcBef>
                <a:spcPct val="0"/>
              </a:spcBef>
              <a:spcAft>
                <a:spcPts val="0"/>
              </a:spcAft>
              <a:defRPr/>
            </a:pPr>
            <a:r>
              <a:rPr lang="en-US" dirty="0">
                <a:latin typeface="Arial" pitchFamily="34" charset="0"/>
                <a:cs typeface="Arial" pitchFamily="34" charset="0"/>
              </a:rPr>
              <a:t>Users will be able to choose from all available tools and pipelines developed by the six participant projects, and then * drill down to details and individual tools with a ‘semantic zoom’ web feature– navigating from a global view down to the details in the workflow, pipeline, and tool views.  </a:t>
            </a:r>
            <a:endParaRPr lang="en-US" i="1"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56" eaLnBrk="0" hangingPunct="0">
              <a:defRPr b="1">
                <a:solidFill>
                  <a:schemeClr val="tx1"/>
                </a:solidFill>
                <a:latin typeface="Arial" pitchFamily="34" charset="0"/>
              </a:defRPr>
            </a:lvl1pPr>
            <a:lvl2pPr marL="747179" indent="-287376" defTabSz="941956" eaLnBrk="0" hangingPunct="0">
              <a:defRPr b="1">
                <a:solidFill>
                  <a:schemeClr val="tx1"/>
                </a:solidFill>
                <a:latin typeface="Arial" pitchFamily="34" charset="0"/>
              </a:defRPr>
            </a:lvl2pPr>
            <a:lvl3pPr marL="1149509" indent="-229902" defTabSz="941956" eaLnBrk="0" hangingPunct="0">
              <a:defRPr b="1">
                <a:solidFill>
                  <a:schemeClr val="tx1"/>
                </a:solidFill>
                <a:latin typeface="Arial" pitchFamily="34" charset="0"/>
              </a:defRPr>
            </a:lvl3pPr>
            <a:lvl4pPr marL="1609310" indent="-229902" defTabSz="941956" eaLnBrk="0" hangingPunct="0">
              <a:defRPr b="1">
                <a:solidFill>
                  <a:schemeClr val="tx1"/>
                </a:solidFill>
                <a:latin typeface="Arial" pitchFamily="34" charset="0"/>
              </a:defRPr>
            </a:lvl4pPr>
            <a:lvl5pPr marL="2069113" indent="-229902" defTabSz="941956" eaLnBrk="0" hangingPunct="0">
              <a:defRPr b="1">
                <a:solidFill>
                  <a:schemeClr val="tx1"/>
                </a:solidFill>
                <a:latin typeface="Arial" pitchFamily="34" charset="0"/>
              </a:defRPr>
            </a:lvl5pPr>
            <a:lvl6pPr marL="2528914" indent="-229902" defTabSz="941956" eaLnBrk="0" fontAlgn="base" hangingPunct="0">
              <a:spcBef>
                <a:spcPct val="0"/>
              </a:spcBef>
              <a:spcAft>
                <a:spcPct val="0"/>
              </a:spcAft>
              <a:defRPr b="1">
                <a:solidFill>
                  <a:schemeClr val="tx1"/>
                </a:solidFill>
                <a:latin typeface="Arial" pitchFamily="34" charset="0"/>
              </a:defRPr>
            </a:lvl6pPr>
            <a:lvl7pPr marL="2988716" indent="-229902" defTabSz="941956" eaLnBrk="0" fontAlgn="base" hangingPunct="0">
              <a:spcBef>
                <a:spcPct val="0"/>
              </a:spcBef>
              <a:spcAft>
                <a:spcPct val="0"/>
              </a:spcAft>
              <a:defRPr b="1">
                <a:solidFill>
                  <a:schemeClr val="tx1"/>
                </a:solidFill>
                <a:latin typeface="Arial" pitchFamily="34" charset="0"/>
              </a:defRPr>
            </a:lvl7pPr>
            <a:lvl8pPr marL="3448519" indent="-229902" defTabSz="941956" eaLnBrk="0" fontAlgn="base" hangingPunct="0">
              <a:spcBef>
                <a:spcPct val="0"/>
              </a:spcBef>
              <a:spcAft>
                <a:spcPct val="0"/>
              </a:spcAft>
              <a:defRPr b="1">
                <a:solidFill>
                  <a:schemeClr val="tx1"/>
                </a:solidFill>
                <a:latin typeface="Arial" pitchFamily="34" charset="0"/>
              </a:defRPr>
            </a:lvl8pPr>
            <a:lvl9pPr marL="3908322" indent="-229902" defTabSz="9419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51</a:t>
            </a:fld>
            <a:endParaRPr lang="en-US" dirty="0" smtClean="0">
              <a:solidFill>
                <a:prstClr val="black"/>
              </a:solidFill>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914403" y="4446591"/>
            <a:ext cx="5308599"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bodyPr>
          <a:lstStyle/>
          <a:p>
            <a:r>
              <a:rPr lang="en-US" dirty="0">
                <a:latin typeface="Arial" pitchFamily="34" charset="0"/>
                <a:cs typeface="Arial" pitchFamily="34" charset="0"/>
              </a:rPr>
              <a:t>In terms of NHGRI’s DNA sequencing technology development efforts, this year * NHGRI made 8 awards for research to reduce the cost and improve the quality of DNA sequencing. The topics of these new studies range from improving the qualities of libraries for current next-generation platforms, to nanopore-based electronic sequencing, to sequencing-by-synthesis with electronic detection, to exploring two completely novel methods for detecting sequence.</a:t>
            </a:r>
          </a:p>
          <a:p>
            <a:endParaRPr lang="en-US" dirty="0">
              <a:latin typeface="Arial" pitchFamily="34" charset="0"/>
              <a:cs typeface="Arial" pitchFamily="34" charset="0"/>
            </a:endParaRPr>
          </a:p>
          <a:p>
            <a:r>
              <a:rPr lang="en-US" dirty="0">
                <a:latin typeface="Arial" pitchFamily="34" charset="0"/>
                <a:cs typeface="Arial" pitchFamily="34" charset="0"/>
              </a:rPr>
              <a:t>*RFAs for R21, R01, and SBIR grants were re-issued for one additional receipt date, which is October 17 of this year.</a:t>
            </a: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52</a:t>
            </a:fld>
            <a:endParaRPr lang="en-US" dirty="0" smtClean="0">
              <a:solidFill>
                <a:prstClr val="black"/>
              </a:solidFill>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44563" y="4446591"/>
            <a:ext cx="5450543" cy="4211637"/>
          </a:xfrm>
          <a:noFill/>
        </p:spPr>
        <p:txBody>
          <a:bodyPr wrap="square" numCol="1" anchor="t" anchorCtr="0" compatLnSpc="1">
            <a:prstTxWarp prst="textNoShape">
              <a:avLst/>
            </a:prstTxWarp>
          </a:bodyPr>
          <a:lstStyle/>
          <a:p>
            <a:r>
              <a:rPr lang="en-US" dirty="0">
                <a:latin typeface="Arial" pitchFamily="34" charset="0"/>
                <a:cs typeface="Arial" pitchFamily="34" charset="0"/>
              </a:rPr>
              <a:t>The goal of the Encyclopedia of DNA Elements (or ENCODE)  project is to create a catalog of all functional elements in the genome, and to make that catalog freely available as a resource to the biomedical community.  </a:t>
            </a:r>
          </a:p>
          <a:p>
            <a:r>
              <a:rPr lang="en-US" dirty="0">
                <a:latin typeface="Arial" pitchFamily="34" charset="0"/>
                <a:cs typeface="Arial" pitchFamily="34" charset="0"/>
              </a:rPr>
              <a:t> </a:t>
            </a:r>
          </a:p>
          <a:p>
            <a:r>
              <a:rPr lang="en-US" dirty="0">
                <a:latin typeface="Arial" pitchFamily="34" charset="0"/>
                <a:cs typeface="Arial" pitchFamily="34" charset="0"/>
              </a:rPr>
              <a:t>* In terms of ENCODE outreach activities, * there will be a tutorial on how to use ENCODE and the Common Fund’s </a:t>
            </a:r>
            <a:r>
              <a:rPr lang="en-US" dirty="0" err="1">
                <a:latin typeface="Arial" pitchFamily="34" charset="0"/>
                <a:cs typeface="Arial" pitchFamily="34" charset="0"/>
              </a:rPr>
              <a:t>Epigenomics</a:t>
            </a:r>
            <a:r>
              <a:rPr lang="en-US" dirty="0">
                <a:latin typeface="Arial" pitchFamily="34" charset="0"/>
                <a:cs typeface="Arial" pitchFamily="34" charset="0"/>
              </a:rPr>
              <a:t> </a:t>
            </a:r>
            <a:r>
              <a:rPr lang="en-US" dirty="0" smtClean="0">
                <a:latin typeface="Arial" pitchFamily="34" charset="0"/>
                <a:cs typeface="Arial" pitchFamily="34" charset="0"/>
              </a:rPr>
              <a:t>Project </a:t>
            </a:r>
            <a:r>
              <a:rPr lang="en-US" dirty="0">
                <a:latin typeface="Arial" pitchFamily="34" charset="0"/>
                <a:cs typeface="Arial" pitchFamily="34" charset="0"/>
              </a:rPr>
              <a:t>data at the annual American Society of Human Genetics meeting in October. This interactive tutorial will include round-table discussions in addition to presentations on the usage of these data. </a:t>
            </a:r>
          </a:p>
          <a:p>
            <a:endParaRPr lang="en-US" dirty="0">
              <a:latin typeface="Arial" pitchFamily="34" charset="0"/>
              <a:cs typeface="Arial" pitchFamily="34" charset="0"/>
            </a:endParaRPr>
          </a:p>
          <a:p>
            <a:r>
              <a:rPr lang="en-US" dirty="0">
                <a:latin typeface="Arial" pitchFamily="34" charset="0"/>
                <a:cs typeface="Arial" pitchFamily="34" charset="0"/>
              </a:rPr>
              <a:t>* There will also be an ENCODE tutorial at the January Cohorts for Heart and Aging Research in Genomic Epidemiology (or CHARGE) Consortium meeting. The CHARGE Consortium facilitates genome-wide association study meta-analyses and replication opportunities among multiple large cohort studies. ENCODE anticipates that collaborations between CHARGE and ENCODE members may be forged through this interaction.</a:t>
            </a:r>
          </a:p>
          <a:p>
            <a:endParaRPr lang="en-US" dirty="0">
              <a:latin typeface="Arial" pitchFamily="34" charset="0"/>
              <a:cs typeface="Arial" pitchFamily="34" charset="0"/>
            </a:endParaRPr>
          </a:p>
          <a:p>
            <a:r>
              <a:rPr lang="en-US" dirty="0">
                <a:latin typeface="Arial" pitchFamily="34" charset="0"/>
                <a:cs typeface="Arial" pitchFamily="34" charset="0"/>
              </a:rPr>
              <a:t>* Cross-species integrative analysis of functional elements is well underway, with manuscripts submitted and under review. Both modENCODE and mouse ENCODE groups have submitted main cross-species comparison papers and companion papers. </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latin typeface="Arial" pitchFamily="34" charset="0"/>
                <a:cs typeface="Arial" pitchFamily="34" charset="0"/>
              </a:rPr>
              <a:t>NHGRI has been tracking publications that use ENCODE, </a:t>
            </a:r>
            <a:r>
              <a:rPr lang="en-US" dirty="0" err="1">
                <a:latin typeface="Arial" pitchFamily="34" charset="0"/>
                <a:cs typeface="Arial" pitchFamily="34" charset="0"/>
              </a:rPr>
              <a:t>modENCODE</a:t>
            </a:r>
            <a:r>
              <a:rPr lang="en-US" dirty="0">
                <a:latin typeface="Arial" pitchFamily="34" charset="0"/>
                <a:cs typeface="Arial" pitchFamily="34" charset="0"/>
              </a:rPr>
              <a:t>, and mouse ENCODE data. These can be viewed using the link on the sidebar at the ENCODE portal. ENCODE-funded publications are tracked separately from publications by non-ENCODE authors. </a:t>
            </a:r>
          </a:p>
          <a:p>
            <a:endParaRPr lang="en-US" dirty="0">
              <a:latin typeface="Arial" pitchFamily="34" charset="0"/>
              <a:cs typeface="Arial" pitchFamily="34" charset="0"/>
            </a:endParaRPr>
          </a:p>
          <a:p>
            <a:r>
              <a:rPr lang="en-US" dirty="0">
                <a:latin typeface="Arial" pitchFamily="34" charset="0"/>
                <a:cs typeface="Arial" pitchFamily="34" charset="0"/>
              </a:rPr>
              <a:t>* ENCODE-funded publications include </a:t>
            </a:r>
            <a:r>
              <a:rPr lang="en-US" dirty="0" smtClean="0">
                <a:latin typeface="Arial" pitchFamily="34" charset="0"/>
                <a:cs typeface="Arial" pitchFamily="34" charset="0"/>
              </a:rPr>
              <a:t>19</a:t>
            </a:r>
            <a:r>
              <a:rPr lang="en-US" baseline="0" dirty="0" smtClean="0">
                <a:latin typeface="Arial" pitchFamily="34" charset="0"/>
                <a:cs typeface="Arial" pitchFamily="34" charset="0"/>
              </a:rPr>
              <a:t> papers by the mouse ENCODE group, </a:t>
            </a:r>
            <a:r>
              <a:rPr lang="en-US" dirty="0" smtClean="0">
                <a:latin typeface="Arial" pitchFamily="34" charset="0"/>
                <a:cs typeface="Arial" pitchFamily="34" charset="0"/>
              </a:rPr>
              <a:t>over 220 papers by the ENCODE production groups, and over 120 papers by the modENCODE project. </a:t>
            </a:r>
          </a:p>
          <a:p>
            <a:endParaRPr lang="en-US" dirty="0">
              <a:latin typeface="Arial" pitchFamily="34" charset="0"/>
              <a:cs typeface="Arial" pitchFamily="34" charset="0"/>
            </a:endParaRPr>
          </a:p>
          <a:p>
            <a:r>
              <a:rPr lang="en-US" dirty="0">
                <a:latin typeface="Arial" pitchFamily="34" charset="0"/>
                <a:cs typeface="Arial" pitchFamily="34" charset="0"/>
              </a:rPr>
              <a:t>* There are at least 280 publications that use ENCODE data and have been published by non-ENCODE authors, and at least 80 publications that use modENCODE data and have been published by non-</a:t>
            </a:r>
            <a:r>
              <a:rPr lang="en-US" dirty="0" err="1">
                <a:latin typeface="Arial" pitchFamily="34" charset="0"/>
                <a:cs typeface="Arial" pitchFamily="34" charset="0"/>
              </a:rPr>
              <a:t>modENCODE</a:t>
            </a:r>
            <a:r>
              <a:rPr lang="en-US" dirty="0">
                <a:latin typeface="Arial" pitchFamily="34" charset="0"/>
                <a:cs typeface="Arial" pitchFamily="34" charset="0"/>
              </a:rPr>
              <a:t> authors. Note that these numbers are likely to be underestimates because we manually curate the </a:t>
            </a:r>
            <a:r>
              <a:rPr lang="en-US" dirty="0" smtClean="0">
                <a:latin typeface="Arial" pitchFamily="34" charset="0"/>
                <a:cs typeface="Arial" pitchFamily="34" charset="0"/>
              </a:rPr>
              <a:t>lists, </a:t>
            </a:r>
            <a:r>
              <a:rPr lang="en-US" dirty="0">
                <a:latin typeface="Arial" pitchFamily="34" charset="0"/>
                <a:cs typeface="Arial" pitchFamily="34" charset="0"/>
              </a:rPr>
              <a:t>and do not really have a systematic way to find all such publications.</a:t>
            </a:r>
          </a:p>
          <a:p>
            <a:r>
              <a:rPr lang="en-US" dirty="0">
                <a:latin typeface="Arial" pitchFamily="34" charset="0"/>
                <a:cs typeface="Arial" pitchFamily="34" charset="0"/>
              </a:rPr>
              <a:t> </a:t>
            </a:r>
          </a:p>
          <a:p>
            <a:r>
              <a:rPr lang="en-US" dirty="0">
                <a:latin typeface="Arial" pitchFamily="34" charset="0"/>
                <a:cs typeface="Arial" pitchFamily="34" charset="0"/>
              </a:rPr>
              <a:t>* As shown on this graph for both classes of papers, the number of publications using ENCODE data has been steadily increasing over time and is, overall, quite impressive. </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54</a:t>
            </a:fld>
            <a:endParaRPr lang="en-US" dirty="0" smtClean="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defTabSz="895933">
              <a:defRPr/>
            </a:pPr>
            <a:r>
              <a:rPr lang="en-US" dirty="0" smtClean="0">
                <a:latin typeface="Arial" pitchFamily="34" charset="0"/>
                <a:cs typeface="Arial" pitchFamily="34" charset="0"/>
              </a:rPr>
              <a:t>Back</a:t>
            </a:r>
            <a:r>
              <a:rPr lang="en-US" baseline="0" dirty="0" smtClean="0">
                <a:latin typeface="Arial" pitchFamily="34" charset="0"/>
                <a:cs typeface="Arial" pitchFamily="34" charset="0"/>
              </a:rPr>
              <a:t> at its * May 2011 meeting, this Council approved a Concept Clearance for an effort to study the genomics of gene regulation. That </a:t>
            </a:r>
            <a:r>
              <a:rPr lang="en-US" dirty="0" smtClean="0">
                <a:latin typeface="Arial" pitchFamily="34" charset="0"/>
                <a:cs typeface="Arial" pitchFamily="34" charset="0"/>
              </a:rPr>
              <a:t>program ended up getting delayed due to the budget uncertainties in Fiscal Year 2012 and the sequester in Fiscal Year 2013. </a:t>
            </a:r>
          </a:p>
          <a:p>
            <a:pPr defTabSz="895933">
              <a:defRPr/>
            </a:pPr>
            <a:endParaRPr lang="en-US" baseline="0" dirty="0" smtClean="0">
              <a:latin typeface="Arial" pitchFamily="34" charset="0"/>
              <a:cs typeface="Arial" pitchFamily="34" charset="0"/>
            </a:endParaRPr>
          </a:p>
          <a:p>
            <a:pPr defTabSz="895933">
              <a:defRPr/>
            </a:pPr>
            <a:r>
              <a:rPr lang="en-US" baseline="0" dirty="0" smtClean="0">
                <a:latin typeface="Arial" pitchFamily="34" charset="0"/>
                <a:cs typeface="Arial" pitchFamily="34" charset="0"/>
              </a:rPr>
              <a:t>* But I am pleased to tell you that the </a:t>
            </a:r>
            <a:r>
              <a:rPr lang="en-US" dirty="0" smtClean="0">
                <a:latin typeface="Arial" pitchFamily="34" charset="0"/>
                <a:cs typeface="Arial" pitchFamily="34" charset="0"/>
              </a:rPr>
              <a:t>Genomics </a:t>
            </a:r>
            <a:r>
              <a:rPr lang="en-US" dirty="0">
                <a:latin typeface="Arial" pitchFamily="34" charset="0"/>
                <a:cs typeface="Arial" pitchFamily="34" charset="0"/>
              </a:rPr>
              <a:t>of Gene Regulation </a:t>
            </a:r>
            <a:r>
              <a:rPr lang="en-US" dirty="0" smtClean="0">
                <a:latin typeface="Arial" pitchFamily="34" charset="0"/>
                <a:cs typeface="Arial" pitchFamily="34" charset="0"/>
              </a:rPr>
              <a:t>RFA </a:t>
            </a:r>
            <a:r>
              <a:rPr lang="en-US" dirty="0">
                <a:latin typeface="Arial" pitchFamily="34" charset="0"/>
                <a:cs typeface="Arial" pitchFamily="34" charset="0"/>
              </a:rPr>
              <a:t>was </a:t>
            </a:r>
            <a:r>
              <a:rPr lang="en-US" dirty="0" smtClean="0">
                <a:latin typeface="Arial" pitchFamily="34" charset="0"/>
                <a:cs typeface="Arial" pitchFamily="34" charset="0"/>
              </a:rPr>
              <a:t>finally released in early August. </a:t>
            </a:r>
            <a:endParaRPr lang="en-US" dirty="0">
              <a:latin typeface="Arial" pitchFamily="34" charset="0"/>
              <a:cs typeface="Arial" pitchFamily="34" charset="0"/>
            </a:endParaRPr>
          </a:p>
          <a:p>
            <a:pPr defTabSz="895933">
              <a:defRPr/>
            </a:pPr>
            <a:endParaRPr lang="en-US" dirty="0">
              <a:latin typeface="Arial" pitchFamily="34" charset="0"/>
              <a:cs typeface="Arial" pitchFamily="34" charset="0"/>
            </a:endParaRPr>
          </a:p>
          <a:p>
            <a:pPr defTabSz="895933">
              <a:defRPr/>
            </a:pPr>
            <a:r>
              <a:rPr lang="en-US" dirty="0" smtClean="0">
                <a:latin typeface="Arial" pitchFamily="34" charset="0"/>
                <a:cs typeface="Arial" pitchFamily="34" charset="0"/>
              </a:rPr>
              <a:t>* The </a:t>
            </a:r>
            <a:r>
              <a:rPr lang="en-US" dirty="0">
                <a:latin typeface="Arial" pitchFamily="34" charset="0"/>
                <a:cs typeface="Arial" pitchFamily="34" charset="0"/>
              </a:rPr>
              <a:t>goal of </a:t>
            </a:r>
            <a:r>
              <a:rPr lang="en-US" dirty="0" smtClean="0">
                <a:latin typeface="Arial" pitchFamily="34" charset="0"/>
                <a:cs typeface="Arial" pitchFamily="34" charset="0"/>
              </a:rPr>
              <a:t>this</a:t>
            </a:r>
            <a:r>
              <a:rPr lang="en-US" baseline="0" dirty="0" smtClean="0">
                <a:latin typeface="Arial" pitchFamily="34" charset="0"/>
                <a:cs typeface="Arial" pitchFamily="34" charset="0"/>
              </a:rPr>
              <a:t> </a:t>
            </a:r>
            <a:r>
              <a:rPr lang="en-US" dirty="0" smtClean="0">
                <a:latin typeface="Arial" pitchFamily="34" charset="0"/>
                <a:cs typeface="Arial" pitchFamily="34" charset="0"/>
              </a:rPr>
              <a:t>initiative </a:t>
            </a:r>
            <a:r>
              <a:rPr lang="en-US" dirty="0">
                <a:latin typeface="Arial" pitchFamily="34" charset="0"/>
                <a:cs typeface="Arial" pitchFamily="34" charset="0"/>
              </a:rPr>
              <a:t>is to support a set of demonstration projects that </a:t>
            </a:r>
            <a:r>
              <a:rPr lang="en-US" dirty="0" smtClean="0">
                <a:latin typeface="Arial" pitchFamily="34" charset="0"/>
                <a:cs typeface="Arial" pitchFamily="34" charset="0"/>
              </a:rPr>
              <a:t>will explore </a:t>
            </a:r>
            <a:r>
              <a:rPr lang="en-US" dirty="0">
                <a:latin typeface="Arial" pitchFamily="34" charset="0"/>
                <a:cs typeface="Arial" pitchFamily="34" charset="0"/>
              </a:rPr>
              <a:t>the feasibility of predicting gene expression from genomic </a:t>
            </a:r>
            <a:r>
              <a:rPr lang="en-US" dirty="0" smtClean="0">
                <a:latin typeface="Arial" pitchFamily="34" charset="0"/>
                <a:cs typeface="Arial" pitchFamily="34" charset="0"/>
              </a:rPr>
              <a:t>sequence. The </a:t>
            </a:r>
            <a:r>
              <a:rPr lang="en-US" dirty="0">
                <a:latin typeface="Arial" pitchFamily="34" charset="0"/>
                <a:cs typeface="Arial" pitchFamily="34" charset="0"/>
              </a:rPr>
              <a:t>program will </a:t>
            </a:r>
            <a:r>
              <a:rPr lang="en-US" dirty="0" smtClean="0">
                <a:latin typeface="Arial" pitchFamily="34" charset="0"/>
                <a:cs typeface="Arial" pitchFamily="34" charset="0"/>
              </a:rPr>
              <a:t>study the use of genomic </a:t>
            </a:r>
            <a:r>
              <a:rPr lang="en-US" dirty="0">
                <a:latin typeface="Arial" pitchFamily="34" charset="0"/>
                <a:cs typeface="Arial" pitchFamily="34" charset="0"/>
              </a:rPr>
              <a:t>approaches to understand the role of DNA sequence in gene regulatory </a:t>
            </a:r>
            <a:r>
              <a:rPr lang="en-US" dirty="0" smtClean="0">
                <a:latin typeface="Arial" pitchFamily="34" charset="0"/>
                <a:cs typeface="Arial" pitchFamily="34" charset="0"/>
              </a:rPr>
              <a:t>networks,</a:t>
            </a:r>
            <a:r>
              <a:rPr lang="en-US" baseline="0" dirty="0" smtClean="0">
                <a:latin typeface="Arial" pitchFamily="34" charset="0"/>
                <a:cs typeface="Arial" pitchFamily="34" charset="0"/>
              </a:rPr>
              <a:t> and will combine </a:t>
            </a:r>
            <a:r>
              <a:rPr lang="en-US" dirty="0" smtClean="0">
                <a:latin typeface="Arial" pitchFamily="34" charset="0"/>
                <a:cs typeface="Arial" pitchFamily="34" charset="0"/>
              </a:rPr>
              <a:t>computational </a:t>
            </a:r>
            <a:r>
              <a:rPr lang="en-US" dirty="0">
                <a:latin typeface="Arial" pitchFamily="34" charset="0"/>
                <a:cs typeface="Arial" pitchFamily="34" charset="0"/>
              </a:rPr>
              <a:t>analysis of networks along with functional genomics studies of the underlying regulatory elements.</a:t>
            </a:r>
          </a:p>
          <a:p>
            <a:pPr defTabSz="895933">
              <a:defRPr/>
            </a:pPr>
            <a:endParaRPr lang="en-US" dirty="0">
              <a:latin typeface="Arial" pitchFamily="34" charset="0"/>
              <a:cs typeface="Arial" pitchFamily="34" charset="0"/>
            </a:endParaRPr>
          </a:p>
          <a:p>
            <a:pPr defTabSz="895933">
              <a:defRPr/>
            </a:pPr>
            <a:r>
              <a:rPr lang="en-US" dirty="0" smtClean="0">
                <a:latin typeface="Arial" pitchFamily="34" charset="0"/>
                <a:cs typeface="Arial" pitchFamily="34" charset="0"/>
              </a:rPr>
              <a:t>* Applications </a:t>
            </a:r>
            <a:r>
              <a:rPr lang="en-US" dirty="0">
                <a:latin typeface="Arial" pitchFamily="34" charset="0"/>
                <a:cs typeface="Arial" pitchFamily="34" charset="0"/>
              </a:rPr>
              <a:t>are due November 15, </a:t>
            </a:r>
            <a:r>
              <a:rPr lang="en-US" dirty="0" smtClean="0">
                <a:latin typeface="Arial" pitchFamily="34" charset="0"/>
                <a:cs typeface="Arial" pitchFamily="34" charset="0"/>
              </a:rPr>
              <a:t>2013, </a:t>
            </a:r>
            <a:r>
              <a:rPr lang="en-US" dirty="0">
                <a:latin typeface="Arial" pitchFamily="34" charset="0"/>
                <a:cs typeface="Arial" pitchFamily="34" charset="0"/>
              </a:rPr>
              <a:t>with </a:t>
            </a:r>
            <a:r>
              <a:rPr lang="en-US" dirty="0" smtClean="0">
                <a:latin typeface="Arial" pitchFamily="34" charset="0"/>
                <a:cs typeface="Arial" pitchFamily="34" charset="0"/>
              </a:rPr>
              <a:t>this Council then discussing their reviews </a:t>
            </a:r>
            <a:r>
              <a:rPr lang="en-US" dirty="0">
                <a:latin typeface="Arial" pitchFamily="34" charset="0"/>
                <a:cs typeface="Arial" pitchFamily="34" charset="0"/>
              </a:rPr>
              <a:t>at the May 2014 </a:t>
            </a:r>
            <a:r>
              <a:rPr lang="en-US" dirty="0" smtClean="0">
                <a:latin typeface="Arial" pitchFamily="34" charset="0"/>
                <a:cs typeface="Arial" pitchFamily="34" charset="0"/>
              </a:rPr>
              <a:t>meeting</a:t>
            </a:r>
            <a:r>
              <a:rPr lang="en-US" baseline="0" dirty="0" smtClean="0">
                <a:latin typeface="Arial" pitchFamily="34" charset="0"/>
                <a:cs typeface="Arial" pitchFamily="34" charset="0"/>
              </a:rPr>
              <a:t> </a:t>
            </a:r>
            <a:r>
              <a:rPr lang="en-US" dirty="0" smtClean="0">
                <a:latin typeface="Arial" pitchFamily="34" charset="0"/>
                <a:cs typeface="Arial" pitchFamily="34" charset="0"/>
              </a:rPr>
              <a:t>and </a:t>
            </a:r>
            <a:r>
              <a:rPr lang="en-US" dirty="0">
                <a:latin typeface="Arial" pitchFamily="34" charset="0"/>
                <a:cs typeface="Arial" pitchFamily="34" charset="0"/>
              </a:rPr>
              <a:t>funding to start </a:t>
            </a:r>
            <a:r>
              <a:rPr lang="en-US" dirty="0" smtClean="0">
                <a:latin typeface="Arial" pitchFamily="34" charset="0"/>
                <a:cs typeface="Arial" pitchFamily="34" charset="0"/>
              </a:rPr>
              <a:t>a few months later.</a:t>
            </a:r>
            <a:endParaRPr lang="en-US" dirty="0">
              <a:latin typeface="Arial" pitchFamily="34" charset="0"/>
              <a:cs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bodyPr>
          <a:lstStyle/>
          <a:p>
            <a:r>
              <a:rPr lang="en-US" dirty="0">
                <a:latin typeface="Arial" pitchFamily="34" charset="0"/>
                <a:cs typeface="Arial" pitchFamily="34" charset="0"/>
              </a:rPr>
              <a:t>This year’s annual * meeting for the Centers of Excellence in Genomic Science (CEGS) program, along with the Diversity Action Plan meeting, will be hosted by the Wisconsin CEGS, half of which recently moved to the Texas Biomedical Research Institute in San Antonio.</a:t>
            </a:r>
          </a:p>
          <a:p>
            <a:endParaRPr lang="en-US" dirty="0">
              <a:latin typeface="Arial" pitchFamily="34" charset="0"/>
              <a:cs typeface="Arial" pitchFamily="34" charset="0"/>
            </a:endParaRPr>
          </a:p>
          <a:p>
            <a:r>
              <a:rPr lang="en-US" dirty="0">
                <a:latin typeface="Arial" pitchFamily="34" charset="0"/>
                <a:cs typeface="Arial" pitchFamily="34" charset="0"/>
              </a:rPr>
              <a:t>* The new CEGS applications received over the summer will be reviewed later this fall, and will then be discussed by Council at the February 2014 meeting. </a:t>
            </a:r>
          </a:p>
        </p:txBody>
      </p:sp>
      <p:sp>
        <p:nvSpPr>
          <p:cNvPr id="5" name="Slide Number Placeholder 3"/>
          <p:cNvSpPr>
            <a:spLocks noGrp="1"/>
          </p:cNvSpPr>
          <p:nvPr>
            <p:ph type="sldNum" sz="quarter" idx="5"/>
          </p:nvPr>
        </p:nvSpPr>
        <p:spPr>
          <a:xfrm>
            <a:off x="4014791" y="8891591"/>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0" tIns="47310" rIns="94620" bIns="47310" numCol="1" anchor="t" anchorCtr="0" compatLnSpc="1">
            <a:prstTxWarp prst="textNoShape">
              <a:avLst/>
            </a:prstTxWarp>
          </a:bodyPr>
          <a:lstStyle/>
          <a:p>
            <a:pPr defTabSz="921184">
              <a:defRPr/>
            </a:pPr>
            <a:r>
              <a:rPr lang="en-US" dirty="0">
                <a:latin typeface="Arial" pitchFamily="34" charset="0"/>
                <a:cs typeface="Arial" pitchFamily="34" charset="0"/>
              </a:rPr>
              <a:t>This Council’s Genomic Medicine Working Group continues to expand its portfolio of activities surrounding the implementation of genomic medicine. * Its 5</a:t>
            </a:r>
            <a:r>
              <a:rPr lang="en-US" baseline="30000" dirty="0">
                <a:latin typeface="Arial" pitchFamily="34" charset="0"/>
                <a:cs typeface="Arial" pitchFamily="34" charset="0"/>
              </a:rPr>
              <a:t>th</a:t>
            </a:r>
            <a:r>
              <a:rPr lang="en-US" dirty="0">
                <a:latin typeface="Arial" pitchFamily="34" charset="0"/>
                <a:cs typeface="Arial" pitchFamily="34" charset="0"/>
              </a:rPr>
              <a:t> Genomic Medicine Meeting was held in May of this year, and focused on federal-wide strategies for genomic medicine implementation. That meeting included representatives from over a dozen federal organizations and NIH Institutes, as well as the military medical services and the Veterans Health Administration.  </a:t>
            </a:r>
          </a:p>
          <a:p>
            <a:pPr defTabSz="921184">
              <a:defRPr/>
            </a:pPr>
            <a:endParaRPr lang="en-US" dirty="0">
              <a:latin typeface="Arial" pitchFamily="34" charset="0"/>
              <a:cs typeface="Arial" pitchFamily="34" charset="0"/>
            </a:endParaRPr>
          </a:p>
          <a:p>
            <a:pPr defTabSz="921184">
              <a:defRPr/>
            </a:pPr>
            <a:r>
              <a:rPr lang="en-US" dirty="0">
                <a:latin typeface="Arial" pitchFamily="34" charset="0"/>
                <a:cs typeface="Arial" pitchFamily="34" charset="0"/>
              </a:rPr>
              <a:t>Plans are also underway for the * 6</a:t>
            </a:r>
            <a:r>
              <a:rPr lang="en-US" baseline="30000" dirty="0">
                <a:latin typeface="Arial" pitchFamily="34" charset="0"/>
                <a:cs typeface="Arial" pitchFamily="34" charset="0"/>
              </a:rPr>
              <a:t>th</a:t>
            </a:r>
            <a:r>
              <a:rPr lang="en-US" dirty="0">
                <a:latin typeface="Arial" pitchFamily="34" charset="0"/>
                <a:cs typeface="Arial" pitchFamily="34" charset="0"/>
              </a:rPr>
              <a:t> Genomic Medicine Meeting of international leaders who are developing their own national plans and strategies for research, education, and implementation in genomic medicine. This meeting is likely to be held in January 2014. </a:t>
            </a:r>
          </a:p>
          <a:p>
            <a:pPr defTabSz="921184">
              <a:defRPr/>
            </a:pPr>
            <a:endParaRPr lang="en-US" dirty="0">
              <a:latin typeface="Arial" pitchFamily="34" charset="0"/>
              <a:cs typeface="Arial" pitchFamily="34" charset="0"/>
            </a:endParaRPr>
          </a:p>
          <a:p>
            <a:pPr defTabSz="921184">
              <a:defRPr/>
            </a:pPr>
            <a:r>
              <a:rPr lang="en-US" dirty="0">
                <a:latin typeface="Arial" pitchFamily="34" charset="0"/>
                <a:cs typeface="Arial" pitchFamily="34" charset="0"/>
              </a:rPr>
              <a:t>* There is much more going on related to this Working Group, which you will hear about when Teri Manolio gives her annual update about their progress later in this Open Session.</a:t>
            </a:r>
          </a:p>
        </p:txBody>
      </p:sp>
      <p:sp>
        <p:nvSpPr>
          <p:cNvPr id="5" name="Slide Number Placeholder 3"/>
          <p:cNvSpPr>
            <a:spLocks noGrp="1"/>
          </p:cNvSpPr>
          <p:nvPr>
            <p:ph type="sldNum" sz="quarter" idx="5"/>
          </p:nvPr>
        </p:nvSpPr>
        <p:spPr>
          <a:xfrm>
            <a:off x="4014794"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347" eaLnBrk="0" hangingPunct="0">
              <a:defRPr b="1">
                <a:solidFill>
                  <a:schemeClr val="tx1"/>
                </a:solidFill>
                <a:latin typeface="Arial" pitchFamily="34" charset="0"/>
              </a:defRPr>
            </a:lvl1pPr>
            <a:lvl2pPr marL="748280" indent="-287802" defTabSz="943347" eaLnBrk="0" hangingPunct="0">
              <a:defRPr b="1">
                <a:solidFill>
                  <a:schemeClr val="tx1"/>
                </a:solidFill>
                <a:latin typeface="Arial" pitchFamily="34" charset="0"/>
              </a:defRPr>
            </a:lvl2pPr>
            <a:lvl3pPr marL="1151204" indent="-230239" defTabSz="943347" eaLnBrk="0" hangingPunct="0">
              <a:defRPr b="1">
                <a:solidFill>
                  <a:schemeClr val="tx1"/>
                </a:solidFill>
                <a:latin typeface="Arial" pitchFamily="34" charset="0"/>
              </a:defRPr>
            </a:lvl3pPr>
            <a:lvl4pPr marL="1611683" indent="-230239" defTabSz="943347" eaLnBrk="0" hangingPunct="0">
              <a:defRPr b="1">
                <a:solidFill>
                  <a:schemeClr val="tx1"/>
                </a:solidFill>
                <a:latin typeface="Arial" pitchFamily="34" charset="0"/>
              </a:defRPr>
            </a:lvl4pPr>
            <a:lvl5pPr marL="2072166" indent="-230239" defTabSz="943347" eaLnBrk="0" hangingPunct="0">
              <a:defRPr b="1">
                <a:solidFill>
                  <a:schemeClr val="tx1"/>
                </a:solidFill>
                <a:latin typeface="Arial" pitchFamily="34" charset="0"/>
              </a:defRPr>
            </a:lvl5pPr>
            <a:lvl6pPr marL="2532647" indent="-230239" defTabSz="943347" eaLnBrk="0" fontAlgn="base" hangingPunct="0">
              <a:spcBef>
                <a:spcPct val="0"/>
              </a:spcBef>
              <a:spcAft>
                <a:spcPct val="0"/>
              </a:spcAft>
              <a:defRPr b="1">
                <a:solidFill>
                  <a:schemeClr val="tx1"/>
                </a:solidFill>
                <a:latin typeface="Arial" pitchFamily="34" charset="0"/>
              </a:defRPr>
            </a:lvl6pPr>
            <a:lvl7pPr marL="2993128" indent="-230239" defTabSz="943347" eaLnBrk="0" fontAlgn="base" hangingPunct="0">
              <a:spcBef>
                <a:spcPct val="0"/>
              </a:spcBef>
              <a:spcAft>
                <a:spcPct val="0"/>
              </a:spcAft>
              <a:defRPr b="1">
                <a:solidFill>
                  <a:schemeClr val="tx1"/>
                </a:solidFill>
                <a:latin typeface="Arial" pitchFamily="34" charset="0"/>
              </a:defRPr>
            </a:lvl7pPr>
            <a:lvl8pPr marL="3453608" indent="-230239" defTabSz="943347" eaLnBrk="0" fontAlgn="base" hangingPunct="0">
              <a:spcBef>
                <a:spcPct val="0"/>
              </a:spcBef>
              <a:spcAft>
                <a:spcPct val="0"/>
              </a:spcAft>
              <a:defRPr b="1">
                <a:solidFill>
                  <a:schemeClr val="tx1"/>
                </a:solidFill>
                <a:latin typeface="Arial" pitchFamily="34" charset="0"/>
              </a:defRPr>
            </a:lvl8pPr>
            <a:lvl9pPr marL="3914088" indent="-230239" defTabSz="94334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57</a:t>
            </a:fld>
            <a:endParaRPr lang="en-US" dirty="0" smtClean="0">
              <a:solidFill>
                <a:prstClr val="black"/>
              </a:solidFill>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47148" eaLnBrk="1" fontAlgn="auto" hangingPunct="1">
              <a:spcAft>
                <a:spcPts val="0"/>
              </a:spcAft>
              <a:defRPr/>
            </a:pPr>
            <a:r>
              <a:rPr lang="en-US" b="0" baseline="0" dirty="0" smtClean="0">
                <a:latin typeface="Arial" pitchFamily="34" charset="0"/>
                <a:cs typeface="Arial" pitchFamily="34" charset="0"/>
              </a:rPr>
              <a:t>Coming out of the </a:t>
            </a:r>
            <a:r>
              <a:rPr lang="en-US" b="0" dirty="0" smtClean="0">
                <a:latin typeface="Arial" pitchFamily="34" charset="0"/>
                <a:cs typeface="Arial" pitchFamily="34" charset="0"/>
              </a:rPr>
              <a:t>4</a:t>
            </a:r>
            <a:r>
              <a:rPr lang="en-US" b="0" baseline="30000" dirty="0" smtClean="0">
                <a:latin typeface="Arial" pitchFamily="34" charset="0"/>
                <a:cs typeface="Arial" pitchFamily="34" charset="0"/>
              </a:rPr>
              <a:t>th</a:t>
            </a:r>
            <a:r>
              <a:rPr lang="en-US" b="0" dirty="0" smtClean="0">
                <a:latin typeface="Arial" pitchFamily="34" charset="0"/>
                <a:cs typeface="Arial" pitchFamily="34" charset="0"/>
              </a:rPr>
              <a:t> Genomic Medicine Meeting</a:t>
            </a:r>
            <a:r>
              <a:rPr lang="en-US" b="0" baseline="0" dirty="0" smtClean="0">
                <a:latin typeface="Arial" pitchFamily="34" charset="0"/>
                <a:cs typeface="Arial" pitchFamily="34" charset="0"/>
              </a:rPr>
              <a:t> last January was the creation of the </a:t>
            </a:r>
            <a:r>
              <a:rPr lang="en-US" b="0" dirty="0" smtClean="0">
                <a:latin typeface="Arial" pitchFamily="34" charset="0"/>
                <a:cs typeface="Arial" pitchFamily="34" charset="0"/>
              </a:rPr>
              <a:t>Inter-Society Coordinating Committee for Practitioner Education in Genomics. * This group </a:t>
            </a:r>
            <a:r>
              <a:rPr lang="en-US" b="0" baseline="0" dirty="0" smtClean="0">
                <a:latin typeface="Arial" pitchFamily="34" charset="0"/>
                <a:cs typeface="Arial" pitchFamily="34" charset="0"/>
              </a:rPr>
              <a:t>held its first meeting by webinar earlier this year, and * will meet face-to-face later this month. </a:t>
            </a:r>
            <a:r>
              <a:rPr lang="en-US" dirty="0" smtClean="0">
                <a:latin typeface="Arial" pitchFamily="34" charset="0"/>
                <a:cs typeface="Arial" pitchFamily="34" charset="0"/>
              </a:rPr>
              <a:t>Education </a:t>
            </a:r>
            <a:r>
              <a:rPr lang="en-US" dirty="0">
                <a:latin typeface="Arial" pitchFamily="34" charset="0"/>
                <a:cs typeface="Arial" pitchFamily="34" charset="0"/>
              </a:rPr>
              <a:t>in genomics for physicians and allied health personnel has not kept pace with genomic technology and knowledge. </a:t>
            </a:r>
            <a:r>
              <a:rPr lang="en-US" dirty="0" smtClean="0">
                <a:latin typeface="Arial" pitchFamily="34" charset="0"/>
                <a:cs typeface="Arial" pitchFamily="34" charset="0"/>
              </a:rPr>
              <a:t>This committee</a:t>
            </a:r>
            <a:r>
              <a:rPr lang="en-US" baseline="0" dirty="0" smtClean="0">
                <a:latin typeface="Arial" pitchFamily="34" charset="0"/>
                <a:cs typeface="Arial" pitchFamily="34" charset="0"/>
              </a:rPr>
              <a:t> aims </a:t>
            </a:r>
            <a:r>
              <a:rPr lang="en-US" dirty="0" smtClean="0">
                <a:latin typeface="Arial" pitchFamily="34" charset="0"/>
                <a:cs typeface="Arial" pitchFamily="34" charset="0"/>
              </a:rPr>
              <a:t>to </a:t>
            </a:r>
            <a:r>
              <a:rPr lang="en-US" dirty="0">
                <a:latin typeface="Arial" pitchFamily="34" charset="0"/>
                <a:cs typeface="Arial" pitchFamily="34" charset="0"/>
              </a:rPr>
              <a:t>coordinate the medical societies and colleges </a:t>
            </a:r>
            <a:r>
              <a:rPr lang="en-US" dirty="0" smtClean="0">
                <a:latin typeface="Arial" pitchFamily="34" charset="0"/>
                <a:cs typeface="Arial" pitchFamily="34" charset="0"/>
              </a:rPr>
              <a:t>by attempting </a:t>
            </a:r>
            <a:r>
              <a:rPr lang="en-US" dirty="0">
                <a:latin typeface="Arial" pitchFamily="34" charset="0"/>
                <a:cs typeface="Arial" pitchFamily="34" charset="0"/>
              </a:rPr>
              <a:t>to address barriers and expand education of </a:t>
            </a:r>
            <a:r>
              <a:rPr lang="en-US" dirty="0" smtClean="0">
                <a:latin typeface="Arial" pitchFamily="34" charset="0"/>
                <a:cs typeface="Arial" pitchFamily="34" charset="0"/>
              </a:rPr>
              <a:t>healthcare </a:t>
            </a:r>
            <a:r>
              <a:rPr lang="en-US" dirty="0">
                <a:latin typeface="Arial" pitchFamily="34" charset="0"/>
                <a:cs typeface="Arial" pitchFamily="34" charset="0"/>
              </a:rPr>
              <a:t>providers across disciplines.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t>
            </a:r>
            <a:r>
              <a:rPr lang="en-US" dirty="0">
                <a:latin typeface="Arial" pitchFamily="34" charset="0"/>
                <a:cs typeface="Arial" pitchFamily="34" charset="0"/>
              </a:rPr>
              <a:t>response of the societies to our call for participation has been quite good, with approximately </a:t>
            </a:r>
            <a:r>
              <a:rPr lang="en-US" dirty="0" smtClean="0">
                <a:latin typeface="Arial" pitchFamily="34" charset="0"/>
                <a:cs typeface="Arial" pitchFamily="34" charset="0"/>
              </a:rPr>
              <a:t>* 20 societies joining </a:t>
            </a:r>
            <a:r>
              <a:rPr lang="en-US" dirty="0">
                <a:latin typeface="Arial" pitchFamily="34" charset="0"/>
                <a:cs typeface="Arial" pitchFamily="34" charset="0"/>
              </a:rPr>
              <a:t>the meeting this </a:t>
            </a:r>
            <a:r>
              <a:rPr lang="en-US" dirty="0" smtClean="0">
                <a:latin typeface="Arial" pitchFamily="34" charset="0"/>
                <a:cs typeface="Arial" pitchFamily="34" charset="0"/>
              </a:rPr>
              <a:t>month (as listed here via an alphabet soup). Other</a:t>
            </a:r>
            <a:r>
              <a:rPr lang="en-US" baseline="0" dirty="0" smtClean="0">
                <a:latin typeface="Arial" pitchFamily="34" charset="0"/>
                <a:cs typeface="Arial" pitchFamily="34" charset="0"/>
              </a:rPr>
              <a:t> </a:t>
            </a:r>
            <a:r>
              <a:rPr lang="en-US" dirty="0" smtClean="0">
                <a:latin typeface="Arial" pitchFamily="34" charset="0"/>
                <a:cs typeface="Arial" pitchFamily="34" charset="0"/>
              </a:rPr>
              <a:t>NIH Institutes and Centers also </a:t>
            </a:r>
            <a:r>
              <a:rPr lang="en-US" dirty="0">
                <a:latin typeface="Arial" pitchFamily="34" charset="0"/>
                <a:cs typeface="Arial" pitchFamily="34" charset="0"/>
              </a:rPr>
              <a:t>have expressed strong </a:t>
            </a:r>
            <a:r>
              <a:rPr lang="en-US" dirty="0" smtClean="0">
                <a:latin typeface="Arial" pitchFamily="34" charset="0"/>
                <a:cs typeface="Arial" pitchFamily="34" charset="0"/>
              </a:rPr>
              <a:t>interest, </a:t>
            </a:r>
            <a:r>
              <a:rPr lang="en-US" dirty="0">
                <a:latin typeface="Arial" pitchFamily="34" charset="0"/>
                <a:cs typeface="Arial" pitchFamily="34" charset="0"/>
              </a:rPr>
              <a:t>and many </a:t>
            </a:r>
            <a:r>
              <a:rPr lang="en-US" dirty="0" smtClean="0">
                <a:latin typeface="Arial" pitchFamily="34" charset="0"/>
                <a:cs typeface="Arial" pitchFamily="34" charset="0"/>
              </a:rPr>
              <a:t>will </a:t>
            </a:r>
            <a:r>
              <a:rPr lang="en-US" dirty="0">
                <a:latin typeface="Arial" pitchFamily="34" charset="0"/>
                <a:cs typeface="Arial" pitchFamily="34" charset="0"/>
              </a:rPr>
              <a:t>be sending </a:t>
            </a:r>
            <a:r>
              <a:rPr lang="en-US" dirty="0" smtClean="0">
                <a:latin typeface="Arial" pitchFamily="34" charset="0"/>
                <a:cs typeface="Arial" pitchFamily="34" charset="0"/>
              </a:rPr>
              <a:t>representatives to the meeting.</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BDB6C34-17DA-418F-9727-6BB572C2287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439444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3"/>
            <a:ext cx="521239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0" tIns="47310" rIns="94620" bIns="47310" numCol="1" anchor="t" anchorCtr="0" compatLnSpc="1">
            <a:prstTxWarp prst="textNoShape">
              <a:avLst/>
            </a:prstTxWarp>
            <a:normAutofit/>
          </a:bodyPr>
          <a:lstStyle/>
          <a:p>
            <a:pPr defTabSz="919372">
              <a:spcBef>
                <a:spcPct val="0"/>
              </a:spcBef>
              <a:defRPr/>
            </a:pPr>
            <a:r>
              <a:rPr lang="en-US" dirty="0">
                <a:latin typeface="Arial" pitchFamily="34" charset="0"/>
                <a:cs typeface="Arial" pitchFamily="34" charset="0"/>
              </a:rPr>
              <a:t>The Population Architecture using Genomics and Epidemiology (PAGE) program focuses on describing the genetic variants underlying a wide range of common diseases and traits in large, ethnically diverse cohorts. Last week, we announced the grants funded as part of PAGE II. </a:t>
            </a:r>
          </a:p>
          <a:p>
            <a:pPr defTabSz="919372">
              <a:spcBef>
                <a:spcPct val="0"/>
              </a:spcBef>
              <a:defRPr/>
            </a:pPr>
            <a:endParaRPr lang="en-US" dirty="0">
              <a:latin typeface="Arial" pitchFamily="34" charset="0"/>
              <a:cs typeface="Arial" pitchFamily="34" charset="0"/>
            </a:endParaRPr>
          </a:p>
          <a:p>
            <a:pPr defTabSz="919372">
              <a:spcBef>
                <a:spcPct val="0"/>
              </a:spcBef>
              <a:defRPr/>
            </a:pPr>
            <a:r>
              <a:rPr lang="en-US" dirty="0">
                <a:latin typeface="Arial" pitchFamily="34" charset="0"/>
                <a:cs typeface="Arial" pitchFamily="34" charset="0"/>
              </a:rPr>
              <a:t>* Study cohorts in PAGE II include the * Women’s Health Initiative, the * Mount Sinai </a:t>
            </a:r>
            <a:r>
              <a:rPr lang="en-US" dirty="0" err="1">
                <a:latin typeface="Arial" pitchFamily="34" charset="0"/>
                <a:cs typeface="Arial" pitchFamily="34" charset="0"/>
              </a:rPr>
              <a:t>Biobank</a:t>
            </a:r>
            <a:r>
              <a:rPr lang="en-US" dirty="0">
                <a:latin typeface="Arial" pitchFamily="34" charset="0"/>
                <a:cs typeface="Arial" pitchFamily="34" charset="0"/>
              </a:rPr>
              <a:t>, the * </a:t>
            </a:r>
            <a:r>
              <a:rPr lang="en-US" dirty="0" err="1">
                <a:latin typeface="Arial" pitchFamily="34" charset="0"/>
                <a:cs typeface="Arial" pitchFamily="34" charset="0"/>
              </a:rPr>
              <a:t>CALiCo</a:t>
            </a:r>
            <a:r>
              <a:rPr lang="en-US" dirty="0">
                <a:latin typeface="Arial" pitchFamily="34" charset="0"/>
                <a:cs typeface="Arial" pitchFamily="34" charset="0"/>
              </a:rPr>
              <a:t> Consortium, and the * Multiethnic Cohort Study. </a:t>
            </a:r>
          </a:p>
          <a:p>
            <a:pPr defTabSz="919372">
              <a:spcBef>
                <a:spcPct val="0"/>
              </a:spcBef>
              <a:defRPr/>
            </a:pPr>
            <a:endParaRPr lang="en-US" dirty="0">
              <a:latin typeface="Arial" pitchFamily="34" charset="0"/>
              <a:cs typeface="Arial" pitchFamily="34" charset="0"/>
            </a:endParaRPr>
          </a:p>
          <a:p>
            <a:pPr defTabSz="919372">
              <a:spcBef>
                <a:spcPct val="0"/>
              </a:spcBef>
              <a:defRPr/>
            </a:pPr>
            <a:r>
              <a:rPr lang="en-US" dirty="0">
                <a:latin typeface="Arial" pitchFamily="34" charset="0"/>
                <a:cs typeface="Arial" pitchFamily="34" charset="0"/>
              </a:rPr>
              <a:t>The awarded projects and the * Coordinating Center at Rutgers University, in collaboration with the * Center for Inherited Disease Research, plan to genotype approximately 50,000 participants of non-European descent from well-described cohorts, providing a clearer picture of how genetic variation (including rare and functional variation) is associated with a range of human diseases and traits.</a:t>
            </a:r>
          </a:p>
          <a:p>
            <a:pPr defTabSz="919372">
              <a:spcBef>
                <a:spcPct val="0"/>
              </a:spcBef>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5" y="8891591"/>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37" eaLnBrk="0" hangingPunct="0">
              <a:defRPr b="1">
                <a:solidFill>
                  <a:schemeClr val="tx1"/>
                </a:solidFill>
                <a:latin typeface="Arial" pitchFamily="34" charset="0"/>
              </a:defRPr>
            </a:lvl1pPr>
            <a:lvl2pPr marL="755333" indent="-290513" defTabSz="952237" eaLnBrk="0" hangingPunct="0">
              <a:defRPr b="1">
                <a:solidFill>
                  <a:schemeClr val="tx1"/>
                </a:solidFill>
                <a:latin typeface="Arial" pitchFamily="34" charset="0"/>
              </a:defRPr>
            </a:lvl2pPr>
            <a:lvl3pPr marL="1162055" indent="-232411" defTabSz="952237" eaLnBrk="0" hangingPunct="0">
              <a:defRPr b="1">
                <a:solidFill>
                  <a:schemeClr val="tx1"/>
                </a:solidFill>
                <a:latin typeface="Arial" pitchFamily="34" charset="0"/>
              </a:defRPr>
            </a:lvl3pPr>
            <a:lvl4pPr marL="1626873" indent="-232411" defTabSz="952237" eaLnBrk="0" hangingPunct="0">
              <a:defRPr b="1">
                <a:solidFill>
                  <a:schemeClr val="tx1"/>
                </a:solidFill>
                <a:latin typeface="Arial" pitchFamily="34" charset="0"/>
              </a:defRPr>
            </a:lvl4pPr>
            <a:lvl5pPr marL="2091697" indent="-232411" defTabSz="952237" eaLnBrk="0" hangingPunct="0">
              <a:defRPr b="1">
                <a:solidFill>
                  <a:schemeClr val="tx1"/>
                </a:solidFill>
                <a:latin typeface="Arial" pitchFamily="34" charset="0"/>
              </a:defRPr>
            </a:lvl5pPr>
            <a:lvl6pPr marL="2556517" indent="-232411" defTabSz="952237" eaLnBrk="0" fontAlgn="base" hangingPunct="0">
              <a:spcBef>
                <a:spcPct val="0"/>
              </a:spcBef>
              <a:spcAft>
                <a:spcPct val="0"/>
              </a:spcAft>
              <a:defRPr b="1">
                <a:solidFill>
                  <a:schemeClr val="tx1"/>
                </a:solidFill>
                <a:latin typeface="Arial" pitchFamily="34" charset="0"/>
              </a:defRPr>
            </a:lvl6pPr>
            <a:lvl7pPr marL="3021337" indent="-232411" defTabSz="952237" eaLnBrk="0" fontAlgn="base" hangingPunct="0">
              <a:spcBef>
                <a:spcPct val="0"/>
              </a:spcBef>
              <a:spcAft>
                <a:spcPct val="0"/>
              </a:spcAft>
              <a:defRPr b="1">
                <a:solidFill>
                  <a:schemeClr val="tx1"/>
                </a:solidFill>
                <a:latin typeface="Arial" pitchFamily="34" charset="0"/>
              </a:defRPr>
            </a:lvl7pPr>
            <a:lvl8pPr marL="3486159" indent="-232411" defTabSz="952237" eaLnBrk="0" fontAlgn="base" hangingPunct="0">
              <a:spcBef>
                <a:spcPct val="0"/>
              </a:spcBef>
              <a:spcAft>
                <a:spcPct val="0"/>
              </a:spcAft>
              <a:defRPr b="1">
                <a:solidFill>
                  <a:schemeClr val="tx1"/>
                </a:solidFill>
                <a:latin typeface="Arial" pitchFamily="34" charset="0"/>
              </a:defRPr>
            </a:lvl8pPr>
            <a:lvl9pPr marL="3950979" indent="-232411" defTabSz="95223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59</a:t>
            </a:fld>
            <a:endParaRPr lang="en-US" dirty="0" smtClean="0">
              <a:solidFill>
                <a:prstClr val="black"/>
              </a:solidFill>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Starting</a:t>
            </a:r>
            <a:r>
              <a:rPr lang="en-US" baseline="0" dirty="0" smtClean="0">
                <a:latin typeface="Arial" pitchFamily="34" charset="0"/>
                <a:cs typeface="Arial" pitchFamily="34" charset="0"/>
              </a:rPr>
              <a:t> with some General NHGRI Updates.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7" tIns="46938" rIns="93877" bIns="46938" numCol="1" anchor="t" anchorCtr="0" compatLnSpc="1">
            <a:prstTxWarp prst="textNoShape">
              <a:avLst/>
            </a:prstTxWarp>
          </a:bodyPr>
          <a:lstStyle/>
          <a:p>
            <a:pPr defTabSz="906035">
              <a:defRPr/>
            </a:pPr>
            <a:r>
              <a:rPr lang="en-US" dirty="0">
                <a:latin typeface="Arial" pitchFamily="34" charset="0"/>
                <a:cs typeface="Arial" pitchFamily="34" charset="0"/>
              </a:rPr>
              <a:t>Following discussions with this Council and the NICHD Council in May and </a:t>
            </a:r>
            <a:r>
              <a:rPr lang="en-US" dirty="0" smtClean="0">
                <a:latin typeface="Arial" pitchFamily="34" charset="0"/>
                <a:cs typeface="Arial" pitchFamily="34" charset="0"/>
              </a:rPr>
              <a:t>June of this year, awards for </a:t>
            </a:r>
            <a:r>
              <a:rPr lang="en-US" dirty="0">
                <a:latin typeface="Arial" pitchFamily="34" charset="0"/>
                <a:cs typeface="Arial" pitchFamily="34" charset="0"/>
              </a:rPr>
              <a:t>the joint NICHD and NHGRI Genomic Sequencing and Newborn Screening Disorders </a:t>
            </a:r>
            <a:r>
              <a:rPr lang="en-US" dirty="0" smtClean="0">
                <a:latin typeface="Arial" pitchFamily="34" charset="0"/>
                <a:cs typeface="Arial" pitchFamily="34" charset="0"/>
              </a:rPr>
              <a:t>initiative were announced last week.</a:t>
            </a:r>
            <a:r>
              <a:rPr lang="en-US" baseline="0" dirty="0" smtClean="0">
                <a:latin typeface="Arial" pitchFamily="34" charset="0"/>
                <a:cs typeface="Arial" pitchFamily="34" charset="0"/>
              </a:rPr>
              <a:t> </a:t>
            </a:r>
            <a:r>
              <a:rPr lang="en-US" dirty="0" smtClean="0">
                <a:latin typeface="Arial" pitchFamily="34" charset="0"/>
                <a:cs typeface="Arial" pitchFamily="34" charset="0"/>
              </a:rPr>
              <a:t>This initiative </a:t>
            </a:r>
            <a:r>
              <a:rPr lang="en-US" dirty="0">
                <a:latin typeface="Arial" pitchFamily="34" charset="0"/>
                <a:cs typeface="Arial" pitchFamily="34" charset="0"/>
              </a:rPr>
              <a:t>will feature </a:t>
            </a:r>
            <a:r>
              <a:rPr lang="en-US" dirty="0" smtClean="0">
                <a:latin typeface="Arial" pitchFamily="34" charset="0"/>
                <a:cs typeface="Arial" pitchFamily="34" charset="0"/>
              </a:rPr>
              <a:t>four pilot </a:t>
            </a:r>
            <a:r>
              <a:rPr lang="en-US" dirty="0">
                <a:latin typeface="Arial" pitchFamily="34" charset="0"/>
                <a:cs typeface="Arial" pitchFamily="34" charset="0"/>
              </a:rPr>
              <a:t>research projects investigating the implications, </a:t>
            </a:r>
            <a:r>
              <a:rPr lang="en-US" dirty="0" smtClean="0">
                <a:latin typeface="Arial" pitchFamily="34" charset="0"/>
                <a:cs typeface="Arial" pitchFamily="34" charset="0"/>
              </a:rPr>
              <a:t>challenges, </a:t>
            </a:r>
            <a:r>
              <a:rPr lang="en-US" dirty="0">
                <a:latin typeface="Arial" pitchFamily="34" charset="0"/>
                <a:cs typeface="Arial" pitchFamily="34" charset="0"/>
              </a:rPr>
              <a:t>and opportunities associated with the possible use of genomic sequence information in the newborn </a:t>
            </a:r>
            <a:r>
              <a:rPr lang="en-US" dirty="0" smtClean="0">
                <a:latin typeface="Arial" pitchFamily="34" charset="0"/>
                <a:cs typeface="Arial" pitchFamily="34" charset="0"/>
              </a:rPr>
              <a:t>period;</a:t>
            </a:r>
            <a:r>
              <a:rPr lang="en-US" baseline="0" dirty="0" smtClean="0">
                <a:latin typeface="Arial" pitchFamily="34" charset="0"/>
                <a:cs typeface="Arial" pitchFamily="34" charset="0"/>
              </a:rPr>
              <a:t> these studies will take place at these four sites.</a:t>
            </a:r>
            <a:endParaRPr lang="en-US" dirty="0">
              <a:latin typeface="Arial" pitchFamily="34" charset="0"/>
              <a:cs typeface="Arial" pitchFamily="34" charset="0"/>
            </a:endParaRPr>
          </a:p>
          <a:p>
            <a:pPr defTabSz="906035">
              <a:defRPr/>
            </a:pPr>
            <a:endParaRPr lang="en-US" dirty="0">
              <a:latin typeface="Arial" pitchFamily="34" charset="0"/>
              <a:cs typeface="Arial" pitchFamily="34" charset="0"/>
            </a:endParaRPr>
          </a:p>
          <a:p>
            <a:pPr defTabSz="906035">
              <a:defRPr/>
            </a:pPr>
            <a:r>
              <a:rPr lang="en-US" dirty="0">
                <a:latin typeface="Arial" pitchFamily="34" charset="0"/>
                <a:cs typeface="Arial" pitchFamily="34" charset="0"/>
              </a:rPr>
              <a:t>Each award will be for approximately $</a:t>
            </a:r>
            <a:r>
              <a:rPr lang="en-US" dirty="0" smtClean="0">
                <a:latin typeface="Arial" pitchFamily="34" charset="0"/>
                <a:cs typeface="Arial" pitchFamily="34" charset="0"/>
              </a:rPr>
              <a:t>1.2</a:t>
            </a:r>
            <a:r>
              <a:rPr lang="en-US" baseline="0" dirty="0" smtClean="0">
                <a:latin typeface="Arial" pitchFamily="34" charset="0"/>
                <a:cs typeface="Arial" pitchFamily="34" charset="0"/>
              </a:rPr>
              <a:t> million</a:t>
            </a:r>
            <a:r>
              <a:rPr lang="en-US" dirty="0" smtClean="0">
                <a:latin typeface="Arial" pitchFamily="34" charset="0"/>
                <a:cs typeface="Arial" pitchFamily="34" charset="0"/>
              </a:rPr>
              <a:t> </a:t>
            </a:r>
            <a:r>
              <a:rPr lang="en-US" dirty="0">
                <a:latin typeface="Arial" pitchFamily="34" charset="0"/>
                <a:cs typeface="Arial" pitchFamily="34" charset="0"/>
              </a:rPr>
              <a:t>per year over 5 years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3"/>
            <a:ext cx="521239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0" tIns="47310" rIns="94620" bIns="47310" numCol="1" anchor="t" anchorCtr="0" compatLnSpc="1">
            <a:prstTxWarp prst="textNoShape">
              <a:avLst/>
            </a:prstTxWarp>
            <a:normAutofit/>
          </a:bodyPr>
          <a:lstStyle/>
          <a:p>
            <a:pPr lvl="1" defTabSz="919372" eaLnBrk="1" fontAlgn="auto" hangingPunct="1">
              <a:spcBef>
                <a:spcPct val="0"/>
              </a:spcBef>
              <a:spcAft>
                <a:spcPts val="0"/>
              </a:spcAft>
              <a:defRPr/>
            </a:pPr>
            <a:r>
              <a:rPr lang="en-US" dirty="0">
                <a:latin typeface="Arial" pitchFamily="34" charset="0"/>
                <a:cs typeface="Arial" pitchFamily="34" charset="0"/>
              </a:rPr>
              <a:t>On July 8 </a:t>
            </a:r>
            <a:r>
              <a:rPr lang="en-US" dirty="0" smtClean="0">
                <a:latin typeface="Arial" pitchFamily="34" charset="0"/>
                <a:cs typeface="Arial" pitchFamily="34" charset="0"/>
              </a:rPr>
              <a:t>of </a:t>
            </a:r>
            <a:r>
              <a:rPr lang="en-US" dirty="0">
                <a:latin typeface="Arial" pitchFamily="34" charset="0"/>
                <a:cs typeface="Arial" pitchFamily="34" charset="0"/>
              </a:rPr>
              <a:t>this year, * the staff of the</a:t>
            </a:r>
            <a:r>
              <a:rPr lang="en-US" i="1" dirty="0">
                <a:latin typeface="Arial" pitchFamily="34" charset="0"/>
                <a:cs typeface="Arial" pitchFamily="34" charset="0"/>
              </a:rPr>
              <a:t> </a:t>
            </a:r>
            <a:r>
              <a:rPr lang="en-US" dirty="0">
                <a:latin typeface="Arial" pitchFamily="34" charset="0"/>
                <a:cs typeface="Arial" pitchFamily="34" charset="0"/>
              </a:rPr>
              <a:t>Division of Genomic Medicine presented a webinar that highlighted some of the current uses of NHGRI’s GWAS catalog and explored the future directions for this resource. Chaired by Nancy Cox, an international panel of researchers discussed how they are using the catalog in such projects like </a:t>
            </a:r>
            <a:r>
              <a:rPr lang="en-US" dirty="0" err="1">
                <a:latin typeface="Arial" pitchFamily="34" charset="0"/>
                <a:cs typeface="Arial" pitchFamily="34" charset="0"/>
              </a:rPr>
              <a:t>GTEx</a:t>
            </a:r>
            <a:r>
              <a:rPr lang="en-US" dirty="0">
                <a:latin typeface="Arial" pitchFamily="34" charset="0"/>
                <a:cs typeface="Arial" pitchFamily="34" charset="0"/>
              </a:rPr>
              <a:t> as well as studies of gene-gene </a:t>
            </a:r>
            <a:r>
              <a:rPr lang="en-US" dirty="0" smtClean="0">
                <a:latin typeface="Arial" pitchFamily="34" charset="0"/>
                <a:cs typeface="Arial" pitchFamily="34" charset="0"/>
              </a:rPr>
              <a:t>interactions </a:t>
            </a:r>
            <a:r>
              <a:rPr lang="en-US" dirty="0">
                <a:latin typeface="Arial" pitchFamily="34" charset="0"/>
                <a:cs typeface="Arial" pitchFamily="34" charset="0"/>
              </a:rPr>
              <a:t>and regulatory genomics. </a:t>
            </a:r>
          </a:p>
          <a:p>
            <a:pPr lvl="1" defTabSz="919372" eaLnBrk="1" fontAlgn="auto" hangingPunct="1">
              <a:spcBef>
                <a:spcPct val="0"/>
              </a:spcBef>
              <a:spcAft>
                <a:spcPts val="0"/>
              </a:spcAft>
              <a:defRPr/>
            </a:pPr>
            <a:endParaRPr lang="en-US" dirty="0">
              <a:latin typeface="Arial" pitchFamily="34" charset="0"/>
              <a:cs typeface="Arial" pitchFamily="34" charset="0"/>
            </a:endParaRPr>
          </a:p>
          <a:p>
            <a:pPr lvl="1" defTabSz="919372" eaLnBrk="1" fontAlgn="auto" hangingPunct="1">
              <a:spcBef>
                <a:spcPct val="0"/>
              </a:spcBef>
              <a:spcAft>
                <a:spcPts val="0"/>
              </a:spcAft>
              <a:defRPr/>
            </a:pPr>
            <a:r>
              <a:rPr lang="en-US" dirty="0">
                <a:latin typeface="Arial" pitchFamily="34" charset="0"/>
                <a:cs typeface="Arial" pitchFamily="34" charset="0"/>
              </a:rPr>
              <a:t>The webinar also presented the scientific community an opportunity to provide feedback to the Catalog staff. The entire webinar is archived on the web, and you can find the relevant links at Document 36.</a:t>
            </a:r>
          </a:p>
        </p:txBody>
      </p:sp>
      <p:sp>
        <p:nvSpPr>
          <p:cNvPr id="5" name="Slide Number Placeholder 3"/>
          <p:cNvSpPr>
            <a:spLocks noGrp="1"/>
          </p:cNvSpPr>
          <p:nvPr>
            <p:ph type="sldNum" sz="quarter" idx="5"/>
          </p:nvPr>
        </p:nvSpPr>
        <p:spPr>
          <a:xfrm>
            <a:off x="4014795" y="8891591"/>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37" eaLnBrk="0" hangingPunct="0">
              <a:defRPr b="1">
                <a:solidFill>
                  <a:schemeClr val="tx1"/>
                </a:solidFill>
                <a:latin typeface="Arial" pitchFamily="34" charset="0"/>
              </a:defRPr>
            </a:lvl1pPr>
            <a:lvl2pPr marL="755333" indent="-290513" defTabSz="952237" eaLnBrk="0" hangingPunct="0">
              <a:defRPr b="1">
                <a:solidFill>
                  <a:schemeClr val="tx1"/>
                </a:solidFill>
                <a:latin typeface="Arial" pitchFamily="34" charset="0"/>
              </a:defRPr>
            </a:lvl2pPr>
            <a:lvl3pPr marL="1162055" indent="-232411" defTabSz="952237" eaLnBrk="0" hangingPunct="0">
              <a:defRPr b="1">
                <a:solidFill>
                  <a:schemeClr val="tx1"/>
                </a:solidFill>
                <a:latin typeface="Arial" pitchFamily="34" charset="0"/>
              </a:defRPr>
            </a:lvl3pPr>
            <a:lvl4pPr marL="1626873" indent="-232411" defTabSz="952237" eaLnBrk="0" hangingPunct="0">
              <a:defRPr b="1">
                <a:solidFill>
                  <a:schemeClr val="tx1"/>
                </a:solidFill>
                <a:latin typeface="Arial" pitchFamily="34" charset="0"/>
              </a:defRPr>
            </a:lvl4pPr>
            <a:lvl5pPr marL="2091697" indent="-232411" defTabSz="952237" eaLnBrk="0" hangingPunct="0">
              <a:defRPr b="1">
                <a:solidFill>
                  <a:schemeClr val="tx1"/>
                </a:solidFill>
                <a:latin typeface="Arial" pitchFamily="34" charset="0"/>
              </a:defRPr>
            </a:lvl5pPr>
            <a:lvl6pPr marL="2556517" indent="-232411" defTabSz="952237" eaLnBrk="0" fontAlgn="base" hangingPunct="0">
              <a:spcBef>
                <a:spcPct val="0"/>
              </a:spcBef>
              <a:spcAft>
                <a:spcPct val="0"/>
              </a:spcAft>
              <a:defRPr b="1">
                <a:solidFill>
                  <a:schemeClr val="tx1"/>
                </a:solidFill>
                <a:latin typeface="Arial" pitchFamily="34" charset="0"/>
              </a:defRPr>
            </a:lvl6pPr>
            <a:lvl7pPr marL="3021337" indent="-232411" defTabSz="952237" eaLnBrk="0" fontAlgn="base" hangingPunct="0">
              <a:spcBef>
                <a:spcPct val="0"/>
              </a:spcBef>
              <a:spcAft>
                <a:spcPct val="0"/>
              </a:spcAft>
              <a:defRPr b="1">
                <a:solidFill>
                  <a:schemeClr val="tx1"/>
                </a:solidFill>
                <a:latin typeface="Arial" pitchFamily="34" charset="0"/>
              </a:defRPr>
            </a:lvl7pPr>
            <a:lvl8pPr marL="3486159" indent="-232411" defTabSz="952237" eaLnBrk="0" fontAlgn="base" hangingPunct="0">
              <a:spcBef>
                <a:spcPct val="0"/>
              </a:spcBef>
              <a:spcAft>
                <a:spcPct val="0"/>
              </a:spcAft>
              <a:defRPr b="1">
                <a:solidFill>
                  <a:schemeClr val="tx1"/>
                </a:solidFill>
                <a:latin typeface="Arial" pitchFamily="34" charset="0"/>
              </a:defRPr>
            </a:lvl8pPr>
            <a:lvl9pPr marL="3950979" indent="-232411" defTabSz="95223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203325" y="703263"/>
            <a:ext cx="4679950" cy="3509962"/>
          </a:xfrm>
          <a:prstGeom prst="rect">
            <a:avLst/>
          </a:prstGeom>
          <a:ln/>
        </p:spPr>
      </p:sp>
      <p:sp>
        <p:nvSpPr>
          <p:cNvPr id="3" name="Notes Placeholder 2"/>
          <p:cNvSpPr>
            <a:spLocks noGrp="1"/>
          </p:cNvSpPr>
          <p:nvPr>
            <p:ph type="body" idx="1"/>
          </p:nvPr>
        </p:nvSpPr>
        <p:spPr/>
        <p:txBody>
          <a:bodyPr>
            <a:noAutofit/>
          </a:bodyPr>
          <a:lstStyle/>
          <a:p>
            <a:pPr>
              <a:defRPr/>
            </a:pPr>
            <a:r>
              <a:rPr lang="en-US" dirty="0" smtClean="0">
                <a:latin typeface="Arial" pitchFamily="34" charset="0"/>
                <a:cs typeface="Arial" pitchFamily="34" charset="0"/>
              </a:rPr>
              <a:t>The key goal of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Network is to explore and disseminate the best approaches</a:t>
            </a:r>
            <a:r>
              <a:rPr lang="en-US" i="1" dirty="0" smtClean="0">
                <a:latin typeface="Arial" pitchFamily="34" charset="0"/>
                <a:cs typeface="Arial" pitchFamily="34" charset="0"/>
              </a:rPr>
              <a:t> </a:t>
            </a:r>
            <a:r>
              <a:rPr lang="en-US" dirty="0" smtClean="0">
                <a:latin typeface="Arial" pitchFamily="34" charset="0"/>
                <a:cs typeface="Arial" pitchFamily="34" charset="0"/>
              </a:rPr>
              <a:t>to incorporate genomic variant data into electronic medical records for use in clinical care. The </a:t>
            </a:r>
            <a:r>
              <a:rPr lang="en-US" dirty="0" err="1" smtClean="0">
                <a:latin typeface="Arial" pitchFamily="34" charset="0"/>
                <a:cs typeface="Arial" pitchFamily="34" charset="0"/>
              </a:rPr>
              <a:t>eMERGE</a:t>
            </a:r>
            <a:r>
              <a:rPr lang="en-US" dirty="0" smtClean="0">
                <a:latin typeface="Arial" pitchFamily="34" charset="0"/>
                <a:cs typeface="Arial" pitchFamily="34" charset="0"/>
              </a:rPr>
              <a:t> network recently released several web-based tools to support this mission.</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 MyResults.org, hosted by Children’s Hospital of Philadelphia, provides an intuitive platform designed for clinicians and patients to provide information about genetic test results</a:t>
            </a:r>
            <a:r>
              <a:rPr lang="en-US" baseline="0" dirty="0" smtClean="0">
                <a:latin typeface="Arial" pitchFamily="34" charset="0"/>
                <a:cs typeface="Arial" pitchFamily="34" charset="0"/>
              </a:rPr>
              <a:t> (</a:t>
            </a:r>
            <a:r>
              <a:rPr lang="en-US" dirty="0" smtClean="0">
                <a:latin typeface="Arial" pitchFamily="34" charset="0"/>
                <a:cs typeface="Arial" pitchFamily="34" charset="0"/>
              </a:rPr>
              <a:t>such as drug dosing implications of </a:t>
            </a:r>
            <a:r>
              <a:rPr lang="en-US" dirty="0" err="1" smtClean="0">
                <a:latin typeface="Arial" pitchFamily="34" charset="0"/>
                <a:cs typeface="Arial" pitchFamily="34" charset="0"/>
              </a:rPr>
              <a:t>pharmacogenomic</a:t>
            </a:r>
            <a:r>
              <a:rPr lang="en-US" dirty="0" smtClean="0">
                <a:latin typeface="Arial" pitchFamily="34" charset="0"/>
                <a:cs typeface="Arial" pitchFamily="34" charset="0"/>
              </a:rPr>
              <a:t> results) in language for the lay-person.</a:t>
            </a:r>
            <a:endParaRPr lang="en-US" strike="sngStrike" dirty="0" smtClean="0">
              <a:latin typeface="Arial" pitchFamily="34" charset="0"/>
              <a:cs typeface="Arial" pitchFamily="34" charset="0"/>
            </a:endParaRPr>
          </a:p>
          <a:p>
            <a:pPr>
              <a:buFont typeface="Arial" pitchFamily="34" charset="0"/>
              <a:buNone/>
              <a:defRPr/>
            </a:pPr>
            <a:endParaRPr lang="es-US" dirty="0" smtClean="0">
              <a:latin typeface="Arial" pitchFamily="34" charset="0"/>
              <a:cs typeface="Arial" pitchFamily="34" charset="0"/>
            </a:endParaRPr>
          </a:p>
          <a:p>
            <a:pPr>
              <a:buFont typeface="Arial" pitchFamily="34" charset="0"/>
              <a:buNone/>
              <a:defRPr/>
            </a:pPr>
            <a:r>
              <a:rPr lang="es-US" dirty="0" err="1" smtClean="0">
                <a:latin typeface="Arial" pitchFamily="34" charset="0"/>
                <a:cs typeface="Arial" pitchFamily="34" charset="0"/>
              </a:rPr>
              <a:t>The</a:t>
            </a:r>
            <a:r>
              <a:rPr lang="es-US" dirty="0" smtClean="0">
                <a:latin typeface="Arial" pitchFamily="34" charset="0"/>
                <a:cs typeface="Arial" pitchFamily="34" charset="0"/>
              </a:rPr>
              <a:t> eMERGE </a:t>
            </a:r>
            <a:r>
              <a:rPr lang="es-US" dirty="0" err="1" smtClean="0">
                <a:latin typeface="Arial" pitchFamily="34" charset="0"/>
                <a:cs typeface="Arial" pitchFamily="34" charset="0"/>
              </a:rPr>
              <a:t>sites</a:t>
            </a:r>
            <a:r>
              <a:rPr lang="es-US" dirty="0" smtClean="0">
                <a:latin typeface="Arial" pitchFamily="34" charset="0"/>
                <a:cs typeface="Arial" pitchFamily="34" charset="0"/>
              </a:rPr>
              <a:t> </a:t>
            </a:r>
            <a:r>
              <a:rPr lang="es-US" dirty="0" err="1" smtClean="0">
                <a:latin typeface="Arial" pitchFamily="34" charset="0"/>
                <a:cs typeface="Arial" pitchFamily="34" charset="0"/>
              </a:rPr>
              <a:t>have</a:t>
            </a:r>
            <a:r>
              <a:rPr lang="es-US" dirty="0" smtClean="0">
                <a:latin typeface="Arial" pitchFamily="34" charset="0"/>
                <a:cs typeface="Arial" pitchFamily="34" charset="0"/>
              </a:rPr>
              <a:t> </a:t>
            </a:r>
            <a:r>
              <a:rPr lang="es-US" dirty="0" err="1" smtClean="0">
                <a:latin typeface="Arial" pitchFamily="34" charset="0"/>
                <a:cs typeface="Arial" pitchFamily="34" charset="0"/>
              </a:rPr>
              <a:t>also</a:t>
            </a:r>
            <a:r>
              <a:rPr lang="es-US" dirty="0" smtClean="0">
                <a:latin typeface="Arial" pitchFamily="34" charset="0"/>
                <a:cs typeface="Arial" pitchFamily="34" charset="0"/>
              </a:rPr>
              <a:t> </a:t>
            </a:r>
            <a:r>
              <a:rPr lang="es-US" dirty="0" err="1" smtClean="0">
                <a:latin typeface="Arial" pitchFamily="34" charset="0"/>
                <a:cs typeface="Arial" pitchFamily="34" charset="0"/>
              </a:rPr>
              <a:t>developed</a:t>
            </a:r>
            <a:r>
              <a:rPr lang="es-US" dirty="0" smtClean="0">
                <a:latin typeface="Arial" pitchFamily="34" charset="0"/>
                <a:cs typeface="Arial" pitchFamily="34" charset="0"/>
              </a:rPr>
              <a:t> * </a:t>
            </a:r>
            <a:r>
              <a:rPr lang="es-US" dirty="0" err="1" smtClean="0">
                <a:latin typeface="Arial" pitchFamily="34" charset="0"/>
                <a:cs typeface="Arial" pitchFamily="34" charset="0"/>
              </a:rPr>
              <a:t>Clinical</a:t>
            </a:r>
            <a:r>
              <a:rPr lang="es-US" dirty="0" smtClean="0">
                <a:latin typeface="Arial" pitchFamily="34" charset="0"/>
                <a:cs typeface="Arial" pitchFamily="34" charset="0"/>
              </a:rPr>
              <a:t> </a:t>
            </a:r>
            <a:r>
              <a:rPr lang="es-US" dirty="0" err="1" smtClean="0">
                <a:latin typeface="Arial" pitchFamily="34" charset="0"/>
                <a:cs typeface="Arial" pitchFamily="34" charset="0"/>
              </a:rPr>
              <a:t>Decision</a:t>
            </a:r>
            <a:r>
              <a:rPr lang="es-US" dirty="0" smtClean="0">
                <a:latin typeface="Arial" pitchFamily="34" charset="0"/>
                <a:cs typeface="Arial" pitchFamily="34" charset="0"/>
              </a:rPr>
              <a:t> </a:t>
            </a:r>
            <a:r>
              <a:rPr lang="es-US" dirty="0" err="1" smtClean="0">
                <a:latin typeface="Arial" pitchFamily="34" charset="0"/>
                <a:cs typeface="Arial" pitchFamily="34" charset="0"/>
              </a:rPr>
              <a:t>Support</a:t>
            </a:r>
            <a:r>
              <a:rPr lang="es-US" dirty="0" smtClean="0">
                <a:latin typeface="Arial" pitchFamily="34" charset="0"/>
                <a:cs typeface="Arial" pitchFamily="34" charset="0"/>
              </a:rPr>
              <a:t> (CDS) </a:t>
            </a:r>
            <a:r>
              <a:rPr lang="es-US" dirty="0" err="1" smtClean="0">
                <a:latin typeface="Arial" pitchFamily="34" charset="0"/>
                <a:cs typeface="Arial" pitchFamily="34" charset="0"/>
              </a:rPr>
              <a:t>tools</a:t>
            </a:r>
            <a:r>
              <a:rPr lang="es-US" dirty="0" smtClean="0">
                <a:latin typeface="Arial" pitchFamily="34" charset="0"/>
                <a:cs typeface="Arial" pitchFamily="34" charset="0"/>
              </a:rPr>
              <a:t> </a:t>
            </a:r>
            <a:r>
              <a:rPr lang="es-US" dirty="0" err="1" smtClean="0">
                <a:latin typeface="Arial" pitchFamily="34" charset="0"/>
                <a:cs typeface="Arial" pitchFamily="34" charset="0"/>
              </a:rPr>
              <a:t>to</a:t>
            </a:r>
            <a:r>
              <a:rPr lang="es-US" dirty="0" smtClean="0">
                <a:latin typeface="Arial" pitchFamily="34" charset="0"/>
                <a:cs typeface="Arial" pitchFamily="34" charset="0"/>
              </a:rPr>
              <a:t> </a:t>
            </a:r>
            <a:r>
              <a:rPr lang="es-US" dirty="0" err="1" smtClean="0">
                <a:latin typeface="Arial" pitchFamily="34" charset="0"/>
                <a:cs typeface="Arial" pitchFamily="34" charset="0"/>
              </a:rPr>
              <a:t>present</a:t>
            </a:r>
            <a:r>
              <a:rPr lang="es-US" dirty="0" smtClean="0">
                <a:latin typeface="Arial" pitchFamily="34" charset="0"/>
                <a:cs typeface="Arial" pitchFamily="34" charset="0"/>
              </a:rPr>
              <a:t> </a:t>
            </a:r>
            <a:r>
              <a:rPr lang="es-US" dirty="0" err="1" smtClean="0">
                <a:latin typeface="Arial" pitchFamily="34" charset="0"/>
                <a:cs typeface="Arial" pitchFamily="34" charset="0"/>
              </a:rPr>
              <a:t>genetic</a:t>
            </a:r>
            <a:r>
              <a:rPr lang="es-US" dirty="0" smtClean="0">
                <a:latin typeface="Arial" pitchFamily="34" charset="0"/>
                <a:cs typeface="Arial" pitchFamily="34" charset="0"/>
              </a:rPr>
              <a:t> </a:t>
            </a:r>
            <a:r>
              <a:rPr lang="es-US" dirty="0" err="1" smtClean="0">
                <a:latin typeface="Arial" pitchFamily="34" charset="0"/>
                <a:cs typeface="Arial" pitchFamily="34" charset="0"/>
              </a:rPr>
              <a:t>information</a:t>
            </a:r>
            <a:r>
              <a:rPr lang="es-US" dirty="0" smtClean="0">
                <a:latin typeface="Arial" pitchFamily="34" charset="0"/>
                <a:cs typeface="Arial" pitchFamily="34" charset="0"/>
              </a:rPr>
              <a:t> </a:t>
            </a:r>
            <a:r>
              <a:rPr lang="es-US" dirty="0" err="1" smtClean="0">
                <a:latin typeface="Arial" pitchFamily="34" charset="0"/>
                <a:cs typeface="Arial" pitchFamily="34" charset="0"/>
              </a:rPr>
              <a:t>to</a:t>
            </a:r>
            <a:r>
              <a:rPr lang="es-US" dirty="0" smtClean="0">
                <a:latin typeface="Arial" pitchFamily="34" charset="0"/>
                <a:cs typeface="Arial" pitchFamily="34" charset="0"/>
              </a:rPr>
              <a:t> </a:t>
            </a:r>
            <a:r>
              <a:rPr lang="es-US" dirty="0" err="1" smtClean="0">
                <a:latin typeface="Arial" pitchFamily="34" charset="0"/>
                <a:cs typeface="Arial" pitchFamily="34" charset="0"/>
              </a:rPr>
              <a:t>physicians</a:t>
            </a:r>
            <a:r>
              <a:rPr lang="es-US" dirty="0" smtClean="0">
                <a:latin typeface="Arial" pitchFamily="34" charset="0"/>
                <a:cs typeface="Arial" pitchFamily="34" charset="0"/>
              </a:rPr>
              <a:t> in </a:t>
            </a:r>
            <a:r>
              <a:rPr lang="es-US" dirty="0" err="1" smtClean="0">
                <a:latin typeface="Arial" pitchFamily="34" charset="0"/>
                <a:cs typeface="Arial" pitchFamily="34" charset="0"/>
              </a:rPr>
              <a:t>ways</a:t>
            </a:r>
            <a:r>
              <a:rPr lang="es-US" dirty="0" smtClean="0">
                <a:latin typeface="Arial" pitchFamily="34" charset="0"/>
                <a:cs typeface="Arial" pitchFamily="34" charset="0"/>
              </a:rPr>
              <a:t> </a:t>
            </a:r>
            <a:r>
              <a:rPr lang="es-US" dirty="0" err="1" smtClean="0">
                <a:latin typeface="Arial" pitchFamily="34" charset="0"/>
                <a:cs typeface="Arial" pitchFamily="34" charset="0"/>
              </a:rPr>
              <a:t>that</a:t>
            </a:r>
            <a:r>
              <a:rPr lang="es-US" dirty="0" smtClean="0">
                <a:latin typeface="Arial" pitchFamily="34" charset="0"/>
                <a:cs typeface="Arial" pitchFamily="34" charset="0"/>
              </a:rPr>
              <a:t> can be </a:t>
            </a:r>
            <a:r>
              <a:rPr lang="es-US" dirty="0" err="1" smtClean="0">
                <a:latin typeface="Arial" pitchFamily="34" charset="0"/>
                <a:cs typeface="Arial" pitchFamily="34" charset="0"/>
              </a:rPr>
              <a:t>easily</a:t>
            </a:r>
            <a:r>
              <a:rPr lang="es-US" dirty="0" smtClean="0">
                <a:latin typeface="Arial" pitchFamily="34" charset="0"/>
                <a:cs typeface="Arial" pitchFamily="34" charset="0"/>
              </a:rPr>
              <a:t> </a:t>
            </a:r>
            <a:r>
              <a:rPr lang="es-US" dirty="0" err="1" smtClean="0">
                <a:latin typeface="Arial" pitchFamily="34" charset="0"/>
                <a:cs typeface="Arial" pitchFamily="34" charset="0"/>
              </a:rPr>
              <a:t>integrated</a:t>
            </a:r>
            <a:r>
              <a:rPr lang="es-US" dirty="0" smtClean="0">
                <a:latin typeface="Arial" pitchFamily="34" charset="0"/>
                <a:cs typeface="Arial" pitchFamily="34" charset="0"/>
              </a:rPr>
              <a:t> </a:t>
            </a:r>
            <a:r>
              <a:rPr lang="es-US" dirty="0" err="1" smtClean="0">
                <a:latin typeface="Arial" pitchFamily="34" charset="0"/>
                <a:cs typeface="Arial" pitchFamily="34" charset="0"/>
              </a:rPr>
              <a:t>into</a:t>
            </a:r>
            <a:r>
              <a:rPr lang="es-US" dirty="0" smtClean="0">
                <a:latin typeface="Arial" pitchFamily="34" charset="0"/>
                <a:cs typeface="Arial" pitchFamily="34" charset="0"/>
              </a:rPr>
              <a:t> </a:t>
            </a:r>
            <a:r>
              <a:rPr lang="es-US" dirty="0" err="1" smtClean="0">
                <a:latin typeface="Arial" pitchFamily="34" charset="0"/>
                <a:cs typeface="Arial" pitchFamily="34" charset="0"/>
              </a:rPr>
              <a:t>the</a:t>
            </a:r>
            <a:r>
              <a:rPr lang="es-US" dirty="0" smtClean="0">
                <a:latin typeface="Arial" pitchFamily="34" charset="0"/>
                <a:cs typeface="Arial" pitchFamily="34" charset="0"/>
              </a:rPr>
              <a:t> </a:t>
            </a:r>
            <a:r>
              <a:rPr lang="es-US" dirty="0" err="1" smtClean="0">
                <a:latin typeface="Arial" pitchFamily="34" charset="0"/>
                <a:cs typeface="Arial" pitchFamily="34" charset="0"/>
              </a:rPr>
              <a:t>clinical</a:t>
            </a:r>
            <a:r>
              <a:rPr lang="es-US" dirty="0" smtClean="0">
                <a:latin typeface="Arial" pitchFamily="34" charset="0"/>
                <a:cs typeface="Arial" pitchFamily="34" charset="0"/>
              </a:rPr>
              <a:t> </a:t>
            </a:r>
            <a:r>
              <a:rPr lang="es-US" dirty="0" err="1" smtClean="0">
                <a:latin typeface="Arial" pitchFamily="34" charset="0"/>
                <a:cs typeface="Arial" pitchFamily="34" charset="0"/>
              </a:rPr>
              <a:t>workflow</a:t>
            </a:r>
            <a:r>
              <a:rPr lang="es-US" dirty="0" smtClean="0">
                <a:latin typeface="Arial" pitchFamily="34" charset="0"/>
                <a:cs typeface="Arial" pitchFamily="34" charset="0"/>
              </a:rPr>
              <a:t>.  </a:t>
            </a:r>
            <a:r>
              <a:rPr lang="es-US" dirty="0" err="1" smtClean="0">
                <a:latin typeface="Arial" pitchFamily="34" charset="0"/>
                <a:cs typeface="Arial" pitchFamily="34" charset="0"/>
              </a:rPr>
              <a:t>An</a:t>
            </a:r>
            <a:r>
              <a:rPr lang="es-US" dirty="0" smtClean="0">
                <a:latin typeface="Arial" pitchFamily="34" charset="0"/>
                <a:cs typeface="Arial" pitchFamily="34" charset="0"/>
              </a:rPr>
              <a:t> </a:t>
            </a:r>
            <a:r>
              <a:rPr lang="es-US" dirty="0" err="1" smtClean="0">
                <a:latin typeface="Arial" pitchFamily="34" charset="0"/>
                <a:cs typeface="Arial" pitchFamily="34" charset="0"/>
              </a:rPr>
              <a:t>example</a:t>
            </a:r>
            <a:r>
              <a:rPr lang="es-US" dirty="0" smtClean="0">
                <a:latin typeface="Arial" pitchFamily="34" charset="0"/>
                <a:cs typeface="Arial" pitchFamily="34" charset="0"/>
              </a:rPr>
              <a:t> </a:t>
            </a:r>
            <a:r>
              <a:rPr lang="es-US" dirty="0" err="1" smtClean="0">
                <a:latin typeface="Arial" pitchFamily="34" charset="0"/>
                <a:cs typeface="Arial" pitchFamily="34" charset="0"/>
              </a:rPr>
              <a:t>developed</a:t>
            </a:r>
            <a:r>
              <a:rPr lang="es-US" dirty="0" smtClean="0">
                <a:latin typeface="Arial" pitchFamily="34" charset="0"/>
                <a:cs typeface="Arial" pitchFamily="34" charset="0"/>
              </a:rPr>
              <a:t> </a:t>
            </a:r>
            <a:r>
              <a:rPr lang="es-US" dirty="0" err="1" smtClean="0">
                <a:latin typeface="Arial" pitchFamily="34" charset="0"/>
                <a:cs typeface="Arial" pitchFamily="34" charset="0"/>
              </a:rPr>
              <a:t>by</a:t>
            </a:r>
            <a:r>
              <a:rPr lang="es-US" dirty="0" smtClean="0">
                <a:latin typeface="Arial" pitchFamily="34" charset="0"/>
                <a:cs typeface="Arial" pitchFamily="34" charset="0"/>
              </a:rPr>
              <a:t> </a:t>
            </a:r>
            <a:r>
              <a:rPr lang="es-US" dirty="0" err="1" smtClean="0">
                <a:latin typeface="Arial" pitchFamily="34" charset="0"/>
                <a:cs typeface="Arial" pitchFamily="34" charset="0"/>
              </a:rPr>
              <a:t>the</a:t>
            </a:r>
            <a:r>
              <a:rPr lang="es-US" dirty="0" smtClean="0">
                <a:latin typeface="Arial" pitchFamily="34" charset="0"/>
                <a:cs typeface="Arial" pitchFamily="34" charset="0"/>
              </a:rPr>
              <a:t> Mount </a:t>
            </a:r>
            <a:r>
              <a:rPr lang="es-US" dirty="0" err="1" smtClean="0">
                <a:latin typeface="Arial" pitchFamily="34" charset="0"/>
                <a:cs typeface="Arial" pitchFamily="34" charset="0"/>
              </a:rPr>
              <a:t>Sinai</a:t>
            </a:r>
            <a:r>
              <a:rPr lang="es-US" dirty="0" smtClean="0">
                <a:latin typeface="Arial" pitchFamily="34" charset="0"/>
                <a:cs typeface="Arial" pitchFamily="34" charset="0"/>
              </a:rPr>
              <a:t> </a:t>
            </a:r>
            <a:r>
              <a:rPr lang="es-US" dirty="0" err="1" smtClean="0">
                <a:latin typeface="Arial" pitchFamily="34" charset="0"/>
                <a:cs typeface="Arial" pitchFamily="34" charset="0"/>
              </a:rPr>
              <a:t>group</a:t>
            </a:r>
            <a:r>
              <a:rPr lang="es-US" dirty="0" smtClean="0">
                <a:latin typeface="Arial" pitchFamily="34" charset="0"/>
                <a:cs typeface="Arial" pitchFamily="34" charset="0"/>
              </a:rPr>
              <a:t>  </a:t>
            </a:r>
            <a:r>
              <a:rPr lang="es-US" dirty="0" err="1" smtClean="0">
                <a:latin typeface="Arial" pitchFamily="34" charset="0"/>
                <a:cs typeface="Arial" pitchFamily="34" charset="0"/>
              </a:rPr>
              <a:t>is</a:t>
            </a:r>
            <a:r>
              <a:rPr lang="es-US" dirty="0" smtClean="0">
                <a:latin typeface="Arial" pitchFamily="34" charset="0"/>
                <a:cs typeface="Arial" pitchFamily="34" charset="0"/>
              </a:rPr>
              <a:t> </a:t>
            </a:r>
            <a:r>
              <a:rPr lang="es-US" dirty="0" err="1" smtClean="0">
                <a:latin typeface="Arial" pitchFamily="34" charset="0"/>
                <a:cs typeface="Arial" pitchFamily="34" charset="0"/>
              </a:rPr>
              <a:t>the</a:t>
            </a:r>
            <a:r>
              <a:rPr lang="es-US" dirty="0" smtClean="0">
                <a:latin typeface="Arial" pitchFamily="34" charset="0"/>
                <a:cs typeface="Arial" pitchFamily="34" charset="0"/>
              </a:rPr>
              <a:t> </a:t>
            </a:r>
            <a:r>
              <a:rPr lang="es-US" dirty="0" err="1" smtClean="0">
                <a:latin typeface="Arial" pitchFamily="34" charset="0"/>
                <a:cs typeface="Arial" pitchFamily="34" charset="0"/>
              </a:rPr>
              <a:t>Clinical</a:t>
            </a:r>
            <a:r>
              <a:rPr lang="es-US" dirty="0" smtClean="0">
                <a:latin typeface="Arial" pitchFamily="34" charset="0"/>
                <a:cs typeface="Arial" pitchFamily="34" charset="0"/>
              </a:rPr>
              <a:t> </a:t>
            </a:r>
            <a:r>
              <a:rPr lang="es-US" dirty="0" err="1" smtClean="0">
                <a:latin typeface="Arial" pitchFamily="34" charset="0"/>
                <a:cs typeface="Arial" pitchFamily="34" charset="0"/>
              </a:rPr>
              <a:t>Implementation</a:t>
            </a:r>
            <a:r>
              <a:rPr lang="es-US" dirty="0" smtClean="0">
                <a:latin typeface="Arial" pitchFamily="34" charset="0"/>
                <a:cs typeface="Arial" pitchFamily="34" charset="0"/>
              </a:rPr>
              <a:t> of </a:t>
            </a:r>
            <a:r>
              <a:rPr lang="es-US" dirty="0" err="1" smtClean="0">
                <a:latin typeface="Arial" pitchFamily="34" charset="0"/>
                <a:cs typeface="Arial" pitchFamily="34" charset="0"/>
              </a:rPr>
              <a:t>Personalized</a:t>
            </a:r>
            <a:r>
              <a:rPr lang="es-US" dirty="0" smtClean="0">
                <a:latin typeface="Arial" pitchFamily="34" charset="0"/>
                <a:cs typeface="Arial" pitchFamily="34" charset="0"/>
              </a:rPr>
              <a:t> Medicine </a:t>
            </a:r>
            <a:r>
              <a:rPr lang="es-US" dirty="0" err="1" smtClean="0">
                <a:latin typeface="Arial" pitchFamily="34" charset="0"/>
                <a:cs typeface="Arial" pitchFamily="34" charset="0"/>
              </a:rPr>
              <a:t>through</a:t>
            </a:r>
            <a:r>
              <a:rPr lang="es-US" dirty="0" smtClean="0">
                <a:latin typeface="Arial" pitchFamily="34" charset="0"/>
                <a:cs typeface="Arial" pitchFamily="34" charset="0"/>
              </a:rPr>
              <a:t> </a:t>
            </a:r>
            <a:r>
              <a:rPr lang="es-US" dirty="0" err="1" smtClean="0">
                <a:latin typeface="Arial" pitchFamily="34" charset="0"/>
                <a:cs typeface="Arial" pitchFamily="34" charset="0"/>
              </a:rPr>
              <a:t>Electronic</a:t>
            </a:r>
            <a:r>
              <a:rPr lang="es-US" dirty="0" smtClean="0">
                <a:latin typeface="Arial" pitchFamily="34" charset="0"/>
                <a:cs typeface="Arial" pitchFamily="34" charset="0"/>
              </a:rPr>
              <a:t> Health Records and </a:t>
            </a:r>
            <a:r>
              <a:rPr lang="es-US" dirty="0" err="1" smtClean="0">
                <a:latin typeface="Arial" pitchFamily="34" charset="0"/>
                <a:cs typeface="Arial" pitchFamily="34" charset="0"/>
              </a:rPr>
              <a:t>Genomics</a:t>
            </a:r>
            <a:r>
              <a:rPr lang="es-US" baseline="0" dirty="0" smtClean="0">
                <a:latin typeface="Arial" pitchFamily="34" charset="0"/>
                <a:cs typeface="Arial" pitchFamily="34" charset="0"/>
              </a:rPr>
              <a:t> (</a:t>
            </a:r>
            <a:r>
              <a:rPr lang="es-US" dirty="0" err="1" smtClean="0">
                <a:latin typeface="Arial" pitchFamily="34" charset="0"/>
                <a:cs typeface="Arial" pitchFamily="34" charset="0"/>
              </a:rPr>
              <a:t>also</a:t>
            </a:r>
            <a:r>
              <a:rPr lang="es-US" dirty="0" smtClean="0">
                <a:latin typeface="Arial" pitchFamily="34" charset="0"/>
                <a:cs typeface="Arial" pitchFamily="34" charset="0"/>
              </a:rPr>
              <a:t> </a:t>
            </a:r>
            <a:r>
              <a:rPr lang="es-US" dirty="0" err="1" smtClean="0">
                <a:latin typeface="Arial" pitchFamily="34" charset="0"/>
                <a:cs typeface="Arial" pitchFamily="34" charset="0"/>
              </a:rPr>
              <a:t>known</a:t>
            </a:r>
            <a:r>
              <a:rPr lang="es-US" dirty="0" smtClean="0">
                <a:latin typeface="Arial" pitchFamily="34" charset="0"/>
                <a:cs typeface="Arial" pitchFamily="34" charset="0"/>
              </a:rPr>
              <a:t> as </a:t>
            </a:r>
            <a:r>
              <a:rPr lang="es-US" dirty="0" err="1" smtClean="0">
                <a:latin typeface="Arial" pitchFamily="34" charset="0"/>
                <a:cs typeface="Arial" pitchFamily="34" charset="0"/>
              </a:rPr>
              <a:t>the</a:t>
            </a:r>
            <a:r>
              <a:rPr lang="es-US" dirty="0" smtClean="0">
                <a:latin typeface="Arial" pitchFamily="34" charset="0"/>
                <a:cs typeface="Arial" pitchFamily="34" charset="0"/>
              </a:rPr>
              <a:t> CLIPMERGE </a:t>
            </a:r>
            <a:r>
              <a:rPr lang="es-US" dirty="0" err="1" smtClean="0">
                <a:latin typeface="Arial" pitchFamily="34" charset="0"/>
                <a:cs typeface="Arial" pitchFamily="34" charset="0"/>
              </a:rPr>
              <a:t>tool</a:t>
            </a:r>
            <a:r>
              <a:rPr lang="es-US" dirty="0" smtClean="0">
                <a:latin typeface="Arial" pitchFamily="34" charset="0"/>
                <a:cs typeface="Arial" pitchFamily="34" charset="0"/>
              </a:rPr>
              <a:t>), </a:t>
            </a:r>
            <a:r>
              <a:rPr lang="es-US" dirty="0" err="1" smtClean="0">
                <a:latin typeface="Arial" pitchFamily="34" charset="0"/>
                <a:cs typeface="Arial" pitchFamily="34" charset="0"/>
              </a:rPr>
              <a:t>which</a:t>
            </a:r>
            <a:r>
              <a:rPr lang="es-US" dirty="0" smtClean="0">
                <a:latin typeface="Arial" pitchFamily="34" charset="0"/>
                <a:cs typeface="Arial" pitchFamily="34" charset="0"/>
              </a:rPr>
              <a:t> </a:t>
            </a:r>
            <a:r>
              <a:rPr lang="es-US" dirty="0" err="1" smtClean="0">
                <a:latin typeface="Arial" pitchFamily="34" charset="0"/>
                <a:cs typeface="Arial" pitchFamily="34" charset="0"/>
              </a:rPr>
              <a:t>is</a:t>
            </a:r>
            <a:r>
              <a:rPr lang="es-US" dirty="0" smtClean="0">
                <a:latin typeface="Arial" pitchFamily="34" charset="0"/>
                <a:cs typeface="Arial" pitchFamily="34" charset="0"/>
              </a:rPr>
              <a:t> </a:t>
            </a:r>
            <a:r>
              <a:rPr lang="es-US" dirty="0" err="1" smtClean="0">
                <a:latin typeface="Arial" pitchFamily="34" charset="0"/>
                <a:cs typeface="Arial" pitchFamily="34" charset="0"/>
              </a:rPr>
              <a:t>used</a:t>
            </a:r>
            <a:r>
              <a:rPr lang="es-US" dirty="0" smtClean="0">
                <a:latin typeface="Arial" pitchFamily="34" charset="0"/>
                <a:cs typeface="Arial" pitchFamily="34" charset="0"/>
              </a:rPr>
              <a:t> </a:t>
            </a:r>
            <a:r>
              <a:rPr lang="es-US" dirty="0" err="1" smtClean="0">
                <a:latin typeface="Arial" pitchFamily="34" charset="0"/>
                <a:cs typeface="Arial" pitchFamily="34" charset="0"/>
              </a:rPr>
              <a:t>to</a:t>
            </a:r>
            <a:r>
              <a:rPr lang="es-US" dirty="0" smtClean="0">
                <a:latin typeface="Arial" pitchFamily="34" charset="0"/>
                <a:cs typeface="Arial" pitchFamily="34" charset="0"/>
              </a:rPr>
              <a:t> </a:t>
            </a:r>
            <a:r>
              <a:rPr lang="es-US" dirty="0" err="1" smtClean="0">
                <a:latin typeface="Arial" pitchFamily="34" charset="0"/>
                <a:cs typeface="Arial" pitchFamily="34" charset="0"/>
              </a:rPr>
              <a:t>deliver</a:t>
            </a:r>
            <a:r>
              <a:rPr lang="es-US" dirty="0" smtClean="0">
                <a:latin typeface="Arial" pitchFamily="34" charset="0"/>
                <a:cs typeface="Arial" pitchFamily="34" charset="0"/>
              </a:rPr>
              <a:t> </a:t>
            </a:r>
            <a:r>
              <a:rPr lang="es-US" dirty="0" err="1" smtClean="0">
                <a:latin typeface="Arial" pitchFamily="34" charset="0"/>
                <a:cs typeface="Arial" pitchFamily="34" charset="0"/>
              </a:rPr>
              <a:t>decision-support</a:t>
            </a:r>
            <a:r>
              <a:rPr lang="es-US" dirty="0" smtClean="0">
                <a:latin typeface="Arial" pitchFamily="34" charset="0"/>
                <a:cs typeface="Arial" pitchFamily="34" charset="0"/>
              </a:rPr>
              <a:t> </a:t>
            </a:r>
            <a:r>
              <a:rPr lang="es-US" dirty="0" err="1" smtClean="0">
                <a:latin typeface="Arial" pitchFamily="34" charset="0"/>
                <a:cs typeface="Arial" pitchFamily="34" charset="0"/>
              </a:rPr>
              <a:t>messages</a:t>
            </a:r>
            <a:r>
              <a:rPr lang="es-US" dirty="0" smtClean="0">
                <a:latin typeface="Arial" pitchFamily="34" charset="0"/>
                <a:cs typeface="Arial" pitchFamily="34" charset="0"/>
              </a:rPr>
              <a:t> </a:t>
            </a:r>
            <a:r>
              <a:rPr lang="es-US" dirty="0" err="1" smtClean="0">
                <a:latin typeface="Arial" pitchFamily="34" charset="0"/>
                <a:cs typeface="Arial" pitchFamily="34" charset="0"/>
              </a:rPr>
              <a:t>to</a:t>
            </a:r>
            <a:r>
              <a:rPr lang="es-US" dirty="0" smtClean="0">
                <a:latin typeface="Arial" pitchFamily="34" charset="0"/>
                <a:cs typeface="Arial" pitchFamily="34" charset="0"/>
              </a:rPr>
              <a:t> </a:t>
            </a:r>
            <a:r>
              <a:rPr lang="es-US" dirty="0" err="1" smtClean="0">
                <a:latin typeface="Arial" pitchFamily="34" charset="0"/>
                <a:cs typeface="Arial" pitchFamily="34" charset="0"/>
              </a:rPr>
              <a:t>physicians</a:t>
            </a:r>
            <a:r>
              <a:rPr lang="es-US" dirty="0" smtClean="0">
                <a:latin typeface="Arial" pitchFamily="34" charset="0"/>
                <a:cs typeface="Arial" pitchFamily="34" charset="0"/>
              </a:rPr>
              <a:t>.</a:t>
            </a:r>
          </a:p>
          <a:p>
            <a:pPr>
              <a:defRPr/>
            </a:pPr>
            <a:endParaRPr lang="es-US" dirty="0" smtClean="0">
              <a:latin typeface="Arial" pitchFamily="34" charset="0"/>
              <a:cs typeface="Arial" pitchFamily="34" charset="0"/>
            </a:endParaRPr>
          </a:p>
          <a:p>
            <a:pPr>
              <a:buFont typeface="Arial" pitchFamily="34" charset="0"/>
              <a:buNone/>
              <a:defRPr/>
            </a:pPr>
            <a:r>
              <a:rPr lang="es-US" dirty="0" err="1" smtClean="0">
                <a:latin typeface="Arial" pitchFamily="34" charset="0"/>
                <a:cs typeface="Arial" pitchFamily="34" charset="0"/>
              </a:rPr>
              <a:t>Finally</a:t>
            </a:r>
            <a:r>
              <a:rPr lang="es-US" dirty="0" smtClean="0">
                <a:latin typeface="Arial" pitchFamily="34" charset="0"/>
                <a:cs typeface="Arial" pitchFamily="34" charset="0"/>
              </a:rPr>
              <a:t>, </a:t>
            </a:r>
            <a:r>
              <a:rPr lang="es-US" dirty="0" err="1" smtClean="0">
                <a:latin typeface="Arial" pitchFamily="34" charset="0"/>
                <a:cs typeface="Arial" pitchFamily="34" charset="0"/>
              </a:rPr>
              <a:t>the</a:t>
            </a:r>
            <a:r>
              <a:rPr lang="es-US" dirty="0" smtClean="0">
                <a:latin typeface="Arial" pitchFamily="34" charset="0"/>
                <a:cs typeface="Arial" pitchFamily="34" charset="0"/>
              </a:rPr>
              <a:t> * SMART </a:t>
            </a:r>
            <a:r>
              <a:rPr lang="es-US" dirty="0" err="1" smtClean="0">
                <a:latin typeface="Arial" pitchFamily="34" charset="0"/>
                <a:cs typeface="Arial" pitchFamily="34" charset="0"/>
              </a:rPr>
              <a:t>Genomics</a:t>
            </a:r>
            <a:r>
              <a:rPr lang="es-US" dirty="0" smtClean="0">
                <a:latin typeface="Arial" pitchFamily="34" charset="0"/>
                <a:cs typeface="Arial" pitchFamily="34" charset="0"/>
              </a:rPr>
              <a:t> </a:t>
            </a:r>
            <a:r>
              <a:rPr lang="es-US" dirty="0" err="1" smtClean="0">
                <a:latin typeface="Arial" pitchFamily="34" charset="0"/>
                <a:cs typeface="Arial" pitchFamily="34" charset="0"/>
              </a:rPr>
              <a:t>Advisor</a:t>
            </a:r>
            <a:r>
              <a:rPr lang="es-US" dirty="0" smtClean="0">
                <a:latin typeface="Arial" pitchFamily="34" charset="0"/>
                <a:cs typeface="Arial" pitchFamily="34" charset="0"/>
              </a:rPr>
              <a:t> </a:t>
            </a:r>
            <a:r>
              <a:rPr lang="es-US" dirty="0" err="1" smtClean="0">
                <a:latin typeface="Arial" pitchFamily="34" charset="0"/>
                <a:cs typeface="Arial" pitchFamily="34" charset="0"/>
              </a:rPr>
              <a:t>platform</a:t>
            </a:r>
            <a:r>
              <a:rPr lang="es-US" dirty="0" smtClean="0">
                <a:latin typeface="Arial" pitchFamily="34" charset="0"/>
                <a:cs typeface="Arial" pitchFamily="34" charset="0"/>
              </a:rPr>
              <a:t>, a </a:t>
            </a:r>
            <a:r>
              <a:rPr lang="es-US" dirty="0" err="1" smtClean="0">
                <a:latin typeface="Arial" pitchFamily="34" charset="0"/>
                <a:cs typeface="Arial" pitchFamily="34" charset="0"/>
              </a:rPr>
              <a:t>tool</a:t>
            </a:r>
            <a:r>
              <a:rPr lang="es-US" dirty="0" smtClean="0">
                <a:latin typeface="Arial" pitchFamily="34" charset="0"/>
                <a:cs typeface="Arial" pitchFamily="34" charset="0"/>
              </a:rPr>
              <a:t> </a:t>
            </a:r>
            <a:r>
              <a:rPr lang="es-US" dirty="0" err="1" smtClean="0">
                <a:latin typeface="Arial" pitchFamily="34" charset="0"/>
                <a:cs typeface="Arial" pitchFamily="34" charset="0"/>
              </a:rPr>
              <a:t>that</a:t>
            </a:r>
            <a:r>
              <a:rPr lang="es-US" dirty="0" smtClean="0">
                <a:latin typeface="Arial" pitchFamily="34" charset="0"/>
                <a:cs typeface="Arial" pitchFamily="34" charset="0"/>
              </a:rPr>
              <a:t> </a:t>
            </a:r>
            <a:r>
              <a:rPr lang="es-US" dirty="0" err="1" smtClean="0">
                <a:latin typeface="Arial" pitchFamily="34" charset="0"/>
                <a:cs typeface="Arial" pitchFamily="34" charset="0"/>
              </a:rPr>
              <a:t>integrates</a:t>
            </a:r>
            <a:r>
              <a:rPr lang="es-US" dirty="0" smtClean="0">
                <a:latin typeface="Arial" pitchFamily="34" charset="0"/>
                <a:cs typeface="Arial" pitchFamily="34" charset="0"/>
              </a:rPr>
              <a:t> </a:t>
            </a:r>
            <a:r>
              <a:rPr lang="es-US" dirty="0" err="1" smtClean="0">
                <a:latin typeface="Arial" pitchFamily="34" charset="0"/>
                <a:cs typeface="Arial" pitchFamily="34" charset="0"/>
              </a:rPr>
              <a:t>genomic</a:t>
            </a:r>
            <a:r>
              <a:rPr lang="es-US" dirty="0" smtClean="0">
                <a:latin typeface="Arial" pitchFamily="34" charset="0"/>
                <a:cs typeface="Arial" pitchFamily="34" charset="0"/>
              </a:rPr>
              <a:t> </a:t>
            </a:r>
            <a:r>
              <a:rPr lang="es-US" dirty="0" err="1" smtClean="0">
                <a:latin typeface="Arial" pitchFamily="34" charset="0"/>
                <a:cs typeface="Arial" pitchFamily="34" charset="0"/>
              </a:rPr>
              <a:t>information</a:t>
            </a:r>
            <a:r>
              <a:rPr lang="es-US" dirty="0" smtClean="0">
                <a:latin typeface="Arial" pitchFamily="34" charset="0"/>
                <a:cs typeface="Arial" pitchFamily="34" charset="0"/>
              </a:rPr>
              <a:t> </a:t>
            </a:r>
            <a:r>
              <a:rPr lang="es-US" dirty="0" err="1" smtClean="0">
                <a:latin typeface="Arial" pitchFamily="34" charset="0"/>
                <a:cs typeface="Arial" pitchFamily="34" charset="0"/>
              </a:rPr>
              <a:t>with</a:t>
            </a:r>
            <a:r>
              <a:rPr lang="es-US" dirty="0" smtClean="0">
                <a:latin typeface="Arial" pitchFamily="34" charset="0"/>
                <a:cs typeface="Arial" pitchFamily="34" charset="0"/>
              </a:rPr>
              <a:t> </a:t>
            </a:r>
            <a:r>
              <a:rPr lang="es-US" dirty="0" err="1" smtClean="0">
                <a:latin typeface="Arial" pitchFamily="34" charset="0"/>
                <a:cs typeface="Arial" pitchFamily="34" charset="0"/>
              </a:rPr>
              <a:t>electronic</a:t>
            </a:r>
            <a:r>
              <a:rPr lang="es-US" dirty="0" smtClean="0">
                <a:latin typeface="Arial" pitchFamily="34" charset="0"/>
                <a:cs typeface="Arial" pitchFamily="34" charset="0"/>
              </a:rPr>
              <a:t> </a:t>
            </a:r>
            <a:r>
              <a:rPr lang="es-US" dirty="0" err="1" smtClean="0">
                <a:latin typeface="Arial" pitchFamily="34" charset="0"/>
                <a:cs typeface="Arial" pitchFamily="34" charset="0"/>
              </a:rPr>
              <a:t>health</a:t>
            </a:r>
            <a:r>
              <a:rPr lang="es-US" dirty="0" smtClean="0">
                <a:latin typeface="Arial" pitchFamily="34" charset="0"/>
                <a:cs typeface="Arial" pitchFamily="34" charset="0"/>
              </a:rPr>
              <a:t> records </a:t>
            </a:r>
            <a:r>
              <a:rPr lang="es-US" dirty="0" err="1" smtClean="0">
                <a:latin typeface="Arial" pitchFamily="34" charset="0"/>
                <a:cs typeface="Arial" pitchFamily="34" charset="0"/>
              </a:rPr>
              <a:t>to</a:t>
            </a:r>
            <a:r>
              <a:rPr lang="es-US" dirty="0" smtClean="0">
                <a:latin typeface="Arial" pitchFamily="34" charset="0"/>
                <a:cs typeface="Arial" pitchFamily="34" charset="0"/>
              </a:rPr>
              <a:t> produce </a:t>
            </a:r>
            <a:r>
              <a:rPr lang="es-US" dirty="0" err="1" smtClean="0">
                <a:latin typeface="Arial" pitchFamily="34" charset="0"/>
                <a:cs typeface="Arial" pitchFamily="34" charset="0"/>
              </a:rPr>
              <a:t>standardized</a:t>
            </a:r>
            <a:r>
              <a:rPr lang="es-US" dirty="0" smtClean="0">
                <a:latin typeface="Arial" pitchFamily="34" charset="0"/>
                <a:cs typeface="Arial" pitchFamily="34" charset="0"/>
              </a:rPr>
              <a:t> </a:t>
            </a:r>
            <a:r>
              <a:rPr lang="es-US" dirty="0" err="1" smtClean="0">
                <a:latin typeface="Arial" pitchFamily="34" charset="0"/>
                <a:cs typeface="Arial" pitchFamily="34" charset="0"/>
              </a:rPr>
              <a:t>reports</a:t>
            </a:r>
            <a:r>
              <a:rPr lang="es-US" dirty="0" smtClean="0">
                <a:latin typeface="Arial" pitchFamily="34" charset="0"/>
                <a:cs typeface="Arial" pitchFamily="34" charset="0"/>
              </a:rPr>
              <a:t>, </a:t>
            </a:r>
            <a:r>
              <a:rPr lang="es-US" dirty="0" err="1" smtClean="0">
                <a:latin typeface="Arial" pitchFamily="34" charset="0"/>
                <a:cs typeface="Arial" pitchFamily="34" charset="0"/>
              </a:rPr>
              <a:t>will</a:t>
            </a:r>
            <a:r>
              <a:rPr lang="es-US" dirty="0" smtClean="0">
                <a:latin typeface="Arial" pitchFamily="34" charset="0"/>
                <a:cs typeface="Arial" pitchFamily="34" charset="0"/>
              </a:rPr>
              <a:t> be </a:t>
            </a:r>
            <a:r>
              <a:rPr lang="es-US" dirty="0" err="1" smtClean="0">
                <a:latin typeface="Arial" pitchFamily="34" charset="0"/>
                <a:cs typeface="Arial" pitchFamily="34" charset="0"/>
              </a:rPr>
              <a:t>evaluated</a:t>
            </a:r>
            <a:r>
              <a:rPr lang="es-US" dirty="0" smtClean="0">
                <a:latin typeface="Arial" pitchFamily="34" charset="0"/>
                <a:cs typeface="Arial" pitchFamily="34" charset="0"/>
              </a:rPr>
              <a:t> and </a:t>
            </a:r>
            <a:r>
              <a:rPr lang="es-US" dirty="0" err="1" smtClean="0">
                <a:latin typeface="Arial" pitchFamily="34" charset="0"/>
                <a:cs typeface="Arial" pitchFamily="34" charset="0"/>
              </a:rPr>
              <a:t>piloted</a:t>
            </a:r>
            <a:r>
              <a:rPr lang="es-US" dirty="0" smtClean="0">
                <a:latin typeface="Arial" pitchFamily="34" charset="0"/>
                <a:cs typeface="Arial" pitchFamily="34" charset="0"/>
              </a:rPr>
              <a:t> </a:t>
            </a:r>
            <a:r>
              <a:rPr lang="es-US" dirty="0" err="1" smtClean="0">
                <a:latin typeface="Arial" pitchFamily="34" charset="0"/>
                <a:cs typeface="Arial" pitchFamily="34" charset="0"/>
              </a:rPr>
              <a:t>across</a:t>
            </a:r>
            <a:r>
              <a:rPr lang="es-US" dirty="0" smtClean="0">
                <a:latin typeface="Arial" pitchFamily="34" charset="0"/>
                <a:cs typeface="Arial" pitchFamily="34" charset="0"/>
              </a:rPr>
              <a:t> </a:t>
            </a:r>
            <a:r>
              <a:rPr lang="es-US" dirty="0" err="1" smtClean="0">
                <a:latin typeface="Arial" pitchFamily="34" charset="0"/>
                <a:cs typeface="Arial" pitchFamily="34" charset="0"/>
              </a:rPr>
              <a:t>the</a:t>
            </a:r>
            <a:r>
              <a:rPr lang="es-US" dirty="0" smtClean="0">
                <a:latin typeface="Arial" pitchFamily="34" charset="0"/>
                <a:cs typeface="Arial" pitchFamily="34" charset="0"/>
              </a:rPr>
              <a:t> </a:t>
            </a:r>
            <a:r>
              <a:rPr lang="es-US" dirty="0" err="1" smtClean="0">
                <a:latin typeface="Arial" pitchFamily="34" charset="0"/>
                <a:cs typeface="Arial" pitchFamily="34" charset="0"/>
              </a:rPr>
              <a:t>eMERGE</a:t>
            </a:r>
            <a:r>
              <a:rPr lang="es-US" dirty="0" smtClean="0">
                <a:latin typeface="Arial" pitchFamily="34" charset="0"/>
                <a:cs typeface="Arial" pitchFamily="34" charset="0"/>
              </a:rPr>
              <a:t> </a:t>
            </a:r>
            <a:r>
              <a:rPr lang="es-US" dirty="0" err="1" smtClean="0">
                <a:latin typeface="Arial" pitchFamily="34" charset="0"/>
                <a:cs typeface="Arial" pitchFamily="34" charset="0"/>
              </a:rPr>
              <a:t>sites</a:t>
            </a:r>
            <a:r>
              <a:rPr lang="es-US" dirty="0" smtClean="0">
                <a:latin typeface="Arial" pitchFamily="34" charset="0"/>
                <a:cs typeface="Arial" pitchFamily="34" charset="0"/>
              </a:rPr>
              <a:t>.</a:t>
            </a:r>
            <a:endParaRPr lang="en-US" strike="sngStrike"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9C616156-E34E-43EB-872F-AD6D30B02E7B}" type="slidenum">
              <a:rPr lang="en-US">
                <a:solidFill>
                  <a:prstClr val="black"/>
                </a:solidFill>
              </a:rPr>
              <a:pPr>
                <a:def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3"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normAutofit/>
          </a:bodyPr>
          <a:lstStyle/>
          <a:p>
            <a:pPr lvl="1">
              <a:defRPr/>
            </a:pPr>
            <a:r>
              <a:rPr lang="en-US" dirty="0" smtClean="0">
                <a:latin typeface="Arial" pitchFamily="34" charset="0"/>
                <a:cs typeface="Arial" pitchFamily="34" charset="0"/>
              </a:rPr>
              <a:t>NHGRI funded * five Centers</a:t>
            </a:r>
            <a:r>
              <a:rPr lang="en-US" baseline="0" dirty="0" smtClean="0">
                <a:latin typeface="Arial" pitchFamily="34" charset="0"/>
                <a:cs typeface="Arial" pitchFamily="34" charset="0"/>
              </a:rPr>
              <a:t> of Excellence in ELSI Research (CEERs) grants earlier this Summer. * Two 5-year P50 Specialized Centers were funded at the University of North Carolina and Columbia University. The University of North Carolina Center is a renewal of their Center, and will be addressing the implications of integrating preventive genomics into healthcare for the general public. The Columbia University Center was originally funded as an Exploratory Center, and has now made the transition to a full P50 Center; it is focused on the impact of psychiatric, neurological, and behavioral genetic and genomic information at the individual, familial, and societal levels.</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Three 3-year P20 Exploratory Centers were also funded. The University of Utah Center is focusing on issues surrounding the use of genomics in prenatal and newborn screening. The Johns Hopkins Center is focusing on the issues surrounding the application of genomics to infectious diseases and epidemics. The Kaiser/UCSF Center is utilizing Kaiser's Research Program on Genes, Environment, and Health to address key ELSI questions in translational genomic research.</a:t>
            </a:r>
            <a:endParaRPr lang="en-US" dirty="0" smtClean="0">
              <a:latin typeface="Arial" pitchFamily="34" charset="0"/>
              <a:cs typeface="Arial" pitchFamily="34" charset="0"/>
            </a:endParaRPr>
          </a:p>
          <a:p>
            <a:pPr defTabSz="919774">
              <a:spcBef>
                <a:spcPct val="0"/>
              </a:spcBef>
              <a:defRPr/>
            </a:pPr>
            <a:endParaRPr lang="en-US" dirty="0" smtClean="0">
              <a:latin typeface="Arial" pitchFamily="34" charset="0"/>
              <a:cs typeface="Arial" pitchFamily="34" charset="0"/>
            </a:endParaRPr>
          </a:p>
          <a:p>
            <a:pPr indent="14659" defTabSz="930050">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1" eaLnBrk="0" hangingPunct="0">
              <a:defRPr b="1">
                <a:solidFill>
                  <a:schemeClr val="tx1"/>
                </a:solidFill>
                <a:latin typeface="Arial" pitchFamily="34" charset="0"/>
              </a:defRPr>
            </a:lvl1pPr>
            <a:lvl2pPr marL="748388" indent="-287841" defTabSz="943481" eaLnBrk="0" hangingPunct="0">
              <a:defRPr b="1">
                <a:solidFill>
                  <a:schemeClr val="tx1"/>
                </a:solidFill>
                <a:latin typeface="Arial" pitchFamily="34" charset="0"/>
              </a:defRPr>
            </a:lvl2pPr>
            <a:lvl3pPr marL="1151368" indent="-230273" defTabSz="943481" eaLnBrk="0" hangingPunct="0">
              <a:defRPr b="1">
                <a:solidFill>
                  <a:schemeClr val="tx1"/>
                </a:solidFill>
                <a:latin typeface="Arial" pitchFamily="34" charset="0"/>
              </a:defRPr>
            </a:lvl3pPr>
            <a:lvl4pPr marL="1611914" indent="-230273" defTabSz="943481" eaLnBrk="0" hangingPunct="0">
              <a:defRPr b="1">
                <a:solidFill>
                  <a:schemeClr val="tx1"/>
                </a:solidFill>
                <a:latin typeface="Arial" pitchFamily="34" charset="0"/>
              </a:defRPr>
            </a:lvl4pPr>
            <a:lvl5pPr marL="2072460" indent="-230273" defTabSz="943481" eaLnBrk="0" hangingPunct="0">
              <a:defRPr b="1">
                <a:solidFill>
                  <a:schemeClr val="tx1"/>
                </a:solidFill>
                <a:latin typeface="Arial" pitchFamily="34" charset="0"/>
              </a:defRPr>
            </a:lvl5pPr>
            <a:lvl6pPr marL="2533007" indent="-230273" defTabSz="943481" eaLnBrk="0" fontAlgn="base" hangingPunct="0">
              <a:spcBef>
                <a:spcPct val="0"/>
              </a:spcBef>
              <a:spcAft>
                <a:spcPct val="0"/>
              </a:spcAft>
              <a:defRPr b="1">
                <a:solidFill>
                  <a:schemeClr val="tx1"/>
                </a:solidFill>
                <a:latin typeface="Arial" pitchFamily="34" charset="0"/>
              </a:defRPr>
            </a:lvl6pPr>
            <a:lvl7pPr marL="2993552" indent="-230273" defTabSz="943481" eaLnBrk="0" fontAlgn="base" hangingPunct="0">
              <a:spcBef>
                <a:spcPct val="0"/>
              </a:spcBef>
              <a:spcAft>
                <a:spcPct val="0"/>
              </a:spcAft>
              <a:defRPr b="1">
                <a:solidFill>
                  <a:schemeClr val="tx1"/>
                </a:solidFill>
                <a:latin typeface="Arial" pitchFamily="34" charset="0"/>
              </a:defRPr>
            </a:lvl7pPr>
            <a:lvl8pPr marL="3454101" indent="-230273" defTabSz="943481" eaLnBrk="0" fontAlgn="base" hangingPunct="0">
              <a:spcBef>
                <a:spcPct val="0"/>
              </a:spcBef>
              <a:spcAft>
                <a:spcPct val="0"/>
              </a:spcAft>
              <a:defRPr b="1">
                <a:solidFill>
                  <a:schemeClr val="tx1"/>
                </a:solidFill>
                <a:latin typeface="Arial" pitchFamily="34" charset="0"/>
              </a:defRPr>
            </a:lvl8pPr>
            <a:lvl9pPr marL="3914647" indent="-230273" defTabSz="943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63</a:t>
            </a:fld>
            <a:endParaRPr lang="en-US" dirty="0" smtClean="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3"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normAutofit lnSpcReduction="10000"/>
          </a:bodyPr>
          <a:lstStyle/>
          <a:p>
            <a:r>
              <a:rPr lang="en-US" dirty="0" smtClean="0">
                <a:effectLst/>
                <a:latin typeface="Arial" pitchFamily="34" charset="0"/>
                <a:cs typeface="Arial" pitchFamily="34" charset="0"/>
              </a:rPr>
              <a:t>Relevant to the CEERs</a:t>
            </a:r>
            <a:r>
              <a:rPr lang="en-US" baseline="0" dirty="0" smtClean="0">
                <a:effectLst/>
                <a:latin typeface="Arial" pitchFamily="34" charset="0"/>
                <a:cs typeface="Arial" pitchFamily="34" charset="0"/>
              </a:rPr>
              <a:t> program and our ELSI Research Program, </a:t>
            </a:r>
            <a:r>
              <a:rPr lang="en-US" dirty="0" smtClean="0">
                <a:effectLst/>
                <a:latin typeface="Arial" pitchFamily="34" charset="0"/>
                <a:cs typeface="Arial" pitchFamily="34" charset="0"/>
              </a:rPr>
              <a:t>* the next meeting of the Genomics</a:t>
            </a:r>
            <a:r>
              <a:rPr lang="en-US" baseline="0" dirty="0" smtClean="0">
                <a:effectLst/>
                <a:latin typeface="Arial" pitchFamily="34" charset="0"/>
                <a:cs typeface="Arial" pitchFamily="34" charset="0"/>
              </a:rPr>
              <a:t> and Society Working Group of this Council will be held in November. * This meeting will discuss three critical aspects of the genomic and society research efforts at NHGRI.  </a:t>
            </a:r>
          </a:p>
          <a:p>
            <a:endParaRPr lang="en-US" baseline="0" dirty="0" smtClean="0">
              <a:effectLst/>
              <a:latin typeface="Arial" pitchFamily="34" charset="0"/>
              <a:cs typeface="Arial" pitchFamily="34" charset="0"/>
            </a:endParaRPr>
          </a:p>
          <a:p>
            <a:r>
              <a:rPr lang="en-US" baseline="0" dirty="0" smtClean="0">
                <a:effectLst/>
                <a:latin typeface="Arial" pitchFamily="34" charset="0"/>
                <a:cs typeface="Arial" pitchFamily="34" charset="0"/>
              </a:rPr>
              <a:t>* First, determining research priorities— are the current priority-setting approaches effective and how can they be improved?</a:t>
            </a:r>
          </a:p>
          <a:p>
            <a:endParaRPr lang="en-US" baseline="0" dirty="0" smtClean="0">
              <a:effectLst/>
              <a:latin typeface="Arial" pitchFamily="34" charset="0"/>
              <a:cs typeface="Arial" pitchFamily="34" charset="0"/>
            </a:endParaRPr>
          </a:p>
          <a:p>
            <a:r>
              <a:rPr lang="en-US" baseline="0" dirty="0" smtClean="0">
                <a:effectLst/>
                <a:latin typeface="Arial" pitchFamily="34" charset="0"/>
                <a:cs typeface="Arial" pitchFamily="34" charset="0"/>
              </a:rPr>
              <a:t>* Second, the strengths and weaknesses of different funding approaches and mechanisms— which mechanisms are most effective and what is the appropriate</a:t>
            </a:r>
            <a:r>
              <a:rPr lang="en-US" dirty="0" smtClean="0">
                <a:effectLst/>
                <a:latin typeface="Arial" pitchFamily="34" charset="0"/>
                <a:cs typeface="Arial" pitchFamily="34" charset="0"/>
              </a:rPr>
              <a:t> balance among these mechanisms</a:t>
            </a:r>
            <a:r>
              <a:rPr lang="en-US" baseline="0" dirty="0" smtClean="0">
                <a:effectLst/>
                <a:latin typeface="Arial" pitchFamily="34" charset="0"/>
                <a:cs typeface="Arial" pitchFamily="34" charset="0"/>
              </a:rPr>
              <a:t>? </a:t>
            </a:r>
          </a:p>
          <a:p>
            <a:endParaRPr lang="en-US" baseline="0" dirty="0" smtClean="0">
              <a:effectLst/>
              <a:latin typeface="Arial" pitchFamily="34" charset="0"/>
              <a:cs typeface="Arial" pitchFamily="34" charset="0"/>
            </a:endParaRPr>
          </a:p>
          <a:p>
            <a:r>
              <a:rPr lang="en-US" baseline="0" dirty="0" smtClean="0">
                <a:effectLst/>
                <a:latin typeface="Arial" pitchFamily="34" charset="0"/>
                <a:cs typeface="Arial" pitchFamily="34" charset="0"/>
              </a:rPr>
              <a:t>* Third, the establishment of boundaries of ELSI Research— which research areas are within the scope of NHGRI’s ELSI Research Program and which are not? </a:t>
            </a:r>
          </a:p>
          <a:p>
            <a:pPr marL="464744" lvl="1"/>
            <a:r>
              <a:rPr lang="en-US" dirty="0">
                <a:latin typeface="Arial" pitchFamily="34" charset="0"/>
                <a:cs typeface="Arial" pitchFamily="34" charset="0"/>
              </a:rPr>
              <a:t> </a:t>
            </a:r>
            <a:endParaRPr lang="en-US" baseline="0" dirty="0" smtClean="0">
              <a:effectLst/>
              <a:latin typeface="Arial" pitchFamily="34" charset="0"/>
              <a:cs typeface="Arial" pitchFamily="34" charset="0"/>
            </a:endParaRPr>
          </a:p>
          <a:p>
            <a:r>
              <a:rPr lang="en-US" baseline="0" dirty="0" smtClean="0">
                <a:effectLst/>
                <a:latin typeface="Arial" pitchFamily="34" charset="0"/>
                <a:cs typeface="Arial" pitchFamily="34" charset="0"/>
              </a:rPr>
              <a:t>In preparation for this meeting, three smaller working groups have been formed to </a:t>
            </a:r>
            <a:r>
              <a:rPr lang="en-US" dirty="0">
                <a:latin typeface="Arial" pitchFamily="34" charset="0"/>
                <a:cs typeface="Arial" pitchFamily="34" charset="0"/>
              </a:rPr>
              <a:t>identify key issues surrounding each of the topics, gather information to bring back to the rest of the group, and lead the discussion at the November meeting.</a:t>
            </a:r>
          </a:p>
          <a:p>
            <a:pPr marL="174279" indent="-174279">
              <a:buFont typeface="Arial" pitchFamily="34" charset="0"/>
              <a:buChar cha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1" eaLnBrk="0" hangingPunct="0">
              <a:defRPr b="1">
                <a:solidFill>
                  <a:schemeClr val="tx1"/>
                </a:solidFill>
                <a:latin typeface="Arial" pitchFamily="34" charset="0"/>
              </a:defRPr>
            </a:lvl1pPr>
            <a:lvl2pPr marL="748388" indent="-287841" defTabSz="943481" eaLnBrk="0" hangingPunct="0">
              <a:defRPr b="1">
                <a:solidFill>
                  <a:schemeClr val="tx1"/>
                </a:solidFill>
                <a:latin typeface="Arial" pitchFamily="34" charset="0"/>
              </a:defRPr>
            </a:lvl2pPr>
            <a:lvl3pPr marL="1151368" indent="-230273" defTabSz="943481" eaLnBrk="0" hangingPunct="0">
              <a:defRPr b="1">
                <a:solidFill>
                  <a:schemeClr val="tx1"/>
                </a:solidFill>
                <a:latin typeface="Arial" pitchFamily="34" charset="0"/>
              </a:defRPr>
            </a:lvl3pPr>
            <a:lvl4pPr marL="1611914" indent="-230273" defTabSz="943481" eaLnBrk="0" hangingPunct="0">
              <a:defRPr b="1">
                <a:solidFill>
                  <a:schemeClr val="tx1"/>
                </a:solidFill>
                <a:latin typeface="Arial" pitchFamily="34" charset="0"/>
              </a:defRPr>
            </a:lvl4pPr>
            <a:lvl5pPr marL="2072460" indent="-230273" defTabSz="943481" eaLnBrk="0" hangingPunct="0">
              <a:defRPr b="1">
                <a:solidFill>
                  <a:schemeClr val="tx1"/>
                </a:solidFill>
                <a:latin typeface="Arial" pitchFamily="34" charset="0"/>
              </a:defRPr>
            </a:lvl5pPr>
            <a:lvl6pPr marL="2533007" indent="-230273" defTabSz="943481" eaLnBrk="0" fontAlgn="base" hangingPunct="0">
              <a:spcBef>
                <a:spcPct val="0"/>
              </a:spcBef>
              <a:spcAft>
                <a:spcPct val="0"/>
              </a:spcAft>
              <a:defRPr b="1">
                <a:solidFill>
                  <a:schemeClr val="tx1"/>
                </a:solidFill>
                <a:latin typeface="Arial" pitchFamily="34" charset="0"/>
              </a:defRPr>
            </a:lvl6pPr>
            <a:lvl7pPr marL="2993552" indent="-230273" defTabSz="943481" eaLnBrk="0" fontAlgn="base" hangingPunct="0">
              <a:spcBef>
                <a:spcPct val="0"/>
              </a:spcBef>
              <a:spcAft>
                <a:spcPct val="0"/>
              </a:spcAft>
              <a:defRPr b="1">
                <a:solidFill>
                  <a:schemeClr val="tx1"/>
                </a:solidFill>
                <a:latin typeface="Arial" pitchFamily="34" charset="0"/>
              </a:defRPr>
            </a:lvl7pPr>
            <a:lvl8pPr marL="3454101" indent="-230273" defTabSz="943481" eaLnBrk="0" fontAlgn="base" hangingPunct="0">
              <a:spcBef>
                <a:spcPct val="0"/>
              </a:spcBef>
              <a:spcAft>
                <a:spcPct val="0"/>
              </a:spcAft>
              <a:defRPr b="1">
                <a:solidFill>
                  <a:schemeClr val="tx1"/>
                </a:solidFill>
                <a:latin typeface="Arial" pitchFamily="34" charset="0"/>
              </a:defRPr>
            </a:lvl8pPr>
            <a:lvl9pPr marL="3914647" indent="-230273" defTabSz="943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Back in April of this year, NHGRI held a workshop that took a careful and critical look at NHGRI’s extramural training and career development programs. That workshop was co-chaired by Gail </a:t>
            </a:r>
            <a:r>
              <a:rPr lang="en-US" dirty="0" err="1">
                <a:latin typeface="Arial" pitchFamily="34" charset="0"/>
                <a:cs typeface="Arial" pitchFamily="34" charset="0"/>
              </a:rPr>
              <a:t>Jarvik</a:t>
            </a:r>
            <a:r>
              <a:rPr lang="en-US" dirty="0">
                <a:latin typeface="Arial" pitchFamily="34" charset="0"/>
                <a:cs typeface="Arial" pitchFamily="34" charset="0"/>
              </a:rPr>
              <a:t> and Bob Waterston, with a summary </a:t>
            </a:r>
            <a:r>
              <a:rPr lang="en-US" dirty="0" smtClean="0">
                <a:latin typeface="Arial" pitchFamily="34" charset="0"/>
                <a:cs typeface="Arial" pitchFamily="34" charset="0"/>
              </a:rPr>
              <a:t>is available </a:t>
            </a:r>
            <a:r>
              <a:rPr lang="en-US" dirty="0">
                <a:latin typeface="Arial" pitchFamily="34" charset="0"/>
                <a:cs typeface="Arial" pitchFamily="34" charset="0"/>
              </a:rPr>
              <a:t>as Document 40.</a:t>
            </a:r>
          </a:p>
          <a:p>
            <a:endParaRPr lang="en-US" dirty="0">
              <a:latin typeface="Arial" pitchFamily="34" charset="0"/>
              <a:cs typeface="Arial" pitchFamily="34" charset="0"/>
            </a:endParaRPr>
          </a:p>
          <a:p>
            <a:r>
              <a:rPr lang="en-US" dirty="0">
                <a:latin typeface="Arial" pitchFamily="34" charset="0"/>
                <a:cs typeface="Arial" pitchFamily="34" charset="0"/>
              </a:rPr>
              <a:t>* The aims of the workshop and our subsequent internals discussions </a:t>
            </a:r>
            <a:r>
              <a:rPr lang="en-US" dirty="0" smtClean="0">
                <a:latin typeface="Arial" pitchFamily="34" charset="0"/>
                <a:cs typeface="Arial" pitchFamily="34" charset="0"/>
              </a:rPr>
              <a:t>include </a:t>
            </a:r>
            <a:r>
              <a:rPr lang="en-US" dirty="0">
                <a:latin typeface="Arial" pitchFamily="34" charset="0"/>
                <a:cs typeface="Arial" pitchFamily="34" charset="0"/>
              </a:rPr>
              <a:t>the three things listed here. </a:t>
            </a:r>
          </a:p>
          <a:p>
            <a:endParaRPr lang="en-US" dirty="0">
              <a:latin typeface="Arial" pitchFamily="34" charset="0"/>
              <a:cs typeface="Arial" pitchFamily="34" charset="0"/>
            </a:endParaRPr>
          </a:p>
          <a:p>
            <a:r>
              <a:rPr lang="en-US" dirty="0">
                <a:latin typeface="Arial" pitchFamily="34" charset="0"/>
                <a:cs typeface="Arial" pitchFamily="34" charset="0"/>
              </a:rPr>
              <a:t>From those efforts, NHGRI has now formulated a plan for enhancing its extramural training and career development programs, something that Heather Junkins will be presenting to you in detail later in this Open Session. </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967877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203325" y="701675"/>
            <a:ext cx="4679950" cy="3509963"/>
          </a:xfrm>
          <a:prstGeom prst="rect">
            <a:avLst/>
          </a:prstGeom>
          <a:ln/>
        </p:spPr>
      </p:sp>
      <p:sp>
        <p:nvSpPr>
          <p:cNvPr id="155651" name="Rectangle 3"/>
          <p:cNvSpPr>
            <a:spLocks noGrp="1" noChangeArrowheads="1"/>
          </p:cNvSpPr>
          <p:nvPr>
            <p:ph type="body" idx="1"/>
          </p:nvPr>
        </p:nvSpPr>
        <p:spPr>
          <a:xfrm>
            <a:off x="944564" y="4446591"/>
            <a:ext cx="5197475" cy="4414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488">
              <a:spcBef>
                <a:spcPts val="0"/>
              </a:spcBef>
              <a:defRPr/>
            </a:pPr>
            <a:r>
              <a:rPr lang="en-US" baseline="0" dirty="0" smtClean="0">
                <a:latin typeface="Arial" pitchFamily="34" charset="0"/>
                <a:cs typeface="Arial" pitchFamily="34" charset="0"/>
              </a:rPr>
              <a:t>The NIH Common Fund’s * Molecular Libraries</a:t>
            </a:r>
            <a:r>
              <a:rPr lang="en-US" dirty="0" smtClean="0">
                <a:latin typeface="Arial" pitchFamily="34" charset="0"/>
                <a:cs typeface="Arial" pitchFamily="34" charset="0"/>
              </a:rPr>
              <a:t> Program is in its final year of the production phase.</a:t>
            </a:r>
            <a:r>
              <a:rPr lang="en-US" baseline="0" dirty="0" smtClean="0">
                <a:latin typeface="Arial" pitchFamily="34" charset="0"/>
                <a:cs typeface="Arial" pitchFamily="34" charset="0"/>
              </a:rPr>
              <a:t> It will thus </a:t>
            </a:r>
            <a:r>
              <a:rPr lang="en-US" dirty="0" smtClean="0">
                <a:latin typeface="Arial" pitchFamily="34" charset="0"/>
                <a:cs typeface="Arial" pitchFamily="34" charset="0"/>
              </a:rPr>
              <a:t>end next</a:t>
            </a:r>
            <a:r>
              <a:rPr lang="en-US" i="1" dirty="0" smtClean="0">
                <a:latin typeface="Arial" pitchFamily="34" charset="0"/>
                <a:cs typeface="Arial" pitchFamily="34" charset="0"/>
              </a:rPr>
              <a:t> </a:t>
            </a:r>
            <a:r>
              <a:rPr lang="en-US" dirty="0" smtClean="0">
                <a:latin typeface="Arial" pitchFamily="34" charset="0"/>
                <a:cs typeface="Arial" pitchFamily="34" charset="0"/>
              </a:rPr>
              <a:t>year after 9 years producing research-caliber probes on request from investigators.  </a:t>
            </a:r>
          </a:p>
          <a:p>
            <a:pPr defTabSz="929488">
              <a:spcBef>
                <a:spcPts val="0"/>
              </a:spcBef>
              <a:defRPr/>
            </a:pPr>
            <a:endParaRPr lang="en-US" dirty="0" smtClean="0">
              <a:latin typeface="Arial" pitchFamily="34" charset="0"/>
              <a:cs typeface="Arial" pitchFamily="34" charset="0"/>
            </a:endParaRPr>
          </a:p>
          <a:p>
            <a:pPr indent="-232372" defTabSz="929488">
              <a:spcBef>
                <a:spcPts val="0"/>
              </a:spcBef>
              <a:defRPr/>
            </a:pPr>
            <a:r>
              <a:rPr lang="en-US" dirty="0" smtClean="0">
                <a:latin typeface="Arial" pitchFamily="34" charset="0"/>
                <a:cs typeface="Arial" pitchFamily="34" charset="0"/>
              </a:rPr>
              <a:t>Some of the important milestone achievements of the program are</a:t>
            </a:r>
            <a:r>
              <a:rPr lang="en-US" baseline="0" dirty="0" smtClean="0">
                <a:latin typeface="Arial" pitchFamily="34" charset="0"/>
                <a:cs typeface="Arial" pitchFamily="34" charset="0"/>
              </a:rPr>
              <a:t> c</a:t>
            </a:r>
            <a:r>
              <a:rPr lang="en-US" dirty="0" smtClean="0">
                <a:latin typeface="Arial" pitchFamily="34" charset="0"/>
                <a:cs typeface="Arial" pitchFamily="34" charset="0"/>
              </a:rPr>
              <a:t>ompletion of 544 high-throughput screens,</a:t>
            </a:r>
            <a:r>
              <a:rPr lang="en-US" baseline="0" dirty="0" smtClean="0">
                <a:latin typeface="Arial" pitchFamily="34" charset="0"/>
                <a:cs typeface="Arial" pitchFamily="34" charset="0"/>
              </a:rPr>
              <a:t> d</a:t>
            </a:r>
            <a:r>
              <a:rPr lang="en-US" dirty="0" smtClean="0">
                <a:latin typeface="Arial" pitchFamily="34" charset="0"/>
                <a:cs typeface="Arial" pitchFamily="34" charset="0"/>
              </a:rPr>
              <a:t>iscovery of 355 small-molecule probes, and publication of 676 articles in peer-reviewed journals.  </a:t>
            </a:r>
          </a:p>
          <a:p>
            <a:pPr marL="0" lvl="1" indent="-232372">
              <a:spcBef>
                <a:spcPts val="0"/>
              </a:spcBef>
              <a:defRPr/>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 Screening Centers’ goals for the remaining time include * completing their projects, * placing all data in </a:t>
            </a:r>
            <a:r>
              <a:rPr lang="en-US" dirty="0" err="1" smtClean="0">
                <a:latin typeface="Arial" pitchFamily="34" charset="0"/>
                <a:cs typeface="Arial" pitchFamily="34" charset="0"/>
              </a:rPr>
              <a:t>P</a:t>
            </a:r>
            <a:r>
              <a:rPr lang="en-US" baseline="0" dirty="0" err="1" smtClean="0">
                <a:latin typeface="Arial" pitchFamily="34" charset="0"/>
                <a:cs typeface="Arial" pitchFamily="34" charset="0"/>
              </a:rPr>
              <a:t>ubChem</a:t>
            </a:r>
            <a:r>
              <a:rPr lang="en-US" baseline="0" dirty="0" smtClean="0">
                <a:latin typeface="Arial" pitchFamily="34" charset="0"/>
                <a:cs typeface="Arial" pitchFamily="34" charset="0"/>
              </a:rPr>
              <a:t>, and</a:t>
            </a:r>
            <a:r>
              <a:rPr lang="en-US" dirty="0" smtClean="0">
                <a:latin typeface="Arial" pitchFamily="34" charset="0"/>
                <a:cs typeface="Arial" pitchFamily="34" charset="0"/>
              </a:rPr>
              <a:t> * filing </a:t>
            </a:r>
            <a:r>
              <a:rPr lang="en-US" baseline="0" dirty="0" smtClean="0">
                <a:latin typeface="Arial" pitchFamily="34" charset="0"/>
                <a:cs typeface="Arial" pitchFamily="34" charset="0"/>
              </a:rPr>
              <a:t>probe</a:t>
            </a:r>
            <a:r>
              <a:rPr lang="en-US" dirty="0" smtClean="0">
                <a:latin typeface="Arial" pitchFamily="34" charset="0"/>
                <a:cs typeface="Arial" pitchFamily="34" charset="0"/>
              </a:rPr>
              <a:t> reports to the</a:t>
            </a:r>
            <a:r>
              <a:rPr lang="en-US" baseline="0" dirty="0" smtClean="0">
                <a:latin typeface="Arial" pitchFamily="34" charset="0"/>
                <a:cs typeface="Arial" pitchFamily="34" charset="0"/>
              </a:rPr>
              <a:t> NCBI Bookshelf. </a:t>
            </a:r>
          </a:p>
          <a:p>
            <a:pPr>
              <a:spcBef>
                <a:spcPts val="0"/>
              </a:spcBef>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Future screening by these Centers will depend on NIH institutional support through Research Project Grants. Program</a:t>
            </a:r>
            <a:r>
              <a:rPr lang="en-US" i="1" dirty="0" smtClean="0">
                <a:latin typeface="Arial" pitchFamily="34" charset="0"/>
                <a:cs typeface="Arial" pitchFamily="34" charset="0"/>
              </a:rPr>
              <a:t> </a:t>
            </a:r>
            <a:r>
              <a:rPr lang="en-US" dirty="0" smtClean="0">
                <a:latin typeface="Arial" pitchFamily="34" charset="0"/>
                <a:cs typeface="Arial" pitchFamily="34" charset="0"/>
              </a:rPr>
              <a:t>announcements for high-throughput screening project applications are out and signed on to by many of the categorical disease Institutes and Centers.</a:t>
            </a:r>
          </a:p>
        </p:txBody>
      </p:sp>
      <p:sp>
        <p:nvSpPr>
          <p:cNvPr id="4" name="Slide Number Placeholder 3"/>
          <p:cNvSpPr>
            <a:spLocks noGrp="1"/>
          </p:cNvSpPr>
          <p:nvPr>
            <p:ph type="sldNum" sz="quarter" idx="5"/>
          </p:nvPr>
        </p:nvSpPr>
        <p:spPr>
          <a:xfrm>
            <a:off x="4014791"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19" eaLnBrk="0" hangingPunct="0">
              <a:defRPr b="1">
                <a:solidFill>
                  <a:schemeClr val="tx1"/>
                </a:solidFill>
                <a:latin typeface="Arial" pitchFamily="34" charset="0"/>
              </a:defRPr>
            </a:lvl1pPr>
            <a:lvl2pPr marL="741676" indent="-285260" defTabSz="935019" eaLnBrk="0" hangingPunct="0">
              <a:defRPr b="1">
                <a:solidFill>
                  <a:schemeClr val="tx1"/>
                </a:solidFill>
                <a:latin typeface="Arial" pitchFamily="34" charset="0"/>
              </a:defRPr>
            </a:lvl2pPr>
            <a:lvl3pPr marL="1141042" indent="-228208" defTabSz="935019" eaLnBrk="0" hangingPunct="0">
              <a:defRPr b="1">
                <a:solidFill>
                  <a:schemeClr val="tx1"/>
                </a:solidFill>
                <a:latin typeface="Arial" pitchFamily="34" charset="0"/>
              </a:defRPr>
            </a:lvl3pPr>
            <a:lvl4pPr marL="1597457" indent="-228208" defTabSz="935019" eaLnBrk="0" hangingPunct="0">
              <a:defRPr b="1">
                <a:solidFill>
                  <a:schemeClr val="tx1"/>
                </a:solidFill>
                <a:latin typeface="Arial" pitchFamily="34" charset="0"/>
              </a:defRPr>
            </a:lvl4pPr>
            <a:lvl5pPr marL="2053874" indent="-228208" defTabSz="935019" eaLnBrk="0" hangingPunct="0">
              <a:defRPr b="1">
                <a:solidFill>
                  <a:schemeClr val="tx1"/>
                </a:solidFill>
                <a:latin typeface="Arial" pitchFamily="34" charset="0"/>
              </a:defRPr>
            </a:lvl5pPr>
            <a:lvl6pPr marL="2510290" indent="-228208" defTabSz="935019" eaLnBrk="0" fontAlgn="base" hangingPunct="0">
              <a:spcBef>
                <a:spcPct val="0"/>
              </a:spcBef>
              <a:spcAft>
                <a:spcPct val="0"/>
              </a:spcAft>
              <a:defRPr b="1">
                <a:solidFill>
                  <a:schemeClr val="tx1"/>
                </a:solidFill>
                <a:latin typeface="Arial" pitchFamily="34" charset="0"/>
              </a:defRPr>
            </a:lvl6pPr>
            <a:lvl7pPr marL="2966706" indent="-228208" defTabSz="935019" eaLnBrk="0" fontAlgn="base" hangingPunct="0">
              <a:spcBef>
                <a:spcPct val="0"/>
              </a:spcBef>
              <a:spcAft>
                <a:spcPct val="0"/>
              </a:spcAft>
              <a:defRPr b="1">
                <a:solidFill>
                  <a:schemeClr val="tx1"/>
                </a:solidFill>
                <a:latin typeface="Arial" pitchFamily="34" charset="0"/>
              </a:defRPr>
            </a:lvl7pPr>
            <a:lvl8pPr marL="3423123" indent="-228208" defTabSz="935019" eaLnBrk="0" fontAlgn="base" hangingPunct="0">
              <a:spcBef>
                <a:spcPct val="0"/>
              </a:spcBef>
              <a:spcAft>
                <a:spcPct val="0"/>
              </a:spcAft>
              <a:defRPr b="1">
                <a:solidFill>
                  <a:schemeClr val="tx1"/>
                </a:solidFill>
                <a:latin typeface="Arial" pitchFamily="34" charset="0"/>
              </a:defRPr>
            </a:lvl8pPr>
            <a:lvl9pPr marL="3879539" indent="-228208" defTabSz="9350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67</a:t>
            </a:fld>
            <a:endParaRPr lang="en-US" dirty="0" smtClean="0">
              <a:solidFill>
                <a:prstClr val="black"/>
              </a:solidFill>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noFill/>
          <a:ln/>
        </p:spPr>
        <p:txBody>
          <a:bodyPr/>
          <a:lstStyle/>
          <a:p>
            <a:pPr>
              <a:defRPr/>
            </a:pPr>
            <a:r>
              <a:rPr lang="en-US" dirty="0" smtClean="0">
                <a:latin typeface="Arial" pitchFamily="34" charset="0"/>
                <a:cs typeface="Arial" pitchFamily="34" charset="0"/>
              </a:rPr>
              <a:t>Catalyzed by the Human</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Project (HMP),</a:t>
            </a:r>
            <a:r>
              <a:rPr lang="en-US" dirty="0" smtClean="0">
                <a:latin typeface="Arial" pitchFamily="34" charset="0"/>
                <a:cs typeface="Arial" pitchFamily="34" charset="0"/>
              </a:rPr>
              <a:t> 16 </a:t>
            </a:r>
            <a:r>
              <a:rPr lang="en-US" dirty="0">
                <a:latin typeface="Arial" pitchFamily="34" charset="0"/>
                <a:cs typeface="Arial" pitchFamily="34" charset="0"/>
              </a:rPr>
              <a:t>Institutes and Centers at NIH have begun developing extramural human </a:t>
            </a:r>
            <a:r>
              <a:rPr lang="en-US" dirty="0" err="1">
                <a:latin typeface="Arial" pitchFamily="34" charset="0"/>
                <a:cs typeface="Arial" pitchFamily="34" charset="0"/>
              </a:rPr>
              <a:t>microbiome</a:t>
            </a:r>
            <a:r>
              <a:rPr lang="en-US" dirty="0">
                <a:latin typeface="Arial" pitchFamily="34" charset="0"/>
                <a:cs typeface="Arial" pitchFamily="34" charset="0"/>
              </a:rPr>
              <a:t> research programs. </a:t>
            </a:r>
            <a:r>
              <a:rPr lang="en-US" dirty="0" smtClean="0">
                <a:latin typeface="Arial" pitchFamily="34" charset="0"/>
                <a:cs typeface="Arial" pitchFamily="34" charset="0"/>
              </a:rPr>
              <a:t>I</a:t>
            </a:r>
            <a:r>
              <a:rPr lang="en-US" dirty="0">
                <a:latin typeface="Arial" pitchFamily="34" charset="0"/>
                <a:cs typeface="Arial" pitchFamily="34" charset="0"/>
              </a:rPr>
              <a:t>nvestigators from the HMP and </a:t>
            </a:r>
            <a:r>
              <a:rPr lang="en-US" dirty="0" smtClean="0">
                <a:latin typeface="Arial" pitchFamily="34" charset="0"/>
                <a:cs typeface="Arial" pitchFamily="34" charset="0"/>
              </a:rPr>
              <a:t>staff from </a:t>
            </a:r>
            <a:r>
              <a:rPr lang="en-US" dirty="0">
                <a:latin typeface="Arial" pitchFamily="34" charset="0"/>
                <a:cs typeface="Arial" pitchFamily="34" charset="0"/>
              </a:rPr>
              <a:t>these </a:t>
            </a:r>
            <a:r>
              <a:rPr lang="en-US" dirty="0" smtClean="0">
                <a:latin typeface="Arial" pitchFamily="34" charset="0"/>
                <a:cs typeface="Arial" pitchFamily="34" charset="0"/>
              </a:rPr>
              <a:t>16 </a:t>
            </a:r>
            <a:r>
              <a:rPr lang="en-US" dirty="0" err="1" smtClean="0">
                <a:latin typeface="Arial" pitchFamily="34" charset="0"/>
                <a:cs typeface="Arial" pitchFamily="34" charset="0"/>
              </a:rPr>
              <a:t>Institues</a:t>
            </a:r>
            <a:r>
              <a:rPr lang="en-US" dirty="0" smtClean="0">
                <a:latin typeface="Arial" pitchFamily="34" charset="0"/>
                <a:cs typeface="Arial" pitchFamily="34" charset="0"/>
              </a:rPr>
              <a:t> and Centers organized </a:t>
            </a:r>
            <a:r>
              <a:rPr lang="en-US" dirty="0">
                <a:latin typeface="Arial" pitchFamily="34" charset="0"/>
                <a:cs typeface="Arial" pitchFamily="34" charset="0"/>
              </a:rPr>
              <a:t>a meeting to map the future of </a:t>
            </a:r>
            <a:r>
              <a:rPr lang="en-US" dirty="0" err="1">
                <a:latin typeface="Arial" pitchFamily="34" charset="0"/>
                <a:cs typeface="Arial" pitchFamily="34" charset="0"/>
              </a:rPr>
              <a:t>microbiome</a:t>
            </a:r>
            <a:r>
              <a:rPr lang="en-US" dirty="0">
                <a:latin typeface="Arial" pitchFamily="34" charset="0"/>
                <a:cs typeface="Arial" pitchFamily="34" charset="0"/>
              </a:rPr>
              <a:t> research.</a:t>
            </a:r>
          </a:p>
          <a:p>
            <a:pPr defTabSz="947148" eaLnBrk="1" fontAlgn="auto" hangingPunct="1">
              <a:spcAft>
                <a:spcPts val="0"/>
              </a:spcAft>
              <a:defRPr/>
            </a:pPr>
            <a:endParaRPr lang="en-US" dirty="0">
              <a:latin typeface="Arial" pitchFamily="34" charset="0"/>
              <a:cs typeface="Arial" pitchFamily="34" charset="0"/>
            </a:endParaRPr>
          </a:p>
          <a:p>
            <a:pPr defTabSz="947148" eaLnBrk="1" fontAlgn="auto" hangingPunct="1">
              <a:spcAft>
                <a:spcPts val="0"/>
              </a:spcAft>
              <a:defRPr/>
            </a:pPr>
            <a:r>
              <a:rPr lang="en-US" dirty="0">
                <a:latin typeface="Arial" pitchFamily="34" charset="0"/>
                <a:cs typeface="Arial" pitchFamily="34" charset="0"/>
              </a:rPr>
              <a:t>The “Human </a:t>
            </a:r>
            <a:r>
              <a:rPr lang="en-US" dirty="0" err="1">
                <a:latin typeface="Arial" pitchFamily="34" charset="0"/>
                <a:cs typeface="Arial" pitchFamily="34" charset="0"/>
              </a:rPr>
              <a:t>Microbiome</a:t>
            </a:r>
            <a:r>
              <a:rPr lang="en-US" dirty="0">
                <a:latin typeface="Arial" pitchFamily="34" charset="0"/>
                <a:cs typeface="Arial" pitchFamily="34" charset="0"/>
              </a:rPr>
              <a:t> Science: Vision for the Future” </a:t>
            </a:r>
            <a:r>
              <a:rPr lang="en-US" dirty="0" smtClean="0">
                <a:latin typeface="Arial" pitchFamily="34" charset="0"/>
                <a:cs typeface="Arial" pitchFamily="34" charset="0"/>
              </a:rPr>
              <a:t>meeting</a:t>
            </a:r>
            <a:r>
              <a:rPr lang="en-US" baseline="0" dirty="0" smtClean="0">
                <a:latin typeface="Arial" pitchFamily="34" charset="0"/>
                <a:cs typeface="Arial" pitchFamily="34" charset="0"/>
              </a:rPr>
              <a:t> was held in July, at which </a:t>
            </a:r>
            <a:r>
              <a:rPr lang="en-US" dirty="0" smtClean="0">
                <a:latin typeface="Arial" pitchFamily="34" charset="0"/>
                <a:cs typeface="Arial" pitchFamily="34" charset="0"/>
              </a:rPr>
              <a:t>presentations </a:t>
            </a:r>
            <a:r>
              <a:rPr lang="en-US" dirty="0">
                <a:latin typeface="Arial" pitchFamily="34" charset="0"/>
                <a:cs typeface="Arial" pitchFamily="34" charset="0"/>
              </a:rPr>
              <a:t>from 35 world-renowned </a:t>
            </a:r>
            <a:r>
              <a:rPr lang="en-US" dirty="0" err="1">
                <a:latin typeface="Arial" pitchFamily="34" charset="0"/>
                <a:cs typeface="Arial" pitchFamily="34" charset="0"/>
              </a:rPr>
              <a:t>microbiome</a:t>
            </a:r>
            <a:r>
              <a:rPr lang="en-US" dirty="0">
                <a:latin typeface="Arial" pitchFamily="34" charset="0"/>
                <a:cs typeface="Arial" pitchFamily="34" charset="0"/>
              </a:rPr>
              <a:t> researchers </a:t>
            </a:r>
            <a:r>
              <a:rPr lang="en-US" dirty="0" smtClean="0">
                <a:latin typeface="Arial" pitchFamily="34" charset="0"/>
                <a:cs typeface="Arial" pitchFamily="34" charset="0"/>
              </a:rPr>
              <a:t>described recent advances </a:t>
            </a:r>
            <a:r>
              <a:rPr lang="en-US" baseline="0" dirty="0" smtClean="0">
                <a:latin typeface="Arial" pitchFamily="34" charset="0"/>
                <a:cs typeface="Arial" pitchFamily="34" charset="0"/>
              </a:rPr>
              <a:t>and </a:t>
            </a:r>
            <a:r>
              <a:rPr lang="en-US" dirty="0">
                <a:latin typeface="Arial" pitchFamily="34" charset="0"/>
                <a:cs typeface="Arial" pitchFamily="34" charset="0"/>
              </a:rPr>
              <a:t>highlighted significant gaps, needs, and challenges for this field. </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This meeting was at capacity with over 250 participants</a:t>
            </a:r>
            <a:r>
              <a:rPr lang="en-US" i="1" dirty="0" smtClean="0">
                <a:latin typeface="Arial" pitchFamily="34" charset="0"/>
                <a:cs typeface="Arial" pitchFamily="34" charset="0"/>
              </a:rPr>
              <a:t>, </a:t>
            </a:r>
            <a:r>
              <a:rPr lang="en-US" dirty="0" smtClean="0">
                <a:latin typeface="Arial" pitchFamily="34" charset="0"/>
                <a:cs typeface="Arial" pitchFamily="34" charset="0"/>
              </a:rPr>
              <a:t>and an equal number viewing the daily live webcast. White papers from the meeting are being prepared for consideration at </a:t>
            </a:r>
            <a:r>
              <a:rPr lang="en-US" i="1" dirty="0" smtClean="0">
                <a:latin typeface="Arial" pitchFamily="34" charset="0"/>
                <a:cs typeface="Arial" pitchFamily="34" charset="0"/>
              </a:rPr>
              <a:t>Nature </a:t>
            </a:r>
            <a:r>
              <a:rPr lang="en-US" dirty="0" smtClean="0">
                <a:latin typeface="Arial" pitchFamily="34" charset="0"/>
                <a:cs typeface="Arial" pitchFamily="34" charset="0"/>
              </a:rPr>
              <a:t>and the journal </a:t>
            </a:r>
            <a:r>
              <a:rPr lang="en-US" i="1" dirty="0" err="1" smtClean="0">
                <a:latin typeface="Arial" pitchFamily="34" charset="0"/>
                <a:cs typeface="Arial" pitchFamily="34" charset="0"/>
              </a:rPr>
              <a:t>Microbiome</a:t>
            </a:r>
            <a:r>
              <a:rPr lang="en-US" i="1" dirty="0" smtClean="0">
                <a:latin typeface="Arial" pitchFamily="34" charset="0"/>
                <a:cs typeface="Arial" pitchFamily="34" charset="0"/>
              </a:rPr>
              <a:t> </a:t>
            </a:r>
            <a:r>
              <a:rPr lang="en-US" dirty="0" smtClean="0">
                <a:latin typeface="Arial" pitchFamily="34" charset="0"/>
                <a:cs typeface="Arial" pitchFamily="34" charset="0"/>
              </a:rPr>
              <a:t>.</a:t>
            </a:r>
            <a:endParaRPr lang="en-US" dirty="0">
              <a:latin typeface="Arial" pitchFamily="34" charset="0"/>
              <a:cs typeface="Arial" pitchFamily="34" charset="0"/>
            </a:endParaRPr>
          </a:p>
          <a:p>
            <a:pPr defTabSz="947148" eaLnBrk="1" fontAlgn="auto" hangingPunct="1">
              <a:spcAft>
                <a:spcPts val="0"/>
              </a:spcAft>
              <a:defRPr/>
            </a:pPr>
            <a:endParaRPr lang="en-US" dirty="0">
              <a:latin typeface="Arial" pitchFamily="34" charset="0"/>
              <a:cs typeface="Arial" pitchFamily="34" charset="0"/>
            </a:endParaRPr>
          </a:p>
          <a:p>
            <a:pPr defTabSz="947148" eaLnBrk="1" fontAlgn="auto" hangingPunct="1">
              <a:spcAft>
                <a:spcPts val="0"/>
              </a:spcAft>
              <a:defRPr/>
            </a:pPr>
            <a:r>
              <a:rPr lang="en-US" dirty="0" smtClean="0">
                <a:latin typeface="Arial" pitchFamily="34" charset="0"/>
                <a:cs typeface="Arial" pitchFamily="34" charset="0"/>
              </a:rPr>
              <a:t>A complete meeting archive</a:t>
            </a:r>
            <a:r>
              <a:rPr lang="en-US" baseline="0" dirty="0" smtClean="0">
                <a:latin typeface="Arial" pitchFamily="34" charset="0"/>
                <a:cs typeface="Arial" pitchFamily="34" charset="0"/>
              </a:rPr>
              <a:t> consisting of videos of the talks and the associated </a:t>
            </a:r>
            <a:r>
              <a:rPr lang="en-US" baseline="0" dirty="0" err="1" smtClean="0">
                <a:latin typeface="Arial" pitchFamily="34" charset="0"/>
                <a:cs typeface="Arial" pitchFamily="34" charset="0"/>
              </a:rPr>
              <a:t>Powerpoint</a:t>
            </a:r>
            <a:r>
              <a:rPr lang="en-US" baseline="0" dirty="0" smtClean="0">
                <a:latin typeface="Arial" pitchFamily="34" charset="0"/>
                <a:cs typeface="Arial" pitchFamily="34" charset="0"/>
              </a:rPr>
              <a:t> presentations are available as Document 42.</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199" y="4445959"/>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vert="horz" wrap="square" lIns="94662" tIns="47330" rIns="94662" bIns="47330" numCol="1" anchor="t" anchorCtr="0" compatLnSpc="1">
            <a:prstTxWarp prst="textNoShape">
              <a:avLst/>
            </a:prstTxWarp>
          </a:bodyPr>
          <a:lstStyle/>
          <a:p>
            <a:pPr marL="0"/>
            <a:r>
              <a:rPr lang="en-US" dirty="0" smtClean="0">
                <a:latin typeface="Arial" pitchFamily="34" charset="0"/>
                <a:cs typeface="Arial" pitchFamily="34" charset="0"/>
              </a:rPr>
              <a:t>More than 20 terabytes of HMP data have been submitted to NCBI and the HMP Data Analysis and Coordination Center. However, in order to analyze these HMP data, researchers must download the data and install tools on their local computers, which requires significant computing resources that may not be available to all users. </a:t>
            </a:r>
          </a:p>
          <a:p>
            <a:pPr marL="0"/>
            <a:endParaRPr lang="en-US" dirty="0" smtClean="0">
              <a:latin typeface="Arial" pitchFamily="34" charset="0"/>
              <a:cs typeface="Arial" pitchFamily="34" charset="0"/>
            </a:endParaRPr>
          </a:p>
          <a:p>
            <a:pPr marL="0"/>
            <a:r>
              <a:rPr lang="en-US" dirty="0" smtClean="0">
                <a:latin typeface="Arial" pitchFamily="34" charset="0"/>
                <a:cs typeface="Arial" pitchFamily="34" charset="0"/>
              </a:rPr>
              <a:t>In response to these challenges, NHGRI and NIAID have initiated the NIH Microbiome Cloud Pilot to examine the use of cloud computing with biomedical ‘Big Data’—</a:t>
            </a:r>
            <a:r>
              <a:rPr lang="en-US" baseline="0" dirty="0" smtClean="0">
                <a:latin typeface="Arial" pitchFamily="34" charset="0"/>
                <a:cs typeface="Arial" pitchFamily="34" charset="0"/>
              </a:rPr>
              <a:t> </a:t>
            </a:r>
            <a:r>
              <a:rPr lang="en-US" dirty="0" smtClean="0">
                <a:latin typeface="Arial" pitchFamily="34" charset="0"/>
                <a:cs typeface="Arial" pitchFamily="34" charset="0"/>
              </a:rPr>
              <a:t>specifically to develop a better understanding of how the cloud environment can be utilized for the storage, management, and analysis of such large</a:t>
            </a:r>
            <a:r>
              <a:rPr lang="en-US" baseline="0" dirty="0" smtClean="0">
                <a:latin typeface="Arial" pitchFamily="34" charset="0"/>
                <a:cs typeface="Arial" pitchFamily="34" charset="0"/>
              </a:rPr>
              <a:t> datasets. * This effort will provide HMP data on the Amazon cloud, starting this month.</a:t>
            </a:r>
            <a:r>
              <a:rPr lang="en-US" dirty="0" smtClean="0">
                <a:latin typeface="Arial" pitchFamily="34" charset="0"/>
                <a:cs typeface="Arial" pitchFamily="34" charset="0"/>
              </a:rPr>
              <a:t> * And then in December of this year, a larger</a:t>
            </a:r>
            <a:r>
              <a:rPr lang="en-US" baseline="0" dirty="0" smtClean="0">
                <a:latin typeface="Arial" pitchFamily="34" charset="0"/>
                <a:cs typeface="Arial" pitchFamily="34" charset="0"/>
              </a:rPr>
              <a:t> collection of materials will be made available on the Amazon cloud. </a:t>
            </a:r>
            <a:endParaRPr lang="en-US" dirty="0" smtClean="0">
              <a:latin typeface="Arial" pitchFamily="34" charset="0"/>
              <a:cs typeface="Arial" pitchFamily="34" charset="0"/>
            </a:endParaRPr>
          </a:p>
          <a:p>
            <a:pPr marL="0" indent="-232372">
              <a:buAutoNum type="arabicParenBoth"/>
            </a:pPr>
            <a:endParaRPr lang="en-US" dirty="0" smtClean="0">
              <a:latin typeface="Arial" pitchFamily="34" charset="0"/>
              <a:cs typeface="Arial" pitchFamily="34" charset="0"/>
            </a:endParaRPr>
          </a:p>
          <a:p>
            <a:pPr marL="0"/>
            <a:r>
              <a:rPr lang="en-US" dirty="0" smtClean="0">
                <a:latin typeface="Arial" pitchFamily="34" charset="0"/>
                <a:cs typeface="Arial" pitchFamily="34" charset="0"/>
              </a:rPr>
              <a:t>The results and the lessons learned in evaluation of the pilot will be shared with the broader scientific community, and will help to inform NIH guidance, policies, and governance procedures for using the cloud for biomedical data and analysis.</a:t>
            </a:r>
            <a:r>
              <a:rPr lang="en-US" i="1" dirty="0" smtClean="0">
                <a:latin typeface="Arial" pitchFamily="34" charset="0"/>
                <a:cs typeface="Arial" pitchFamily="34" charset="0"/>
              </a:rPr>
              <a:t> </a:t>
            </a:r>
            <a:r>
              <a:rPr lang="en-US" dirty="0" smtClean="0">
                <a:latin typeface="Arial" pitchFamily="34" charset="0"/>
                <a:cs typeface="Arial" pitchFamily="34" charset="0"/>
              </a:rPr>
              <a:t>Lessons learned from the NIH Microbiome Cloud Pilot should also be relevant to other aspects of genomics and data science research.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69</a:t>
            </a:fld>
            <a:endParaRPr lang="en-US" dirty="0"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1203325" y="701675"/>
            <a:ext cx="4679950" cy="3509963"/>
          </a:xfrm>
          <a:prstGeom prst="rect">
            <a:avLst/>
          </a:prstGeom>
          <a:ln/>
        </p:spPr>
      </p:sp>
      <p:sp>
        <p:nvSpPr>
          <p:cNvPr id="8195" name="Notes Placeholder 2"/>
          <p:cNvSpPr>
            <a:spLocks noGrp="1"/>
          </p:cNvSpPr>
          <p:nvPr>
            <p:ph type="body" idx="1"/>
          </p:nvPr>
        </p:nvSpPr>
        <p:spPr>
          <a:xfrm>
            <a:off x="797446" y="4344304"/>
            <a:ext cx="5964865" cy="44018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Without question, the biggest</a:t>
            </a:r>
            <a:r>
              <a:rPr lang="en-US" baseline="0" dirty="0" smtClean="0">
                <a:latin typeface="Arial" pitchFamily="34" charset="0"/>
                <a:cs typeface="Arial" pitchFamily="34" charset="0"/>
              </a:rPr>
              <a:t> NHGRI highlight since the last Council meeting was the opening of the NHGRI-Smithsonian exhibition, Genome: Unlocking Life’s Code. In a remarkable two short years from conception to design to grand opening, this wonderful partnership between NHGRI and the Smithsonian’s National Museum of Natural History has produced a truly spectacular exhibition (in my humble opinion), one that Council members will be seeing in person tomorrow morning.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You will be getting a more detailed update about the exhibition and its associated programming from Vence Bonham later today, but let me just briefly mention a few quick highlights.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42123" indent="-285431" eaLnBrk="0" hangingPunct="0">
              <a:defRPr b="1">
                <a:solidFill>
                  <a:schemeClr val="tx1"/>
                </a:solidFill>
                <a:latin typeface="Arial" charset="0"/>
              </a:defRPr>
            </a:lvl2pPr>
            <a:lvl3pPr marL="1141732" indent="-228346" eaLnBrk="0" hangingPunct="0">
              <a:defRPr b="1">
                <a:solidFill>
                  <a:schemeClr val="tx1"/>
                </a:solidFill>
                <a:latin typeface="Arial" charset="0"/>
              </a:defRPr>
            </a:lvl3pPr>
            <a:lvl4pPr marL="1598423" indent="-228346" eaLnBrk="0" hangingPunct="0">
              <a:defRPr b="1">
                <a:solidFill>
                  <a:schemeClr val="tx1"/>
                </a:solidFill>
                <a:latin typeface="Arial" charset="0"/>
              </a:defRPr>
            </a:lvl4pPr>
            <a:lvl5pPr marL="2055116" indent="-228346" eaLnBrk="0" hangingPunct="0">
              <a:defRPr b="1">
                <a:solidFill>
                  <a:schemeClr val="tx1"/>
                </a:solidFill>
                <a:latin typeface="Arial" charset="0"/>
              </a:defRPr>
            </a:lvl5pPr>
            <a:lvl6pPr marL="2511809" indent="-228346" eaLnBrk="0" fontAlgn="base" hangingPunct="0">
              <a:spcBef>
                <a:spcPct val="0"/>
              </a:spcBef>
              <a:spcAft>
                <a:spcPct val="0"/>
              </a:spcAft>
              <a:defRPr b="1">
                <a:solidFill>
                  <a:schemeClr val="tx1"/>
                </a:solidFill>
                <a:latin typeface="Arial" charset="0"/>
              </a:defRPr>
            </a:lvl6pPr>
            <a:lvl7pPr marL="2968501" indent="-228346" eaLnBrk="0" fontAlgn="base" hangingPunct="0">
              <a:spcBef>
                <a:spcPct val="0"/>
              </a:spcBef>
              <a:spcAft>
                <a:spcPct val="0"/>
              </a:spcAft>
              <a:defRPr b="1">
                <a:solidFill>
                  <a:schemeClr val="tx1"/>
                </a:solidFill>
                <a:latin typeface="Arial" charset="0"/>
              </a:defRPr>
            </a:lvl7pPr>
            <a:lvl8pPr marL="3425193" indent="-228346" eaLnBrk="0" fontAlgn="base" hangingPunct="0">
              <a:spcBef>
                <a:spcPct val="0"/>
              </a:spcBef>
              <a:spcAft>
                <a:spcPct val="0"/>
              </a:spcAft>
              <a:defRPr b="1">
                <a:solidFill>
                  <a:schemeClr val="tx1"/>
                </a:solidFill>
                <a:latin typeface="Arial" charset="0"/>
              </a:defRPr>
            </a:lvl8pPr>
            <a:lvl9pPr marL="3881886" indent="-228346" eaLnBrk="0" fontAlgn="base" hangingPunct="0">
              <a:spcBef>
                <a:spcPct val="0"/>
              </a:spcBef>
              <a:spcAft>
                <a:spcPct val="0"/>
              </a:spcAft>
              <a:defRPr b="1">
                <a:solidFill>
                  <a:schemeClr val="tx1"/>
                </a:solidFill>
                <a:latin typeface="Arial" charset="0"/>
              </a:defRPr>
            </a:lvl9pPr>
          </a:lstStyle>
          <a:p>
            <a:pPr eaLnBrk="1" hangingPunct="1"/>
            <a:fld id="{E660E21D-95AF-4A7B-87E0-0276C54ABF10}" type="slidenum">
              <a:rPr lang="en-US">
                <a:solidFill>
                  <a:prstClr val="black"/>
                </a:solidFill>
              </a:rPr>
              <a:pPr eaLnBrk="1" hangingPunct="1"/>
              <a:t>7</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3" y="4446589"/>
            <a:ext cx="5353117"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54" rIns="94654"/>
          <a:lstStyle/>
          <a:p>
            <a:pPr lvl="2" defTabSz="929488">
              <a:defRPr/>
            </a:pPr>
            <a:r>
              <a:rPr lang="en-US" dirty="0">
                <a:latin typeface="Arial"/>
                <a:cs typeface="Arial"/>
              </a:rPr>
              <a:t>Relevant developments with the Knockout Mouse </a:t>
            </a:r>
            <a:r>
              <a:rPr lang="en-US" dirty="0" err="1">
                <a:latin typeface="Arial"/>
                <a:cs typeface="Arial"/>
              </a:rPr>
              <a:t>Phenotyping</a:t>
            </a:r>
            <a:r>
              <a:rPr lang="en-US" dirty="0">
                <a:latin typeface="Arial"/>
                <a:cs typeface="Arial"/>
              </a:rPr>
              <a:t> Project (KOMP2) include * a recent paper published in </a:t>
            </a:r>
            <a:r>
              <a:rPr lang="en-US" i="1" dirty="0" err="1">
                <a:latin typeface="Arial"/>
                <a:cs typeface="Arial"/>
              </a:rPr>
              <a:t>PLoS</a:t>
            </a:r>
            <a:r>
              <a:rPr lang="en-US" i="1" dirty="0">
                <a:latin typeface="Arial"/>
                <a:cs typeface="Arial"/>
              </a:rPr>
              <a:t> One</a:t>
            </a:r>
            <a:r>
              <a:rPr lang="en-US" dirty="0">
                <a:latin typeface="Arial"/>
                <a:cs typeface="Arial"/>
              </a:rPr>
              <a:t> from the Jackson Lab group on their ‘Perfect Host’ technology that promises significant improvement in efficiency of generating knockout mice. Specifically, this mouse host embryo selectively ablates its own germ cells, allowing competent microinjected ES cells to fully dominate the germ line and eliminating competition for this critical niche in the developing and adult animal.</a:t>
            </a:r>
          </a:p>
          <a:p>
            <a:pPr lvl="2" defTabSz="929488">
              <a:defRPr/>
            </a:pPr>
            <a:endParaRPr lang="en-US" dirty="0">
              <a:latin typeface="Arial"/>
              <a:cs typeface="Arial"/>
            </a:endParaRPr>
          </a:p>
          <a:p>
            <a:pPr lvl="1" defTabSz="929488">
              <a:defRPr/>
            </a:pPr>
            <a:r>
              <a:rPr lang="en-US" baseline="0" dirty="0" smtClean="0">
                <a:latin typeface="Arial" pitchFamily="34" charset="0"/>
                <a:cs typeface="Arial" pitchFamily="34" charset="0"/>
              </a:rPr>
              <a:t>Overall, * KOMP2 production is on track, as shown in this progress graph from the Jackson Laboratory group. The top graph shows ES cell microinjections— yellow is goals and blue is actual production. The lower graph shows production of mouse strains where the ES cell has transmitted through the germ line. Again, yellow is goals and blue is actual numbers. The green shaded areas at the bottom show excess of production relative to the goals.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70</a:t>
            </a:fld>
            <a:endParaRPr lang="en-US" dirty="0" smtClean="0">
              <a:solidFill>
                <a:srgbClr val="000000"/>
              </a:solidFill>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53457" y="4446589"/>
            <a:ext cx="5294946" cy="4367317"/>
          </a:xfrm>
          <a:noFill/>
          <a:ln/>
        </p:spPr>
        <p:txBody>
          <a:bodyPr lIns="95546" rIns="95546"/>
          <a:lstStyle/>
          <a:p>
            <a:pPr defTabSz="946843">
              <a:spcAft>
                <a:spcPts val="0"/>
              </a:spcAft>
              <a:defRPr/>
            </a:pPr>
            <a:r>
              <a:rPr lang="en-US" dirty="0" smtClean="0">
                <a:latin typeface="Arial" pitchFamily="34" charset="0"/>
                <a:cs typeface="Arial" pitchFamily="34" charset="0"/>
              </a:rPr>
              <a:t>The Genotype-Tissue</a:t>
            </a:r>
            <a:r>
              <a:rPr lang="en-US" baseline="0" dirty="0" smtClean="0">
                <a:latin typeface="Arial" pitchFamily="34" charset="0"/>
                <a:cs typeface="Arial" pitchFamily="34" charset="0"/>
              </a:rPr>
              <a:t> Expression (</a:t>
            </a:r>
            <a:r>
              <a:rPr lang="en-US" dirty="0" smtClean="0">
                <a:latin typeface="Arial" pitchFamily="34" charset="0"/>
                <a:cs typeface="Arial" pitchFamily="34" charset="0"/>
              </a:rPr>
              <a:t>GTEx) </a:t>
            </a:r>
            <a:r>
              <a:rPr lang="en-US" baseline="0" dirty="0" smtClean="0">
                <a:latin typeface="Arial" pitchFamily="34" charset="0"/>
                <a:cs typeface="Arial" pitchFamily="34" charset="0"/>
              </a:rPr>
              <a:t>Project </a:t>
            </a:r>
            <a:r>
              <a:rPr lang="en-US" i="0" kern="1200" dirty="0" smtClean="0">
                <a:solidFill>
                  <a:schemeClr val="tx1"/>
                </a:solidFill>
                <a:latin typeface="Arial" pitchFamily="34" charset="0"/>
                <a:cs typeface="Arial" pitchFamily="34" charset="0"/>
              </a:rPr>
              <a:t>aims to study human gene expression and regulation in multiple tissues</a:t>
            </a:r>
            <a:r>
              <a:rPr lang="en-US" i="0" kern="1200" baseline="0" dirty="0" smtClean="0">
                <a:solidFill>
                  <a:schemeClr val="tx1"/>
                </a:solidFill>
                <a:latin typeface="Arial" pitchFamily="34" charset="0"/>
                <a:cs typeface="Arial" pitchFamily="34" charset="0"/>
              </a:rPr>
              <a:t> through genomic analyses of rapid autopsy samples. The goal is to gain key </a:t>
            </a:r>
            <a:r>
              <a:rPr lang="en-US" i="0" kern="1200" dirty="0" smtClean="0">
                <a:solidFill>
                  <a:schemeClr val="tx1"/>
                </a:solidFill>
                <a:latin typeface="Arial" pitchFamily="34" charset="0"/>
                <a:cs typeface="Arial" pitchFamily="34" charset="0"/>
              </a:rPr>
              <a:t>insights into the mechanisms of gene regulation and, in the future, its disease-related perturbations.</a:t>
            </a:r>
            <a:endParaRPr lang="en-US" i="0" kern="1200" baseline="0" dirty="0" smtClean="0">
              <a:solidFill>
                <a:schemeClr val="tx1"/>
              </a:solidFill>
              <a:latin typeface="Arial" pitchFamily="34" charset="0"/>
              <a:cs typeface="Arial" pitchFamily="34" charset="0"/>
            </a:endParaRPr>
          </a:p>
          <a:p>
            <a:pPr defTabSz="946843">
              <a:spcAft>
                <a:spcPts val="0"/>
              </a:spcAft>
              <a:defRPr/>
            </a:pPr>
            <a:endParaRPr lang="en-US" i="0" kern="1200" baseline="0" dirty="0" smtClean="0">
              <a:solidFill>
                <a:schemeClr val="tx1"/>
              </a:solidFill>
              <a:latin typeface="Arial" pitchFamily="34" charset="0"/>
              <a:cs typeface="Arial" pitchFamily="34" charset="0"/>
            </a:endParaRPr>
          </a:p>
          <a:p>
            <a:pPr lvl="3" defTabSz="946843" eaLnBrk="1" fontAlgn="auto" hangingPunct="1">
              <a:spcAft>
                <a:spcPts val="0"/>
              </a:spcAft>
              <a:defRPr/>
            </a:pPr>
            <a:r>
              <a:rPr lang="en-US" dirty="0" smtClean="0">
                <a:latin typeface="Arial" pitchFamily="34" charset="0"/>
                <a:cs typeface="Arial" pitchFamily="34" charset="0"/>
              </a:rPr>
              <a:t>* </a:t>
            </a:r>
            <a:r>
              <a:rPr lang="en-US" dirty="0" err="1" smtClean="0">
                <a:latin typeface="Arial" pitchFamily="34" charset="0"/>
                <a:cs typeface="Arial" pitchFamily="34" charset="0"/>
              </a:rPr>
              <a:t>GTEx</a:t>
            </a:r>
            <a:r>
              <a:rPr lang="en-US" dirty="0" smtClean="0">
                <a:latin typeface="Arial" pitchFamily="34" charset="0"/>
                <a:cs typeface="Arial" pitchFamily="34" charset="0"/>
              </a:rPr>
              <a:t> successfully</a:t>
            </a:r>
            <a:r>
              <a:rPr lang="en-US" baseline="0" dirty="0" smtClean="0">
                <a:latin typeface="Arial" pitchFamily="34" charset="0"/>
                <a:cs typeface="Arial" pitchFamily="34" charset="0"/>
              </a:rPr>
              <a:t> completed its pilot phase and </a:t>
            </a:r>
            <a:r>
              <a:rPr lang="en-US" dirty="0" smtClean="0">
                <a:latin typeface="Arial" pitchFamily="34" charset="0"/>
                <a:cs typeface="Arial" pitchFamily="34" charset="0"/>
              </a:rPr>
              <a:t>released the pilot data in April through dbGaP.</a:t>
            </a:r>
            <a:r>
              <a:rPr lang="en-US" baseline="0" dirty="0" smtClean="0">
                <a:latin typeface="Arial" pitchFamily="34" charset="0"/>
                <a:cs typeface="Arial" pitchFamily="34" charset="0"/>
              </a:rPr>
              <a:t> </a:t>
            </a:r>
            <a:r>
              <a:rPr lang="en-US" dirty="0" smtClean="0">
                <a:latin typeface="Arial" pitchFamily="34" charset="0"/>
                <a:cs typeface="Arial" pitchFamily="34" charset="0"/>
              </a:rPr>
              <a:t>This release included genotype data from 182 post-mortem donors and over 1,800</a:t>
            </a:r>
            <a:r>
              <a:rPr lang="en-US" baseline="0" dirty="0" smtClean="0">
                <a:latin typeface="Arial" pitchFamily="34" charset="0"/>
                <a:cs typeface="Arial" pitchFamily="34" charset="0"/>
              </a:rPr>
              <a:t> RNA-</a:t>
            </a:r>
            <a:r>
              <a:rPr lang="en-US" baseline="0" dirty="0" err="1" smtClean="0">
                <a:latin typeface="Arial" pitchFamily="34" charset="0"/>
                <a:cs typeface="Arial" pitchFamily="34" charset="0"/>
              </a:rPr>
              <a:t>Seq</a:t>
            </a:r>
            <a:r>
              <a:rPr lang="en-US" baseline="0" dirty="0" smtClean="0">
                <a:latin typeface="Arial" pitchFamily="34" charset="0"/>
                <a:cs typeface="Arial" pitchFamily="34" charset="0"/>
              </a:rPr>
              <a:t> studies from 38 different tissue types. * The project has now entered its scale-up phase, and donor enrollment</a:t>
            </a:r>
            <a:r>
              <a:rPr lang="en-US" dirty="0" smtClean="0">
                <a:latin typeface="Arial" pitchFamily="34" charset="0"/>
                <a:cs typeface="Arial" pitchFamily="34" charset="0"/>
              </a:rPr>
              <a:t> </a:t>
            </a:r>
            <a:r>
              <a:rPr lang="en-US" baseline="0" dirty="0" smtClean="0">
                <a:latin typeface="Arial" pitchFamily="34" charset="0"/>
                <a:cs typeface="Arial" pitchFamily="34" charset="0"/>
              </a:rPr>
              <a:t>is ramping up to include 900 genotyped donors</a:t>
            </a:r>
            <a:r>
              <a:rPr lang="en-US" dirty="0" smtClean="0">
                <a:latin typeface="Arial" pitchFamily="34" charset="0"/>
                <a:cs typeface="Arial" pitchFamily="34" charset="0"/>
              </a:rPr>
              <a:t> and over 25,000 RNA-</a:t>
            </a:r>
            <a:r>
              <a:rPr lang="en-US" dirty="0" err="1" smtClean="0">
                <a:latin typeface="Arial" pitchFamily="34" charset="0"/>
                <a:cs typeface="Arial" pitchFamily="34" charset="0"/>
              </a:rPr>
              <a:t>Seq</a:t>
            </a:r>
            <a:r>
              <a:rPr lang="en-US" dirty="0" smtClean="0">
                <a:latin typeface="Arial" pitchFamily="34" charset="0"/>
                <a:cs typeface="Arial" pitchFamily="34" charset="0"/>
              </a:rPr>
              <a:t> studies.</a:t>
            </a:r>
          </a:p>
          <a:p>
            <a:pPr lvl="3" defTabSz="946843" eaLnBrk="1" fontAlgn="auto" hangingPunct="1">
              <a:spcAft>
                <a:spcPts val="0"/>
              </a:spcAft>
              <a:defRPr/>
            </a:pPr>
            <a:endParaRPr lang="en-US" baseline="0" dirty="0" smtClean="0">
              <a:latin typeface="Arial" pitchFamily="34" charset="0"/>
              <a:cs typeface="Arial" pitchFamily="34" charset="0"/>
            </a:endParaRPr>
          </a:p>
          <a:p>
            <a:pPr defTabSz="946843">
              <a:spcAft>
                <a:spcPts val="0"/>
              </a:spcAft>
              <a:defRPr/>
            </a:pPr>
            <a:r>
              <a:rPr lang="en-US" dirty="0" smtClean="0">
                <a:latin typeface="Arial" pitchFamily="34" charset="0"/>
                <a:cs typeface="Arial" pitchFamily="34" charset="0"/>
              </a:rPr>
              <a:t>* In June, </a:t>
            </a:r>
            <a:r>
              <a:rPr lang="en-US" dirty="0">
                <a:latin typeface="Arial" pitchFamily="34" charset="0"/>
                <a:cs typeface="Arial" pitchFamily="34" charset="0"/>
              </a:rPr>
              <a:t>GTEx held its first open Community Meeting in Boston. </a:t>
            </a:r>
            <a:r>
              <a:rPr lang="en-US" dirty="0" smtClean="0">
                <a:latin typeface="Arial" pitchFamily="34" charset="0"/>
                <a:cs typeface="Arial" pitchFamily="34" charset="0"/>
              </a:rPr>
              <a:t>Over </a:t>
            </a:r>
            <a:r>
              <a:rPr lang="en-US" dirty="0">
                <a:latin typeface="Arial" pitchFamily="34" charset="0"/>
                <a:cs typeface="Arial" pitchFamily="34" charset="0"/>
              </a:rPr>
              <a:t>250 people attended, and </a:t>
            </a:r>
            <a:r>
              <a:rPr lang="en-US" dirty="0" smtClean="0">
                <a:latin typeface="Arial" pitchFamily="34" charset="0"/>
                <a:cs typeface="Arial" pitchFamily="34" charset="0"/>
              </a:rPr>
              <a:t>significant interest </a:t>
            </a:r>
            <a:r>
              <a:rPr lang="en-US" dirty="0">
                <a:latin typeface="Arial" pitchFamily="34" charset="0"/>
                <a:cs typeface="Arial" pitchFamily="34" charset="0"/>
              </a:rPr>
              <a:t>was generated about the eventual </a:t>
            </a:r>
            <a:r>
              <a:rPr lang="en-US" dirty="0" smtClean="0">
                <a:latin typeface="Arial" pitchFamily="34" charset="0"/>
                <a:cs typeface="Arial" pitchFamily="34" charset="0"/>
              </a:rPr>
              <a:t>resources that the </a:t>
            </a:r>
            <a:r>
              <a:rPr lang="en-US" dirty="0">
                <a:latin typeface="Arial" pitchFamily="34" charset="0"/>
                <a:cs typeface="Arial" pitchFamily="34" charset="0"/>
              </a:rPr>
              <a:t>project will create. </a:t>
            </a:r>
            <a:r>
              <a:rPr lang="en-US" dirty="0" smtClean="0">
                <a:latin typeface="Arial" pitchFamily="34" charset="0"/>
                <a:cs typeface="Arial" pitchFamily="34" charset="0"/>
              </a:rPr>
              <a:t>Presentations from both </a:t>
            </a:r>
            <a:r>
              <a:rPr lang="en-US" dirty="0" err="1" smtClean="0">
                <a:latin typeface="Arial" pitchFamily="34" charset="0"/>
                <a:cs typeface="Arial" pitchFamily="34" charset="0"/>
              </a:rPr>
              <a:t>GTEx</a:t>
            </a:r>
            <a:r>
              <a:rPr lang="en-US" dirty="0" smtClean="0">
                <a:latin typeface="Arial" pitchFamily="34" charset="0"/>
                <a:cs typeface="Arial" pitchFamily="34" charset="0"/>
              </a:rPr>
              <a:t> and non-</a:t>
            </a:r>
            <a:r>
              <a:rPr lang="en-US" dirty="0" err="1" smtClean="0">
                <a:latin typeface="Arial" pitchFamily="34" charset="0"/>
                <a:cs typeface="Arial" pitchFamily="34" charset="0"/>
              </a:rPr>
              <a:t>GTEx</a:t>
            </a:r>
            <a:r>
              <a:rPr lang="en-US" dirty="0" smtClean="0">
                <a:latin typeface="Arial" pitchFamily="34" charset="0"/>
                <a:cs typeface="Arial" pitchFamily="34" charset="0"/>
              </a:rPr>
              <a:t> investigators demonstrated </a:t>
            </a:r>
            <a:r>
              <a:rPr lang="en-US" dirty="0">
                <a:latin typeface="Arial" pitchFamily="34" charset="0"/>
                <a:cs typeface="Arial" pitchFamily="34" charset="0"/>
              </a:rPr>
              <a:t>the wide range of analyses that can be </a:t>
            </a:r>
            <a:r>
              <a:rPr lang="en-US" dirty="0" smtClean="0">
                <a:latin typeface="Arial" pitchFamily="34" charset="0"/>
                <a:cs typeface="Arial" pitchFamily="34" charset="0"/>
              </a:rPr>
              <a:t>performed using </a:t>
            </a:r>
            <a:r>
              <a:rPr lang="en-US" dirty="0">
                <a:latin typeface="Arial" pitchFamily="34" charset="0"/>
                <a:cs typeface="Arial" pitchFamily="34" charset="0"/>
              </a:rPr>
              <a:t>GTEx data.</a:t>
            </a:r>
          </a:p>
          <a:p>
            <a:pPr defTabSz="946843">
              <a:spcAft>
                <a:spcPts val="0"/>
              </a:spcAft>
              <a:defRPr/>
            </a:pPr>
            <a:endParaRPr lang="en-US" dirty="0">
              <a:latin typeface="Arial" pitchFamily="34" charset="0"/>
              <a:cs typeface="Arial" pitchFamily="34" charset="0"/>
            </a:endParaRPr>
          </a:p>
          <a:p>
            <a:pPr defTabSz="946843">
              <a:spcAft>
                <a:spcPts val="0"/>
              </a:spcAft>
              <a:defRPr/>
            </a:pPr>
            <a:r>
              <a:rPr lang="en-US" dirty="0" smtClean="0">
                <a:latin typeface="Arial" pitchFamily="34" charset="0"/>
                <a:cs typeface="Arial" pitchFamily="34" charset="0"/>
              </a:rPr>
              <a:t>* Finally,</a:t>
            </a:r>
            <a:r>
              <a:rPr lang="en-US" baseline="0" dirty="0" smtClean="0">
                <a:latin typeface="Arial" pitchFamily="34" charset="0"/>
                <a:cs typeface="Arial" pitchFamily="34" charset="0"/>
              </a:rPr>
              <a:t> t</a:t>
            </a:r>
            <a:r>
              <a:rPr lang="en-US" dirty="0" smtClean="0">
                <a:latin typeface="Arial" pitchFamily="34" charset="0"/>
                <a:cs typeface="Arial" pitchFamily="34" charset="0"/>
              </a:rPr>
              <a:t>here </a:t>
            </a:r>
            <a:r>
              <a:rPr lang="en-US" dirty="0">
                <a:latin typeface="Arial" pitchFamily="34" charset="0"/>
                <a:cs typeface="Arial" pitchFamily="34" charset="0"/>
              </a:rPr>
              <a:t>was a robust response to an RFA </a:t>
            </a:r>
            <a:r>
              <a:rPr lang="en-US" dirty="0" smtClean="0">
                <a:latin typeface="Arial" pitchFamily="34" charset="0"/>
                <a:cs typeface="Arial" pitchFamily="34" charset="0"/>
              </a:rPr>
              <a:t>to enhance </a:t>
            </a:r>
            <a:r>
              <a:rPr lang="en-US" dirty="0">
                <a:latin typeface="Arial" pitchFamily="34" charset="0"/>
                <a:cs typeface="Arial" pitchFamily="34" charset="0"/>
              </a:rPr>
              <a:t>GTEx with additional molecular </a:t>
            </a:r>
            <a:r>
              <a:rPr lang="en-US" dirty="0" smtClean="0">
                <a:latin typeface="Arial" pitchFamily="34" charset="0"/>
                <a:cs typeface="Arial" pitchFamily="34" charset="0"/>
              </a:rPr>
              <a:t>assays; those applications will be discussed</a:t>
            </a:r>
            <a:r>
              <a:rPr lang="en-US" i="1" dirty="0" smtClean="0">
                <a:latin typeface="Arial" pitchFamily="34" charset="0"/>
                <a:cs typeface="Arial" pitchFamily="34" charset="0"/>
              </a:rPr>
              <a:t> </a:t>
            </a:r>
            <a:r>
              <a:rPr lang="en-US" dirty="0" smtClean="0">
                <a:latin typeface="Arial" pitchFamily="34" charset="0"/>
                <a:cs typeface="Arial" pitchFamily="34" charset="0"/>
              </a:rPr>
              <a:t>in the Closed Session of this Council meeting. </a:t>
            </a:r>
          </a:p>
          <a:p>
            <a:pPr marL="177591" lvl="3" indent="-177591" defTabSz="946843" eaLnBrk="1" fontAlgn="auto" hangingPunct="1">
              <a:spcAft>
                <a:spcPts val="0"/>
              </a:spcAft>
              <a:buFont typeface="Arial" pitchFamily="34" charset="0"/>
              <a:buChar char="•"/>
              <a:defRPr/>
            </a:pPr>
            <a:endParaRPr lang="en-US" b="0" i="0" kern="1200" baseline="0" dirty="0" smtClean="0">
              <a:solidFill>
                <a:schemeClr val="tx1"/>
              </a:solidFill>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8" eaLnBrk="0" hangingPunct="0">
              <a:defRPr b="1">
                <a:solidFill>
                  <a:schemeClr val="tx1"/>
                </a:solidFill>
                <a:latin typeface="Arial" pitchFamily="34" charset="0"/>
              </a:defRPr>
            </a:lvl1pPr>
            <a:lvl2pPr marL="748394" indent="-287843" defTabSz="943488" eaLnBrk="0" hangingPunct="0">
              <a:defRPr b="1">
                <a:solidFill>
                  <a:schemeClr val="tx1"/>
                </a:solidFill>
                <a:latin typeface="Arial" pitchFamily="34" charset="0"/>
              </a:defRPr>
            </a:lvl2pPr>
            <a:lvl3pPr marL="1151376" indent="-230275" defTabSz="943488" eaLnBrk="0" hangingPunct="0">
              <a:defRPr b="1">
                <a:solidFill>
                  <a:schemeClr val="tx1"/>
                </a:solidFill>
                <a:latin typeface="Arial" pitchFamily="34" charset="0"/>
              </a:defRPr>
            </a:lvl3pPr>
            <a:lvl4pPr marL="1611926" indent="-230275" defTabSz="943488" eaLnBrk="0" hangingPunct="0">
              <a:defRPr b="1">
                <a:solidFill>
                  <a:schemeClr val="tx1"/>
                </a:solidFill>
                <a:latin typeface="Arial" pitchFamily="34" charset="0"/>
              </a:defRPr>
            </a:lvl4pPr>
            <a:lvl5pPr marL="2072478" indent="-230275" defTabSz="943488" eaLnBrk="0" hangingPunct="0">
              <a:defRPr b="1">
                <a:solidFill>
                  <a:schemeClr val="tx1"/>
                </a:solidFill>
                <a:latin typeface="Arial" pitchFamily="34" charset="0"/>
              </a:defRPr>
            </a:lvl5pPr>
            <a:lvl6pPr marL="2533029" indent="-230275" defTabSz="943488" eaLnBrk="0" fontAlgn="base" hangingPunct="0">
              <a:spcBef>
                <a:spcPct val="0"/>
              </a:spcBef>
              <a:spcAft>
                <a:spcPct val="0"/>
              </a:spcAft>
              <a:defRPr b="1">
                <a:solidFill>
                  <a:schemeClr val="tx1"/>
                </a:solidFill>
                <a:latin typeface="Arial" pitchFamily="34" charset="0"/>
              </a:defRPr>
            </a:lvl6pPr>
            <a:lvl7pPr marL="2993577" indent="-230275" defTabSz="943488" eaLnBrk="0" fontAlgn="base" hangingPunct="0">
              <a:spcBef>
                <a:spcPct val="0"/>
              </a:spcBef>
              <a:spcAft>
                <a:spcPct val="0"/>
              </a:spcAft>
              <a:defRPr b="1">
                <a:solidFill>
                  <a:schemeClr val="tx1"/>
                </a:solidFill>
                <a:latin typeface="Arial" pitchFamily="34" charset="0"/>
              </a:defRPr>
            </a:lvl7pPr>
            <a:lvl8pPr marL="3454128" indent="-230275" defTabSz="943488" eaLnBrk="0" fontAlgn="base" hangingPunct="0">
              <a:spcBef>
                <a:spcPct val="0"/>
              </a:spcBef>
              <a:spcAft>
                <a:spcPct val="0"/>
              </a:spcAft>
              <a:defRPr b="1">
                <a:solidFill>
                  <a:schemeClr val="tx1"/>
                </a:solidFill>
                <a:latin typeface="Arial" pitchFamily="34" charset="0"/>
              </a:defRPr>
            </a:lvl8pPr>
            <a:lvl9pPr marL="3914680" indent="-230275" defTabSz="94348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71</a:t>
            </a:fld>
            <a:endParaRPr lang="en-US" dirty="0" smtClean="0">
              <a:solidFill>
                <a:prstClr val="black"/>
              </a:solidFill>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defTabSz="913554">
              <a:defRPr/>
            </a:pPr>
            <a:r>
              <a:rPr lang="en-US" dirty="0" smtClean="0">
                <a:latin typeface="Arial" pitchFamily="34" charset="0"/>
                <a:cs typeface="Arial" pitchFamily="34" charset="0"/>
              </a:rPr>
              <a:t>The Library of Integrated Network-based Cellular Signatures (or LINCS) project 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defTabSz="913554">
              <a:defRPr/>
            </a:pPr>
            <a:endParaRPr lang="en-US" sz="800" dirty="0">
              <a:latin typeface="Arial" pitchFamily="34" charset="0"/>
              <a:cs typeface="Arial" pitchFamily="34" charset="0"/>
            </a:endParaRPr>
          </a:p>
          <a:p>
            <a:pPr defTabSz="913554">
              <a:defRPr/>
            </a:pPr>
            <a:r>
              <a:rPr lang="en-US" dirty="0" smtClean="0">
                <a:latin typeface="Arial" pitchFamily="34" charset="0"/>
                <a:cs typeface="Arial" pitchFamily="34" charset="0"/>
              </a:rPr>
              <a:t>The NIH Common Fund has approved the second phase of LINCS, which will begin in Fiscal Year 2014.  * A new RFA calling</a:t>
            </a:r>
            <a:r>
              <a:rPr lang="en-US" baseline="0" dirty="0" smtClean="0">
                <a:latin typeface="Arial" pitchFamily="34" charset="0"/>
                <a:cs typeface="Arial" pitchFamily="34" charset="0"/>
              </a:rPr>
              <a:t> for</a:t>
            </a:r>
            <a:r>
              <a:rPr lang="en-US" dirty="0" smtClean="0">
                <a:latin typeface="Arial" pitchFamily="34" charset="0"/>
                <a:cs typeface="Arial" pitchFamily="34" charset="0"/>
              </a:rPr>
              <a:t> LINCS Data Producing Centers for Phase 2 has been published. * And an RFA for a joint LINCS-BD2K Coordinating Center is currently being drafted. </a:t>
            </a:r>
          </a:p>
          <a:p>
            <a:pPr defTabSz="913554">
              <a:defRPr/>
            </a:pPr>
            <a:endParaRPr lang="en-US" sz="800" dirty="0">
              <a:latin typeface="Arial" pitchFamily="34" charset="0"/>
              <a:cs typeface="Arial" pitchFamily="34" charset="0"/>
            </a:endParaRPr>
          </a:p>
          <a:p>
            <a:pPr defTabSz="913554">
              <a:defRPr/>
            </a:pPr>
            <a:r>
              <a:rPr lang="en-US" dirty="0" smtClean="0">
                <a:latin typeface="Arial" pitchFamily="34" charset="0"/>
                <a:cs typeface="Arial" pitchFamily="34" charset="0"/>
              </a:rPr>
              <a:t>* The LINCS 2013 Community Meeting and Workshop will take place at the Broad Institute in November. The meeting will feature introductory workshops on LINCS resources, ‘power user’ workshops for experienced users of LINCS resources, and a variety of presentations on the current uses of the LINCS data and the potential future uses of LINCS data. This meeting will be open to everyone. </a:t>
            </a:r>
          </a:p>
          <a:p>
            <a:pPr defTabSz="913554">
              <a:defRPr/>
            </a:pPr>
            <a:endParaRPr lang="en-US" dirty="0" smtClean="0">
              <a:latin typeface="Arial" pitchFamily="34" charset="0"/>
              <a:cs typeface="Arial" pitchFamily="34" charset="0"/>
            </a:endParaRPr>
          </a:p>
          <a:p>
            <a:pPr defTabSz="919723">
              <a:spcBef>
                <a:spcPct val="0"/>
              </a:spcBef>
              <a:defRPr/>
            </a:pPr>
            <a:endParaRPr lang="en-US" dirty="0" smtClean="0">
              <a:latin typeface="Arial" pitchFamily="34" charset="0"/>
              <a:cs typeface="Arial" pitchFamily="34" charset="0"/>
            </a:endParaRPr>
          </a:p>
          <a:p>
            <a:pPr defTabSz="929998">
              <a:defRPr/>
            </a:pP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25F559-A907-4C9F-989A-E36CB0435449}" type="slidenum">
              <a:rPr lang="en-US" smtClean="0">
                <a:solidFill>
                  <a:prstClr val="black"/>
                </a:solidFill>
              </a:rPr>
              <a:pPr>
                <a:defRPr/>
              </a:pPr>
              <a:t>72</a:t>
            </a:fld>
            <a:endParaRPr lang="en-US" dirty="0" smtClean="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noFill/>
          <a:ln w="9525">
            <a:noFill/>
            <a:miter lim="800000"/>
            <a:headEnd/>
            <a:tailEnd/>
          </a:ln>
          <a:effectLst/>
        </p:spPr>
        <p:txBody>
          <a:bodyPr vert="horz" wrap="square" lIns="94656" tIns="47327" rIns="94656" bIns="47327" numCol="1" anchor="t" anchorCtr="0" compatLnSpc="1">
            <a:prstTxWarp prst="textNoShape">
              <a:avLst/>
            </a:prstTxWarp>
          </a:bodyPr>
          <a:lstStyle/>
          <a:p>
            <a:pPr defTabSz="913554">
              <a:spcBef>
                <a:spcPts val="0"/>
              </a:spcBef>
              <a:defRPr/>
            </a:pPr>
            <a:r>
              <a:rPr lang="en-US" dirty="0" smtClean="0">
                <a:latin typeface="Arial" pitchFamily="34" charset="0"/>
                <a:cs typeface="Arial" pitchFamily="34" charset="0"/>
              </a:rPr>
              <a:t>The Human Heredity</a:t>
            </a:r>
            <a:r>
              <a:rPr lang="en-US" baseline="0" dirty="0" smtClean="0">
                <a:latin typeface="Arial" pitchFamily="34" charset="0"/>
                <a:cs typeface="Arial" pitchFamily="34" charset="0"/>
              </a:rPr>
              <a:t> and Health in Africa (or </a:t>
            </a:r>
            <a:r>
              <a:rPr lang="en-US" dirty="0" smtClean="0">
                <a:latin typeface="Arial" pitchFamily="34" charset="0"/>
                <a:cs typeface="Arial" pitchFamily="34" charset="0"/>
              </a:rPr>
              <a:t>H3Africa) project</a:t>
            </a:r>
            <a:r>
              <a:rPr lang="en-US" baseline="0" dirty="0" smtClean="0">
                <a:latin typeface="Arial" pitchFamily="34" charset="0"/>
                <a:cs typeface="Arial" pitchFamily="34" charset="0"/>
              </a:rPr>
              <a:t> aims to develop a s</a:t>
            </a:r>
            <a:r>
              <a:rPr lang="en-US" dirty="0" smtClean="0">
                <a:latin typeface="Arial" pitchFamily="34" charset="0"/>
                <a:cs typeface="Arial" pitchFamily="34" charset="0"/>
              </a:rPr>
              <a:t>ustainable and collaborative African genetics</a:t>
            </a:r>
            <a:r>
              <a:rPr lang="en-US" baseline="0" dirty="0" smtClean="0">
                <a:latin typeface="Arial" pitchFamily="34" charset="0"/>
                <a:cs typeface="Arial" pitchFamily="34" charset="0"/>
              </a:rPr>
              <a:t> and genomics </a:t>
            </a:r>
            <a:r>
              <a:rPr lang="en-US" dirty="0" smtClean="0">
                <a:latin typeface="Arial" pitchFamily="34" charset="0"/>
                <a:cs typeface="Arial" pitchFamily="34" charset="0"/>
              </a:rPr>
              <a:t>research enterprise. * The H3Africa</a:t>
            </a:r>
            <a:r>
              <a:rPr lang="en-US" baseline="0" dirty="0" smtClean="0">
                <a:latin typeface="Arial" pitchFamily="34" charset="0"/>
                <a:cs typeface="Arial" pitchFamily="34" charset="0"/>
              </a:rPr>
              <a:t> Consortium </a:t>
            </a:r>
            <a:r>
              <a:rPr lang="en-US" dirty="0" smtClean="0">
                <a:latin typeface="Arial" pitchFamily="34" charset="0"/>
                <a:cs typeface="Arial" pitchFamily="34" charset="0"/>
              </a:rPr>
              <a:t>recently funded 11 new grants, bringing the total to 21 projects. These include *</a:t>
            </a:r>
            <a:r>
              <a:rPr lang="en-US" baseline="0" dirty="0" smtClean="0">
                <a:latin typeface="Arial" pitchFamily="34" charset="0"/>
                <a:cs typeface="Arial" pitchFamily="34" charset="0"/>
              </a:rPr>
              <a:t> a bioinformatics network, * pilot </a:t>
            </a:r>
            <a:r>
              <a:rPr lang="en-US" baseline="0" dirty="0" err="1" smtClean="0">
                <a:latin typeface="Arial" pitchFamily="34" charset="0"/>
                <a:cs typeface="Arial" pitchFamily="34" charset="0"/>
              </a:rPr>
              <a:t>biorepositories</a:t>
            </a:r>
            <a:r>
              <a:rPr lang="en-US" baseline="0" dirty="0" smtClean="0">
                <a:latin typeface="Arial" pitchFamily="34" charset="0"/>
                <a:cs typeface="Arial" pitchFamily="34" charset="0"/>
              </a:rPr>
              <a:t>, and * specific projects working on the various health conditions and areas listed here. </a:t>
            </a:r>
            <a:endParaRPr lang="en-US"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*The next H3Africa Consortium</a:t>
            </a:r>
            <a:r>
              <a:rPr lang="en-US" baseline="0" dirty="0" smtClean="0">
                <a:latin typeface="Arial" pitchFamily="34" charset="0"/>
                <a:cs typeface="Arial" pitchFamily="34" charset="0"/>
              </a:rPr>
              <a:t> m</a:t>
            </a:r>
            <a:r>
              <a:rPr lang="en-US" dirty="0" smtClean="0">
                <a:latin typeface="Arial" pitchFamily="34" charset="0"/>
                <a:cs typeface="Arial" pitchFamily="34" charset="0"/>
              </a:rPr>
              <a:t>eeting will be held in</a:t>
            </a:r>
            <a:r>
              <a:rPr lang="en-US" baseline="0" dirty="0" smtClean="0">
                <a:latin typeface="Arial" pitchFamily="34" charset="0"/>
                <a:cs typeface="Arial" pitchFamily="34" charset="0"/>
              </a:rPr>
              <a:t> O</a:t>
            </a:r>
            <a:r>
              <a:rPr lang="en-US" dirty="0" smtClean="0">
                <a:latin typeface="Arial" pitchFamily="34" charset="0"/>
                <a:cs typeface="Arial" pitchFamily="34" charset="0"/>
              </a:rPr>
              <a:t>ctober in Johannesburg,</a:t>
            </a:r>
            <a:r>
              <a:rPr lang="en-US" baseline="0" dirty="0" smtClean="0">
                <a:latin typeface="Arial" pitchFamily="34" charset="0"/>
                <a:cs typeface="Arial" pitchFamily="34" charset="0"/>
              </a:rPr>
              <a:t> South Africa</a:t>
            </a:r>
            <a:r>
              <a:rPr lang="en-US" dirty="0" smtClean="0">
                <a:latin typeface="Arial" pitchFamily="34" charset="0"/>
                <a:cs typeface="Arial" pitchFamily="34" charset="0"/>
              </a:rPr>
              <a:t>. The first two days of the meeting will focus on interactions</a:t>
            </a:r>
            <a:r>
              <a:rPr lang="en-US" baseline="0" dirty="0" smtClean="0">
                <a:latin typeface="Arial" pitchFamily="34" charset="0"/>
                <a:cs typeface="Arial" pitchFamily="34" charset="0"/>
              </a:rPr>
              <a:t> of the </a:t>
            </a:r>
            <a:r>
              <a:rPr lang="en-US" dirty="0" smtClean="0">
                <a:latin typeface="Arial" pitchFamily="34" charset="0"/>
                <a:cs typeface="Arial" pitchFamily="34" charset="0"/>
              </a:rPr>
              <a:t>working groups and the Steering Committee, who will be discussing and ratifying</a:t>
            </a:r>
            <a:r>
              <a:rPr lang="en-US" baseline="0" dirty="0" smtClean="0">
                <a:latin typeface="Arial" pitchFamily="34" charset="0"/>
                <a:cs typeface="Arial" pitchFamily="34" charset="0"/>
              </a:rPr>
              <a:t> v</a:t>
            </a:r>
            <a:r>
              <a:rPr lang="en-US" dirty="0" smtClean="0">
                <a:latin typeface="Arial" pitchFamily="34" charset="0"/>
                <a:cs typeface="Arial" pitchFamily="34" charset="0"/>
              </a:rPr>
              <a:t>arious documents and policies. The last day and a half of the meeting are open to the public, and will include H3Africa PIs presenting their projects</a:t>
            </a:r>
            <a:r>
              <a:rPr lang="en-US" baseline="0" dirty="0" smtClean="0">
                <a:latin typeface="Arial" pitchFamily="34" charset="0"/>
                <a:cs typeface="Arial" pitchFamily="34" charset="0"/>
              </a:rPr>
              <a:t> and g</a:t>
            </a:r>
            <a:r>
              <a:rPr lang="en-US" dirty="0" smtClean="0">
                <a:latin typeface="Arial" pitchFamily="34" charset="0"/>
                <a:cs typeface="Arial" pitchFamily="34" charset="0"/>
              </a:rPr>
              <a:t>enome analysis session focusing on strategies for effective study of genetic variation in Africa.</a:t>
            </a:r>
          </a:p>
          <a:p>
            <a:pPr defTabSz="919723">
              <a:spcBef>
                <a:spcPts val="0"/>
              </a:spcBef>
              <a:defRPr/>
            </a:pPr>
            <a:endParaRPr lang="en-US" dirty="0" smtClean="0">
              <a:latin typeface="Arial" pitchFamily="34" charset="0"/>
              <a:cs typeface="Arial" pitchFamily="34" charset="0"/>
            </a:endParaRPr>
          </a:p>
          <a:p>
            <a:pPr defTabSz="929998">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73</a:t>
            </a:fld>
            <a:endParaRPr lang="en-US" dirty="0" smtClean="0">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noFill/>
          <a:ln w="9525">
            <a:noFill/>
            <a:miter lim="800000"/>
            <a:headEnd/>
            <a:tailEnd/>
          </a:ln>
          <a:effectLst/>
        </p:spPr>
        <p:txBody>
          <a:bodyPr vert="horz" wrap="square" lIns="94656" tIns="47327" rIns="94656" bIns="47327" numCol="1" anchor="t" anchorCtr="0" compatLnSpc="1">
            <a:prstTxWarp prst="textNoShape">
              <a:avLst/>
            </a:prstTxWarp>
          </a:bodyPr>
          <a:lstStyle/>
          <a:p>
            <a:r>
              <a:rPr lang="en-US" dirty="0" smtClean="0">
                <a:latin typeface="Arial" pitchFamily="34" charset="0"/>
                <a:cs typeface="Arial" pitchFamily="34" charset="0"/>
              </a:rPr>
              <a:t>With the new grants, H3Africa now has a total of 21 projects funded by the NIH and the </a:t>
            </a:r>
            <a:r>
              <a:rPr lang="en-US" dirty="0" err="1" smtClean="0">
                <a:latin typeface="Arial" pitchFamily="34" charset="0"/>
                <a:cs typeface="Arial" pitchFamily="34" charset="0"/>
              </a:rPr>
              <a:t>Wellcome</a:t>
            </a:r>
            <a:r>
              <a:rPr lang="en-US" dirty="0" smtClean="0">
                <a:latin typeface="Arial" pitchFamily="34" charset="0"/>
                <a:cs typeface="Arial" pitchFamily="34" charset="0"/>
              </a:rPr>
              <a:t> Trust. There are 21 primary awards in 8 different countries and 95 collaborators in 26 countries.</a:t>
            </a:r>
            <a:r>
              <a:rPr lang="en-US" baseline="0" dirty="0" smtClean="0">
                <a:latin typeface="Arial" pitchFamily="34" charset="0"/>
                <a:cs typeface="Arial" pitchFamily="34" charset="0"/>
              </a:rPr>
              <a:t> As you can see, H3Africa is doing a fairly good job touching many different parts of </a:t>
            </a:r>
            <a:r>
              <a:rPr lang="en-US" dirty="0" smtClean="0">
                <a:latin typeface="Arial" pitchFamily="34" charset="0"/>
                <a:cs typeface="Arial" pitchFamily="34" charset="0"/>
              </a:rPr>
              <a:t>the African continent.</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74</a:t>
            </a:fld>
            <a:endParaRPr lang="en-US" dirty="0" smtClean="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4620" tIns="47310" rIns="94620" bIns="47310" numCol="1" anchor="t" anchorCtr="0" compatLnSpc="1">
            <a:prstTxWarp prst="textNoShape">
              <a:avLst/>
            </a:prstTxWarp>
          </a:bodyPr>
          <a:lstStyle/>
          <a:p>
            <a:pPr defTabSz="913204">
              <a:spcAft>
                <a:spcPts val="0"/>
              </a:spcAft>
              <a:defRPr/>
            </a:pPr>
            <a:r>
              <a:rPr lang="en-US" dirty="0" smtClean="0">
                <a:latin typeface="Arial" pitchFamily="34" charset="0"/>
                <a:cs typeface="Arial" pitchFamily="34" charset="0"/>
              </a:rPr>
              <a:t>Among the newest</a:t>
            </a:r>
            <a:r>
              <a:rPr lang="en-US" baseline="0" dirty="0" smtClean="0">
                <a:latin typeface="Arial" pitchFamily="34" charset="0"/>
                <a:cs typeface="Arial" pitchFamily="34" charset="0"/>
              </a:rPr>
              <a:t> Common Fund projects is the </a:t>
            </a:r>
            <a:r>
              <a:rPr lang="en-US" dirty="0" smtClean="0">
                <a:latin typeface="Arial" pitchFamily="34" charset="0"/>
                <a:cs typeface="Arial" pitchFamily="34" charset="0"/>
              </a:rPr>
              <a:t>* Undiagnosed </a:t>
            </a:r>
            <a:r>
              <a:rPr lang="en-US" dirty="0">
                <a:latin typeface="Arial" pitchFamily="34" charset="0"/>
                <a:cs typeface="Arial" pitchFamily="34" charset="0"/>
              </a:rPr>
              <a:t>Diseases Network (UDN</a:t>
            </a:r>
            <a:r>
              <a:rPr lang="en-US" dirty="0" smtClean="0">
                <a:latin typeface="Arial" pitchFamily="34" charset="0"/>
                <a:cs typeface="Arial" pitchFamily="34" charset="0"/>
              </a:rPr>
              <a:t>), which</a:t>
            </a:r>
            <a:r>
              <a:rPr lang="en-US" dirty="0">
                <a:latin typeface="Arial" pitchFamily="34" charset="0"/>
                <a:cs typeface="Arial" pitchFamily="34" charset="0"/>
              </a:rPr>
              <a:t> is being established </a:t>
            </a:r>
            <a:r>
              <a:rPr lang="en-US" dirty="0" smtClean="0">
                <a:latin typeface="Arial" pitchFamily="34" charset="0"/>
                <a:cs typeface="Arial" pitchFamily="34" charset="0"/>
              </a:rPr>
              <a:t>to </a:t>
            </a:r>
            <a:r>
              <a:rPr lang="en-US" dirty="0">
                <a:latin typeface="Arial" pitchFamily="34" charset="0"/>
                <a:cs typeface="Arial" pitchFamily="34" charset="0"/>
              </a:rPr>
              <a:t>increase the capacity for and use of </a:t>
            </a:r>
            <a:r>
              <a:rPr lang="en-US" dirty="0" smtClean="0">
                <a:latin typeface="Arial" pitchFamily="34" charset="0"/>
                <a:cs typeface="Arial" pitchFamily="34" charset="0"/>
              </a:rPr>
              <a:t>genomic</a:t>
            </a:r>
            <a:r>
              <a:rPr lang="en-US" baseline="0" dirty="0" smtClean="0">
                <a:latin typeface="Arial" pitchFamily="34" charset="0"/>
                <a:cs typeface="Arial" pitchFamily="34" charset="0"/>
              </a:rPr>
              <a:t> data</a:t>
            </a:r>
            <a:r>
              <a:rPr lang="en-US" dirty="0" smtClean="0">
                <a:latin typeface="Arial" pitchFamily="34" charset="0"/>
                <a:cs typeface="Arial" pitchFamily="34" charset="0"/>
              </a:rPr>
              <a:t> </a:t>
            </a:r>
            <a:r>
              <a:rPr lang="en-US" dirty="0">
                <a:latin typeface="Arial" pitchFamily="34" charset="0"/>
                <a:cs typeface="Arial" pitchFamily="34" charset="0"/>
              </a:rPr>
              <a:t>in the diagnosis of rare and new diseases. </a:t>
            </a:r>
            <a:r>
              <a:rPr lang="en-US" dirty="0" smtClean="0">
                <a:latin typeface="Arial" pitchFamily="34" charset="0"/>
                <a:cs typeface="Arial" pitchFamily="34" charset="0"/>
              </a:rPr>
              <a:t>The Network also hopes to aid in management strategies for patients with such disorders. </a:t>
            </a:r>
          </a:p>
          <a:p>
            <a:pPr defTabSz="913204">
              <a:spcAft>
                <a:spcPts val="0"/>
              </a:spcAft>
              <a:defRPr/>
            </a:pPr>
            <a:endParaRPr lang="en-US" dirty="0" smtClean="0">
              <a:latin typeface="Arial" pitchFamily="34" charset="0"/>
              <a:cs typeface="Arial" pitchFamily="34" charset="0"/>
            </a:endParaRPr>
          </a:p>
          <a:p>
            <a:pPr defTabSz="913204" eaLnBrk="1" fontAlgn="auto" hangingPunct="1">
              <a:spcAft>
                <a:spcPts val="0"/>
              </a:spcAft>
              <a:defRPr/>
            </a:pPr>
            <a:r>
              <a:rPr lang="en-US" dirty="0" smtClean="0">
                <a:latin typeface="Arial" pitchFamily="34" charset="0"/>
                <a:cs typeface="Arial" pitchFamily="34" charset="0"/>
              </a:rPr>
              <a:t>* The UDN currently</a:t>
            </a:r>
            <a:r>
              <a:rPr lang="en-US" baseline="0" dirty="0" smtClean="0">
                <a:latin typeface="Arial" pitchFamily="34" charset="0"/>
                <a:cs typeface="Arial" pitchFamily="34" charset="0"/>
              </a:rPr>
              <a:t> has one open funding opportunity to establish a DNA sequencing core for network patients</a:t>
            </a:r>
            <a:r>
              <a:rPr lang="en-US" dirty="0" smtClean="0">
                <a:latin typeface="Arial" pitchFamily="34" charset="0"/>
                <a:cs typeface="Arial" pitchFamily="34" charset="0"/>
              </a:rPr>
              <a:t>. This</a:t>
            </a:r>
            <a:r>
              <a:rPr lang="en-US" i="1" dirty="0" smtClean="0">
                <a:latin typeface="Arial" pitchFamily="34" charset="0"/>
                <a:cs typeface="Arial" pitchFamily="34" charset="0"/>
              </a:rPr>
              <a:t> </a:t>
            </a:r>
            <a:r>
              <a:rPr lang="en-US" dirty="0" smtClean="0">
                <a:latin typeface="Arial" pitchFamily="34" charset="0"/>
                <a:cs typeface="Arial" pitchFamily="34" charset="0"/>
              </a:rPr>
              <a:t>RFA </a:t>
            </a:r>
            <a:r>
              <a:rPr lang="en-US" baseline="0" dirty="0" smtClean="0">
                <a:latin typeface="Arial" pitchFamily="34" charset="0"/>
                <a:cs typeface="Arial" pitchFamily="34" charset="0"/>
              </a:rPr>
              <a:t>seeks applications that will provide high-quality DNA sequencing and CLIA-variant validation services to the UDN; the due date for applications is in November</a:t>
            </a:r>
          </a:p>
          <a:p>
            <a:pPr defTabSz="913204">
              <a:spcAft>
                <a:spcPts val="0"/>
              </a:spcAft>
              <a:defRPr/>
            </a:pPr>
            <a:endParaRPr lang="en-US" strike="sngStrike"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75</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53684" y="4445960"/>
            <a:ext cx="5193906" cy="4364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10" rIns="94710" numCol="1" anchor="t" anchorCtr="0" compatLnSpc="1">
            <a:prstTxWarp prst="textNoShape">
              <a:avLst/>
            </a:prstTxWarp>
          </a:bodyPr>
          <a:lstStyle/>
          <a:p>
            <a:r>
              <a:rPr lang="en-US" dirty="0" smtClean="0">
                <a:latin typeface="Arial" pitchFamily="34" charset="0"/>
                <a:ea typeface="ＭＳ Ｐゴシック" pitchFamily="34" charset="-128"/>
                <a:cs typeface="Arial" pitchFamily="34" charset="0"/>
              </a:rPr>
              <a:t>As</a:t>
            </a:r>
            <a:r>
              <a:rPr lang="en-US" baseline="0" dirty="0" smtClean="0">
                <a:latin typeface="Arial" pitchFamily="34" charset="0"/>
                <a:ea typeface="ＭＳ Ｐゴシック" pitchFamily="34" charset="-128"/>
                <a:cs typeface="Arial" pitchFamily="34" charset="0"/>
              </a:rPr>
              <a:t> I have mentioned to the Council previously, NIH is tackling the ‘Big Data’ challenges facing biomedical research by a fairly aggressive, multipronged approach. This includes the * establishment of a new NIH leadership position (the Associate Director for Data Science), an individual who report to the NIH Director and be the NIH leader for data science. On an interim basis, I am serving in this position in an acting capacity. It also includes a * new internal governance group overseeing data science, the Scientific Data Council. * And finally, a new multi-faceted program called Big Data to Knowledge (or BD2K). Let me give you brief updates about each of these components. </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In terms of recruiting the Associate Director for Data Science, that search (which I have co-chaired) is reaching a mature stage, we have some strong and viable candidates, and Francis Collins hopes to finalize this recruitment in the coming weeks. </a:t>
            </a:r>
            <a:endParaRPr lang="en-US" dirty="0" smtClean="0">
              <a:latin typeface="Arial" pitchFamily="34" charset="0"/>
              <a:ea typeface="ＭＳ Ｐゴシック" pitchFamily="34" charset="-128"/>
              <a:cs typeface="Arial" pitchFamily="34" charset="0"/>
            </a:endParaRPr>
          </a:p>
        </p:txBody>
      </p:sp>
      <p:sp>
        <p:nvSpPr>
          <p:cNvPr id="6"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76</a:t>
            </a:fld>
            <a:endParaRPr lang="en-US" dirty="0" smtClean="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10309" y="4445963"/>
            <a:ext cx="5665999" cy="4210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4" rIns="93924" numCol="1" anchor="t" anchorCtr="0" compatLnSpc="1">
            <a:prstTxWarp prst="textNoShape">
              <a:avLst/>
            </a:prstTxWarp>
          </a:bodyPr>
          <a:lstStyle/>
          <a:p>
            <a:pPr lvl="0"/>
            <a:r>
              <a:rPr lang="en-US" b="0" dirty="0" smtClean="0">
                <a:latin typeface="Arial" pitchFamily="34" charset="0"/>
                <a:ea typeface="+mn-ea"/>
                <a:cs typeface="Arial" pitchFamily="34" charset="0"/>
              </a:rPr>
              <a:t>Shown</a:t>
            </a:r>
            <a:r>
              <a:rPr lang="en-US" b="0" baseline="0" dirty="0" smtClean="0">
                <a:latin typeface="Arial" pitchFamily="34" charset="0"/>
                <a:ea typeface="+mn-ea"/>
                <a:cs typeface="Arial" pitchFamily="34" charset="0"/>
              </a:rPr>
              <a:t> here is the current membership of the Scientific Data Council. Trans-NIH representation is provided not only by different Institutes and Centers, but also different types of NIH leaders (including institute directors and deputy directors, division directors, administrative management leaders, and a number of key members of the central NIH leadership). </a:t>
            </a:r>
          </a:p>
          <a:p>
            <a:pPr lvl="0"/>
            <a:endParaRPr lang="en-US" b="0" baseline="0" dirty="0" smtClean="0">
              <a:latin typeface="Arial" pitchFamily="34" charset="0"/>
              <a:ea typeface="+mn-ea"/>
              <a:cs typeface="Arial" pitchFamily="34" charset="0"/>
            </a:endParaRPr>
          </a:p>
          <a:p>
            <a:pPr lvl="0"/>
            <a:r>
              <a:rPr lang="en-US" b="0" baseline="0" dirty="0" smtClean="0">
                <a:latin typeface="Arial" pitchFamily="34" charset="0"/>
                <a:ea typeface="+mn-ea"/>
                <a:cs typeface="Arial" pitchFamily="34" charset="0"/>
              </a:rPr>
              <a:t>This group is now operational and meeting on a regular basis to deal with a number of important data science issues, but it is also awaiting the arrival of a permanent Associate Director for Data Science. Probably its most important initial responsibility of this group is to provide </a:t>
            </a:r>
            <a:r>
              <a:rPr lang="en-US" b="0" u="sng" baseline="0" dirty="0" smtClean="0">
                <a:latin typeface="Arial" pitchFamily="34" charset="0"/>
                <a:ea typeface="+mn-ea"/>
                <a:cs typeface="Arial" pitchFamily="34" charset="0"/>
              </a:rPr>
              <a:t>internal</a:t>
            </a:r>
            <a:r>
              <a:rPr lang="en-US" b="0" baseline="0" dirty="0" smtClean="0">
                <a:latin typeface="Arial" pitchFamily="34" charset="0"/>
                <a:ea typeface="+mn-ea"/>
                <a:cs typeface="Arial" pitchFamily="34" charset="0"/>
              </a:rPr>
              <a:t> oversight of the Big Data to Knowledge (BD2K) initiative. </a:t>
            </a:r>
            <a:endParaRPr lang="en-US" b="0"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77</a:t>
            </a:fld>
            <a:endParaRPr lang="en-US" dirty="0" smtClean="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199" y="4445960"/>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bodyPr>
          <a:lstStyle/>
          <a:p>
            <a:r>
              <a:rPr lang="en-US" dirty="0" smtClean="0">
                <a:latin typeface="Arial" pitchFamily="34" charset="0"/>
                <a:cs typeface="Arial" pitchFamily="34" charset="0"/>
              </a:rPr>
              <a:t>And in terms of</a:t>
            </a:r>
            <a:r>
              <a:rPr lang="en-US" baseline="0" dirty="0" smtClean="0">
                <a:latin typeface="Arial" pitchFamily="34" charset="0"/>
                <a:cs typeface="Arial" pitchFamily="34" charset="0"/>
              </a:rPr>
              <a:t> BD2K and a</a:t>
            </a:r>
            <a:r>
              <a:rPr lang="en-US" dirty="0" smtClean="0">
                <a:latin typeface="Arial" pitchFamily="34" charset="0"/>
                <a:cs typeface="Arial" pitchFamily="34" charset="0"/>
              </a:rPr>
              <a:t>s I mentioned earlier, * the</a:t>
            </a:r>
            <a:r>
              <a:rPr lang="en-US" baseline="0" dirty="0" smtClean="0">
                <a:latin typeface="Arial" pitchFamily="34" charset="0"/>
                <a:cs typeface="Arial" pitchFamily="34" charset="0"/>
              </a:rPr>
              <a:t> sequester is delaying the launch of the training component, the software development component, and the second round of the centers component of BD2K.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Even</a:t>
            </a:r>
            <a:r>
              <a:rPr lang="en-US" baseline="0" dirty="0" smtClean="0">
                <a:latin typeface="Arial" pitchFamily="34" charset="0"/>
                <a:cs typeface="Arial" pitchFamily="34" charset="0"/>
              </a:rPr>
              <a:t> so, three Requests for Information (RFIs) have been published to collect input for framing the BD2K components; those RFIs related to the data catalog, to software needs, and to training needs. Excellent responses have been received to all three.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Two BD2K workshops have been held to date one on training and one data catalogs. Two more workshops will be held later this month, one on enabling research use of clinical data and another on developing a framework for community-based standards.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78</a:t>
            </a:fld>
            <a:endParaRPr lang="en-US" dirty="0" smtClean="0">
              <a:solidFill>
                <a:prstClr val="black"/>
              </a:solidFill>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199" y="4445960"/>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56" tIns="47327" rIns="94656" bIns="47327" numCol="1" anchor="t" anchorCtr="0" compatLnSpc="1">
            <a:prstTxWarp prst="textNoShape">
              <a:avLst/>
            </a:prstTxWarp>
          </a:bodyPr>
          <a:lstStyle/>
          <a:p>
            <a:r>
              <a:rPr lang="en-US" dirty="0" smtClean="0">
                <a:latin typeface="Arial" pitchFamily="34" charset="0"/>
                <a:cs typeface="Arial" pitchFamily="34" charset="0"/>
              </a:rPr>
              <a:t>Additionally, * one</a:t>
            </a:r>
            <a:r>
              <a:rPr lang="en-US" baseline="0" dirty="0" smtClean="0">
                <a:latin typeface="Arial" pitchFamily="34" charset="0"/>
                <a:cs typeface="Arial" pitchFamily="34" charset="0"/>
              </a:rPr>
              <a:t> FOA has been published soliciting applications for Investigator-Initiated BD2K Centers of Excellence. Applications are due in late November, and * there will be an applicant information session in the form of a webinar later this week. * Questions about this FOA can also be sent to BD2KCenterRFA@mail.nih.gov.</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Applications to this FOA and their reviews will eventually be coming to this Council for your consideration and feedback.</a:t>
            </a:r>
          </a:p>
          <a:p>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79</a:t>
            </a:fld>
            <a:endParaRPr lang="en-US" dirty="0" smtClean="0">
              <a:solidFill>
                <a:prstClr val="black"/>
              </a:solidFill>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defTabSz="929488">
              <a:defRPr/>
            </a:pPr>
            <a:r>
              <a:rPr lang="en-US" dirty="0">
                <a:latin typeface="Arial" pitchFamily="34" charset="0"/>
                <a:cs typeface="Arial" pitchFamily="34" charset="0"/>
              </a:rPr>
              <a:t>The exhibition formally opened on June 14</a:t>
            </a:r>
            <a:r>
              <a:rPr lang="en-US" baseline="30000" dirty="0">
                <a:latin typeface="Arial" pitchFamily="34" charset="0"/>
                <a:cs typeface="Arial" pitchFamily="34" charset="0"/>
              </a:rPr>
              <a:t>th</a:t>
            </a:r>
            <a:r>
              <a:rPr lang="en-US" dirty="0">
                <a:latin typeface="Arial" pitchFamily="34" charset="0"/>
                <a:cs typeface="Arial" pitchFamily="34" charset="0"/>
              </a:rPr>
              <a:t>. The day before the official opening, the NHGRI and the Smithsonian communications offices held a press event that was attended by representatives from local and national press outlets, which helped generate the very positive reviews of the exhibition that Vence will tell you about. And then that evening, the </a:t>
            </a:r>
            <a:r>
              <a:rPr lang="en-US" baseline="0" dirty="0" smtClean="0">
                <a:latin typeface="Arial" pitchFamily="34" charset="0"/>
                <a:cs typeface="Arial" pitchFamily="34" charset="0"/>
              </a:rPr>
              <a:t>Smithsonian and the Foundation for NIH hosted an opening event that featured remarks and presentations by * Smithsonian Secretary Wayne Clough, * National Museum of Natural History Director Kirk Johnson, and * yours truly.</a:t>
            </a:r>
          </a:p>
          <a:p>
            <a:pPr defTabSz="929488">
              <a:defRPr/>
            </a:pPr>
            <a:endParaRPr lang="en-US" baseline="0" dirty="0" smtClean="0">
              <a:latin typeface="Arial" pitchFamily="34" charset="0"/>
              <a:cs typeface="Arial" pitchFamily="34" charset="0"/>
            </a:endParaRPr>
          </a:p>
          <a:p>
            <a:pPr defTabSz="929488">
              <a:defRPr/>
            </a:pPr>
            <a:r>
              <a:rPr lang="en-US" baseline="0" dirty="0" smtClean="0">
                <a:latin typeface="Arial" pitchFamily="34" charset="0"/>
                <a:cs typeface="Arial" pitchFamily="34" charset="0"/>
              </a:rPr>
              <a:t>* There was then a very special video message from former President Bill Clinton, a huge genomics fan. * And finally, a keynote presentation by Francis Collins. </a:t>
            </a:r>
          </a:p>
          <a:p>
            <a:pPr defTabSz="929488">
              <a:defRPr/>
            </a:pPr>
            <a:endParaRPr lang="en-US" baseline="0" dirty="0" smtClean="0">
              <a:latin typeface="Arial" pitchFamily="34" charset="0"/>
              <a:cs typeface="Arial" pitchFamily="34" charset="0"/>
            </a:endParaRPr>
          </a:p>
          <a:p>
            <a:pPr defTabSz="929488">
              <a:defRPr/>
            </a:pPr>
            <a:r>
              <a:rPr lang="en-US" baseline="0" dirty="0" smtClean="0">
                <a:latin typeface="Arial" pitchFamily="34" charset="0"/>
                <a:cs typeface="Arial" pitchFamily="34" charset="0"/>
              </a:rPr>
              <a:t>This was followed by a * wonderful reception in the museum’s rotunda for the more than 500 guests, who then had the opportunity to be the first to see the exhibition. </a:t>
            </a:r>
            <a:endParaRPr lang="en-US" dirty="0" smtClean="0">
              <a:latin typeface="Arial" pitchFamily="34" charset="0"/>
              <a:cs typeface="Arial" pitchFamily="34" charset="0"/>
            </a:endParaRPr>
          </a:p>
          <a:p>
            <a:pPr defTabSz="929488">
              <a:defRPr/>
            </a:pPr>
            <a:endParaRPr lang="en-US" dirty="0" smtClean="0">
              <a:latin typeface="Arial" pitchFamily="34" charset="0"/>
              <a:cs typeface="Arial" pitchFamily="34" charset="0"/>
            </a:endParaRPr>
          </a:p>
          <a:p>
            <a:pPr defTabSz="929488">
              <a:defRPr/>
            </a:pPr>
            <a:r>
              <a:rPr lang="en-US" dirty="0" smtClean="0">
                <a:latin typeface="Arial" pitchFamily="34" charset="0"/>
                <a:cs typeface="Arial" pitchFamily="34" charset="0"/>
              </a:rPr>
              <a:t>In the next year while</a:t>
            </a:r>
            <a:r>
              <a:rPr lang="en-US" baseline="0" dirty="0" smtClean="0">
                <a:latin typeface="Arial" pitchFamily="34" charset="0"/>
                <a:cs typeface="Arial" pitchFamily="34" charset="0"/>
              </a:rPr>
              <a:t> resident at the Smithsonian in DC and then the following 4-5 years while it travels across North America, literally millions of visitors will get a chance to see the exhibition. Among those have already been some special VIP guests. </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pPr/>
              <a:t>8</a:t>
            </a:fld>
            <a:endParaRPr lang="en-US" dirty="0"/>
          </a:p>
        </p:txBody>
      </p:sp>
    </p:spTree>
    <p:extLst>
      <p:ext uri="{BB962C8B-B14F-4D97-AF65-F5344CB8AC3E}">
        <p14:creationId xmlns:p14="http://schemas.microsoft.com/office/powerpoint/2010/main" val="3164770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80</a:t>
            </a:fld>
            <a:endParaRPr lang="en-US" dirty="0" smtClean="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03325" y="701675"/>
            <a:ext cx="4679950" cy="3509963"/>
          </a:xfrm>
          <a:prstGeom prst="rect">
            <a:avLst/>
          </a:prstGeom>
          <a:ln/>
        </p:spPr>
      </p:sp>
      <p:sp>
        <p:nvSpPr>
          <p:cNvPr id="122883" name="Notes Placeholder 2"/>
          <p:cNvSpPr>
            <a:spLocks noGrp="1"/>
          </p:cNvSpPr>
          <p:nvPr>
            <p:ph type="body" idx="1"/>
          </p:nvPr>
        </p:nvSpPr>
        <p:spPr>
          <a:noFill/>
          <a:ln/>
        </p:spPr>
        <p:txBody>
          <a:bodyPr/>
          <a:lstStyle/>
          <a:p>
            <a:pPr defTabSz="929488">
              <a:defRPr/>
            </a:pPr>
            <a:r>
              <a:rPr lang="en-US" dirty="0" smtClean="0">
                <a:latin typeface="Arial" pitchFamily="34" charset="0"/>
                <a:cs typeface="Arial" pitchFamily="34" charset="0"/>
              </a:rPr>
              <a:t>The Genomic Healthcare Branch * held a G2C2 Resource Review meeting with pharmacist representatives in June. Reggie Frye, James Hoffman,</a:t>
            </a:r>
            <a:r>
              <a:rPr lang="en-US" baseline="0" dirty="0" smtClean="0">
                <a:latin typeface="Arial" pitchFamily="34" charset="0"/>
                <a:cs typeface="Arial" pitchFamily="34" charset="0"/>
              </a:rPr>
              <a:t> Grace </a:t>
            </a:r>
            <a:r>
              <a:rPr lang="en-US" baseline="0" dirty="0" err="1" smtClean="0">
                <a:latin typeface="Arial" pitchFamily="34" charset="0"/>
                <a:cs typeface="Arial" pitchFamily="34" charset="0"/>
              </a:rPr>
              <a:t>Kuo</a:t>
            </a:r>
            <a:r>
              <a:rPr lang="en-US" baseline="0" dirty="0" smtClean="0">
                <a:latin typeface="Arial" pitchFamily="34" charset="0"/>
                <a:cs typeface="Arial" pitchFamily="34" charset="0"/>
              </a:rPr>
              <a:t>, and Mary </a:t>
            </a:r>
            <a:r>
              <a:rPr lang="en-US" baseline="0" dirty="0" err="1" smtClean="0">
                <a:latin typeface="Arial" pitchFamily="34" charset="0"/>
                <a:cs typeface="Arial" pitchFamily="34" charset="0"/>
              </a:rPr>
              <a:t>Roederer</a:t>
            </a:r>
            <a:r>
              <a:rPr lang="en-US" baseline="0" dirty="0" smtClean="0">
                <a:latin typeface="Arial" pitchFamily="34" charset="0"/>
                <a:cs typeface="Arial" pitchFamily="34" charset="0"/>
              </a:rPr>
              <a:t> (</a:t>
            </a:r>
            <a:r>
              <a:rPr lang="en-US" dirty="0">
                <a:latin typeface="Arial" pitchFamily="34" charset="0"/>
                <a:cs typeface="Arial" pitchFamily="34" charset="0"/>
              </a:rPr>
              <a:t>all representatives of pharmacist professional organizations that are collaborating to develop the resource) </a:t>
            </a:r>
            <a:r>
              <a:rPr lang="en-US" baseline="0" dirty="0" smtClean="0">
                <a:latin typeface="Arial" pitchFamily="34" charset="0"/>
                <a:cs typeface="Arial" pitchFamily="34" charset="0"/>
              </a:rPr>
              <a:t>met with NHGRI’s Jean Jenkins to </a:t>
            </a:r>
            <a:r>
              <a:rPr lang="en-US" dirty="0">
                <a:latin typeface="Arial" pitchFamily="34" charset="0"/>
                <a:cs typeface="Arial" pitchFamily="34" charset="0"/>
              </a:rPr>
              <a:t>review recently approved pharmacist genetics/genomics competencies and evaluate submitted genomics education resources for approval and entry to the G2C2 site. </a:t>
            </a:r>
          </a:p>
          <a:p>
            <a:pPr defTabSz="929488">
              <a:defRPr/>
            </a:pPr>
            <a:endParaRPr lang="en-US" dirty="0">
              <a:latin typeface="Arial" pitchFamily="34" charset="0"/>
              <a:cs typeface="Arial" pitchFamily="34" charset="0"/>
            </a:endParaRPr>
          </a:p>
          <a:p>
            <a:pPr defTabSz="929488">
              <a:defRPr/>
            </a:pPr>
            <a:r>
              <a:rPr lang="en-US" dirty="0">
                <a:latin typeface="Arial" pitchFamily="34" charset="0"/>
                <a:cs typeface="Arial" pitchFamily="34" charset="0"/>
              </a:rPr>
              <a:t>* The pharmacist G2C2 resources are planned to be available this Fall, bringing the total number of health professions represented in the resource to four. </a:t>
            </a:r>
            <a:endParaRPr lang="en-US" dirty="0" smtClean="0">
              <a:latin typeface="Arial" pitchFamily="34" charset="0"/>
              <a:cs typeface="Arial" pitchFamily="34" charset="0"/>
            </a:endParaRPr>
          </a:p>
        </p:txBody>
      </p:sp>
      <p:sp>
        <p:nvSpPr>
          <p:cNvPr id="122884" name="Slide Number Placeholder 3"/>
          <p:cNvSpPr>
            <a:spLocks noGrp="1"/>
          </p:cNvSpPr>
          <p:nvPr>
            <p:ph type="sldNum" sz="quarter" idx="5"/>
          </p:nvPr>
        </p:nvSpPr>
        <p:spPr>
          <a:noFill/>
        </p:spPr>
        <p:txBody>
          <a:bodyPr/>
          <a:lstStyle/>
          <a:p>
            <a:pPr defTabSz="942273"/>
            <a:fld id="{6CF71632-2D85-48FE-B182-152D511C9734}" type="slidenum">
              <a:rPr lang="en-US" smtClean="0">
                <a:solidFill>
                  <a:srgbClr val="000000"/>
                </a:solidFill>
              </a:rPr>
              <a:pPr defTabSz="942273"/>
              <a:t>81</a:t>
            </a:fld>
            <a:endParaRPr lang="en-US" dirty="0" smtClean="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82</a:t>
            </a:fld>
            <a:endParaRPr lang="en-US" dirty="0" smtClean="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defTabSz="930050">
              <a:defRPr/>
            </a:pPr>
            <a:r>
              <a:rPr lang="en-US" dirty="0">
                <a:latin typeface="Arial" pitchFamily="34" charset="0"/>
                <a:cs typeface="Arial" pitchFamily="34" charset="0"/>
              </a:rPr>
              <a:t>Charles Rotimi, NHGRI Senior Investigator and Director of the NIH Center for Research on Genomics and Global Health, has been made Honorary Professor in the Division of Human Genetics at the University of Cape Town.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83</a:t>
            </a:fld>
            <a:endParaRPr lang="en-US" dirty="0" smtClean="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r>
              <a:rPr lang="en-US" b="0" dirty="0" smtClean="0">
                <a:latin typeface="Arial" pitchFamily="34" charset="0"/>
                <a:cs typeface="Arial" pitchFamily="34" charset="0"/>
              </a:rPr>
              <a:t>R</a:t>
            </a:r>
            <a:r>
              <a:rPr lang="en-US" b="0" baseline="0" dirty="0" smtClean="0">
                <a:latin typeface="Arial" pitchFamily="34" charset="0"/>
                <a:cs typeface="Arial" pitchFamily="34" charset="0"/>
              </a:rPr>
              <a:t>ecent highlights from NHGRI’s Intramural Research Program include the following: </a:t>
            </a:r>
          </a:p>
          <a:p>
            <a:pPr>
              <a:buFont typeface="Arial" charset="0"/>
              <a:buNone/>
            </a:pPr>
            <a:endParaRPr lang="en-US" b="0" dirty="0" smtClean="0">
              <a:latin typeface="Arial" pitchFamily="34" charset="0"/>
              <a:cs typeface="Arial" pitchFamily="34" charset="0"/>
            </a:endParaRPr>
          </a:p>
          <a:p>
            <a:pPr>
              <a:buFont typeface="Arial" charset="0"/>
              <a:buNone/>
            </a:pPr>
            <a:r>
              <a:rPr lang="en-US" b="0" dirty="0" smtClean="0">
                <a:latin typeface="Arial" pitchFamily="34" charset="0"/>
                <a:cs typeface="Arial" pitchFamily="34" charset="0"/>
              </a:rPr>
              <a:t>* Julie Segre </a:t>
            </a:r>
            <a:r>
              <a:rPr lang="en-US" b="0" baseline="0" dirty="0" smtClean="0">
                <a:latin typeface="Arial" pitchFamily="34" charset="0"/>
                <a:cs typeface="Arial" pitchFamily="34" charset="0"/>
              </a:rPr>
              <a:t>and her NCI colleagues published in </a:t>
            </a:r>
            <a:r>
              <a:rPr lang="en-US" b="0" i="1" baseline="0" dirty="0" smtClean="0">
                <a:latin typeface="Arial" pitchFamily="34" charset="0"/>
                <a:cs typeface="Arial" pitchFamily="34" charset="0"/>
              </a:rPr>
              <a:t>Nature </a:t>
            </a:r>
            <a:r>
              <a:rPr lang="en-US" b="0" baseline="0" dirty="0" smtClean="0">
                <a:latin typeface="Arial" pitchFamily="34" charset="0"/>
                <a:cs typeface="Arial" pitchFamily="34" charset="0"/>
              </a:rPr>
              <a:t>the first study of fungal diversity on the human skin surface. This work was an extension of her recent genome-sequencing studies of the skin </a:t>
            </a:r>
            <a:r>
              <a:rPr lang="en-US" b="0" baseline="0" dirty="0" err="1" smtClean="0">
                <a:latin typeface="Arial" pitchFamily="34" charset="0"/>
                <a:cs typeface="Arial" pitchFamily="34" charset="0"/>
              </a:rPr>
              <a:t>microbiome</a:t>
            </a:r>
            <a:r>
              <a:rPr lang="en-US" b="0" baseline="0" dirty="0" smtClean="0">
                <a:latin typeface="Arial" pitchFamily="34" charset="0"/>
                <a:cs typeface="Arial" pitchFamily="34" charset="0"/>
              </a:rPr>
              <a:t>.  </a:t>
            </a:r>
          </a:p>
          <a:p>
            <a:pPr>
              <a:buFont typeface="Arial" charset="0"/>
              <a:buChar char="•"/>
            </a:pPr>
            <a:endParaRPr lang="en-US" b="0" baseline="0" dirty="0" smtClean="0">
              <a:latin typeface="Arial" pitchFamily="34" charset="0"/>
              <a:cs typeface="Arial" pitchFamily="34" charset="0"/>
            </a:endParaRPr>
          </a:p>
          <a:p>
            <a:pPr>
              <a:buFont typeface="Arial" charset="0"/>
              <a:buNone/>
            </a:pPr>
            <a:r>
              <a:rPr lang="en-US" b="0" dirty="0" smtClean="0">
                <a:latin typeface="Arial" pitchFamily="34" charset="0"/>
                <a:cs typeface="Arial" pitchFamily="34" charset="0"/>
              </a:rPr>
              <a:t>* Chuck </a:t>
            </a:r>
            <a:r>
              <a:rPr lang="en-US" b="0" dirty="0" err="1" smtClean="0">
                <a:latin typeface="Arial" pitchFamily="34" charset="0"/>
                <a:cs typeface="Arial" pitchFamily="34" charset="0"/>
              </a:rPr>
              <a:t>Venditti</a:t>
            </a:r>
            <a:r>
              <a:rPr lang="en-US" b="0" dirty="0" smtClean="0">
                <a:latin typeface="Arial" pitchFamily="34" charset="0"/>
                <a:cs typeface="Arial" pitchFamily="34" charset="0"/>
              </a:rPr>
              <a:t>,</a:t>
            </a:r>
            <a:r>
              <a:rPr lang="en-US" b="0" baseline="0" dirty="0" smtClean="0">
                <a:latin typeface="Arial" pitchFamily="34" charset="0"/>
                <a:cs typeface="Arial" pitchFamily="34" charset="0"/>
              </a:rPr>
              <a:t> </a:t>
            </a:r>
            <a:r>
              <a:rPr lang="en-US" b="0" baseline="0" dirty="0" err="1" smtClean="0">
                <a:latin typeface="Arial" pitchFamily="34" charset="0"/>
                <a:cs typeface="Arial" pitchFamily="34" charset="0"/>
              </a:rPr>
              <a:t>Irini</a:t>
            </a:r>
            <a:r>
              <a:rPr lang="en-US" b="0" baseline="0" dirty="0" smtClean="0">
                <a:latin typeface="Arial" pitchFamily="34" charset="0"/>
                <a:cs typeface="Arial" pitchFamily="34" charset="0"/>
              </a:rPr>
              <a:t> </a:t>
            </a:r>
            <a:r>
              <a:rPr lang="en-US" b="0" baseline="0" dirty="0" err="1" smtClean="0">
                <a:latin typeface="Arial" pitchFamily="34" charset="0"/>
                <a:cs typeface="Arial" pitchFamily="34" charset="0"/>
              </a:rPr>
              <a:t>Manoli</a:t>
            </a:r>
            <a:r>
              <a:rPr lang="en-US" b="0" baseline="0" dirty="0" smtClean="0">
                <a:latin typeface="Arial" pitchFamily="34" charset="0"/>
                <a:cs typeface="Arial" pitchFamily="34" charset="0"/>
              </a:rPr>
              <a:t>, and their NIDDK colleagues </a:t>
            </a:r>
            <a:r>
              <a:rPr lang="en-US" b="0" dirty="0" smtClean="0">
                <a:latin typeface="Arial" pitchFamily="34" charset="0"/>
                <a:cs typeface="Arial" pitchFamily="34" charset="0"/>
              </a:rPr>
              <a:t>reported in</a:t>
            </a:r>
            <a:r>
              <a:rPr lang="en-US" b="0" baseline="0" dirty="0" smtClean="0">
                <a:latin typeface="Arial" pitchFamily="34" charset="0"/>
                <a:cs typeface="Arial" pitchFamily="34" charset="0"/>
              </a:rPr>
              <a:t> </a:t>
            </a:r>
            <a:r>
              <a:rPr lang="en-US" b="0" i="1" baseline="0" dirty="0" smtClean="0">
                <a:latin typeface="Arial" pitchFamily="34" charset="0"/>
                <a:cs typeface="Arial" pitchFamily="34" charset="0"/>
              </a:rPr>
              <a:t>PNAS</a:t>
            </a:r>
            <a:r>
              <a:rPr lang="en-US" b="0" baseline="0" dirty="0" smtClean="0">
                <a:latin typeface="Arial" pitchFamily="34" charset="0"/>
                <a:cs typeface="Arial" pitchFamily="34" charset="0"/>
              </a:rPr>
              <a:t>  that a set of biomarkers indicates kidney damage in mice and humans with </a:t>
            </a:r>
            <a:r>
              <a:rPr lang="en-US" b="0" baseline="0" dirty="0" err="1" smtClean="0">
                <a:latin typeface="Arial" pitchFamily="34" charset="0"/>
                <a:cs typeface="Arial" pitchFamily="34" charset="0"/>
              </a:rPr>
              <a:t>methylmalonic</a:t>
            </a:r>
            <a:r>
              <a:rPr lang="en-US" b="0" baseline="0" dirty="0" smtClean="0">
                <a:latin typeface="Arial" pitchFamily="34" charset="0"/>
                <a:cs typeface="Arial" pitchFamily="34" charset="0"/>
              </a:rPr>
              <a:t> acidemia. They demonstrated that antioxidant therapy protected kidney function in the mice, and are making plans for a clinical study in patients with this disease. </a:t>
            </a:r>
          </a:p>
          <a:p>
            <a:pPr>
              <a:buFont typeface="Arial" charset="0"/>
              <a:buChar char="•"/>
            </a:pPr>
            <a:endParaRPr lang="en-US" b="0" dirty="0" smtClean="0">
              <a:latin typeface="Arial" pitchFamily="34" charset="0"/>
              <a:cs typeface="Arial" pitchFamily="34" charset="0"/>
            </a:endParaRPr>
          </a:p>
          <a:p>
            <a:r>
              <a:rPr lang="en-US" dirty="0" smtClean="0">
                <a:latin typeface="Arial" pitchFamily="34" charset="0"/>
                <a:cs typeface="Arial" pitchFamily="34" charset="0"/>
              </a:rPr>
              <a:t>* B</a:t>
            </a:r>
            <a:r>
              <a:rPr lang="en-US" b="0" dirty="0" smtClean="0">
                <a:latin typeface="Arial" pitchFamily="34" charset="0"/>
                <a:cs typeface="Arial" pitchFamily="34" charset="0"/>
              </a:rPr>
              <a:t>ill</a:t>
            </a:r>
            <a:r>
              <a:rPr lang="en-US" b="0" baseline="0" dirty="0" smtClean="0">
                <a:latin typeface="Arial" pitchFamily="34" charset="0"/>
                <a:cs typeface="Arial" pitchFamily="34" charset="0"/>
              </a:rPr>
              <a:t> Gahl and colleagues </a:t>
            </a:r>
            <a:r>
              <a:rPr lang="en-US" dirty="0" smtClean="0">
                <a:latin typeface="Arial" pitchFamily="34" charset="0"/>
                <a:cs typeface="Arial" pitchFamily="34" charset="0"/>
              </a:rPr>
              <a:t>published in the </a:t>
            </a:r>
            <a:r>
              <a:rPr lang="en-US" i="1" dirty="0" smtClean="0">
                <a:latin typeface="Arial" pitchFamily="34" charset="0"/>
                <a:cs typeface="Arial" pitchFamily="34" charset="0"/>
              </a:rPr>
              <a:t>New</a:t>
            </a:r>
            <a:r>
              <a:rPr lang="en-US" i="1" baseline="0" dirty="0" smtClean="0">
                <a:latin typeface="Arial" pitchFamily="34" charset="0"/>
                <a:cs typeface="Arial" pitchFamily="34" charset="0"/>
              </a:rPr>
              <a:t> England Journal of Medicine</a:t>
            </a:r>
            <a:r>
              <a:rPr lang="en-US" i="1" dirty="0" smtClean="0">
                <a:latin typeface="Arial" pitchFamily="34" charset="0"/>
                <a:cs typeface="Arial" pitchFamily="34" charset="0"/>
              </a:rPr>
              <a:t> </a:t>
            </a:r>
            <a:r>
              <a:rPr lang="en-US" dirty="0" smtClean="0">
                <a:latin typeface="Arial" pitchFamily="34" charset="0"/>
                <a:cs typeface="Arial" pitchFamily="34" charset="0"/>
              </a:rPr>
              <a:t>the first description of a rare neutrophil disorder and identified </a:t>
            </a:r>
            <a:r>
              <a:rPr lang="en-US" i="1" dirty="0" smtClean="0">
                <a:latin typeface="Arial" pitchFamily="34" charset="0"/>
                <a:cs typeface="Arial" pitchFamily="34" charset="0"/>
              </a:rPr>
              <a:t>VPS45</a:t>
            </a:r>
            <a:r>
              <a:rPr lang="en-US" baseline="0" dirty="0" smtClean="0">
                <a:latin typeface="Arial" pitchFamily="34" charset="0"/>
                <a:cs typeface="Arial" pitchFamily="34" charset="0"/>
              </a:rPr>
              <a:t> as the defective gene </a:t>
            </a:r>
            <a:r>
              <a:rPr lang="en-US" dirty="0" smtClean="0">
                <a:latin typeface="Arial" pitchFamily="34" charset="0"/>
                <a:cs typeface="Arial" pitchFamily="34" charset="0"/>
              </a:rPr>
              <a:t>in this genetic condition. The new immunodeficiency syndrome</a:t>
            </a:r>
            <a:r>
              <a:rPr lang="en-US" baseline="0" dirty="0" smtClean="0">
                <a:latin typeface="Arial" pitchFamily="34" charset="0"/>
                <a:cs typeface="Arial" pitchFamily="34" charset="0"/>
              </a:rPr>
              <a:t> involves d</a:t>
            </a:r>
            <a:r>
              <a:rPr lang="en-US" dirty="0" smtClean="0">
                <a:latin typeface="Arial" pitchFamily="34" charset="0"/>
                <a:cs typeface="Arial" pitchFamily="34" charset="0"/>
              </a:rPr>
              <a:t>efective</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endosomal</a:t>
            </a:r>
            <a:r>
              <a:rPr lang="en-US" baseline="0" dirty="0" smtClean="0">
                <a:latin typeface="Arial" pitchFamily="34" charset="0"/>
                <a:cs typeface="Arial" pitchFamily="34" charset="0"/>
              </a:rPr>
              <a:t> intracellular protein trafficking.</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the various NHGRI staff (probably over 50-60 of you) who helped pull together the slides and information that I just reviewed. Needless to say, without such a group effort, I could never give such a detailed Director’s Report at each Council meeting.</a:t>
            </a:r>
          </a:p>
          <a:p>
            <a:endParaRPr lang="en-US" dirty="0" smtClean="0">
              <a:latin typeface="Arial" pitchFamily="34" charset="0"/>
              <a:cs typeface="Arial" pitchFamily="34" charset="0"/>
            </a:endParaRPr>
          </a:p>
          <a:p>
            <a:r>
              <a:rPr lang="en-US" smtClean="0">
                <a:latin typeface="Arial" pitchFamily="34" charset="0"/>
                <a:cs typeface="Arial" pitchFamily="34" charset="0"/>
              </a:rPr>
              <a:t>* And </a:t>
            </a:r>
            <a:r>
              <a:rPr lang="en-US" dirty="0" smtClean="0">
                <a:latin typeface="Arial" pitchFamily="34" charset="0"/>
                <a:cs typeface="Arial" pitchFamily="34" charset="0"/>
              </a:rPr>
              <a:t>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thanks to Larry Thompson</a:t>
            </a:r>
            <a:r>
              <a:rPr lang="en-US" baseline="0" dirty="0" smtClean="0">
                <a:latin typeface="Arial" pitchFamily="34" charset="0"/>
                <a:cs typeface="Arial" pitchFamily="34" charset="0"/>
              </a:rPr>
              <a:t> </a:t>
            </a:r>
            <a:r>
              <a:rPr lang="en-US" dirty="0" smtClean="0">
                <a:latin typeface="Arial" pitchFamily="34" charset="0"/>
                <a:cs typeface="Arial" pitchFamily="34" charset="0"/>
              </a:rPr>
              <a:t>and the NHGRI web team for making my Director’s Report into an electronic resource.</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85</a:t>
            </a:fld>
            <a:endParaRPr lang="en-US" dirty="0" smtClean="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pPr/>
              <a:t>86</a:t>
            </a:fld>
            <a:endParaRPr lang="en-US" dirty="0"/>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For</a:t>
            </a:r>
            <a:r>
              <a:rPr lang="en-US" baseline="0" dirty="0" smtClean="0">
                <a:latin typeface="Arial" pitchFamily="34" charset="0"/>
                <a:cs typeface="Arial" pitchFamily="34" charset="0"/>
              </a:rPr>
              <a:t> example, in July, Kirk Johnson, Vence Bonham, and I gave a private tour of the exhibition to </a:t>
            </a:r>
            <a:r>
              <a:rPr lang="en-US" dirty="0" smtClean="0">
                <a:latin typeface="Arial" pitchFamily="34" charset="0"/>
                <a:cs typeface="Arial" pitchFamily="34" charset="0"/>
              </a:rPr>
              <a:t>Representative</a:t>
            </a:r>
            <a:r>
              <a:rPr lang="en-US" baseline="0" dirty="0" smtClean="0">
                <a:latin typeface="Arial" pitchFamily="34" charset="0"/>
                <a:cs typeface="Arial" pitchFamily="34" charset="0"/>
              </a:rPr>
              <a:t> Louise Slaughter. You may recall that Congresswoman Slaughter was the sponsor and great champion of GINA, so she was thrilled to see what we had produced to help improve the nation’s genomics literacy.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Congresswoman had a chance to explore the exhibition, learn from the </a:t>
            </a:r>
            <a:r>
              <a:rPr lang="en-US" baseline="0" dirty="0" err="1" smtClean="0">
                <a:latin typeface="Arial" pitchFamily="34" charset="0"/>
                <a:cs typeface="Arial" pitchFamily="34" charset="0"/>
              </a:rPr>
              <a:t>interactives</a:t>
            </a:r>
            <a:r>
              <a:rPr lang="en-US" baseline="0" dirty="0" smtClean="0">
                <a:latin typeface="Arial" pitchFamily="34" charset="0"/>
                <a:cs typeface="Arial" pitchFamily="34" charset="0"/>
              </a:rPr>
              <a:t>, and (as you can see from the bottom middle photograph) even isolate her own DNA.  </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pPr/>
              <a:t>9</a:t>
            </a:fld>
            <a:endParaRPr lang="en-US" dirty="0"/>
          </a:p>
        </p:txBody>
      </p:sp>
    </p:spTree>
    <p:extLst>
      <p:ext uri="{BB962C8B-B14F-4D97-AF65-F5344CB8AC3E}">
        <p14:creationId xmlns:p14="http://schemas.microsoft.com/office/powerpoint/2010/main" val="316477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BC43B500-CFF2-412E-BB9E-9475A5DAC5E2}"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769221853"/>
      </p:ext>
    </p:extLst>
  </p:cSld>
  <p:clrMapOvr>
    <a:masterClrMapping/>
  </p:clrMapOvr>
  <p:transition>
    <p:wipe di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295932510"/>
      </p:ext>
    </p:extLst>
  </p:cSld>
  <p:clrMapOvr>
    <a:masterClrMapping/>
  </p:clrMapOvr>
  <p:transition>
    <p:wipe di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BC43B500-CFF2-412E-BB9E-9475A5DAC5E2}"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97362950"/>
      </p:ext>
    </p:extLst>
  </p:cSld>
  <p:clrMapOvr>
    <a:masterClrMapping/>
  </p:clrMapOvr>
  <p:transition>
    <p:wipe dir="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85501824"/>
      </p:ext>
    </p:extLst>
  </p:cSld>
  <p:clrMapOvr>
    <a:masterClrMapping/>
  </p:clrMapOvr>
  <p:transition>
    <p:wipe dir="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049634786"/>
      </p:ext>
    </p:extLst>
  </p:cSld>
  <p:clrMapOvr>
    <a:masterClrMapping/>
  </p:clrMapOvr>
  <p:transition>
    <p:wipe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421573881"/>
      </p:ext>
    </p:extLst>
  </p:cSld>
  <p:clrMapOvr>
    <a:masterClrMapping/>
  </p:clrMapOvr>
  <p:transition>
    <p:wipe di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BC43B500-CFF2-412E-BB9E-9475A5DAC5E2}"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990710485"/>
      </p:ext>
    </p:extLst>
  </p:cSld>
  <p:clrMapOvr>
    <a:masterClrMapping/>
  </p:clrMapOvr>
  <p:transition>
    <p:wipe di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40532310"/>
      </p:ext>
    </p:extLst>
  </p:cSld>
  <p:clrMapOvr>
    <a:masterClrMapping/>
  </p:clrMapOvr>
  <p:transition>
    <p:wipe di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30162602"/>
      </p:ext>
    </p:extLst>
  </p:cSld>
  <p:clrMapOvr>
    <a:masterClrMapping/>
  </p:clrMapOvr>
  <p:transition>
    <p:wipe di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126238996"/>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403304731"/>
      </p:ext>
    </p:extLst>
  </p:cSld>
  <p:clrMapOvr>
    <a:masterClrMapping/>
  </p:clrMapOvr>
  <p:transition>
    <p:wipe di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35182985"/>
      </p:ext>
    </p:extLst>
  </p:cSld>
  <p:clrMapOvr>
    <a:masterClrMapping/>
  </p:clrMapOvr>
  <p:transition>
    <p:wipe di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A8ABF436-E513-4B78-9EEC-01D175F49067}"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99322769"/>
      </p:ext>
    </p:extLst>
  </p:cSld>
  <p:clrMapOvr>
    <a:masterClrMapping/>
  </p:clrMapOvr>
  <p:transition>
    <p:wipe di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32954545"/>
      </p:ext>
    </p:extLst>
  </p:cSld>
  <p:clrMapOvr>
    <a:masterClrMapping/>
  </p:clrMapOvr>
  <p:transition>
    <p:wipe di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A8ABF436-E513-4B78-9EEC-01D175F49067}"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87119604"/>
      </p:ext>
    </p:extLst>
  </p:cSld>
  <p:clrMapOvr>
    <a:masterClrMapping/>
  </p:clrMapOvr>
  <p:transition>
    <p:wipe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893700532"/>
      </p:ext>
    </p:extLst>
  </p:cSld>
  <p:clrMapOvr>
    <a:masterClrMapping/>
  </p:clrMapOvr>
  <p:transition>
    <p:wipe di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20678191"/>
      </p:ext>
    </p:extLst>
  </p:cSld>
  <p:clrMapOvr>
    <a:masterClrMapping/>
  </p:clrMapOvr>
  <p:transition>
    <p:wipe di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528813044"/>
      </p:ext>
    </p:extLst>
  </p:cSld>
  <p:clrMapOvr>
    <a:masterClrMapping/>
  </p:clrMapOvr>
  <p:transition>
    <p:wipe di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A8ABF436-E513-4B78-9EEC-01D175F49067}"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62823520"/>
      </p:ext>
    </p:extLst>
  </p:cSld>
  <p:clrMapOvr>
    <a:masterClrMapping/>
  </p:clrMapOvr>
  <p:transition>
    <p:wipe di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46319453"/>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268144102"/>
      </p:ext>
    </p:extLst>
  </p:cSld>
  <p:clrMapOvr>
    <a:masterClrMapping/>
  </p:clrMapOvr>
  <p:transition>
    <p:wipe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66286206"/>
      </p:ext>
    </p:extLst>
  </p:cSld>
  <p:clrMapOvr>
    <a:masterClrMapping/>
  </p:clrMapOvr>
  <p:transition>
    <p:wipe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222168370"/>
      </p:ext>
    </p:extLst>
  </p:cSld>
  <p:clrMapOvr>
    <a:masterClrMapping/>
  </p:clrMapOvr>
  <p:transition>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251774815"/>
      </p:ext>
    </p:extLst>
  </p:cSld>
  <p:clrMapOvr>
    <a:masterClrMapping/>
  </p:clrMapOvr>
  <p:transition>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55180614"/>
      </p:ext>
    </p:extLst>
  </p:cSld>
  <p:clrMapOvr>
    <a:masterClrMapping/>
  </p:clrMapOvr>
  <p:transition>
    <p:wipe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64505979"/>
      </p:ext>
    </p:extLst>
  </p:cSld>
  <p:clrMapOvr>
    <a:masterClrMapping/>
  </p:clrMapOvr>
  <p:transition>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236264340"/>
      </p:ext>
    </p:extLst>
  </p:cSld>
  <p:clrMapOvr>
    <a:masterClrMapping/>
  </p:clrMapOvr>
  <p:transition>
    <p:wipe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545551502"/>
      </p:ext>
    </p:extLst>
  </p:cSld>
  <p:clrMapOvr>
    <a:masterClrMapping/>
  </p:clrMapOvr>
  <p:transition>
    <p:wipe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29956753"/>
      </p:ext>
    </p:extLst>
  </p:cSld>
  <p:clrMapOvr>
    <a:masterClrMapping/>
  </p:clrMapOvr>
  <p:transition>
    <p:wipe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31648614"/>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869081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55438298"/>
      </p:ext>
    </p:extLst>
  </p:cSld>
  <p:clrMapOvr>
    <a:masterClrMapping/>
  </p:clrMapOvr>
  <p:transition>
    <p:wipe di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33695870"/>
      </p:ext>
    </p:extLst>
  </p:cSld>
  <p:clrMapOvr>
    <a:masterClrMapping/>
  </p:clrMapOvr>
  <p:transition>
    <p:wipe di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850291880"/>
      </p:ext>
    </p:extLst>
  </p:cSld>
  <p:clrMapOvr>
    <a:masterClrMapping/>
  </p:clrMapOvr>
  <p:transition>
    <p:wipe di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63208272"/>
      </p:ext>
    </p:extLst>
  </p:cSld>
  <p:clrMapOvr>
    <a:masterClrMapping/>
  </p:clrMapOvr>
  <p:transition>
    <p:wipe di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526394567"/>
      </p:ext>
    </p:extLst>
  </p:cSld>
  <p:clrMapOvr>
    <a:masterClrMapping/>
  </p:clrMapOvr>
  <p:transition>
    <p:wipe di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64599252"/>
      </p:ext>
    </p:extLst>
  </p:cSld>
  <p:clrMapOvr>
    <a:masterClrMapping/>
  </p:clrMapOvr>
  <p:transition>
    <p:wipe di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07626565"/>
      </p:ext>
    </p:extLst>
  </p:cSld>
  <p:clrMapOvr>
    <a:masterClrMapping/>
  </p:clrMapOvr>
  <p:transition>
    <p:wipe di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30322285"/>
      </p:ext>
    </p:extLst>
  </p:cSld>
  <p:clrMapOvr>
    <a:masterClrMapping/>
  </p:clrMapOvr>
  <p:transition>
    <p:wipe di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33755920"/>
      </p:ext>
    </p:extLst>
  </p:cSld>
  <p:clrMapOvr>
    <a:masterClrMapping/>
  </p:clrMapOvr>
  <p:transition>
    <p:wipe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3164875"/>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9/8/2013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984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087964599"/>
      </p:ext>
    </p:extLst>
  </p:cSld>
  <p:clrMapOvr>
    <a:masterClrMapping/>
  </p:clrMapOvr>
  <p:transition>
    <p:wipe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44156190"/>
      </p:ext>
    </p:extLst>
  </p:cSld>
  <p:clrMapOvr>
    <a:masterClrMapping/>
  </p:clrMapOvr>
  <p:transition>
    <p:wipe di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BC2485DB-E278-4EB0-966A-C9C570922654}"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750401594"/>
      </p:ext>
    </p:extLst>
  </p:cSld>
  <p:clrMapOvr>
    <a:masterClrMapping/>
  </p:clrMapOvr>
  <p:transition>
    <p:wipe dir="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93376875"/>
      </p:ext>
    </p:extLst>
  </p:cSld>
  <p:clrMapOvr>
    <a:masterClrMapping/>
  </p:clrMapOvr>
  <p:transition>
    <p:wipe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6539329"/>
      </p:ext>
    </p:extLst>
  </p:cSld>
  <p:clrMapOvr>
    <a:masterClrMapping/>
  </p:clrMapOvr>
  <p:transition>
    <p:wipe di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541189573"/>
      </p:ext>
    </p:extLst>
  </p:cSld>
  <p:clrMapOvr>
    <a:masterClrMapping/>
  </p:clrMapOvr>
  <p:transition>
    <p:wipe dir="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pPr>
                <a:defRPr/>
              </a:pPr>
              <a:t>‹#›</a:t>
            </a:fld>
            <a:endParaRPr lang="en-US" dirty="0"/>
          </a:p>
        </p:txBody>
      </p:sp>
    </p:spTree>
    <p:extLst>
      <p:ext uri="{BB962C8B-B14F-4D97-AF65-F5344CB8AC3E}">
        <p14:creationId xmlns:p14="http://schemas.microsoft.com/office/powerpoint/2010/main" val="2506355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833EE02-0A85-4A8D-A1D4-6E2CD1F8B80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62031C6-F1D6-455E-89E5-A1FBC55B5731}" type="slidenum">
              <a:rPr lang="en-US"/>
              <a:pPr>
                <a:defRPr/>
              </a:pPr>
              <a:t>‹#›</a:t>
            </a:fld>
            <a:endParaRPr lang="en-US"/>
          </a:p>
        </p:txBody>
      </p:sp>
    </p:spTree>
    <p:extLst>
      <p:ext uri="{BB962C8B-B14F-4D97-AF65-F5344CB8AC3E}">
        <p14:creationId xmlns:p14="http://schemas.microsoft.com/office/powerpoint/2010/main" val="2875253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9654B69-053F-4221-AB01-14A6F9BE32A6}" type="slidenum">
              <a:rPr lang="en-US"/>
              <a:pPr>
                <a:defRPr/>
              </a:pPr>
              <a:t>‹#›</a:t>
            </a:fld>
            <a:endParaRPr lang="en-US"/>
          </a:p>
        </p:txBody>
      </p:sp>
    </p:spTree>
    <p:extLst>
      <p:ext uri="{BB962C8B-B14F-4D97-AF65-F5344CB8AC3E}">
        <p14:creationId xmlns:p14="http://schemas.microsoft.com/office/powerpoint/2010/main" val="2633812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5" name="Freeform 7"/>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26" name="Footer Placeholder 4"/>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27" name="Slide Number Placeholder 5"/>
          <p:cNvSpPr>
            <a:spLocks noGrp="1"/>
          </p:cNvSpPr>
          <p:nvPr>
            <p:ph type="sldNum" sz="quarter" idx="12"/>
          </p:nvPr>
        </p:nvSpPr>
        <p:spPr/>
        <p:txBody>
          <a:bodyPr/>
          <a:lstStyle>
            <a:lvl1pPr>
              <a:defRPr b="0"/>
            </a:lvl1pPr>
          </a:lstStyle>
          <a:p>
            <a:pPr>
              <a:defRPr/>
            </a:pPr>
            <a:fld id="{E86B18C5-DCD2-4685-95D6-8D8155E28EC0}" type="slidenum">
              <a:rPr lang="en-US"/>
              <a:pPr>
                <a:defRPr/>
              </a:pPr>
              <a:t>‹#›</a:t>
            </a:fld>
            <a:endParaRPr lang="en-US"/>
          </a:p>
        </p:txBody>
      </p:sp>
    </p:spTree>
    <p:extLst>
      <p:ext uri="{BB962C8B-B14F-4D97-AF65-F5344CB8AC3E}">
        <p14:creationId xmlns:p14="http://schemas.microsoft.com/office/powerpoint/2010/main" val="1122823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31686283-F857-464B-B292-8AF3F6CD5DCA}" type="slidenum">
              <a:rPr lang="en-US"/>
              <a:pPr>
                <a:defRPr/>
              </a:pPr>
              <a:t>‹#›</a:t>
            </a:fld>
            <a:endParaRPr lang="en-US"/>
          </a:p>
        </p:txBody>
      </p:sp>
    </p:spTree>
    <p:extLst>
      <p:ext uri="{BB962C8B-B14F-4D97-AF65-F5344CB8AC3E}">
        <p14:creationId xmlns:p14="http://schemas.microsoft.com/office/powerpoint/2010/main" val="293590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18" name="Footer Placeholder 7"/>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19" name="Slide Number Placeholder 8"/>
          <p:cNvSpPr>
            <a:spLocks noGrp="1"/>
          </p:cNvSpPr>
          <p:nvPr>
            <p:ph type="sldNum" sz="quarter" idx="12"/>
          </p:nvPr>
        </p:nvSpPr>
        <p:spPr/>
        <p:txBody>
          <a:bodyPr/>
          <a:lstStyle>
            <a:lvl1pPr>
              <a:defRPr b="0"/>
            </a:lvl1pPr>
          </a:lstStyle>
          <a:p>
            <a:pPr>
              <a:defRPr/>
            </a:pPr>
            <a:fld id="{DB41ABC7-CDC6-4AEE-80CE-AD90AEC471BA}" type="slidenum">
              <a:rPr lang="en-US"/>
              <a:pPr>
                <a:defRPr/>
              </a:pPr>
              <a:t>‹#›</a:t>
            </a:fld>
            <a:endParaRPr lang="en-US"/>
          </a:p>
        </p:txBody>
      </p:sp>
    </p:spTree>
    <p:extLst>
      <p:ext uri="{BB962C8B-B14F-4D97-AF65-F5344CB8AC3E}">
        <p14:creationId xmlns:p14="http://schemas.microsoft.com/office/powerpoint/2010/main" val="1850675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27BB40B2-6037-407A-B805-8E6822E02D9B}" type="slidenum">
              <a:rPr lang="en-US"/>
              <a:pPr>
                <a:defRPr/>
              </a:pPr>
              <a:t>‹#›</a:t>
            </a:fld>
            <a:endParaRPr lang="en-US"/>
          </a:p>
        </p:txBody>
      </p:sp>
    </p:spTree>
    <p:extLst>
      <p:ext uri="{BB962C8B-B14F-4D97-AF65-F5344CB8AC3E}">
        <p14:creationId xmlns:p14="http://schemas.microsoft.com/office/powerpoint/2010/main" val="341101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4" name="Slide Number Placeholder 22"/>
          <p:cNvSpPr>
            <a:spLocks noGrp="1"/>
          </p:cNvSpPr>
          <p:nvPr>
            <p:ph type="sldNum" sz="quarter" idx="12"/>
          </p:nvPr>
        </p:nvSpPr>
        <p:spPr/>
        <p:txBody>
          <a:bodyPr/>
          <a:lstStyle>
            <a:lvl1pPr>
              <a:defRPr b="0"/>
            </a:lvl1pPr>
          </a:lstStyle>
          <a:p>
            <a:pPr>
              <a:defRPr/>
            </a:pPr>
            <a:fld id="{58CCDAA3-EAA1-4691-857F-8B1550B4CB64}" type="slidenum">
              <a:rPr lang="en-US"/>
              <a:pPr>
                <a:defRPr/>
              </a:pPr>
              <a:t>‹#›</a:t>
            </a:fld>
            <a:endParaRPr lang="en-US"/>
          </a:p>
        </p:txBody>
      </p:sp>
    </p:spTree>
    <p:extLst>
      <p:ext uri="{BB962C8B-B14F-4D97-AF65-F5344CB8AC3E}">
        <p14:creationId xmlns:p14="http://schemas.microsoft.com/office/powerpoint/2010/main" val="810207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C6DFBBEE-C8B4-4FF9-A515-07822DE671E3}" type="slidenum">
              <a:rPr lang="en-US"/>
              <a:pPr>
                <a:defRPr/>
              </a:pPr>
              <a:t>‹#›</a:t>
            </a:fld>
            <a:endParaRPr lang="en-US"/>
          </a:p>
        </p:txBody>
      </p:sp>
    </p:spTree>
    <p:extLst>
      <p:ext uri="{BB962C8B-B14F-4D97-AF65-F5344CB8AC3E}">
        <p14:creationId xmlns:p14="http://schemas.microsoft.com/office/powerpoint/2010/main" val="3026173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1642" y="954237"/>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3248" y="13934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2562" y="95326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fontAlgn="auto">
              <a:spcBef>
                <a:spcPts val="0"/>
              </a:spcBef>
              <a:spcAft>
                <a:spcPts val="0"/>
              </a:spcAft>
              <a:defRPr b="0"/>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fontAlgn="auto">
              <a:spcBef>
                <a:spcPts val="0"/>
              </a:spcBef>
              <a:spcAft>
                <a:spcPts val="0"/>
              </a:spcAft>
              <a:defRPr b="0"/>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b="0"/>
            </a:lvl1pPr>
          </a:lstStyle>
          <a:p>
            <a:pPr>
              <a:defRPr/>
            </a:pPr>
            <a:fld id="{26CE4B24-8E4E-4CE0-8CC6-E569A1A27AD1}" type="slidenum">
              <a:rPr lang="en-US"/>
              <a:pPr>
                <a:defRPr/>
              </a:pPr>
              <a:t>‹#›</a:t>
            </a:fld>
            <a:endParaRPr lang="en-US"/>
          </a:p>
        </p:txBody>
      </p:sp>
    </p:spTree>
    <p:extLst>
      <p:ext uri="{BB962C8B-B14F-4D97-AF65-F5344CB8AC3E}">
        <p14:creationId xmlns:p14="http://schemas.microsoft.com/office/powerpoint/2010/main" val="3967678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9C9A58D-C8FE-4F5C-B850-8932AC1C957F}" type="slidenum">
              <a:rPr lang="en-US"/>
              <a:pPr>
                <a:defRPr/>
              </a:pPr>
              <a:t>‹#›</a:t>
            </a:fld>
            <a:endParaRPr lang="en-US"/>
          </a:p>
        </p:txBody>
      </p:sp>
    </p:spTree>
    <p:extLst>
      <p:ext uri="{BB962C8B-B14F-4D97-AF65-F5344CB8AC3E}">
        <p14:creationId xmlns:p14="http://schemas.microsoft.com/office/powerpoint/2010/main" val="3620901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4879EA5-D604-4EA5-B8DF-8199DCE719F6}" type="slidenum">
              <a:rPr lang="en-US"/>
              <a:pPr>
                <a:defRPr/>
              </a:pPr>
              <a:t>‹#›</a:t>
            </a:fld>
            <a:endParaRPr lang="en-US"/>
          </a:p>
        </p:txBody>
      </p:sp>
    </p:spTree>
    <p:extLst>
      <p:ext uri="{BB962C8B-B14F-4D97-AF65-F5344CB8AC3E}">
        <p14:creationId xmlns:p14="http://schemas.microsoft.com/office/powerpoint/2010/main" val="218928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358DD65F-0714-4FE8-B631-B712E963C08A}" type="slidenum">
              <a:rPr lang="en-US"/>
              <a:pPr>
                <a:defRPr/>
              </a:pPr>
              <a:t>‹#›</a:t>
            </a:fld>
            <a:endParaRPr lang="en-US"/>
          </a:p>
        </p:txBody>
      </p:sp>
    </p:spTree>
    <p:extLst>
      <p:ext uri="{BB962C8B-B14F-4D97-AF65-F5344CB8AC3E}">
        <p14:creationId xmlns:p14="http://schemas.microsoft.com/office/powerpoint/2010/main" val="1859042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273365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8896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112328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298484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93494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6070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676158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291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260057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55290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38297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5002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04834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53571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342111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61971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630799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27370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774744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0C2055E5-1610-47C2-A1DC-B3ADFB3A1049}"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959011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76357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09531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ED31CF3-F981-473D-B8C1-89D01AFECE5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25870652"/>
      </p:ext>
    </p:extLst>
  </p:cSld>
  <p:clrMapOvr>
    <a:masterClrMapping/>
  </p:clrMapOvr>
  <p:transition>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02BD68A-78CB-4BBB-BB6C-DFEAB9CB3A5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70977378"/>
      </p:ext>
    </p:extLst>
  </p:cSld>
  <p:clrMapOvr>
    <a:masterClrMapping/>
  </p:clrMapOvr>
  <p:transition>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b="0">
              <a:solidFill>
                <a:prstClr val="white"/>
              </a:solidFill>
              <a:cs typeface="Arial" pitchFamily="34" charset="0"/>
            </a:endParaRPr>
          </a:p>
        </p:txBody>
      </p:sp>
      <p:sp>
        <p:nvSpPr>
          <p:cNvPr id="5" name="Freeform 4"/>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b="0">
              <a:solidFill>
                <a:prstClr val="white"/>
              </a:solidFill>
              <a:cs typeface="Arial" pitchFamily="34"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5DC2246C-7E27-4926-92B3-52A17A53368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62653791"/>
      </p:ext>
    </p:extLst>
  </p:cSld>
  <p:clrMapOvr>
    <a:masterClrMapping/>
  </p:clrMapOvr>
  <p:transition>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241676C-AF14-4087-BF51-1EE52B559865}"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670918165"/>
      </p:ext>
    </p:extLst>
  </p:cSld>
  <p:clrMapOvr>
    <a:masterClrMapping/>
  </p:clrMapOvr>
  <p:transition>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13787141-E917-4D70-AB45-2717C726520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39604413"/>
      </p:ext>
    </p:extLst>
  </p:cSld>
  <p:clrMapOvr>
    <a:masterClrMapping/>
  </p:clrMapOvr>
  <p:transition>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043C9047-D8A7-4F87-917F-0D30B55263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684137296"/>
      </p:ext>
    </p:extLst>
  </p:cSld>
  <p:clrMapOvr>
    <a:masterClrMapping/>
  </p:clrMapOvr>
  <p:transition>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9D00AACB-05B9-4CEE-B46C-BC53A4D85D2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317932727"/>
      </p:ext>
    </p:extLst>
  </p:cSld>
  <p:clrMapOvr>
    <a:masterClrMapping/>
  </p:clrMapOvr>
  <p:transition>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090D1F9A-8215-4CDB-8CC6-7B769B667C8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58542544"/>
      </p:ext>
    </p:extLst>
  </p:cSld>
  <p:clrMapOvr>
    <a:masterClrMapping/>
  </p:clrMapOvr>
  <p:transition>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6390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62927"/>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6390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62927"/>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63904"/>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62929"/>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22CDBA5F-7D9B-4251-AAD1-03A63E0B751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85948857"/>
      </p:ext>
    </p:extLst>
  </p:cSld>
  <p:clrMapOvr>
    <a:masterClrMapping/>
  </p:clrMapOvr>
  <p:transition>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78178F2C-3968-4C76-978B-6A38BE2B24ED}"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41772907"/>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0F824B4D-9459-421C-BBE8-7378DECCD99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25192781"/>
      </p:ext>
    </p:extLst>
  </p:cSld>
  <p:clrMapOvr>
    <a:masterClrMapping/>
  </p:clrMapOvr>
  <p:transition>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A57A68C2-260C-4706-AECA-C6AB90FFFFE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349509459"/>
      </p:ext>
    </p:extLst>
  </p:cSld>
  <p:clrMapOvr>
    <a:masterClrMapping/>
  </p:clrMapOvr>
  <p:transition>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061105093"/>
      </p:ext>
    </p:extLst>
  </p:cSld>
  <p:clrMapOvr>
    <a:masterClrMapping/>
  </p:clrMapOvr>
  <p:transition>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813300826"/>
      </p:ext>
    </p:extLst>
  </p:cSld>
  <p:clrMapOvr>
    <a:masterClrMapping/>
  </p:clrMapOvr>
  <p:transition>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7BC3499A-3463-4A6E-947D-7DADC4FC7311}"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0402975"/>
      </p:ext>
    </p:extLst>
  </p:cSld>
  <p:clrMapOvr>
    <a:masterClrMapping/>
  </p:clrMapOvr>
  <p:transition>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634931235"/>
      </p:ext>
    </p:extLst>
  </p:cSld>
  <p:clrMapOvr>
    <a:masterClrMapping/>
  </p:clrMapOvr>
  <p:transition>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7BC3499A-3463-4A6E-947D-7DADC4FC7311}"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81754617"/>
      </p:ext>
    </p:extLst>
  </p:cSld>
  <p:clrMapOvr>
    <a:masterClrMapping/>
  </p:clrMapOvr>
  <p:transition>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39777537"/>
      </p:ext>
    </p:extLst>
  </p:cSld>
  <p:clrMapOvr>
    <a:masterClrMapping/>
  </p:clrMapOvr>
  <p:transition>
    <p:wipe di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95951984"/>
      </p:ext>
    </p:extLst>
  </p:cSld>
  <p:clrMapOvr>
    <a:masterClrMapping/>
  </p:clrMapOvr>
  <p:transition>
    <p:wipe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46111412"/>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2969966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7BC3499A-3463-4A6E-947D-7DADC4FC7311}"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1188415"/>
      </p:ext>
    </p:extLst>
  </p:cSld>
  <p:clrMapOvr>
    <a:masterClrMapping/>
  </p:clrMapOvr>
  <p:transition>
    <p:wipe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037563923"/>
      </p:ext>
    </p:extLst>
  </p:cSld>
  <p:clrMapOvr>
    <a:masterClrMapping/>
  </p:clrMapOvr>
  <p:transition>
    <p:wipe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468603202"/>
      </p:ext>
    </p:extLst>
  </p:cSld>
  <p:clrMapOvr>
    <a:masterClrMapping/>
  </p:clrMapOvr>
  <p:transition>
    <p:wipe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106262179"/>
      </p:ext>
    </p:extLst>
  </p:cSld>
  <p:clrMapOvr>
    <a:masterClrMapping/>
  </p:clrMapOvr>
  <p:transition>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1097845"/>
      </p:ext>
    </p:extLst>
  </p:cSld>
  <p:clrMapOvr>
    <a:masterClrMapping/>
  </p:clrMapOvr>
  <p:transition>
    <p:wipe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78879586"/>
      </p:ext>
    </p:extLst>
  </p:cSld>
  <p:clrMapOvr>
    <a:masterClrMapping/>
  </p:clrMapOvr>
  <p:transition>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6302BE3D-3D38-479A-B467-D13B8D6923DB}"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6870964"/>
      </p:ext>
    </p:extLst>
  </p:cSld>
  <p:clrMapOvr>
    <a:masterClrMapping/>
  </p:clrMapOvr>
  <p:transition>
    <p:wipe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106157187"/>
      </p:ext>
    </p:extLst>
  </p:cSld>
  <p:clrMapOvr>
    <a:masterClrMapping/>
  </p:clrMapOvr>
  <p:transition>
    <p:wipe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6302BE3D-3D38-479A-B467-D13B8D6923DB}"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48901611"/>
      </p:ext>
    </p:extLst>
  </p:cSld>
  <p:clrMapOvr>
    <a:masterClrMapping/>
  </p:clrMapOvr>
  <p:transition>
    <p:wipe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48935150"/>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28747047"/>
      </p:ext>
    </p:extLst>
  </p:cSld>
  <p:clrMapOvr>
    <a:masterClrMapping/>
  </p:clrMapOvr>
  <p:transition>
    <p:wipe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85195670"/>
      </p:ext>
    </p:extLst>
  </p:cSld>
  <p:clrMapOvr>
    <a:masterClrMapping/>
  </p:clrMapOvr>
  <p:transition>
    <p:wipe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6302BE3D-3D38-479A-B467-D13B8D6923DB}"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579124225"/>
      </p:ext>
    </p:extLst>
  </p:cSld>
  <p:clrMapOvr>
    <a:masterClrMapping/>
  </p:clrMapOvr>
  <p:transition>
    <p:wipe di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558045470"/>
      </p:ext>
    </p:extLst>
  </p:cSld>
  <p:clrMapOvr>
    <a:masterClrMapping/>
  </p:clrMapOvr>
  <p:transition>
    <p:wipe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744371346"/>
      </p:ext>
    </p:extLst>
  </p:cSld>
  <p:clrMapOvr>
    <a:masterClrMapping/>
  </p:clrMapOvr>
  <p:transition>
    <p:wipe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6302BE3D-3D38-479A-B467-D13B8D6923DB}"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DF357275-DD22-4CDB-B5EE-6F61384DF235}"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392946059"/>
      </p:ext>
    </p:extLst>
  </p:cSld>
  <p:clrMapOvr>
    <a:masterClrMapping/>
  </p:clrMapOvr>
  <p:transition>
    <p:wipe di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868720773"/>
      </p:ext>
    </p:extLst>
  </p:cSld>
  <p:clrMapOvr>
    <a:masterClrMapping/>
  </p:clrMapOvr>
  <p:transition>
    <p:wipe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004198273"/>
      </p:ext>
    </p:extLst>
  </p:cSld>
  <p:clrMapOvr>
    <a:masterClrMapping/>
  </p:clrMapOvr>
  <p:transition>
    <p:wipe di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75BF3BBF-8CCF-43C9-BE38-DC48EAD00636}" type="datetimeFigureOut">
              <a:rPr lang="en-US" smtClean="0">
                <a:solidFill>
                  <a:srgbClr val="D6ECFF"/>
                </a:solidFill>
              </a:rPr>
              <a:pPr/>
              <a:t>9/8/2013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207997795"/>
      </p:ext>
    </p:extLst>
  </p:cSld>
  <p:clrMapOvr>
    <a:masterClrMapping/>
  </p:clrMapOvr>
  <p:transition>
    <p:wipe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36269866"/>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75BF3BBF-8CCF-43C9-BE38-DC48EAD00636}" type="datetimeFigureOut">
              <a:rPr lang="en-US" smtClean="0">
                <a:solidFill>
                  <a:srgbClr val="D6ECFF"/>
                </a:solidFill>
              </a:rPr>
              <a:pPr/>
              <a:t>9/8/2013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97375427"/>
      </p:ext>
    </p:extLst>
  </p:cSld>
  <p:clrMapOvr>
    <a:masterClrMapping/>
  </p:clrMapOvr>
  <p:transition>
    <p:wipe dir="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579474755"/>
      </p:ext>
    </p:extLst>
  </p:cSld>
  <p:clrMapOvr>
    <a:masterClrMapping/>
  </p:clrMapOvr>
  <p:transition>
    <p:wipe di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506611327"/>
      </p:ext>
    </p:extLst>
  </p:cSld>
  <p:clrMapOvr>
    <a:masterClrMapping/>
  </p:clrMapOvr>
  <p:transition>
    <p:wipe dir="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298642748"/>
      </p:ext>
    </p:extLst>
  </p:cSld>
  <p:clrMapOvr>
    <a:masterClrMapping/>
  </p:clrMapOvr>
  <p:transition>
    <p:wipe dir="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75BF3BBF-8CCF-43C9-BE38-DC48EAD00636}" type="datetimeFigureOut">
              <a:rPr lang="en-US" smtClean="0">
                <a:solidFill>
                  <a:srgbClr val="D6ECFF"/>
                </a:solidFill>
              </a:rPr>
              <a:pPr/>
              <a:t>9/8/2013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360503140"/>
      </p:ext>
    </p:extLst>
  </p:cSld>
  <p:clrMapOvr>
    <a:masterClrMapping/>
  </p:clrMapOvr>
  <p:transition>
    <p:wipe dir="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41397435"/>
      </p:ext>
    </p:extLst>
  </p:cSld>
  <p:clrMapOvr>
    <a:masterClrMapping/>
  </p:clrMapOvr>
  <p:transition>
    <p:wipe dir="d"/>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34975911"/>
      </p:ext>
    </p:extLst>
  </p:cSld>
  <p:clrMapOvr>
    <a:masterClrMapping/>
  </p:clrMapOvr>
  <p:transition>
    <p:wipe dir="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75BF3BBF-8CCF-43C9-BE38-DC48EAD00636}" type="datetimeFigureOut">
              <a:rPr lang="en-US" smtClean="0">
                <a:solidFill>
                  <a:srgbClr val="D6ECFF"/>
                </a:solidFill>
              </a:rPr>
              <a:pPr/>
              <a:t>9/8/2013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A56B8100-811B-48DE-AB75-33569D3549E3}"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61083594"/>
      </p:ext>
    </p:extLst>
  </p:cSld>
  <p:clrMapOvr>
    <a:masterClrMapping/>
  </p:clrMapOvr>
  <p:transition>
    <p:wipe dir="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173164589"/>
      </p:ext>
    </p:extLst>
  </p:cSld>
  <p:clrMapOvr>
    <a:masterClrMapping/>
  </p:clrMapOvr>
  <p:transition>
    <p:wipe di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BC43B500-CFF2-412E-BB9E-9475A5DAC5E2}" type="datetimeFigureOut">
              <a:rPr lang="en-US" smtClean="0">
                <a:solidFill>
                  <a:srgbClr val="D6ECFF"/>
                </a:solidFill>
              </a:rPr>
              <a:pPr/>
              <a:t>9/8/2013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4AF5B063-4C7F-42B2-81A1-6E4CB7AE782F}"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92696952"/>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3.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911"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75BF3BBF-8CCF-43C9-BE38-DC48EAD00636}"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A56B8100-811B-48DE-AB75-33569D3549E3}"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3951924317"/>
      </p:ext>
    </p:extLst>
  </p:cSld>
  <p:clrMap bg1="dk1" tx1="lt1" bg2="dk2" tx2="lt2" accent1="accent1" accent2="accent2" accent3="accent3" accent4="accent4" accent5="accent5" accent6="accent6" hlink="hlink" folHlink="folHlink"/>
  <p:sldLayoutIdLst>
    <p:sldLayoutId id="2147488205" r:id="rId1"/>
    <p:sldLayoutId id="2147488206" r:id="rId2"/>
    <p:sldLayoutId id="2147488207" r:id="rId3"/>
    <p:sldLayoutId id="2147488208" r:id="rId4"/>
    <p:sldLayoutId id="2147488209" r:id="rId5"/>
    <p:sldLayoutId id="2147488210" r:id="rId6"/>
    <p:sldLayoutId id="2147488211" r:id="rId7"/>
    <p:sldLayoutId id="2147488212" r:id="rId8"/>
    <p:sldLayoutId id="2147488213" r:id="rId9"/>
    <p:sldLayoutId id="2147488214" r:id="rId10"/>
    <p:sldLayoutId id="2147488215" r:id="rId11"/>
    <p:sldLayoutId id="2147488216"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BC43B500-CFF2-412E-BB9E-9475A5DAC5E2}"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4AF5B063-4C7F-42B2-81A1-6E4CB7AE782F}"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2396660388"/>
      </p:ext>
    </p:extLst>
  </p:cSld>
  <p:clrMap bg1="dk1" tx1="lt1" bg2="dk2" tx2="lt2" accent1="accent1" accent2="accent2" accent3="accent3" accent4="accent4" accent5="accent5" accent6="accent6" hlink="hlink" folHlink="folHlink"/>
  <p:sldLayoutIdLst>
    <p:sldLayoutId id="2147488218" r:id="rId1"/>
    <p:sldLayoutId id="2147488219" r:id="rId2"/>
    <p:sldLayoutId id="2147488220" r:id="rId3"/>
    <p:sldLayoutId id="2147488221" r:id="rId4"/>
    <p:sldLayoutId id="2147488222" r:id="rId5"/>
    <p:sldLayoutId id="2147488223" r:id="rId6"/>
    <p:sldLayoutId id="2147488224" r:id="rId7"/>
    <p:sldLayoutId id="2147488225" r:id="rId8"/>
    <p:sldLayoutId id="2147488226" r:id="rId9"/>
    <p:sldLayoutId id="2147488227" r:id="rId10"/>
    <p:sldLayoutId id="2147488228" r:id="rId11"/>
    <p:sldLayoutId id="2147488229"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A8ABF436-E513-4B78-9EEC-01D175F49067}"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9E4ECCE3-339B-4267-B290-547CDCEB1554}"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2683518720"/>
      </p:ext>
    </p:extLst>
  </p:cSld>
  <p:clrMap bg1="dk1" tx1="lt1" bg2="dk2" tx2="lt2" accent1="accent1" accent2="accent2" accent3="accent3" accent4="accent4" accent5="accent5" accent6="accent6" hlink="hlink" folHlink="folHlink"/>
  <p:sldLayoutIdLst>
    <p:sldLayoutId id="2147488231" r:id="rId1"/>
    <p:sldLayoutId id="2147488232" r:id="rId2"/>
    <p:sldLayoutId id="2147488233" r:id="rId3"/>
    <p:sldLayoutId id="2147488234" r:id="rId4"/>
    <p:sldLayoutId id="2147488235" r:id="rId5"/>
    <p:sldLayoutId id="2147488236" r:id="rId6"/>
    <p:sldLayoutId id="2147488237" r:id="rId7"/>
    <p:sldLayoutId id="2147488238" r:id="rId8"/>
    <p:sldLayoutId id="2147488239" r:id="rId9"/>
    <p:sldLayoutId id="2147488240" r:id="rId10"/>
    <p:sldLayoutId id="2147488241" r:id="rId11"/>
    <p:sldLayoutId id="2147488242"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BC2485DB-E278-4EB0-966A-C9C570922654}"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F5393014-1EC9-49EE-B2DE-28DCDC49F35A}"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3211629647"/>
      </p:ext>
    </p:extLst>
  </p:cSld>
  <p:clrMap bg1="dk1" tx1="lt1" bg2="dk2" tx2="lt2" accent1="accent1" accent2="accent2" accent3="accent3" accent4="accent4" accent5="accent5" accent6="accent6" hlink="hlink" folHlink="folHlink"/>
  <p:sldLayoutIdLst>
    <p:sldLayoutId id="2147488244" r:id="rId1"/>
    <p:sldLayoutId id="2147488245" r:id="rId2"/>
    <p:sldLayoutId id="2147488246" r:id="rId3"/>
    <p:sldLayoutId id="2147488247" r:id="rId4"/>
    <p:sldLayoutId id="2147488248" r:id="rId5"/>
    <p:sldLayoutId id="2147488249" r:id="rId6"/>
    <p:sldLayoutId id="2147488250" r:id="rId7"/>
    <p:sldLayoutId id="2147488251" r:id="rId8"/>
    <p:sldLayoutId id="2147488252" r:id="rId9"/>
    <p:sldLayoutId id="2147488253" r:id="rId10"/>
    <p:sldLayoutId id="2147488254" r:id="rId11"/>
    <p:sldLayoutId id="2147488255"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BC2485DB-E278-4EB0-966A-C9C570922654}"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F5393014-1EC9-49EE-B2DE-28DCDC49F35A}"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1107254973"/>
      </p:ext>
    </p:extLst>
  </p:cSld>
  <p:clrMap bg1="dk1" tx1="lt1" bg2="dk2" tx2="lt2" accent1="accent1" accent2="accent2" accent3="accent3" accent4="accent4" accent5="accent5" accent6="accent6" hlink="hlink" folHlink="folHlink"/>
  <p:sldLayoutIdLst>
    <p:sldLayoutId id="2147488257" r:id="rId1"/>
    <p:sldLayoutId id="2147488258" r:id="rId2"/>
    <p:sldLayoutId id="2147488259" r:id="rId3"/>
    <p:sldLayoutId id="2147488260" r:id="rId4"/>
    <p:sldLayoutId id="2147488261" r:id="rId5"/>
    <p:sldLayoutId id="2147488262" r:id="rId6"/>
    <p:sldLayoutId id="2147488263" r:id="rId7"/>
    <p:sldLayoutId id="2147488264" r:id="rId8"/>
    <p:sldLayoutId id="2147488265" r:id="rId9"/>
    <p:sldLayoutId id="2147488266" r:id="rId10"/>
    <p:sldLayoutId id="2147488267" r:id="rId11"/>
    <p:sldLayoutId id="2147488268"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686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b="1">
                <a:solidFill>
                  <a:srgbClr val="D6ECFF"/>
                </a:solidFill>
                <a:latin typeface="Arial" pitchFamily="34" charset="0"/>
              </a:defRPr>
            </a:lvl1pPr>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b="1">
                <a:solidFill>
                  <a:srgbClr val="D6ECFF"/>
                </a:solidFill>
                <a:latin typeface="Arial" pitchFamily="34" charset="0"/>
              </a:defRPr>
            </a:lvl1pPr>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b="1">
                <a:solidFill>
                  <a:srgbClr val="D6ECFF"/>
                </a:solidFill>
                <a:latin typeface="Arial" pitchFamily="34" charset="0"/>
              </a:defRPr>
            </a:lvl1pPr>
          </a:lstStyle>
          <a:p>
            <a:pPr>
              <a:defRPr/>
            </a:pPr>
            <a:fld id="{EF03E850-DC0A-4298-A3D3-6E2D7591CCB8}" type="slidenum">
              <a:rPr lang="en-US"/>
              <a:pPr>
                <a:defRPr/>
              </a:pPr>
              <a:t>‹#›</a:t>
            </a:fld>
            <a:endParaRPr lang="en-US"/>
          </a:p>
        </p:txBody>
      </p:sp>
    </p:spTree>
    <p:extLst>
      <p:ext uri="{BB962C8B-B14F-4D97-AF65-F5344CB8AC3E}">
        <p14:creationId xmlns:p14="http://schemas.microsoft.com/office/powerpoint/2010/main" val="2319339907"/>
      </p:ext>
    </p:extLst>
  </p:cSld>
  <p:clrMap bg1="dk1" tx1="lt1" bg2="dk2" tx2="lt2" accent1="accent1" accent2="accent2" accent3="accent3" accent4="accent4" accent5="accent5" accent6="accent6" hlink="hlink" folHlink="folHlink"/>
  <p:sldLayoutIdLst>
    <p:sldLayoutId id="2147488271"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912"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9"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b="1">
                <a:solidFill>
                  <a:srgbClr val="D6ECFF"/>
                </a:solidFill>
                <a:latin typeface="Arial" charset="0"/>
                <a:ea typeface="+mn-ea"/>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b="1">
                <a:solidFill>
                  <a:srgbClr val="D6ECFF"/>
                </a:solidFill>
                <a:latin typeface="Arial" charset="0"/>
                <a:ea typeface="+mn-ea"/>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b="1">
                <a:solidFill>
                  <a:srgbClr val="D6ECFF"/>
                </a:solidFill>
                <a:latin typeface="Arial" pitchFamily="34" charset="0"/>
                <a:ea typeface="ＭＳ Ｐゴシック" pitchFamily="-84" charset="-128"/>
              </a:defRPr>
            </a:lvl1pPr>
          </a:lstStyle>
          <a:p>
            <a:pPr>
              <a:defRPr/>
            </a:pPr>
            <a:fld id="{487DD7F4-1391-45E4-8202-95EBAF4B916A}" type="slidenum">
              <a:rPr lang="en-US"/>
              <a:pPr>
                <a:defRPr/>
              </a:pPr>
              <a:t>‹#›</a:t>
            </a:fld>
            <a:endParaRPr lang="en-US"/>
          </a:p>
        </p:txBody>
      </p:sp>
    </p:spTree>
    <p:extLst>
      <p:ext uri="{BB962C8B-B14F-4D97-AF65-F5344CB8AC3E}">
        <p14:creationId xmlns:p14="http://schemas.microsoft.com/office/powerpoint/2010/main" val="3906401218"/>
      </p:ext>
    </p:extLst>
  </p:cSld>
  <p:clrMap bg1="dk1" tx1="lt1" bg2="dk2" tx2="lt2" accent1="accent1" accent2="accent2" accent3="accent3" accent4="accent4" accent5="accent5" accent6="accent6" hlink="hlink" folHlink="folHlink"/>
  <p:sldLayoutIdLst>
    <p:sldLayoutId id="2147487933" r:id="rId1"/>
    <p:sldLayoutId id="2147487934" r:id="rId2"/>
    <p:sldLayoutId id="2147487935" r:id="rId3"/>
    <p:sldLayoutId id="2147487936" r:id="rId4"/>
    <p:sldLayoutId id="2147487937" r:id="rId5"/>
    <p:sldLayoutId id="2147487938" r:id="rId6"/>
    <p:sldLayoutId id="2147487939" r:id="rId7"/>
    <p:sldLayoutId id="2147487940" r:id="rId8"/>
    <p:sldLayoutId id="2147487941" r:id="rId9"/>
    <p:sldLayoutId id="2147487942" r:id="rId10"/>
    <p:sldLayoutId id="2147487943" r:id="rId11"/>
    <p:sldLayoutId id="2147487944" r:id="rId12"/>
  </p:sldLayoutIdLst>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mj-cs"/>
        </a:defRPr>
      </a:lvl1pPr>
      <a:lvl2pPr algn="l" rtl="0" eaLnBrk="0" fontAlgn="base" hangingPunct="0">
        <a:spcBef>
          <a:spcPct val="0"/>
        </a:spcBef>
        <a:spcAft>
          <a:spcPct val="0"/>
        </a:spcAft>
        <a:defRPr sz="4000">
          <a:solidFill>
            <a:srgbClr val="C1EEFF"/>
          </a:solidFill>
          <a:latin typeface="Corbel" pitchFamily="34" charset="0"/>
          <a:ea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ＭＳ Ｐゴシック" charset="0"/>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682165036"/>
      </p:ext>
    </p:extLst>
  </p:cSld>
  <p:clrMap bg1="dk1" tx1="lt1" bg2="dk2" tx2="lt2" accent1="accent1" accent2="accent2" accent3="accent3" accent4="accent4" accent5="accent5" accent6="accent6" hlink="hlink" folHlink="folHlink"/>
  <p:sldLayoutIdLst>
    <p:sldLayoutId id="2147488076" r:id="rId1"/>
    <p:sldLayoutId id="2147488077" r:id="rId2"/>
    <p:sldLayoutId id="2147488078" r:id="rId3"/>
    <p:sldLayoutId id="2147488079" r:id="rId4"/>
    <p:sldLayoutId id="2147488080" r:id="rId5"/>
    <p:sldLayoutId id="2147488081" r:id="rId6"/>
    <p:sldLayoutId id="2147488082" r:id="rId7"/>
    <p:sldLayoutId id="2147488083" r:id="rId8"/>
    <p:sldLayoutId id="2147488084" r:id="rId9"/>
    <p:sldLayoutId id="2147488085" r:id="rId10"/>
    <p:sldLayoutId id="214748808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34607463"/>
      </p:ext>
    </p:extLst>
  </p:cSld>
  <p:clrMap bg1="dk1" tx1="lt1" bg2="dk2" tx2="lt2" accent1="accent1" accent2="accent2" accent3="accent3" accent4="accent4" accent5="accent5" accent6="accent6" hlink="hlink" folHlink="folHlink"/>
  <p:sldLayoutIdLst>
    <p:sldLayoutId id="2147488088" r:id="rId1"/>
    <p:sldLayoutId id="2147488089" r:id="rId2"/>
    <p:sldLayoutId id="2147488090" r:id="rId3"/>
    <p:sldLayoutId id="2147488091" r:id="rId4"/>
    <p:sldLayoutId id="2147488092" r:id="rId5"/>
    <p:sldLayoutId id="2147488093" r:id="rId6"/>
    <p:sldLayoutId id="2147488094" r:id="rId7"/>
    <p:sldLayoutId id="2147488095" r:id="rId8"/>
    <p:sldLayoutId id="2147488096" r:id="rId9"/>
    <p:sldLayoutId id="2147488097" r:id="rId10"/>
    <p:sldLayoutId id="2147488098"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cs typeface="Arial" pitchFamily="34" charset="0"/>
              </a:defRPr>
            </a:lvl1pPr>
            <a:extLst/>
          </a:lstStyle>
          <a:p>
            <a:pPr>
              <a:defRPr/>
            </a:pPr>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cs typeface="Arial" pitchFamily="34" charset="0"/>
              </a:defRPr>
            </a:lvl1pPr>
            <a:extLst/>
          </a:lstStyle>
          <a:p>
            <a:pPr>
              <a:defRPr/>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cs typeface="Arial" pitchFamily="34" charset="0"/>
              </a:defRPr>
            </a:lvl1pPr>
            <a:extLst/>
          </a:lstStyle>
          <a:p>
            <a:pPr>
              <a:defRPr/>
            </a:pPr>
            <a:fld id="{69BD2609-5B6A-46BF-836E-A7DA2AF1CD03}" type="slidenum">
              <a:rPr lang="en-US" b="0">
                <a:solidFill>
                  <a:srgbClr val="D6ECFF"/>
                </a:solidFill>
              </a:rPr>
              <a:pPr>
                <a:defRPr/>
              </a:pPr>
              <a:t>‹#›</a:t>
            </a:fld>
            <a:endParaRPr lang="en-US" b="0">
              <a:solidFill>
                <a:srgbClr val="D6ECFF"/>
              </a:solidFill>
            </a:endParaRPr>
          </a:p>
        </p:txBody>
      </p:sp>
    </p:spTree>
    <p:extLst>
      <p:ext uri="{BB962C8B-B14F-4D97-AF65-F5344CB8AC3E}">
        <p14:creationId xmlns:p14="http://schemas.microsoft.com/office/powerpoint/2010/main" val="764264853"/>
      </p:ext>
    </p:extLst>
  </p:cSld>
  <p:clrMap bg1="dk1" tx1="lt1" bg2="dk2" tx2="lt2" accent1="accent1" accent2="accent2" accent3="accent3" accent4="accent4" accent5="accent5" accent6="accent6" hlink="hlink" folHlink="folHlink"/>
  <p:sldLayoutIdLst>
    <p:sldLayoutId id="2147488166" r:id="rId1"/>
    <p:sldLayoutId id="2147488167" r:id="rId2"/>
    <p:sldLayoutId id="2147488168" r:id="rId3"/>
    <p:sldLayoutId id="2147488169" r:id="rId4"/>
    <p:sldLayoutId id="2147488170" r:id="rId5"/>
    <p:sldLayoutId id="2147488171" r:id="rId6"/>
    <p:sldLayoutId id="2147488172" r:id="rId7"/>
    <p:sldLayoutId id="2147488173" r:id="rId8"/>
    <p:sldLayoutId id="2147488174" r:id="rId9"/>
    <p:sldLayoutId id="2147488175" r:id="rId10"/>
    <p:sldLayoutId id="2147488176" r:id="rId11"/>
    <p:sldLayoutId id="2147488177"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7BC3499A-3463-4A6E-947D-7DADC4FC7311}"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6D3EA8B2-B010-4C80-9C55-DBBDDB3E908B}"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1981620182"/>
      </p:ext>
    </p:extLst>
  </p:cSld>
  <p:clrMap bg1="dk1" tx1="lt1" bg2="dk2" tx2="lt2" accent1="accent1" accent2="accent2" accent3="accent3" accent4="accent4" accent5="accent5" accent6="accent6" hlink="hlink" folHlink="folHlink"/>
  <p:sldLayoutIdLst>
    <p:sldLayoutId id="2147488179" r:id="rId1"/>
    <p:sldLayoutId id="2147488180" r:id="rId2"/>
    <p:sldLayoutId id="2147488181" r:id="rId3"/>
    <p:sldLayoutId id="2147488182" r:id="rId4"/>
    <p:sldLayoutId id="2147488183" r:id="rId5"/>
    <p:sldLayoutId id="2147488184" r:id="rId6"/>
    <p:sldLayoutId id="2147488185" r:id="rId7"/>
    <p:sldLayoutId id="2147488186" r:id="rId8"/>
    <p:sldLayoutId id="2147488187" r:id="rId9"/>
    <p:sldLayoutId id="2147488188" r:id="rId10"/>
    <p:sldLayoutId id="2147488189" r:id="rId11"/>
    <p:sldLayoutId id="2147488190"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6302BE3D-3D38-479A-B467-D13B8D6923DB}" type="datetimeFigureOut">
              <a:rPr lang="en-US" b="0" smtClean="0">
                <a:solidFill>
                  <a:srgbClr val="D6ECFF"/>
                </a:solidFill>
              </a:rPr>
              <a:pPr fontAlgn="auto">
                <a:spcBef>
                  <a:spcPts val="0"/>
                </a:spcBef>
                <a:spcAft>
                  <a:spcPts val="0"/>
                </a:spcAft>
              </a:pPr>
              <a:t>9/8/2013</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DF357275-DD22-4CDB-B5EE-6F61384DF235}"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135902033"/>
      </p:ext>
    </p:extLst>
  </p:cSld>
  <p:clrMap bg1="dk1" tx1="lt1" bg2="dk2" tx2="lt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 id="2147488203"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hyperlink" Target="//upload.wikimedia.org/wikipedia/commons/e/e6/US-DeptOfHHS-Seal.sv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8.gi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69.emf"/><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4.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emf"/><Relationship Id="rId9" Type="http://schemas.openxmlformats.org/officeDocument/2006/relationships/image" Target="../media/image103.png"/><Relationship Id="rId1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94.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jpeg"/><Relationship Id="rId15" Type="http://schemas.openxmlformats.org/officeDocument/2006/relationships/image" Target="../media/image117.jpeg"/><Relationship Id="rId10" Type="http://schemas.openxmlformats.org/officeDocument/2006/relationships/image" Target="../media/image112.png"/><Relationship Id="rId4" Type="http://schemas.openxmlformats.org/officeDocument/2006/relationships/image" Target="../media/image95.png"/><Relationship Id="rId9" Type="http://schemas.openxmlformats.org/officeDocument/2006/relationships/image" Target="../media/image111.png"/><Relationship Id="rId14" Type="http://schemas.openxmlformats.org/officeDocument/2006/relationships/image" Target="../media/image1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6.xml"/><Relationship Id="rId1" Type="http://schemas.openxmlformats.org/officeDocument/2006/relationships/themeOverride" Target="../theme/themeOverride2.xml"/><Relationship Id="rId5" Type="http://schemas.openxmlformats.org/officeDocument/2006/relationships/image" Target="../media/image120.jpe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23.jpeg"/><Relationship Id="rId2" Type="http://schemas.openxmlformats.org/officeDocument/2006/relationships/slideLayout" Target="../slideLayouts/slideLayout116.xml"/><Relationship Id="rId1" Type="http://schemas.openxmlformats.org/officeDocument/2006/relationships/themeOverride" Target="../theme/themeOverride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6.xml"/><Relationship Id="rId1" Type="http://schemas.openxmlformats.org/officeDocument/2006/relationships/themeOverride" Target="../theme/themeOverride4.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41.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7.xml"/><Relationship Id="rId1" Type="http://schemas.openxmlformats.org/officeDocument/2006/relationships/themeOverride" Target="../theme/themeOverride5.xml"/><Relationship Id="rId4" Type="http://schemas.openxmlformats.org/officeDocument/2006/relationships/image" Target="../media/image142.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8.xml"/><Relationship Id="rId1" Type="http://schemas.openxmlformats.org/officeDocument/2006/relationships/slideLayout" Target="../slideLayouts/slideLayout67.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13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8.xml"/><Relationship Id="rId1" Type="http://schemas.openxmlformats.org/officeDocument/2006/relationships/themeOverride" Target="../theme/themeOverride6.xml"/><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62.xml"/><Relationship Id="rId7" Type="http://schemas.openxmlformats.org/officeDocument/2006/relationships/hyperlink" Target="http://icahn.mssm.edu/research/institutes/institute-for-personalized-medicine/innovation-and-technology/clipmerge-program/how-it-works" TargetMode="External"/><Relationship Id="rId2" Type="http://schemas.openxmlformats.org/officeDocument/2006/relationships/slideLayout" Target="../slideLayouts/slideLayout55.xml"/><Relationship Id="rId1" Type="http://schemas.openxmlformats.org/officeDocument/2006/relationships/themeOverride" Target="../theme/themeOverride7.xml"/><Relationship Id="rId6" Type="http://schemas.openxmlformats.org/officeDocument/2006/relationships/image" Target="../media/image151.png"/><Relationship Id="rId5" Type="http://schemas.openxmlformats.org/officeDocument/2006/relationships/hyperlink" Target="http://www.myresults.org/" TargetMode="External"/><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6.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71.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71.xml"/><Relationship Id="rId1" Type="http://schemas.openxmlformats.org/officeDocument/2006/relationships/slideLayout" Target="../slideLayouts/slideLayout80.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5.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1.xml"/><Relationship Id="rId1" Type="http://schemas.openxmlformats.org/officeDocument/2006/relationships/slideLayout" Target="../slideLayouts/slideLayout33.xml"/><Relationship Id="rId4" Type="http://schemas.openxmlformats.org/officeDocument/2006/relationships/image" Target="../media/image17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8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2924483"/>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September 2013</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9181" y="1635743"/>
            <a:ext cx="8334846" cy="1015663"/>
          </a:xfrm>
          <a:prstGeom prst="rect">
            <a:avLst/>
          </a:prstGeom>
          <a:solidFill>
            <a:srgbClr val="00808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199" y="253999"/>
            <a:ext cx="3474076" cy="87136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063195"/>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green\Desktop\Sebelius and Napolitano Tour\genome exhibit with secretaries 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93" y="783407"/>
            <a:ext cx="4114800" cy="272538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C:\Users\egreen\Desktop\Sebelius and Napolitano Tour\genome exhibit with secretaries 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436" y="3895364"/>
            <a:ext cx="4114800" cy="272538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C:\Users\egreen\Desktop\Sebelius and Napolitano Tour\genome exhibit with secretaries 2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493" y="3895364"/>
            <a:ext cx="4114800" cy="272538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C:\Users\egreen\Desktop\Sebelius and Napolitano Tour\genome exhibit with secretaries 1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3436" y="783407"/>
            <a:ext cx="4114800" cy="272538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694820" y="8087"/>
            <a:ext cx="5741956" cy="646331"/>
          </a:xfrm>
          <a:prstGeom prst="rect">
            <a:avLst/>
          </a:prstGeom>
        </p:spPr>
        <p:txBody>
          <a:bodyPr wrap="none">
            <a:spAutoFit/>
          </a:bodyPr>
          <a:lstStyle/>
          <a:p>
            <a:pPr algn="ctr"/>
            <a:r>
              <a:rPr lang="en-US" sz="3600" b="1" dirty="0" smtClean="0">
                <a:solidFill>
                  <a:srgbClr val="FFFF00"/>
                </a:solidFill>
                <a:cs typeface="Arial" pitchFamily="34" charset="0"/>
              </a:rPr>
              <a:t>Genome Exhibition </a:t>
            </a:r>
            <a:r>
              <a:rPr lang="en-US" sz="3600" dirty="0" smtClean="0">
                <a:solidFill>
                  <a:srgbClr val="FFFF00"/>
                </a:solidFill>
                <a:cs typeface="Arial" pitchFamily="34" charset="0"/>
              </a:rPr>
              <a:t>V</a:t>
            </a:r>
            <a:r>
              <a:rPr lang="en-US" sz="3600" b="1" dirty="0" smtClean="0">
                <a:solidFill>
                  <a:srgbClr val="FFFF00"/>
                </a:solidFill>
                <a:cs typeface="Arial" pitchFamily="34" charset="0"/>
              </a:rPr>
              <a:t>isits</a:t>
            </a:r>
            <a:endParaRPr lang="en-US" sz="3600" b="1" dirty="0">
              <a:solidFill>
                <a:srgbClr val="FFFF00"/>
              </a:solidFill>
              <a:cs typeface="Arial" pitchFamily="34" charset="0"/>
            </a:endParaRPr>
          </a:p>
        </p:txBody>
      </p:sp>
    </p:spTree>
    <p:extLst>
      <p:ext uri="{BB962C8B-B14F-4D97-AF65-F5344CB8AC3E}">
        <p14:creationId xmlns:p14="http://schemas.microsoft.com/office/powerpoint/2010/main" val="10482077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up)">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wipe(up)">
                                      <p:cBhvr>
                                        <p:cTn id="15" dur="500"/>
                                        <p:tgtEl>
                                          <p:spTgt spid="1029"/>
                                        </p:tgtEl>
                                      </p:cBhvr>
                                    </p:animEffect>
                                  </p:childTnLst>
                                </p:cTn>
                              </p:par>
                              <p:par>
                                <p:cTn id="16" presetID="22" presetClass="entr" presetSubtype="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up)">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962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New ASHG/NHGRI Policy Fellow</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2" name="Group 1"/>
          <p:cNvGrpSpPr/>
          <p:nvPr/>
        </p:nvGrpSpPr>
        <p:grpSpPr>
          <a:xfrm>
            <a:off x="20636" y="1148310"/>
            <a:ext cx="9144000" cy="5461051"/>
            <a:chOff x="177800" y="1274528"/>
            <a:chExt cx="9144000" cy="5461051"/>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51530" y="1274528"/>
              <a:ext cx="6796540" cy="4524426"/>
            </a:xfrm>
            <a:prstGeom prst="roundRect">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177800" y="5954529"/>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Kate Donigan, Ph.D.</a:t>
              </a:r>
              <a:endParaRPr lang="en-US" sz="3200" spc="-100" dirty="0">
                <a:latin typeface="Arial" charset="0"/>
                <a:ea typeface="+mj-ea"/>
                <a:cs typeface="Arial" charset="0"/>
              </a:endParaRPr>
            </a:p>
          </p:txBody>
        </p:sp>
      </p:grpSp>
    </p:spTree>
    <p:extLst>
      <p:ext uri="{BB962C8B-B14F-4D97-AF65-F5344CB8AC3E}">
        <p14:creationId xmlns:p14="http://schemas.microsoft.com/office/powerpoint/2010/main" val="23725936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962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Extramural Staff Departure</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2" name="Group 1"/>
          <p:cNvGrpSpPr/>
          <p:nvPr/>
        </p:nvGrpSpPr>
        <p:grpSpPr>
          <a:xfrm>
            <a:off x="-24063" y="1400248"/>
            <a:ext cx="9144000" cy="5127051"/>
            <a:chOff x="0" y="1057348"/>
            <a:chExt cx="9144000" cy="5127051"/>
          </a:xfrm>
        </p:grpSpPr>
        <p:sp>
          <p:nvSpPr>
            <p:cNvPr id="4" name="Title 1"/>
            <p:cNvSpPr txBox="1">
              <a:spLocks/>
            </p:cNvSpPr>
            <p:nvPr/>
          </p:nvSpPr>
          <p:spPr>
            <a:xfrm>
              <a:off x="0" y="5403349"/>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Brad Ozenberger, Ph.D.</a:t>
              </a:r>
              <a:endParaRPr lang="en-US" sz="3200" spc="-100" dirty="0">
                <a:latin typeface="Arial" charset="0"/>
                <a:ea typeface="+mj-ea"/>
                <a:cs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7475" y="1057348"/>
              <a:ext cx="6369050" cy="423754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251051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352" y="11208"/>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Ongoing NHGRI Recruitments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10" name="Title 1"/>
          <p:cNvSpPr txBox="1">
            <a:spLocks/>
          </p:cNvSpPr>
          <p:nvPr/>
        </p:nvSpPr>
        <p:spPr bwMode="auto">
          <a:xfrm>
            <a:off x="1822250" y="1333402"/>
            <a:ext cx="7748245" cy="4974879"/>
          </a:xfrm>
          <a:prstGeom prst="rect">
            <a:avLst/>
          </a:prstGeom>
          <a:noFill/>
          <a:ln w="9525" algn="ctr">
            <a:noFill/>
            <a:miter lim="800000"/>
            <a:headEnd/>
            <a:tailEnd/>
          </a:ln>
        </p:spPr>
        <p:txBody>
          <a:bodyPr/>
          <a:lstStyle/>
          <a:p>
            <a:pPr marL="111125" lvl="1" defTabSz="228600" eaLnBrk="0" hangingPunct="0">
              <a:spcBef>
                <a:spcPts val="1800"/>
              </a:spcBef>
              <a:buClr>
                <a:srgbClr val="D6ECFF"/>
              </a:buClr>
              <a:buSzPct val="95000"/>
              <a:defRPr/>
            </a:pPr>
            <a:r>
              <a:rPr lang="fr-FR" sz="3200" dirty="0" smtClean="0">
                <a:latin typeface="Arial" charset="0"/>
              </a:rPr>
              <a:t>Director, </a:t>
            </a:r>
            <a:r>
              <a:rPr lang="fr-FR" sz="3200" dirty="0" smtClean="0">
                <a:solidFill>
                  <a:srgbClr val="66FF33"/>
                </a:solidFill>
                <a:latin typeface="Arial" charset="0"/>
              </a:rPr>
              <a:t>Division of </a:t>
            </a:r>
            <a:r>
              <a:rPr lang="fr-FR" sz="3200" dirty="0" err="1" smtClean="0">
                <a:solidFill>
                  <a:srgbClr val="66FF33"/>
                </a:solidFill>
                <a:latin typeface="Arial" charset="0"/>
              </a:rPr>
              <a:t>Genomics</a:t>
            </a:r>
            <a:r>
              <a:rPr lang="fr-FR" sz="3200" dirty="0" smtClean="0">
                <a:solidFill>
                  <a:srgbClr val="66FF33"/>
                </a:solidFill>
                <a:latin typeface="Arial" charset="0"/>
              </a:rPr>
              <a:t> and 	Society</a:t>
            </a:r>
          </a:p>
          <a:p>
            <a:pPr marL="111125" lvl="1" defTabSz="228600" eaLnBrk="0" hangingPunct="0">
              <a:spcBef>
                <a:spcPts val="1800"/>
              </a:spcBef>
              <a:buClr>
                <a:srgbClr val="D6ECFF"/>
              </a:buClr>
              <a:buSzPct val="95000"/>
              <a:defRPr/>
            </a:pPr>
            <a:endParaRPr lang="fr-FR" sz="1000" dirty="0">
              <a:latin typeface="Arial" charset="0"/>
            </a:endParaRPr>
          </a:p>
          <a:p>
            <a:pPr marL="111125" lvl="1" defTabSz="228600" eaLnBrk="0" hangingPunct="0">
              <a:spcBef>
                <a:spcPts val="1800"/>
              </a:spcBef>
              <a:buClr>
                <a:srgbClr val="D6ECFF"/>
              </a:buClr>
              <a:buSzPct val="95000"/>
              <a:defRPr/>
            </a:pPr>
            <a:r>
              <a:rPr lang="fr-FR" sz="3200" dirty="0" smtClean="0">
                <a:solidFill>
                  <a:srgbClr val="66FF33"/>
                </a:solidFill>
                <a:latin typeface="Arial" charset="0"/>
              </a:rPr>
              <a:t>ELSI</a:t>
            </a:r>
            <a:r>
              <a:rPr lang="fr-FR" sz="3200" dirty="0" smtClean="0">
                <a:latin typeface="Arial" charset="0"/>
              </a:rPr>
              <a:t> Program </a:t>
            </a:r>
            <a:r>
              <a:rPr lang="fr-FR" sz="3200" dirty="0" err="1" smtClean="0">
                <a:latin typeface="Arial" charset="0"/>
              </a:rPr>
              <a:t>Director</a:t>
            </a:r>
            <a:endParaRPr lang="fr-FR" sz="3200" dirty="0" smtClean="0">
              <a:latin typeface="Arial" charset="0"/>
            </a:endParaRPr>
          </a:p>
          <a:p>
            <a:pPr marL="111125" lvl="1" defTabSz="228600" eaLnBrk="0" hangingPunct="0">
              <a:spcBef>
                <a:spcPts val="1800"/>
              </a:spcBef>
              <a:buClr>
                <a:srgbClr val="D6ECFF"/>
              </a:buClr>
              <a:buSzPct val="95000"/>
              <a:defRPr/>
            </a:pPr>
            <a:endParaRPr lang="fr-FR" sz="1000" dirty="0">
              <a:latin typeface="Arial" charset="0"/>
            </a:endParaRPr>
          </a:p>
          <a:p>
            <a:pPr marL="111125" lvl="1" defTabSz="228600" eaLnBrk="0" hangingPunct="0">
              <a:spcBef>
                <a:spcPts val="1800"/>
              </a:spcBef>
              <a:buClr>
                <a:srgbClr val="D6ECFF"/>
              </a:buClr>
              <a:buSzPct val="95000"/>
              <a:defRPr/>
            </a:pPr>
            <a:r>
              <a:rPr lang="en-US" sz="3200" dirty="0" smtClean="0">
                <a:solidFill>
                  <a:srgbClr val="66FF33"/>
                </a:solidFill>
                <a:latin typeface="Arial" charset="0"/>
              </a:rPr>
              <a:t>Bioinformatics</a:t>
            </a:r>
            <a:r>
              <a:rPr lang="en-US" sz="3200" dirty="0" smtClean="0">
                <a:latin typeface="Arial" charset="0"/>
              </a:rPr>
              <a:t> </a:t>
            </a:r>
            <a:r>
              <a:rPr lang="fr-FR" sz="3200" dirty="0">
                <a:latin typeface="Arial" charset="0"/>
              </a:rPr>
              <a:t>Program </a:t>
            </a:r>
            <a:r>
              <a:rPr lang="fr-FR" sz="3200" dirty="0" err="1" smtClean="0">
                <a:latin typeface="Arial" charset="0"/>
              </a:rPr>
              <a:t>Directors</a:t>
            </a:r>
            <a:endParaRPr lang="fr-FR" sz="3200" dirty="0" smtClean="0">
              <a:latin typeface="Arial" charset="0"/>
            </a:endParaRPr>
          </a:p>
          <a:p>
            <a:pPr marL="111125" lvl="1" defTabSz="228600" eaLnBrk="0" hangingPunct="0">
              <a:spcBef>
                <a:spcPts val="1800"/>
              </a:spcBef>
              <a:buClr>
                <a:srgbClr val="D6ECFF"/>
              </a:buClr>
              <a:buSzPct val="95000"/>
              <a:defRPr/>
            </a:pPr>
            <a:endParaRPr lang="fr-FR" sz="1000" dirty="0" smtClean="0">
              <a:latin typeface="Arial" charset="0"/>
            </a:endParaRPr>
          </a:p>
          <a:p>
            <a:pPr marL="111125" lvl="1" defTabSz="228600" eaLnBrk="0" hangingPunct="0">
              <a:spcBef>
                <a:spcPts val="1800"/>
              </a:spcBef>
              <a:buClr>
                <a:srgbClr val="D6ECFF"/>
              </a:buClr>
              <a:buSzPct val="95000"/>
              <a:defRPr/>
            </a:pPr>
            <a:r>
              <a:rPr lang="fr-FR" sz="3200" dirty="0" err="1" smtClean="0">
                <a:latin typeface="Arial" charset="0"/>
              </a:rPr>
              <a:t>Chief</a:t>
            </a:r>
            <a:r>
              <a:rPr lang="fr-FR" sz="3200" dirty="0" smtClean="0">
                <a:latin typeface="Arial" charset="0"/>
              </a:rPr>
              <a:t>, </a:t>
            </a:r>
            <a:r>
              <a:rPr lang="fr-FR" sz="3200" dirty="0" err="1" smtClean="0">
                <a:solidFill>
                  <a:srgbClr val="66FF33"/>
                </a:solidFill>
                <a:latin typeface="Arial" charset="0"/>
              </a:rPr>
              <a:t>Genomics</a:t>
            </a:r>
            <a:r>
              <a:rPr lang="fr-FR" sz="3200" dirty="0" smtClean="0">
                <a:solidFill>
                  <a:srgbClr val="66FF33"/>
                </a:solidFill>
                <a:latin typeface="Arial" charset="0"/>
              </a:rPr>
              <a:t> </a:t>
            </a:r>
            <a:r>
              <a:rPr lang="fr-FR" sz="3200" dirty="0" err="1" smtClean="0">
                <a:solidFill>
                  <a:srgbClr val="66FF33"/>
                </a:solidFill>
                <a:latin typeface="Arial" charset="0"/>
              </a:rPr>
              <a:t>Healthcare</a:t>
            </a:r>
            <a:r>
              <a:rPr lang="fr-FR" sz="3200" dirty="0" smtClean="0">
                <a:solidFill>
                  <a:srgbClr val="66FF33"/>
                </a:solidFill>
                <a:latin typeface="Arial" charset="0"/>
              </a:rPr>
              <a:t> </a:t>
            </a:r>
            <a:r>
              <a:rPr lang="fr-FR" sz="3200" dirty="0" err="1" smtClean="0">
                <a:solidFill>
                  <a:srgbClr val="66FF33"/>
                </a:solidFill>
                <a:latin typeface="Arial" charset="0"/>
              </a:rPr>
              <a:t>Branch</a:t>
            </a:r>
            <a:endParaRPr lang="fr-FR" sz="3200" dirty="0">
              <a:solidFill>
                <a:srgbClr val="66FF33"/>
              </a:solidFill>
              <a:latin typeface="Arial" charset="0"/>
            </a:endParaRPr>
          </a:p>
        </p:txBody>
      </p:sp>
      <p:grpSp>
        <p:nvGrpSpPr>
          <p:cNvPr id="2" name="Group 1"/>
          <p:cNvGrpSpPr/>
          <p:nvPr/>
        </p:nvGrpSpPr>
        <p:grpSpPr>
          <a:xfrm>
            <a:off x="-332463" y="1080482"/>
            <a:ext cx="2168823" cy="5373159"/>
            <a:chOff x="-284337" y="1026052"/>
            <a:chExt cx="2168823" cy="5373159"/>
          </a:xfrm>
        </p:grpSpPr>
        <p:pic>
          <p:nvPicPr>
            <p:cNvPr id="9" name="Picture 8" descr="1.png"/>
            <p:cNvPicPr>
              <a:picLocks noChangeAspect="1"/>
            </p:cNvPicPr>
            <p:nvPr/>
          </p:nvPicPr>
          <p:blipFill>
            <a:blip r:embed="rId3" cstate="print"/>
            <a:srcRect/>
            <a:stretch>
              <a:fillRect/>
            </a:stretch>
          </p:blipFill>
          <p:spPr bwMode="auto">
            <a:xfrm>
              <a:off x="280319" y="1026052"/>
              <a:ext cx="1380599" cy="1549450"/>
            </a:xfrm>
            <a:prstGeom prst="rect">
              <a:avLst/>
            </a:prstGeom>
            <a:noFill/>
            <a:ln w="9525">
              <a:noFill/>
              <a:miter lim="800000"/>
              <a:headEnd/>
              <a:tailEnd/>
            </a:ln>
          </p:spPr>
        </p:pic>
        <p:pic>
          <p:nvPicPr>
            <p:cNvPr id="11" name="Picture 10" descr="3.png"/>
            <p:cNvPicPr>
              <a:picLocks noChangeAspect="1"/>
            </p:cNvPicPr>
            <p:nvPr/>
          </p:nvPicPr>
          <p:blipFill>
            <a:blip r:embed="rId4" cstate="print"/>
            <a:srcRect/>
            <a:stretch>
              <a:fillRect/>
            </a:stretch>
          </p:blipFill>
          <p:spPr bwMode="auto">
            <a:xfrm>
              <a:off x="180017" y="2776252"/>
              <a:ext cx="1494114" cy="1671477"/>
            </a:xfrm>
            <a:prstGeom prst="rect">
              <a:avLst/>
            </a:prstGeom>
            <a:noFill/>
            <a:ln w="9525">
              <a:noFill/>
              <a:miter lim="800000"/>
              <a:headEnd/>
              <a:tailEnd/>
            </a:ln>
          </p:spPr>
        </p:pic>
        <p:pic>
          <p:nvPicPr>
            <p:cNvPr id="12" name="Picture 10" descr="Description: 5.png"/>
            <p:cNvPicPr>
              <a:picLocks noChangeAspect="1" noChangeArrowheads="1"/>
            </p:cNvPicPr>
            <p:nvPr/>
          </p:nvPicPr>
          <p:blipFill>
            <a:blip r:embed="rId5" cstate="print"/>
            <a:srcRect/>
            <a:stretch>
              <a:fillRect/>
            </a:stretch>
          </p:blipFill>
          <p:spPr bwMode="auto">
            <a:xfrm>
              <a:off x="-284337" y="4710980"/>
              <a:ext cx="2168823" cy="1688231"/>
            </a:xfrm>
            <a:prstGeom prst="rect">
              <a:avLst/>
            </a:prstGeom>
            <a:noFill/>
            <a:ln w="9525">
              <a:noFill/>
              <a:miter lim="800000"/>
              <a:headEnd/>
              <a:tailEnd/>
            </a:ln>
          </p:spPr>
        </p:pic>
      </p:grpSp>
    </p:spTree>
    <p:extLst>
      <p:ext uri="{BB962C8B-B14F-4D97-AF65-F5344CB8AC3E}">
        <p14:creationId xmlns:p14="http://schemas.microsoft.com/office/powerpoint/2010/main" val="42679072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029306"/>
            <a:ext cx="9144000" cy="4637322"/>
            <a:chOff x="0" y="2029306"/>
            <a:chExt cx="9144000" cy="4637322"/>
          </a:xfrm>
        </p:grpSpPr>
        <p:sp>
          <p:nvSpPr>
            <p:cNvPr id="4" name="Title 1"/>
            <p:cNvSpPr txBox="1">
              <a:spLocks/>
            </p:cNvSpPr>
            <p:nvPr/>
          </p:nvSpPr>
          <p:spPr>
            <a:xfrm>
              <a:off x="0" y="5885578"/>
              <a:ext cx="9144000" cy="781050"/>
            </a:xfrm>
            <a:prstGeom prst="rect">
              <a:avLst/>
            </a:prstGeom>
          </p:spPr>
          <p:txBody>
            <a:bodyPr/>
            <a:lstStyle/>
            <a:p>
              <a:pPr algn="ctr" eaLnBrk="0" hangingPunct="0">
                <a:defRPr/>
              </a:pPr>
              <a:r>
                <a:rPr lang="en-US" sz="3200" spc="-100" dirty="0">
                  <a:solidFill>
                    <a:prstClr val="white"/>
                  </a:solidFill>
                  <a:latin typeface="Arial" charset="0"/>
                  <a:cs typeface="Arial" charset="0"/>
                </a:rPr>
                <a:t> Vivian Ota Wang, Ph.D.</a:t>
              </a:r>
            </a:p>
          </p:txBody>
        </p:sp>
        <p:pic>
          <p:nvPicPr>
            <p:cNvPr id="5" name="Picture 2" descr="H:\VOW2c 12_2010.jpg"/>
            <p:cNvPicPr>
              <a:picLocks noChangeAspect="1" noChangeArrowheads="1"/>
            </p:cNvPicPr>
            <p:nvPr/>
          </p:nvPicPr>
          <p:blipFill>
            <a:blip r:embed="rId3" cstate="print"/>
            <a:srcRect/>
            <a:stretch>
              <a:fillRect/>
            </a:stretch>
          </p:blipFill>
          <p:spPr bwMode="auto">
            <a:xfrm>
              <a:off x="1672574" y="2029306"/>
              <a:ext cx="2695432" cy="3594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721" y="2690329"/>
              <a:ext cx="2363647" cy="2363647"/>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2"/>
          <p:cNvSpPr txBox="1">
            <a:spLocks noChangeArrowheads="1"/>
          </p:cNvSpPr>
          <p:nvPr/>
        </p:nvSpPr>
        <p:spPr>
          <a:xfrm>
            <a:off x="-4764" y="11100"/>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APA’s Society </a:t>
            </a:r>
            <a:r>
              <a:rPr lang="en-US" sz="3600" spc="-100" dirty="0">
                <a:solidFill>
                  <a:srgbClr val="FFFF00"/>
                </a:solidFill>
                <a:latin typeface="Arial" charset="0"/>
                <a:cs typeface="Arial" pitchFamily="34" charset="0"/>
              </a:rPr>
              <a:t>for the Psychological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Study </a:t>
            </a:r>
            <a:r>
              <a:rPr lang="en-US" sz="3600" spc="-100" dirty="0">
                <a:solidFill>
                  <a:srgbClr val="FFFF00"/>
                </a:solidFill>
                <a:latin typeface="Arial" charset="0"/>
                <a:cs typeface="Arial" pitchFamily="34" charset="0"/>
              </a:rPr>
              <a:t>of Ethnic Minority Issues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Charles </a:t>
            </a:r>
            <a:r>
              <a:rPr lang="en-US" sz="3600" spc="-100" dirty="0">
                <a:solidFill>
                  <a:srgbClr val="FFFF00"/>
                </a:solidFill>
                <a:latin typeface="Arial" charset="0"/>
                <a:cs typeface="Arial" pitchFamily="34" charset="0"/>
              </a:rPr>
              <a:t>and Shirley Thomas Award</a:t>
            </a:r>
          </a:p>
          <a:p>
            <a:pPr algn="ctr">
              <a:defRPr/>
            </a:pPr>
            <a:r>
              <a:rPr lang="en-US" sz="3600" spc="-100" dirty="0" smtClean="0">
                <a:solidFill>
                  <a:srgbClr val="FFFF00"/>
                </a:solidFill>
                <a:latin typeface="Arial" charset="0"/>
                <a:cs typeface="Arial" pitchFamily="34" charset="0"/>
              </a:rPr>
              <a:t> </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9" name="TextBox 8"/>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5674711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55531634"/>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Title 1"/>
          <p:cNvSpPr txBox="1">
            <a:spLocks/>
          </p:cNvSpPr>
          <p:nvPr/>
        </p:nvSpPr>
        <p:spPr>
          <a:xfrm>
            <a:off x="-4764" y="10157"/>
            <a:ext cx="9144000" cy="1276982"/>
          </a:xfrm>
          <a:prstGeom prst="rect">
            <a:avLst/>
          </a:prstGeom>
        </p:spPr>
        <p:txBody>
          <a:bodyPr vert="horz" wrap="square" lIns="91440" tIns="45720" rIns="91440" bIns="4572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rPr>
              <a:t>Arrival of New Director, National Institute </a:t>
            </a:r>
            <a:endPar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rPr>
              <a:t>of </a:t>
            </a:r>
            <a:r>
              <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rPr>
              <a:t>General Medical Sciences</a:t>
            </a:r>
          </a:p>
        </p:txBody>
      </p:sp>
      <p:grpSp>
        <p:nvGrpSpPr>
          <p:cNvPr id="3" name="Group 2"/>
          <p:cNvGrpSpPr/>
          <p:nvPr/>
        </p:nvGrpSpPr>
        <p:grpSpPr>
          <a:xfrm>
            <a:off x="-95697" y="1662337"/>
            <a:ext cx="9144000" cy="4805131"/>
            <a:chOff x="-95697" y="1662337"/>
            <a:chExt cx="9144000" cy="4805131"/>
          </a:xfrm>
        </p:grpSpPr>
        <p:grpSp>
          <p:nvGrpSpPr>
            <p:cNvPr id="2" name="Group 1"/>
            <p:cNvGrpSpPr/>
            <p:nvPr/>
          </p:nvGrpSpPr>
          <p:grpSpPr>
            <a:xfrm>
              <a:off x="-95697" y="2833448"/>
              <a:ext cx="9144000" cy="3634020"/>
              <a:chOff x="0" y="2737751"/>
              <a:chExt cx="9144000" cy="3634020"/>
            </a:xfrm>
          </p:grpSpPr>
          <p:sp>
            <p:nvSpPr>
              <p:cNvPr id="10" name="Title 1"/>
              <p:cNvSpPr txBox="1">
                <a:spLocks/>
              </p:cNvSpPr>
              <p:nvPr/>
            </p:nvSpPr>
            <p:spPr>
              <a:xfrm>
                <a:off x="0" y="5762624"/>
                <a:ext cx="9144000" cy="609147"/>
              </a:xfrm>
              <a:prstGeom prst="rect">
                <a:avLst/>
              </a:prstGeom>
            </p:spPr>
            <p:txBody>
              <a:bodyPr/>
              <a:lstStyle/>
              <a:p>
                <a:pPr algn="ctr" eaLnBrk="0" hangingPunct="0">
                  <a:defRPr/>
                </a:pPr>
                <a:r>
                  <a:rPr lang="en-US" sz="3200" spc="-100" dirty="0" smtClean="0">
                    <a:latin typeface="Arial" charset="0"/>
                    <a:ea typeface="+mj-ea"/>
                    <a:cs typeface="Arial" charset="0"/>
                  </a:rPr>
                  <a:t>Jon </a:t>
                </a:r>
                <a:r>
                  <a:rPr lang="en-US" sz="3200" spc="-100" dirty="0" err="1" smtClean="0">
                    <a:latin typeface="Arial" charset="0"/>
                    <a:ea typeface="+mj-ea"/>
                    <a:cs typeface="Arial" charset="0"/>
                  </a:rPr>
                  <a:t>Lorsch</a:t>
                </a:r>
                <a:r>
                  <a:rPr lang="en-US" sz="3200" spc="-100" dirty="0" smtClean="0">
                    <a:latin typeface="Arial" charset="0"/>
                    <a:ea typeface="+mj-ea"/>
                    <a:cs typeface="Arial" charset="0"/>
                  </a:rPr>
                  <a:t>, Ph.D</a:t>
                </a:r>
                <a:r>
                  <a:rPr lang="en-US" sz="3200" spc="-100" dirty="0">
                    <a:latin typeface="Arial" charset="0"/>
                    <a:ea typeface="+mj-ea"/>
                    <a:cs typeface="Arial" charset="0"/>
                  </a:rPr>
                  <a:t>.</a:t>
                </a:r>
              </a:p>
            </p:txBody>
          </p:sp>
          <p:pic>
            <p:nvPicPr>
              <p:cNvPr id="169988" name="Picture 4" descr="http://www.colorado.edu/chem/yinlab/Images/NIGMS.jpg"/>
              <p:cNvPicPr>
                <a:picLocks noChangeAspect="1" noChangeArrowheads="1"/>
              </p:cNvPicPr>
              <p:nvPr/>
            </p:nvPicPr>
            <p:blipFill>
              <a:blip r:embed="rId3" cstate="print"/>
              <a:srcRect/>
              <a:stretch>
                <a:fillRect/>
              </a:stretch>
            </p:blipFill>
            <p:spPr bwMode="auto">
              <a:xfrm>
                <a:off x="4750399" y="2737751"/>
                <a:ext cx="3338286" cy="1669143"/>
              </a:xfrm>
              <a:prstGeom prst="rect">
                <a:avLst/>
              </a:prstGeom>
              <a:noFill/>
              <a:effectLst>
                <a:glow rad="228600">
                  <a:schemeClr val="accent3">
                    <a:satMod val="175000"/>
                    <a:alpha val="40000"/>
                  </a:schemeClr>
                </a:glow>
              </a:effectLst>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 y="1662337"/>
              <a:ext cx="2928316" cy="40481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5388495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9990"/>
            <a:ext cx="9144000" cy="706437"/>
          </a:xfrm>
        </p:spPr>
        <p:txBody>
          <a:bodyPr/>
          <a:lstStyle/>
          <a:p>
            <a:pPr algn="ctr">
              <a:defRPr/>
            </a:pPr>
            <a:r>
              <a:rPr lang="en-US" sz="3600" b="1" dirty="0" smtClean="0">
                <a:solidFill>
                  <a:srgbClr val="FFFF00"/>
                </a:solidFill>
                <a:latin typeface="Arial" charset="0"/>
                <a:cs typeface="Arial" charset="0"/>
              </a:rPr>
              <a:t>Secretary </a:t>
            </a:r>
            <a:r>
              <a:rPr lang="en-US" sz="3600" b="1" dirty="0" err="1" smtClean="0">
                <a:solidFill>
                  <a:srgbClr val="FFFF00"/>
                </a:solidFill>
                <a:latin typeface="Arial" charset="0"/>
                <a:cs typeface="Arial" charset="0"/>
              </a:rPr>
              <a:t>Sebelius</a:t>
            </a:r>
            <a:r>
              <a:rPr lang="en-US" sz="3600" b="1" dirty="0" smtClean="0">
                <a:solidFill>
                  <a:srgbClr val="FFFF00"/>
                </a:solidFill>
                <a:latin typeface="Arial" charset="0"/>
                <a:cs typeface="Arial" charset="0"/>
              </a:rPr>
              <a:t> Visits NIH</a:t>
            </a:r>
            <a:endParaRPr lang="en-US" sz="3600" b="1" dirty="0"/>
          </a:p>
        </p:txBody>
      </p:sp>
      <p:pic>
        <p:nvPicPr>
          <p:cNvPr id="3074" name="Picture 2" descr="\\razee.nhgri.nih.gov\CPLB_Digital_Media_Archive\Archived Photos by date\2013\HHS Secretary Sebelius Town Hall 8_1_13\jpg\DSC_36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 t="2" r="-37" b="5303"/>
          <a:stretch/>
        </p:blipFill>
        <p:spPr bwMode="auto">
          <a:xfrm>
            <a:off x="120315" y="752905"/>
            <a:ext cx="4407412" cy="297799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razee.nhgri.nih.gov\CPLB_Digital_Media_Archive\Archived Photos by date\2013\HHS Secretary Sebelius Town Hall 8_1_13\jpg\DSC_37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1" t="1058" r="-176" b="238"/>
          <a:stretch/>
        </p:blipFill>
        <p:spPr bwMode="auto">
          <a:xfrm>
            <a:off x="120314" y="3796181"/>
            <a:ext cx="4407411" cy="2920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7" name="Picture 5" descr="\\razee.nhgri.nih.gov\CPLB_Digital_Media_Archive\Archived Photos by date\2013\HHS Secretary Sebelius Town Hall 8_1_13\jpg\DSC_374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 t="-51" b="4845"/>
          <a:stretch/>
        </p:blipFill>
        <p:spPr bwMode="auto">
          <a:xfrm>
            <a:off x="4523870" y="776967"/>
            <a:ext cx="4407411" cy="29779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descr="C:\Users\egreen\Desktop\HHS Secretary Sebelius Town Hall 8_1_13\jpg\DSC_36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3871" y="3796181"/>
            <a:ext cx="4407412" cy="29415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658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par>
                          <p:cTn id="8" fill="hold">
                            <p:stCondLst>
                              <p:cond delay="1000"/>
                            </p:stCondLst>
                            <p:childTnLst>
                              <p:par>
                                <p:cTn id="9" presetID="4" presetClass="entr" presetSubtype="32" fill="hold" nodeType="afterEffect">
                                  <p:stCondLst>
                                    <p:cond delay="500"/>
                                  </p:stCondLst>
                                  <p:childTnLst>
                                    <p:set>
                                      <p:cBhvr>
                                        <p:cTn id="10" dur="1" fill="hold">
                                          <p:stCondLst>
                                            <p:cond delay="0"/>
                                          </p:stCondLst>
                                        </p:cTn>
                                        <p:tgtEl>
                                          <p:spTgt spid="3077"/>
                                        </p:tgtEl>
                                        <p:attrNameLst>
                                          <p:attrName>style.visibility</p:attrName>
                                        </p:attrNameLst>
                                      </p:cBhvr>
                                      <p:to>
                                        <p:strVal val="visible"/>
                                      </p:to>
                                    </p:set>
                                    <p:animEffect transition="in" filter="box(out)">
                                      <p:cBhvr>
                                        <p:cTn id="11" dur="1000"/>
                                        <p:tgtEl>
                                          <p:spTgt spid="3077"/>
                                        </p:tgtEl>
                                      </p:cBhvr>
                                    </p:animEffect>
                                  </p:childTnLst>
                                </p:cTn>
                              </p:par>
                            </p:childTnLst>
                          </p:cTn>
                        </p:par>
                        <p:par>
                          <p:cTn id="12" fill="hold">
                            <p:stCondLst>
                              <p:cond delay="2500"/>
                            </p:stCondLst>
                            <p:childTnLst>
                              <p:par>
                                <p:cTn id="13" presetID="4" presetClass="entr" presetSubtype="32" fill="hold" nodeType="afterEffect">
                                  <p:stCondLst>
                                    <p:cond delay="500"/>
                                  </p:stCondLst>
                                  <p:childTnLst>
                                    <p:set>
                                      <p:cBhvr>
                                        <p:cTn id="14" dur="1" fill="hold">
                                          <p:stCondLst>
                                            <p:cond delay="0"/>
                                          </p:stCondLst>
                                        </p:cTn>
                                        <p:tgtEl>
                                          <p:spTgt spid="3076"/>
                                        </p:tgtEl>
                                        <p:attrNameLst>
                                          <p:attrName>style.visibility</p:attrName>
                                        </p:attrNameLst>
                                      </p:cBhvr>
                                      <p:to>
                                        <p:strVal val="visible"/>
                                      </p:to>
                                    </p:set>
                                    <p:animEffect transition="in" filter="box(out)">
                                      <p:cBhvr>
                                        <p:cTn id="15" dur="1000"/>
                                        <p:tgtEl>
                                          <p:spTgt spid="3076"/>
                                        </p:tgtEl>
                                      </p:cBhvr>
                                    </p:animEffect>
                                  </p:childTnLst>
                                </p:cTn>
                              </p:par>
                            </p:childTnLst>
                          </p:cTn>
                        </p:par>
                        <p:par>
                          <p:cTn id="16" fill="hold">
                            <p:stCondLst>
                              <p:cond delay="4000"/>
                            </p:stCondLst>
                            <p:childTnLst>
                              <p:par>
                                <p:cTn id="17" presetID="4" presetClass="entr" presetSubtype="32" fill="hold" nodeType="afterEffect">
                                  <p:stCondLst>
                                    <p:cond delay="500"/>
                                  </p:stCondLst>
                                  <p:childTnLst>
                                    <p:set>
                                      <p:cBhvr>
                                        <p:cTn id="18" dur="1" fill="hold">
                                          <p:stCondLst>
                                            <p:cond delay="0"/>
                                          </p:stCondLst>
                                        </p:cTn>
                                        <p:tgtEl>
                                          <p:spTgt spid="1026"/>
                                        </p:tgtEl>
                                        <p:attrNameLst>
                                          <p:attrName>style.visibility</p:attrName>
                                        </p:attrNameLst>
                                      </p:cBhvr>
                                      <p:to>
                                        <p:strVal val="visible"/>
                                      </p:to>
                                    </p:set>
                                    <p:animEffect transition="in" filter="box(out)">
                                      <p:cBhvr>
                                        <p:cTn id="1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764" y="10213"/>
            <a:ext cx="9144000" cy="639763"/>
          </a:xfrm>
        </p:spPr>
        <p:txBody>
          <a:bodyPr/>
          <a:lstStyle/>
          <a:p>
            <a:pPr algn="ctr">
              <a:defRPr/>
            </a:pPr>
            <a:r>
              <a:rPr lang="en-US" sz="3600" b="1" dirty="0" smtClean="0">
                <a:solidFill>
                  <a:srgbClr val="FFFF00"/>
                </a:solidFill>
                <a:latin typeface="Arial" charset="0"/>
                <a:cs typeface="Arial" charset="0"/>
              </a:rPr>
              <a:t>Visits of Congressional Members to </a:t>
            </a:r>
            <a:r>
              <a:rPr lang="en-US" sz="3600" b="1" dirty="0">
                <a:solidFill>
                  <a:srgbClr val="FFFF00"/>
                </a:solidFill>
                <a:latin typeface="Arial" charset="0"/>
                <a:cs typeface="Arial" charset="0"/>
              </a:rPr>
              <a:t>NIH</a:t>
            </a:r>
            <a:endParaRPr lang="en-US" sz="3600" b="1" dirty="0">
              <a:solidFill>
                <a:srgbClr val="FFFF00"/>
              </a:solidFill>
              <a:latin typeface="Arial" pitchFamily="34" charset="0"/>
              <a:cs typeface="Arial" pitchFamily="34" charset="0"/>
            </a:endParaRPr>
          </a:p>
        </p:txBody>
      </p:sp>
      <p:grpSp>
        <p:nvGrpSpPr>
          <p:cNvPr id="5" name="Group 4"/>
          <p:cNvGrpSpPr/>
          <p:nvPr/>
        </p:nvGrpSpPr>
        <p:grpSpPr>
          <a:xfrm>
            <a:off x="297539" y="4394569"/>
            <a:ext cx="8846462" cy="2063750"/>
            <a:chOff x="297539" y="4466758"/>
            <a:chExt cx="8846462" cy="2063750"/>
          </a:xfrm>
        </p:grpSpPr>
        <p:sp>
          <p:nvSpPr>
            <p:cNvPr id="7" name="Title 1"/>
            <p:cNvSpPr txBox="1">
              <a:spLocks/>
            </p:cNvSpPr>
            <p:nvPr/>
          </p:nvSpPr>
          <p:spPr bwMode="auto">
            <a:xfrm>
              <a:off x="3454401" y="4466758"/>
              <a:ext cx="5689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177800" lvl="1" indent="0" defTabSz="457200">
                <a:spcBef>
                  <a:spcPts val="700"/>
                </a:spcBef>
                <a:buClr>
                  <a:srgbClr val="D6ECFF"/>
                </a:buClr>
                <a:buSzPct val="95000"/>
                <a:tabLst>
                  <a:tab pos="914400" algn="l"/>
                </a:tabLst>
              </a:pPr>
              <a:r>
                <a:rPr lang="en-US" sz="2000" dirty="0">
                  <a:solidFill>
                    <a:srgbClr val="FFFFFF"/>
                  </a:solidFill>
                </a:rPr>
                <a:t>“I toured the clinic where the best medical researchers in the country are trying to solve the world’s most elusive medical mysteries – diseases that have yet to be identified let alone cured.” </a:t>
              </a:r>
            </a:p>
            <a:p>
              <a:pPr marL="177800" lvl="1" indent="0" defTabSz="457200">
                <a:spcBef>
                  <a:spcPts val="700"/>
                </a:spcBef>
                <a:buClr>
                  <a:srgbClr val="D6ECFF"/>
                </a:buClr>
                <a:buSzPct val="95000"/>
                <a:tabLst>
                  <a:tab pos="914400" algn="l"/>
                </a:tabLst>
              </a:pPr>
              <a:r>
                <a:rPr lang="en-US" dirty="0">
                  <a:solidFill>
                    <a:srgbClr val="FFFFFF"/>
                  </a:solidFill>
                </a:rPr>
                <a:t>– Sen. Harry Reid </a:t>
              </a:r>
              <a:r>
                <a:rPr lang="en-US" i="1" dirty="0">
                  <a:solidFill>
                    <a:srgbClr val="FFFFFF"/>
                  </a:solidFill>
                </a:rPr>
                <a:t>(Senate Floor, June 20 2013)</a:t>
              </a:r>
            </a:p>
          </p:txBody>
        </p:sp>
        <p:pic>
          <p:nvPicPr>
            <p:cNvPr id="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7116" t="24666" r="36563" b="61556"/>
            <a:stretch/>
          </p:blipFill>
          <p:spPr bwMode="auto">
            <a:xfrm>
              <a:off x="297539" y="4466758"/>
              <a:ext cx="3054742" cy="193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49" y="4227050"/>
            <a:ext cx="8901113" cy="3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21870" y="916595"/>
            <a:ext cx="2642950" cy="3077861"/>
            <a:chOff x="466248" y="916595"/>
            <a:chExt cx="2642950" cy="3077861"/>
          </a:xfrm>
        </p:grpSpPr>
        <p:sp>
          <p:nvSpPr>
            <p:cNvPr id="9" name="TextBox 8"/>
            <p:cNvSpPr txBox="1"/>
            <p:nvPr/>
          </p:nvSpPr>
          <p:spPr>
            <a:xfrm>
              <a:off x="466248" y="3440458"/>
              <a:ext cx="2642950" cy="553998"/>
            </a:xfrm>
            <a:prstGeom prst="rect">
              <a:avLst/>
            </a:prstGeom>
            <a:noFill/>
          </p:spPr>
          <p:txBody>
            <a:bodyPr wrap="square" rtlCol="0">
              <a:spAutoFit/>
            </a:bodyPr>
            <a:lstStyle/>
            <a:p>
              <a:pPr algn="ctr"/>
              <a:r>
                <a:rPr lang="en-US" sz="1600" dirty="0" smtClean="0">
                  <a:latin typeface="Arial" pitchFamily="34" charset="0"/>
                  <a:cs typeface="Arial" pitchFamily="34" charset="0"/>
                </a:rPr>
                <a:t>Sen. Harry Reid (D-NV)</a:t>
              </a:r>
            </a:p>
            <a:p>
              <a:pPr algn="ctr"/>
              <a:r>
                <a:rPr lang="en-US" sz="1400" dirty="0" smtClean="0">
                  <a:latin typeface="Arial" pitchFamily="34" charset="0"/>
                  <a:cs typeface="Arial" pitchFamily="34" charset="0"/>
                </a:rPr>
                <a:t>Senate Majority Leader</a:t>
              </a:r>
            </a:p>
          </p:txBody>
        </p:sp>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18" t="3861" r="7303" b="-1"/>
            <a:stretch/>
          </p:blipFill>
          <p:spPr bwMode="auto">
            <a:xfrm>
              <a:off x="623237" y="916595"/>
              <a:ext cx="2322366" cy="246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993729" y="916595"/>
            <a:ext cx="3251201" cy="3065947"/>
            <a:chOff x="2993729" y="916595"/>
            <a:chExt cx="3251201" cy="3065947"/>
          </a:xfrm>
        </p:grpSpPr>
        <p:sp>
          <p:nvSpPr>
            <p:cNvPr id="10" name="TextBox 9"/>
            <p:cNvSpPr txBox="1"/>
            <p:nvPr/>
          </p:nvSpPr>
          <p:spPr>
            <a:xfrm>
              <a:off x="2993729" y="3428544"/>
              <a:ext cx="3251201" cy="553998"/>
            </a:xfrm>
            <a:prstGeom prst="rect">
              <a:avLst/>
            </a:prstGeom>
            <a:noFill/>
          </p:spPr>
          <p:txBody>
            <a:bodyPr wrap="square" rtlCol="0">
              <a:spAutoFit/>
            </a:bodyPr>
            <a:lstStyle/>
            <a:p>
              <a:pPr algn="ctr"/>
              <a:r>
                <a:rPr lang="en-US" sz="1600" dirty="0" smtClean="0">
                  <a:latin typeface="Arial" pitchFamily="34" charset="0"/>
                  <a:cs typeface="Arial" pitchFamily="34" charset="0"/>
                </a:rPr>
                <a:t>Rep. Michael Burgess (R-TX)</a:t>
              </a:r>
            </a:p>
            <a:p>
              <a:pPr algn="ctr"/>
              <a:r>
                <a:rPr lang="en-US" sz="1400" dirty="0" smtClean="0">
                  <a:latin typeface="Arial" pitchFamily="34" charset="0"/>
                  <a:cs typeface="Arial" pitchFamily="34" charset="0"/>
                </a:rPr>
                <a:t>House – Energy and Commerce</a:t>
              </a:r>
            </a:p>
          </p:txBody>
        </p:sp>
        <p:pic>
          <p:nvPicPr>
            <p:cNvPr id="13" name="Picture 3" descr="C:\Users\abramsonrb\Desktop\DSC_20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199" t="-439" r="17132" b="3785"/>
            <a:stretch/>
          </p:blipFill>
          <p:spPr bwMode="auto">
            <a:xfrm>
              <a:off x="3424661" y="916595"/>
              <a:ext cx="2305367" cy="2466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168478" y="916595"/>
            <a:ext cx="2849562" cy="3071332"/>
            <a:chOff x="6096289" y="916595"/>
            <a:chExt cx="2849562" cy="3071332"/>
          </a:xfrm>
        </p:grpSpPr>
        <p:sp>
          <p:nvSpPr>
            <p:cNvPr id="11" name="TextBox 10"/>
            <p:cNvSpPr txBox="1"/>
            <p:nvPr/>
          </p:nvSpPr>
          <p:spPr>
            <a:xfrm>
              <a:off x="6096289" y="3433929"/>
              <a:ext cx="2849562" cy="553998"/>
            </a:xfrm>
            <a:prstGeom prst="rect">
              <a:avLst/>
            </a:prstGeom>
            <a:noFill/>
          </p:spPr>
          <p:txBody>
            <a:bodyPr wrap="square" rtlCol="0">
              <a:spAutoFit/>
            </a:bodyPr>
            <a:lstStyle/>
            <a:p>
              <a:pPr algn="ctr"/>
              <a:r>
                <a:rPr lang="en-US" sz="1600" dirty="0" smtClean="0">
                  <a:latin typeface="Arial" pitchFamily="34" charset="0"/>
                  <a:cs typeface="Arial" pitchFamily="34" charset="0"/>
                </a:rPr>
                <a:t>Rep. Scott Peters (D-CA)</a:t>
              </a:r>
            </a:p>
            <a:p>
              <a:pPr algn="ctr"/>
              <a:r>
                <a:rPr lang="en-US" sz="1400" dirty="0" smtClean="0">
                  <a:latin typeface="Arial" pitchFamily="34" charset="0"/>
                  <a:cs typeface="Arial" pitchFamily="34" charset="0"/>
                </a:rPr>
                <a:t>House – Sci. and Tech.</a:t>
              </a:r>
            </a:p>
          </p:txBody>
        </p:sp>
        <p:pic>
          <p:nvPicPr>
            <p:cNvPr id="14" name="Picture 2" descr="C:\Users\abramsonrb\Desktop\DSC_239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97" t="13406" r="15814"/>
            <a:stretch/>
          </p:blipFill>
          <p:spPr bwMode="auto">
            <a:xfrm>
              <a:off x="6461805" y="916595"/>
              <a:ext cx="2103457" cy="2466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5262221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764" y="11117"/>
            <a:ext cx="9144000" cy="601883"/>
          </a:xfrm>
        </p:spPr>
        <p:txBody>
          <a:bodyPr/>
          <a:lstStyle/>
          <a:p>
            <a:pPr algn="ctr">
              <a:defRPr/>
            </a:pPr>
            <a:r>
              <a:rPr lang="en-US" sz="3600" b="1" dirty="0">
                <a:solidFill>
                  <a:srgbClr val="FFFF00"/>
                </a:solidFill>
                <a:latin typeface="Arial" charset="0"/>
                <a:cs typeface="Arial" charset="0"/>
              </a:rPr>
              <a:t>Congressional </a:t>
            </a:r>
            <a:r>
              <a:rPr lang="en-US" sz="3600" b="1" dirty="0" smtClean="0">
                <a:solidFill>
                  <a:srgbClr val="FFFF00"/>
                </a:solidFill>
                <a:latin typeface="Arial" charset="0"/>
                <a:cs typeface="Arial" charset="0"/>
              </a:rPr>
              <a:t>Briefing on Genomics</a:t>
            </a:r>
            <a:endParaRPr lang="en-US" sz="3600" b="1" dirty="0">
              <a:solidFill>
                <a:srgbClr val="FFFF00"/>
              </a:solidFill>
              <a:latin typeface="Arial" pitchFamily="34" charset="0"/>
              <a:cs typeface="Arial" pitchFamily="34" charset="0"/>
            </a:endParaRPr>
          </a:p>
        </p:txBody>
      </p:sp>
      <p:grpSp>
        <p:nvGrpSpPr>
          <p:cNvPr id="2" name="Group 1"/>
          <p:cNvGrpSpPr/>
          <p:nvPr/>
        </p:nvGrpSpPr>
        <p:grpSpPr>
          <a:xfrm>
            <a:off x="176463" y="1021080"/>
            <a:ext cx="8775030" cy="4998720"/>
            <a:chOff x="176463" y="1021080"/>
            <a:chExt cx="8775030" cy="499872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94" t="11501" r="27315" b="65622"/>
            <a:stretch/>
          </p:blipFill>
          <p:spPr bwMode="auto">
            <a:xfrm>
              <a:off x="1508760" y="1021080"/>
              <a:ext cx="6111240" cy="2179320"/>
            </a:xfrm>
            <a:prstGeom prst="rect">
              <a:avLst/>
            </a:prstGeom>
            <a:solidFill>
              <a:srgbClr val="FFFFFF">
                <a:shade val="85000"/>
              </a:srgbClr>
            </a:solidFill>
            <a:ln w="88900" cap="sq">
              <a:solidFill>
                <a:srgbClr val="148E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63" y="3581400"/>
              <a:ext cx="4117010" cy="2438400"/>
            </a:xfrm>
            <a:prstGeom prst="rect">
              <a:avLst/>
            </a:prstGeom>
            <a:noFill/>
            <a:ln>
              <a:noFill/>
            </a:ln>
            <a:effectLst>
              <a:glow rad="1397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r="7600"/>
            <a:stretch/>
          </p:blipFill>
          <p:spPr bwMode="auto">
            <a:xfrm>
              <a:off x="4580019" y="3581400"/>
              <a:ext cx="4371474" cy="2438400"/>
            </a:xfrm>
            <a:prstGeom prst="rect">
              <a:avLst/>
            </a:prstGeom>
            <a:noFill/>
            <a:ln>
              <a:noFill/>
            </a:ln>
            <a:effectLst>
              <a:glow rad="1397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53150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2925" y="9525"/>
            <a:ext cx="7854950" cy="5797550"/>
            <a:chOff x="644525" y="530225"/>
            <a:chExt cx="7854950" cy="57975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530225"/>
              <a:ext cx="7854950" cy="579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715389" y="2655075"/>
              <a:ext cx="6676196" cy="5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7669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268123" y="6364399"/>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540346" y="5304902"/>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566083" y="1950756"/>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4"/>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Surgeon General Steps Down</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6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p>
        </p:txBody>
      </p:sp>
      <p:grpSp>
        <p:nvGrpSpPr>
          <p:cNvPr id="2" name="Group 1"/>
          <p:cNvGrpSpPr/>
          <p:nvPr/>
        </p:nvGrpSpPr>
        <p:grpSpPr>
          <a:xfrm>
            <a:off x="-1" y="1229971"/>
            <a:ext cx="9143999" cy="5168889"/>
            <a:chOff x="-1" y="1229971"/>
            <a:chExt cx="9143999" cy="5168889"/>
          </a:xfrm>
        </p:grpSpPr>
        <p:sp>
          <p:nvSpPr>
            <p:cNvPr id="10" name="Title 1"/>
            <p:cNvSpPr txBox="1">
              <a:spLocks/>
            </p:cNvSpPr>
            <p:nvPr/>
          </p:nvSpPr>
          <p:spPr>
            <a:xfrm>
              <a:off x="-1" y="5617810"/>
              <a:ext cx="9143999" cy="781050"/>
            </a:xfrm>
            <a:prstGeom prst="rect">
              <a:avLst/>
            </a:prstGeom>
          </p:spPr>
          <p:txBody>
            <a:bodyPr/>
            <a:lstStyle/>
            <a:p>
              <a:pPr algn="ctr" eaLnBrk="0" hangingPunct="0">
                <a:defRPr/>
              </a:pPr>
              <a:r>
                <a:rPr lang="en-US" sz="3200" spc="-100" dirty="0" smtClean="0">
                  <a:latin typeface="Arial" charset="0"/>
                  <a:ea typeface="+mj-ea"/>
                  <a:cs typeface="Arial" charset="0"/>
                </a:rPr>
                <a:t>Regina Benjamin, M.D., M.B.A.</a:t>
              </a:r>
              <a:endParaRPr lang="en-US" sz="3200" spc="-100" dirty="0">
                <a:latin typeface="Arial" charset="0"/>
                <a:ea typeface="+mj-ea"/>
                <a:cs typeface="Arial"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112" y="1229971"/>
              <a:ext cx="3356657" cy="419582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File:US-DeptOfHHS-Seal.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332" y="2190509"/>
              <a:ext cx="2241148" cy="224114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484757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4"/>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National Science Foundation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Director Nomination</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1" y="1579115"/>
            <a:ext cx="9143999" cy="5135774"/>
            <a:chOff x="-1" y="1263086"/>
            <a:chExt cx="9143999" cy="5135774"/>
          </a:xfrm>
        </p:grpSpPr>
        <p:sp>
          <p:nvSpPr>
            <p:cNvPr id="10" name="Title 1"/>
            <p:cNvSpPr txBox="1">
              <a:spLocks/>
            </p:cNvSpPr>
            <p:nvPr/>
          </p:nvSpPr>
          <p:spPr>
            <a:xfrm>
              <a:off x="-1" y="5617810"/>
              <a:ext cx="9143999" cy="781050"/>
            </a:xfrm>
            <a:prstGeom prst="rect">
              <a:avLst/>
            </a:prstGeom>
          </p:spPr>
          <p:txBody>
            <a:bodyPr/>
            <a:lstStyle/>
            <a:p>
              <a:pPr algn="ctr" eaLnBrk="0" hangingPunct="0">
                <a:defRPr/>
              </a:pPr>
              <a:r>
                <a:rPr lang="en-US" sz="3200" spc="-100" dirty="0" smtClean="0">
                  <a:latin typeface="Arial" charset="0"/>
                  <a:ea typeface="+mj-ea"/>
                  <a:cs typeface="Arial" charset="0"/>
                </a:rPr>
                <a:t>France </a:t>
              </a:r>
              <a:r>
                <a:rPr lang="en-US" sz="3200" spc="-100" dirty="0" err="1" smtClean="0">
                  <a:latin typeface="Arial" charset="0"/>
                  <a:ea typeface="+mj-ea"/>
                  <a:cs typeface="Arial" charset="0"/>
                </a:rPr>
                <a:t>C</a:t>
              </a:r>
              <a:r>
                <a:rPr lang="en-US" sz="3200" dirty="0" err="1"/>
                <a:t>ó</a:t>
              </a:r>
              <a:r>
                <a:rPr lang="en-US" sz="3200" spc="-100" dirty="0" err="1" smtClean="0">
                  <a:latin typeface="Arial" charset="0"/>
                  <a:ea typeface="+mj-ea"/>
                  <a:cs typeface="Arial" charset="0"/>
                </a:rPr>
                <a:t>rdova</a:t>
              </a:r>
              <a:r>
                <a:rPr lang="en-US" sz="3200" spc="-100" dirty="0" smtClean="0">
                  <a:latin typeface="Arial" charset="0"/>
                  <a:ea typeface="+mj-ea"/>
                  <a:cs typeface="Arial" charset="0"/>
                </a:rPr>
                <a:t>, </a:t>
              </a:r>
              <a:r>
                <a:rPr lang="en-US" sz="3200" spc="-100" dirty="0">
                  <a:latin typeface="Arial" charset="0"/>
                  <a:ea typeface="+mj-ea"/>
                  <a:cs typeface="Arial" charset="0"/>
                </a:rPr>
                <a:t>Ph.D.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6157" y="1263086"/>
              <a:ext cx="3225864" cy="403233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244" y="1808311"/>
              <a:ext cx="2941880" cy="2941880"/>
            </a:xfrm>
            <a:prstGeom prst="rect">
              <a:avLst/>
            </a:prstGeom>
          </p:spPr>
        </p:pic>
      </p:grpSp>
      <p:sp>
        <p:nvSpPr>
          <p:cNvPr id="12" name="TextBox 11"/>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0376196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1100"/>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Office of Science and Technology Policy Associate Director Nomination</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extBox 8"/>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grpSp>
        <p:nvGrpSpPr>
          <p:cNvPr id="4" name="Group 3"/>
          <p:cNvGrpSpPr/>
          <p:nvPr/>
        </p:nvGrpSpPr>
        <p:grpSpPr>
          <a:xfrm>
            <a:off x="-1" y="1721452"/>
            <a:ext cx="9143999" cy="4887960"/>
            <a:chOff x="-1" y="1721452"/>
            <a:chExt cx="9143999" cy="4887960"/>
          </a:xfrm>
        </p:grpSpPr>
        <p:sp>
          <p:nvSpPr>
            <p:cNvPr id="11" name="Title 1"/>
            <p:cNvSpPr txBox="1">
              <a:spLocks/>
            </p:cNvSpPr>
            <p:nvPr/>
          </p:nvSpPr>
          <p:spPr>
            <a:xfrm>
              <a:off x="-1" y="5828362"/>
              <a:ext cx="9143999" cy="781050"/>
            </a:xfrm>
            <a:prstGeom prst="rect">
              <a:avLst/>
            </a:prstGeom>
          </p:spPr>
          <p:txBody>
            <a:bodyPr/>
            <a:lstStyle/>
            <a:p>
              <a:pPr algn="ctr" eaLnBrk="0" hangingPunct="0">
                <a:defRPr/>
              </a:pPr>
              <a:r>
                <a:rPr lang="en-US" sz="3200" spc="-100" dirty="0" smtClean="0">
                  <a:latin typeface="Arial" charset="0"/>
                  <a:ea typeface="+mj-ea"/>
                  <a:cs typeface="Arial" charset="0"/>
                </a:rPr>
                <a:t>Jo </a:t>
              </a:r>
              <a:r>
                <a:rPr lang="en-US" sz="3200" spc="-100" dirty="0" err="1" smtClean="0">
                  <a:latin typeface="Arial" charset="0"/>
                  <a:ea typeface="+mj-ea"/>
                  <a:cs typeface="Arial" charset="0"/>
                </a:rPr>
                <a:t>Handelsman</a:t>
              </a:r>
              <a:r>
                <a:rPr lang="en-US" sz="3200" spc="-100" dirty="0" smtClean="0">
                  <a:latin typeface="Arial" charset="0"/>
                  <a:ea typeface="+mj-ea"/>
                  <a:cs typeface="Arial" charset="0"/>
                </a:rPr>
                <a:t>, </a:t>
              </a:r>
              <a:r>
                <a:rPr lang="en-US" sz="3200" spc="-100" dirty="0">
                  <a:latin typeface="Arial" charset="0"/>
                  <a:ea typeface="+mj-ea"/>
                  <a:cs typeface="Arial" charset="0"/>
                </a:rPr>
                <a:t>Ph.D.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670" y="2433735"/>
              <a:ext cx="1840375" cy="1840375"/>
            </a:xfrm>
            <a:prstGeom prst="ellipse">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5" y="1721452"/>
              <a:ext cx="2867025" cy="3264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09360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73480" y="1052277"/>
            <a:ext cx="9332686"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chemeClr val="tx1"/>
              </a:buClr>
              <a:buSzPct val="95000"/>
              <a:buFont typeface="Wingdings" pitchFamily="2" charset="2"/>
              <a:buChar char=""/>
              <a:tabLst>
                <a:tab pos="914400" algn="l"/>
              </a:tabLst>
            </a:pPr>
            <a:r>
              <a:rPr lang="en-US" sz="2800" dirty="0" smtClean="0">
                <a:solidFill>
                  <a:srgbClr val="FFFFFF"/>
                </a:solidFill>
              </a:rPr>
              <a:t>Regular appropriations process will </a:t>
            </a:r>
            <a:r>
              <a:rPr lang="en-US" sz="2800" u="sng" dirty="0" smtClean="0">
                <a:solidFill>
                  <a:srgbClr val="FFFFFF"/>
                </a:solidFill>
              </a:rPr>
              <a:t>not</a:t>
            </a:r>
            <a:r>
              <a:rPr lang="en-US" sz="2800" dirty="0" smtClean="0">
                <a:solidFill>
                  <a:srgbClr val="FFFFFF"/>
                </a:solidFill>
              </a:rPr>
              <a:t> be 	completed</a:t>
            </a:r>
          </a:p>
          <a:p>
            <a:pPr marL="571500" lvl="1" indent="-393700" defTabSz="457200">
              <a:spcBef>
                <a:spcPts val="700"/>
              </a:spcBef>
              <a:buClr>
                <a:schemeClr val="tx1"/>
              </a:buClr>
              <a:buSzPct val="95000"/>
              <a:buFont typeface="Wingdings" pitchFamily="2" charset="2"/>
              <a:buChar char=""/>
              <a:tabLst>
                <a:tab pos="914400" algn="l"/>
              </a:tabLst>
            </a:pPr>
            <a:r>
              <a:rPr lang="en-US" sz="2800" dirty="0">
                <a:solidFill>
                  <a:srgbClr val="FFFFFF"/>
                </a:solidFill>
              </a:rPr>
              <a:t>Continuing Resolution (CR) </a:t>
            </a:r>
            <a:r>
              <a:rPr lang="en-US" sz="2800" dirty="0" smtClean="0">
                <a:solidFill>
                  <a:srgbClr val="FFFFFF"/>
                </a:solidFill>
              </a:rPr>
              <a:t>anticipated</a:t>
            </a:r>
            <a:endParaRPr lang="en-US" sz="2800" dirty="0">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85996172"/>
              </p:ext>
            </p:extLst>
          </p:nvPr>
        </p:nvGraphicFramePr>
        <p:xfrm>
          <a:off x="362860" y="2879571"/>
          <a:ext cx="8445249" cy="3056166"/>
        </p:xfrm>
        <a:graphic>
          <a:graphicData uri="http://schemas.openxmlformats.org/drawingml/2006/table">
            <a:tbl>
              <a:tblPr/>
              <a:tblGrid>
                <a:gridCol w="1028530"/>
                <a:gridCol w="1266269"/>
                <a:gridCol w="1447165"/>
                <a:gridCol w="2170747"/>
                <a:gridCol w="2532538"/>
              </a:tblGrid>
              <a:tr h="1024351">
                <a:tc>
                  <a:txBody>
                    <a:bodyPr/>
                    <a:lstStyle/>
                    <a:p>
                      <a:pPr marL="0" marR="0" algn="r">
                        <a:lnSpc>
                          <a:spcPct val="115000"/>
                        </a:lnSpc>
                        <a:spcBef>
                          <a:spcPts val="0"/>
                        </a:spcBef>
                        <a:spcAft>
                          <a:spcPts val="0"/>
                        </a:spcAft>
                      </a:pPr>
                      <a:endParaRPr lang="en-US" sz="18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marL="0" marR="0" algn="ctr">
                        <a:lnSpc>
                          <a:spcPct val="115000"/>
                        </a:lnSpc>
                        <a:spcBef>
                          <a:spcPts val="0"/>
                        </a:spcBef>
                        <a:spcAft>
                          <a:spcPts val="0"/>
                        </a:spcAft>
                      </a:pPr>
                      <a:endParaRPr lang="en-US" sz="1800" b="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1800" b="1" dirty="0" smtClean="0">
                          <a:solidFill>
                            <a:srgbClr val="000000"/>
                          </a:solidFill>
                          <a:latin typeface="Arial"/>
                          <a:ea typeface="Calibri"/>
                          <a:cs typeface="Times New Roman"/>
                        </a:rPr>
                        <a:t>FY 2013</a:t>
                      </a:r>
                    </a:p>
                    <a:p>
                      <a:pPr marL="0" marR="0" algn="ctr">
                        <a:lnSpc>
                          <a:spcPct val="115000"/>
                        </a:lnSpc>
                        <a:spcBef>
                          <a:spcPts val="0"/>
                        </a:spcBef>
                        <a:spcAft>
                          <a:spcPts val="0"/>
                        </a:spcAft>
                      </a:pPr>
                      <a:r>
                        <a:rPr lang="en-US" sz="1800" b="1" i="0" dirty="0" smtClean="0">
                          <a:solidFill>
                            <a:srgbClr val="000000"/>
                          </a:solidFill>
                          <a:latin typeface="Arial"/>
                          <a:ea typeface="Calibri"/>
                          <a:cs typeface="Times New Roman"/>
                        </a:rPr>
                        <a:t>Actual (after sequester</a:t>
                      </a:r>
                      <a:r>
                        <a:rPr lang="en-US" sz="1800" b="1" dirty="0" smtClean="0">
                          <a:solidFill>
                            <a:srgbClr val="000000"/>
                          </a:solidFill>
                          <a:latin typeface="Arial"/>
                          <a:ea typeface="Calibri"/>
                          <a:cs typeface="Times New Roman"/>
                        </a:rPr>
                        <a:t>)</a:t>
                      </a:r>
                      <a:endParaRPr lang="en-US" sz="18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rowSpan="2">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1800" b="1" i="0" dirty="0" smtClean="0">
                          <a:solidFill>
                            <a:srgbClr val="000000"/>
                          </a:solidFill>
                          <a:latin typeface="Arial"/>
                          <a:ea typeface="Calibri"/>
                          <a:cs typeface="Times New Roman"/>
                        </a:rPr>
                        <a:t>President </a:t>
                      </a:r>
                    </a:p>
                    <a:p>
                      <a:pPr marL="0" marR="0" algn="ctr">
                        <a:lnSpc>
                          <a:spcPct val="115000"/>
                        </a:lnSpc>
                        <a:spcBef>
                          <a:spcPts val="0"/>
                        </a:spcBef>
                        <a:spcAft>
                          <a:spcPts val="0"/>
                        </a:spcAft>
                      </a:pPr>
                      <a:r>
                        <a:rPr lang="en-US" sz="1800" b="1" i="0" dirty="0" smtClean="0">
                          <a:solidFill>
                            <a:srgbClr val="000000"/>
                          </a:solidFill>
                          <a:latin typeface="Arial"/>
                          <a:ea typeface="Calibri"/>
                          <a:cs typeface="Times New Roman"/>
                        </a:rPr>
                        <a:t>FY 2014</a:t>
                      </a:r>
                      <a:endParaRPr lang="en-US" sz="1800" i="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1800" b="1" i="0" dirty="0" smtClean="0">
                          <a:solidFill>
                            <a:srgbClr val="000000"/>
                          </a:solidFill>
                          <a:latin typeface="Arial"/>
                          <a:ea typeface="Calibri"/>
                          <a:cs typeface="Times New Roman"/>
                        </a:rPr>
                        <a:t>House FY 2014</a:t>
                      </a:r>
                      <a:endParaRPr lang="en-US" sz="1800" i="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1800" b="1" i="0" dirty="0" smtClean="0">
                          <a:solidFill>
                            <a:srgbClr val="000000"/>
                          </a:solidFill>
                          <a:latin typeface="Arial"/>
                          <a:ea typeface="Calibri"/>
                          <a:cs typeface="Times New Roman"/>
                        </a:rPr>
                        <a:t>Senate FY 2014</a:t>
                      </a:r>
                      <a:endParaRPr lang="en-US" sz="1800" i="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r>
              <a:tr h="0">
                <a:tc>
                  <a:txBody>
                    <a:bodyPr/>
                    <a:lstStyle/>
                    <a:p>
                      <a:pPr marL="0" marR="0" algn="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vMerge="1">
                  <a:txBody>
                    <a:bodyPr/>
                    <a:lstStyle/>
                    <a:p>
                      <a:endParaRPr lang="en-US"/>
                    </a:p>
                  </a:txBody>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r>
              <a:tr h="204870">
                <a:tc>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NIH </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a:txBody>
                    <a:bodyPr/>
                    <a:lstStyle/>
                    <a:p>
                      <a:pPr marL="0" marR="0" algn="ctr">
                        <a:lnSpc>
                          <a:spcPct val="115000"/>
                        </a:lnSpc>
                        <a:spcBef>
                          <a:spcPts val="0"/>
                        </a:spcBef>
                        <a:spcAft>
                          <a:spcPts val="0"/>
                        </a:spcAft>
                      </a:pPr>
                      <a:r>
                        <a:rPr lang="en-US" sz="1800" b="1" dirty="0" smtClean="0">
                          <a:solidFill>
                            <a:srgbClr val="000000"/>
                          </a:solidFill>
                          <a:latin typeface="Arial"/>
                          <a:ea typeface="Calibri"/>
                          <a:cs typeface="Times New Roman"/>
                        </a:rPr>
                        <a:t>$29.1B</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a:t>
                      </a:r>
                      <a:r>
                        <a:rPr lang="en-US" sz="1800" b="1" dirty="0" smtClean="0">
                          <a:solidFill>
                            <a:srgbClr val="000000"/>
                          </a:solidFill>
                          <a:latin typeface="Arial"/>
                          <a:ea typeface="Calibri"/>
                          <a:cs typeface="Times New Roman"/>
                        </a:rPr>
                        <a:t>31.3B</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rowSpan="2">
                  <a:txBody>
                    <a:bodyPr/>
                    <a:lstStyle/>
                    <a:p>
                      <a:pPr marL="0" marR="0" algn="ctr">
                        <a:lnSpc>
                          <a:spcPct val="115000"/>
                        </a:lnSpc>
                        <a:spcBef>
                          <a:spcPts val="0"/>
                        </a:spcBef>
                        <a:spcAft>
                          <a:spcPts val="0"/>
                        </a:spcAft>
                      </a:pPr>
                      <a:r>
                        <a:rPr lang="en-US" sz="1800" b="1" dirty="0" smtClean="0">
                          <a:solidFill>
                            <a:srgbClr val="000000"/>
                          </a:solidFill>
                          <a:latin typeface="Arial"/>
                          <a:ea typeface="Calibri"/>
                          <a:cs typeface="Times New Roman"/>
                        </a:rPr>
                        <a:t>-</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rowSpan="2">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a:t>
                      </a:r>
                      <a:r>
                        <a:rPr lang="en-US" sz="1800" b="1" dirty="0" smtClean="0">
                          <a:solidFill>
                            <a:srgbClr val="000000"/>
                          </a:solidFill>
                          <a:latin typeface="Arial"/>
                          <a:ea typeface="Calibri"/>
                          <a:cs typeface="Times New Roman"/>
                        </a:rPr>
                        <a:t>30.955B</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r>
              <a:tr h="204870">
                <a:tc>
                  <a:txBody>
                    <a:bodyPr/>
                    <a:lstStyle/>
                    <a:p>
                      <a:pPr marL="0" marR="0" algn="ctr">
                        <a:lnSpc>
                          <a:spcPct val="115000"/>
                        </a:lnSpc>
                        <a:spcBef>
                          <a:spcPts val="0"/>
                        </a:spcBef>
                        <a:spcAft>
                          <a:spcPts val="0"/>
                        </a:spcAft>
                      </a:pPr>
                      <a:endParaRPr lang="en-US" sz="18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a:txBody>
                    <a:bodyPr/>
                    <a:lstStyle/>
                    <a:p>
                      <a:pPr marL="0" marR="0" algn="ctr">
                        <a:lnSpc>
                          <a:spcPct val="115000"/>
                        </a:lnSpc>
                        <a:spcBef>
                          <a:spcPts val="0"/>
                        </a:spcBef>
                        <a:spcAft>
                          <a:spcPts val="0"/>
                        </a:spcAft>
                      </a:pPr>
                      <a:endParaRPr lang="en-US" sz="1800" b="1">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a:txBody>
                    <a:bodyPr/>
                    <a:lstStyle/>
                    <a:p>
                      <a:pPr marL="0" marR="0" algn="ctr">
                        <a:lnSpc>
                          <a:spcPct val="115000"/>
                        </a:lnSpc>
                        <a:spcBef>
                          <a:spcPts val="0"/>
                        </a:spcBef>
                        <a:spcAft>
                          <a:spcPts val="0"/>
                        </a:spcAft>
                      </a:pPr>
                      <a:endParaRPr lang="en-US" sz="18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vMerge="1">
                  <a:txBody>
                    <a:bodyPr/>
                    <a:lstStyle/>
                    <a:p>
                      <a:endParaRPr lang="en-US"/>
                    </a:p>
                  </a:txBody>
                  <a:tcPr/>
                </a:tc>
                <a:tc vMerge="1">
                  <a:txBody>
                    <a:bodyPr/>
                    <a:lstStyle/>
                    <a:p>
                      <a:endParaRPr lang="en-US"/>
                    </a:p>
                  </a:txBody>
                  <a:tcPr/>
                </a:tc>
              </a:tr>
              <a:tr h="409740">
                <a:tc>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NHGRI </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marL="0" marR="0" algn="ctr">
                        <a:lnSpc>
                          <a:spcPct val="115000"/>
                        </a:lnSpc>
                        <a:spcBef>
                          <a:spcPts val="0"/>
                        </a:spcBef>
                        <a:spcAft>
                          <a:spcPts val="0"/>
                        </a:spcAft>
                      </a:pPr>
                      <a:r>
                        <a:rPr lang="en-US" sz="1800" b="1" dirty="0" smtClean="0">
                          <a:solidFill>
                            <a:srgbClr val="000000"/>
                          </a:solidFill>
                          <a:latin typeface="Arial"/>
                          <a:ea typeface="Calibri"/>
                          <a:cs typeface="Times New Roman"/>
                        </a:rPr>
                        <a:t>$483M</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00"/>
                    </a:solidFill>
                  </a:tcPr>
                </a:tc>
                <a:tc rowSpan="2">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a:t>
                      </a:r>
                      <a:r>
                        <a:rPr lang="en-US" sz="1800" b="1" dirty="0" smtClean="0">
                          <a:solidFill>
                            <a:srgbClr val="000000"/>
                          </a:solidFill>
                          <a:latin typeface="Arial"/>
                          <a:ea typeface="Calibri"/>
                          <a:cs typeface="Times New Roman"/>
                        </a:rPr>
                        <a:t>517M</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solidFill>
                            <a:srgbClr val="000000"/>
                          </a:solidFill>
                          <a:latin typeface="Arial"/>
                          <a:ea typeface="Calibri"/>
                          <a:cs typeface="Times New Roman"/>
                        </a:rPr>
                        <a:t>-</a:t>
                      </a:r>
                      <a:endParaRPr lang="en-US" sz="1800" b="1"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800" b="1" dirty="0" smtClean="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rowSpan="2">
                  <a:txBody>
                    <a:bodyPr/>
                    <a:lstStyle/>
                    <a:p>
                      <a:pPr marL="0" marR="0" algn="ctr">
                        <a:lnSpc>
                          <a:spcPct val="115000"/>
                        </a:lnSpc>
                        <a:spcBef>
                          <a:spcPts val="0"/>
                        </a:spcBef>
                        <a:spcAft>
                          <a:spcPts val="0"/>
                        </a:spcAft>
                      </a:pPr>
                      <a:r>
                        <a:rPr lang="en-US" sz="1800" b="1" dirty="0">
                          <a:solidFill>
                            <a:srgbClr val="000000"/>
                          </a:solidFill>
                          <a:latin typeface="Arial"/>
                          <a:ea typeface="Calibri"/>
                          <a:cs typeface="Times New Roman"/>
                        </a:rPr>
                        <a:t>$</a:t>
                      </a:r>
                      <a:r>
                        <a:rPr lang="en-US" sz="1800" b="1" dirty="0" smtClean="0">
                          <a:solidFill>
                            <a:srgbClr val="000000"/>
                          </a:solidFill>
                          <a:latin typeface="Arial"/>
                          <a:ea typeface="Calibri"/>
                          <a:cs typeface="Times New Roman"/>
                        </a:rPr>
                        <a:t>514M</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204870">
                <a:tc>
                  <a:txBody>
                    <a:bodyPr/>
                    <a:lstStyle/>
                    <a:p>
                      <a:pPr marL="0" marR="0">
                        <a:lnSpc>
                          <a:spcPct val="115000"/>
                        </a:lnSpc>
                        <a:spcBef>
                          <a:spcPts val="0"/>
                        </a:spcBef>
                        <a:spcAft>
                          <a:spcPts val="0"/>
                        </a:spcAft>
                      </a:pPr>
                      <a:endParaRPr lang="en-US" sz="1400" b="1">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4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8" name="Title 1"/>
          <p:cNvSpPr txBox="1">
            <a:spLocks/>
          </p:cNvSpPr>
          <p:nvPr/>
        </p:nvSpPr>
        <p:spPr>
          <a:xfrm>
            <a:off x="-4764" y="1263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NIH Fiscal Year 2014 Appropriations</a:t>
            </a:r>
          </a:p>
        </p:txBody>
      </p:sp>
      <p:sp>
        <p:nvSpPr>
          <p:cNvPr id="9" name="TextBox 8"/>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8146348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64" y="11043"/>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NHGRI Consequences of the Sequester</a:t>
            </a:r>
            <a:endParaRPr lang="en-US" sz="3600" b="1" dirty="0" smtClean="0">
              <a:solidFill>
                <a:srgbClr val="FFFF00"/>
              </a:solidFill>
              <a:latin typeface="Arial" pitchFamily="34" charset="0"/>
              <a:cs typeface="Arial" pitchFamily="34" charset="0"/>
            </a:endParaRPr>
          </a:p>
        </p:txBody>
      </p:sp>
      <p:sp>
        <p:nvSpPr>
          <p:cNvPr id="3" name="Title 1"/>
          <p:cNvSpPr txBox="1">
            <a:spLocks/>
          </p:cNvSpPr>
          <p:nvPr/>
        </p:nvSpPr>
        <p:spPr bwMode="auto">
          <a:xfrm>
            <a:off x="50800" y="877029"/>
            <a:ext cx="9144000" cy="5716276"/>
          </a:xfrm>
          <a:prstGeom prst="rect">
            <a:avLst/>
          </a:prstGeom>
          <a:noFill/>
          <a:ln w="9525" algn="ctr">
            <a:noFill/>
            <a:miter lim="800000"/>
            <a:headEnd/>
            <a:tailEnd/>
          </a:ln>
        </p:spPr>
        <p:txBody>
          <a:bodyPr/>
          <a:lstStyle/>
          <a:p>
            <a:pPr marL="0" lvl="1" defTabSz="627063" eaLnBrk="0" fontAlgn="auto" hangingPunct="0">
              <a:spcBef>
                <a:spcPts val="0"/>
              </a:spcBef>
              <a:spcAft>
                <a:spcPts val="0"/>
              </a:spcAft>
              <a:buClr>
                <a:srgbClr val="D6ECFF"/>
              </a:buClr>
              <a:buSzPct val="95000"/>
              <a:defRPr/>
            </a:pPr>
            <a:r>
              <a:rPr lang="en-US" sz="2400" dirty="0" smtClean="0">
                <a:solidFill>
                  <a:prstClr val="white"/>
                </a:solidFill>
                <a:latin typeface="Arial" charset="0"/>
                <a:cs typeface="Arial" charset="0"/>
              </a:rPr>
              <a:t>Bioinformatics Resources </a:t>
            </a:r>
            <a:r>
              <a:rPr lang="en-US" sz="2400" dirty="0">
                <a:solidFill>
                  <a:prstClr val="white"/>
                </a:solidFill>
                <a:latin typeface="Arial" charset="0"/>
                <a:cs typeface="Arial" charset="0"/>
              </a:rPr>
              <a:t>and </a:t>
            </a:r>
            <a:r>
              <a:rPr lang="en-US" sz="2400" dirty="0" smtClean="0">
                <a:solidFill>
                  <a:prstClr val="white"/>
                </a:solidFill>
                <a:latin typeface="Arial" charset="0"/>
                <a:cs typeface="Arial" charset="0"/>
              </a:rPr>
              <a:t>Analysis Research Portfolio</a:t>
            </a: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latin typeface="Arial" charset="0"/>
                <a:cs typeface="Arial" charset="0"/>
              </a:rPr>
              <a:t>	REDUCED BY $5M</a:t>
            </a:r>
          </a:p>
          <a:p>
            <a:pPr marL="0" lvl="4" defTabSz="627063" eaLnBrk="0" fontAlgn="auto" hangingPunct="0">
              <a:spcBef>
                <a:spcPts val="0"/>
              </a:spcBef>
              <a:spcAft>
                <a:spcPts val="0"/>
              </a:spcAft>
              <a:buClr>
                <a:srgbClr val="D6ECFF"/>
              </a:buClr>
              <a:buSzPct val="95000"/>
              <a:defRPr/>
            </a:pPr>
            <a:endParaRPr lang="en-US" sz="1000" dirty="0" smtClean="0">
              <a:solidFill>
                <a:srgbClr val="FFFF00"/>
              </a:solidFill>
              <a:latin typeface="Arial" charset="0"/>
              <a:cs typeface="Arial" charset="0"/>
            </a:endParaRPr>
          </a:p>
          <a:p>
            <a:pPr marL="0" lvl="1" defTabSz="627063" eaLnBrk="0" fontAlgn="auto" hangingPunct="0">
              <a:spcBef>
                <a:spcPts val="0"/>
              </a:spcBef>
              <a:spcAft>
                <a:spcPts val="0"/>
              </a:spcAft>
              <a:buClr>
                <a:srgbClr val="D6ECFF"/>
              </a:buClr>
              <a:buSzPct val="95000"/>
              <a:defRPr/>
            </a:pPr>
            <a:r>
              <a:rPr lang="en-US" sz="2400" dirty="0" smtClean="0">
                <a:solidFill>
                  <a:prstClr val="white"/>
                </a:solidFill>
                <a:latin typeface="Arial" charset="0"/>
                <a:cs typeface="Arial" charset="0"/>
              </a:rPr>
              <a:t>ENCODE RFA</a:t>
            </a: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latin typeface="Arial" charset="0"/>
                <a:cs typeface="Arial" charset="0"/>
              </a:rPr>
              <a:t>	REDUCED BY 16%</a:t>
            </a:r>
          </a:p>
          <a:p>
            <a:pPr marL="0" lvl="4" defTabSz="627063" eaLnBrk="0" fontAlgn="auto" hangingPunct="0">
              <a:spcBef>
                <a:spcPts val="0"/>
              </a:spcBef>
              <a:spcAft>
                <a:spcPts val="0"/>
              </a:spcAft>
              <a:buClr>
                <a:srgbClr val="D6ECFF"/>
              </a:buClr>
              <a:buSzPct val="95000"/>
              <a:defRPr/>
            </a:pPr>
            <a:endParaRPr lang="en-US" sz="1000" dirty="0">
              <a:solidFill>
                <a:srgbClr val="FFFF00"/>
              </a:solidFill>
              <a:latin typeface="Arial" charset="0"/>
              <a:cs typeface="Arial" charset="0"/>
            </a:endParaRPr>
          </a:p>
          <a:p>
            <a:pPr marL="0" lvl="1" defTabSz="627063" eaLnBrk="0" fontAlgn="auto" hangingPunct="0">
              <a:spcBef>
                <a:spcPts val="0"/>
              </a:spcBef>
              <a:spcAft>
                <a:spcPts val="0"/>
              </a:spcAft>
              <a:buClr>
                <a:srgbClr val="D6ECFF"/>
              </a:buClr>
              <a:buSzPct val="95000"/>
              <a:defRPr/>
            </a:pPr>
            <a:r>
              <a:rPr lang="en-US" sz="2400" dirty="0" smtClean="0">
                <a:solidFill>
                  <a:prstClr val="white"/>
                </a:solidFill>
                <a:cs typeface="Arial" pitchFamily="34" charset="0"/>
              </a:rPr>
              <a:t>Genomics </a:t>
            </a:r>
            <a:r>
              <a:rPr lang="en-US" sz="2400" dirty="0">
                <a:solidFill>
                  <a:prstClr val="white"/>
                </a:solidFill>
                <a:cs typeface="Arial" pitchFamily="34" charset="0"/>
              </a:rPr>
              <a:t>of Gene </a:t>
            </a:r>
            <a:r>
              <a:rPr lang="en-US" sz="2400" dirty="0" smtClean="0">
                <a:solidFill>
                  <a:prstClr val="white"/>
                </a:solidFill>
                <a:cs typeface="Arial" pitchFamily="34" charset="0"/>
              </a:rPr>
              <a:t>Regulation RFA</a:t>
            </a:r>
            <a:endParaRPr lang="en-US" sz="2400" dirty="0">
              <a:solidFill>
                <a:prstClr val="white"/>
              </a:solidFill>
              <a:cs typeface="Arial" pitchFamily="34" charset="0"/>
            </a:endParaRP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cs typeface="Arial" pitchFamily="34" charset="0"/>
              </a:rPr>
              <a:t>	DELAYED FROM FISCAL YEAR 2012 TO 2014</a:t>
            </a:r>
          </a:p>
          <a:p>
            <a:pPr marL="0" lvl="4" defTabSz="627063" eaLnBrk="0" fontAlgn="auto" hangingPunct="0">
              <a:spcBef>
                <a:spcPts val="0"/>
              </a:spcBef>
              <a:spcAft>
                <a:spcPts val="0"/>
              </a:spcAft>
              <a:buClr>
                <a:srgbClr val="D6ECFF"/>
              </a:buClr>
              <a:buSzPct val="95000"/>
              <a:defRPr/>
            </a:pPr>
            <a:endParaRPr lang="en-US" sz="1000" dirty="0">
              <a:solidFill>
                <a:srgbClr val="FFFF00"/>
              </a:solidFill>
              <a:latin typeface="Arial" charset="0"/>
              <a:cs typeface="Arial" charset="0"/>
            </a:endParaRPr>
          </a:p>
          <a:p>
            <a:pPr marL="0" lvl="1" defTabSz="627063" eaLnBrk="0" fontAlgn="auto" hangingPunct="0">
              <a:spcBef>
                <a:spcPts val="0"/>
              </a:spcBef>
              <a:spcAft>
                <a:spcPts val="0"/>
              </a:spcAft>
              <a:buClr>
                <a:srgbClr val="D6ECFF"/>
              </a:buClr>
              <a:buSzPct val="95000"/>
              <a:defRPr/>
            </a:pPr>
            <a:r>
              <a:rPr lang="en-US" sz="2400" dirty="0" smtClean="0">
                <a:solidFill>
                  <a:prstClr val="white"/>
                </a:solidFill>
                <a:cs typeface="Arial" pitchFamily="34" charset="0"/>
              </a:rPr>
              <a:t>Genomic </a:t>
            </a:r>
            <a:r>
              <a:rPr lang="en-US" sz="2400" dirty="0">
                <a:solidFill>
                  <a:prstClr val="white"/>
                </a:solidFill>
                <a:cs typeface="Arial" pitchFamily="34" charset="0"/>
              </a:rPr>
              <a:t>Sequencing </a:t>
            </a:r>
            <a:r>
              <a:rPr lang="en-US" sz="2400" dirty="0" smtClean="0">
                <a:solidFill>
                  <a:prstClr val="white"/>
                </a:solidFill>
                <a:cs typeface="Arial" pitchFamily="34" charset="0"/>
              </a:rPr>
              <a:t>&amp; Newborn </a:t>
            </a:r>
            <a:r>
              <a:rPr lang="en-US" sz="2400" dirty="0">
                <a:solidFill>
                  <a:prstClr val="white"/>
                </a:solidFill>
                <a:cs typeface="Arial" pitchFamily="34" charset="0"/>
              </a:rPr>
              <a:t>Screening </a:t>
            </a:r>
            <a:r>
              <a:rPr lang="en-US" sz="2400" dirty="0" smtClean="0">
                <a:solidFill>
                  <a:prstClr val="white"/>
                </a:solidFill>
                <a:cs typeface="Arial" pitchFamily="34" charset="0"/>
              </a:rPr>
              <a:t>Disorders RFA </a:t>
            </a: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cs typeface="Arial" pitchFamily="34" charset="0"/>
              </a:rPr>
              <a:t>	REDUCED BY 50%</a:t>
            </a:r>
          </a:p>
          <a:p>
            <a:pPr marL="0" lvl="4" defTabSz="627063" eaLnBrk="0" fontAlgn="auto" hangingPunct="0">
              <a:spcBef>
                <a:spcPts val="0"/>
              </a:spcBef>
              <a:spcAft>
                <a:spcPts val="0"/>
              </a:spcAft>
              <a:buClr>
                <a:srgbClr val="D6ECFF"/>
              </a:buClr>
              <a:buSzPct val="95000"/>
              <a:defRPr/>
            </a:pPr>
            <a:endParaRPr lang="en-US" sz="1000" dirty="0">
              <a:solidFill>
                <a:srgbClr val="FFFF00"/>
              </a:solidFill>
              <a:latin typeface="Arial" charset="0"/>
              <a:cs typeface="Arial" charset="0"/>
            </a:endParaRPr>
          </a:p>
          <a:p>
            <a:pPr marL="0" lvl="1" defTabSz="627063" eaLnBrk="0" fontAlgn="auto" hangingPunct="0">
              <a:spcBef>
                <a:spcPts val="0"/>
              </a:spcBef>
              <a:spcAft>
                <a:spcPts val="0"/>
              </a:spcAft>
              <a:buClr>
                <a:srgbClr val="D6ECFF"/>
              </a:buClr>
              <a:buSzPct val="95000"/>
              <a:defRPr/>
            </a:pPr>
            <a:r>
              <a:rPr lang="en-US" sz="2400" dirty="0" smtClean="0">
                <a:solidFill>
                  <a:prstClr val="white"/>
                </a:solidFill>
                <a:cs typeface="Arial" pitchFamily="34" charset="0"/>
              </a:rPr>
              <a:t>Genomic </a:t>
            </a:r>
            <a:r>
              <a:rPr lang="en-US" sz="2400" dirty="0">
                <a:solidFill>
                  <a:prstClr val="white"/>
                </a:solidFill>
                <a:cs typeface="Arial" pitchFamily="34" charset="0"/>
              </a:rPr>
              <a:t>Medicine Pilot Demonstration </a:t>
            </a:r>
            <a:r>
              <a:rPr lang="en-US" sz="2400" dirty="0" smtClean="0">
                <a:solidFill>
                  <a:prstClr val="white"/>
                </a:solidFill>
                <a:cs typeface="Arial" pitchFamily="34" charset="0"/>
              </a:rPr>
              <a:t>Projects RFA</a:t>
            </a: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cs typeface="Arial" pitchFamily="34" charset="0"/>
              </a:rPr>
              <a:t>	REDUCED BY 20%</a:t>
            </a:r>
            <a:endParaRPr lang="en-US" sz="800" dirty="0">
              <a:solidFill>
                <a:schemeClr val="tx2">
                  <a:lumMod val="90000"/>
                </a:schemeClr>
              </a:solidFill>
              <a:latin typeface="Arial" charset="0"/>
              <a:cs typeface="Arial" charset="0"/>
            </a:endParaRPr>
          </a:p>
          <a:p>
            <a:pPr marL="0" lvl="4" defTabSz="627063" eaLnBrk="0" fontAlgn="auto" hangingPunct="0">
              <a:spcBef>
                <a:spcPts val="0"/>
              </a:spcBef>
              <a:spcAft>
                <a:spcPts val="0"/>
              </a:spcAft>
              <a:buClr>
                <a:srgbClr val="D6ECFF"/>
              </a:buClr>
              <a:buSzPct val="95000"/>
              <a:defRPr/>
            </a:pPr>
            <a:endParaRPr lang="en-US" sz="1000" dirty="0">
              <a:solidFill>
                <a:srgbClr val="FFFF00"/>
              </a:solidFill>
              <a:latin typeface="Arial" charset="0"/>
              <a:cs typeface="Arial" charset="0"/>
            </a:endParaRPr>
          </a:p>
          <a:p>
            <a:pPr marL="0" lvl="1" defTabSz="627063" eaLnBrk="0" fontAlgn="auto" hangingPunct="0">
              <a:spcBef>
                <a:spcPts val="0"/>
              </a:spcBef>
              <a:spcAft>
                <a:spcPts val="0"/>
              </a:spcAft>
              <a:buClr>
                <a:srgbClr val="D6ECFF"/>
              </a:buClr>
              <a:buSzPct val="95000"/>
              <a:defRPr/>
            </a:pPr>
            <a:r>
              <a:rPr lang="en-US" sz="2400" dirty="0" smtClean="0">
                <a:solidFill>
                  <a:prstClr val="white"/>
                </a:solidFill>
                <a:cs typeface="Arial" pitchFamily="34" charset="0"/>
              </a:rPr>
              <a:t>Intramural Research Program</a:t>
            </a:r>
            <a:endParaRPr lang="en-US" sz="2400" dirty="0">
              <a:solidFill>
                <a:prstClr val="white"/>
              </a:solidFill>
              <a:cs typeface="Arial" pitchFamily="34" charset="0"/>
            </a:endParaRPr>
          </a:p>
          <a:p>
            <a:pPr marL="0" lvl="4" defTabSz="627063" eaLnBrk="0" fontAlgn="auto" hangingPunct="0">
              <a:spcBef>
                <a:spcPts val="0"/>
              </a:spcBef>
              <a:spcAft>
                <a:spcPts val="0"/>
              </a:spcAft>
              <a:buClr>
                <a:srgbClr val="D6ECFF"/>
              </a:buClr>
              <a:buSzPct val="95000"/>
              <a:defRPr/>
            </a:pPr>
            <a:r>
              <a:rPr lang="en-US" sz="2400" dirty="0" smtClean="0">
                <a:solidFill>
                  <a:schemeClr val="tx2">
                    <a:lumMod val="90000"/>
                  </a:schemeClr>
                </a:solidFill>
                <a:cs typeface="Arial" pitchFamily="34" charset="0"/>
              </a:rPr>
              <a:t>	NUMEROUS EXAMPLES OF </a:t>
            </a:r>
            <a:r>
              <a:rPr lang="en-US" sz="2400" dirty="0" smtClean="0">
                <a:solidFill>
                  <a:schemeClr val="tx2">
                    <a:lumMod val="90000"/>
                  </a:schemeClr>
                </a:solidFill>
                <a:cs typeface="Arial" pitchFamily="34" charset="0"/>
              </a:rPr>
              <a:t>DETRIMENTAL CUTS</a:t>
            </a:r>
            <a:endParaRPr lang="en-US" sz="2400" dirty="0">
              <a:solidFill>
                <a:schemeClr val="tx2">
                  <a:lumMod val="90000"/>
                </a:schemeClr>
              </a:solidFill>
              <a:cs typeface="Arial" pitchFamily="34" charset="0"/>
            </a:endParaRPr>
          </a:p>
          <a:p>
            <a:pPr marL="1482725" lvl="4" defTabSz="627063" eaLnBrk="0" fontAlgn="auto" hangingPunct="0">
              <a:spcBef>
                <a:spcPts val="600"/>
              </a:spcBef>
              <a:spcAft>
                <a:spcPts val="0"/>
              </a:spcAft>
              <a:buClr>
                <a:srgbClr val="D6ECFF"/>
              </a:buClr>
              <a:buSzPct val="95000"/>
              <a:defRPr/>
            </a:pPr>
            <a:endParaRPr lang="en-US" sz="2500" dirty="0">
              <a:solidFill>
                <a:srgbClr val="FFFF00"/>
              </a:solidFill>
              <a:cs typeface="Arial" pitchFamily="34" charset="0"/>
            </a:endParaRPr>
          </a:p>
        </p:txBody>
      </p:sp>
    </p:spTree>
    <p:extLst>
      <p:ext uri="{BB962C8B-B14F-4D97-AF65-F5344CB8AC3E}">
        <p14:creationId xmlns:p14="http://schemas.microsoft.com/office/powerpoint/2010/main" val="102149859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3">
                                            <p:txEl>
                                              <p:pRg st="13" end="13"/>
                                            </p:txEl>
                                          </p:spTgt>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64" y="11043"/>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Other Consequences of the Sequester</a:t>
            </a:r>
            <a:endParaRPr lang="en-US" sz="3600" b="1" dirty="0" smtClean="0">
              <a:solidFill>
                <a:srgbClr val="FFFF00"/>
              </a:solidFill>
              <a:latin typeface="Arial" pitchFamily="34" charset="0"/>
              <a:cs typeface="Arial" pitchFamily="34" charset="0"/>
            </a:endParaRPr>
          </a:p>
        </p:txBody>
      </p:sp>
      <p:sp>
        <p:nvSpPr>
          <p:cNvPr id="4" name="Title 1"/>
          <p:cNvSpPr txBox="1">
            <a:spLocks/>
          </p:cNvSpPr>
          <p:nvPr/>
        </p:nvSpPr>
        <p:spPr bwMode="auto">
          <a:xfrm>
            <a:off x="219241" y="877029"/>
            <a:ext cx="9144000" cy="3410223"/>
          </a:xfrm>
          <a:prstGeom prst="rect">
            <a:avLst/>
          </a:prstGeom>
          <a:noFill/>
          <a:ln w="9525" algn="ctr">
            <a:noFill/>
            <a:miter lim="800000"/>
            <a:headEnd/>
            <a:tailEnd/>
          </a:ln>
        </p:spPr>
        <p:txBody>
          <a:bodyPr/>
          <a:lstStyle/>
          <a:p>
            <a:pPr marL="0" lvl="1" defTabSz="627063" eaLnBrk="0" fontAlgn="auto" hangingPunct="0">
              <a:spcBef>
                <a:spcPts val="0"/>
              </a:spcBef>
              <a:spcAft>
                <a:spcPts val="0"/>
              </a:spcAft>
              <a:buClr>
                <a:srgbClr val="D6ECFF"/>
              </a:buClr>
              <a:buSzPct val="95000"/>
              <a:defRPr/>
            </a:pPr>
            <a:r>
              <a:rPr lang="en-US" sz="2800" dirty="0" smtClean="0">
                <a:solidFill>
                  <a:prstClr val="white"/>
                </a:solidFill>
                <a:cs typeface="Arial" pitchFamily="34" charset="0"/>
              </a:rPr>
              <a:t>BD2K </a:t>
            </a:r>
            <a:r>
              <a:rPr lang="en-US" sz="2800" dirty="0">
                <a:solidFill>
                  <a:prstClr val="white"/>
                </a:solidFill>
                <a:cs typeface="Arial" pitchFamily="34" charset="0"/>
              </a:rPr>
              <a:t>Data </a:t>
            </a:r>
            <a:r>
              <a:rPr lang="en-US" sz="2800" dirty="0" smtClean="0">
                <a:solidFill>
                  <a:prstClr val="white"/>
                </a:solidFill>
                <a:cs typeface="Arial" pitchFamily="34" charset="0"/>
              </a:rPr>
              <a:t>Catalog</a:t>
            </a:r>
          </a:p>
          <a:p>
            <a:pPr marL="0" lvl="5" defTabSz="627063" eaLnBrk="0" hangingPunct="0">
              <a:buClr>
                <a:srgbClr val="D6ECFF"/>
              </a:buClr>
              <a:buSzPct val="95000"/>
              <a:defRPr/>
            </a:pPr>
            <a:r>
              <a:rPr lang="en-US" sz="2800" dirty="0" smtClean="0">
                <a:solidFill>
                  <a:schemeClr val="tx2">
                    <a:lumMod val="90000"/>
                  </a:schemeClr>
                </a:solidFill>
                <a:cs typeface="Arial" pitchFamily="34" charset="0"/>
              </a:rPr>
              <a:t>	REDUCED IN </a:t>
            </a:r>
            <a:r>
              <a:rPr lang="en-US" sz="2800" dirty="0">
                <a:solidFill>
                  <a:schemeClr val="tx2">
                    <a:lumMod val="90000"/>
                  </a:schemeClr>
                </a:solidFill>
                <a:cs typeface="Arial" pitchFamily="34" charset="0"/>
              </a:rPr>
              <a:t>FISCAL YEAR </a:t>
            </a:r>
            <a:r>
              <a:rPr lang="en-US" sz="2800" dirty="0" smtClean="0">
                <a:solidFill>
                  <a:schemeClr val="tx2">
                    <a:lumMod val="90000"/>
                  </a:schemeClr>
                </a:solidFill>
                <a:cs typeface="Arial" pitchFamily="34" charset="0"/>
              </a:rPr>
              <a:t>2014</a:t>
            </a:r>
          </a:p>
          <a:p>
            <a:pPr marL="0" lvl="5" defTabSz="627063" eaLnBrk="0" hangingPunct="0">
              <a:buClr>
                <a:srgbClr val="D6ECFF"/>
              </a:buClr>
              <a:buSzPct val="95000"/>
              <a:defRPr/>
            </a:pPr>
            <a:endParaRPr lang="en-US" sz="1000" dirty="0" smtClean="0">
              <a:solidFill>
                <a:srgbClr val="FFFF00"/>
              </a:solidFill>
              <a:cs typeface="Arial" pitchFamily="34" charset="0"/>
            </a:endParaRPr>
          </a:p>
          <a:p>
            <a:pPr marL="0" lvl="1" defTabSz="342900" eaLnBrk="0" fontAlgn="auto" hangingPunct="0">
              <a:spcBef>
                <a:spcPts val="0"/>
              </a:spcBef>
              <a:spcAft>
                <a:spcPts val="0"/>
              </a:spcAft>
              <a:buClr>
                <a:srgbClr val="D6ECFF"/>
              </a:buClr>
              <a:buSzPct val="95000"/>
              <a:defRPr/>
            </a:pPr>
            <a:r>
              <a:rPr lang="en-US" sz="2800" dirty="0" smtClean="0">
                <a:solidFill>
                  <a:prstClr val="white"/>
                </a:solidFill>
                <a:cs typeface="Arial" pitchFamily="34" charset="0"/>
              </a:rPr>
              <a:t>BD2K </a:t>
            </a:r>
            <a:r>
              <a:rPr lang="en-US" sz="2800" dirty="0">
                <a:solidFill>
                  <a:prstClr val="white"/>
                </a:solidFill>
                <a:cs typeface="Arial" pitchFamily="34" charset="0"/>
              </a:rPr>
              <a:t>Framework for Community-based </a:t>
            </a:r>
            <a:r>
              <a:rPr lang="en-US" sz="2800" dirty="0" smtClean="0">
                <a:solidFill>
                  <a:prstClr val="white"/>
                </a:solidFill>
                <a:cs typeface="Arial" pitchFamily="34" charset="0"/>
              </a:rPr>
              <a:t> 	Development </a:t>
            </a:r>
            <a:r>
              <a:rPr lang="en-US" sz="2800" dirty="0">
                <a:solidFill>
                  <a:prstClr val="white"/>
                </a:solidFill>
                <a:cs typeface="Arial" pitchFamily="34" charset="0"/>
              </a:rPr>
              <a:t>of Data and Metadata </a:t>
            </a:r>
            <a:r>
              <a:rPr lang="en-US" sz="2800" dirty="0" smtClean="0">
                <a:solidFill>
                  <a:prstClr val="white"/>
                </a:solidFill>
                <a:cs typeface="Arial" pitchFamily="34" charset="0"/>
              </a:rPr>
              <a:t>Standards</a:t>
            </a:r>
          </a:p>
          <a:p>
            <a:pPr marL="0" lvl="5" defTabSz="627063" eaLnBrk="0" hangingPunct="0">
              <a:buClr>
                <a:srgbClr val="D6ECFF"/>
              </a:buClr>
              <a:buSzPct val="95000"/>
              <a:defRPr/>
            </a:pPr>
            <a:r>
              <a:rPr lang="en-US" sz="2800" dirty="0" smtClean="0">
                <a:solidFill>
                  <a:schemeClr val="tx2">
                    <a:lumMod val="90000"/>
                  </a:schemeClr>
                </a:solidFill>
                <a:cs typeface="Arial" pitchFamily="34" charset="0"/>
              </a:rPr>
              <a:t>	REDUCED IN </a:t>
            </a:r>
            <a:r>
              <a:rPr lang="en-US" sz="2800" dirty="0">
                <a:solidFill>
                  <a:schemeClr val="tx2">
                    <a:lumMod val="90000"/>
                  </a:schemeClr>
                </a:solidFill>
                <a:cs typeface="Arial" pitchFamily="34" charset="0"/>
              </a:rPr>
              <a:t>FISCAL YEAR </a:t>
            </a:r>
            <a:r>
              <a:rPr lang="en-US" sz="2800" dirty="0" smtClean="0">
                <a:solidFill>
                  <a:schemeClr val="tx2">
                    <a:lumMod val="90000"/>
                  </a:schemeClr>
                </a:solidFill>
                <a:cs typeface="Arial" pitchFamily="34" charset="0"/>
              </a:rPr>
              <a:t>2014</a:t>
            </a:r>
            <a:endParaRPr lang="en-US" sz="2800" dirty="0">
              <a:solidFill>
                <a:schemeClr val="tx2">
                  <a:lumMod val="90000"/>
                </a:schemeClr>
              </a:solidFill>
              <a:cs typeface="Arial" pitchFamily="34" charset="0"/>
            </a:endParaRPr>
          </a:p>
          <a:p>
            <a:pPr marL="0" lvl="5" defTabSz="627063" eaLnBrk="0" hangingPunct="0">
              <a:buClr>
                <a:srgbClr val="D6ECFF"/>
              </a:buClr>
              <a:buSzPct val="95000"/>
              <a:defRPr/>
            </a:pPr>
            <a:endParaRPr lang="en-US" sz="1000" dirty="0">
              <a:solidFill>
                <a:srgbClr val="FFFF00"/>
              </a:solidFill>
              <a:cs typeface="Arial" pitchFamily="34" charset="0"/>
            </a:endParaRPr>
          </a:p>
          <a:p>
            <a:pPr marL="0" lvl="1" defTabSz="627063" eaLnBrk="0" fontAlgn="auto" hangingPunct="0">
              <a:spcBef>
                <a:spcPts val="0"/>
              </a:spcBef>
              <a:spcAft>
                <a:spcPts val="0"/>
              </a:spcAft>
              <a:buClr>
                <a:srgbClr val="D6ECFF"/>
              </a:buClr>
              <a:buSzPct val="95000"/>
              <a:defRPr/>
            </a:pPr>
            <a:r>
              <a:rPr lang="en-US" sz="2800" dirty="0" smtClean="0">
                <a:solidFill>
                  <a:prstClr val="white"/>
                </a:solidFill>
                <a:latin typeface="Arial" charset="0"/>
                <a:cs typeface="Arial" charset="0"/>
              </a:rPr>
              <a:t>BD2K Training</a:t>
            </a:r>
          </a:p>
          <a:p>
            <a:pPr marL="0" lvl="5" defTabSz="627063" eaLnBrk="0" hangingPunct="0">
              <a:buClr>
                <a:srgbClr val="D6ECFF"/>
              </a:buClr>
              <a:buSzPct val="95000"/>
              <a:defRPr/>
            </a:pPr>
            <a:r>
              <a:rPr lang="en-US" sz="2800" dirty="0" smtClean="0">
                <a:solidFill>
                  <a:schemeClr val="tx2">
                    <a:lumMod val="90000"/>
                  </a:schemeClr>
                </a:solidFill>
                <a:latin typeface="Arial" charset="0"/>
                <a:cs typeface="Arial" charset="0"/>
              </a:rPr>
              <a:t>	DEFERRED UNTIL </a:t>
            </a:r>
            <a:r>
              <a:rPr lang="en-US" sz="2800" dirty="0">
                <a:solidFill>
                  <a:schemeClr val="tx2">
                    <a:lumMod val="90000"/>
                  </a:schemeClr>
                </a:solidFill>
                <a:cs typeface="Arial" pitchFamily="34" charset="0"/>
              </a:rPr>
              <a:t>FISCAL YEAR </a:t>
            </a:r>
            <a:r>
              <a:rPr lang="en-US" sz="2800" dirty="0" smtClean="0">
                <a:solidFill>
                  <a:schemeClr val="tx2">
                    <a:lumMod val="90000"/>
                  </a:schemeClr>
                </a:solidFill>
                <a:cs typeface="Arial" pitchFamily="34" charset="0"/>
              </a:rPr>
              <a:t>20</a:t>
            </a:r>
            <a:r>
              <a:rPr lang="en-US" sz="2800" dirty="0" smtClean="0">
                <a:solidFill>
                  <a:schemeClr val="tx2">
                    <a:lumMod val="90000"/>
                  </a:schemeClr>
                </a:solidFill>
                <a:latin typeface="Arial" charset="0"/>
                <a:cs typeface="Arial" charset="0"/>
              </a:rPr>
              <a:t>15</a:t>
            </a:r>
          </a:p>
          <a:p>
            <a:pPr marL="0" lvl="5" defTabSz="627063" eaLnBrk="0" hangingPunct="0">
              <a:buClr>
                <a:srgbClr val="D6ECFF"/>
              </a:buClr>
              <a:buSzPct val="95000"/>
              <a:defRPr/>
            </a:pPr>
            <a:endParaRPr lang="en-US" sz="1000" dirty="0">
              <a:solidFill>
                <a:srgbClr val="FFFF00"/>
              </a:solidFill>
              <a:cs typeface="Arial" pitchFamily="34" charset="0"/>
            </a:endParaRPr>
          </a:p>
          <a:p>
            <a:pPr marL="0" lvl="1" defTabSz="627063" eaLnBrk="0" fontAlgn="auto" hangingPunct="0">
              <a:spcBef>
                <a:spcPts val="0"/>
              </a:spcBef>
              <a:spcAft>
                <a:spcPts val="0"/>
              </a:spcAft>
              <a:buClr>
                <a:srgbClr val="D6ECFF"/>
              </a:buClr>
              <a:buSzPct val="95000"/>
              <a:defRPr/>
            </a:pPr>
            <a:r>
              <a:rPr lang="en-US" sz="2800" dirty="0" smtClean="0">
                <a:solidFill>
                  <a:prstClr val="white"/>
                </a:solidFill>
                <a:latin typeface="Arial" charset="0"/>
                <a:cs typeface="Arial" charset="0"/>
              </a:rPr>
              <a:t>BD2K </a:t>
            </a:r>
            <a:r>
              <a:rPr lang="en-US" sz="2800" dirty="0">
                <a:solidFill>
                  <a:prstClr val="white"/>
                </a:solidFill>
                <a:latin typeface="Arial" charset="0"/>
                <a:cs typeface="Arial" charset="0"/>
              </a:rPr>
              <a:t>Software </a:t>
            </a:r>
            <a:r>
              <a:rPr lang="en-US" sz="2800" dirty="0" smtClean="0">
                <a:solidFill>
                  <a:prstClr val="white"/>
                </a:solidFill>
                <a:latin typeface="Arial" charset="0"/>
                <a:cs typeface="Arial" charset="0"/>
              </a:rPr>
              <a:t>RFA</a:t>
            </a:r>
          </a:p>
          <a:p>
            <a:pPr marL="0" lvl="5" defTabSz="627063" eaLnBrk="0" hangingPunct="0">
              <a:buClr>
                <a:srgbClr val="D6ECFF"/>
              </a:buClr>
              <a:buSzPct val="95000"/>
              <a:defRPr/>
            </a:pPr>
            <a:r>
              <a:rPr lang="en-US" sz="2800" dirty="0" smtClean="0">
                <a:solidFill>
                  <a:schemeClr val="tx2">
                    <a:lumMod val="90000"/>
                  </a:schemeClr>
                </a:solidFill>
                <a:latin typeface="Arial" charset="0"/>
                <a:cs typeface="Arial" charset="0"/>
              </a:rPr>
              <a:t>	DEFERRED </a:t>
            </a:r>
            <a:r>
              <a:rPr lang="en-US" sz="2800" dirty="0">
                <a:solidFill>
                  <a:schemeClr val="tx2">
                    <a:lumMod val="90000"/>
                  </a:schemeClr>
                </a:solidFill>
                <a:latin typeface="Arial" charset="0"/>
                <a:cs typeface="Arial" charset="0"/>
              </a:rPr>
              <a:t>UNTIL </a:t>
            </a:r>
            <a:r>
              <a:rPr lang="en-US" sz="2800" dirty="0">
                <a:solidFill>
                  <a:schemeClr val="tx2">
                    <a:lumMod val="90000"/>
                  </a:schemeClr>
                </a:solidFill>
                <a:cs typeface="Arial" pitchFamily="34" charset="0"/>
              </a:rPr>
              <a:t>FISCAL YEAR </a:t>
            </a:r>
            <a:r>
              <a:rPr lang="en-US" sz="2800" dirty="0" smtClean="0">
                <a:solidFill>
                  <a:schemeClr val="tx2">
                    <a:lumMod val="90000"/>
                  </a:schemeClr>
                </a:solidFill>
                <a:cs typeface="Arial" pitchFamily="34" charset="0"/>
              </a:rPr>
              <a:t>20</a:t>
            </a:r>
            <a:r>
              <a:rPr lang="en-US" sz="2800" dirty="0" smtClean="0">
                <a:solidFill>
                  <a:schemeClr val="tx2">
                    <a:lumMod val="90000"/>
                  </a:schemeClr>
                </a:solidFill>
                <a:latin typeface="Arial" charset="0"/>
                <a:cs typeface="Arial" charset="0"/>
              </a:rPr>
              <a:t>15</a:t>
            </a:r>
            <a:endParaRPr lang="en-US" sz="2800" dirty="0">
              <a:solidFill>
                <a:schemeClr val="tx2">
                  <a:lumMod val="90000"/>
                </a:schemeClr>
              </a:solidFill>
              <a:latin typeface="Arial" charset="0"/>
              <a:cs typeface="Arial" charset="0"/>
            </a:endParaRPr>
          </a:p>
          <a:p>
            <a:pPr marL="0" lvl="5" defTabSz="627063" eaLnBrk="0" hangingPunct="0">
              <a:buClr>
                <a:srgbClr val="D6ECFF"/>
              </a:buClr>
              <a:buSzPct val="95000"/>
              <a:defRPr/>
            </a:pPr>
            <a:endParaRPr lang="en-US" sz="1000" dirty="0">
              <a:solidFill>
                <a:srgbClr val="FFFF00"/>
              </a:solidFill>
              <a:cs typeface="Arial" pitchFamily="34" charset="0"/>
            </a:endParaRPr>
          </a:p>
          <a:p>
            <a:pPr marL="0" lvl="1" defTabSz="627063" eaLnBrk="0" fontAlgn="auto" hangingPunct="0">
              <a:spcBef>
                <a:spcPts val="0"/>
              </a:spcBef>
              <a:spcAft>
                <a:spcPts val="0"/>
              </a:spcAft>
              <a:buClr>
                <a:srgbClr val="D6ECFF"/>
              </a:buClr>
              <a:buSzPct val="95000"/>
              <a:defRPr/>
            </a:pPr>
            <a:r>
              <a:rPr lang="en-US" sz="2800" dirty="0" smtClean="0">
                <a:solidFill>
                  <a:prstClr val="white"/>
                </a:solidFill>
                <a:latin typeface="Arial" charset="0"/>
                <a:cs typeface="Arial" charset="0"/>
              </a:rPr>
              <a:t>BD2K </a:t>
            </a:r>
            <a:r>
              <a:rPr lang="en-US" sz="2800" dirty="0">
                <a:solidFill>
                  <a:prstClr val="white"/>
                </a:solidFill>
                <a:latin typeface="Arial" charset="0"/>
                <a:cs typeface="Arial" charset="0"/>
              </a:rPr>
              <a:t>NIH-Initiated Centers </a:t>
            </a:r>
            <a:r>
              <a:rPr lang="en-US" sz="2800" dirty="0" smtClean="0">
                <a:solidFill>
                  <a:prstClr val="white"/>
                </a:solidFill>
                <a:latin typeface="Arial" charset="0"/>
                <a:cs typeface="Arial" charset="0"/>
              </a:rPr>
              <a:t>RFA</a:t>
            </a:r>
          </a:p>
          <a:p>
            <a:pPr marL="0" lvl="5" defTabSz="627063" eaLnBrk="0" hangingPunct="0">
              <a:buClr>
                <a:srgbClr val="D6ECFF"/>
              </a:buClr>
              <a:buSzPct val="95000"/>
              <a:defRPr/>
            </a:pPr>
            <a:r>
              <a:rPr lang="en-US" sz="2800" dirty="0" smtClean="0">
                <a:solidFill>
                  <a:schemeClr val="tx2">
                    <a:lumMod val="90000"/>
                  </a:schemeClr>
                </a:solidFill>
                <a:latin typeface="Arial" charset="0"/>
                <a:cs typeface="Arial" charset="0"/>
              </a:rPr>
              <a:t>	DEFERRED </a:t>
            </a:r>
            <a:r>
              <a:rPr lang="en-US" sz="2800" dirty="0">
                <a:solidFill>
                  <a:schemeClr val="tx2">
                    <a:lumMod val="90000"/>
                  </a:schemeClr>
                </a:solidFill>
                <a:latin typeface="Arial" charset="0"/>
                <a:cs typeface="Arial" charset="0"/>
              </a:rPr>
              <a:t>UNTIL </a:t>
            </a:r>
            <a:r>
              <a:rPr lang="en-US" sz="2800" dirty="0">
                <a:solidFill>
                  <a:schemeClr val="tx2">
                    <a:lumMod val="90000"/>
                  </a:schemeClr>
                </a:solidFill>
                <a:cs typeface="Arial" pitchFamily="34" charset="0"/>
              </a:rPr>
              <a:t>FISCAL YEAR </a:t>
            </a:r>
            <a:r>
              <a:rPr lang="en-US" sz="2800" dirty="0" smtClean="0">
                <a:solidFill>
                  <a:schemeClr val="tx2">
                    <a:lumMod val="90000"/>
                  </a:schemeClr>
                </a:solidFill>
                <a:cs typeface="Arial" pitchFamily="34" charset="0"/>
              </a:rPr>
              <a:t>20</a:t>
            </a:r>
            <a:r>
              <a:rPr lang="en-US" sz="2800" dirty="0" smtClean="0">
                <a:solidFill>
                  <a:schemeClr val="tx2">
                    <a:lumMod val="90000"/>
                  </a:schemeClr>
                </a:solidFill>
                <a:latin typeface="Arial" charset="0"/>
                <a:cs typeface="Arial" charset="0"/>
              </a:rPr>
              <a:t>15</a:t>
            </a:r>
            <a:endParaRPr lang="en-US" sz="2800" dirty="0">
              <a:solidFill>
                <a:schemeClr val="tx2">
                  <a:lumMod val="90000"/>
                </a:schemeClr>
              </a:solidFill>
              <a:latin typeface="Arial" charset="0"/>
              <a:cs typeface="Arial" charset="0"/>
            </a:endParaRPr>
          </a:p>
          <a:p>
            <a:pPr marL="111125" lvl="1" defTabSz="627063" eaLnBrk="0" fontAlgn="auto" hangingPunct="0">
              <a:spcBef>
                <a:spcPts val="1800"/>
              </a:spcBef>
              <a:spcAft>
                <a:spcPts val="0"/>
              </a:spcAft>
              <a:buClr>
                <a:srgbClr val="D6ECFF"/>
              </a:buClr>
              <a:buSzPct val="95000"/>
              <a:defRPr/>
            </a:pPr>
            <a:endParaRPr lang="en-US" sz="2800" dirty="0">
              <a:solidFill>
                <a:prstClr val="white"/>
              </a:solidFill>
              <a:latin typeface="Arial" charset="0"/>
              <a:cs typeface="Arial" charset="0"/>
            </a:endParaRPr>
          </a:p>
          <a:p>
            <a:pPr marL="111125" lvl="1" defTabSz="627063" eaLnBrk="0" fontAlgn="auto" hangingPunct="0">
              <a:spcBef>
                <a:spcPts val="1800"/>
              </a:spcBef>
              <a:spcAft>
                <a:spcPts val="0"/>
              </a:spcAft>
              <a:buClr>
                <a:srgbClr val="D6ECFF"/>
              </a:buClr>
              <a:buSzPct val="95000"/>
              <a:defRPr/>
            </a:pPr>
            <a:endParaRPr lang="en-US" sz="2800" b="0" dirty="0">
              <a:solidFill>
                <a:prstClr val="white"/>
              </a:solidFill>
              <a:latin typeface="Corbel"/>
            </a:endParaRPr>
          </a:p>
        </p:txBody>
      </p:sp>
    </p:spTree>
    <p:extLst>
      <p:ext uri="{BB962C8B-B14F-4D97-AF65-F5344CB8AC3E}">
        <p14:creationId xmlns:p14="http://schemas.microsoft.com/office/powerpoint/2010/main" val="24598514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7" end="7"/>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4">
                                            <p:txEl>
                                              <p:pRg st="10" end="10"/>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699096970"/>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9990"/>
            <a:ext cx="9144000" cy="706437"/>
          </a:xfrm>
        </p:spPr>
        <p:txBody>
          <a:bodyPr/>
          <a:lstStyle/>
          <a:p>
            <a:pPr algn="ctr">
              <a:defRPr/>
            </a:pPr>
            <a:r>
              <a:rPr lang="en-US" sz="3600" b="1" dirty="0" err="1" smtClean="0">
                <a:solidFill>
                  <a:srgbClr val="FFFF00"/>
                </a:solidFill>
                <a:latin typeface="Arial" charset="0"/>
                <a:cs typeface="Arial" charset="0"/>
              </a:rPr>
              <a:t>HeLa</a:t>
            </a:r>
            <a:r>
              <a:rPr lang="en-US" sz="3600" b="1" dirty="0" smtClean="0">
                <a:solidFill>
                  <a:srgbClr val="FFFF00"/>
                </a:solidFill>
                <a:latin typeface="Arial" charset="0"/>
                <a:cs typeface="Arial" charset="0"/>
              </a:rPr>
              <a:t> Whole-Genome Data Access</a:t>
            </a:r>
            <a:endParaRPr lang="en-US" sz="3600" b="1" dirty="0"/>
          </a:p>
        </p:txBody>
      </p:sp>
      <p:sp>
        <p:nvSpPr>
          <p:cNvPr id="9" name="Title 1"/>
          <p:cNvSpPr txBox="1">
            <a:spLocks/>
          </p:cNvSpPr>
          <p:nvPr/>
        </p:nvSpPr>
        <p:spPr bwMode="auto">
          <a:xfrm>
            <a:off x="0" y="4343400"/>
            <a:ext cx="9144000" cy="2057400"/>
          </a:xfrm>
          <a:prstGeom prst="rect">
            <a:avLst/>
          </a:prstGeom>
          <a:noFill/>
          <a:ln w="9525" algn="ctr">
            <a:noFill/>
            <a:miter lim="800000"/>
            <a:headEnd/>
            <a:tailEnd/>
          </a:ln>
        </p:spPr>
        <p:txBody>
          <a:bodyPr/>
          <a:lstStyle/>
          <a:p>
            <a:pPr marL="339725" lvl="1" indent="-228600" defTabSz="698500" eaLnBrk="0" fontAlgn="base" hangingPunct="0">
              <a:spcBef>
                <a:spcPts val="18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NIH announced  new policy for access to </a:t>
            </a:r>
            <a:r>
              <a:rPr lang="en-US" sz="2800" b="1" dirty="0" err="1" smtClean="0">
                <a:solidFill>
                  <a:prstClr val="white"/>
                </a:solidFill>
                <a:latin typeface="Arial" charset="0"/>
              </a:rPr>
              <a:t>HeLa</a:t>
            </a:r>
            <a:r>
              <a:rPr lang="en-US" sz="2800" b="1" dirty="0" smtClean="0">
                <a:solidFill>
                  <a:prstClr val="white"/>
                </a:solidFill>
                <a:latin typeface="Arial" charset="0"/>
              </a:rPr>
              <a:t> cell 	whole-genome data </a:t>
            </a:r>
            <a:r>
              <a:rPr lang="en-US" sz="2800" dirty="0" smtClean="0">
                <a:solidFill>
                  <a:prstClr val="white"/>
                </a:solidFill>
                <a:latin typeface="Arial" charset="0"/>
              </a:rPr>
              <a:t>in August</a:t>
            </a:r>
            <a:endParaRPr lang="en-US" sz="2800" b="1" dirty="0" smtClean="0">
              <a:solidFill>
                <a:prstClr val="white"/>
              </a:solidFill>
              <a:latin typeface="Arial" charset="0"/>
            </a:endParaRPr>
          </a:p>
          <a:p>
            <a:pPr marL="339725" lvl="1" indent="-228600" defTabSz="698500" eaLnBrk="0" fontAlgn="base" hangingPunct="0">
              <a:spcBef>
                <a:spcPts val="18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Presentation by Kathy Hudson later in the </a:t>
            </a:r>
            <a:r>
              <a:rPr lang="en-US" sz="2800" b="1" dirty="0" smtClean="0">
                <a:solidFill>
                  <a:prstClr val="white"/>
                </a:solidFill>
                <a:latin typeface="Arial" charset="0"/>
              </a:rPr>
              <a:t>		Open Session </a:t>
            </a:r>
            <a:endParaRPr lang="en-US" sz="2800" b="1" dirty="0">
              <a:solidFill>
                <a:prstClr val="white"/>
              </a:solidFill>
              <a:latin typeface="Arial" charset="0"/>
            </a:endParaRPr>
          </a:p>
        </p:txBody>
      </p:sp>
      <p:grpSp>
        <p:nvGrpSpPr>
          <p:cNvPr id="3" name="Group 2"/>
          <p:cNvGrpSpPr/>
          <p:nvPr/>
        </p:nvGrpSpPr>
        <p:grpSpPr>
          <a:xfrm>
            <a:off x="152401" y="838200"/>
            <a:ext cx="8817517" cy="3249794"/>
            <a:chOff x="152401" y="838200"/>
            <a:chExt cx="8817517" cy="3249794"/>
          </a:xfrm>
        </p:grpSpPr>
        <p:pic>
          <p:nvPicPr>
            <p:cNvPr id="2050" name="Picture 2" descr="Henrietta Lacks and her husband, David, in 1945."/>
            <p:cNvPicPr>
              <a:picLocks noChangeAspect="1" noChangeArrowheads="1"/>
            </p:cNvPicPr>
            <p:nvPr/>
          </p:nvPicPr>
          <p:blipFill>
            <a:blip r:embed="rId3" cstate="print"/>
            <a:srcRect/>
            <a:stretch>
              <a:fillRect/>
            </a:stretch>
          </p:blipFill>
          <p:spPr bwMode="auto">
            <a:xfrm>
              <a:off x="152401" y="838200"/>
              <a:ext cx="4343400" cy="3249794"/>
            </a:xfrm>
            <a:prstGeom prst="roundRect">
              <a:avLst/>
            </a:prstGeom>
            <a:noFill/>
          </p:spPr>
        </p:pic>
        <p:pic>
          <p:nvPicPr>
            <p:cNvPr id="2052" name="Picture 4" descr="http://www.nature.com/nature/journal/v500/n7461/images/500141a-i1.0.jpg"/>
            <p:cNvPicPr>
              <a:picLocks noChangeAspect="1" noChangeArrowheads="1"/>
            </p:cNvPicPr>
            <p:nvPr/>
          </p:nvPicPr>
          <p:blipFill rotWithShape="1">
            <a:blip r:embed="rId4" cstate="print"/>
            <a:srcRect l="5661" r="2403"/>
            <a:stretch/>
          </p:blipFill>
          <p:spPr bwMode="auto">
            <a:xfrm>
              <a:off x="4750875" y="1053297"/>
              <a:ext cx="4219043" cy="2715227"/>
            </a:xfrm>
            <a:prstGeom prst="roundRect">
              <a:avLst/>
            </a:prstGeom>
            <a:noFill/>
          </p:spPr>
        </p:pic>
      </p:grpSp>
      <p:sp>
        <p:nvSpPr>
          <p:cNvPr id="8" name="TextBox 7"/>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8921928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Rectangle 2"/>
          <p:cNvSpPr txBox="1">
            <a:spLocks noChangeArrowheads="1"/>
          </p:cNvSpPr>
          <p:nvPr/>
        </p:nvSpPr>
        <p:spPr>
          <a:xfrm>
            <a:off x="-4764" y="9511"/>
            <a:ext cx="9144000" cy="1374321"/>
          </a:xfrm>
          <a:prstGeom prst="rect">
            <a:avLst/>
          </a:prstGeom>
        </p:spPr>
        <p:txBody>
          <a:bodyPr/>
          <a:lstStyle/>
          <a:p>
            <a:pPr algn="ctr">
              <a:defRPr/>
            </a:pPr>
            <a:r>
              <a:rPr lang="en-US" sz="3600" spc="-100" dirty="0">
                <a:solidFill>
                  <a:srgbClr val="FFFF00"/>
                </a:solidFill>
                <a:latin typeface="Arial" charset="0"/>
                <a:cs typeface="Arial" pitchFamily="34" charset="0"/>
              </a:rPr>
              <a:t>White House Open Science 'Champions' </a:t>
            </a:r>
            <a:r>
              <a:rPr lang="en-US" sz="3600" spc="-100" dirty="0" smtClean="0">
                <a:solidFill>
                  <a:srgbClr val="FFFF00"/>
                </a:solidFill>
                <a:latin typeface="Arial" charset="0"/>
                <a:cs typeface="Arial" pitchFamily="34" charset="0"/>
              </a:rPr>
              <a:t>Highlight </a:t>
            </a:r>
            <a:r>
              <a:rPr lang="en-US" sz="3600" spc="-100" dirty="0">
                <a:solidFill>
                  <a:srgbClr val="FFFF00"/>
                </a:solidFill>
                <a:latin typeface="Arial" charset="0"/>
                <a:cs typeface="Arial" pitchFamily="34" charset="0"/>
              </a:rPr>
              <a:t>Genomic Data Pioneers </a:t>
            </a:r>
            <a:endParaRPr lang="en-US" sz="800" spc="-100" dirty="0">
              <a:solidFill>
                <a:srgbClr val="FFFF00"/>
              </a:solidFill>
              <a:latin typeface="Arial" charset="0"/>
              <a:cs typeface="Arial" pitchFamily="34" charset="0"/>
            </a:endParaRPr>
          </a:p>
        </p:txBody>
      </p:sp>
      <p:grpSp>
        <p:nvGrpSpPr>
          <p:cNvPr id="5" name="Group 4"/>
          <p:cNvGrpSpPr/>
          <p:nvPr/>
        </p:nvGrpSpPr>
        <p:grpSpPr>
          <a:xfrm>
            <a:off x="133098" y="1722714"/>
            <a:ext cx="8910731" cy="4114414"/>
            <a:chOff x="133098" y="1506147"/>
            <a:chExt cx="8910731" cy="4114414"/>
          </a:xfrm>
          <a:solidFill>
            <a:schemeClr val="tx1"/>
          </a:solidFill>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91" t="19091" r="7034" b="55469"/>
            <a:stretch/>
          </p:blipFill>
          <p:spPr bwMode="auto">
            <a:xfrm>
              <a:off x="133098" y="1506147"/>
              <a:ext cx="8901952" cy="19894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33099" y="3715477"/>
              <a:ext cx="8910730" cy="1905084"/>
              <a:chOff x="133099" y="3565002"/>
              <a:chExt cx="8910730" cy="1905084"/>
            </a:xfrm>
            <a:grpFill/>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456" t="63068" r="13857" b="4564"/>
              <a:stretch/>
            </p:blipFill>
            <p:spPr bwMode="auto">
              <a:xfrm>
                <a:off x="3652314" y="3565002"/>
                <a:ext cx="1884395" cy="19050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2023" t="61173" r="14484" b="5713"/>
              <a:stretch/>
            </p:blipFill>
            <p:spPr bwMode="auto">
              <a:xfrm>
                <a:off x="5504262" y="3565004"/>
                <a:ext cx="1752938" cy="19050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3856" t="20476" r="42097" b="46366"/>
              <a:stretch/>
            </p:blipFill>
            <p:spPr bwMode="auto">
              <a:xfrm>
                <a:off x="7251909" y="3565003"/>
                <a:ext cx="1791920" cy="19050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38" t="63068" r="42298" b="4564"/>
              <a:stretch/>
            </p:blipFill>
            <p:spPr bwMode="auto">
              <a:xfrm>
                <a:off x="1730923" y="3565002"/>
                <a:ext cx="2027651" cy="19050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85" t="63068" r="70299" b="4564"/>
              <a:stretch/>
            </p:blipFill>
            <p:spPr bwMode="auto">
              <a:xfrm>
                <a:off x="133099" y="3565002"/>
                <a:ext cx="1840812" cy="19050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3" name="TextBox 12"/>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382887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352" y="9512"/>
            <a:ext cx="9144000" cy="687160"/>
          </a:xfrm>
          <a:prstGeom prst="rect">
            <a:avLst/>
          </a:prstGeom>
        </p:spPr>
        <p:txBody>
          <a:bodyPr/>
          <a:lstStyle/>
          <a:p>
            <a:pPr algn="ctr">
              <a:defRPr/>
            </a:pPr>
            <a:r>
              <a:rPr lang="en-US" sz="3600" spc="-100" dirty="0">
                <a:solidFill>
                  <a:srgbClr val="FFFF00"/>
                </a:solidFill>
                <a:latin typeface="Arial" charset="0"/>
                <a:cs typeface="Arial" pitchFamily="34" charset="0"/>
              </a:rPr>
              <a:t>Warren Alpert Foundation Prize </a:t>
            </a: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3" name="Group 2"/>
          <p:cNvGrpSpPr/>
          <p:nvPr/>
        </p:nvGrpSpPr>
        <p:grpSpPr>
          <a:xfrm>
            <a:off x="18049" y="1292011"/>
            <a:ext cx="8971488" cy="5057989"/>
            <a:chOff x="-96251" y="1292011"/>
            <a:chExt cx="8971488" cy="5057989"/>
          </a:xfrm>
        </p:grpSpPr>
        <p:sp>
          <p:nvSpPr>
            <p:cNvPr id="11" name="Title 1"/>
            <p:cNvSpPr txBox="1">
              <a:spLocks/>
            </p:cNvSpPr>
            <p:nvPr/>
          </p:nvSpPr>
          <p:spPr>
            <a:xfrm>
              <a:off x="5888969" y="4349186"/>
              <a:ext cx="2986268" cy="1171931"/>
            </a:xfrm>
            <a:prstGeom prst="rect">
              <a:avLst/>
            </a:prstGeom>
          </p:spPr>
          <p:txBody>
            <a:bodyPr/>
            <a:lstStyle/>
            <a:p>
              <a:pPr algn="ctr" eaLnBrk="0" hangingPunct="0">
                <a:defRPr/>
              </a:pPr>
              <a:r>
                <a:rPr lang="en-US" sz="3200" spc="-100" dirty="0" smtClean="0">
                  <a:latin typeface="Arial" charset="0"/>
                  <a:ea typeface="+mj-ea"/>
                  <a:cs typeface="Arial" charset="0"/>
                </a:rPr>
                <a:t>David </a:t>
              </a:r>
              <a:r>
                <a:rPr lang="en-US" sz="3200" spc="-100" dirty="0" err="1" smtClean="0">
                  <a:latin typeface="Arial" charset="0"/>
                  <a:ea typeface="+mj-ea"/>
                  <a:cs typeface="Arial" charset="0"/>
                </a:rPr>
                <a:t>Hogness</a:t>
              </a:r>
              <a:r>
                <a:rPr lang="en-US" sz="3200" spc="-100" dirty="0" smtClean="0">
                  <a:latin typeface="Arial" charset="0"/>
                  <a:ea typeface="+mj-ea"/>
                  <a:cs typeface="Arial" charset="0"/>
                </a:rPr>
                <a:t> Ph.D.</a:t>
              </a:r>
              <a:endParaRPr lang="en-US" sz="3200" spc="-100" dirty="0">
                <a:latin typeface="Arial" charset="0"/>
                <a:ea typeface="+mj-ea"/>
                <a:cs typeface="Arial" charset="0"/>
              </a:endParaRPr>
            </a:p>
          </p:txBody>
        </p:sp>
        <p:grpSp>
          <p:nvGrpSpPr>
            <p:cNvPr id="2" name="Group 1"/>
            <p:cNvGrpSpPr/>
            <p:nvPr/>
          </p:nvGrpSpPr>
          <p:grpSpPr>
            <a:xfrm>
              <a:off x="-96251" y="1292011"/>
              <a:ext cx="8541219" cy="5057989"/>
              <a:chOff x="-96251" y="1292011"/>
              <a:chExt cx="8541219" cy="5057989"/>
            </a:xfrm>
          </p:grpSpPr>
          <p:sp>
            <p:nvSpPr>
              <p:cNvPr id="10" name="Title 1"/>
              <p:cNvSpPr txBox="1">
                <a:spLocks/>
              </p:cNvSpPr>
              <p:nvPr/>
            </p:nvSpPr>
            <p:spPr>
              <a:xfrm>
                <a:off x="-96251" y="4364866"/>
                <a:ext cx="3217760" cy="1167831"/>
              </a:xfrm>
              <a:prstGeom prst="rect">
                <a:avLst/>
              </a:prstGeom>
            </p:spPr>
            <p:txBody>
              <a:bodyPr/>
              <a:lstStyle/>
              <a:p>
                <a:pPr algn="ctr" eaLnBrk="0" hangingPunct="0">
                  <a:defRPr/>
                </a:pPr>
                <a:r>
                  <a:rPr lang="en-US" sz="3200" spc="-100" dirty="0" smtClean="0">
                    <a:latin typeface="Arial" charset="0"/>
                    <a:ea typeface="+mj-ea"/>
                    <a:cs typeface="Arial" charset="0"/>
                  </a:rPr>
                  <a:t>David Botstein Ph.D.</a:t>
                </a:r>
                <a:endParaRPr lang="en-US" sz="3200" spc="-100" dirty="0">
                  <a:latin typeface="Arial" charset="0"/>
                  <a:ea typeface="+mj-ea"/>
                  <a:cs typeface="Arial" charset="0"/>
                </a:endParaRPr>
              </a:p>
            </p:txBody>
          </p:sp>
          <p:sp>
            <p:nvSpPr>
              <p:cNvPr id="9" name="Title 1"/>
              <p:cNvSpPr txBox="1">
                <a:spLocks/>
              </p:cNvSpPr>
              <p:nvPr/>
            </p:nvSpPr>
            <p:spPr>
              <a:xfrm>
                <a:off x="3035611" y="4369366"/>
                <a:ext cx="2812650" cy="1151754"/>
              </a:xfrm>
              <a:prstGeom prst="rect">
                <a:avLst/>
              </a:prstGeom>
            </p:spPr>
            <p:txBody>
              <a:bodyPr/>
              <a:lstStyle/>
              <a:p>
                <a:pPr algn="ctr" eaLnBrk="0" hangingPunct="0">
                  <a:defRPr/>
                </a:pPr>
                <a:r>
                  <a:rPr lang="en-US" sz="3200" spc="-100" dirty="0" smtClean="0">
                    <a:latin typeface="Arial" charset="0"/>
                    <a:ea typeface="+mj-ea"/>
                    <a:cs typeface="Arial" charset="0"/>
                  </a:rPr>
                  <a:t>Ronald Davis Ph.D.</a:t>
                </a:r>
                <a:endParaRPr lang="en-US" sz="3200" spc="-100" dirty="0">
                  <a:latin typeface="Arial" charset="0"/>
                  <a:ea typeface="+mj-ea"/>
                  <a:cs typeface="Arial"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98" t="7677" r="28941" b="43947"/>
              <a:stretch/>
            </p:blipFill>
            <p:spPr bwMode="auto">
              <a:xfrm>
                <a:off x="470906" y="1297798"/>
                <a:ext cx="2141318" cy="293267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85" r="10084" b="12395"/>
              <a:stretch/>
            </p:blipFill>
            <p:spPr bwMode="auto">
              <a:xfrm>
                <a:off x="6303650" y="1292011"/>
                <a:ext cx="2141318" cy="294424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500" t="4003" r="19417" b="33097"/>
              <a:stretch/>
            </p:blipFill>
            <p:spPr bwMode="auto">
              <a:xfrm>
                <a:off x="3371277" y="1297797"/>
                <a:ext cx="2141318" cy="293267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138" r="11427" b="60315"/>
              <a:stretch/>
            </p:blipFill>
            <p:spPr bwMode="auto">
              <a:xfrm>
                <a:off x="3323150" y="5583022"/>
                <a:ext cx="2141319" cy="766978"/>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3" name="TextBox 12"/>
          <p:cNvSpPr txBox="1"/>
          <p:nvPr/>
        </p:nvSpPr>
        <p:spPr>
          <a:xfrm>
            <a:off x="7268123" y="6364399"/>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2383639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76" y="10940"/>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127382" y="910810"/>
            <a:ext cx="9237326" cy="5833641"/>
          </a:xfrm>
          <a:prstGeom prst="rect">
            <a:avLst/>
          </a:prstGeom>
          <a:noFill/>
          <a:ln w="9525" algn="ctr">
            <a:noFill/>
            <a:miter lim="800000"/>
            <a:headEnd/>
            <a:tailEnd/>
          </a:ln>
        </p:spPr>
        <p:txBody>
          <a:bodyPr/>
          <a:lstStyle/>
          <a:p>
            <a:pPr marL="0" lvl="1" eaLnBrk="0" hangingPunct="0">
              <a:spcBef>
                <a:spcPts val="0"/>
              </a:spcBef>
              <a:spcAft>
                <a:spcPts val="600"/>
              </a:spcAft>
              <a:buClr>
                <a:schemeClr val="tx2"/>
              </a:buClr>
              <a:buSzPct val="95000"/>
              <a:defRPr/>
            </a:pPr>
            <a:r>
              <a:rPr lang="en-US" sz="2800" dirty="0" smtClean="0"/>
              <a:t>Major Presentations:</a:t>
            </a:r>
          </a:p>
          <a:p>
            <a:pPr marL="0" lvl="1" eaLnBrk="0" hangingPunct="0">
              <a:spcBef>
                <a:spcPts val="0"/>
              </a:spcBef>
              <a:spcAft>
                <a:spcPts val="600"/>
              </a:spcAft>
              <a:buClr>
                <a:schemeClr val="tx2"/>
              </a:buClr>
              <a:buSzPct val="95000"/>
              <a:defRPr/>
            </a:pPr>
            <a:endParaRPr lang="en-US" sz="1000" dirty="0"/>
          </a:p>
          <a:p>
            <a:pPr marL="682625" lvl="1" indent="-225425" eaLnBrk="0" hangingPunct="0">
              <a:spcBef>
                <a:spcPts val="0"/>
              </a:spcBef>
              <a:spcAft>
                <a:spcPts val="600"/>
              </a:spcAft>
              <a:buClr>
                <a:schemeClr val="tx1"/>
              </a:buClr>
              <a:buSzPct val="95000"/>
              <a:buFont typeface="Wingdings" pitchFamily="2" charset="2"/>
              <a:buChar char=""/>
              <a:defRPr/>
            </a:pPr>
            <a:r>
              <a:rPr lang="en-US" sz="2800" dirty="0" smtClean="0"/>
              <a:t>Assoc. for </a:t>
            </a:r>
            <a:r>
              <a:rPr lang="en-US" sz="2800" dirty="0"/>
              <a:t>Molecular Pathology et al. </a:t>
            </a:r>
            <a:r>
              <a:rPr lang="en-US" sz="2800" dirty="0" smtClean="0"/>
              <a:t>v 		Myriad </a:t>
            </a:r>
            <a:r>
              <a:rPr lang="en-US" sz="2800" dirty="0"/>
              <a:t>Genetics Inc. et al</a:t>
            </a:r>
            <a:r>
              <a:rPr lang="en-US" sz="2800" dirty="0" smtClean="0"/>
              <a:t>. </a:t>
            </a:r>
            <a:endParaRPr lang="en-US" sz="2800" dirty="0"/>
          </a:p>
          <a:p>
            <a:pPr marL="1320800" lvl="2" eaLnBrk="0" hangingPunct="0">
              <a:spcBef>
                <a:spcPts val="0"/>
              </a:spcBef>
              <a:spcAft>
                <a:spcPts val="600"/>
              </a:spcAft>
              <a:buClr>
                <a:schemeClr val="tx2"/>
              </a:buClr>
              <a:buSzPct val="95000"/>
              <a:defRPr/>
            </a:pPr>
            <a:r>
              <a:rPr lang="en-US" sz="2800" dirty="0" err="1" smtClean="0">
                <a:solidFill>
                  <a:srgbClr val="66FF33"/>
                </a:solidFill>
                <a:latin typeface="Arial" charset="0"/>
              </a:rPr>
              <a:t>Arti</a:t>
            </a:r>
            <a:r>
              <a:rPr lang="en-US" sz="2800" dirty="0" smtClean="0">
                <a:solidFill>
                  <a:srgbClr val="66FF33"/>
                </a:solidFill>
                <a:latin typeface="Arial" charset="0"/>
              </a:rPr>
              <a:t> </a:t>
            </a:r>
            <a:r>
              <a:rPr lang="en-US" sz="2800" dirty="0" err="1" smtClean="0">
                <a:solidFill>
                  <a:srgbClr val="66FF33"/>
                </a:solidFill>
                <a:latin typeface="Arial" charset="0"/>
              </a:rPr>
              <a:t>Rai</a:t>
            </a:r>
            <a:endParaRPr lang="en-US" sz="2800" dirty="0" smtClean="0">
              <a:solidFill>
                <a:srgbClr val="66FF33"/>
              </a:solidFill>
              <a:latin typeface="Arial" charset="0"/>
            </a:endParaRPr>
          </a:p>
          <a:p>
            <a:pPr marL="1325563" lvl="2" indent="-4763" eaLnBrk="0" hangingPunct="0">
              <a:spcBef>
                <a:spcPts val="0"/>
              </a:spcBef>
              <a:spcAft>
                <a:spcPts val="600"/>
              </a:spcAft>
              <a:buClr>
                <a:schemeClr val="tx2"/>
              </a:buClr>
              <a:buSzPct val="95000"/>
              <a:buFont typeface="Wingdings" pitchFamily="2" charset="2"/>
              <a:buChar char="Ø"/>
              <a:defRPr/>
            </a:pPr>
            <a:endParaRPr lang="en-US" sz="1000" dirty="0" smtClean="0">
              <a:latin typeface="Arial" charset="0"/>
            </a:endParaRPr>
          </a:p>
          <a:p>
            <a:pPr marL="682625" lvl="1" indent="-225425" eaLnBrk="0" hangingPunct="0">
              <a:spcBef>
                <a:spcPts val="0"/>
              </a:spcBef>
              <a:spcAft>
                <a:spcPts val="600"/>
              </a:spcAft>
              <a:buClr>
                <a:schemeClr val="tx1"/>
              </a:buClr>
              <a:buSzPct val="95000"/>
              <a:buFont typeface="Wingdings" pitchFamily="2" charset="2"/>
              <a:buChar char=""/>
              <a:defRPr/>
            </a:pPr>
            <a:r>
              <a:rPr lang="en-US" sz="2800" dirty="0" smtClean="0"/>
              <a:t>Data Sharing and the </a:t>
            </a:r>
            <a:r>
              <a:rPr lang="en-US" sz="2800" dirty="0" err="1" smtClean="0"/>
              <a:t>HeLa</a:t>
            </a:r>
            <a:r>
              <a:rPr lang="en-US" sz="2800" dirty="0" smtClean="0"/>
              <a:t> Genome Sequence</a:t>
            </a:r>
            <a:endParaRPr lang="en-US" sz="2800" dirty="0"/>
          </a:p>
          <a:p>
            <a:pPr marL="1320800" lvl="2" eaLnBrk="0" hangingPunct="0">
              <a:spcBef>
                <a:spcPts val="0"/>
              </a:spcBef>
              <a:spcAft>
                <a:spcPts val="600"/>
              </a:spcAft>
              <a:buClr>
                <a:schemeClr val="tx2"/>
              </a:buClr>
              <a:buSzPct val="95000"/>
              <a:defRPr/>
            </a:pPr>
            <a:r>
              <a:rPr lang="en-US" sz="2800" dirty="0" smtClean="0">
                <a:solidFill>
                  <a:srgbClr val="66FF33"/>
                </a:solidFill>
                <a:latin typeface="Arial" charset="0"/>
              </a:rPr>
              <a:t>Kathy Hudson</a:t>
            </a:r>
            <a:endParaRPr lang="en-US" sz="2800" dirty="0">
              <a:solidFill>
                <a:srgbClr val="66FF33"/>
              </a:solidFill>
              <a:latin typeface="Arial" charset="0"/>
            </a:endParaRPr>
          </a:p>
          <a:p>
            <a:pPr>
              <a:spcBef>
                <a:spcPts val="0"/>
              </a:spcBef>
              <a:spcAft>
                <a:spcPts val="600"/>
              </a:spcAft>
              <a:buClr>
                <a:schemeClr val="tx2"/>
              </a:buClr>
              <a:buSzPct val="95000"/>
            </a:pPr>
            <a:endParaRPr lang="en-US" sz="1000" dirty="0"/>
          </a:p>
          <a:p>
            <a:pPr>
              <a:spcBef>
                <a:spcPts val="0"/>
              </a:spcBef>
              <a:spcAft>
                <a:spcPts val="600"/>
              </a:spcAft>
              <a:buClr>
                <a:schemeClr val="tx2"/>
              </a:buClr>
              <a:buSzPct val="95000"/>
            </a:pPr>
            <a:r>
              <a:rPr lang="en-US" sz="2800" dirty="0" smtClean="0"/>
              <a:t>Recent NHGRI Meetings:</a:t>
            </a:r>
          </a:p>
          <a:p>
            <a:pPr>
              <a:spcBef>
                <a:spcPts val="0"/>
              </a:spcBef>
              <a:spcAft>
                <a:spcPts val="600"/>
              </a:spcAft>
              <a:buClr>
                <a:schemeClr val="tx2"/>
              </a:buClr>
              <a:buSzPct val="95000"/>
            </a:pPr>
            <a:endParaRPr lang="en-US" sz="1000" dirty="0" smtClean="0"/>
          </a:p>
          <a:p>
            <a:pPr marL="682625" lvl="1" indent="-225425">
              <a:spcBef>
                <a:spcPts val="0"/>
              </a:spcBef>
              <a:spcAft>
                <a:spcPts val="600"/>
              </a:spcAft>
              <a:buClr>
                <a:schemeClr val="tx1"/>
              </a:buClr>
              <a:buSzPct val="95000"/>
              <a:buFont typeface="Wingdings" pitchFamily="2" charset="2"/>
              <a:buChar char=""/>
            </a:pPr>
            <a:r>
              <a:rPr lang="en-US" sz="2800" dirty="0" smtClean="0"/>
              <a:t> Report of the Genomic Medicine Working 	Group</a:t>
            </a:r>
            <a:endParaRPr lang="en-US" sz="2800" dirty="0"/>
          </a:p>
          <a:p>
            <a:pPr lvl="3">
              <a:spcBef>
                <a:spcPts val="0"/>
              </a:spcBef>
              <a:spcAft>
                <a:spcPts val="600"/>
              </a:spcAft>
              <a:buClr>
                <a:schemeClr val="tx2"/>
              </a:buClr>
              <a:buSzPct val="95000"/>
            </a:pPr>
            <a:r>
              <a:rPr lang="en-US" sz="2800" dirty="0">
                <a:solidFill>
                  <a:srgbClr val="66FF33"/>
                </a:solidFill>
                <a:latin typeface="Arial" charset="0"/>
              </a:rPr>
              <a:t>Teri </a:t>
            </a:r>
            <a:r>
              <a:rPr lang="en-US" sz="2800" dirty="0" err="1" smtClean="0">
                <a:solidFill>
                  <a:srgbClr val="66FF33"/>
                </a:solidFill>
                <a:latin typeface="Arial" charset="0"/>
              </a:rPr>
              <a:t>Manolio</a:t>
            </a:r>
            <a:endParaRPr lang="en-US" sz="2800" dirty="0" smtClean="0">
              <a:solidFill>
                <a:srgbClr val="66FF33"/>
              </a:solidFill>
              <a:latin typeface="Arial" charset="0"/>
            </a:endParaRPr>
          </a:p>
          <a:p>
            <a:pPr lvl="3">
              <a:spcBef>
                <a:spcPts val="0"/>
              </a:spcBef>
              <a:spcAft>
                <a:spcPts val="600"/>
              </a:spcAft>
              <a:buClr>
                <a:schemeClr val="tx2"/>
              </a:buClr>
              <a:buSzPct val="95000"/>
            </a:pPr>
            <a:endParaRPr lang="en-US" sz="1400" dirty="0" smtClean="0">
              <a:solidFill>
                <a:srgbClr val="66FF33"/>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1859">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1859">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1859">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1859">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18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1100"/>
            <a:ext cx="9144000" cy="749300"/>
          </a:xfrm>
          <a:prstGeom prst="rect">
            <a:avLst/>
          </a:prstGeom>
        </p:spPr>
        <p:txBody>
          <a:bodyPr/>
          <a:lstStyle/>
          <a:p>
            <a:pPr algn="ctr">
              <a:defRPr/>
            </a:pPr>
            <a:r>
              <a:rPr lang="en-US" sz="3500" spc="-100" dirty="0" smtClean="0">
                <a:solidFill>
                  <a:srgbClr val="FFFF00"/>
                </a:solidFill>
                <a:latin typeface="Arial" charset="0"/>
                <a:cs typeface="Arial" pitchFamily="34" charset="0"/>
              </a:rPr>
              <a:t>Knighthood for Services to Medical Science</a:t>
            </a:r>
            <a:endParaRPr lang="en-US" sz="35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 name="Group 2"/>
          <p:cNvGrpSpPr/>
          <p:nvPr/>
        </p:nvGrpSpPr>
        <p:grpSpPr>
          <a:xfrm>
            <a:off x="0" y="1513952"/>
            <a:ext cx="9144000" cy="4845975"/>
            <a:chOff x="0" y="1330804"/>
            <a:chExt cx="9144000" cy="4845975"/>
          </a:xfrm>
        </p:grpSpPr>
        <p:sp>
          <p:nvSpPr>
            <p:cNvPr id="10" name="Title 1"/>
            <p:cNvSpPr txBox="1">
              <a:spLocks/>
            </p:cNvSpPr>
            <p:nvPr/>
          </p:nvSpPr>
          <p:spPr>
            <a:xfrm>
              <a:off x="0" y="5395729"/>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Michael Stratton, Ph.D</a:t>
              </a:r>
              <a:r>
                <a:rPr lang="en-US" sz="3200" spc="-100" dirty="0">
                  <a:latin typeface="Arial" charset="0"/>
                  <a:ea typeface="+mj-ea"/>
                  <a:cs typeface="Arial" charset="0"/>
                </a:rPr>
                <a:t>.</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517" y="1330804"/>
              <a:ext cx="2657656" cy="365058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768" t="2076" r="2868" b="1939"/>
            <a:stretch/>
          </p:blipFill>
          <p:spPr bwMode="auto">
            <a:xfrm>
              <a:off x="5344891" y="1905118"/>
              <a:ext cx="1725772" cy="2453832"/>
            </a:xfrm>
            <a:prstGeom prst="ellipse">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9552323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176" y="11099"/>
            <a:ext cx="9144000" cy="1374321"/>
          </a:xfrm>
          <a:prstGeom prst="rect">
            <a:avLst/>
          </a:prstGeom>
        </p:spPr>
        <p:txBody>
          <a:bodyPr/>
          <a:lstStyle/>
          <a:p>
            <a:pPr algn="ctr">
              <a:defRPr/>
            </a:pPr>
            <a:r>
              <a:rPr lang="en-US" sz="3600" spc="-100" dirty="0" smtClean="0">
                <a:solidFill>
                  <a:srgbClr val="FFFF00"/>
                </a:solidFill>
                <a:latin typeface="Arial" charset="0"/>
                <a:cs typeface="Arial" pitchFamily="34" charset="0"/>
              </a:rPr>
              <a:t>2013 Abbott Award in Clinical and Diagnostic Immunology</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3" name="Group 2"/>
          <p:cNvGrpSpPr/>
          <p:nvPr/>
        </p:nvGrpSpPr>
        <p:grpSpPr>
          <a:xfrm>
            <a:off x="0" y="1755107"/>
            <a:ext cx="9144000" cy="4772693"/>
            <a:chOff x="0" y="1577307"/>
            <a:chExt cx="9144000" cy="477269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7" y="1577307"/>
              <a:ext cx="3048000" cy="35734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0" y="2509397"/>
              <a:ext cx="9144000" cy="3840603"/>
              <a:chOff x="0" y="2509397"/>
              <a:chExt cx="9144000" cy="3840603"/>
            </a:xfrm>
          </p:grpSpPr>
          <p:sp>
            <p:nvSpPr>
              <p:cNvPr id="10" name="Title 1"/>
              <p:cNvSpPr txBox="1">
                <a:spLocks/>
              </p:cNvSpPr>
              <p:nvPr/>
            </p:nvSpPr>
            <p:spPr>
              <a:xfrm>
                <a:off x="0" y="5568950"/>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Jennifer Puck, M.D.</a:t>
                </a:r>
                <a:endParaRPr lang="en-US" sz="3200" spc="-100" dirty="0">
                  <a:latin typeface="Arial" charset="0"/>
                  <a:ea typeface="+mj-ea"/>
                  <a:cs typeface="Arial"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431" y="2509397"/>
                <a:ext cx="3430105" cy="1625321"/>
              </a:xfrm>
              <a:prstGeom prst="rect">
                <a:avLst/>
              </a:prstGeom>
              <a:noFill/>
              <a:ln w="76200">
                <a:solidFill>
                  <a:schemeClr val="tx1"/>
                </a:solidFill>
                <a:miter lim="800000"/>
                <a:headEnd/>
                <a:tailEnd/>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gr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0435447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1100"/>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Founding Director, Jackson </a:t>
            </a:r>
            <a:r>
              <a:rPr lang="en-US" sz="3600" spc="-100" dirty="0">
                <a:solidFill>
                  <a:srgbClr val="FFFF00"/>
                </a:solidFill>
                <a:latin typeface="Arial" charset="0"/>
                <a:cs typeface="Arial" pitchFamily="34" charset="0"/>
              </a:rPr>
              <a:t>Laboratory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for </a:t>
            </a:r>
            <a:r>
              <a:rPr lang="en-US" sz="3600" spc="-100" dirty="0">
                <a:solidFill>
                  <a:srgbClr val="FFFF00"/>
                </a:solidFill>
                <a:latin typeface="Arial" charset="0"/>
                <a:cs typeface="Arial" pitchFamily="34" charset="0"/>
              </a:rPr>
              <a:t>Genomic </a:t>
            </a:r>
            <a:r>
              <a:rPr lang="en-US" sz="3600" spc="-100" dirty="0" smtClean="0">
                <a:solidFill>
                  <a:srgbClr val="FFFF00"/>
                </a:solidFill>
                <a:latin typeface="Arial" charset="0"/>
                <a:cs typeface="Arial" pitchFamily="34" charset="0"/>
              </a:rPr>
              <a:t>Medicine</a:t>
            </a:r>
            <a:endParaRPr lang="en-US" sz="3000" dirty="0">
              <a:latin typeface="Arial" charset="0"/>
            </a:endParaRPr>
          </a:p>
          <a:p>
            <a:pPr algn="ctr">
              <a:defRPr/>
            </a:pP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5" name="Group 4"/>
          <p:cNvGrpSpPr/>
          <p:nvPr/>
        </p:nvGrpSpPr>
        <p:grpSpPr>
          <a:xfrm>
            <a:off x="-1" y="1643507"/>
            <a:ext cx="9143999" cy="4869653"/>
            <a:chOff x="-1" y="1643507"/>
            <a:chExt cx="9143999" cy="4869653"/>
          </a:xfrm>
        </p:grpSpPr>
        <p:sp>
          <p:nvSpPr>
            <p:cNvPr id="10" name="Title 1"/>
            <p:cNvSpPr txBox="1">
              <a:spLocks/>
            </p:cNvSpPr>
            <p:nvPr/>
          </p:nvSpPr>
          <p:spPr>
            <a:xfrm>
              <a:off x="-1" y="5732110"/>
              <a:ext cx="9143999" cy="781050"/>
            </a:xfrm>
            <a:prstGeom prst="rect">
              <a:avLst/>
            </a:prstGeom>
          </p:spPr>
          <p:txBody>
            <a:bodyPr/>
            <a:lstStyle/>
            <a:p>
              <a:pPr algn="ctr" eaLnBrk="0" hangingPunct="0">
                <a:defRPr/>
              </a:pPr>
              <a:r>
                <a:rPr lang="en-US" sz="3200" spc="-100" dirty="0" smtClean="0">
                  <a:latin typeface="Arial" charset="0"/>
                  <a:ea typeface="+mj-ea"/>
                  <a:cs typeface="Arial" charset="0"/>
                </a:rPr>
                <a:t>Charles Lee, </a:t>
              </a:r>
              <a:r>
                <a:rPr lang="en-US" sz="3200" spc="-100" dirty="0">
                  <a:latin typeface="Arial" charset="0"/>
                  <a:ea typeface="+mj-ea"/>
                  <a:cs typeface="Arial" charset="0"/>
                </a:rPr>
                <a:t>Ph.D.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112" y="3002183"/>
              <a:ext cx="2552700" cy="1143000"/>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903" y="1643507"/>
              <a:ext cx="3326172" cy="384482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5603715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764" y="9990"/>
            <a:ext cx="9144000" cy="706437"/>
          </a:xfrm>
        </p:spPr>
        <p:txBody>
          <a:bodyPr/>
          <a:lstStyle/>
          <a:p>
            <a:pPr algn="ctr">
              <a:defRPr/>
            </a:pPr>
            <a:r>
              <a:rPr lang="en-US" sz="3600" b="1" dirty="0" smtClean="0">
                <a:solidFill>
                  <a:srgbClr val="FFFF00"/>
                </a:solidFill>
                <a:latin typeface="Arial" charset="0"/>
                <a:cs typeface="Arial" charset="0"/>
              </a:rPr>
              <a:t>‘Global Alliance’ to Enable Responsible Sharing of Genomic and Clinical Data</a:t>
            </a:r>
            <a:endParaRPr lang="en-US" sz="3600" b="1" dirty="0"/>
          </a:p>
        </p:txBody>
      </p:sp>
      <p:grpSp>
        <p:nvGrpSpPr>
          <p:cNvPr id="2" name="Group 1"/>
          <p:cNvGrpSpPr/>
          <p:nvPr/>
        </p:nvGrpSpPr>
        <p:grpSpPr>
          <a:xfrm>
            <a:off x="241425" y="1397415"/>
            <a:ext cx="8566908" cy="4842070"/>
            <a:chOff x="241425" y="1421478"/>
            <a:chExt cx="8566908" cy="484207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25" y="1421478"/>
              <a:ext cx="6280894" cy="362508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9888" y="2280350"/>
              <a:ext cx="5158445" cy="3983198"/>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9416922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176" y="9511"/>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Genomics England Launched</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229455" y="1367512"/>
            <a:ext cx="8672553" cy="4467333"/>
            <a:chOff x="253518" y="1054987"/>
            <a:chExt cx="8672553" cy="4467333"/>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18" y="1054987"/>
              <a:ext cx="4964975" cy="4467333"/>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692" y="1841699"/>
              <a:ext cx="3335198" cy="1713287"/>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6692" y="3895838"/>
              <a:ext cx="3349379" cy="861359"/>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2673757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2" y="9528"/>
            <a:ext cx="9144000" cy="646331"/>
          </a:xfrm>
          <a:prstGeom prst="rect">
            <a:avLst/>
          </a:prstGeom>
        </p:spPr>
        <p:txBody>
          <a:bodyPr wrap="square">
            <a:spAutoFit/>
          </a:bodyPr>
          <a:lstStyle/>
          <a:p>
            <a:pPr algn="ctr"/>
            <a:r>
              <a:rPr lang="en-US" sz="3600" b="1" dirty="0">
                <a:solidFill>
                  <a:srgbClr val="FFFF00"/>
                </a:solidFill>
                <a:latin typeface="Arial"/>
                <a:cs typeface="Arial"/>
              </a:rPr>
              <a:t>Genomics and the </a:t>
            </a:r>
            <a:r>
              <a:rPr lang="en-US" sz="3600" b="1" dirty="0" smtClean="0">
                <a:solidFill>
                  <a:srgbClr val="FFFF00"/>
                </a:solidFill>
                <a:latin typeface="Arial"/>
                <a:cs typeface="Arial"/>
              </a:rPr>
              <a:t>Economy </a:t>
            </a:r>
            <a:endParaRPr lang="en-US" sz="3600" dirty="0">
              <a:solidFill>
                <a:prstClr val="white"/>
              </a:solidFill>
              <a:latin typeface="Corbel"/>
            </a:endParaRPr>
          </a:p>
        </p:txBody>
      </p:sp>
      <p:pic>
        <p:nvPicPr>
          <p:cNvPr id="5" name="Picture 4" descr="battelle brief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428" y="1048613"/>
            <a:ext cx="8527744" cy="4750305"/>
          </a:xfrm>
          <a:prstGeom prst="roundRect">
            <a:avLst/>
          </a:prstGeom>
        </p:spPr>
      </p:pic>
      <p:sp>
        <p:nvSpPr>
          <p:cNvPr id="6" name="TextBox 5"/>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7" y="859058"/>
            <a:ext cx="8125401" cy="530044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828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out)">
                                      <p:cBhvr>
                                        <p:cTn id="7" dur="500"/>
                                        <p:tgtEl>
                                          <p:spTgt spid="2051"/>
                                        </p:tgtEl>
                                      </p:cBhvr>
                                    </p:animEffect>
                                  </p:childTnLst>
                                  <p:subTnLst>
                                    <p:set>
                                      <p:cBhvr override="childStyle">
                                        <p:cTn dur="1" fill="hold" display="0" masterRel="nextClick" afterEffect="1"/>
                                        <p:tgtEl>
                                          <p:spTgt spid="205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4" y="11116"/>
            <a:ext cx="9144000" cy="646331"/>
          </a:xfrm>
          <a:prstGeom prst="rect">
            <a:avLst/>
          </a:prstGeom>
        </p:spPr>
        <p:txBody>
          <a:bodyPr wrap="square">
            <a:spAutoFit/>
          </a:bodyPr>
          <a:lstStyle/>
          <a:p>
            <a:pPr algn="ctr"/>
            <a:r>
              <a:rPr lang="en-US" sz="3600" b="1" dirty="0">
                <a:solidFill>
                  <a:srgbClr val="FFFF00"/>
                </a:solidFill>
                <a:latin typeface="Arial"/>
                <a:cs typeface="Arial"/>
              </a:rPr>
              <a:t>Genomics and the </a:t>
            </a:r>
            <a:r>
              <a:rPr lang="en-US" sz="3600" b="1" dirty="0" smtClean="0">
                <a:solidFill>
                  <a:srgbClr val="FFFF00"/>
                </a:solidFill>
                <a:latin typeface="Arial"/>
                <a:cs typeface="Arial"/>
              </a:rPr>
              <a:t>Economy</a:t>
            </a:r>
            <a:endParaRPr lang="en-US" sz="3600" dirty="0">
              <a:solidFill>
                <a:prstClr val="white"/>
              </a:solidFill>
              <a:latin typeface="Corbel"/>
            </a:endParaRPr>
          </a:p>
        </p:txBody>
      </p:sp>
      <p:pic>
        <p:nvPicPr>
          <p:cNvPr id="4" name="Picture 3" descr="Screen Shot 2013-08-14 at 9.41.23 AM.png"/>
          <p:cNvPicPr>
            <a:picLocks noChangeAspect="1"/>
          </p:cNvPicPr>
          <p:nvPr/>
        </p:nvPicPr>
        <p:blipFill rotWithShape="1">
          <a:blip r:embed="rId3">
            <a:extLst>
              <a:ext uri="{28A0092B-C50C-407E-A947-70E740481C1C}">
                <a14:useLocalDpi xmlns:a14="http://schemas.microsoft.com/office/drawing/2010/main" val="0"/>
              </a:ext>
            </a:extLst>
          </a:blip>
          <a:srcRect t="5884"/>
          <a:stretch/>
        </p:blipFill>
        <p:spPr>
          <a:xfrm>
            <a:off x="1269256" y="833374"/>
            <a:ext cx="6589953" cy="5361226"/>
          </a:xfrm>
          <a:prstGeom prst="rect">
            <a:avLst/>
          </a:prstGeom>
          <a:effectLst>
            <a:glow rad="228600">
              <a:schemeClr val="accent4">
                <a:satMod val="175000"/>
                <a:alpha val="40000"/>
              </a:schemeClr>
            </a:glow>
          </a:effectLst>
        </p:spPr>
      </p:pic>
      <p:sp>
        <p:nvSpPr>
          <p:cNvPr id="6" name="TextBox 5"/>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0496656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4764" y="10657"/>
            <a:ext cx="9144000" cy="779463"/>
          </a:xfrm>
          <a:prstGeom prst="rect">
            <a:avLst/>
          </a:prstGeom>
        </p:spPr>
        <p:txBody>
          <a:bodyPr/>
          <a:lstStyle/>
          <a:p>
            <a:pPr algn="ctr" defTabSz="914400" fontAlgn="base">
              <a:spcBef>
                <a:spcPct val="0"/>
              </a:spcBef>
              <a:spcAft>
                <a:spcPct val="0"/>
              </a:spcAft>
              <a:defRPr/>
            </a:pPr>
            <a:r>
              <a:rPr lang="en-US" sz="3600" b="1" spc="-100" dirty="0" smtClean="0">
                <a:solidFill>
                  <a:srgbClr val="FFFF00"/>
                </a:solidFill>
                <a:latin typeface="Arial" charset="0"/>
                <a:ea typeface="ＭＳ Ｐゴシック" pitchFamily="34" charset="-128"/>
                <a:cs typeface="Arial" pitchFamily="34" charset="0"/>
              </a:rPr>
              <a:t>An End to Gene </a:t>
            </a:r>
            <a:r>
              <a:rPr lang="en-US" sz="3600" spc="-100" dirty="0">
                <a:solidFill>
                  <a:srgbClr val="FFFF00"/>
                </a:solidFill>
                <a:latin typeface="Arial" charset="0"/>
                <a:ea typeface="ＭＳ Ｐゴシック" pitchFamily="34" charset="-128"/>
                <a:cs typeface="Arial" pitchFamily="34" charset="0"/>
              </a:rPr>
              <a:t>P</a:t>
            </a:r>
            <a:r>
              <a:rPr lang="en-US" sz="3600" b="1" spc="-100" dirty="0" smtClean="0">
                <a:solidFill>
                  <a:srgbClr val="FFFF00"/>
                </a:solidFill>
                <a:latin typeface="Arial" charset="0"/>
                <a:ea typeface="ＭＳ Ｐゴシック" pitchFamily="34" charset="-128"/>
                <a:cs typeface="Arial" pitchFamily="34" charset="0"/>
              </a:rPr>
              <a:t>atents?</a:t>
            </a:r>
            <a:endParaRPr lang="en-US" sz="3600" b="1" spc="-100" dirty="0">
              <a:solidFill>
                <a:srgbClr val="FFFF00"/>
              </a:solidFill>
              <a:latin typeface="Arial" charset="0"/>
              <a:ea typeface="ＭＳ Ｐゴシック" pitchFamily="34" charset="-128"/>
              <a:cs typeface="Arial" pitchFamily="34" charset="0"/>
            </a:endParaRPr>
          </a:p>
        </p:txBody>
      </p:sp>
      <p:pic>
        <p:nvPicPr>
          <p:cNvPr id="2" name="Picture 1" descr="3494085120_93e5424dc6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80" y="767888"/>
            <a:ext cx="7756639" cy="5405408"/>
          </a:xfrm>
          <a:prstGeom prst="roundRect">
            <a:avLst/>
          </a:prstGeom>
        </p:spPr>
      </p:pic>
      <p:sp>
        <p:nvSpPr>
          <p:cNvPr id="5" name="TextBox 4"/>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6265312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1432369" y="11037"/>
            <a:ext cx="6190650" cy="639763"/>
          </a:xfrm>
        </p:spPr>
        <p:txBody>
          <a:bodyPr/>
          <a:lstStyle/>
          <a:p>
            <a:pPr algn="ctr">
              <a:defRPr/>
            </a:pPr>
            <a:r>
              <a:rPr lang="en-US" sz="3600" b="1" dirty="0">
                <a:solidFill>
                  <a:srgbClr val="FFFF00"/>
                </a:solidFill>
                <a:latin typeface="Arial" charset="0"/>
                <a:cs typeface="Arial" charset="0"/>
              </a:rPr>
              <a:t>First GINA </a:t>
            </a:r>
            <a:r>
              <a:rPr lang="en-US" sz="3600" b="1" dirty="0" smtClean="0">
                <a:solidFill>
                  <a:srgbClr val="FFFF00"/>
                </a:solidFill>
                <a:latin typeface="Arial" charset="0"/>
                <a:cs typeface="Arial" charset="0"/>
              </a:rPr>
              <a:t>Cases </a:t>
            </a:r>
            <a:r>
              <a:rPr lang="en-US" sz="3600" b="1" dirty="0">
                <a:solidFill>
                  <a:srgbClr val="FFFF00"/>
                </a:solidFill>
                <a:latin typeface="Arial" charset="0"/>
                <a:cs typeface="Arial" charset="0"/>
              </a:rPr>
              <a:t>F</a:t>
            </a:r>
            <a:r>
              <a:rPr lang="en-US" sz="3600" b="1" dirty="0" smtClean="0">
                <a:solidFill>
                  <a:srgbClr val="FFFF00"/>
                </a:solidFill>
                <a:latin typeface="Arial" charset="0"/>
                <a:cs typeface="Arial" charset="0"/>
              </a:rPr>
              <a:t>iled</a:t>
            </a:r>
            <a:endParaRPr lang="en-US" sz="3600" b="1" dirty="0">
              <a:solidFill>
                <a:srgbClr val="FFFF00"/>
              </a:solidFill>
              <a:latin typeface="Arial" pitchFamily="34" charset="0"/>
              <a:cs typeface="Arial" pitchFamily="34" charset="0"/>
            </a:endParaRPr>
          </a:p>
        </p:txBody>
      </p:sp>
      <p:pic>
        <p:nvPicPr>
          <p:cNvPr id="8" name="Picture 4" descr="http://www.geneticfairness.org/images/gina_logo.gif"/>
          <p:cNvPicPr>
            <a:picLocks noChangeAspect="1" noChangeArrowheads="1"/>
          </p:cNvPicPr>
          <p:nvPr/>
        </p:nvPicPr>
        <p:blipFill>
          <a:blip r:embed="rId3" cstate="print"/>
          <a:srcRect/>
          <a:stretch>
            <a:fillRect/>
          </a:stretch>
        </p:blipFill>
        <p:spPr bwMode="auto">
          <a:xfrm>
            <a:off x="3296652" y="831647"/>
            <a:ext cx="2459765" cy="1393867"/>
          </a:xfrm>
          <a:prstGeom prst="rect">
            <a:avLst/>
          </a:prstGeom>
          <a:noFill/>
        </p:spPr>
      </p:pic>
      <p:grpSp>
        <p:nvGrpSpPr>
          <p:cNvPr id="2" name="Group 1"/>
          <p:cNvGrpSpPr/>
          <p:nvPr/>
        </p:nvGrpSpPr>
        <p:grpSpPr>
          <a:xfrm>
            <a:off x="150284" y="2683060"/>
            <a:ext cx="8744908" cy="1530246"/>
            <a:chOff x="150284" y="2298052"/>
            <a:chExt cx="8744908" cy="1530246"/>
          </a:xfrm>
        </p:grpSpPr>
        <p:pic>
          <p:nvPicPr>
            <p:cNvPr id="7" name="Picture 4" descr="http://ts2.mm.bing.net/th?id=H.4742276299098621&amp;pid=1.7&amp;w=183&amp;h=175&amp;c=7&amp;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350" y="2298052"/>
              <a:ext cx="1600200" cy="1530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742" y="2515106"/>
              <a:ext cx="3600450" cy="109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630550" y="2770788"/>
              <a:ext cx="647700" cy="584775"/>
            </a:xfrm>
            <a:prstGeom prst="rect">
              <a:avLst/>
            </a:prstGeom>
            <a:noFill/>
          </p:spPr>
          <p:txBody>
            <a:bodyPr wrap="square" rtlCol="0">
              <a:spAutoFit/>
            </a:bodyPr>
            <a:lstStyle/>
            <a:p>
              <a:r>
                <a:rPr lang="en-US" sz="3200" b="1" dirty="0" smtClean="0">
                  <a:latin typeface="Arial" pitchFamily="34" charset="0"/>
                  <a:cs typeface="Arial" pitchFamily="34" charset="0"/>
                </a:rPr>
                <a:t>V.</a:t>
              </a:r>
              <a:endParaRPr lang="en-US" sz="3200" b="1" dirty="0">
                <a:latin typeface="Arial" pitchFamily="34" charset="0"/>
                <a:cs typeface="Arial" pitchFamily="34" charset="0"/>
              </a:endParaRPr>
            </a:p>
          </p:txBody>
        </p:sp>
        <p:sp>
          <p:nvSpPr>
            <p:cNvPr id="15" name="TextBox 14"/>
            <p:cNvSpPr txBox="1"/>
            <p:nvPr/>
          </p:nvSpPr>
          <p:spPr>
            <a:xfrm>
              <a:off x="150284" y="2647574"/>
              <a:ext cx="2478216" cy="646331"/>
            </a:xfrm>
            <a:prstGeom prst="rect">
              <a:avLst/>
            </a:prstGeom>
            <a:noFill/>
          </p:spPr>
          <p:txBody>
            <a:bodyPr wrap="square" rtlCol="0">
              <a:spAutoFit/>
            </a:bodyPr>
            <a:lstStyle/>
            <a:p>
              <a:r>
                <a:rPr lang="en-US" sz="3600" b="1" dirty="0" smtClean="0">
                  <a:latin typeface="Arial" pitchFamily="34" charset="0"/>
                  <a:cs typeface="Arial" pitchFamily="34" charset="0"/>
                </a:rPr>
                <a:t>1. Settled</a:t>
              </a:r>
            </a:p>
          </p:txBody>
        </p:sp>
      </p:grpSp>
      <p:grpSp>
        <p:nvGrpSpPr>
          <p:cNvPr id="3" name="Group 2"/>
          <p:cNvGrpSpPr/>
          <p:nvPr/>
        </p:nvGrpSpPr>
        <p:grpSpPr>
          <a:xfrm>
            <a:off x="150284" y="4546293"/>
            <a:ext cx="7637214" cy="1647184"/>
            <a:chOff x="150284" y="4281600"/>
            <a:chExt cx="7637214" cy="1647184"/>
          </a:xfrm>
        </p:grpSpPr>
        <p:sp>
          <p:nvSpPr>
            <p:cNvPr id="12" name="TextBox 11"/>
            <p:cNvSpPr txBox="1"/>
            <p:nvPr/>
          </p:nvSpPr>
          <p:spPr>
            <a:xfrm>
              <a:off x="4554350" y="4812797"/>
              <a:ext cx="7239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V.</a:t>
              </a:r>
              <a:endParaRPr lang="en-US" sz="3200" b="1" dirty="0">
                <a:latin typeface="Arial" pitchFamily="34" charset="0"/>
                <a:cs typeface="Arial" pitchFamily="34" charset="0"/>
              </a:endParaRPr>
            </a:p>
          </p:txBody>
        </p:sp>
        <p:pic>
          <p:nvPicPr>
            <p:cNvPr id="13" name="Picture 4" descr="http://ts2.mm.bing.net/th?id=H.4742276299098621&amp;pid=1.7&amp;w=183&amp;h=175&amp;c=7&amp;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50" y="4340069"/>
              <a:ext cx="1600200" cy="1530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93" t="10589" r="78479" b="70756"/>
            <a:stretch/>
          </p:blipFill>
          <p:spPr bwMode="auto">
            <a:xfrm>
              <a:off x="5335400" y="4281600"/>
              <a:ext cx="2452098" cy="1647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50284" y="4703115"/>
              <a:ext cx="2814300" cy="646331"/>
            </a:xfrm>
            <a:prstGeom prst="rect">
              <a:avLst/>
            </a:prstGeom>
            <a:noFill/>
          </p:spPr>
          <p:txBody>
            <a:bodyPr wrap="square" rtlCol="0">
              <a:spAutoFit/>
            </a:bodyPr>
            <a:lstStyle/>
            <a:p>
              <a:r>
                <a:rPr lang="en-US" sz="3600" b="1" dirty="0" smtClean="0">
                  <a:latin typeface="Arial" pitchFamily="34" charset="0"/>
                  <a:cs typeface="Arial" pitchFamily="34" charset="0"/>
                </a:rPr>
                <a:t>2. Pending</a:t>
              </a:r>
            </a:p>
          </p:txBody>
        </p:sp>
      </p:grpSp>
      <p:sp>
        <p:nvSpPr>
          <p:cNvPr id="17" name="TextBox 1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9522814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4764" y="11172"/>
            <a:ext cx="9144000" cy="1355558"/>
          </a:xfrm>
          <a:prstGeom prst="rect">
            <a:avLst/>
          </a:prstGeom>
        </p:spPr>
        <p:txBody>
          <a:bodyPr/>
          <a:lstStyle/>
          <a:p>
            <a:pPr algn="ctr" defTabSz="914400" fontAlgn="base">
              <a:spcBef>
                <a:spcPct val="0"/>
              </a:spcBef>
              <a:spcAft>
                <a:spcPct val="0"/>
              </a:spcAft>
              <a:defRPr/>
            </a:pPr>
            <a:r>
              <a:rPr lang="en-US" sz="3600" b="1" spc="-100" dirty="0" smtClean="0">
                <a:solidFill>
                  <a:srgbClr val="FFFF00"/>
                </a:solidFill>
                <a:latin typeface="Arial" charset="0"/>
                <a:ea typeface="ＭＳ Ｐゴシック" pitchFamily="34" charset="-128"/>
                <a:cs typeface="Arial" pitchFamily="34" charset="0"/>
              </a:rPr>
              <a:t>U.S. Supreme </a:t>
            </a:r>
            <a:r>
              <a:rPr lang="en-US" sz="3600" b="1" spc="-100" dirty="0">
                <a:solidFill>
                  <a:srgbClr val="FFFF00"/>
                </a:solidFill>
                <a:latin typeface="Arial" charset="0"/>
                <a:ea typeface="ＭＳ Ｐゴシック" pitchFamily="34" charset="-128"/>
                <a:cs typeface="Arial" pitchFamily="34" charset="0"/>
              </a:rPr>
              <a:t>Court Upholds </a:t>
            </a:r>
            <a:r>
              <a:rPr lang="en-US" sz="3600" b="1" spc="-100" dirty="0" smtClean="0">
                <a:solidFill>
                  <a:srgbClr val="FFFF00"/>
                </a:solidFill>
                <a:latin typeface="Arial" charset="0"/>
                <a:ea typeface="ＭＳ Ｐゴシック" pitchFamily="34" charset="-128"/>
                <a:cs typeface="Arial" pitchFamily="34" charset="0"/>
              </a:rPr>
              <a:t>‘DNA </a:t>
            </a:r>
            <a:endParaRPr lang="en-US" sz="3600" b="1" spc="-100" dirty="0">
              <a:solidFill>
                <a:srgbClr val="FFFF00"/>
              </a:solidFill>
              <a:latin typeface="Arial" charset="0"/>
              <a:ea typeface="ＭＳ Ｐゴシック" pitchFamily="34" charset="-128"/>
              <a:cs typeface="Arial" pitchFamily="34" charset="0"/>
            </a:endParaRPr>
          </a:p>
          <a:p>
            <a:pPr algn="ctr" defTabSz="914400" fontAlgn="base">
              <a:spcBef>
                <a:spcPct val="0"/>
              </a:spcBef>
              <a:spcAft>
                <a:spcPct val="0"/>
              </a:spcAft>
              <a:defRPr/>
            </a:pPr>
            <a:r>
              <a:rPr lang="en-US" sz="3600" b="1" spc="-100" dirty="0" smtClean="0">
                <a:solidFill>
                  <a:srgbClr val="FFFF00"/>
                </a:solidFill>
                <a:latin typeface="Arial" charset="0"/>
                <a:ea typeface="ＭＳ Ｐゴシック" pitchFamily="34" charset="-128"/>
                <a:cs typeface="Arial" pitchFamily="34" charset="0"/>
              </a:rPr>
              <a:t>Swabbing’ </a:t>
            </a:r>
            <a:r>
              <a:rPr lang="en-US" sz="3600" b="1" spc="-100" dirty="0">
                <a:solidFill>
                  <a:srgbClr val="FFFF00"/>
                </a:solidFill>
                <a:latin typeface="Arial" charset="0"/>
                <a:ea typeface="ＭＳ Ｐゴシック" pitchFamily="34" charset="-128"/>
                <a:cs typeface="Arial" pitchFamily="34" charset="0"/>
              </a:rPr>
              <a:t>of People Under Arrest</a:t>
            </a:r>
          </a:p>
        </p:txBody>
      </p:sp>
      <p:grpSp>
        <p:nvGrpSpPr>
          <p:cNvPr id="2" name="Group 1"/>
          <p:cNvGrpSpPr/>
          <p:nvPr/>
        </p:nvGrpSpPr>
        <p:grpSpPr>
          <a:xfrm>
            <a:off x="176179" y="1375594"/>
            <a:ext cx="8790061" cy="4735656"/>
            <a:chOff x="176179" y="1375594"/>
            <a:chExt cx="8790061" cy="4735656"/>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266" y="2505843"/>
              <a:ext cx="4972974" cy="3605407"/>
            </a:xfrm>
            <a:prstGeom prst="rect">
              <a:avLst/>
            </a:prstGeom>
            <a:ln/>
            <a:extLst/>
          </p:spPr>
          <p:style>
            <a:lnRef idx="0">
              <a:schemeClr val="accent4"/>
            </a:lnRef>
            <a:fillRef idx="3">
              <a:schemeClr val="accent4"/>
            </a:fillRef>
            <a:effectRef idx="3">
              <a:schemeClr val="accent4"/>
            </a:effectRef>
            <a:fontRef idx="minor">
              <a:schemeClr val="lt1"/>
            </a:fontRef>
          </p:style>
        </p:pic>
        <p:pic>
          <p:nvPicPr>
            <p:cNvPr id="922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07" t="8776" r="33956" b="15895"/>
            <a:stretch/>
          </p:blipFill>
          <p:spPr bwMode="auto">
            <a:xfrm>
              <a:off x="176179" y="1375594"/>
              <a:ext cx="3616759" cy="3611301"/>
            </a:xfrm>
            <a:prstGeom prst="rect">
              <a:avLst/>
            </a:prstGeom>
            <a:ln/>
            <a:extLst/>
          </p:spPr>
          <p:style>
            <a:lnRef idx="0">
              <a:schemeClr val="accent1"/>
            </a:lnRef>
            <a:fillRef idx="3">
              <a:schemeClr val="accent1"/>
            </a:fillRef>
            <a:effectRef idx="3">
              <a:schemeClr val="accent1"/>
            </a:effectRef>
            <a:fontRef idx="minor">
              <a:schemeClr val="lt1"/>
            </a:fontRef>
          </p:style>
        </p:pic>
      </p:grpSp>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8125429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76" y="10815"/>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70007" y="904290"/>
            <a:ext cx="9372707" cy="5407553"/>
          </a:xfrm>
          <a:prstGeom prst="rect">
            <a:avLst/>
          </a:prstGeom>
          <a:noFill/>
          <a:ln w="9525" algn="ctr">
            <a:noFill/>
            <a:miter lim="800000"/>
            <a:headEnd/>
            <a:tailEnd/>
          </a:ln>
        </p:spPr>
        <p:txBody>
          <a:bodyPr/>
          <a:lstStyle/>
          <a:p>
            <a:pPr marL="4763" lvl="3">
              <a:spcBef>
                <a:spcPts val="0"/>
              </a:spcBef>
              <a:spcAft>
                <a:spcPts val="600"/>
              </a:spcAft>
              <a:buClr>
                <a:schemeClr val="tx2"/>
              </a:buClr>
              <a:buSzPct val="95000"/>
            </a:pPr>
            <a:r>
              <a:rPr lang="en-US" sz="2800" dirty="0" smtClean="0"/>
              <a:t>Project </a:t>
            </a:r>
            <a:r>
              <a:rPr lang="en-US" sz="2800" dirty="0"/>
              <a:t>Updates</a:t>
            </a:r>
            <a:r>
              <a:rPr lang="en-US" sz="2800" dirty="0" smtClean="0"/>
              <a:t>:</a:t>
            </a:r>
          </a:p>
          <a:p>
            <a:pPr marL="4763" lvl="3">
              <a:spcBef>
                <a:spcPts val="0"/>
              </a:spcBef>
              <a:spcAft>
                <a:spcPts val="600"/>
              </a:spcAft>
              <a:buClr>
                <a:schemeClr val="tx2"/>
              </a:buClr>
              <a:buSzPct val="95000"/>
            </a:pPr>
            <a:endParaRPr lang="en-US" sz="1000" dirty="0"/>
          </a:p>
          <a:p>
            <a:pPr marL="682625" lvl="1" indent="-225425">
              <a:spcBef>
                <a:spcPts val="0"/>
              </a:spcBef>
              <a:spcAft>
                <a:spcPts val="600"/>
              </a:spcAft>
              <a:buClr>
                <a:schemeClr val="tx1"/>
              </a:buClr>
              <a:buSzPct val="95000"/>
              <a:buFont typeface="Wingdings" pitchFamily="2" charset="2"/>
              <a:buChar char=""/>
            </a:pPr>
            <a:r>
              <a:rPr lang="en-US" sz="2800" dirty="0" smtClean="0"/>
              <a:t>The NHGRI-Smithsonian Genome Exhibition</a:t>
            </a:r>
            <a:endParaRPr lang="en-US" sz="2800" dirty="0"/>
          </a:p>
          <a:p>
            <a:pPr lvl="3">
              <a:spcBef>
                <a:spcPts val="0"/>
              </a:spcBef>
              <a:spcAft>
                <a:spcPts val="600"/>
              </a:spcAft>
              <a:buClr>
                <a:schemeClr val="tx2"/>
              </a:buClr>
              <a:buSzPct val="95000"/>
            </a:pPr>
            <a:r>
              <a:rPr lang="en-US" sz="2800" dirty="0">
                <a:solidFill>
                  <a:srgbClr val="66FF33"/>
                </a:solidFill>
                <a:latin typeface="Arial" charset="0"/>
              </a:rPr>
              <a:t>Vence Bonham </a:t>
            </a:r>
            <a:endParaRPr lang="en-US" sz="2800" dirty="0">
              <a:solidFill>
                <a:srgbClr val="66FF33"/>
              </a:solidFill>
            </a:endParaRPr>
          </a:p>
          <a:p>
            <a:pPr lvl="3">
              <a:spcBef>
                <a:spcPts val="0"/>
              </a:spcBef>
              <a:spcAft>
                <a:spcPts val="600"/>
              </a:spcAft>
              <a:buClr>
                <a:schemeClr val="tx2"/>
              </a:buClr>
              <a:buSzPct val="95000"/>
            </a:pPr>
            <a:endParaRPr lang="en-US" sz="1400" dirty="0" smtClean="0"/>
          </a:p>
          <a:p>
            <a:pPr marL="682625" lvl="1" indent="-225425">
              <a:spcBef>
                <a:spcPts val="0"/>
              </a:spcBef>
              <a:spcAft>
                <a:spcPts val="600"/>
              </a:spcAft>
              <a:buClr>
                <a:schemeClr val="tx1"/>
              </a:buClr>
              <a:buSzPct val="95000"/>
              <a:buFont typeface="Wingdings" pitchFamily="2" charset="2"/>
              <a:buChar char=""/>
            </a:pPr>
            <a:r>
              <a:rPr lang="en-US" sz="2800" dirty="0" smtClean="0"/>
              <a:t>The NHGRI Bioinformatics Research Portfolio</a:t>
            </a:r>
            <a:endParaRPr lang="en-US" sz="2800" dirty="0"/>
          </a:p>
          <a:p>
            <a:pPr lvl="3">
              <a:spcBef>
                <a:spcPts val="0"/>
              </a:spcBef>
              <a:spcAft>
                <a:spcPts val="600"/>
              </a:spcAft>
              <a:buClr>
                <a:schemeClr val="tx2"/>
              </a:buClr>
              <a:buSzPct val="95000"/>
            </a:pPr>
            <a:r>
              <a:rPr lang="en-US" sz="2800" dirty="0">
                <a:solidFill>
                  <a:srgbClr val="66FF33"/>
                </a:solidFill>
                <a:latin typeface="Arial" charset="0"/>
              </a:rPr>
              <a:t>Vivien </a:t>
            </a:r>
            <a:r>
              <a:rPr lang="en-US" sz="2800" dirty="0" err="1" smtClean="0">
                <a:solidFill>
                  <a:srgbClr val="66FF33"/>
                </a:solidFill>
                <a:latin typeface="Arial" charset="0"/>
              </a:rPr>
              <a:t>Bonazzi</a:t>
            </a:r>
            <a:endParaRPr lang="en-US" sz="2800" dirty="0" smtClean="0">
              <a:solidFill>
                <a:srgbClr val="66FF33"/>
              </a:solidFill>
              <a:latin typeface="Arial" charset="0"/>
            </a:endParaRPr>
          </a:p>
          <a:p>
            <a:pPr lvl="3">
              <a:spcBef>
                <a:spcPts val="0"/>
              </a:spcBef>
              <a:spcAft>
                <a:spcPts val="600"/>
              </a:spcAft>
              <a:buClr>
                <a:schemeClr val="tx2"/>
              </a:buClr>
              <a:buSzPct val="95000"/>
            </a:pPr>
            <a:endParaRPr lang="en-US" sz="1000" dirty="0">
              <a:solidFill>
                <a:srgbClr val="66FF33"/>
              </a:solidFill>
            </a:endParaRPr>
          </a:p>
          <a:p>
            <a:pPr marL="682625" lvl="1" indent="-225425">
              <a:spcBef>
                <a:spcPts val="0"/>
              </a:spcBef>
              <a:spcAft>
                <a:spcPts val="600"/>
              </a:spcAft>
              <a:buClr>
                <a:schemeClr val="tx1"/>
              </a:buClr>
              <a:buSzPct val="95000"/>
              <a:buFont typeface="Wingdings" pitchFamily="2" charset="2"/>
              <a:buChar char=""/>
            </a:pPr>
            <a:r>
              <a:rPr lang="en-US" sz="2800" dirty="0" smtClean="0"/>
              <a:t>NHGRI Training &amp; Career Development Program</a:t>
            </a:r>
          </a:p>
          <a:p>
            <a:pPr lvl="3">
              <a:spcBef>
                <a:spcPts val="0"/>
              </a:spcBef>
              <a:spcAft>
                <a:spcPts val="600"/>
              </a:spcAft>
              <a:buClr>
                <a:schemeClr val="tx2"/>
              </a:buClr>
              <a:buSzPct val="95000"/>
            </a:pPr>
            <a:r>
              <a:rPr lang="en-US" sz="2800" dirty="0" smtClean="0">
                <a:solidFill>
                  <a:srgbClr val="66FF33"/>
                </a:solidFill>
                <a:latin typeface="Arial" charset="0"/>
              </a:rPr>
              <a:t>Heather Junkins</a:t>
            </a:r>
            <a:endParaRPr lang="en-US" sz="3000" dirty="0" smtClean="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1400" dirty="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endParaRPr lang="en-US" sz="3000" dirty="0">
              <a:latin typeface="Arial" charset="0"/>
            </a:endParaRPr>
          </a:p>
        </p:txBody>
      </p:sp>
    </p:spTree>
    <p:extLst>
      <p:ext uri="{BB962C8B-B14F-4D97-AF65-F5344CB8AC3E}">
        <p14:creationId xmlns:p14="http://schemas.microsoft.com/office/powerpoint/2010/main" val="869480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764" y="9705"/>
            <a:ext cx="9144000" cy="575440"/>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charset="0"/>
                <a:cs typeface="Arial" charset="0"/>
              </a:rPr>
              <a:t>NCHPEG Ceases Operations</a:t>
            </a:r>
            <a:r>
              <a:rPr lang="en-US" sz="3500" dirty="0" smtClean="0">
                <a:solidFill>
                  <a:srgbClr val="FFFF00"/>
                </a:solidFill>
                <a:latin typeface="Arial" charset="0"/>
                <a:cs typeface="Arial" charset="0"/>
              </a:rPr>
              <a:t/>
            </a:r>
            <a:br>
              <a:rPr lang="en-US" sz="3500" dirty="0" smtClean="0">
                <a:solidFill>
                  <a:srgbClr val="FFFF00"/>
                </a:solidFill>
                <a:latin typeface="Arial" charset="0"/>
                <a:cs typeface="Arial" charset="0"/>
              </a:rPr>
            </a:br>
            <a:r>
              <a:rPr lang="en-US" sz="3500" dirty="0" smtClean="0">
                <a:solidFill>
                  <a:srgbClr val="FFFF00"/>
                </a:solidFill>
                <a:latin typeface="Arial" charset="0"/>
                <a:cs typeface="Arial" charset="0"/>
              </a:rPr>
              <a:t> </a:t>
            </a:r>
            <a:endParaRPr lang="en-US" sz="3500" dirty="0"/>
          </a:p>
        </p:txBody>
      </p:sp>
      <p:sp>
        <p:nvSpPr>
          <p:cNvPr id="5" name="Title 1"/>
          <p:cNvSpPr txBox="1">
            <a:spLocks/>
          </p:cNvSpPr>
          <p:nvPr/>
        </p:nvSpPr>
        <p:spPr bwMode="auto">
          <a:xfrm>
            <a:off x="3433758" y="1194584"/>
            <a:ext cx="5570626" cy="4783786"/>
          </a:xfrm>
          <a:prstGeom prst="rect">
            <a:avLst/>
          </a:prstGeom>
          <a:noFill/>
          <a:ln w="9525" algn="ctr">
            <a:noFill/>
            <a:miter lim="800000"/>
            <a:headEnd/>
            <a:tailEnd/>
          </a:ln>
        </p:spPr>
        <p:txBody>
          <a:bodyPr/>
          <a:lstStyle/>
          <a:p>
            <a:pPr marL="339725" lvl="1" indent="-228600" defTabSz="574675" eaLnBrk="0" hangingPunct="0">
              <a:spcBef>
                <a:spcPts val="1800"/>
              </a:spcBef>
              <a:buClr>
                <a:schemeClr val="tx1"/>
              </a:buClr>
              <a:buSzPct val="95000"/>
              <a:buFont typeface="Wingdings" pitchFamily="2" charset="2"/>
              <a:buChar char=""/>
              <a:defRPr/>
            </a:pPr>
            <a:r>
              <a:rPr lang="en-US" sz="2400" dirty="0" smtClean="0">
                <a:solidFill>
                  <a:prstClr val="white"/>
                </a:solidFill>
              </a:rPr>
              <a:t>Promoted health professional 	education for two decades</a:t>
            </a:r>
          </a:p>
          <a:p>
            <a:pPr marL="339725" lvl="1" indent="-228600" defTabSz="574675" eaLnBrk="0" hangingPunct="0">
              <a:spcBef>
                <a:spcPts val="1800"/>
              </a:spcBef>
              <a:buClr>
                <a:schemeClr val="tx1"/>
              </a:buClr>
              <a:buSzPct val="95000"/>
              <a:buFont typeface="Wingdings" pitchFamily="2" charset="2"/>
              <a:buChar char=""/>
              <a:defRPr/>
            </a:pPr>
            <a:r>
              <a:rPr lang="en-US" sz="2400" dirty="0">
                <a:solidFill>
                  <a:prstClr val="white"/>
                </a:solidFill>
              </a:rPr>
              <a:t>NCHPEG founded in 1996 through </a:t>
            </a:r>
            <a:r>
              <a:rPr lang="en-US" sz="2400" dirty="0" smtClean="0">
                <a:solidFill>
                  <a:prstClr val="white"/>
                </a:solidFill>
              </a:rPr>
              <a:t>	</a:t>
            </a:r>
            <a:r>
              <a:rPr lang="en-US" sz="2400" dirty="0" smtClean="0">
                <a:solidFill>
                  <a:prstClr val="white"/>
                </a:solidFill>
              </a:rPr>
              <a:t>partnership </a:t>
            </a:r>
            <a:r>
              <a:rPr lang="en-US" sz="2400" dirty="0">
                <a:solidFill>
                  <a:prstClr val="white"/>
                </a:solidFill>
              </a:rPr>
              <a:t>of the American </a:t>
            </a:r>
            <a:r>
              <a:rPr lang="en-US" sz="2400" dirty="0" smtClean="0">
                <a:solidFill>
                  <a:prstClr val="white"/>
                </a:solidFill>
              </a:rPr>
              <a:t>		Medical </a:t>
            </a:r>
            <a:r>
              <a:rPr lang="en-US" sz="2400" dirty="0">
                <a:solidFill>
                  <a:prstClr val="white"/>
                </a:solidFill>
              </a:rPr>
              <a:t>Association, </a:t>
            </a:r>
            <a:r>
              <a:rPr lang="en-US" sz="2400" dirty="0" smtClean="0">
                <a:solidFill>
                  <a:prstClr val="white"/>
                </a:solidFill>
              </a:rPr>
              <a:t>	American </a:t>
            </a:r>
            <a:r>
              <a:rPr lang="en-US" sz="2400" dirty="0">
                <a:solidFill>
                  <a:prstClr val="white"/>
                </a:solidFill>
              </a:rPr>
              <a:t>Nurses Association, </a:t>
            </a:r>
            <a:r>
              <a:rPr lang="en-US" sz="2400" dirty="0" smtClean="0">
                <a:solidFill>
                  <a:prstClr val="white"/>
                </a:solidFill>
              </a:rPr>
              <a:t>	and NHGRI</a:t>
            </a:r>
          </a:p>
          <a:p>
            <a:pPr marL="339725" lvl="1" indent="-228600" defTabSz="574675" eaLnBrk="0" hangingPunct="0">
              <a:spcBef>
                <a:spcPts val="1800"/>
              </a:spcBef>
              <a:buClr>
                <a:schemeClr val="tx1"/>
              </a:buClr>
              <a:buSzPct val="95000"/>
              <a:buFont typeface="Wingdings" pitchFamily="2" charset="2"/>
              <a:buChar char=""/>
              <a:defRPr/>
            </a:pPr>
            <a:r>
              <a:rPr lang="en-US" sz="2400" dirty="0" smtClean="0">
                <a:solidFill>
                  <a:prstClr val="white"/>
                </a:solidFill>
              </a:rPr>
              <a:t>Ceased operations on August 31</a:t>
            </a:r>
          </a:p>
          <a:p>
            <a:pPr marL="339725" lvl="1" indent="-228600" defTabSz="574675" eaLnBrk="0" hangingPunct="0">
              <a:spcBef>
                <a:spcPts val="1800"/>
              </a:spcBef>
              <a:buClr>
                <a:schemeClr val="tx1"/>
              </a:buClr>
              <a:buSzPct val="95000"/>
              <a:buFont typeface="Wingdings" pitchFamily="2" charset="2"/>
              <a:buChar char=""/>
              <a:defRPr/>
            </a:pPr>
            <a:r>
              <a:rPr lang="en-US" sz="2400" dirty="0" smtClean="0">
                <a:solidFill>
                  <a:prstClr val="white"/>
                </a:solidFill>
              </a:rPr>
              <a:t>Resources will be maintained at 	the </a:t>
            </a:r>
            <a:r>
              <a:rPr lang="en-US" sz="2400" dirty="0">
                <a:solidFill>
                  <a:prstClr val="white"/>
                </a:solidFill>
                <a:cs typeface="Arial" pitchFamily="34" charset="0"/>
              </a:rPr>
              <a:t>American Society of Human </a:t>
            </a:r>
            <a:r>
              <a:rPr lang="en-US" sz="2400" dirty="0" smtClean="0">
                <a:solidFill>
                  <a:prstClr val="white"/>
                </a:solidFill>
                <a:cs typeface="Arial" pitchFamily="34" charset="0"/>
              </a:rPr>
              <a:t>	Genetics </a:t>
            </a:r>
            <a:r>
              <a:rPr lang="en-US" sz="2400" dirty="0" smtClean="0">
                <a:solidFill>
                  <a:prstClr val="white"/>
                </a:solidFill>
                <a:cs typeface="Arial" pitchFamily="34" charset="0"/>
              </a:rPr>
              <a:t>website</a:t>
            </a:r>
            <a:endParaRPr lang="en-US" sz="2400" dirty="0" smtClean="0">
              <a:solidFill>
                <a:prstClr val="white"/>
              </a:solidFill>
            </a:endParaRPr>
          </a:p>
        </p:txBody>
      </p:sp>
      <p:grpSp>
        <p:nvGrpSpPr>
          <p:cNvPr id="3" name="Group 2"/>
          <p:cNvGrpSpPr/>
          <p:nvPr/>
        </p:nvGrpSpPr>
        <p:grpSpPr>
          <a:xfrm>
            <a:off x="324366" y="1132500"/>
            <a:ext cx="2998367" cy="5181008"/>
            <a:chOff x="420618" y="1132500"/>
            <a:chExt cx="2998367" cy="5181008"/>
          </a:xfrm>
        </p:grpSpPr>
        <p:pic>
          <p:nvPicPr>
            <p:cNvPr id="2" name="Picture 2" descr="C:\Users\jenkinje\Deskto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18" y="1132500"/>
              <a:ext cx="2998367" cy="201413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620" r="6380" b="11761"/>
            <a:stretch/>
          </p:blipFill>
          <p:spPr bwMode="auto">
            <a:xfrm>
              <a:off x="709399" y="3570413"/>
              <a:ext cx="2420807" cy="274309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541147934"/>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1098"/>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627" t="45011" r="19335" b="14542"/>
          <a:stretch/>
        </p:blipFill>
        <p:spPr bwMode="auto">
          <a:xfrm>
            <a:off x="219918" y="835636"/>
            <a:ext cx="7685590" cy="2650603"/>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533" t="30262" r="19524" b="15072"/>
          <a:stretch/>
        </p:blipFill>
        <p:spPr bwMode="auto">
          <a:xfrm>
            <a:off x="575444" y="1400474"/>
            <a:ext cx="7674015" cy="3582366"/>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018" t="38572" r="20179" b="11931"/>
          <a:stretch/>
        </p:blipFill>
        <p:spPr bwMode="auto">
          <a:xfrm>
            <a:off x="919395" y="2137788"/>
            <a:ext cx="7674015" cy="3513962"/>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9107" t="39048" r="19912" b="13016"/>
          <a:stretch/>
        </p:blipFill>
        <p:spPr bwMode="auto">
          <a:xfrm>
            <a:off x="1263345" y="2821582"/>
            <a:ext cx="7674014" cy="3393194"/>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left)">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wipe(left)">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left)">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wipe(left)">
                                      <p:cBhvr>
                                        <p:cTn id="2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435" y="2037319"/>
            <a:ext cx="3043679" cy="4039566"/>
            <a:chOff x="5532696" y="1828800"/>
            <a:chExt cx="3043679" cy="4039566"/>
          </a:xfrm>
          <a:effectLst>
            <a:glow rad="228600">
              <a:schemeClr val="accent2">
                <a:satMod val="175000"/>
                <a:alpha val="40000"/>
              </a:schemeClr>
            </a:glow>
          </a:effectLst>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228" t="28231" r="46361" b="8007"/>
            <a:stretch/>
          </p:blipFill>
          <p:spPr bwMode="auto">
            <a:xfrm>
              <a:off x="5532698" y="2922609"/>
              <a:ext cx="3043677" cy="294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2696" y="1828800"/>
              <a:ext cx="3043677" cy="113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228" t="26995" r="50918" b="23020"/>
          <a:stretch/>
        </p:blipFill>
        <p:spPr bwMode="auto">
          <a:xfrm>
            <a:off x="3376769" y="1609963"/>
            <a:ext cx="3522506" cy="3067291"/>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929" t="16191" r="40382" b="29048"/>
          <a:stretch/>
        </p:blipFill>
        <p:spPr bwMode="auto">
          <a:xfrm>
            <a:off x="4967060" y="3285548"/>
            <a:ext cx="3864429" cy="2925443"/>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001" t="19850" r="18660" b="32592"/>
          <a:stretch/>
        </p:blipFill>
        <p:spPr bwMode="auto">
          <a:xfrm>
            <a:off x="2653619" y="2998507"/>
            <a:ext cx="4626882" cy="2051406"/>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12757" y="3332361"/>
            <a:ext cx="4570480" cy="3077281"/>
            <a:chOff x="6263425" y="2002420"/>
            <a:chExt cx="4570480" cy="3077281"/>
          </a:xfrm>
          <a:effectLst>
            <a:glow rad="228600">
              <a:schemeClr val="accent2">
                <a:satMod val="175000"/>
                <a:alpha val="40000"/>
              </a:schemeClr>
            </a:glow>
          </a:effectLst>
        </p:grpSpPr>
        <p:sp>
          <p:nvSpPr>
            <p:cNvPr id="3" name="Rectangle 2"/>
            <p:cNvSpPr/>
            <p:nvPr/>
          </p:nvSpPr>
          <p:spPr>
            <a:xfrm>
              <a:off x="6263425" y="4525703"/>
              <a:ext cx="4570480" cy="553998"/>
            </a:xfrm>
            <a:prstGeom prst="rect">
              <a:avLst/>
            </a:prstGeom>
            <a:solidFill>
              <a:schemeClr val="tx1"/>
            </a:solidFill>
          </p:spPr>
          <p:txBody>
            <a:bodyPr wrap="square">
              <a:spAutoFit/>
            </a:bodyPr>
            <a:lstStyle/>
            <a:p>
              <a:r>
                <a:rPr lang="en-US" sz="1000" dirty="0">
                  <a:solidFill>
                    <a:schemeClr val="bg1"/>
                  </a:solidFill>
                  <a:cs typeface="Arial" pitchFamily="34" charset="0"/>
                </a:rPr>
                <a:t>"In the past we tended to think that the absence of microbes made people </a:t>
              </a:r>
              <a:r>
                <a:rPr lang="en-US" sz="1000" dirty="0" smtClean="0">
                  <a:solidFill>
                    <a:schemeClr val="bg1"/>
                  </a:solidFill>
                  <a:cs typeface="Arial" pitchFamily="34" charset="0"/>
                </a:rPr>
                <a:t>healthy, but </a:t>
              </a:r>
              <a:r>
                <a:rPr lang="en-US" sz="1000" dirty="0">
                  <a:solidFill>
                    <a:schemeClr val="bg1"/>
                  </a:solidFill>
                  <a:cs typeface="Arial" pitchFamily="34" charset="0"/>
                </a:rPr>
                <a:t>as we're learning, bacteria are not just a source of disease—they're a source of health</a:t>
              </a:r>
              <a:r>
                <a:rPr lang="en-US" sz="1000" dirty="0" smtClean="0">
                  <a:solidFill>
                    <a:schemeClr val="bg1"/>
                  </a:solidFill>
                  <a:cs typeface="Arial" pitchFamily="34" charset="0"/>
                </a:rPr>
                <a:t>."</a:t>
              </a:r>
              <a:r>
                <a:rPr lang="en-US" sz="1000" dirty="0">
                  <a:solidFill>
                    <a:schemeClr val="bg1"/>
                  </a:solidFill>
                  <a:cs typeface="Arial" pitchFamily="34" charset="0"/>
                </a:rPr>
                <a:t> Lita Proctor, PhD</a:t>
              </a:r>
            </a:p>
          </p:txBody>
        </p:sp>
        <p:pic>
          <p:nvPicPr>
            <p:cNvPr id="4101"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217" t="31315" r="52211" b="8637"/>
            <a:stretch/>
          </p:blipFill>
          <p:spPr bwMode="auto">
            <a:xfrm>
              <a:off x="8283375" y="2002420"/>
              <a:ext cx="2550530" cy="253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3425" y="2002420"/>
              <a:ext cx="2010700" cy="254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049" t="20142" r="9389" b="7128"/>
          <a:stretch/>
        </p:blipFill>
        <p:spPr bwMode="auto">
          <a:xfrm>
            <a:off x="5354589" y="2243482"/>
            <a:ext cx="3140862" cy="3624522"/>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7626" t="17047" r="40381" b="7214"/>
          <a:stretch/>
        </p:blipFill>
        <p:spPr bwMode="auto">
          <a:xfrm>
            <a:off x="2887580" y="1287756"/>
            <a:ext cx="3318008" cy="4418461"/>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3097390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231838" y="1974768"/>
            <a:ext cx="8695274" cy="4675583"/>
            <a:chOff x="214939" y="1436288"/>
            <a:chExt cx="8695274" cy="4675583"/>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036" y="3669165"/>
              <a:ext cx="1406100" cy="140610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92" t="13445" r="2476" b="10278"/>
            <a:stretch/>
          </p:blipFill>
          <p:spPr bwMode="auto">
            <a:xfrm>
              <a:off x="2685326" y="1436288"/>
              <a:ext cx="3808071" cy="223287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87" y="2627577"/>
              <a:ext cx="2131515" cy="102710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8882" y="1436288"/>
              <a:ext cx="2711331" cy="102710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4421" y="2626161"/>
              <a:ext cx="2200937" cy="1027104"/>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919" y="5036652"/>
              <a:ext cx="2481721" cy="1075219"/>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8001" y="3816798"/>
              <a:ext cx="3018664" cy="106947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257" y="3808066"/>
              <a:ext cx="3041663" cy="1075219"/>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2674" y="5036652"/>
              <a:ext cx="3024414" cy="1075219"/>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939" y="1436288"/>
              <a:ext cx="2918574" cy="1036305"/>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sp>
        <p:nvSpPr>
          <p:cNvPr id="22" name="TextBox 21"/>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851334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6" name="Picture 2" descr="C:\Users\wettersk\AppData\Local\Microsoft\Windows\Temporary Internet Files\Content.Outlook\5HYXLVEI\lotus_photo_2_-617x4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89" y="1979271"/>
            <a:ext cx="2612571" cy="17614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470" y="1703568"/>
            <a:ext cx="2318795" cy="173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213" y="3942626"/>
            <a:ext cx="2502257" cy="198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9211" y="4447926"/>
            <a:ext cx="3596108" cy="178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53439" y="2079101"/>
            <a:ext cx="2830671" cy="18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65036" y="2785729"/>
            <a:ext cx="2985662" cy="198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44622" y="1689904"/>
            <a:ext cx="2945286" cy="189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7038" y="2901727"/>
            <a:ext cx="2915010" cy="171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1401" y="3740745"/>
            <a:ext cx="2950029" cy="196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Genomes </a:t>
            </a:r>
            <a:r>
              <a:rPr lang="en-US" sz="3800" i="1" spc="-100" dirty="0">
                <a:solidFill>
                  <a:srgbClr val="FFFF00"/>
                </a:solidFill>
                <a:latin typeface="Arial" charset="0"/>
                <a:cs typeface="Arial" pitchFamily="34" charset="0"/>
              </a:rPr>
              <a:t>In The News…</a:t>
            </a:r>
          </a:p>
        </p:txBody>
      </p:sp>
      <p:sp>
        <p:nvSpPr>
          <p:cNvPr id="17" name="TextBox 1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24</a:t>
            </a:r>
            <a:endParaRPr lang="en-US" sz="2000" dirty="0">
              <a:solidFill>
                <a:schemeClr val="accent4">
                  <a:lumMod val="40000"/>
                  <a:lumOff val="60000"/>
                </a:schemeClr>
              </a:solidFill>
              <a:latin typeface="Arial" charset="0"/>
            </a:endParaRPr>
          </a:p>
        </p:txBody>
      </p:sp>
      <p:sp>
        <p:nvSpPr>
          <p:cNvPr id="3" name="AutoShape 2" descr="data:image/jpeg;base64,/9j/4AAQSkZJRgABAQAAAQABAAD/2wCEAAkGBxQTEhUUExQWFhUXGBgbGBgYFxoYGhgbHBwXHRcYFxgYHCggGholGxgYITEiJSkrLi4uGB8zODMsNygtLisBCgoKDg0OGxAQGiwkHyQsLCwsLCwsLCwsLCwsLCwsLCwsLCwsLCwsLCwsLCwsLCwsLCwsLCwsLCwsLCwsLCwsLP/AABEIAMIBAwMBIgACEQEDEQH/xAAbAAABBQEBAAAAAAAAAAAAAAAEAAIDBQYBB//EADsQAAECBAQEBAUDAwMFAQEAAAECEQADITEEEkFRBWFxgSKRsfATMqHB0QZC4VJi8RRyggcjM5KiFWP/xAAaAQEBAQEBAQEAAAAAAAAAAAABAgADBAUG/8QAIhEBAQACAgICAwEBAAAAAAAAAAECESExAxJBUQQi8LFh/9oADAMBAAIRAxEAPwAxk/KoZRe9TvcOahuzQQlKTZypxlSAAmrAAqFixs3W9GImApqshyk5cpUVJJJcKANS5NW7wVMUjMMoyIcAupSiXZwAAaaONdmipEbQysMQxWSnYIykuGDqd8vI1qBS0c/0zhRQxSkDMRUjq5AqWq8SzEupVFZb5VKQSTUClikNavlWCcHjSGICkozMolygkJrmYpBYADK+5rFDYf4hKQCAGAZiCSGoVEKLr+bnWt4LkqQnKZqM4YgD4ixlDAiwIBqQMrUJ7cVxSSmYVMzuAAlBJJyvlBoCSKCvJnpUcY4jKlp8DBJJOpPiAbQLLWB+VyW1igssHOCDVLlR8ILnKB8vhJGah0+sDzsfmswSliflTmv4QwBIqzEtyGmaVxTKrKhy2iRm7kOLPY7wDOmGaxWoN+1IW931L5fr6xrTI1M7HobMachlqdGKd2INNrmB8RxSYlJU6d0pCiySS4CudNKvV6xnhNQnwnMU/wByiCndmp70rD5E8IU/zPTxB96NVjf7awe6vVd4XiqlsClIW+ZNWAFCA5plepoS4iVOCzqOZSkpALpSQS1mzZacm3DM0ZPHzVIU6C4B8um1vpBWE46t0EC1LabHbRtoPfZ9dNovhMnKSh2cFR+IskjxEFiWJYXawI6icOkygopAYt4nrY6fQ31ihPGVJK0/sVlp0Bp6sOTQKrFK+NmB2tq4L++UbcbVbfEy5SLkZgkEFtAAbanKRqdLw7/8ZM1nmEVBIc5SQbkNW27WjDTeKrdBDOGCjuWAD70COrGOK4quWAQ9y3RgwPRh5mHeI1XqKVBKS5BKSHWycyqlxQajWJMMvMSvOTQeHVLPz125DePMk/qRbAFRrTmzvXzjQ8M/U6SMxJuLsW/qdmrSGWDTYqWLtYN1FGe9LecNylRzJUaaUAr1Tb0tFLhOLgizMWLWfW+lNGdw8WkvFZiQavYvysB1fd3h0Ni5q3DuQxNgKgdn0NBu8QylJAy1dwSKqzGlK1e0dwSQQrJ+1VSS7ONQa6xJKUyGIygG9fq+nOMzgmFHyJIIAsRSwIDWr9ojlqSGA5EhqcnIoD+YcVhVAwLdtLt/mHpoCDQ8h/8AXreNqMbKUQrUF2d3f8f4hfNVyCND1uwiI5nFyGIINHo19HPk0SJSSr5RlYZXL6c9afXWBkPwgFZ0hyRVySP/AFjqZqi4CcoBawbqCDY86xMhOYskgkGtvSlB0hxkpYsp2FrNpqNngISY5fRr2Ln8WhTw9VKBB2p2h6rFhlGpJHeHfDATcFhpYd4iwhZstNAH5C3pAsySU2yhhtfkxizQkFJyjq1W3c9TEM5ICAak76DcuaxNhlVgSDVj2hQ5WJr/AONZ5gBj9Y7Bo7V2MmgpucviZScqya6kEghjbZi9ohlzzmYzE5Qh+dKuliCDckAO5LB6xSjHTMvyzDXwpU4ymniJDgEt1GWrGJpGDxahkShIJbMrMLc06AHd9No6OehM7HpD/DYJAYn4YATWrkU6OHhkubPxDy5ZJSmuZ/A5oVJl2JZRFSL+Vpw39MoS2ZSlMxCS5BI/dlI8LdA1IuEcPQgeHwBnoTXmpSj19tG2dMarha0ghaykl3yhnoKFh0DD1is4gJYutS1CmbNnpoCJiQpPvrGj/UAmBJKlIKDqZlWajkpy+R+0YTGYlzQg20zd61HZoNqkJc9Q+Q30o/Jt4YJxJqb6Gz6jlWvlAyyO/KnrrEYmF7+9/fOItXIsfjBwFO3Mu3T3oIkl+IKQCCR7puIBWtxTqPZ9tAk7EqSsKTQ+vUQFaycQ7pJY6Hnz+nlECk0Pdx75wNiJzqzCjio2Pt4nw6iRm7/kfSDZWmcLlEvUVB3Yj7AeZgjhpCqGihbtpA/DJIOZOjN1p9f4Bh+Gln5k6aacvWHYMnoIKgLguP46gfbSJcQQZaTavkQK9KV7GJp0vN4vlW1djV699eZiGdJ8Heo05H3vG2QSpdOlx75O3lDS7Zkk1HsecGS5FnoD66/URKmTlelPQ8+R3h2NA8NxFaU3O/JxbtSLrAfqIoFNwW6AU6MD/wC0VRQKgNdwDtqIFVLZiLUcbPqfzHSZouL0DhvHnyJ+Izu7akEMXuA1YuZXEgohIp5W13NXjzDDhSSCNi32tuIK4dxZSFAKej+/SKmUTca9SlqqGNVB+Xe0EImFQrcah/DtQ7xgMB+qSzKJyub6D2Y0uD4oFoBAckgM4qSeZFKabRSVzIUkZgCLOUpFj0sKNYCI0JKRryAY+/pEKXqaJch26B6vWj32tEs0ipcgPfrsCaHsbwMaolnF6OwDjQvSsTIk0JzOQMrC3RrNA0lfirUuxVUUbYgedLROjFVJIqHYc/z7pATUzHtY00D12tEnxWLEGmo177REpgSTQvS5vsYXxE1dNX6jk56QMjXMZ6ZgT8u/TTWIpgpcitrgcgIlzupyC+70rzjhmE3DHap69IjRJKSRr5kfSOxz4Z3bk5/EKDUKkwuHzP4TYA1ArS3fy7RcSsKAA1KOWFBXRTGtBbrEslIIsrxMXyqLBrKdZYX2hCaP/G5JqSBlLAVdRy0tQQyJ2lAKak5UgNVtblzzih45xZKEkEk63bzCSKO/zH0i4xc+YkOPDQuVAPyoHfpQ+keffqjGqNlKNT4smQEc1F8x6UpvdaKnjXF1TFVHR2I7Bh6ecVDwybluVV6H7AiA5q+fn/DwVcTTzX8e2grApB6jWK5K9iPJ4Jws7KXLRzqx87DZSaUZ+WkVmLSA6VPSxF/5iym45+VQb+6QFxFAJcMK2/HKMQ8lFPm6OIu+GSPCWDtX20A4OX+06jyi54VJKVNYt+POBjMArItv2mx+v2vFlIlstwxBu3r75xE41AJDuzU6P79ImkzQVOKD3dMDDkBGvT3tDVyxcCgekSyFJUC4HeoO9RAWIU3y2sSNNuojMZ8IPluk6bPpEa8MsGlRofSojiPEdjqNDyg6TiBZTgxUZWTJT1AqKkWiRGCCkuCxBsdjd+UFTZqSdAelDD8OhJNx125dIwAyJfw1VtTtE+OwYJoGf35QbNw5Lu1Gr6w6XhQUMKkGm427fiHbaZmZgyH0gjhnE1JXLD0AI9/WLnEyMyQSGqx6/wAxUT+FmjDf0/BipnoXHbW8M/URWSlLBgBYG5NSOm1bRd4DHJWD4gHUQXsTSg7Fz1MeSomrkreu/kCB6xZcG42ygFWdR7k/w3eOkylc7jp6fNmACh7jam9ffKEhKncMNwTbcjn1iglcXBlpUTU2pQb3Pe20XEicGzZqFmcM+3+HigJRNyLdRtRx6vc2akSLIuBoWcHURGhT5VFiRubbU5V0/MT5gXN6AU0PR6D8QMjlpBAZwz9/PSGzFEXsOXpEyFXAr6eRgdTuXp3+8TWSDvHIj8WiARvmH3hRJSBBDHfQF686dDzMDYWV8OjnMfEolLk2Bc23A73hTaLL0FgUkKpRwU7PpXWGoQCpyAWUcpISCOlAyQKAxUSH4vOUlCvEUsWYsVNzf5dRTQx5XxbE51qclRc6knnGq/VfFMuZEoHM5cgBxvZ2J5V3aMECxJU5PSg6k6xO1yGz/d4DmKPtoNWoKrToHr+IFmzAmvrX7bwVUQZ2guTNpWu0BLTWpcm/WGFZ3idK2t5c9qMAepgeZiCVZTVju4gJM2n+PXSDMLMc8tPe8DLbC1Zrjr71i5lDPXsGuNoopGIZ7+6a9YvuDzQxJrUQE/4GUEq2pT7QLInklr+X4gri+IOXwnoLcj127xQSsWEmp1rWAtUnEmwZvp1vA01Cqlw+9ngLCT3taC0zXDFm6NGZCjGEFjBJnJIrf3aApzCzcoD+KxqKaj/EZl1LWmjkHan0IvD3FCKdIoVY4B6jl/l6whxBxXsdR+YoNFjuMpRLYdOzG/OGcN4gMrpVVrc4yeIxZVQtTVrx1KywaMGyncRA8WirjYvBeHXmfmAR1Fx3GWMzgFkpr35/zB+DnmWpQuHcdPxAxcXwYJLf0k9/Z+kZ6bhClqG6vRvWNjNZTKHN+/8AiAcUgGjafmv0jS6PalRjyFh3ygADkBtzjTcM4+VFCW5tzNfx2ipRwwKIBpT6axyakyl5kCrU2FPflHWZouL0fD492YglrNUXq50IhylBgczHTmfMtHnfC+MFC3WXq5+w6Rq8BxEKA2a2mpcg6+cXtGl8rM7ggtpSresP/wBQWZLPrenlFeiYoklFGpUMPoK9qRNJCtb0qCzdHjAdLw6yHCaHp+YUcYf1J7mvrCieW4RTJYIyqzZaWub0cO/T8QFxTDn4eUEpQDYUcbO+7wTiMTkTmJZtKjS3Z7+xj+NccUUhLlRNhcny5RGWd6ipj81R8R4mMpQU/CCeVSRsYzAkTZxOUKIqXLxq8LwFUxQVO5MNA+nMxoVYREsAEANdmLs+iRvr22MaYm154rArQKv19NYp57A7nQfmNxx5KlIJCSA+5bt+OUYaaC/O1NOkamGKUR1MRrESrpdn9OXWI1VHv6QE3MWbSDcLR/O8CyUOQ1S9meJUztPr+O7xqw5MwvXvF7w2cwf21IzMqYcvVvf/AMiLPCTwB0gK6xUwmvX2POM6tACr8+vODcRjFNsD7+sVubMonS8SVphHdgx5NFjNJAa1K/iK7Dlmr9YmxUz+f5hJmIxDad4r52K7QsTO1NfTy0irmzD0jaAoz3NY6MboPV/tABVE+GlwgYh7++0WGDWVFniKU2ViPKCsLJAt584GWScMWSxv7Bg9RqzPYPudft5wsMCUOGtDgaDoPrWvc/SAuqmslQHsi33iWVNBvdhAExQFBa7vrEaJ7UvGZb5wV/WH4fDpWMvc/jzgKWp6ihNyfdossGrK7a07e/WGNVFxDhzF+piPhvEihYc0H1jRY/CKLkDl784o8RwNTZmNIvHLSbNtpwnFlSQXH3JOsWIUnL/Dny2jz7hmKUFBJoBvG04fiCsBqgG7sO0de3PWk6sPX5iOVPzCh6pnMQonbKD9QcSL5EuSaIT+Yg4VwdKSJilErLuSDoQbWbbvEeAOeYqYQ9wLUFajMKl69mjRSsMaBIobks5YOSegZ/WlJxx1DaaqTShY1O4VyoL9TR4GnyUKmAGtCaVAAIBchw5cMKPXnBaptB51enXpzvWsTygicfhsELNUv8sxuRJILA2p1hEYv9WYdSkFsoSA9yKaMNOgfrHnMwM5a3v+Y9C/V85pSkGni1uepN25v9487nHQRFXESgzgt2c8/wCO8cQdOn3/ADDane1f5jkYnJUx6GHJSwG5v9vfOIoektWMwuUKikFyFn+kt71ifhXDMwBUCHska/7tQNaf4sJk0IoihtTT3yb8Gm2ppsxzy92ENVMYbAecWUlJUa16jN6w7E4EaoHVJI9XHkINHYDBTCYMmofpqYbLwmSoeu7Hs4/EQYvE6fc/eHR2hxeIBJueZJ+8Vi1PD1kvvEJMBPw4cxf4bBhnav0ijww1+7Ra4bEaO/vUwpWEmUBekTSwkGte0CZiNvvEkwG135xJaHA4pBTSnaI5y6be6RV4ZRRrpSGzMYNYKT8VOqR78oUvEvQV9/SATNJc6wbgpD/f20ZlrhQS1H5fgxp8LhgdNBFXwuQwpUtGl4bKq7NCEmGw1a2+8PxqUtpAPH+IqwyMzZgbBMYvF/q+YtKmQEcyXJ6UDdYucxNTY5ctUwhJsWce6xZ8O4l8MZRUlufUmPP0Yku+p1jQcFxgSHVoxJdvrvHbGcOdvLbs9fD/AOzR2IMPPzpCkkAGw/zCjemX0PafaLCYf4SsigAQQXy1LOAQbAcx62ufi5wEgsUg1ygbsHo9dSf4uZWPw2IT4gCNM1TYWLuP5MS4bh+FrlWQ+yn8ioExymX2qxmeJKEtBKk0DOAl3L5Qxf8AcdKaQXwuUqYtCSQfhLSoqcskAjNmqxLAJBIqzC9Tp/CsGlWeauYtqgGZQNWmQA/WKbjP6tlolqk4RCf+PhSNHWvq1TWN7H1Y3/qVPBnrCDSlBb3+Iwc9bi3So+8X/EQVLU6s6v3KFn/t2Gw84rThg9jS7fmJq4BkSgKqIHLfs8R4lFeWh9+6QVPoCGDbGpHeK7lASKY0/wCjP04Z5+Kv/wAaSydcyvwPXpFPwvhy50xMtFCogOQC1akg7Bz2Me0YHBokykpQAEoSyQdALk87k7kx1wxcs8mf4xhRLQUoPjNHLuB6xRyOEKIr8oFSPtzLEf4jY4bAGYp1B3NBryFYt53BVsEplkgB3Sl/Ih9mblF2T5RLXnaEGW4Et/fW8TSJWaqnT2j0Hh36UmTFHOhSE7kMfrC4j+i8qkhKzlUQD4HyjcsQ/SkTJjVbrzvi2ACZZUFvytGHmr8RJj0b9d8PGHlMVEqUogDKUsASHL3dnp9dPN23PvvHK2W8OuMuuTlyVABX7TqCCOhY0PIxEuVR44stD1TPC2kBQINYNkTMpgECDEFwHjVlsnE5hXziAYzxRFLmNEE2peJIrE4ovekcE57wJ8FSjrFlhcG9n6tGCTDoKjUtGm4RhnalBrFRg5DKHKNbw2SwB+n+IxWXD5FaENsPUmLuRKAptAeGAF6CLSXLSBS8Tsm4rhiJw8bkbP8AeMj+pv08mV4koC0qpX9t6k6xtUYlqEN0h6lhQZQFd4qZJ5jxmbwdyCAEjcF36aR0YDKQQMx5/iPSeI8LkgFWRm2MYabK+JNYOEg3Hsx6Mc5053FZYXg88oBzJS+jmnlCiww8wJSBWnvaOR0965+ozE4GVmYuFH5SDlLsSA4PUvW3OIUcNALha0tr8RTGhtqBbzvtfr8C1BVAHcABntQgvVhfnyiFBNWS4KS4chj/AHFqp66xyulRTy+FoWDmzLJtmUo9wC4L0rSpgfHyEiStMsAEgolgjNS61sCzDc6OQIuJW5/q6uTUmvietjyvAmJFdLeQ8TOaUf16iJvRl55YvCcMKppShgkFMtt1HxFR3LAE9QAKRWcX4ZOkTSnKVNUlCSW6a+cbWXJKlLWAQpCVTAa6kN1YBKf+JiTjP6vIkJKAJipiQ5F0qAYhTbNEe7t6z7eSzZ2Z9zDsHhc55b/4i2l8NM3xm6iSotQVqS1g8XOD4UwA2vQeW70ipHO1YfpDhyZaiq5Zh6qP0au8bXEGgTqqp5Jul+p8XTLGZ4YUIUCXAFctfEf6XFANTV6MNxpODf8AdmFZIP7jUVL+EdHIHeLmck5Rcba1n6f4QAM6gDoBfZ/I07GNAmIpYCEgaAVO+5PPWAeH8QUtagUKCRYkAA7ZGqoNrzj5Pk8/tn+3y744ccLJatNLmK7/AFgKlV8I/tW7vfMfCQdG31h/EsRkRdIUs0zHK/IOoObBsw6xzBYBKECmUk5jRKS96hACX6D8x0x8lw/cesvFeMf9YVlWJCUurwuWctf1A02jzsSXLAC27+kbn/qniCvFli4SALu2rcoxc5TC9/bkx7d75EmuACzXpHMjxItLlk7xdcE4YphMAc5mRs4oSdgH+kOM21oKRwsuM7p1LirXBq0WEzhaQBkUVAsGIYv2JjSyP0JPXKM4oK0sFACYAtYOqEhCgKVYkmu8BDh/wlhIJIUElJIZwoAh06GrEbgx2mGGUusuYi3KfHDOrwpFojlYfeNTjuDsCUOS5odn3ijxYypBIZ3BGobeOGU0uXYfDJZQa8bXhGAdLsKxisFNCpgCbx6nwKQMgfaNrhtgF8PSLCsW3CMG7lnbrDsbJe2kXXB5QQjmbm/aOcq6MwkhLN4e6W+8SmUEpsHeCEClD1/EAY2YWc00p/MNSDnKD10hFb27RT/6wFRA3aDUTOwjYw1zic3/ALZs7WNfKMLw3DqUtSh4WNv4IjQ/qKcybuTT2IqOHpKRe+4PekdcO0ZdLZCKByPNvpCiAYn+0nn7Mdi9IaBc8qUAlCVCjku1GZ21vfaIsWKgAKzXy1AJL5cuUF3dLC/hNqQ3/VJUXuWINhQk0IA71v0aIZYyjKaqBoo3c6V5ExqlIMwSw8RrY3NCfC7gV0L05QLjqAkJUeYDVOztloOrB9DBYQkpLoIOgFenW3KAFByw3ZR0Lf7VVd2fnyoKgKXxAIExIS6VDKSHcOCQbBkks4qKCooY5xqZKOHKgMgWQShISU+HwoSj91QBr2gleGALgORzoHvS1iRTlV3gVeABUVBkgOTloC7iw0sevnHO4bu9ukz41pXcPwRSkJIYgF6ZgHvZxQU3gnDyTVKqjSjEeVCGbzF4sJGFYlJrQDd+7s1NY5Jk5gpT6nUGj01b/BrWKQrjLUg5WLXDpU++1NOW1ILwM5SDnlKWhRoRoeRFXFLFxSHmW7VAB6DcvpWhrESsOWLuNnGj013Jt94mzZaXA/q0y/CtJSLeEPLP/AkZf+Cv+MafgXE5OXMPCD+4l09MzDL0UAdnjzBRKUm5ALFKiT0qairfmCuFBl50rXLCb5a9G5PyjzeT8fC89OmOWV4epYiVNVM0+EaGyqB3JDJUklyAxWLFhFR+rv1TIwqGKgtZsgGvVTVCd6coyH6m/UUn4BQhZCndIDJfcZBRugjzXFYgqUb9LxOPh9tb6jpZ6dpuLY0zZi5ywCVElhYcr5gPbxn8RmUXPZ78gIPn0prDcHJzKzUJ0DfWm28euT4ctpMDw8gAt4i2m++2lW1O0abCqMuTIYJLAku/9ZzJIpsx5WMGSuFsB/VlD/jq7+cTI4QTRLEO7PlYm7Fmrq8enDH1u64ZZbWGH/WEyWhKJcyYhKa5RKkg60+K7MHYH4WgpFX8RU1ZmqbMo+AV0DDmQBc/cwHiVGUrwy2Y3JcQ/AcTCFFbZlkXJDDtce6QW+OX9Zr/AE/tZyu5kjKkbNdvqYy2M4QtS8iWOcsEkU6nkA5jTcO4z8V0zGA0J17QPiJqSZypbFQHwkMd/FMVXlTyjt4sMc8uek8xjZGGly5xCflS/jJACjqRtyEbbg36kkrSBmKS1ljLbnb6xmp2DKVZVsNz93ETYLhwmTdMqbNUUazc/SPf5/w/BcLlvXHx/fLjh5s5em7nYgKljKQXs1X57Re8Cl5UBBqQzlrv6xluHcPUSkA0dq8vmV0Fo0uDx2ZZAbw677ER+es9Xv3tczpo0e1L94xP61/UYkhKEfMr6DeNJjcV4Sox5fhsMvE4sqVWtNgNhDP2um6m19wyUpQeu77wfisdlBeoaLHKlCcqgBSMXxqfmXkRb6mL1rpO99lMxBnzHrlT8tgD1JgyVSovAmHw4Aa2wBB82NBB6EslwezWEdJwi8pBLJr4a/3D8woiCAauY7DyFjkLJcgNYmmr61G9PrEstQrQulhQnorKWcHxNQanoX5hmFUswN7sGCj/AFN4dYgmAkjxOKfNTw6B3tsKRgJkkAZ1BNyxq7kuUhgRZ2BDV6RDKmEg0ZNSK2JqB67VLw4G5ICqPlFzfUhufaOGUys5AcUd2NWJA2F62ttAwfKUqSk0Ox08Pk53HK8dXIKUgk0sKOa1ykJZT5tb1G1CEKyhwKF7EnTt5j6RFNnPXLX+XfUOxpu3eAhvhkfNcsWBtYVJIfk20dVh0KWMwNCCAHegqSwAtWv8RIBUptSzmtNhqeUNmYhpgDOkipABo5YcgNPNqCAliUsTlD5jSlzuQwqH27CCpqQAVA1LCz1FdFU2enqIiSCAoJ21oKs9hRh73bNngJqqhAbKlzpcgvYkajkYGAYmW5YPoCo7qoaF9NLwFhEAqWCwaoL9QMzJYdnHOLkGUlyohKqBNgKGruL25Xiux2ICSSUIq1UEHM9yRYRyzznT0ePx3uVU8Z4TmliZ8VALfKA72ezV5tGVm+CjKc7hvINFrxTEhKmFBchRBruwP1igWUkkuRyEOFum8nfY7D4epzhtiSQB1ABeNJwYYdIFcytSBaltmjM4LHLcAoExH932VfSLuWmSoUCpZ51D8mjtjlpwym2qkrzEk+IDYW1GkDcT4whIySyc2pDEDvv27xSSsORZYb/c3q0POEAuodHf6CG+SpmEMnYl3ClZj5+cBoFeW5gybKTSndvR6nyiOZKBvXvbpEb2pySz39YrsLOJShLh/Gov/eogh97QdKkWa2r37PEOKwyHcAvycHe2u8dfF5fQZY7U+K4xMWo5lP4i3RyW+sbj9KLSJSVGpNT0FvM+sYNfDy5KdzQ3eNdweYPhoSCKJS4NDRsw5l49f5P5My8UxxccPHZnut7LWEoJFKZb+f1IETcLklio3f6Cn2ihkcT8ICk2BA5qUpyetvYjQS54SgbgR87Ll6ZNI8etyU6kRX4fDJwiFTFEAmw184nxPEUSwpar6UNT1jH4/iC8QvMosBZNgIMZo2ieIcbVNNPCNjqIbhcOG8VDc/l9vWGyUvQDQeKtuZ1g5Mtqjx0r/MdJNItL4YTcDsXp0EcVN00Pn9YJSqlnFqacoYcOCxBZhs9dWp6wpQt0994USEp/qI7GFBtlkqaKLNdABSv1Pl9LBSvF4g+ZJzOTXw6neot3B0jkqaWIWQ2rD6DesdmFKgHOW9DqAQ7MdRq0UHMKpySm3ygsWYab7De0ECa70SdQW2v8uYgaa23MDYeakkpTWmV7OS4YZgBS2vrBMgkeTsSSX8L+TEVfu7xLJFIoE0FBrXoCdByGkcVLSKV28WxJNnu9bVcGtyhMZ8tVm5egAoweg1HnClTMxD2FKkOTybQN6GumIWYAo0Du9rUdwTEEheUsjxFtmGhU4T7+5+OQyUpNgKkM5awrcjpEGDV8RWUApzO9Pm2rAwSTNASSznpTWvM8of8ACKqmz0G+1HoCS1Y7xOWUsFNU6aNv6n2IdJWQkb0JAJtfwhrBvrygKDHSMwVQ6X1oTQcmbv3iimcOBykFnLEuFF6knf6HrYRpsTKUoM9SA5I/aaUau9OZgJCEF8xsbAOqrkmo0t/mBUumcxfAwsgqVmFasEsNzUAjsNN4H/8AxUIuno9Rv37840B5gs4cgUYuzPTQnekdn4ckgsP9oZlAD9zUrvCNs/MlBNA4YPpXYgaOPdY7KlTCaDMySfC6mAuoxdS8Ol1VqAM2hbXKH+VmFhHJQBU5TlSf7DQV0ao+kDK6ThzZSWL1NgBq96jldmgtWHIKSAAL3cbaekFy5IatRyc2DltYiMlaiwUpKSoaNsxYimlR6Qsr56mpo7f1eRof8N0WV6De9m2fY/xBc5CQMuUvlNelye0QTpJKU5WTfUkn8UMTshEzPER2rv1aHTkpZw22oPl/mHPQJqR0f6Ryxb2evSNGVk+UQ5FdO3OjQ2VMKa3Z2Au7RaLlOXYB/wAV5xCrh9aeZDO3reHWzLqiuD4aYshWZ7/Mo3Zgzn7xo+H8RzpV8TwfD+YO7d2rGLTilS5iUlyAXp+5OqTqG3EXKypdAMqb5X+VqW8vKOeO9vT5Lj6H4/EmcrMGyD5XBrubirgQsNhgdB1qH3Af0iROCCWIIbqHf11tFhw6ZKHhmIKqEAheUh+tO/8AEdo8lqBcsMCQAeT+wYlQSEglq6M1ty14WIQMp5Dp5PDCWO/u76iKgEBAajkku1GZt3d+0NM0Jproxp76GGqbvy1gZdqlmtz/AJhBKNbwoYpaSbiOQFcyZZfKHqCXeugDE8ukdMwPlBcChL/KzkP+4nmN4FVPJYkEBVlGj5Wdt7ivTuW4eWyVAkFSlNmNHLpAsL32hSJcAGjE1szuz9rV5QIuZkU5zKUUtalaNeg6esdMwLANBuxBdgbg6UPP6QwzmUzJOQZhRwAfDmrpXbWBllhSTSxSHKflb/cVCpra/WIVS3UkqBcOzaA5SzlgGAAamvKBfiAqKv373ckl6nvRoJTPZL2y335UrQUqwLvdqFKCfKGVTqSQSBUvdxRgeQpfnRiZEgS8ylOrQKAyhLihddGNbtR7UiCQpSydtaFTAUfLfyrSJUKarBylIIJJBDAk1FCwBJDX2oJIbHJzLBmFwxa/S7Amr0BFDrYvUDkCg7qYEmhTUfMT1/zHZiQf3HxCw8Wbd/F0GjdIkM/Mo52AVzoW0Jaorcd4zIJ5IYJIUXqoENrqavbXvA65CSVb5gXopwRRmNPLeCZyklfhNXJJ8RAOjAaAmgF37w3EJAzZWd7sWUVBwRSvLTV4CinJAIV8NwlgzeF6u4o5sdqDSFiZZYFJVRnJFN8uUgijXblEiZzkvmAQXcsXFiN35cudHT6pUyQosNNzc7M9vZzK6Wh11BqkEOwoyXA7FJqNekRolkkVJJo96Go6/wAwRJks5BJVvz8JcECmobnyq6XJKnOgqR3Y001hZyQhL0JBHmDq4YUenKt7wpktNWbWzl356NSgA5vCQrMlnJYNWuUdTUv9oZOQSXzaZQ+1bv3jMHxK6AIRUj5vs1gx5mK7FGYHObNYHfvyd4vkIcMMpLECxAFi3N693gedJGWhoHeh02+p2pBYds+ucTyIL0trpvEa5xZ2tTz3F26QbOwxC3SASrQ67htrxXzMKQsP22fQdPxEyFYysigkgAFOpqQd7/eClS6j5jarNt9KjzgXBghxShq3q21vKLNf9v8Aysa7Dl5WjolnE/plapuc5jyJ0qwu7DrGgmYdSUg1egBcOb1VqXYxLhVWqp65goDycfiJhMFEuHuzve2lDyjf8ao5dQ7gHZvzoYYgNZ22AH12EPnEtp1FKub+ZiNan0JHKEJ5CnT4nSaWNKcjYPDGAroO17HnAkpbkuCOQ9Y4ua4DdC49D+YWGzJr1by167GBZynBOhhOmzufJ+URzFJI26wgOFEU9+kKB1HrCjFfTR41dB9o7gZhzJDmytej+p84UKNWiUTVEVJNdTE4Doc3+Eovq7y6vvU+ZhQomskwCySXJLJLPpQ2juPpmb/+fqmFCgCSUgOAwZ06cn9Yk4YkFaQQ4zC9f6vwPKFCjRqbiJQKkuAam4ewU0V+CHiUNASw28QtChRvhhU8NISRQlSnOp6mGoqitam/SFCgvag4+U9fuQfpSGoWXUHLMr0hQoKym/TKj/3A9AhJHI1qIvVIFKD5U6czChQ/DXtySkCaAAwKajf5rw3ECiT/AHQoUDIVn/tKOrivYwFMUWvrHYUH2UeQOaC+0OxtEFQv8UB9WaY4fsPKFCjf3+FG7JJFDuL2GsWGFDoc1OS5qfmEKFFTtN6QD5X5n0grIPhoLB3VVun5hQoqCmcSDLIFBlFuhivJ+32jkKNGEN4UnUkud4iWKHpChRQBPXyhG/aOwoCiWKwoUKK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UUExQWFhUXGBgbGBgYFxoYGhgbHBwXHRcYFxgYHCggGholGxgYITEiJSkrLi4uGB8zODMsNygtLisBCgoKDg0OGxAQGiwkHyQsLCwsLCwsLCwsLCwsLCwsLCwsLCwsLCwsLCwsLCwsLCwsLCwsLCwsLCwsLCwsLCwsLP/AABEIAMIBAwMBIgACEQEDEQH/xAAbAAABBQEBAAAAAAAAAAAAAAAEAAIDBQYBB//EADsQAAECBAQEBAUDAwMFAQEAAAECEQADITEEEkFRBWFxgSKRsfATMqHB0QZC4VJi8RRyggcjM5KiFWP/xAAaAQEBAQEBAQEAAAAAAAAAAAABAgADBAUG/8QAIhEBAQACAgICAwEBAAAAAAAAAAECESExAxJBUQQi8LFh/9oADAMBAAIRAxEAPwAxk/KoZRe9TvcOahuzQQlKTZypxlSAAmrAAqFixs3W9GImApqshyk5cpUVJJJcKANS5NW7wVMUjMMoyIcAupSiXZwAAaaONdmipEbQysMQxWSnYIykuGDqd8vI1qBS0c/0zhRQxSkDMRUjq5AqWq8SzEupVFZb5VKQSTUClikNavlWCcHjSGICkozMolygkJrmYpBYADK+5rFDYf4hKQCAGAZiCSGoVEKLr+bnWt4LkqQnKZqM4YgD4ixlDAiwIBqQMrUJ7cVxSSmYVMzuAAlBJJyvlBoCSKCvJnpUcY4jKlp8DBJJOpPiAbQLLWB+VyW1igssHOCDVLlR8ILnKB8vhJGah0+sDzsfmswSliflTmv4QwBIqzEtyGmaVxTKrKhy2iRm7kOLPY7wDOmGaxWoN+1IW931L5fr6xrTI1M7HobMachlqdGKd2INNrmB8RxSYlJU6d0pCiySS4CudNKvV6xnhNQnwnMU/wByiCndmp70rD5E8IU/zPTxB96NVjf7awe6vVd4XiqlsClIW+ZNWAFCA5plepoS4iVOCzqOZSkpALpSQS1mzZacm3DM0ZPHzVIU6C4B8um1vpBWE46t0EC1LabHbRtoPfZ9dNovhMnKSh2cFR+IskjxEFiWJYXawI6icOkygopAYt4nrY6fQ31ihPGVJK0/sVlp0Bp6sOTQKrFK+NmB2tq4L++UbcbVbfEy5SLkZgkEFtAAbanKRqdLw7/8ZM1nmEVBIc5SQbkNW27WjDTeKrdBDOGCjuWAD70COrGOK4quWAQ9y3RgwPRh5mHeI1XqKVBKS5BKSHWycyqlxQajWJMMvMSvOTQeHVLPz125DePMk/qRbAFRrTmzvXzjQ8M/U6SMxJuLsW/qdmrSGWDTYqWLtYN1FGe9LecNylRzJUaaUAr1Tb0tFLhOLgizMWLWfW+lNGdw8WkvFZiQavYvysB1fd3h0Ni5q3DuQxNgKgdn0NBu8QylJAy1dwSKqzGlK1e0dwSQQrJ+1VSS7ONQa6xJKUyGIygG9fq+nOMzgmFHyJIIAsRSwIDWr9ojlqSGA5EhqcnIoD+YcVhVAwLdtLt/mHpoCDQ8h/8AXreNqMbKUQrUF2d3f8f4hfNVyCND1uwiI5nFyGIINHo19HPk0SJSSr5RlYZXL6c9afXWBkPwgFZ0hyRVySP/AFjqZqi4CcoBawbqCDY86xMhOYskgkGtvSlB0hxkpYsp2FrNpqNngISY5fRr2Ln8WhTw9VKBB2p2h6rFhlGpJHeHfDATcFhpYd4iwhZstNAH5C3pAsySU2yhhtfkxizQkFJyjq1W3c9TEM5ICAak76DcuaxNhlVgSDVj2hQ5WJr/AONZ5gBj9Y7Bo7V2MmgpucviZScqya6kEghjbZi9ohlzzmYzE5Qh+dKuliCDckAO5LB6xSjHTMvyzDXwpU4ymniJDgEt1GWrGJpGDxahkShIJbMrMLc06AHd9No6OehM7HpD/DYJAYn4YATWrkU6OHhkubPxDy5ZJSmuZ/A5oVJl2JZRFSL+Vpw39MoS2ZSlMxCS5BI/dlI8LdA1IuEcPQgeHwBnoTXmpSj19tG2dMarha0ghaykl3yhnoKFh0DD1is4gJYutS1CmbNnpoCJiQpPvrGj/UAmBJKlIKDqZlWajkpy+R+0YTGYlzQg20zd61HZoNqkJc9Q+Q30o/Jt4YJxJqb6Gz6jlWvlAyyO/KnrrEYmF7+9/fOItXIsfjBwFO3Mu3T3oIkl+IKQCCR7puIBWtxTqPZ9tAk7EqSsKTQ+vUQFaycQ7pJY6Hnz+nlECk0Pdx75wNiJzqzCjio2Pt4nw6iRm7/kfSDZWmcLlEvUVB3Yj7AeZgjhpCqGihbtpA/DJIOZOjN1p9f4Bh+Gln5k6aacvWHYMnoIKgLguP46gfbSJcQQZaTavkQK9KV7GJp0vN4vlW1djV699eZiGdJ8Heo05H3vG2QSpdOlx75O3lDS7Zkk1HsecGS5FnoD66/URKmTlelPQ8+R3h2NA8NxFaU3O/JxbtSLrAfqIoFNwW6AU6MD/wC0VRQKgNdwDtqIFVLZiLUcbPqfzHSZouL0DhvHnyJ+Izu7akEMXuA1YuZXEgohIp5W13NXjzDDhSSCNi32tuIK4dxZSFAKej+/SKmUTca9SlqqGNVB+Xe0EImFQrcah/DtQ7xgMB+qSzKJyub6D2Y0uD4oFoBAckgM4qSeZFKabRSVzIUkZgCLOUpFj0sKNYCI0JKRryAY+/pEKXqaJch26B6vWj32tEs0ipcgPfrsCaHsbwMaolnF6OwDjQvSsTIk0JzOQMrC3RrNA0lfirUuxVUUbYgedLROjFVJIqHYc/z7pATUzHtY00D12tEnxWLEGmo177REpgSTQvS5vsYXxE1dNX6jk56QMjXMZ6ZgT8u/TTWIpgpcitrgcgIlzupyC+70rzjhmE3DHap69IjRJKSRr5kfSOxz4Z3bk5/EKDUKkwuHzP4TYA1ArS3fy7RcSsKAA1KOWFBXRTGtBbrEslIIsrxMXyqLBrKdZYX2hCaP/G5JqSBlLAVdRy0tQQyJ2lAKak5UgNVtblzzih45xZKEkEk63bzCSKO/zH0i4xc+YkOPDQuVAPyoHfpQ+keffqjGqNlKNT4smQEc1F8x6UpvdaKnjXF1TFVHR2I7Bh6ecVDwybluVV6H7AiA5q+fn/DwVcTTzX8e2grApB6jWK5K9iPJ4Jws7KXLRzqx87DZSaUZ+WkVmLSA6VPSxF/5iym45+VQb+6QFxFAJcMK2/HKMQ8lFPm6OIu+GSPCWDtX20A4OX+06jyi54VJKVNYt+POBjMArItv2mx+v2vFlIlstwxBu3r75xE41AJDuzU6P79ImkzQVOKD3dMDDkBGvT3tDVyxcCgekSyFJUC4HeoO9RAWIU3y2sSNNuojMZ8IPluk6bPpEa8MsGlRofSojiPEdjqNDyg6TiBZTgxUZWTJT1AqKkWiRGCCkuCxBsdjd+UFTZqSdAelDD8OhJNx125dIwAyJfw1VtTtE+OwYJoGf35QbNw5Lu1Gr6w6XhQUMKkGm427fiHbaZmZgyH0gjhnE1JXLD0AI9/WLnEyMyQSGqx6/wAxUT+FmjDf0/BipnoXHbW8M/URWSlLBgBYG5NSOm1bRd4DHJWD4gHUQXsTSg7Fz1MeSomrkreu/kCB6xZcG42ygFWdR7k/w3eOkylc7jp6fNmACh7jam9ffKEhKncMNwTbcjn1iglcXBlpUTU2pQb3Pe20XEicGzZqFmcM+3+HigJRNyLdRtRx6vc2akSLIuBoWcHURGhT5VFiRubbU5V0/MT5gXN6AU0PR6D8QMjlpBAZwz9/PSGzFEXsOXpEyFXAr6eRgdTuXp3+8TWSDvHIj8WiARvmH3hRJSBBDHfQF686dDzMDYWV8OjnMfEolLk2Bc23A73hTaLL0FgUkKpRwU7PpXWGoQCpyAWUcpISCOlAyQKAxUSH4vOUlCvEUsWYsVNzf5dRTQx5XxbE51qclRc6knnGq/VfFMuZEoHM5cgBxvZ2J5V3aMECxJU5PSg6k6xO1yGz/d4DmKPtoNWoKrToHr+IFmzAmvrX7bwVUQZ2guTNpWu0BLTWpcm/WGFZ3idK2t5c9qMAepgeZiCVZTVju4gJM2n+PXSDMLMc8tPe8DLbC1Zrjr71i5lDPXsGuNoopGIZ7+6a9YvuDzQxJrUQE/4GUEq2pT7QLInklr+X4gri+IOXwnoLcj127xQSsWEmp1rWAtUnEmwZvp1vA01Cqlw+9ngLCT3taC0zXDFm6NGZCjGEFjBJnJIrf3aApzCzcoD+KxqKaj/EZl1LWmjkHan0IvD3FCKdIoVY4B6jl/l6whxBxXsdR+YoNFjuMpRLYdOzG/OGcN4gMrpVVrc4yeIxZVQtTVrx1KywaMGyncRA8WirjYvBeHXmfmAR1Fx3GWMzgFkpr35/zB+DnmWpQuHcdPxAxcXwYJLf0k9/Z+kZ6bhClqG6vRvWNjNZTKHN+/8AiAcUgGjafmv0jS6PalRjyFh3ygADkBtzjTcM4+VFCW5tzNfx2ipRwwKIBpT6axyakyl5kCrU2FPflHWZouL0fD492YglrNUXq50IhylBgczHTmfMtHnfC+MFC3WXq5+w6Rq8BxEKA2a2mpcg6+cXtGl8rM7ggtpSresP/wBQWZLPrenlFeiYoklFGpUMPoK9qRNJCtb0qCzdHjAdLw6yHCaHp+YUcYf1J7mvrCieW4RTJYIyqzZaWub0cO/T8QFxTDn4eUEpQDYUcbO+7wTiMTkTmJZtKjS3Z7+xj+NccUUhLlRNhcny5RGWd6ipj81R8R4mMpQU/CCeVSRsYzAkTZxOUKIqXLxq8LwFUxQVO5MNA+nMxoVYREsAEANdmLs+iRvr22MaYm154rArQKv19NYp57A7nQfmNxx5KlIJCSA+5bt+OUYaaC/O1NOkamGKUR1MRrESrpdn9OXWI1VHv6QE3MWbSDcLR/O8CyUOQ1S9meJUztPr+O7xqw5MwvXvF7w2cwf21IzMqYcvVvf/AMiLPCTwB0gK6xUwmvX2POM6tACr8+vODcRjFNsD7+sVubMonS8SVphHdgx5NFjNJAa1K/iK7Dlmr9YmxUz+f5hJmIxDad4r52K7QsTO1NfTy0irmzD0jaAoz3NY6MboPV/tABVE+GlwgYh7++0WGDWVFniKU2ViPKCsLJAt584GWScMWSxv7Bg9RqzPYPudft5wsMCUOGtDgaDoPrWvc/SAuqmslQHsi33iWVNBvdhAExQFBa7vrEaJ7UvGZb5wV/WH4fDpWMvc/jzgKWp6ihNyfdossGrK7a07e/WGNVFxDhzF+piPhvEihYc0H1jRY/CKLkDl784o8RwNTZmNIvHLSbNtpwnFlSQXH3JOsWIUnL/Dny2jz7hmKUFBJoBvG04fiCsBqgG7sO0de3PWk6sPX5iOVPzCh6pnMQonbKD9QcSL5EuSaIT+Yg4VwdKSJilErLuSDoQbWbbvEeAOeYqYQ9wLUFajMKl69mjRSsMaBIobks5YOSegZ/WlJxx1DaaqTShY1O4VyoL9TR4GnyUKmAGtCaVAAIBchw5cMKPXnBaptB51enXpzvWsTygicfhsELNUv8sxuRJILA2p1hEYv9WYdSkFsoSA9yKaMNOgfrHnMwM5a3v+Y9C/V85pSkGni1uepN25v9487nHQRFXESgzgt2c8/wCO8cQdOn3/ADDane1f5jkYnJUx6GHJSwG5v9vfOIoektWMwuUKikFyFn+kt71ifhXDMwBUCHska/7tQNaf4sJk0IoihtTT3yb8Gm2ppsxzy92ENVMYbAecWUlJUa16jN6w7E4EaoHVJI9XHkINHYDBTCYMmofpqYbLwmSoeu7Hs4/EQYvE6fc/eHR2hxeIBJueZJ+8Vi1PD1kvvEJMBPw4cxf4bBhnav0ijww1+7Ra4bEaO/vUwpWEmUBekTSwkGte0CZiNvvEkwG135xJaHA4pBTSnaI5y6be6RV4ZRRrpSGzMYNYKT8VOqR78oUvEvQV9/SATNJc6wbgpD/f20ZlrhQS1H5fgxp8LhgdNBFXwuQwpUtGl4bKq7NCEmGw1a2+8PxqUtpAPH+IqwyMzZgbBMYvF/q+YtKmQEcyXJ6UDdYucxNTY5ctUwhJsWce6xZ8O4l8MZRUlufUmPP0Yku+p1jQcFxgSHVoxJdvrvHbGcOdvLbs9fD/AOzR2IMPPzpCkkAGw/zCjemX0PafaLCYf4SsigAQQXy1LOAQbAcx62ufi5wEgsUg1ygbsHo9dSf4uZWPw2IT4gCNM1TYWLuP5MS4bh+FrlWQ+yn8ioExymX2qxmeJKEtBKk0DOAl3L5Qxf8AcdKaQXwuUqYtCSQfhLSoqcskAjNmqxLAJBIqzC9Tp/CsGlWeauYtqgGZQNWmQA/WKbjP6tlolqk4RCf+PhSNHWvq1TWN7H1Y3/qVPBnrCDSlBb3+Iwc9bi3So+8X/EQVLU6s6v3KFn/t2Gw84rThg9jS7fmJq4BkSgKqIHLfs8R4lFeWh9+6QVPoCGDbGpHeK7lASKY0/wCjP04Z5+Kv/wAaSydcyvwPXpFPwvhy50xMtFCogOQC1akg7Bz2Me0YHBokykpQAEoSyQdALk87k7kx1wxcs8mf4xhRLQUoPjNHLuB6xRyOEKIr8oFSPtzLEf4jY4bAGYp1B3NBryFYt53BVsEplkgB3Sl/Ih9mblF2T5RLXnaEGW4Et/fW8TSJWaqnT2j0Hh36UmTFHOhSE7kMfrC4j+i8qkhKzlUQD4HyjcsQ/SkTJjVbrzvi2ACZZUFvytGHmr8RJj0b9d8PGHlMVEqUogDKUsASHL3dnp9dPN23PvvHK2W8OuMuuTlyVABX7TqCCOhY0PIxEuVR44stD1TPC2kBQINYNkTMpgECDEFwHjVlsnE5hXziAYzxRFLmNEE2peJIrE4ovekcE57wJ8FSjrFlhcG9n6tGCTDoKjUtGm4RhnalBrFRg5DKHKNbw2SwB+n+IxWXD5FaENsPUmLuRKAptAeGAF6CLSXLSBS8Tsm4rhiJw8bkbP8AeMj+pv08mV4koC0qpX9t6k6xtUYlqEN0h6lhQZQFd4qZJ5jxmbwdyCAEjcF36aR0YDKQQMx5/iPSeI8LkgFWRm2MYabK+JNYOEg3Hsx6Mc5053FZYXg88oBzJS+jmnlCiww8wJSBWnvaOR0965+ozE4GVmYuFH5SDlLsSA4PUvW3OIUcNALha0tr8RTGhtqBbzvtfr8C1BVAHcABntQgvVhfnyiFBNWS4KS4chj/AHFqp66xyulRTy+FoWDmzLJtmUo9wC4L0rSpgfHyEiStMsAEgolgjNS61sCzDc6OQIuJW5/q6uTUmvietjyvAmJFdLeQ8TOaUf16iJvRl55YvCcMKppShgkFMtt1HxFR3LAE9QAKRWcX4ZOkTSnKVNUlCSW6a+cbWXJKlLWAQpCVTAa6kN1YBKf+JiTjP6vIkJKAJipiQ5F0qAYhTbNEe7t6z7eSzZ2Z9zDsHhc55b/4i2l8NM3xm6iSotQVqS1g8XOD4UwA2vQeW70ipHO1YfpDhyZaiq5Zh6qP0au8bXEGgTqqp5Jul+p8XTLGZ4YUIUCXAFctfEf6XFANTV6MNxpODf8AdmFZIP7jUVL+EdHIHeLmck5Rcba1n6f4QAM6gDoBfZ/I07GNAmIpYCEgaAVO+5PPWAeH8QUtagUKCRYkAA7ZGqoNrzj5Pk8/tn+3y744ccLJatNLmK7/AFgKlV8I/tW7vfMfCQdG31h/EsRkRdIUs0zHK/IOoObBsw6xzBYBKECmUk5jRKS96hACX6D8x0x8lw/cesvFeMf9YVlWJCUurwuWctf1A02jzsSXLAC27+kbn/qniCvFli4SALu2rcoxc5TC9/bkx7d75EmuACzXpHMjxItLlk7xdcE4YphMAc5mRs4oSdgH+kOM21oKRwsuM7p1LirXBq0WEzhaQBkUVAsGIYv2JjSyP0JPXKM4oK0sFACYAtYOqEhCgKVYkmu8BDh/wlhIJIUElJIZwoAh06GrEbgx2mGGUusuYi3KfHDOrwpFojlYfeNTjuDsCUOS5odn3ijxYypBIZ3BGobeOGU0uXYfDJZQa8bXhGAdLsKxisFNCpgCbx6nwKQMgfaNrhtgF8PSLCsW3CMG7lnbrDsbJe2kXXB5QQjmbm/aOcq6MwkhLN4e6W+8SmUEpsHeCEClD1/EAY2YWc00p/MNSDnKD10hFb27RT/6wFRA3aDUTOwjYw1zic3/ALZs7WNfKMLw3DqUtSh4WNv4IjQ/qKcybuTT2IqOHpKRe+4PekdcO0ZdLZCKByPNvpCiAYn+0nn7Mdi9IaBc8qUAlCVCjku1GZ21vfaIsWKgAKzXy1AJL5cuUF3dLC/hNqQ3/VJUXuWINhQk0IA71v0aIZYyjKaqBoo3c6V5ExqlIMwSw8RrY3NCfC7gV0L05QLjqAkJUeYDVOztloOrB9DBYQkpLoIOgFenW3KAFByw3ZR0Lf7VVd2fnyoKgKXxAIExIS6VDKSHcOCQbBkks4qKCooY5xqZKOHKgMgWQShISU+HwoSj91QBr2gleGALgORzoHvS1iRTlV3gVeABUVBkgOTloC7iw0sevnHO4bu9ukz41pXcPwRSkJIYgF6ZgHvZxQU3gnDyTVKqjSjEeVCGbzF4sJGFYlJrQDd+7s1NY5Jk5gpT6nUGj01b/BrWKQrjLUg5WLXDpU++1NOW1ILwM5SDnlKWhRoRoeRFXFLFxSHmW7VAB6DcvpWhrESsOWLuNnGj013Jt94mzZaXA/q0y/CtJSLeEPLP/AkZf+Cv+MafgXE5OXMPCD+4l09MzDL0UAdnjzBRKUm5ALFKiT0qairfmCuFBl50rXLCb5a9G5PyjzeT8fC89OmOWV4epYiVNVM0+EaGyqB3JDJUklyAxWLFhFR+rv1TIwqGKgtZsgGvVTVCd6coyH6m/UUn4BQhZCndIDJfcZBRugjzXFYgqUb9LxOPh9tb6jpZ6dpuLY0zZi5ywCVElhYcr5gPbxn8RmUXPZ78gIPn0prDcHJzKzUJ0DfWm28euT4ctpMDw8gAt4i2m++2lW1O0abCqMuTIYJLAku/9ZzJIpsx5WMGSuFsB/VlD/jq7+cTI4QTRLEO7PlYm7Fmrq8enDH1u64ZZbWGH/WEyWhKJcyYhKa5RKkg60+K7MHYH4WgpFX8RU1ZmqbMo+AV0DDmQBc/cwHiVGUrwy2Y3JcQ/AcTCFFbZlkXJDDtce6QW+OX9Zr/AE/tZyu5kjKkbNdvqYy2M4QtS8iWOcsEkU6nkA5jTcO4z8V0zGA0J17QPiJqSZypbFQHwkMd/FMVXlTyjt4sMc8uek8xjZGGly5xCflS/jJACjqRtyEbbg36kkrSBmKS1ljLbnb6xmp2DKVZVsNz93ETYLhwmTdMqbNUUazc/SPf5/w/BcLlvXHx/fLjh5s5em7nYgKljKQXs1X57Re8Cl5UBBqQzlrv6xluHcPUSkA0dq8vmV0Fo0uDx2ZZAbw677ER+es9Xv3tczpo0e1L94xP61/UYkhKEfMr6DeNJjcV4Sox5fhsMvE4sqVWtNgNhDP2um6m19wyUpQeu77wfisdlBeoaLHKlCcqgBSMXxqfmXkRb6mL1rpO99lMxBnzHrlT8tgD1JgyVSovAmHw4Aa2wBB82NBB6EslwezWEdJwi8pBLJr4a/3D8woiCAauY7DyFjkLJcgNYmmr61G9PrEstQrQulhQnorKWcHxNQanoX5hmFUswN7sGCj/AFN4dYgmAkjxOKfNTw6B3tsKRgJkkAZ1BNyxq7kuUhgRZ2BDV6RDKmEg0ZNSK2JqB67VLw4G5ICqPlFzfUhufaOGUys5AcUd2NWJA2F62ttAwfKUqSk0Ox08Pk53HK8dXIKUgk0sKOa1ykJZT5tb1G1CEKyhwKF7EnTt5j6RFNnPXLX+XfUOxpu3eAhvhkfNcsWBtYVJIfk20dVh0KWMwNCCAHegqSwAtWv8RIBUptSzmtNhqeUNmYhpgDOkipABo5YcgNPNqCAliUsTlD5jSlzuQwqH27CCpqQAVA1LCz1FdFU2enqIiSCAoJ21oKs9hRh73bNngJqqhAbKlzpcgvYkajkYGAYmW5YPoCo7qoaF9NLwFhEAqWCwaoL9QMzJYdnHOLkGUlyohKqBNgKGruL25Xiux2ICSSUIq1UEHM9yRYRyzznT0ePx3uVU8Z4TmliZ8VALfKA72ezV5tGVm+CjKc7hvINFrxTEhKmFBchRBruwP1igWUkkuRyEOFum8nfY7D4epzhtiSQB1ABeNJwYYdIFcytSBaltmjM4LHLcAoExH932VfSLuWmSoUCpZ51D8mjtjlpwym2qkrzEk+IDYW1GkDcT4whIySyc2pDEDvv27xSSsORZYb/c3q0POEAuodHf6CG+SpmEMnYl3ClZj5+cBoFeW5gybKTSndvR6nyiOZKBvXvbpEb2pySz39YrsLOJShLh/Gov/eogh97QdKkWa2r37PEOKwyHcAvycHe2u8dfF5fQZY7U+K4xMWo5lP4i3RyW+sbj9KLSJSVGpNT0FvM+sYNfDy5KdzQ3eNdweYPhoSCKJS4NDRsw5l49f5P5My8UxxccPHZnut7LWEoJFKZb+f1IETcLklio3f6Cn2ihkcT8ICk2BA5qUpyetvYjQS54SgbgR87Ll6ZNI8etyU6kRX4fDJwiFTFEAmw184nxPEUSwpar6UNT1jH4/iC8QvMosBZNgIMZo2ieIcbVNNPCNjqIbhcOG8VDc/l9vWGyUvQDQeKtuZ1g5Mtqjx0r/MdJNItL4YTcDsXp0EcVN00Pn9YJSqlnFqacoYcOCxBZhs9dWp6wpQt0994USEp/qI7GFBtlkqaKLNdABSv1Pl9LBSvF4g+ZJzOTXw6neot3B0jkqaWIWQ2rD6DesdmFKgHOW9DqAQ7MdRq0UHMKpySm3ygsWYab7De0ECa70SdQW2v8uYgaa23MDYeakkpTWmV7OS4YZgBS2vrBMgkeTsSSX8L+TEVfu7xLJFIoE0FBrXoCdByGkcVLSKV28WxJNnu9bVcGtyhMZ8tVm5egAoweg1HnClTMxD2FKkOTybQN6GumIWYAo0Du9rUdwTEEheUsjxFtmGhU4T7+5+OQyUpNgKkM5awrcjpEGDV8RWUApzO9Pm2rAwSTNASSznpTWvM8of8ACKqmz0G+1HoCS1Y7xOWUsFNU6aNv6n2IdJWQkb0JAJtfwhrBvrygKDHSMwVQ6X1oTQcmbv3iimcOBykFnLEuFF6knf6HrYRpsTKUoM9SA5I/aaUau9OZgJCEF8xsbAOqrkmo0t/mBUumcxfAwsgqVmFasEsNzUAjsNN4H/8AxUIuno9Rv37840B5gs4cgUYuzPTQnekdn4ckgsP9oZlAD9zUrvCNs/MlBNA4YPpXYgaOPdY7KlTCaDMySfC6mAuoxdS8Ol1VqAM2hbXKH+VmFhHJQBU5TlSf7DQV0ao+kDK6ThzZSWL1NgBq96jldmgtWHIKSAAL3cbaekFy5IatRyc2DltYiMlaiwUpKSoaNsxYimlR6Qsr56mpo7f1eRof8N0WV6De9m2fY/xBc5CQMuUvlNelye0QTpJKU5WTfUkn8UMTshEzPER2rv1aHTkpZw22oPl/mHPQJqR0f6Ryxb2evSNGVk+UQ5FdO3OjQ2VMKa3Z2Au7RaLlOXYB/wAV5xCrh9aeZDO3reHWzLqiuD4aYshWZ7/Mo3Zgzn7xo+H8RzpV8TwfD+YO7d2rGLTilS5iUlyAXp+5OqTqG3EXKypdAMqb5X+VqW8vKOeO9vT5Lj6H4/EmcrMGyD5XBrubirgQsNhgdB1qH3Af0iROCCWIIbqHf11tFhw6ZKHhmIKqEAheUh+tO/8AEdo8lqBcsMCQAeT+wYlQSEglq6M1ty14WIQMp5Dp5PDCWO/u76iKgEBAajkku1GZt3d+0NM0Jproxp76GGqbvy1gZdqlmtz/AJhBKNbwoYpaSbiOQFcyZZfKHqCXeugDE8ukdMwPlBcChL/KzkP+4nmN4FVPJYkEBVlGj5Wdt7ivTuW4eWyVAkFSlNmNHLpAsL32hSJcAGjE1szuz9rV5QIuZkU5zKUUtalaNeg6esdMwLANBuxBdgbg6UPP6QwzmUzJOQZhRwAfDmrpXbWBllhSTSxSHKflb/cVCpra/WIVS3UkqBcOzaA5SzlgGAAamvKBfiAqKv373ckl6nvRoJTPZL2y335UrQUqwLvdqFKCfKGVTqSQSBUvdxRgeQpfnRiZEgS8ylOrQKAyhLihddGNbtR7UiCQpSydtaFTAUfLfyrSJUKarBylIIJJBDAk1FCwBJDX2oJIbHJzLBmFwxa/S7Amr0BFDrYvUDkCg7qYEmhTUfMT1/zHZiQf3HxCw8Wbd/F0GjdIkM/Mo52AVzoW0Jaorcd4zIJ5IYJIUXqoENrqavbXvA65CSVb5gXopwRRmNPLeCZyklfhNXJJ8RAOjAaAmgF37w3EJAzZWd7sWUVBwRSvLTV4CinJAIV8NwlgzeF6u4o5sdqDSFiZZYFJVRnJFN8uUgijXblEiZzkvmAQXcsXFiN35cudHT6pUyQosNNzc7M9vZzK6Wh11BqkEOwoyXA7FJqNekRolkkVJJo96Go6/wAwRJks5BJVvz8JcECmobnyq6XJKnOgqR3Y001hZyQhL0JBHmDq4YUenKt7wpktNWbWzl356NSgA5vCQrMlnJYNWuUdTUv9oZOQSXzaZQ+1bv3jMHxK6AIRUj5vs1gx5mK7FGYHObNYHfvyd4vkIcMMpLECxAFi3N693gedJGWhoHeh02+p2pBYds+ucTyIL0trpvEa5xZ2tTz3F26QbOwxC3SASrQ67htrxXzMKQsP22fQdPxEyFYysigkgAFOpqQd7/eClS6j5jarNt9KjzgXBghxShq3q21vKLNf9v8Aysa7Dl5WjolnE/plapuc5jyJ0qwu7DrGgmYdSUg1egBcOb1VqXYxLhVWqp65goDycfiJhMFEuHuzve2lDyjf8ao5dQ7gHZvzoYYgNZ22AH12EPnEtp1FKub+ZiNan0JHKEJ5CnT4nSaWNKcjYPDGAroO17HnAkpbkuCOQ9Y4ua4DdC49D+YWGzJr1by167GBZynBOhhOmzufJ+URzFJI26wgOFEU9+kKB1HrCjFfTR41dB9o7gZhzJDmytej+p84UKNWiUTVEVJNdTE4Doc3+Eovq7y6vvU+ZhQomskwCySXJLJLPpQ2juPpmb/+fqmFCgCSUgOAwZ06cn9Yk4YkFaQQ4zC9f6vwPKFCjRqbiJQKkuAam4ewU0V+CHiUNASw28QtChRvhhU8NISRQlSnOp6mGoqitam/SFCgvag4+U9fuQfpSGoWXUHLMr0hQoKym/TKj/3A9AhJHI1qIvVIFKD5U6czChQ/DXtySkCaAAwKajf5rw3ECiT/AHQoUDIVn/tKOrivYwFMUWvrHYUH2UeQOaC+0OxtEFQv8UB9WaY4fsPKFCjf3+FG7JJFDuL2GsWGFDoc1OS5qfmEKFFTtN6QD5X5n0grIPhoLB3VVun5hQoqCmcSDLIFBlFuhivJ+32jkKNGEN4UnUkud4iWKHpChRQBPXyhG/aOwoCiWKwoUKKg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4316673" y="2593052"/>
            <a:ext cx="4213197" cy="315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4855" b="17607"/>
          <a:stretch/>
        </p:blipFill>
        <p:spPr bwMode="auto">
          <a:xfrm>
            <a:off x="1000964" y="2066401"/>
            <a:ext cx="3842357" cy="421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128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500"/>
                                        <p:tgtEl>
                                          <p:spTgt spid="10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077"/>
                                        </p:tgtEl>
                                        <p:attrNameLst>
                                          <p:attrName>style.visibility</p:attrName>
                                        </p:attrNameLst>
                                      </p:cBhvr>
                                      <p:to>
                                        <p:strVal val="visible"/>
                                      </p:to>
                                    </p:set>
                                    <p:anim calcmode="lin" valueType="num">
                                      <p:cBhvr additive="base">
                                        <p:cTn id="44" dur="500" fill="hold"/>
                                        <p:tgtEl>
                                          <p:spTgt spid="3077"/>
                                        </p:tgtEl>
                                        <p:attrNameLst>
                                          <p:attrName>ppt_x</p:attrName>
                                        </p:attrNameLst>
                                      </p:cBhvr>
                                      <p:tavLst>
                                        <p:tav tm="0">
                                          <p:val>
                                            <p:strVal val="1+#ppt_w/2"/>
                                          </p:val>
                                        </p:tav>
                                        <p:tav tm="100000">
                                          <p:val>
                                            <p:strVal val="#ppt_x"/>
                                          </p:val>
                                        </p:tav>
                                      </p:tavLst>
                                    </p:anim>
                                    <p:anim calcmode="lin" valueType="num">
                                      <p:cBhvr additive="base">
                                        <p:cTn id="45" dur="500" fill="hold"/>
                                        <p:tgtEl>
                                          <p:spTgt spid="3077"/>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078"/>
                                        </p:tgtEl>
                                        <p:attrNameLst>
                                          <p:attrName>style.visibility</p:attrName>
                                        </p:attrNameLst>
                                      </p:cBhvr>
                                      <p:to>
                                        <p:strVal val="visible"/>
                                      </p:to>
                                    </p:set>
                                    <p:anim calcmode="lin" valueType="num">
                                      <p:cBhvr additive="base">
                                        <p:cTn id="48" dur="500" fill="hold"/>
                                        <p:tgtEl>
                                          <p:spTgt spid="3078"/>
                                        </p:tgtEl>
                                        <p:attrNameLst>
                                          <p:attrName>ppt_x</p:attrName>
                                        </p:attrNameLst>
                                      </p:cBhvr>
                                      <p:tavLst>
                                        <p:tav tm="0">
                                          <p:val>
                                            <p:strVal val="0-#ppt_w/2"/>
                                          </p:val>
                                        </p:tav>
                                        <p:tav tm="100000">
                                          <p:val>
                                            <p:strVal val="#ppt_x"/>
                                          </p:val>
                                        </p:tav>
                                      </p:tavLst>
                                    </p:anim>
                                    <p:anim calcmode="lin" valueType="num">
                                      <p:cBhvr additive="base">
                                        <p:cTn id="49"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1100"/>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4764" y="9373"/>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Large-Scale Genome Sequencing </a:t>
            </a:r>
          </a:p>
          <a:p>
            <a:pPr algn="ctr" fontAlgn="base">
              <a:spcBef>
                <a:spcPct val="0"/>
              </a:spcBef>
              <a:spcAft>
                <a:spcPct val="0"/>
              </a:spcAft>
            </a:pP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pic>
        <p:nvPicPr>
          <p:cNvPr id="8" name="Picture 7" descr="http://www.nih.gov/slidemedia/slide-researchmatters-photo.jpg"/>
          <p:cNvPicPr>
            <a:picLocks noChangeAspect="1" noChangeArrowheads="1"/>
          </p:cNvPicPr>
          <p:nvPr/>
        </p:nvPicPr>
        <p:blipFill>
          <a:blip r:embed="rId3" cstate="print"/>
          <a:srcRect l="39897"/>
          <a:stretch>
            <a:fillRect/>
          </a:stretch>
        </p:blipFill>
        <p:spPr bwMode="auto">
          <a:xfrm>
            <a:off x="6516135" y="2187722"/>
            <a:ext cx="2257600" cy="3756208"/>
          </a:xfrm>
          <a:prstGeom prst="rect">
            <a:avLst/>
          </a:prstGeom>
          <a:noFill/>
          <a:ln>
            <a:noFill/>
          </a:ln>
          <a:effectLst>
            <a:glow rad="228600">
              <a:schemeClr val="accent4">
                <a:satMod val="175000"/>
                <a:alpha val="40000"/>
              </a:schemeClr>
            </a:glow>
          </a:effectLst>
        </p:spPr>
      </p:pic>
      <p:sp>
        <p:nvSpPr>
          <p:cNvPr id="15" name="Title 1"/>
          <p:cNvSpPr txBox="1">
            <a:spLocks/>
          </p:cNvSpPr>
          <p:nvPr/>
        </p:nvSpPr>
        <p:spPr bwMode="auto">
          <a:xfrm>
            <a:off x="31136" y="2123773"/>
            <a:ext cx="7043431" cy="3788295"/>
          </a:xfrm>
          <a:prstGeom prst="rect">
            <a:avLst/>
          </a:prstGeom>
          <a:noFill/>
          <a:ln w="9525" algn="ctr">
            <a:noFill/>
            <a:miter lim="800000"/>
            <a:headEnd/>
            <a:tailEnd/>
          </a:ln>
        </p:spPr>
        <p:txBody>
          <a:bodyPr/>
          <a:lstStyle/>
          <a:p>
            <a:pPr marL="339725" lvl="1" indent="-228600" eaLnBrk="0" fontAlgn="base" hangingPunct="0">
              <a:spcBef>
                <a:spcPts val="18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15 publications this quarter</a:t>
            </a:r>
            <a:endParaRPr lang="en-US" sz="2800" b="1" dirty="0">
              <a:solidFill>
                <a:prstClr val="white"/>
              </a:solidFill>
              <a:latin typeface="Arial" charset="0"/>
            </a:endParaRPr>
          </a:p>
          <a:p>
            <a:pPr marL="339725" lvl="1" indent="-228600" eaLnBrk="0" fontAlgn="base" hangingPunct="0">
              <a:spcBef>
                <a:spcPts val="18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Current major projects: </a:t>
            </a:r>
          </a:p>
          <a:p>
            <a:pPr marL="568325" lvl="2" eaLnBrk="0" hangingPunct="0">
              <a:spcBef>
                <a:spcPts val="1800"/>
              </a:spcBef>
              <a:buClr>
                <a:srgbClr val="D6ECFF"/>
              </a:buClr>
              <a:buSzPct val="95000"/>
              <a:defRPr/>
            </a:pPr>
            <a:r>
              <a:rPr lang="en-US" sz="2800" b="1" dirty="0" smtClean="0">
                <a:solidFill>
                  <a:schemeClr val="tx2">
                    <a:lumMod val="90000"/>
                  </a:schemeClr>
                </a:solidFill>
                <a:latin typeface="Arial" charset="0"/>
              </a:rPr>
              <a:t>TCGA</a:t>
            </a:r>
          </a:p>
          <a:p>
            <a:pPr marL="568325" lvl="2" eaLnBrk="0" hangingPunct="0">
              <a:spcBef>
                <a:spcPts val="1800"/>
              </a:spcBef>
              <a:buClr>
                <a:srgbClr val="D6ECFF"/>
              </a:buClr>
              <a:buSzPct val="95000"/>
              <a:defRPr/>
            </a:pPr>
            <a:r>
              <a:rPr lang="en-US" sz="2800" b="1" dirty="0" smtClean="0">
                <a:solidFill>
                  <a:schemeClr val="tx2">
                    <a:lumMod val="90000"/>
                  </a:schemeClr>
                </a:solidFill>
                <a:latin typeface="Arial" charset="0"/>
              </a:rPr>
              <a:t>Alzheimer’s disease</a:t>
            </a:r>
          </a:p>
          <a:p>
            <a:pPr marL="568325" lvl="2" eaLnBrk="0" hangingPunct="0">
              <a:spcBef>
                <a:spcPts val="1800"/>
              </a:spcBef>
              <a:buClr>
                <a:srgbClr val="D6ECFF"/>
              </a:buClr>
              <a:buSzPct val="95000"/>
              <a:defRPr/>
            </a:pPr>
            <a:r>
              <a:rPr lang="en-US" sz="2800" b="1" dirty="0" smtClean="0">
                <a:solidFill>
                  <a:schemeClr val="tx2">
                    <a:lumMod val="90000"/>
                  </a:schemeClr>
                </a:solidFill>
                <a:latin typeface="Arial" charset="0"/>
              </a:rPr>
              <a:t>Other complex genetic disorders</a:t>
            </a:r>
            <a:endParaRPr lang="en-US" sz="2800" b="1" dirty="0">
              <a:solidFill>
                <a:schemeClr val="tx2">
                  <a:lumMod val="90000"/>
                </a:schemeClr>
              </a:solidFill>
              <a:latin typeface="Arial" charset="0"/>
            </a:endParaRPr>
          </a:p>
        </p:txBody>
      </p:sp>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769899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50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15">
                                            <p:txEl>
                                              <p:pRg st="3" end="3"/>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12363" y="1282400"/>
            <a:ext cx="8582595" cy="473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20700" lvl="1" indent="-228600" defTabSz="457200">
              <a:spcBef>
                <a:spcPts val="700"/>
              </a:spcBef>
              <a:buClr>
                <a:prstClr val="white"/>
              </a:buClr>
              <a:buSzPct val="95000"/>
              <a:buFont typeface="Wingdings" pitchFamily="2" charset="2"/>
              <a:buChar char="§"/>
              <a:tabLst>
                <a:tab pos="914400" algn="l"/>
              </a:tabLst>
            </a:pPr>
            <a:r>
              <a:rPr lang="en-US" sz="2400" dirty="0" smtClean="0">
                <a:solidFill>
                  <a:prstClr val="white"/>
                </a:solidFill>
                <a:cs typeface="Arial" pitchFamily="34" charset="0"/>
              </a:rPr>
              <a:t>Changes in TCGA leadership:</a:t>
            </a:r>
          </a:p>
          <a:p>
            <a:pPr marL="887412" lvl="2" indent="0" defTabSz="457200">
              <a:spcBef>
                <a:spcPts val="700"/>
              </a:spcBef>
              <a:buClr>
                <a:prstClr val="white"/>
              </a:buClr>
              <a:buSzPct val="95000"/>
              <a:tabLst>
                <a:tab pos="1206500" algn="l"/>
              </a:tabLst>
            </a:pPr>
            <a:r>
              <a:rPr lang="en-US" sz="2400" dirty="0" smtClean="0">
                <a:solidFill>
                  <a:schemeClr val="tx2">
                    <a:lumMod val="90000"/>
                  </a:schemeClr>
                </a:solidFill>
                <a:cs typeface="Arial" pitchFamily="34" charset="0"/>
              </a:rPr>
              <a:t>TCGA Program Directors Brad Ozenberger and 		</a:t>
            </a:r>
            <a:r>
              <a:rPr lang="en-US" sz="2400" dirty="0" smtClean="0">
                <a:solidFill>
                  <a:schemeClr val="tx2">
                    <a:lumMod val="90000"/>
                  </a:schemeClr>
                </a:solidFill>
                <a:cs typeface="Arial" pitchFamily="34" charset="0"/>
              </a:rPr>
              <a:t>Kenna </a:t>
            </a:r>
            <a:r>
              <a:rPr lang="en-US" sz="2400" dirty="0" smtClean="0">
                <a:solidFill>
                  <a:schemeClr val="tx2">
                    <a:lumMod val="90000"/>
                  </a:schemeClr>
                </a:solidFill>
                <a:cs typeface="Arial" pitchFamily="34" charset="0"/>
              </a:rPr>
              <a:t>Shaw left NIH</a:t>
            </a:r>
          </a:p>
          <a:p>
            <a:pPr marL="887412" lvl="2" indent="0" defTabSz="457200">
              <a:spcBef>
                <a:spcPts val="700"/>
              </a:spcBef>
              <a:buClr>
                <a:prstClr val="white"/>
              </a:buClr>
              <a:buSzPct val="95000"/>
              <a:tabLst>
                <a:tab pos="1206500" algn="l"/>
              </a:tabLst>
            </a:pPr>
            <a:r>
              <a:rPr lang="en-US" sz="2400" dirty="0" smtClean="0">
                <a:solidFill>
                  <a:schemeClr val="tx2">
                    <a:lumMod val="90000"/>
                  </a:schemeClr>
                </a:solidFill>
                <a:cs typeface="Arial" pitchFamily="34" charset="0"/>
              </a:rPr>
              <a:t>Lou Staudt named Director of the NCI Center for 	Cancer Genomics</a:t>
            </a:r>
          </a:p>
          <a:p>
            <a:pPr marL="520700" lvl="1" defTabSz="457200">
              <a:spcBef>
                <a:spcPts val="700"/>
              </a:spcBef>
              <a:buClr>
                <a:srgbClr val="D6ECFF"/>
              </a:buClr>
              <a:buSzPct val="95000"/>
              <a:tabLst>
                <a:tab pos="914400" algn="l"/>
              </a:tabLst>
            </a:pPr>
            <a:r>
              <a:rPr lang="en-US" sz="2400" dirty="0" smtClean="0">
                <a:solidFill>
                  <a:prstClr val="white"/>
                </a:solidFill>
                <a:cs typeface="Arial" pitchFamily="34" charset="0"/>
              </a:rPr>
              <a:t>		</a:t>
            </a:r>
          </a:p>
        </p:txBody>
      </p:sp>
      <p:pic>
        <p:nvPicPr>
          <p:cNvPr id="38915"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sp>
        <p:nvSpPr>
          <p:cNvPr id="7" name="TextBox 6"/>
          <p:cNvSpPr txBox="1"/>
          <p:nvPr/>
        </p:nvSpPr>
        <p:spPr>
          <a:xfrm>
            <a:off x="4985084" y="3601452"/>
            <a:ext cx="4158915" cy="2831544"/>
          </a:xfrm>
          <a:prstGeom prst="rect">
            <a:avLst/>
          </a:prstGeom>
          <a:noFill/>
        </p:spPr>
        <p:txBody>
          <a:bodyPr wrap="square" rtlCol="0">
            <a:spAutoFit/>
          </a:bodyPr>
          <a:lstStyle/>
          <a:p>
            <a:pPr marL="390525" lvl="1" indent="-276225" defTabSz="457200" fontAlgn="auto">
              <a:spcBef>
                <a:spcPts val="0"/>
              </a:spcBef>
              <a:spcAft>
                <a:spcPts val="0"/>
              </a:spcAft>
              <a:buFont typeface="Wingdings" pitchFamily="2" charset="2"/>
              <a:buChar char="§"/>
              <a:tabLst>
                <a:tab pos="635000" algn="l"/>
              </a:tabLst>
            </a:pPr>
            <a:r>
              <a:rPr lang="en-US" sz="2000" dirty="0" smtClean="0">
                <a:solidFill>
                  <a:prstClr val="white"/>
                </a:solidFill>
                <a:cs typeface="Arial" pitchFamily="34" charset="0"/>
              </a:rPr>
              <a:t>On target to meet goals</a:t>
            </a:r>
          </a:p>
          <a:p>
            <a:pPr marL="390525" lvl="1" indent="-276225" defTabSz="457200" fontAlgn="auto">
              <a:spcBef>
                <a:spcPts val="0"/>
              </a:spcBef>
              <a:spcAft>
                <a:spcPts val="0"/>
              </a:spcAft>
              <a:buFont typeface="Wingdings" pitchFamily="2" charset="2"/>
              <a:buChar char="§"/>
              <a:tabLst>
                <a:tab pos="635000" algn="l"/>
              </a:tabLst>
            </a:pPr>
            <a:endParaRPr lang="en-US" sz="2000" dirty="0" smtClean="0">
              <a:solidFill>
                <a:prstClr val="white"/>
              </a:solidFill>
              <a:cs typeface="Arial" pitchFamily="34" charset="0"/>
            </a:endParaRPr>
          </a:p>
          <a:p>
            <a:pPr marL="390525" lvl="1" indent="-276225" defTabSz="457200" fontAlgn="auto">
              <a:spcBef>
                <a:spcPts val="0"/>
              </a:spcBef>
              <a:spcAft>
                <a:spcPts val="0"/>
              </a:spcAft>
              <a:buFont typeface="Wingdings" pitchFamily="2" charset="2"/>
              <a:buChar char="§"/>
              <a:tabLst>
                <a:tab pos="635000" algn="l"/>
              </a:tabLst>
            </a:pPr>
            <a:r>
              <a:rPr lang="en-US" sz="2000" dirty="0" smtClean="0">
                <a:solidFill>
                  <a:prstClr val="white"/>
                </a:solidFill>
                <a:cs typeface="Arial" pitchFamily="34" charset="0"/>
              </a:rPr>
              <a:t>Data available for 8,500 	</a:t>
            </a:r>
            <a:r>
              <a:rPr lang="en-US" sz="2000" dirty="0" smtClean="0">
                <a:solidFill>
                  <a:prstClr val="white"/>
                </a:solidFill>
                <a:cs typeface="Arial" pitchFamily="34" charset="0"/>
              </a:rPr>
              <a:t> 	tumor </a:t>
            </a:r>
            <a:r>
              <a:rPr lang="en-US" sz="2000" dirty="0" smtClean="0">
                <a:solidFill>
                  <a:prstClr val="white"/>
                </a:solidFill>
                <a:cs typeface="Arial" pitchFamily="34" charset="0"/>
              </a:rPr>
              <a:t>specimens (from 26 	tumor types)</a:t>
            </a:r>
          </a:p>
          <a:p>
            <a:pPr marL="390525" lvl="1" indent="-276225" defTabSz="457200" fontAlgn="auto">
              <a:spcBef>
                <a:spcPts val="0"/>
              </a:spcBef>
              <a:spcAft>
                <a:spcPts val="0"/>
              </a:spcAft>
              <a:buFont typeface="Wingdings" pitchFamily="2" charset="2"/>
              <a:buChar char="§"/>
              <a:tabLst>
                <a:tab pos="635000" algn="l"/>
              </a:tabLst>
            </a:pPr>
            <a:endParaRPr lang="en-US" sz="2000" dirty="0">
              <a:solidFill>
                <a:prstClr val="white"/>
              </a:solidFill>
              <a:cs typeface="Arial" pitchFamily="34" charset="0"/>
            </a:endParaRPr>
          </a:p>
          <a:p>
            <a:pPr marL="390525" lvl="1" indent="-276225" defTabSz="457200" fontAlgn="auto">
              <a:spcBef>
                <a:spcPts val="0"/>
              </a:spcBef>
              <a:spcAft>
                <a:spcPts val="0"/>
              </a:spcAft>
              <a:buFont typeface="Wingdings" pitchFamily="2" charset="2"/>
              <a:buChar char="§"/>
              <a:tabLst>
                <a:tab pos="635000" algn="l"/>
              </a:tabLst>
            </a:pPr>
            <a:r>
              <a:rPr lang="en-US" sz="2000" dirty="0" smtClean="0">
                <a:solidFill>
                  <a:prstClr val="white"/>
                </a:solidFill>
                <a:cs typeface="Arial" pitchFamily="34" charset="0"/>
              </a:rPr>
              <a:t>On course to reach ~11,000 	specimens by project’s end</a:t>
            </a:r>
          </a:p>
          <a:p>
            <a:pPr fontAlgn="auto">
              <a:spcBef>
                <a:spcPts val="0"/>
              </a:spcBef>
              <a:spcAft>
                <a:spcPts val="0"/>
              </a:spcAft>
              <a:buFont typeface="Wingdings" pitchFamily="2" charset="2"/>
              <a:buChar char="§"/>
            </a:pPr>
            <a:endParaRPr lang="en-US" dirty="0">
              <a:solidFill>
                <a:prstClr val="white"/>
              </a:solidFill>
              <a:cs typeface="Arial" pitchFamily="34" charset="0"/>
            </a:endParaRPr>
          </a:p>
        </p:txBody>
      </p:sp>
      <p:pic>
        <p:nvPicPr>
          <p:cNvPr id="3" name="Picture 3"/>
          <p:cNvPicPr>
            <a:picLocks noChangeAspect="1" noChangeArrowheads="1"/>
          </p:cNvPicPr>
          <p:nvPr/>
        </p:nvPicPr>
        <p:blipFill>
          <a:blip r:embed="rId5" cstate="print"/>
          <a:srcRect/>
          <a:stretch>
            <a:fillRect/>
          </a:stretch>
        </p:blipFill>
        <p:spPr bwMode="auto">
          <a:xfrm>
            <a:off x="119513" y="3429000"/>
            <a:ext cx="4863224" cy="3276600"/>
          </a:xfrm>
          <a:prstGeom prst="rect">
            <a:avLst/>
          </a:prstGeom>
          <a:noFill/>
          <a:ln w="9525">
            <a:noFill/>
            <a:miter lim="800000"/>
            <a:headEnd/>
            <a:tailEnd/>
          </a:ln>
          <a:effec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667070284"/>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12364" y="1234274"/>
            <a:ext cx="9103964" cy="98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20700" lvl="1" defTabSz="457200">
              <a:spcBef>
                <a:spcPts val="700"/>
              </a:spcBef>
              <a:buClr>
                <a:srgbClr val="D6ECFF"/>
              </a:buClr>
              <a:buSzPct val="95000"/>
              <a:buFont typeface="Wingdings" pitchFamily="2" charset="2"/>
              <a:buChar char="§"/>
              <a:tabLst>
                <a:tab pos="914400" algn="l"/>
              </a:tabLst>
            </a:pPr>
            <a:r>
              <a:rPr lang="en-US" sz="2400" dirty="0" smtClean="0">
                <a:solidFill>
                  <a:prstClr val="white"/>
                </a:solidFill>
                <a:cs typeface="Arial" pitchFamily="34" charset="0"/>
              </a:rPr>
              <a:t>‘Pan-cancer’ analyses reveal additional features of 	disease</a:t>
            </a:r>
          </a:p>
          <a:p>
            <a:pPr marL="520700" lvl="1" defTabSz="457200">
              <a:spcBef>
                <a:spcPts val="700"/>
              </a:spcBef>
              <a:buClr>
                <a:srgbClr val="D6ECFF"/>
              </a:buClr>
              <a:buSzPct val="95000"/>
              <a:buFont typeface="Wingdings" pitchFamily="2" charset="2"/>
              <a:buChar char="§"/>
              <a:tabLst>
                <a:tab pos="914400" algn="l"/>
              </a:tabLst>
            </a:pPr>
            <a:r>
              <a:rPr lang="en-US" sz="2400" dirty="0" smtClean="0">
                <a:solidFill>
                  <a:prstClr val="white"/>
                </a:solidFill>
                <a:cs typeface="Arial" pitchFamily="34" charset="0"/>
              </a:rPr>
              <a:t>~30 papers to be published in the next several weeks</a:t>
            </a:r>
          </a:p>
          <a:p>
            <a:pPr marL="520700" lvl="1" defTabSz="457200">
              <a:spcBef>
                <a:spcPts val="700"/>
              </a:spcBef>
              <a:buClr>
                <a:srgbClr val="D6ECFF"/>
              </a:buClr>
              <a:buSzPct val="95000"/>
              <a:tabLst>
                <a:tab pos="914400" algn="l"/>
              </a:tabLst>
            </a:pPr>
            <a:r>
              <a:rPr lang="en-US" sz="2400" dirty="0" smtClean="0">
                <a:solidFill>
                  <a:prstClr val="white"/>
                </a:solidFill>
                <a:cs typeface="Arial" pitchFamily="34" charset="0"/>
              </a:rPr>
              <a:t>		</a:t>
            </a:r>
          </a:p>
        </p:txBody>
      </p:sp>
      <p:pic>
        <p:nvPicPr>
          <p:cNvPr id="38915"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grpSp>
        <p:nvGrpSpPr>
          <p:cNvPr id="2" name="Group 1"/>
          <p:cNvGrpSpPr/>
          <p:nvPr/>
        </p:nvGrpSpPr>
        <p:grpSpPr>
          <a:xfrm>
            <a:off x="1765808" y="2608035"/>
            <a:ext cx="5812893" cy="3720574"/>
            <a:chOff x="1765808" y="2608035"/>
            <a:chExt cx="5812893" cy="3720574"/>
          </a:xfrm>
        </p:grpSpPr>
        <p:sp>
          <p:nvSpPr>
            <p:cNvPr id="30" name="Rectangle 29"/>
            <p:cNvSpPr/>
            <p:nvPr/>
          </p:nvSpPr>
          <p:spPr>
            <a:xfrm>
              <a:off x="1765808" y="2619594"/>
              <a:ext cx="5759090" cy="37090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prstClr val="white"/>
                </a:solidFill>
              </a:endParaRPr>
            </a:p>
          </p:txBody>
        </p:sp>
        <p:pic>
          <p:nvPicPr>
            <p:cNvPr id="8" name="Picture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0689" t="47427" r="5089" b="3754"/>
            <a:stretch/>
          </p:blipFill>
          <p:spPr bwMode="auto">
            <a:xfrm>
              <a:off x="4039557" y="4575832"/>
              <a:ext cx="1779895" cy="163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yle-cube-stack-v04.png"/>
            <p:cNvPicPr>
              <a:picLocks noChangeAspect="1"/>
            </p:cNvPicPr>
            <p:nvPr/>
          </p:nvPicPr>
          <p:blipFill rotWithShape="1">
            <a:blip r:embed="rId6" cstate="print">
              <a:extLst>
                <a:ext uri="{28A0092B-C50C-407E-A947-70E740481C1C}">
                  <a14:useLocalDpi xmlns:a14="http://schemas.microsoft.com/office/drawing/2010/main" val="0"/>
                </a:ext>
              </a:extLst>
            </a:blip>
            <a:srcRect l="7345" t="9937" r="6699" b="11462"/>
            <a:stretch/>
          </p:blipFill>
          <p:spPr>
            <a:xfrm>
              <a:off x="5141266" y="2858777"/>
              <a:ext cx="2437435" cy="1772588"/>
            </a:xfrm>
            <a:prstGeom prst="rect">
              <a:avLst/>
            </a:prstGeom>
          </p:spPr>
        </p:pic>
        <p:sp>
          <p:nvSpPr>
            <p:cNvPr id="12" name="TextBox 11"/>
            <p:cNvSpPr txBox="1"/>
            <p:nvPr/>
          </p:nvSpPr>
          <p:spPr>
            <a:xfrm>
              <a:off x="5289021" y="2608035"/>
              <a:ext cx="1881108" cy="299619"/>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orbel"/>
                </a:rPr>
                <a:t>Integrative Analyses</a:t>
              </a:r>
              <a:endParaRPr lang="en-US" dirty="0">
                <a:solidFill>
                  <a:prstClr val="black"/>
                </a:solidFill>
                <a:latin typeface="Corbel"/>
              </a:endParaRPr>
            </a:p>
          </p:txBody>
        </p:sp>
        <p:cxnSp>
          <p:nvCxnSpPr>
            <p:cNvPr id="13" name="Straight Arrow Connector 12"/>
            <p:cNvCxnSpPr/>
            <p:nvPr/>
          </p:nvCxnSpPr>
          <p:spPr>
            <a:xfrm>
              <a:off x="3346435" y="4734083"/>
              <a:ext cx="431411" cy="275097"/>
            </a:xfrm>
            <a:prstGeom prst="straightConnector1">
              <a:avLst/>
            </a:prstGeom>
            <a:ln w="76200" cmpd="sng">
              <a:solidFill>
                <a:srgbClr val="58218B"/>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979111" y="4762820"/>
              <a:ext cx="250463" cy="243275"/>
            </a:xfrm>
            <a:prstGeom prst="straightConnector1">
              <a:avLst/>
            </a:prstGeom>
            <a:ln w="76200" cmpd="sng">
              <a:solidFill>
                <a:srgbClr val="58218B"/>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19474" y="4590125"/>
              <a:ext cx="680762" cy="345390"/>
            </a:xfrm>
            <a:prstGeom prst="rect">
              <a:avLst/>
            </a:prstGeom>
            <a:noFill/>
          </p:spPr>
          <p:txBody>
            <a:bodyPr wrap="none" rtlCol="0">
              <a:spAutoFit/>
            </a:bodyPr>
            <a:lstStyle/>
            <a:p>
              <a:pPr fontAlgn="auto">
                <a:spcBef>
                  <a:spcPts val="0"/>
                </a:spcBef>
                <a:spcAft>
                  <a:spcPts val="0"/>
                </a:spcAft>
              </a:pPr>
              <a:r>
                <a:rPr lang="en-US" b="0" dirty="0" smtClean="0">
                  <a:solidFill>
                    <a:prstClr val="white"/>
                  </a:solidFill>
                  <a:latin typeface="Corbel"/>
                </a:rPr>
                <a:t>Thematic</a:t>
              </a:r>
            </a:p>
            <a:p>
              <a:pPr fontAlgn="auto">
                <a:spcBef>
                  <a:spcPts val="0"/>
                </a:spcBef>
                <a:spcAft>
                  <a:spcPts val="0"/>
                </a:spcAft>
              </a:pPr>
              <a:r>
                <a:rPr lang="en-US" b="0" dirty="0" smtClean="0">
                  <a:solidFill>
                    <a:prstClr val="white"/>
                  </a:solidFill>
                  <a:latin typeface="Corbel"/>
                </a:rPr>
                <a:t>Pathways</a:t>
              </a:r>
            </a:p>
          </p:txBody>
        </p:sp>
        <p:sp>
          <p:nvSpPr>
            <p:cNvPr id="32" name="Rounded Rectangle 31"/>
            <p:cNvSpPr/>
            <p:nvPr/>
          </p:nvSpPr>
          <p:spPr>
            <a:xfrm>
              <a:off x="1974050" y="2692933"/>
              <a:ext cx="3040154" cy="18373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sz="1400" b="0">
                <a:solidFill>
                  <a:prstClr val="black"/>
                </a:solidFill>
              </a:endParaRPr>
            </a:p>
          </p:txBody>
        </p:sp>
        <p:pic>
          <p:nvPicPr>
            <p:cNvPr id="35"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828" y="2721844"/>
              <a:ext cx="1268729" cy="175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4"/>
            <p:cNvSpPr txBox="1">
              <a:spLocks noChangeArrowheads="1"/>
            </p:cNvSpPr>
            <p:nvPr/>
          </p:nvSpPr>
          <p:spPr bwMode="auto">
            <a:xfrm>
              <a:off x="3930300" y="4239408"/>
              <a:ext cx="7903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7FD13B">
                      <a:lumMod val="50000"/>
                    </a:srgbClr>
                  </a:solidFill>
                </a:rPr>
                <a:t>Bladder</a:t>
              </a:r>
            </a:p>
          </p:txBody>
        </p:sp>
        <p:sp>
          <p:nvSpPr>
            <p:cNvPr id="37" name="TextBox 5"/>
            <p:cNvSpPr txBox="1">
              <a:spLocks noChangeArrowheads="1"/>
            </p:cNvSpPr>
            <p:nvPr/>
          </p:nvSpPr>
          <p:spPr bwMode="auto">
            <a:xfrm>
              <a:off x="2450998" y="4058891"/>
              <a:ext cx="7903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58218B"/>
                  </a:solidFill>
                </a:rPr>
                <a:t>Ovarian</a:t>
              </a:r>
            </a:p>
          </p:txBody>
        </p:sp>
        <p:sp>
          <p:nvSpPr>
            <p:cNvPr id="38" name="TextBox 6"/>
            <p:cNvSpPr txBox="1">
              <a:spLocks noChangeArrowheads="1"/>
            </p:cNvSpPr>
            <p:nvPr/>
          </p:nvSpPr>
          <p:spPr bwMode="auto">
            <a:xfrm>
              <a:off x="1967792" y="3018288"/>
              <a:ext cx="1276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smtClean="0">
                  <a:solidFill>
                    <a:srgbClr val="FEB653"/>
                  </a:solidFill>
                </a:rPr>
                <a:t>Acute Myeloid Leukemia</a:t>
              </a:r>
              <a:endParaRPr lang="en-US" sz="1000" dirty="0">
                <a:solidFill>
                  <a:srgbClr val="FEB653"/>
                </a:solidFill>
              </a:endParaRPr>
            </a:p>
          </p:txBody>
        </p:sp>
        <p:sp>
          <p:nvSpPr>
            <p:cNvPr id="39" name="TextBox 7"/>
            <p:cNvSpPr txBox="1">
              <a:spLocks noChangeArrowheads="1"/>
            </p:cNvSpPr>
            <p:nvPr/>
          </p:nvSpPr>
          <p:spPr bwMode="auto">
            <a:xfrm>
              <a:off x="2451744" y="4225190"/>
              <a:ext cx="948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C83310"/>
                  </a:solidFill>
                </a:rPr>
                <a:t>Endometrial</a:t>
              </a:r>
            </a:p>
          </p:txBody>
        </p:sp>
        <p:sp>
          <p:nvSpPr>
            <p:cNvPr id="40" name="TextBox 8"/>
            <p:cNvSpPr txBox="1">
              <a:spLocks noChangeArrowheads="1"/>
            </p:cNvSpPr>
            <p:nvPr/>
          </p:nvSpPr>
          <p:spPr bwMode="auto">
            <a:xfrm>
              <a:off x="3914932" y="4049506"/>
              <a:ext cx="7903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chemeClr val="tx2">
                      <a:lumMod val="10000"/>
                    </a:schemeClr>
                  </a:solidFill>
                </a:rPr>
                <a:t>Rectum</a:t>
              </a:r>
            </a:p>
          </p:txBody>
        </p:sp>
        <p:sp>
          <p:nvSpPr>
            <p:cNvPr id="41" name="TextBox 9"/>
            <p:cNvSpPr txBox="1">
              <a:spLocks noChangeArrowheads="1"/>
            </p:cNvSpPr>
            <p:nvPr/>
          </p:nvSpPr>
          <p:spPr bwMode="auto">
            <a:xfrm>
              <a:off x="1995859" y="3633436"/>
              <a:ext cx="12008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BDA2D2"/>
                  </a:solidFill>
                </a:rPr>
                <a:t>Lung Squamous</a:t>
              </a:r>
            </a:p>
          </p:txBody>
        </p:sp>
        <p:sp>
          <p:nvSpPr>
            <p:cNvPr id="42" name="TextBox 10"/>
            <p:cNvSpPr txBox="1">
              <a:spLocks noChangeArrowheads="1"/>
            </p:cNvSpPr>
            <p:nvPr/>
          </p:nvSpPr>
          <p:spPr bwMode="auto">
            <a:xfrm>
              <a:off x="1985972" y="3437296"/>
              <a:ext cx="15806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E06B10"/>
                  </a:solidFill>
                </a:rPr>
                <a:t>Lung Adenocarcinoma</a:t>
              </a:r>
            </a:p>
          </p:txBody>
        </p:sp>
        <p:sp>
          <p:nvSpPr>
            <p:cNvPr id="43" name="TextBox 11"/>
            <p:cNvSpPr txBox="1">
              <a:spLocks noChangeArrowheads="1"/>
            </p:cNvSpPr>
            <p:nvPr/>
          </p:nvSpPr>
          <p:spPr bwMode="auto">
            <a:xfrm>
              <a:off x="3854565" y="3883606"/>
              <a:ext cx="1331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E00013"/>
                  </a:solidFill>
                </a:rPr>
                <a:t>Kidney Clear Cell</a:t>
              </a:r>
            </a:p>
          </p:txBody>
        </p:sp>
        <p:sp>
          <p:nvSpPr>
            <p:cNvPr id="44" name="TextBox 12"/>
            <p:cNvSpPr txBox="1">
              <a:spLocks noChangeArrowheads="1"/>
            </p:cNvSpPr>
            <p:nvPr/>
          </p:nvSpPr>
          <p:spPr bwMode="auto">
            <a:xfrm>
              <a:off x="3802642" y="2974672"/>
              <a:ext cx="1126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rgbClr val="F8838B"/>
                  </a:solidFill>
                </a:rPr>
                <a:t>Head and </a:t>
              </a:r>
              <a:r>
                <a:rPr lang="en-US" sz="1000" dirty="0" smtClean="0">
                  <a:solidFill>
                    <a:srgbClr val="F8838B"/>
                  </a:solidFill>
                </a:rPr>
                <a:t>Neck squamous</a:t>
              </a:r>
              <a:endParaRPr lang="en-US" sz="1000" dirty="0">
                <a:solidFill>
                  <a:srgbClr val="F8838B"/>
                </a:solidFill>
              </a:endParaRPr>
            </a:p>
          </p:txBody>
        </p:sp>
        <p:sp>
          <p:nvSpPr>
            <p:cNvPr id="45" name="TextBox 13"/>
            <p:cNvSpPr txBox="1">
              <a:spLocks noChangeArrowheads="1"/>
            </p:cNvSpPr>
            <p:nvPr/>
          </p:nvSpPr>
          <p:spPr bwMode="auto">
            <a:xfrm>
              <a:off x="3924244" y="3674837"/>
              <a:ext cx="10899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a:solidFill>
                    <a:schemeClr val="accent3">
                      <a:lumMod val="75000"/>
                    </a:schemeClr>
                  </a:solidFill>
                </a:rPr>
                <a:t>Colon</a:t>
              </a:r>
            </a:p>
          </p:txBody>
        </p:sp>
        <p:sp>
          <p:nvSpPr>
            <p:cNvPr id="46" name="TextBox 14"/>
            <p:cNvSpPr txBox="1">
              <a:spLocks noChangeArrowheads="1"/>
            </p:cNvSpPr>
            <p:nvPr/>
          </p:nvSpPr>
          <p:spPr bwMode="auto">
            <a:xfrm>
              <a:off x="3946991" y="3305913"/>
              <a:ext cx="9532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smtClean="0">
                  <a:solidFill>
                    <a:srgbClr val="0D67AC"/>
                  </a:solidFill>
                </a:rPr>
                <a:t>Breast carcinoma</a:t>
              </a:r>
              <a:endParaRPr lang="en-US" sz="1000" dirty="0">
                <a:solidFill>
                  <a:srgbClr val="0D67AC"/>
                </a:solidFill>
              </a:endParaRPr>
            </a:p>
          </p:txBody>
        </p:sp>
        <p:sp>
          <p:nvSpPr>
            <p:cNvPr id="47" name="TextBox 15"/>
            <p:cNvSpPr txBox="1">
              <a:spLocks noChangeArrowheads="1"/>
            </p:cNvSpPr>
            <p:nvPr/>
          </p:nvSpPr>
          <p:spPr bwMode="auto">
            <a:xfrm>
              <a:off x="3675649" y="2675774"/>
              <a:ext cx="114243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err="1" smtClean="0">
                  <a:solidFill>
                    <a:srgbClr val="2B922E"/>
                  </a:solidFill>
                </a:rPr>
                <a:t>Glioblastoma</a:t>
              </a:r>
              <a:r>
                <a:rPr lang="en-US" sz="1000" dirty="0" smtClean="0">
                  <a:solidFill>
                    <a:srgbClr val="2B922E"/>
                  </a:solidFill>
                </a:rPr>
                <a:t> multiform</a:t>
              </a:r>
              <a:endParaRPr lang="en-US" sz="1000" dirty="0">
                <a:solidFill>
                  <a:srgbClr val="2B922E"/>
                </a:solidFill>
              </a:endParaRPr>
            </a:p>
          </p:txBody>
        </p:sp>
        <p:sp>
          <p:nvSpPr>
            <p:cNvPr id="34" name="TextBox 33"/>
            <p:cNvSpPr txBox="1"/>
            <p:nvPr/>
          </p:nvSpPr>
          <p:spPr>
            <a:xfrm>
              <a:off x="2058260" y="2651141"/>
              <a:ext cx="979423" cy="169093"/>
            </a:xfrm>
            <a:prstGeom prst="rect">
              <a:avLst/>
            </a:prstGeom>
            <a:noFill/>
          </p:spPr>
          <p:txBody>
            <a:bodyPr wrap="none" rtlCol="0">
              <a:spAutoFit/>
            </a:bodyPr>
            <a:lstStyle/>
            <a:p>
              <a:pPr fontAlgn="auto">
                <a:spcBef>
                  <a:spcPts val="0"/>
                </a:spcBef>
                <a:spcAft>
                  <a:spcPts val="0"/>
                </a:spcAft>
              </a:pPr>
              <a:r>
                <a:rPr lang="en-US" sz="1400" dirty="0" smtClean="0">
                  <a:solidFill>
                    <a:srgbClr val="000000"/>
                  </a:solidFill>
                  <a:latin typeface="Corbel"/>
                </a:rPr>
                <a:t>Pan-Cancer Sites</a:t>
              </a:r>
              <a:endParaRPr lang="en-US" sz="1400" dirty="0">
                <a:solidFill>
                  <a:srgbClr val="000000"/>
                </a:solidFill>
                <a:latin typeface="Corbel"/>
              </a:endParaRPr>
            </a:p>
          </p:txBody>
        </p:sp>
      </p:grpSp>
      <p:sp>
        <p:nvSpPr>
          <p:cNvPr id="48" name="TextBox 4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243964792"/>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75" y="1"/>
            <a:ext cx="8615425" cy="1220518"/>
          </a:xfrm>
          <a:prstGeom prst="rect">
            <a:avLst/>
          </a:prstGeom>
        </p:spPr>
      </p:pic>
      <p:sp>
        <p:nvSpPr>
          <p:cNvPr id="4" name="Rectangle 3"/>
          <p:cNvSpPr/>
          <p:nvPr/>
        </p:nvSpPr>
        <p:spPr>
          <a:xfrm>
            <a:off x="45586" y="1284307"/>
            <a:ext cx="9134582" cy="3395801"/>
          </a:xfrm>
          <a:prstGeom prst="rect">
            <a:avLst/>
          </a:prstGeom>
        </p:spPr>
        <p:txBody>
          <a:bodyPr wrap="square">
            <a:spAutoFit/>
          </a:bodyPr>
          <a:lstStyle/>
          <a:p>
            <a:pPr defTabSz="568325">
              <a:spcAft>
                <a:spcPts val="1400"/>
              </a:spcAft>
            </a:pPr>
            <a:r>
              <a:rPr lang="en-US" sz="2400" dirty="0">
                <a:solidFill>
                  <a:prstClr val="white"/>
                </a:solidFill>
                <a:cs typeface="Arial" pitchFamily="34" charset="0"/>
              </a:rPr>
              <a:t>Disease G</a:t>
            </a:r>
            <a:r>
              <a:rPr lang="en-US" sz="2400" dirty="0" smtClean="0">
                <a:solidFill>
                  <a:prstClr val="white"/>
                </a:solidFill>
                <a:cs typeface="Arial" pitchFamily="34" charset="0"/>
              </a:rPr>
              <a:t>ene Discovery:</a:t>
            </a:r>
            <a:endParaRPr lang="en-US" sz="2400" i="1" dirty="0" smtClean="0">
              <a:solidFill>
                <a:prstClr val="white"/>
              </a:solidFill>
              <a:cs typeface="Arial" pitchFamily="34" charset="0"/>
            </a:endParaRPr>
          </a:p>
          <a:p>
            <a:pPr marL="584200" indent="-342900" defTabSz="568325">
              <a:spcAft>
                <a:spcPts val="1400"/>
              </a:spcAft>
              <a:buFont typeface="Arial" pitchFamily="34" charset="0"/>
              <a:buChar char="•"/>
            </a:pPr>
            <a:r>
              <a:rPr lang="en-US" sz="2400" dirty="0" smtClean="0">
                <a:solidFill>
                  <a:schemeClr val="tx2">
                    <a:lumMod val="90000"/>
                  </a:schemeClr>
                </a:solidFill>
                <a:cs typeface="Arial" pitchFamily="34" charset="0"/>
              </a:rPr>
              <a:t>&gt;9600 whole-</a:t>
            </a:r>
            <a:r>
              <a:rPr lang="en-US" sz="2400" dirty="0" err="1" smtClean="0">
                <a:solidFill>
                  <a:schemeClr val="tx2">
                    <a:lumMod val="90000"/>
                  </a:schemeClr>
                </a:solidFill>
                <a:cs typeface="Arial" pitchFamily="34" charset="0"/>
              </a:rPr>
              <a:t>exome</a:t>
            </a:r>
            <a:r>
              <a:rPr lang="en-US" sz="2400" dirty="0" smtClean="0">
                <a:solidFill>
                  <a:schemeClr val="tx2">
                    <a:lumMod val="90000"/>
                  </a:schemeClr>
                </a:solidFill>
                <a:cs typeface="Arial" pitchFamily="34" charset="0"/>
              </a:rPr>
              <a:t> sequences for &gt;617 diseases</a:t>
            </a:r>
            <a:endParaRPr lang="en-US" sz="2400" dirty="0">
              <a:solidFill>
                <a:schemeClr val="tx2">
                  <a:lumMod val="90000"/>
                </a:schemeClr>
              </a:solidFill>
              <a:cs typeface="Arial" pitchFamily="34" charset="0"/>
            </a:endParaRPr>
          </a:p>
          <a:p>
            <a:pPr marL="584200" indent="-342900" defTabSz="568325">
              <a:spcAft>
                <a:spcPts val="1400"/>
              </a:spcAft>
              <a:buFont typeface="Arial" pitchFamily="34" charset="0"/>
              <a:buChar char="•"/>
            </a:pPr>
            <a:r>
              <a:rPr lang="en-US" sz="2400" dirty="0" smtClean="0">
                <a:solidFill>
                  <a:schemeClr val="tx2">
                    <a:lumMod val="90000"/>
                  </a:schemeClr>
                </a:solidFill>
                <a:cs typeface="Arial" pitchFamily="34" charset="0"/>
              </a:rPr>
              <a:t>Discovery of 199 disease genes underlying 114 diseases</a:t>
            </a:r>
          </a:p>
          <a:p>
            <a:pPr marL="584200" indent="-342900" defTabSz="568325">
              <a:spcAft>
                <a:spcPts val="1400"/>
              </a:spcAft>
              <a:buFont typeface="Arial" pitchFamily="34" charset="0"/>
              <a:buChar char="•"/>
            </a:pPr>
            <a:r>
              <a:rPr lang="en-US" sz="2400" dirty="0" smtClean="0">
                <a:solidFill>
                  <a:schemeClr val="tx2">
                    <a:lumMod val="90000"/>
                  </a:schemeClr>
                </a:solidFill>
                <a:cs typeface="Arial" pitchFamily="34" charset="0"/>
              </a:rPr>
              <a:t>Publications (31)</a:t>
            </a:r>
          </a:p>
          <a:p>
            <a:pPr marL="584200" lvl="1" indent="-342900" defTabSz="568325">
              <a:spcAft>
                <a:spcPts val="0"/>
              </a:spcAft>
            </a:pPr>
            <a:r>
              <a:rPr lang="en-US" sz="2400" dirty="0" smtClean="0">
                <a:solidFill>
                  <a:schemeClr val="tx2">
                    <a:lumMod val="90000"/>
                  </a:schemeClr>
                </a:solidFill>
                <a:cs typeface="Arial" pitchFamily="34" charset="0"/>
              </a:rPr>
              <a:t>		</a:t>
            </a:r>
            <a:r>
              <a:rPr lang="en-US" sz="2200" dirty="0" smtClean="0">
                <a:solidFill>
                  <a:schemeClr val="tx1">
                    <a:lumMod val="85000"/>
                  </a:schemeClr>
                </a:solidFill>
                <a:cs typeface="Arial" pitchFamily="34" charset="0"/>
              </a:rPr>
              <a:t>Discoveries of diseases genes (22)</a:t>
            </a:r>
          </a:p>
          <a:p>
            <a:pPr marL="584200" lvl="1" indent="-342900" defTabSz="568325">
              <a:spcAft>
                <a:spcPts val="0"/>
              </a:spcAft>
            </a:pPr>
            <a:r>
              <a:rPr lang="en-US" sz="2200" dirty="0" smtClean="0">
                <a:solidFill>
                  <a:schemeClr val="tx1">
                    <a:lumMod val="85000"/>
                  </a:schemeClr>
                </a:solidFill>
                <a:cs typeface="Arial" pitchFamily="34" charset="0"/>
              </a:rPr>
              <a:t>		Methods and resources (6)</a:t>
            </a:r>
          </a:p>
          <a:p>
            <a:pPr lvl="1" defTabSz="568325">
              <a:spcAft>
                <a:spcPts val="0"/>
              </a:spcAft>
            </a:pPr>
            <a:r>
              <a:rPr lang="en-US" sz="2200" dirty="0" smtClean="0">
                <a:solidFill>
                  <a:schemeClr val="tx1">
                    <a:lumMod val="85000"/>
                  </a:schemeClr>
                </a:solidFill>
                <a:cs typeface="Arial" pitchFamily="34" charset="0"/>
              </a:rPr>
              <a:t>		Practices for data sharing (3)</a:t>
            </a:r>
          </a:p>
        </p:txBody>
      </p:sp>
      <p:sp>
        <p:nvSpPr>
          <p:cNvPr id="5" name="Rectangle 4"/>
          <p:cNvSpPr/>
          <p:nvPr/>
        </p:nvSpPr>
        <p:spPr>
          <a:xfrm>
            <a:off x="135879" y="4704351"/>
            <a:ext cx="9044289" cy="1928733"/>
          </a:xfrm>
          <a:prstGeom prst="rect">
            <a:avLst/>
          </a:prstGeom>
        </p:spPr>
        <p:txBody>
          <a:bodyPr wrap="square">
            <a:spAutoFit/>
          </a:bodyPr>
          <a:lstStyle/>
          <a:p>
            <a:pPr>
              <a:spcAft>
                <a:spcPts val="1400"/>
              </a:spcAft>
            </a:pPr>
            <a:r>
              <a:rPr lang="en-US" sz="2400" dirty="0">
                <a:solidFill>
                  <a:prstClr val="white"/>
                </a:solidFill>
                <a:cs typeface="Arial" pitchFamily="34" charset="0"/>
              </a:rPr>
              <a:t>Network and </a:t>
            </a:r>
            <a:r>
              <a:rPr lang="en-US" sz="2400" dirty="0" smtClean="0">
                <a:solidFill>
                  <a:prstClr val="white"/>
                </a:solidFill>
                <a:cs typeface="Arial" pitchFamily="34" charset="0"/>
              </a:rPr>
              <a:t>Outreach:</a:t>
            </a:r>
            <a:endParaRPr lang="en-US" sz="2400" dirty="0">
              <a:solidFill>
                <a:prstClr val="white"/>
              </a:solidFill>
              <a:cs typeface="Arial" pitchFamily="34" charset="0"/>
            </a:endParaRPr>
          </a:p>
          <a:p>
            <a:pPr marL="584200" indent="-342900">
              <a:spcAft>
                <a:spcPts val="1400"/>
              </a:spcAft>
              <a:buFont typeface="Arial" pitchFamily="34" charset="0"/>
              <a:buChar char="•"/>
            </a:pPr>
            <a:r>
              <a:rPr lang="en-US" sz="2400" dirty="0" smtClean="0">
                <a:solidFill>
                  <a:schemeClr val="tx2">
                    <a:lumMod val="90000"/>
                  </a:schemeClr>
                </a:solidFill>
                <a:cs typeface="Arial" pitchFamily="34" charset="0"/>
              </a:rPr>
              <a:t>Collaborative Network: 384 investigators, 189 	institutions, and 30 countries</a:t>
            </a:r>
          </a:p>
          <a:p>
            <a:pPr marL="584200" indent="-342900" defTabSz="568325">
              <a:spcAft>
                <a:spcPts val="1400"/>
              </a:spcAft>
              <a:buFont typeface="Arial" pitchFamily="34" charset="0"/>
              <a:buChar char="•"/>
            </a:pPr>
            <a:r>
              <a:rPr lang="en-US" sz="2400" dirty="0" smtClean="0">
                <a:solidFill>
                  <a:schemeClr val="tx2">
                    <a:lumMod val="90000"/>
                  </a:schemeClr>
                </a:solidFill>
                <a:cs typeface="Arial" pitchFamily="34" charset="0"/>
              </a:rPr>
              <a:t>IRDiRC committees and working groups</a:t>
            </a:r>
          </a:p>
        </p:txBody>
      </p:sp>
      <p:sp>
        <p:nvSpPr>
          <p:cNvPr id="6" name="TextBox 5"/>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3203383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249"/>
                                          </p:stCondLst>
                                        </p:cTn>
                                        <p:tgtEl>
                                          <p:spTgt spid="4">
                                            <p:txEl>
                                              <p:pRg st="4" end="4"/>
                                            </p:txEl>
                                          </p:spTgt>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500"/>
                                  </p:stCondLst>
                                  <p:childTnLst>
                                    <p:set>
                                      <p:cBhvr>
                                        <p:cTn id="24" dur="1" fill="hold">
                                          <p:stCondLst>
                                            <p:cond delay="249"/>
                                          </p:stCondLst>
                                        </p:cTn>
                                        <p:tgtEl>
                                          <p:spTgt spid="4">
                                            <p:txEl>
                                              <p:pRg st="5" end="5"/>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500"/>
                                  </p:stCondLst>
                                  <p:childTnLst>
                                    <p:set>
                                      <p:cBhvr>
                                        <p:cTn id="27" dur="1" fill="hold">
                                          <p:stCondLst>
                                            <p:cond delay="249"/>
                                          </p:stCondLst>
                                        </p:cTn>
                                        <p:tgtEl>
                                          <p:spTgt spid="4">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968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4764" y="9593"/>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Clinical Sequencing Exploratory Research (CSER) Program</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base">
              <a:spcBef>
                <a:spcPts val="700"/>
              </a:spcBef>
              <a:spcAft>
                <a:spcPct val="0"/>
              </a:spcAft>
              <a:buClr>
                <a:srgbClr val="D6ECFF"/>
              </a:buClr>
              <a:buSzPct val="95000"/>
            </a:pPr>
            <a:endParaRPr lang="en-US" sz="2000" dirty="0" smtClean="0">
              <a:solidFill>
                <a:prstClr val="white"/>
              </a:solidFill>
            </a:endParaRPr>
          </a:p>
        </p:txBody>
      </p:sp>
      <p:sp>
        <p:nvSpPr>
          <p:cNvPr id="7" name="Content Placeholder 5"/>
          <p:cNvSpPr txBox="1">
            <a:spLocks/>
          </p:cNvSpPr>
          <p:nvPr/>
        </p:nvSpPr>
        <p:spPr bwMode="auto">
          <a:xfrm>
            <a:off x="76200" y="1559075"/>
            <a:ext cx="6248400" cy="53340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27013" lvl="1" indent="-227013" defTabSz="457200" fontAlgn="base">
              <a:spcAft>
                <a:spcPct val="0"/>
              </a:spcAft>
              <a:buClr>
                <a:schemeClr val="tx1"/>
              </a:buClr>
              <a:buSzPct val="95000"/>
              <a:buFont typeface="Wingdings" pitchFamily="2" charset="2"/>
              <a:buChar char="§"/>
              <a:defRPr/>
            </a:pPr>
            <a:r>
              <a:rPr lang="en-US" sz="2400" dirty="0" smtClean="0">
                <a:solidFill>
                  <a:prstClr val="white"/>
                </a:solidFill>
              </a:rPr>
              <a:t>Three new CSER </a:t>
            </a:r>
            <a:r>
              <a:rPr lang="en-US" sz="2400" dirty="0" smtClean="0"/>
              <a:t>sites</a:t>
            </a:r>
            <a:r>
              <a:rPr lang="en-US" sz="2400" dirty="0" smtClean="0">
                <a:solidFill>
                  <a:prstClr val="white"/>
                </a:solidFill>
              </a:rPr>
              <a:t>:</a:t>
            </a:r>
            <a:endParaRPr lang="en-US" sz="2400" dirty="0">
              <a:solidFill>
                <a:prstClr val="white"/>
              </a:solidFill>
            </a:endParaRPr>
          </a:p>
          <a:p>
            <a:pPr marL="457200" lvl="2" indent="0" defTabSz="457200" fontAlgn="base">
              <a:spcAft>
                <a:spcPct val="0"/>
              </a:spcAft>
              <a:buClr>
                <a:srgbClr val="D6ECFF"/>
              </a:buClr>
              <a:buSzPct val="95000"/>
              <a:defRPr/>
            </a:pPr>
            <a:endParaRPr lang="en-US" sz="1000" dirty="0" smtClean="0">
              <a:solidFill>
                <a:schemeClr val="tx2">
                  <a:lumMod val="90000"/>
                </a:schemeClr>
              </a:solidFill>
            </a:endParaRPr>
          </a:p>
          <a:p>
            <a:pPr marL="457200" lvl="2" indent="0" defTabSz="457200" fontAlgn="base">
              <a:spcAft>
                <a:spcPct val="0"/>
              </a:spcAft>
              <a:buClr>
                <a:srgbClr val="D6ECFF"/>
              </a:buClr>
              <a:buSzPct val="95000"/>
              <a:defRPr/>
            </a:pPr>
            <a:r>
              <a:rPr lang="en-US" sz="2400" dirty="0" err="1" smtClean="0">
                <a:solidFill>
                  <a:schemeClr val="tx2">
                    <a:lumMod val="90000"/>
                  </a:schemeClr>
                </a:solidFill>
              </a:rPr>
              <a:t>HudsonAlpha</a:t>
            </a:r>
            <a:r>
              <a:rPr lang="en-US" sz="2400" dirty="0" smtClean="0">
                <a:solidFill>
                  <a:schemeClr val="tx2">
                    <a:lumMod val="90000"/>
                  </a:schemeClr>
                </a:solidFill>
              </a:rPr>
              <a:t> Institute</a:t>
            </a:r>
          </a:p>
          <a:p>
            <a:pPr marL="457200" lvl="2" indent="0" defTabSz="457200" fontAlgn="base">
              <a:spcAft>
                <a:spcPct val="0"/>
              </a:spcAft>
              <a:buClr>
                <a:srgbClr val="D6ECFF"/>
              </a:buClr>
              <a:buSzPct val="95000"/>
              <a:defRPr/>
            </a:pPr>
            <a:endParaRPr lang="en-US" sz="1000" dirty="0">
              <a:solidFill>
                <a:schemeClr val="tx2">
                  <a:lumMod val="90000"/>
                </a:schemeClr>
              </a:solidFill>
            </a:endParaRPr>
          </a:p>
          <a:p>
            <a:pPr marL="457200" lvl="2" indent="0" defTabSz="457200" fontAlgn="base">
              <a:spcAft>
                <a:spcPct val="0"/>
              </a:spcAft>
              <a:buClr>
                <a:srgbClr val="D6ECFF"/>
              </a:buClr>
              <a:buSzPct val="95000"/>
              <a:defRPr/>
            </a:pPr>
            <a:r>
              <a:rPr lang="en-US" sz="2400" dirty="0" smtClean="0">
                <a:solidFill>
                  <a:schemeClr val="tx2">
                    <a:lumMod val="90000"/>
                  </a:schemeClr>
                </a:solidFill>
              </a:rPr>
              <a:t>Kaiser Foundation Research Inst.	</a:t>
            </a:r>
          </a:p>
          <a:p>
            <a:pPr marL="457200" lvl="2" indent="0" defTabSz="457200" fontAlgn="base">
              <a:spcAft>
                <a:spcPct val="0"/>
              </a:spcAft>
              <a:buClr>
                <a:srgbClr val="D6ECFF"/>
              </a:buClr>
              <a:buSzPct val="95000"/>
              <a:defRPr/>
            </a:pPr>
            <a:endParaRPr lang="en-US" sz="1000" dirty="0" smtClean="0">
              <a:solidFill>
                <a:schemeClr val="tx2">
                  <a:lumMod val="90000"/>
                </a:schemeClr>
              </a:solidFill>
            </a:endParaRPr>
          </a:p>
          <a:p>
            <a:pPr marL="457200" lvl="2" indent="0" defTabSz="457200" fontAlgn="base">
              <a:spcAft>
                <a:spcPct val="0"/>
              </a:spcAft>
              <a:buClr>
                <a:srgbClr val="D6ECFF"/>
              </a:buClr>
              <a:buSzPct val="95000"/>
              <a:defRPr/>
            </a:pPr>
            <a:r>
              <a:rPr lang="en-US" sz="2400" dirty="0" smtClean="0">
                <a:solidFill>
                  <a:schemeClr val="tx2">
                    <a:lumMod val="90000"/>
                  </a:schemeClr>
                </a:solidFill>
              </a:rPr>
              <a:t>University of Michigan</a:t>
            </a:r>
          </a:p>
          <a:p>
            <a:pPr marL="457200" lvl="2" indent="0" defTabSz="457200" fontAlgn="base">
              <a:spcAft>
                <a:spcPct val="0"/>
              </a:spcAft>
              <a:buClr>
                <a:srgbClr val="D6ECFF"/>
              </a:buClr>
              <a:buSzPct val="95000"/>
              <a:defRPr/>
            </a:pPr>
            <a:endParaRPr lang="en-US" sz="2000" dirty="0" smtClean="0">
              <a:solidFill>
                <a:prstClr val="white"/>
              </a:solidFill>
            </a:endParaRPr>
          </a:p>
          <a:p>
            <a:pPr marL="227013" lvl="1" indent="-227013" defTabSz="457200" fontAlgn="base">
              <a:spcAft>
                <a:spcPct val="0"/>
              </a:spcAft>
              <a:buClr>
                <a:schemeClr val="tx1"/>
              </a:buClr>
              <a:buSzPct val="95000"/>
              <a:buFont typeface="Wingdings" pitchFamily="2" charset="2"/>
              <a:buChar char="§"/>
              <a:defRPr/>
            </a:pPr>
            <a:r>
              <a:rPr lang="en-US" sz="2400" dirty="0" smtClean="0"/>
              <a:t>Coordinating Center: </a:t>
            </a:r>
          </a:p>
          <a:p>
            <a:pPr marL="457200" lvl="2" indent="0" defTabSz="457200" fontAlgn="base">
              <a:spcAft>
                <a:spcPct val="0"/>
              </a:spcAft>
              <a:buClr>
                <a:srgbClr val="D6ECFF"/>
              </a:buClr>
              <a:buSzPct val="95000"/>
              <a:defRPr/>
            </a:pPr>
            <a:endParaRPr lang="en-US" sz="1000" dirty="0" smtClean="0">
              <a:solidFill>
                <a:schemeClr val="tx2">
                  <a:lumMod val="90000"/>
                </a:schemeClr>
              </a:solidFill>
            </a:endParaRPr>
          </a:p>
          <a:p>
            <a:pPr marL="457200" lvl="2" indent="0" defTabSz="457200" fontAlgn="base">
              <a:spcAft>
                <a:spcPct val="0"/>
              </a:spcAft>
              <a:buClr>
                <a:srgbClr val="D6ECFF"/>
              </a:buClr>
              <a:buSzPct val="95000"/>
              <a:defRPr/>
            </a:pPr>
            <a:r>
              <a:rPr lang="en-US" sz="2400" dirty="0" smtClean="0">
                <a:solidFill>
                  <a:schemeClr val="tx2">
                    <a:lumMod val="90000"/>
                  </a:schemeClr>
                </a:solidFill>
              </a:rPr>
              <a:t>University of Washington</a:t>
            </a:r>
          </a:p>
          <a:p>
            <a:pPr marL="457200" lvl="2" indent="0" defTabSz="457200" fontAlgn="base">
              <a:spcAft>
                <a:spcPct val="0"/>
              </a:spcAft>
              <a:buClr>
                <a:srgbClr val="D6ECFF"/>
              </a:buClr>
              <a:buSzPct val="95000"/>
              <a:defRPr/>
            </a:pPr>
            <a:endParaRPr lang="en-US" sz="2000" dirty="0">
              <a:solidFill>
                <a:prstClr val="white"/>
              </a:solidFill>
            </a:endParaRPr>
          </a:p>
          <a:p>
            <a:pPr marL="227013" lvl="1" indent="-227013" defTabSz="457200" fontAlgn="base">
              <a:spcAft>
                <a:spcPct val="0"/>
              </a:spcAft>
              <a:buClr>
                <a:schemeClr val="tx1"/>
              </a:buClr>
              <a:buSzPct val="95000"/>
              <a:buFont typeface="Wingdings" pitchFamily="2" charset="2"/>
              <a:buChar char="§"/>
              <a:defRPr/>
            </a:pPr>
            <a:r>
              <a:rPr lang="en-US" sz="2400" dirty="0"/>
              <a:t>Enhanced integration with ELSI </a:t>
            </a:r>
            <a:r>
              <a:rPr lang="en-US" sz="2400" dirty="0" smtClean="0"/>
              <a:t>studies</a:t>
            </a:r>
            <a:endParaRPr lang="en-US" sz="2400" dirty="0"/>
          </a:p>
        </p:txBody>
      </p:sp>
      <p:pic>
        <p:nvPicPr>
          <p:cNvPr id="4098" name="Picture 2" descr=" "/>
          <p:cNvPicPr>
            <a:picLocks noChangeAspect="1" noChangeArrowheads="1"/>
          </p:cNvPicPr>
          <p:nvPr/>
        </p:nvPicPr>
        <p:blipFill>
          <a:blip r:embed="rId3" cstate="print"/>
          <a:srcRect/>
          <a:stretch>
            <a:fillRect/>
          </a:stretch>
        </p:blipFill>
        <p:spPr bwMode="auto">
          <a:xfrm>
            <a:off x="5744853" y="1824789"/>
            <a:ext cx="3165080" cy="2803358"/>
          </a:xfrm>
          <a:prstGeom prst="rect">
            <a:avLst/>
          </a:prstGeom>
          <a:noFill/>
          <a:effectLst>
            <a:glow rad="228600">
              <a:schemeClr val="accent6">
                <a:satMod val="175000"/>
                <a:alpha val="40000"/>
              </a:schemeClr>
            </a:glow>
          </a:effectLst>
        </p:spPr>
      </p:pic>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1657101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70" name="Title 1"/>
          <p:cNvSpPr txBox="1">
            <a:spLocks/>
          </p:cNvSpPr>
          <p:nvPr/>
        </p:nvSpPr>
        <p:spPr bwMode="auto">
          <a:xfrm>
            <a:off x="-4234" y="9620"/>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1058" y="2535165"/>
            <a:ext cx="9068858" cy="211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User can drill down to details and individual tools 	with a ‘semantic zoom’ web feature</a:t>
            </a:r>
            <a:endParaRPr lang="en-US" sz="2800" b="0" dirty="0">
              <a:solidFill>
                <a:prstClr val="white"/>
              </a:solidFill>
              <a:cs typeface="Arial" pitchFamily="34" charset="0"/>
            </a:endParaRP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65" y="3684636"/>
            <a:ext cx="8379011" cy="25334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bwMode="auto">
          <a:xfrm>
            <a:off x="0" y="1088696"/>
            <a:ext cx="5715000" cy="1446469"/>
          </a:xfrm>
          <a:prstGeom prst="rect">
            <a:avLst/>
          </a:prstGeom>
          <a:noFill/>
          <a:ln w="9525" algn="ctr">
            <a:noFill/>
            <a:miter lim="800000"/>
            <a:headEnd/>
            <a:tailEnd/>
          </a:ln>
        </p:spPr>
        <p:txBody>
          <a:bodyPr/>
          <a:lstStyle/>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800" dirty="0" err="1">
                <a:solidFill>
                  <a:prstClr val="white"/>
                </a:solidFill>
                <a:cs typeface="Arial" pitchFamily="34" charset="0"/>
              </a:rPr>
              <a:t>iSeqTools</a:t>
            </a:r>
            <a:r>
              <a:rPr lang="en-US" sz="2800" dirty="0">
                <a:solidFill>
                  <a:prstClr val="white"/>
                </a:solidFill>
                <a:cs typeface="Arial" pitchFamily="34" charset="0"/>
              </a:rPr>
              <a:t> Portal </a:t>
            </a:r>
            <a:r>
              <a:rPr lang="en-US" sz="2800" dirty="0" smtClean="0">
                <a:solidFill>
                  <a:prstClr val="white"/>
                </a:solidFill>
                <a:cs typeface="Arial" pitchFamily="34" charset="0"/>
              </a:rPr>
              <a:t>provides a 	‘subway map’ </a:t>
            </a:r>
            <a:r>
              <a:rPr lang="en-US" sz="2800" dirty="0">
                <a:solidFill>
                  <a:prstClr val="white"/>
                </a:solidFill>
                <a:cs typeface="Arial" pitchFamily="34" charset="0"/>
              </a:rPr>
              <a:t>for </a:t>
            </a:r>
            <a:r>
              <a:rPr lang="en-US" sz="2800" dirty="0" smtClean="0">
                <a:solidFill>
                  <a:prstClr val="white"/>
                </a:solidFill>
                <a:cs typeface="Arial" pitchFamily="34" charset="0"/>
              </a:rPr>
              <a:t>genome 	analysis</a:t>
            </a:r>
            <a:endParaRPr lang="en-US" sz="2800" b="0" dirty="0" smtClean="0">
              <a:solidFill>
                <a:prstClr val="white"/>
              </a:solidFill>
              <a:cs typeface="Arial"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047954"/>
            <a:ext cx="3207593" cy="1085646"/>
          </a:xfrm>
          <a:prstGeom prst="rect">
            <a:avLst/>
          </a:prstGeom>
          <a:effectLst>
            <a:softEdge rad="127000"/>
          </a:effec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042676441"/>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950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grpSp>
        <p:nvGrpSpPr>
          <p:cNvPr id="18" name="Group 17"/>
          <p:cNvGrpSpPr/>
          <p:nvPr/>
        </p:nvGrpSpPr>
        <p:grpSpPr>
          <a:xfrm>
            <a:off x="140613" y="3783923"/>
            <a:ext cx="8882691" cy="1920240"/>
            <a:chOff x="140613" y="4253823"/>
            <a:chExt cx="8882691" cy="1920240"/>
          </a:xfrm>
        </p:grpSpPr>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13" y="4253823"/>
              <a:ext cx="2158842" cy="192024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612" y="4253823"/>
              <a:ext cx="2596692" cy="192024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963" y="4253823"/>
              <a:ext cx="1790502" cy="192024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2728" y="4253823"/>
              <a:ext cx="1984962" cy="192024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30</a:t>
            </a:r>
            <a:endParaRPr lang="en-US" sz="2000" dirty="0">
              <a:solidFill>
                <a:schemeClr val="accent4">
                  <a:lumMod val="40000"/>
                  <a:lumOff val="60000"/>
                </a:schemeClr>
              </a:solidFill>
              <a:latin typeface="Arial" charset="0"/>
            </a:endParaRPr>
          </a:p>
        </p:txBody>
      </p:sp>
      <p:sp>
        <p:nvSpPr>
          <p:cNvPr id="11" name="Title 1"/>
          <p:cNvSpPr txBox="1">
            <a:spLocks/>
          </p:cNvSpPr>
          <p:nvPr/>
        </p:nvSpPr>
        <p:spPr bwMode="auto">
          <a:xfrm>
            <a:off x="649705" y="1371600"/>
            <a:ext cx="8085221" cy="2613765"/>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3200" dirty="0" smtClean="0">
                <a:solidFill>
                  <a:prstClr val="white"/>
                </a:solidFill>
                <a:latin typeface="Arial" charset="0"/>
              </a:rPr>
              <a:t>8 awards made this year</a:t>
            </a:r>
          </a:p>
          <a:p>
            <a:pPr marL="339725" lvl="1" indent="-228600" defTabSz="698500" eaLnBrk="0" hangingPunct="0">
              <a:spcBef>
                <a:spcPts val="1800"/>
              </a:spcBef>
              <a:buClr>
                <a:schemeClr val="tx1"/>
              </a:buClr>
              <a:buSzPct val="95000"/>
              <a:buFont typeface="Wingdings" pitchFamily="2" charset="2"/>
              <a:buChar char=""/>
              <a:defRPr/>
            </a:pPr>
            <a:r>
              <a:rPr lang="en-US" sz="3200" dirty="0" smtClean="0">
                <a:solidFill>
                  <a:prstClr val="white"/>
                </a:solidFill>
                <a:latin typeface="Arial" charset="0"/>
              </a:rPr>
              <a:t>RFAs posted in June with application 	receipt date of October 17, 2013</a:t>
            </a:r>
            <a:endParaRPr lang="en-US" sz="3200" dirty="0">
              <a:solidFill>
                <a:prstClr val="white"/>
              </a:solidFill>
              <a:latin typeface="Arial" charset="0"/>
            </a:endParaRPr>
          </a:p>
        </p:txBody>
      </p:sp>
    </p:spTree>
    <p:extLst>
      <p:ext uri="{BB962C8B-B14F-4D97-AF65-F5344CB8AC3E}">
        <p14:creationId xmlns:p14="http://schemas.microsoft.com/office/powerpoint/2010/main" val="22020715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07543" y="1295400"/>
            <a:ext cx="9519987" cy="5233987"/>
          </a:xfrm>
          <a:prstGeom prst="rect">
            <a:avLst/>
          </a:prstGeom>
          <a:noFill/>
          <a:ln w="9525" algn="ctr">
            <a:noFill/>
            <a:miter lim="800000"/>
            <a:headEnd/>
            <a:tailEnd/>
          </a:ln>
        </p:spPr>
        <p:txBody>
          <a:bodyPr/>
          <a:lstStyle/>
          <a:p>
            <a:pPr marL="571500" lvl="1" indent="-282575" defTabSz="457200" eaLnBrk="0" hangingPunct="0">
              <a:spcBef>
                <a:spcPts val="700"/>
              </a:spcBef>
              <a:buClr>
                <a:schemeClr val="tx1"/>
              </a:buClr>
              <a:buSzPct val="95000"/>
              <a:buFont typeface="Wingdings" pitchFamily="2" charset="2"/>
              <a:buChar char=""/>
              <a:tabLst>
                <a:tab pos="914400" algn="l"/>
              </a:tabLst>
            </a:pPr>
            <a:r>
              <a:rPr lang="en-US" sz="2800" b="1" dirty="0" smtClean="0">
                <a:solidFill>
                  <a:srgbClr val="FFFFFF"/>
                </a:solidFill>
                <a:latin typeface="Arial" pitchFamily="34" charset="0"/>
                <a:cs typeface="Arial" pitchFamily="34" charset="0"/>
              </a:rPr>
              <a:t>ENCODE Outreach Activities:</a:t>
            </a:r>
          </a:p>
          <a:p>
            <a:pPr marL="571500" lvl="2" indent="-282575" defTabSz="457200" eaLnBrk="0" hangingPunct="0">
              <a:spcBef>
                <a:spcPts val="700"/>
              </a:spcBef>
              <a:buClr>
                <a:srgbClr val="D6ECFF"/>
              </a:buClr>
              <a:buSzPct val="95000"/>
              <a:tabLst>
                <a:tab pos="914400" algn="l"/>
              </a:tabLst>
            </a:pPr>
            <a:r>
              <a:rPr lang="en-US" sz="2600" b="1" dirty="0" smtClean="0">
                <a:solidFill>
                  <a:schemeClr val="tx2">
                    <a:lumMod val="90000"/>
                  </a:schemeClr>
                </a:solidFill>
                <a:latin typeface="Arial" pitchFamily="34" charset="0"/>
                <a:cs typeface="Arial" pitchFamily="34" charset="0"/>
              </a:rPr>
              <a:t>		ENCODE </a:t>
            </a:r>
            <a:r>
              <a:rPr lang="en-US" sz="2600" dirty="0" smtClean="0">
                <a:solidFill>
                  <a:schemeClr val="tx2">
                    <a:lumMod val="90000"/>
                  </a:schemeClr>
                </a:solidFill>
                <a:cs typeface="Arial" pitchFamily="34" charset="0"/>
              </a:rPr>
              <a:t>Tutorial at ASHG Meeting</a:t>
            </a:r>
            <a:endParaRPr lang="en-US" sz="2600" b="1" dirty="0" smtClean="0">
              <a:solidFill>
                <a:schemeClr val="tx2">
                  <a:lumMod val="90000"/>
                </a:schemeClr>
              </a:solidFill>
              <a:cs typeface="Arial" pitchFamily="34" charset="0"/>
            </a:endParaRPr>
          </a:p>
          <a:p>
            <a:pPr marL="571500" lvl="2" indent="-282575" defTabSz="457200" eaLnBrk="0" hangingPunct="0">
              <a:spcBef>
                <a:spcPts val="700"/>
              </a:spcBef>
              <a:buClr>
                <a:srgbClr val="D6ECFF"/>
              </a:buClr>
              <a:buSzPct val="95000"/>
              <a:tabLst>
                <a:tab pos="914400" algn="l"/>
              </a:tabLst>
            </a:pPr>
            <a:r>
              <a:rPr lang="en-US" sz="2600" b="1" dirty="0" smtClean="0">
                <a:solidFill>
                  <a:schemeClr val="tx2">
                    <a:lumMod val="90000"/>
                  </a:schemeClr>
                </a:solidFill>
                <a:latin typeface="Arial" pitchFamily="34" charset="0"/>
                <a:cs typeface="Arial" pitchFamily="34" charset="0"/>
              </a:rPr>
              <a:t>		ENCODE Tutorial at CHARGE Consortium Meeting</a:t>
            </a:r>
          </a:p>
          <a:p>
            <a:pPr marL="571500" lvl="1" indent="-282575"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282575" defTabSz="457200" eaLnBrk="0" hangingPunct="0">
              <a:spcBef>
                <a:spcPts val="700"/>
              </a:spcBef>
              <a:buClr>
                <a:srgbClr val="D6ECFF"/>
              </a:buClr>
              <a:buSzPct val="95000"/>
              <a:buFont typeface="Wingdings" pitchFamily="2" charset="2"/>
              <a:buChar char=""/>
              <a:tabLst>
                <a:tab pos="914400" algn="l"/>
              </a:tabLst>
            </a:pPr>
            <a:endParaRPr lang="en-US" sz="2600" b="1" dirty="0">
              <a:solidFill>
                <a:srgbClr val="FFFFFF"/>
              </a:solidFill>
              <a:latin typeface="Arial" pitchFamily="34" charset="0"/>
              <a:cs typeface="Arial" pitchFamily="34" charset="0"/>
            </a:endParaRPr>
          </a:p>
          <a:p>
            <a:pPr marL="571500" lvl="1" indent="-282575" defTabSz="457200" eaLnBrk="0" hangingPunct="0">
              <a:spcBef>
                <a:spcPts val="700"/>
              </a:spcBef>
              <a:buClr>
                <a:srgbClr val="D6ECFF"/>
              </a:buClr>
              <a:buSzPct val="95000"/>
              <a:buFont typeface="Wingdings" pitchFamily="2" charset="2"/>
              <a:buChar char=""/>
              <a:tabLst>
                <a:tab pos="914400" algn="l"/>
              </a:tabLst>
            </a:pPr>
            <a:endParaRPr lang="en-US" sz="2600" b="1" dirty="0" smtClean="0">
              <a:solidFill>
                <a:srgbClr val="FFFFFF"/>
              </a:solidFill>
              <a:latin typeface="Arial" pitchFamily="34" charset="0"/>
              <a:cs typeface="Arial" pitchFamily="34" charset="0"/>
            </a:endParaRPr>
          </a:p>
          <a:p>
            <a:pPr marL="288925" lvl="1" defTabSz="457200" eaLnBrk="0" hangingPunct="0">
              <a:spcBef>
                <a:spcPts val="700"/>
              </a:spcBef>
              <a:buClr>
                <a:srgbClr val="D6ECFF"/>
              </a:buClr>
              <a:buSzPct val="95000"/>
              <a:tabLst>
                <a:tab pos="914400" algn="l"/>
              </a:tabLst>
            </a:pPr>
            <a:endParaRPr lang="en-US" sz="1000" b="1" dirty="0" smtClean="0">
              <a:solidFill>
                <a:srgbClr val="FFFFFF"/>
              </a:solidFill>
              <a:latin typeface="Arial" pitchFamily="34" charset="0"/>
              <a:cs typeface="Arial" pitchFamily="34" charset="0"/>
            </a:endParaRPr>
          </a:p>
          <a:p>
            <a:pPr marL="571500" lvl="1" indent="-282575" defTabSz="457200" eaLnBrk="0" hangingPunct="0">
              <a:spcBef>
                <a:spcPts val="700"/>
              </a:spcBef>
              <a:buClr>
                <a:schemeClr val="tx1"/>
              </a:buClr>
              <a:buSzPct val="95000"/>
              <a:buFont typeface="Wingdings" pitchFamily="2" charset="2"/>
              <a:buChar char=""/>
              <a:tabLst>
                <a:tab pos="914400" algn="l"/>
              </a:tabLst>
            </a:pPr>
            <a:r>
              <a:rPr lang="en-US" sz="2800" b="1" dirty="0" smtClean="0">
                <a:solidFill>
                  <a:srgbClr val="FFFFFF"/>
                </a:solidFill>
                <a:cs typeface="Arial" pitchFamily="34" charset="0"/>
              </a:rPr>
              <a:t>Cross-Species </a:t>
            </a:r>
            <a:r>
              <a:rPr lang="en-US" sz="2800" dirty="0">
                <a:solidFill>
                  <a:srgbClr val="FFFFFF"/>
                </a:solidFill>
                <a:cs typeface="Arial" pitchFamily="34" charset="0"/>
              </a:rPr>
              <a:t>C</a:t>
            </a:r>
            <a:r>
              <a:rPr lang="en-US" sz="2800" b="1" dirty="0" smtClean="0">
                <a:solidFill>
                  <a:srgbClr val="FFFFFF"/>
                </a:solidFill>
                <a:cs typeface="Arial" pitchFamily="34" charset="0"/>
              </a:rPr>
              <a:t>omparison </a:t>
            </a:r>
            <a:r>
              <a:rPr lang="en-US" sz="2800" dirty="0">
                <a:solidFill>
                  <a:srgbClr val="FFFFFF"/>
                </a:solidFill>
                <a:cs typeface="Arial" pitchFamily="34" charset="0"/>
              </a:rPr>
              <a:t>P</a:t>
            </a:r>
            <a:r>
              <a:rPr lang="en-US" sz="2800" b="1" dirty="0" smtClean="0">
                <a:solidFill>
                  <a:srgbClr val="FFFFFF"/>
                </a:solidFill>
                <a:cs typeface="Arial" pitchFamily="34" charset="0"/>
              </a:rPr>
              <a:t>apers Under Review: </a:t>
            </a:r>
          </a:p>
          <a:p>
            <a:pPr marL="571500" lvl="2" indent="-282575" defTabSz="457200" eaLnBrk="0" hangingPunct="0">
              <a:spcBef>
                <a:spcPts val="700"/>
              </a:spcBef>
              <a:buClr>
                <a:srgbClr val="D6ECFF"/>
              </a:buClr>
              <a:buSzPct val="95000"/>
              <a:tabLst>
                <a:tab pos="914400" algn="l"/>
              </a:tabLst>
            </a:pPr>
            <a:r>
              <a:rPr lang="en-US" sz="2600" b="1" dirty="0" smtClean="0">
                <a:solidFill>
                  <a:srgbClr val="FFFFFF"/>
                </a:solidFill>
                <a:latin typeface="Arial" pitchFamily="34" charset="0"/>
                <a:cs typeface="Arial" pitchFamily="34" charset="0"/>
              </a:rPr>
              <a:t>		</a:t>
            </a:r>
            <a:r>
              <a:rPr lang="en-US" sz="2600" b="1" dirty="0" err="1" smtClean="0">
                <a:solidFill>
                  <a:schemeClr val="tx2">
                    <a:lumMod val="90000"/>
                  </a:schemeClr>
                </a:solidFill>
                <a:latin typeface="Arial" pitchFamily="34" charset="0"/>
                <a:cs typeface="Arial" pitchFamily="34" charset="0"/>
              </a:rPr>
              <a:t>modENCODE</a:t>
            </a:r>
            <a:r>
              <a:rPr lang="en-US" sz="2600" b="1" dirty="0" smtClean="0">
                <a:solidFill>
                  <a:schemeClr val="tx2">
                    <a:lumMod val="90000"/>
                  </a:schemeClr>
                </a:solidFill>
                <a:latin typeface="Arial" pitchFamily="34" charset="0"/>
                <a:cs typeface="Arial" pitchFamily="34" charset="0"/>
              </a:rPr>
              <a:t> (fly/worm/human)</a:t>
            </a:r>
          </a:p>
          <a:p>
            <a:pPr marL="571500" lvl="2" indent="-282575" defTabSz="457200" eaLnBrk="0" hangingPunct="0">
              <a:spcBef>
                <a:spcPts val="700"/>
              </a:spcBef>
              <a:buClr>
                <a:srgbClr val="D6ECFF"/>
              </a:buClr>
              <a:buSzPct val="95000"/>
              <a:tabLst>
                <a:tab pos="914400" algn="l"/>
              </a:tabLst>
            </a:pPr>
            <a:r>
              <a:rPr lang="en-US" sz="2600" b="1" dirty="0" smtClean="0">
                <a:solidFill>
                  <a:schemeClr val="tx2">
                    <a:lumMod val="90000"/>
                  </a:schemeClr>
                </a:solidFill>
                <a:latin typeface="Arial" pitchFamily="34" charset="0"/>
                <a:cs typeface="Arial" pitchFamily="34" charset="0"/>
              </a:rPr>
              <a:t>		mouse ENCODE (mouse/human)</a:t>
            </a:r>
          </a:p>
        </p:txBody>
      </p:sp>
      <p:sp>
        <p:nvSpPr>
          <p:cNvPr id="15362" name="Rectangle 4"/>
          <p:cNvSpPr>
            <a:spLocks noChangeArrowheads="1"/>
          </p:cNvSpPr>
          <p:nvPr/>
        </p:nvSpPr>
        <p:spPr bwMode="auto">
          <a:xfrm>
            <a:off x="-4754" y="9885"/>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pic>
        <p:nvPicPr>
          <p:cNvPr id="4" name="Picture 2" descr="Logo"/>
          <p:cNvPicPr>
            <a:picLocks noChangeAspect="1" noChangeArrowheads="1"/>
          </p:cNvPicPr>
          <p:nvPr/>
        </p:nvPicPr>
        <p:blipFill rotWithShape="1">
          <a:blip r:embed="rId3">
            <a:extLst>
              <a:ext uri="{28A0092B-C50C-407E-A947-70E740481C1C}">
                <a14:useLocalDpi xmlns:a14="http://schemas.microsoft.com/office/drawing/2010/main" val="0"/>
              </a:ext>
            </a:extLst>
          </a:blip>
          <a:srcRect r="2452"/>
          <a:stretch/>
        </p:blipFill>
        <p:spPr bwMode="auto">
          <a:xfrm>
            <a:off x="4943471" y="2974709"/>
            <a:ext cx="3631375" cy="1134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700" y="2989472"/>
            <a:ext cx="28289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5894898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84" r="15401" b="35300"/>
          <a:stretch/>
        </p:blipFill>
        <p:spPr bwMode="auto">
          <a:xfrm>
            <a:off x="609600" y="1263315"/>
            <a:ext cx="7244826" cy="448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eft Arrow 11"/>
          <p:cNvSpPr/>
          <p:nvPr/>
        </p:nvSpPr>
        <p:spPr>
          <a:xfrm flipH="1" flipV="1">
            <a:off x="304799" y="2482515"/>
            <a:ext cx="327355" cy="108956"/>
          </a:xfrm>
          <a:prstGeom prst="lef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solidFill>
                <a:prstClr val="white"/>
              </a:solidFill>
            </a:endParaRPr>
          </a:p>
        </p:txBody>
      </p:sp>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 r="11836" b="30684"/>
          <a:stretch/>
        </p:blipFill>
        <p:spPr bwMode="auto">
          <a:xfrm>
            <a:off x="1057658" y="1407396"/>
            <a:ext cx="6994203" cy="459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 t="1" r="2082" b="21935"/>
          <a:stretch/>
        </p:blipFill>
        <p:spPr bwMode="auto">
          <a:xfrm>
            <a:off x="1360164" y="1599757"/>
            <a:ext cx="6888289" cy="460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Chart 10"/>
          <p:cNvGraphicFramePr>
            <a:graphicFrameLocks noGrp="1"/>
          </p:cNvGraphicFramePr>
          <p:nvPr>
            <p:extLst>
              <p:ext uri="{D42A27DB-BD31-4B8C-83A1-F6EECF244321}">
                <p14:modId xmlns:p14="http://schemas.microsoft.com/office/powerpoint/2010/main" val="122515876"/>
              </p:ext>
            </p:extLst>
          </p:nvPr>
        </p:nvGraphicFramePr>
        <p:xfrm>
          <a:off x="1676399" y="1865490"/>
          <a:ext cx="7205663" cy="4463873"/>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
        <p:nvSpPr>
          <p:cNvPr id="14" name="Rectangle 4"/>
          <p:cNvSpPr>
            <a:spLocks noChangeArrowheads="1"/>
          </p:cNvSpPr>
          <p:nvPr/>
        </p:nvSpPr>
        <p:spPr bwMode="auto">
          <a:xfrm>
            <a:off x="1547807" y="8310"/>
            <a:ext cx="6040438" cy="1310904"/>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Publications Using ENCODE Data</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214996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up)">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up)">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3176" y="11116"/>
            <a:ext cx="9144000" cy="1047750"/>
          </a:xfrm>
          <a:prstGeom prst="rect">
            <a:avLst/>
          </a:prstGeom>
          <a:noFill/>
          <a:ln w="9525">
            <a:noFill/>
            <a:miter lim="800000"/>
            <a:headEnd/>
            <a:tailEnd/>
          </a:ln>
        </p:spPr>
        <p:txBody>
          <a:bodyPr/>
          <a:lstStyle/>
          <a:p>
            <a:pPr algn="ctr"/>
            <a:r>
              <a:rPr lang="en-US" sz="3600" b="1" dirty="0">
                <a:solidFill>
                  <a:srgbClr val="FFFF00"/>
                </a:solidFill>
                <a:latin typeface="Arial" pitchFamily="34" charset="0"/>
                <a:cs typeface="Arial" pitchFamily="34" charset="0"/>
              </a:rPr>
              <a:t>Genomics of Gene </a:t>
            </a:r>
            <a:r>
              <a:rPr lang="en-US" sz="3600" b="1" dirty="0" smtClean="0">
                <a:solidFill>
                  <a:srgbClr val="FFFF00"/>
                </a:solidFill>
                <a:latin typeface="Arial" pitchFamily="34" charset="0"/>
                <a:cs typeface="Arial" pitchFamily="34" charset="0"/>
              </a:rPr>
              <a:t>Regulation RFA</a:t>
            </a:r>
            <a:endParaRPr lang="en-US" sz="3600" b="1" dirty="0">
              <a:solidFill>
                <a:srgbClr val="FFFF00"/>
              </a:solidFill>
              <a:latin typeface="Arial" pitchFamily="34" charset="0"/>
              <a:cs typeface="Arial" pitchFamily="34" charset="0"/>
            </a:endParaRPr>
          </a:p>
        </p:txBody>
      </p:sp>
      <p:sp>
        <p:nvSpPr>
          <p:cNvPr id="6" name="Title 1"/>
          <p:cNvSpPr txBox="1">
            <a:spLocks/>
          </p:cNvSpPr>
          <p:nvPr/>
        </p:nvSpPr>
        <p:spPr bwMode="auto">
          <a:xfrm>
            <a:off x="-96252" y="639262"/>
            <a:ext cx="9144000" cy="2423978"/>
          </a:xfrm>
          <a:prstGeom prst="rect">
            <a:avLst/>
          </a:prstGeom>
          <a:noFill/>
          <a:ln w="9525" algn="ctr">
            <a:noFill/>
            <a:miter lim="800000"/>
            <a:headEnd/>
            <a:tailEnd/>
          </a:ln>
        </p:spPr>
        <p:txBody>
          <a:bodyPr/>
          <a:lstStyle/>
          <a:p>
            <a:pPr marL="571500" lvl="1" indent="-330200" defTabSz="457200" eaLnBrk="0" hangingPunct="0">
              <a:spcBef>
                <a:spcPts val="700"/>
              </a:spcBef>
              <a:buClr>
                <a:schemeClr val="tx1"/>
              </a:buClr>
              <a:buSzPct val="95000"/>
              <a:buFont typeface="Wingdings" pitchFamily="2" charset="2"/>
              <a:buChar char=""/>
              <a:tabLst>
                <a:tab pos="914400" algn="l"/>
              </a:tabLst>
            </a:pPr>
            <a:r>
              <a:rPr lang="en-US" sz="2600" dirty="0">
                <a:cs typeface="Arial" pitchFamily="34" charset="0"/>
              </a:rPr>
              <a:t>Concept Clearance </a:t>
            </a:r>
            <a:r>
              <a:rPr lang="en-US" sz="2600" dirty="0" smtClean="0">
                <a:cs typeface="Arial" pitchFamily="34" charset="0"/>
              </a:rPr>
              <a:t>approved in May 2011</a:t>
            </a:r>
            <a:endParaRPr lang="en-US" sz="2600" dirty="0">
              <a:cs typeface="Arial" pitchFamily="34" charset="0"/>
            </a:endParaRPr>
          </a:p>
          <a:p>
            <a:pPr marL="571500" lvl="1" indent="-330200" defTabSz="457200" eaLnBrk="0" hangingPunct="0">
              <a:spcBef>
                <a:spcPts val="700"/>
              </a:spcBef>
              <a:buClr>
                <a:schemeClr val="tx1"/>
              </a:buClr>
              <a:buSzPct val="95000"/>
              <a:buFont typeface="Wingdings" pitchFamily="2" charset="2"/>
              <a:buChar char=""/>
              <a:tabLst>
                <a:tab pos="914400" algn="l"/>
              </a:tabLst>
            </a:pPr>
            <a:r>
              <a:rPr lang="en-US" sz="2600" b="1" dirty="0" smtClean="0">
                <a:latin typeface="Arial" pitchFamily="34" charset="0"/>
                <a:cs typeface="Arial" pitchFamily="34" charset="0"/>
              </a:rPr>
              <a:t>RFA-HG-13-012: </a:t>
            </a:r>
            <a:r>
              <a:rPr lang="en-US" sz="2600" b="1" dirty="0" smtClean="0">
                <a:solidFill>
                  <a:srgbClr val="FFFFFF"/>
                </a:solidFill>
                <a:latin typeface="Arial" pitchFamily="34" charset="0"/>
                <a:cs typeface="Arial" pitchFamily="34" charset="0"/>
              </a:rPr>
              <a:t>Genomics </a:t>
            </a:r>
            <a:r>
              <a:rPr lang="en-US" sz="2600" b="1" dirty="0">
                <a:solidFill>
                  <a:srgbClr val="FFFFFF"/>
                </a:solidFill>
                <a:latin typeface="Arial" pitchFamily="34" charset="0"/>
                <a:cs typeface="Arial" pitchFamily="34" charset="0"/>
              </a:rPr>
              <a:t>of Gene </a:t>
            </a:r>
            <a:r>
              <a:rPr lang="en-US" sz="2600" b="1" dirty="0">
                <a:latin typeface="Arial" pitchFamily="34" charset="0"/>
                <a:cs typeface="Arial" pitchFamily="34" charset="0"/>
              </a:rPr>
              <a:t>Regulation (U01</a:t>
            </a:r>
            <a:r>
              <a:rPr lang="en-US" sz="2600" b="1" dirty="0" smtClean="0">
                <a:latin typeface="Arial" pitchFamily="34" charset="0"/>
                <a:cs typeface="Arial" pitchFamily="34" charset="0"/>
              </a:rPr>
              <a:t>)</a:t>
            </a:r>
          </a:p>
          <a:p>
            <a:pPr marL="571500" lvl="1" indent="-330200" defTabSz="457200" eaLnBrk="0" hangingPunct="0">
              <a:spcBef>
                <a:spcPts val="700"/>
              </a:spcBef>
              <a:buClr>
                <a:schemeClr val="tx1"/>
              </a:buClr>
              <a:buSzPct val="95000"/>
              <a:buFont typeface="Wingdings" pitchFamily="2" charset="2"/>
              <a:buChar char=""/>
              <a:tabLst>
                <a:tab pos="914400" algn="l"/>
              </a:tabLst>
            </a:pPr>
            <a:r>
              <a:rPr lang="en-US" sz="2600" b="1" dirty="0" smtClean="0">
                <a:latin typeface="Arial" pitchFamily="34" charset="0"/>
                <a:cs typeface="Arial" pitchFamily="34" charset="0"/>
              </a:rPr>
              <a:t>Exploring </a:t>
            </a:r>
            <a:r>
              <a:rPr lang="en-US" sz="2600" b="1" dirty="0">
                <a:latin typeface="Arial" pitchFamily="34" charset="0"/>
                <a:cs typeface="Arial" pitchFamily="34" charset="0"/>
              </a:rPr>
              <a:t>genomic approaches to </a:t>
            </a:r>
            <a:r>
              <a:rPr lang="en-US" sz="2600" b="1" dirty="0" smtClean="0">
                <a:latin typeface="Arial" pitchFamily="34" charset="0"/>
                <a:cs typeface="Arial" pitchFamily="34" charset="0"/>
              </a:rPr>
              <a:t>understand </a:t>
            </a:r>
            <a:r>
              <a:rPr lang="en-US" sz="2600" b="1" dirty="0">
                <a:latin typeface="Arial" pitchFamily="34" charset="0"/>
                <a:cs typeface="Arial" pitchFamily="34" charset="0"/>
              </a:rPr>
              <a:t>the </a:t>
            </a:r>
            <a:r>
              <a:rPr lang="en-US" sz="2600" b="1" dirty="0" smtClean="0">
                <a:latin typeface="Arial" pitchFamily="34" charset="0"/>
                <a:cs typeface="Arial" pitchFamily="34" charset="0"/>
              </a:rPr>
              <a:t>	role </a:t>
            </a:r>
            <a:r>
              <a:rPr lang="en-US" sz="2600" b="1" dirty="0">
                <a:latin typeface="Arial" pitchFamily="34" charset="0"/>
                <a:cs typeface="Arial" pitchFamily="34" charset="0"/>
              </a:rPr>
              <a:t>of </a:t>
            </a:r>
            <a:r>
              <a:rPr lang="en-US" sz="2600" b="1" dirty="0" smtClean="0">
                <a:latin typeface="Arial" pitchFamily="34" charset="0"/>
                <a:cs typeface="Arial" pitchFamily="34" charset="0"/>
              </a:rPr>
              <a:t>DNA sequence </a:t>
            </a:r>
            <a:r>
              <a:rPr lang="en-US" sz="2600" b="1" dirty="0">
                <a:latin typeface="Arial" pitchFamily="34" charset="0"/>
                <a:cs typeface="Arial" pitchFamily="34" charset="0"/>
              </a:rPr>
              <a:t>in </a:t>
            </a:r>
            <a:r>
              <a:rPr lang="en-US" sz="2600" b="1" dirty="0" smtClean="0">
                <a:latin typeface="Arial" pitchFamily="34" charset="0"/>
                <a:cs typeface="Arial" pitchFamily="34" charset="0"/>
              </a:rPr>
              <a:t>gene regulatory networks</a:t>
            </a:r>
          </a:p>
          <a:p>
            <a:pPr marL="571500" lvl="1" indent="-330200" defTabSz="457200" eaLnBrk="0" hangingPunct="0">
              <a:spcBef>
                <a:spcPts val="700"/>
              </a:spcBef>
              <a:buClr>
                <a:schemeClr val="tx1"/>
              </a:buClr>
              <a:buSzPct val="95000"/>
              <a:buFont typeface="Wingdings" pitchFamily="2" charset="2"/>
              <a:buChar char=""/>
              <a:tabLst>
                <a:tab pos="914400" algn="l"/>
              </a:tabLst>
            </a:pPr>
            <a:r>
              <a:rPr lang="en-US" sz="2600" b="1" dirty="0" smtClean="0">
                <a:latin typeface="Arial" pitchFamily="34" charset="0"/>
                <a:cs typeface="Arial" pitchFamily="34" charset="0"/>
              </a:rPr>
              <a:t>Applications due November 15, 2013</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2" t="4768" r="39435" b="50000"/>
          <a:stretch/>
        </p:blipFill>
        <p:spPr bwMode="auto">
          <a:xfrm>
            <a:off x="713378" y="3111366"/>
            <a:ext cx="6140611" cy="361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2420731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4764" y="9908"/>
            <a:ext cx="9144000" cy="639763"/>
          </a:xfrm>
        </p:spPr>
        <p:txBody>
          <a:bodyPr/>
          <a:lstStyle/>
          <a:p>
            <a:pPr algn="ctr">
              <a:defRPr/>
            </a:pPr>
            <a:r>
              <a:rPr lang="en-US" sz="3600" b="1" dirty="0">
                <a:solidFill>
                  <a:srgbClr val="FFFF00"/>
                </a:solidFill>
                <a:latin typeface="Arial" charset="0"/>
                <a:cs typeface="Arial" charset="0"/>
              </a:rPr>
              <a:t>Centers of Excellence in Genomic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Science </a:t>
            </a:r>
            <a:r>
              <a:rPr lang="en-US" sz="3600" b="1" dirty="0" smtClean="0">
                <a:solidFill>
                  <a:srgbClr val="FFFF00"/>
                </a:solidFill>
                <a:latin typeface="Arial" charset="0"/>
                <a:cs typeface="Arial" charset="0"/>
              </a:rPr>
              <a:t>(CEGS) Program</a:t>
            </a:r>
          </a:p>
        </p:txBody>
      </p:sp>
      <p:sp>
        <p:nvSpPr>
          <p:cNvPr id="8" name="Title 1"/>
          <p:cNvSpPr txBox="1">
            <a:spLocks/>
          </p:cNvSpPr>
          <p:nvPr/>
        </p:nvSpPr>
        <p:spPr bwMode="auto">
          <a:xfrm>
            <a:off x="59359" y="1314485"/>
            <a:ext cx="9132770" cy="5349914"/>
          </a:xfrm>
          <a:prstGeom prst="rect">
            <a:avLst/>
          </a:prstGeom>
          <a:noFill/>
          <a:ln w="9525" algn="ctr">
            <a:noFill/>
            <a:miter lim="800000"/>
            <a:headEnd/>
            <a:tailEnd/>
          </a:ln>
        </p:spPr>
        <p:txBody>
          <a:bodyPr/>
          <a:lstStyle/>
          <a:p>
            <a:pPr marL="339725" lvl="1" indent="-228600" eaLnBrk="0" fontAlgn="base" hangingPunct="0">
              <a:spcBef>
                <a:spcPts val="1800"/>
              </a:spcBef>
              <a:spcAft>
                <a:spcPct val="0"/>
              </a:spcAft>
              <a:buClr>
                <a:schemeClr val="tx1"/>
              </a:buClr>
              <a:buSzPct val="95000"/>
              <a:buFont typeface="Wingdings" pitchFamily="2" charset="2"/>
              <a:buChar char=""/>
              <a:defRPr/>
            </a:pPr>
            <a:r>
              <a:rPr lang="en-US" sz="2800" b="1" dirty="0" smtClean="0">
                <a:solidFill>
                  <a:prstClr val="white"/>
                </a:solidFill>
                <a:latin typeface="Arial" charset="0"/>
              </a:rPr>
              <a:t>Annual meeting at the U. of Wisconsin in October</a:t>
            </a: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smtClean="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smtClean="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smtClean="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smtClean="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1000" b="1" dirty="0" smtClean="0">
              <a:solidFill>
                <a:prstClr val="white"/>
              </a:solidFill>
              <a:latin typeface="Arial" charset="0"/>
            </a:endParaRPr>
          </a:p>
          <a:p>
            <a:pPr marL="339725" lvl="1" indent="-228600" defTabSz="746125" eaLnBrk="0" fontAlgn="base" hangingPunct="0">
              <a:spcBef>
                <a:spcPts val="1800"/>
              </a:spcBef>
              <a:spcAft>
                <a:spcPct val="0"/>
              </a:spcAft>
              <a:buClr>
                <a:schemeClr val="tx1"/>
              </a:buClr>
              <a:buSzPct val="95000"/>
              <a:buFont typeface="Wingdings" pitchFamily="2" charset="2"/>
              <a:buChar char=""/>
              <a:defRPr/>
            </a:pPr>
            <a:r>
              <a:rPr lang="en-US" sz="2800" dirty="0" smtClean="0">
                <a:solidFill>
                  <a:prstClr val="white"/>
                </a:solidFill>
                <a:latin typeface="Arial" charset="0"/>
              </a:rPr>
              <a:t>New CEGS a</a:t>
            </a:r>
            <a:r>
              <a:rPr lang="en-US" sz="2800" b="1" dirty="0" smtClean="0">
                <a:solidFill>
                  <a:prstClr val="white"/>
                </a:solidFill>
                <a:latin typeface="Arial" charset="0"/>
              </a:rPr>
              <a:t>pplications to be reviewed this fall for 	discussion at February 2014 Council meeting</a:t>
            </a:r>
            <a:endParaRPr lang="en-US" sz="2800" b="1" dirty="0">
              <a:solidFill>
                <a:prstClr val="white"/>
              </a:solidFill>
              <a:latin typeface="Arial" charset="0"/>
            </a:endParaRPr>
          </a:p>
        </p:txBody>
      </p:sp>
      <p:grpSp>
        <p:nvGrpSpPr>
          <p:cNvPr id="2" name="Group 1"/>
          <p:cNvGrpSpPr/>
          <p:nvPr/>
        </p:nvGrpSpPr>
        <p:grpSpPr>
          <a:xfrm>
            <a:off x="1092200" y="2235915"/>
            <a:ext cx="6922481" cy="2289736"/>
            <a:chOff x="899696" y="3150309"/>
            <a:chExt cx="6922481" cy="228973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96" y="3150309"/>
              <a:ext cx="3975100" cy="228973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331" y="3849994"/>
              <a:ext cx="2738846" cy="76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0701378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73" y="11098"/>
            <a:ext cx="9072529" cy="706437"/>
          </a:xfrm>
        </p:spPr>
        <p:txBody>
          <a:bodyPr>
            <a:noAutofit/>
          </a:bodyPr>
          <a:lstStyle/>
          <a:p>
            <a:pPr algn="ctr">
              <a:defRPr/>
            </a:pPr>
            <a:r>
              <a:rPr lang="en-US" sz="3600" b="1" dirty="0" smtClean="0">
                <a:solidFill>
                  <a:srgbClr val="FFFF00"/>
                </a:solidFill>
                <a:latin typeface="Arial" charset="0"/>
                <a:cs typeface="Arial" charset="0"/>
              </a:rPr>
              <a:t>Genomic Medicine Working Group</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endParaRPr lang="en-US" sz="3600" b="1" dirty="0"/>
          </a:p>
        </p:txBody>
      </p:sp>
      <p:sp>
        <p:nvSpPr>
          <p:cNvPr id="9" name="Title 1"/>
          <p:cNvSpPr txBox="1">
            <a:spLocks/>
          </p:cNvSpPr>
          <p:nvPr/>
        </p:nvSpPr>
        <p:spPr bwMode="auto">
          <a:xfrm>
            <a:off x="-48125" y="1447800"/>
            <a:ext cx="6978316" cy="3966411"/>
          </a:xfrm>
          <a:prstGeom prst="rect">
            <a:avLst/>
          </a:prstGeom>
          <a:noFill/>
          <a:ln w="9525" algn="ctr">
            <a:noFill/>
            <a:miter lim="800000"/>
            <a:headEnd/>
            <a:tailEnd/>
          </a:ln>
        </p:spPr>
        <p:txBody>
          <a:bodyPr/>
          <a:lstStyle/>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latin typeface="Arial" charset="0"/>
                <a:cs typeface="Arial" charset="0"/>
              </a:rPr>
              <a:t>5</a:t>
            </a:r>
            <a:r>
              <a:rPr lang="en-US" sz="2800" baseline="30000" dirty="0" smtClean="0">
                <a:solidFill>
                  <a:prstClr val="white"/>
                </a:solidFill>
                <a:latin typeface="Arial" charset="0"/>
                <a:cs typeface="Arial" charset="0"/>
              </a:rPr>
              <a:t>th</a:t>
            </a:r>
            <a:r>
              <a:rPr lang="en-US" sz="2800" dirty="0" smtClean="0">
                <a:solidFill>
                  <a:prstClr val="white"/>
                </a:solidFill>
                <a:latin typeface="Arial" charset="0"/>
                <a:cs typeface="Arial" charset="0"/>
              </a:rPr>
              <a:t> Genomic Medicine Meeting</a:t>
            </a:r>
            <a:br>
              <a:rPr lang="en-US" sz="2800" dirty="0" smtClean="0">
                <a:solidFill>
                  <a:prstClr val="white"/>
                </a:solidFill>
                <a:latin typeface="Arial" charset="0"/>
                <a:cs typeface="Arial" charset="0"/>
              </a:rPr>
            </a:br>
            <a:r>
              <a:rPr lang="en-US" sz="2800" dirty="0" smtClean="0">
                <a:solidFill>
                  <a:prstClr val="white"/>
                </a:solidFill>
                <a:latin typeface="Arial" charset="0"/>
                <a:cs typeface="Arial" charset="0"/>
              </a:rPr>
              <a:t>	(May 2013): Federal-wide strategies</a:t>
            </a:r>
          </a:p>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6</a:t>
            </a:r>
            <a:r>
              <a:rPr lang="en-US" sz="2800" baseline="30000" dirty="0" smtClean="0">
                <a:solidFill>
                  <a:prstClr val="white"/>
                </a:solidFill>
                <a:cs typeface="Arial" pitchFamily="34" charset="0"/>
              </a:rPr>
              <a:t>th</a:t>
            </a:r>
            <a:r>
              <a:rPr lang="en-US" sz="2800" dirty="0" smtClean="0">
                <a:solidFill>
                  <a:prstClr val="white"/>
                </a:solidFill>
                <a:cs typeface="Arial" pitchFamily="34" charset="0"/>
              </a:rPr>
              <a:t> Genomic Medicine Meeting</a:t>
            </a:r>
            <a:br>
              <a:rPr lang="en-US" sz="2800" dirty="0" smtClean="0">
                <a:solidFill>
                  <a:prstClr val="white"/>
                </a:solidFill>
                <a:cs typeface="Arial" pitchFamily="34" charset="0"/>
              </a:rPr>
            </a:br>
            <a:r>
              <a:rPr lang="en-US" sz="2800" dirty="0" smtClean="0">
                <a:solidFill>
                  <a:prstClr val="white"/>
                </a:solidFill>
                <a:cs typeface="Arial" pitchFamily="34" charset="0"/>
              </a:rPr>
              <a:t>	(January 2014): International 	approaches</a:t>
            </a:r>
          </a:p>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a:solidFill>
                  <a:prstClr val="white"/>
                </a:solidFill>
                <a:cs typeface="Arial" pitchFamily="34" charset="0"/>
              </a:rPr>
              <a:t>Progress of the Genomic Medicine </a:t>
            </a:r>
            <a:r>
              <a:rPr lang="en-US" sz="2800" dirty="0" smtClean="0">
                <a:solidFill>
                  <a:prstClr val="white"/>
                </a:solidFill>
                <a:cs typeface="Arial" pitchFamily="34" charset="0"/>
              </a:rPr>
              <a:t/>
            </a:r>
            <a:br>
              <a:rPr lang="en-US" sz="2800" dirty="0" smtClean="0">
                <a:solidFill>
                  <a:prstClr val="white"/>
                </a:solidFill>
                <a:cs typeface="Arial" pitchFamily="34" charset="0"/>
              </a:rPr>
            </a:br>
            <a:r>
              <a:rPr lang="en-US" sz="2800" dirty="0" smtClean="0">
                <a:solidFill>
                  <a:prstClr val="white"/>
                </a:solidFill>
                <a:cs typeface="Arial" pitchFamily="34" charset="0"/>
              </a:rPr>
              <a:t>	Working </a:t>
            </a:r>
            <a:r>
              <a:rPr lang="en-US" sz="2800" dirty="0">
                <a:solidFill>
                  <a:prstClr val="white"/>
                </a:solidFill>
                <a:cs typeface="Arial" pitchFamily="34" charset="0"/>
              </a:rPr>
              <a:t>Group will be discussed </a:t>
            </a:r>
            <a:r>
              <a:rPr lang="en-US" sz="2800" dirty="0" smtClean="0">
                <a:solidFill>
                  <a:prstClr val="white"/>
                </a:solidFill>
                <a:cs typeface="Arial" pitchFamily="34" charset="0"/>
              </a:rPr>
              <a:t>	later in the Open Session</a:t>
            </a:r>
            <a:endParaRPr lang="en-US" sz="2800" dirty="0">
              <a:solidFill>
                <a:prstClr val="white"/>
              </a:solidFill>
              <a:cs typeface="Arial" pitchFamily="34" charset="0"/>
            </a:endParaRPr>
          </a:p>
          <a:p>
            <a:pPr marL="339725" lvl="1" indent="-228600" eaLnBrk="0" fontAlgn="auto" hangingPunct="0">
              <a:spcBef>
                <a:spcPts val="1800"/>
              </a:spcBef>
              <a:spcAft>
                <a:spcPts val="0"/>
              </a:spcAft>
              <a:buClr>
                <a:srgbClr val="D6ECFF"/>
              </a:buClr>
              <a:buSzPct val="95000"/>
              <a:defRPr/>
            </a:pPr>
            <a:endParaRPr lang="en-US" sz="2800" b="0" dirty="0" smtClean="0">
              <a:solidFill>
                <a:prstClr val="white"/>
              </a:solidFill>
              <a:latin typeface="Corbel"/>
            </a:endParaRPr>
          </a:p>
        </p:txBody>
      </p:sp>
      <p:pic>
        <p:nvPicPr>
          <p:cNvPr id="2051" name="Picture 3" descr="H:\00_C to H_Exact_Feb 19 2013\1_EDGTALKS\Slides_2011\Graphics and Photos\Genomic Medicine Images\ipad_doc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833" y="2342427"/>
            <a:ext cx="2416174" cy="26343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731156291"/>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 y="12040"/>
            <a:ext cx="9144000" cy="624840"/>
          </a:xfrm>
        </p:spPr>
        <p:txBody>
          <a:bodyPr/>
          <a:lstStyle/>
          <a:p>
            <a:pPr algn="ctr"/>
            <a:r>
              <a:rPr lang="en-US" sz="3600" b="1" dirty="0">
                <a:solidFill>
                  <a:srgbClr val="FFFF00"/>
                </a:solidFill>
                <a:latin typeface="Arial" charset="0"/>
                <a:cs typeface="Arial" charset="0"/>
              </a:rPr>
              <a:t>Inter-Society Coordinating Committee</a:t>
            </a:r>
            <a:endParaRPr lang="en-US" sz="3600" dirty="0">
              <a:solidFill>
                <a:srgbClr val="FFFF00"/>
              </a:solidFill>
            </a:endParaRPr>
          </a:p>
        </p:txBody>
      </p:sp>
      <p:sp>
        <p:nvSpPr>
          <p:cNvPr id="3" name="TextBox 2"/>
          <p:cNvSpPr txBox="1"/>
          <p:nvPr/>
        </p:nvSpPr>
        <p:spPr>
          <a:xfrm>
            <a:off x="49731" y="1033110"/>
            <a:ext cx="9238648" cy="3046988"/>
          </a:xfrm>
          <a:prstGeom prst="rect">
            <a:avLst/>
          </a:prstGeom>
          <a:noFill/>
        </p:spPr>
        <p:txBody>
          <a:bodyPr wrap="square" rtlCol="0">
            <a:spAutoFit/>
          </a:bodyPr>
          <a:lstStyle/>
          <a:p>
            <a:pPr marL="342900" lvl="1" indent="-342900" defTabSz="625475" fontAlgn="auto">
              <a:spcBef>
                <a:spcPts val="0"/>
              </a:spcBef>
              <a:spcAft>
                <a:spcPts val="0"/>
              </a:spcAft>
              <a:buClr>
                <a:schemeClr val="tx1"/>
              </a:buClr>
              <a:buFont typeface="Wingdings" pitchFamily="2" charset="2"/>
              <a:buChar char="§"/>
            </a:pPr>
            <a:r>
              <a:rPr lang="en-US" sz="2800" dirty="0">
                <a:solidFill>
                  <a:prstClr val="white"/>
                </a:solidFill>
                <a:latin typeface="Arial" charset="0"/>
                <a:cs typeface="Arial" charset="0"/>
              </a:rPr>
              <a:t>Inter-Society Coordinating Committee for </a:t>
            </a:r>
            <a:r>
              <a:rPr lang="en-US" sz="2800" dirty="0" smtClean="0">
                <a:solidFill>
                  <a:prstClr val="white"/>
                </a:solidFill>
                <a:latin typeface="Arial" charset="0"/>
                <a:cs typeface="Arial" charset="0"/>
              </a:rPr>
              <a:t>	Practitioner </a:t>
            </a:r>
            <a:r>
              <a:rPr lang="en-US" sz="2800" dirty="0">
                <a:solidFill>
                  <a:prstClr val="white"/>
                </a:solidFill>
                <a:latin typeface="Arial" charset="0"/>
                <a:cs typeface="Arial" charset="0"/>
              </a:rPr>
              <a:t>Education in </a:t>
            </a:r>
            <a:r>
              <a:rPr lang="en-US" sz="2800" dirty="0" smtClean="0">
                <a:solidFill>
                  <a:prstClr val="white"/>
                </a:solidFill>
                <a:latin typeface="Arial" charset="0"/>
                <a:cs typeface="Arial" charset="0"/>
              </a:rPr>
              <a:t>Genomics to meet </a:t>
            </a:r>
            <a:br>
              <a:rPr lang="en-US" sz="2800" dirty="0" smtClean="0">
                <a:solidFill>
                  <a:prstClr val="white"/>
                </a:solidFill>
                <a:latin typeface="Arial" charset="0"/>
                <a:cs typeface="Arial" charset="0"/>
              </a:rPr>
            </a:br>
            <a:r>
              <a:rPr lang="en-US" sz="2800" dirty="0" smtClean="0">
                <a:solidFill>
                  <a:prstClr val="white"/>
                </a:solidFill>
                <a:latin typeface="Arial" charset="0"/>
                <a:cs typeface="Arial" charset="0"/>
              </a:rPr>
              <a:t>	in September </a:t>
            </a:r>
          </a:p>
          <a:p>
            <a:pPr marL="342900" lvl="1" indent="-342900" defTabSz="625475" fontAlgn="auto">
              <a:spcBef>
                <a:spcPts val="0"/>
              </a:spcBef>
              <a:spcAft>
                <a:spcPts val="0"/>
              </a:spcAft>
              <a:buClr>
                <a:schemeClr val="tx1"/>
              </a:buClr>
              <a:buFont typeface="Wingdings" pitchFamily="2" charset="2"/>
              <a:buChar char="§"/>
            </a:pPr>
            <a:endParaRPr lang="en-US" sz="10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r>
              <a:rPr lang="en-US" sz="2800" dirty="0" smtClean="0">
                <a:solidFill>
                  <a:prstClr val="white"/>
                </a:solidFill>
                <a:cs typeface="Arial" pitchFamily="34" charset="0"/>
              </a:rPr>
              <a:t>20 professional societies currently participating</a:t>
            </a:r>
          </a:p>
          <a:p>
            <a:pPr marL="800100" lvl="2" indent="-342900" fontAlgn="auto">
              <a:spcBef>
                <a:spcPts val="0"/>
              </a:spcBef>
              <a:spcAft>
                <a:spcPts val="0"/>
              </a:spcAft>
              <a:buClr>
                <a:srgbClr val="D6ECFF"/>
              </a:buClr>
              <a:buFont typeface="Wingdings" pitchFamily="2" charset="2"/>
              <a:buChar char="§"/>
            </a:pPr>
            <a:endParaRPr lang="en-US" sz="1600" dirty="0" smtClean="0">
              <a:solidFill>
                <a:prstClr val="white"/>
              </a:solidFill>
              <a:cs typeface="Arial" pitchFamily="34" charset="0"/>
            </a:endParaRPr>
          </a:p>
          <a:p>
            <a:pPr marL="793750" lvl="2" fontAlgn="auto">
              <a:spcBef>
                <a:spcPts val="0"/>
              </a:spcBef>
              <a:spcAft>
                <a:spcPts val="0"/>
              </a:spcAft>
              <a:buClr>
                <a:srgbClr val="D6ECFF"/>
              </a:buClr>
            </a:pPr>
            <a:r>
              <a:rPr lang="en-US" dirty="0" smtClean="0">
                <a:solidFill>
                  <a:schemeClr val="tx2">
                    <a:lumMod val="90000"/>
                  </a:schemeClr>
                </a:solidFill>
                <a:cs typeface="Arial" pitchFamily="34" charset="0"/>
              </a:rPr>
              <a:t>AACC, AACME, AAFP, AAP, ABMG, ABMS, ACC, ACGME, ACMG, ACOG, ACP, AHA, AMP, APHMG, ASCO, ATS, CAP, CMSS, ISPG, SGIM</a:t>
            </a:r>
            <a:endParaRPr lang="en-US" dirty="0">
              <a:solidFill>
                <a:schemeClr val="tx2">
                  <a:lumMod val="90000"/>
                </a:schemeClr>
              </a:solidFill>
              <a:cs typeface="Arial" pitchFamily="34" charset="0"/>
            </a:endParaRPr>
          </a:p>
          <a:p>
            <a:pPr fontAlgn="auto">
              <a:spcBef>
                <a:spcPts val="0"/>
              </a:spcBef>
              <a:spcAft>
                <a:spcPts val="0"/>
              </a:spcAft>
            </a:pPr>
            <a:endParaRPr lang="en-US" b="0" dirty="0">
              <a:solidFill>
                <a:prstClr val="white"/>
              </a:solidFill>
              <a:latin typeface="Corbel"/>
            </a:endParaRPr>
          </a:p>
        </p:txBody>
      </p:sp>
      <p:grpSp>
        <p:nvGrpSpPr>
          <p:cNvPr id="6" name="Group 5"/>
          <p:cNvGrpSpPr/>
          <p:nvPr/>
        </p:nvGrpSpPr>
        <p:grpSpPr>
          <a:xfrm>
            <a:off x="311553" y="4266400"/>
            <a:ext cx="8542887" cy="2159323"/>
            <a:chOff x="311553" y="4456900"/>
            <a:chExt cx="8542887" cy="2159323"/>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65" r="5525"/>
            <a:stretch/>
          </p:blipFill>
          <p:spPr>
            <a:xfrm>
              <a:off x="4591522" y="4460549"/>
              <a:ext cx="1959747" cy="2155674"/>
            </a:xfrm>
            <a:prstGeom prst="rect">
              <a:avLst/>
            </a:prstGeom>
          </p:spPr>
        </p:pic>
        <p:pic>
          <p:nvPicPr>
            <p:cNvPr id="1026" name="Picture 2" descr="C:\Users\clarksm\Desktop\22221315_B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765" y="4460548"/>
              <a:ext cx="2155675" cy="2155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larksm\Desktop\2012_Twitter_acmg.png"/>
            <p:cNvPicPr>
              <a:picLocks noChangeAspect="1" noChangeArrowheads="1"/>
            </p:cNvPicPr>
            <p:nvPr/>
          </p:nvPicPr>
          <p:blipFill rotWithShape="1">
            <a:blip r:embed="rId5">
              <a:extLst>
                <a:ext uri="{28A0092B-C50C-407E-A947-70E740481C1C}">
                  <a14:useLocalDpi xmlns:a14="http://schemas.microsoft.com/office/drawing/2010/main" val="0"/>
                </a:ext>
              </a:extLst>
            </a:blip>
            <a:srcRect l="5774" r="2672"/>
            <a:stretch/>
          </p:blipFill>
          <p:spPr bwMode="auto">
            <a:xfrm>
              <a:off x="2438400" y="4456900"/>
              <a:ext cx="1973580" cy="2155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arksm\Desktop\CAP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553" y="4460549"/>
              <a:ext cx="1959705" cy="21556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67450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auto" hangingPunct="0">
              <a:spcBef>
                <a:spcPts val="700"/>
              </a:spcBef>
              <a:spcAft>
                <a:spcPts val="0"/>
              </a:spcAft>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auto">
              <a:spcBef>
                <a:spcPts val="700"/>
              </a:spcBef>
              <a:spcAft>
                <a:spcPts val="0"/>
              </a:spcAft>
              <a:buClr>
                <a:srgbClr val="D6ECFF"/>
              </a:buClr>
              <a:buSzPct val="95000"/>
            </a:pPr>
            <a:endParaRPr lang="en-US" sz="2000" dirty="0" smtClean="0">
              <a:solidFill>
                <a:prstClr val="white"/>
              </a:solidFill>
            </a:endParaRPr>
          </a:p>
        </p:txBody>
      </p:sp>
      <p:sp>
        <p:nvSpPr>
          <p:cNvPr id="9" name="Title 1"/>
          <p:cNvSpPr txBox="1">
            <a:spLocks/>
          </p:cNvSpPr>
          <p:nvPr/>
        </p:nvSpPr>
        <p:spPr bwMode="auto">
          <a:xfrm>
            <a:off x="35294" y="1261740"/>
            <a:ext cx="7432305" cy="4681860"/>
          </a:xfrm>
          <a:prstGeom prst="rect">
            <a:avLst/>
          </a:prstGeom>
          <a:noFill/>
          <a:ln w="9525" algn="ctr">
            <a:noFill/>
            <a:miter lim="800000"/>
            <a:headEnd/>
            <a:tailEnd/>
          </a:ln>
        </p:spPr>
        <p:txBody>
          <a:bodyPr/>
          <a:lstStyle/>
          <a:p>
            <a:pPr marL="339725" lvl="1" indent="-228600" defTabSz="690563" eaLnBrk="0" fontAlgn="auto" hangingPunct="0">
              <a:spcBef>
                <a:spcPts val="0"/>
              </a:spcBef>
              <a:spcAft>
                <a:spcPts val="0"/>
              </a:spcAft>
              <a:buClr>
                <a:schemeClr val="tx1"/>
              </a:buClr>
              <a:buSzPct val="95000"/>
              <a:buFont typeface="Wingdings" pitchFamily="2" charset="2"/>
              <a:buChar char=""/>
              <a:defRPr/>
            </a:pPr>
            <a:r>
              <a:rPr lang="en-US" sz="2400" dirty="0" smtClean="0">
                <a:solidFill>
                  <a:prstClr val="white"/>
                </a:solidFill>
                <a:latin typeface="Arial" charset="0"/>
              </a:rPr>
              <a:t>Study Cohorts in PAGE II:</a:t>
            </a:r>
          </a:p>
          <a:p>
            <a:pPr marL="568325" lvl="2" defTabSz="690563" eaLnBrk="0" fontAlgn="auto" hangingPunct="0">
              <a:spcBef>
                <a:spcPts val="0"/>
              </a:spcBef>
              <a:spcAft>
                <a:spcPts val="0"/>
              </a:spcAft>
              <a:buClr>
                <a:srgbClr val="D6ECFF"/>
              </a:buClr>
              <a:buSzPct val="95000"/>
              <a:defRPr/>
            </a:pPr>
            <a:r>
              <a:rPr lang="en-US" sz="1000" dirty="0" smtClean="0">
                <a:solidFill>
                  <a:schemeClr val="tx2">
                    <a:lumMod val="90000"/>
                  </a:schemeClr>
                </a:solidFill>
                <a:latin typeface="Arial" charset="0"/>
              </a:rPr>
              <a:t> </a:t>
            </a:r>
          </a:p>
          <a:p>
            <a:pPr marL="568325" lvl="2" defTabSz="690563" eaLnBrk="0" fontAlgn="auto" hangingPunct="0">
              <a:spcBef>
                <a:spcPts val="0"/>
              </a:spcBef>
              <a:spcAft>
                <a:spcPts val="0"/>
              </a:spcAft>
              <a:buClr>
                <a:srgbClr val="D6ECFF"/>
              </a:buClr>
              <a:buSzPct val="95000"/>
              <a:defRPr/>
            </a:pPr>
            <a:r>
              <a:rPr lang="en-US" sz="2400" dirty="0" smtClean="0">
                <a:solidFill>
                  <a:schemeClr val="tx2">
                    <a:lumMod val="90000"/>
                  </a:schemeClr>
                </a:solidFill>
                <a:latin typeface="Arial" charset="0"/>
              </a:rPr>
              <a:t>Women’s Health Initiative</a:t>
            </a:r>
          </a:p>
          <a:p>
            <a:pPr marL="568325" lvl="2" defTabSz="690563" eaLnBrk="0" fontAlgn="auto" hangingPunct="0">
              <a:spcBef>
                <a:spcPts val="0"/>
              </a:spcBef>
              <a:spcAft>
                <a:spcPts val="0"/>
              </a:spcAft>
              <a:buClr>
                <a:srgbClr val="D6ECFF"/>
              </a:buClr>
              <a:buSzPct val="95000"/>
              <a:tabLst>
                <a:tab pos="1022350" algn="l"/>
              </a:tabLst>
              <a:defRPr/>
            </a:pPr>
            <a:r>
              <a:rPr lang="en-US" sz="2400" dirty="0">
                <a:solidFill>
                  <a:schemeClr val="tx2">
                    <a:lumMod val="90000"/>
                  </a:schemeClr>
                </a:solidFill>
                <a:latin typeface="Arial" charset="0"/>
              </a:rPr>
              <a:t>	</a:t>
            </a:r>
            <a:r>
              <a:rPr lang="en-US" sz="2000" dirty="0" smtClean="0">
                <a:solidFill>
                  <a:schemeClr val="tx2">
                    <a:lumMod val="90000"/>
                  </a:schemeClr>
                </a:solidFill>
                <a:latin typeface="Arial" charset="0"/>
              </a:rPr>
              <a:t>Fred </a:t>
            </a:r>
            <a:r>
              <a:rPr lang="en-US" sz="2000" dirty="0">
                <a:solidFill>
                  <a:schemeClr val="tx2">
                    <a:lumMod val="90000"/>
                  </a:schemeClr>
                </a:solidFill>
                <a:latin typeface="Arial" charset="0"/>
              </a:rPr>
              <a:t>Hutchinson </a:t>
            </a:r>
            <a:r>
              <a:rPr lang="en-US" sz="2000" dirty="0" smtClean="0">
                <a:solidFill>
                  <a:schemeClr val="tx2">
                    <a:lumMod val="90000"/>
                  </a:schemeClr>
                </a:solidFill>
                <a:latin typeface="Arial" charset="0"/>
              </a:rPr>
              <a:t>Cancer </a:t>
            </a:r>
            <a:r>
              <a:rPr lang="en-US" sz="2000" dirty="0" smtClean="0">
                <a:solidFill>
                  <a:schemeClr val="tx2">
                    <a:lumMod val="90000"/>
                  </a:schemeClr>
                </a:solidFill>
                <a:latin typeface="Arial" charset="0"/>
              </a:rPr>
              <a:t>Research Center</a:t>
            </a:r>
            <a:endParaRPr lang="en-US" sz="20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defRPr/>
            </a:pPr>
            <a:r>
              <a:rPr lang="en-US" sz="1000" dirty="0">
                <a:solidFill>
                  <a:schemeClr val="tx2">
                    <a:lumMod val="90000"/>
                  </a:schemeClr>
                </a:solidFill>
                <a:latin typeface="Arial" charset="0"/>
              </a:rPr>
              <a:t> </a:t>
            </a:r>
          </a:p>
          <a:p>
            <a:pPr marL="568325" lvl="2" defTabSz="690563" eaLnBrk="0" fontAlgn="auto" hangingPunct="0">
              <a:spcBef>
                <a:spcPts val="0"/>
              </a:spcBef>
              <a:spcAft>
                <a:spcPts val="0"/>
              </a:spcAft>
              <a:buClr>
                <a:srgbClr val="D6ECFF"/>
              </a:buClr>
              <a:buSzPct val="95000"/>
              <a:defRPr/>
            </a:pPr>
            <a:r>
              <a:rPr lang="en-US" sz="2400" dirty="0" smtClean="0">
                <a:solidFill>
                  <a:schemeClr val="tx2">
                    <a:lumMod val="90000"/>
                  </a:schemeClr>
                </a:solidFill>
                <a:latin typeface="Arial" charset="0"/>
              </a:rPr>
              <a:t>Mount Sinai </a:t>
            </a:r>
            <a:r>
              <a:rPr lang="en-US" sz="2400" dirty="0" err="1" smtClean="0">
                <a:solidFill>
                  <a:schemeClr val="tx2">
                    <a:lumMod val="90000"/>
                  </a:schemeClr>
                </a:solidFill>
                <a:latin typeface="Arial" charset="0"/>
              </a:rPr>
              <a:t>Biobank</a:t>
            </a:r>
            <a:r>
              <a:rPr lang="en-US" sz="2400" dirty="0" smtClean="0">
                <a:solidFill>
                  <a:schemeClr val="tx2">
                    <a:lumMod val="90000"/>
                  </a:schemeClr>
                </a:solidFill>
                <a:latin typeface="Arial" charset="0"/>
              </a:rPr>
              <a:t> </a:t>
            </a:r>
          </a:p>
          <a:p>
            <a:pPr marL="1025525" lvl="3" defTabSz="690563" eaLnBrk="0" fontAlgn="auto" hangingPunct="0">
              <a:spcBef>
                <a:spcPts val="0"/>
              </a:spcBef>
              <a:spcAft>
                <a:spcPts val="0"/>
              </a:spcAft>
              <a:buClr>
                <a:srgbClr val="D6ECFF"/>
              </a:buClr>
              <a:buSzPct val="95000"/>
              <a:defRPr/>
            </a:pPr>
            <a:r>
              <a:rPr lang="en-US" sz="2000" dirty="0" smtClean="0">
                <a:solidFill>
                  <a:schemeClr val="tx2">
                    <a:lumMod val="90000"/>
                  </a:schemeClr>
                </a:solidFill>
                <a:latin typeface="Arial" charset="0"/>
              </a:rPr>
              <a:t>Mount </a:t>
            </a:r>
            <a:r>
              <a:rPr lang="en-US" sz="2000" dirty="0">
                <a:solidFill>
                  <a:schemeClr val="tx2">
                    <a:lumMod val="90000"/>
                  </a:schemeClr>
                </a:solidFill>
                <a:latin typeface="Arial" charset="0"/>
              </a:rPr>
              <a:t>Sinai School of Medicine </a:t>
            </a:r>
            <a:endParaRPr lang="en-US" sz="20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defRPr/>
            </a:pPr>
            <a:endParaRPr lang="en-US" sz="8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defRPr/>
            </a:pPr>
            <a:r>
              <a:rPr lang="en-US" sz="2400" dirty="0" err="1" smtClean="0">
                <a:solidFill>
                  <a:schemeClr val="tx2">
                    <a:lumMod val="90000"/>
                  </a:schemeClr>
                </a:solidFill>
                <a:latin typeface="Arial" charset="0"/>
              </a:rPr>
              <a:t>CALiCo</a:t>
            </a:r>
            <a:r>
              <a:rPr lang="en-US" sz="2400" dirty="0" smtClean="0">
                <a:solidFill>
                  <a:schemeClr val="tx2">
                    <a:lumMod val="90000"/>
                  </a:schemeClr>
                </a:solidFill>
                <a:latin typeface="Arial" charset="0"/>
              </a:rPr>
              <a:t> Consortium </a:t>
            </a:r>
            <a:endParaRPr lang="en-US" sz="2000" dirty="0" smtClean="0">
              <a:solidFill>
                <a:schemeClr val="tx2">
                  <a:lumMod val="90000"/>
                </a:schemeClr>
              </a:solidFill>
              <a:latin typeface="Arial" charset="0"/>
            </a:endParaRPr>
          </a:p>
          <a:p>
            <a:pPr marL="1025525" lvl="3" defTabSz="690563" eaLnBrk="0" fontAlgn="auto" hangingPunct="0">
              <a:spcBef>
                <a:spcPts val="0"/>
              </a:spcBef>
              <a:spcAft>
                <a:spcPts val="0"/>
              </a:spcAft>
              <a:buClr>
                <a:srgbClr val="D6ECFF"/>
              </a:buClr>
              <a:buSzPct val="95000"/>
              <a:defRPr/>
            </a:pPr>
            <a:r>
              <a:rPr lang="en-US" sz="2000" dirty="0" smtClean="0">
                <a:solidFill>
                  <a:schemeClr val="tx2">
                    <a:lumMod val="90000"/>
                  </a:schemeClr>
                </a:solidFill>
                <a:latin typeface="Arial" charset="0"/>
              </a:rPr>
              <a:t>University </a:t>
            </a:r>
            <a:r>
              <a:rPr lang="en-US" sz="2000" dirty="0">
                <a:solidFill>
                  <a:schemeClr val="tx2">
                    <a:lumMod val="90000"/>
                  </a:schemeClr>
                </a:solidFill>
                <a:latin typeface="Arial" charset="0"/>
              </a:rPr>
              <a:t>of North Carolina </a:t>
            </a:r>
            <a:endParaRPr lang="en-US" sz="20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defRPr/>
            </a:pPr>
            <a:endParaRPr lang="en-US" sz="10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defRPr/>
            </a:pPr>
            <a:r>
              <a:rPr lang="en-US" sz="2400" dirty="0" smtClean="0">
                <a:solidFill>
                  <a:schemeClr val="tx2">
                    <a:lumMod val="90000"/>
                  </a:schemeClr>
                </a:solidFill>
                <a:latin typeface="Arial" charset="0"/>
              </a:rPr>
              <a:t>Multiethnic Cohort Study</a:t>
            </a:r>
          </a:p>
          <a:p>
            <a:pPr marL="568325" lvl="2" defTabSz="690563" eaLnBrk="0" fontAlgn="auto" hangingPunct="0">
              <a:spcBef>
                <a:spcPts val="0"/>
              </a:spcBef>
              <a:spcAft>
                <a:spcPts val="0"/>
              </a:spcAft>
              <a:buClr>
                <a:srgbClr val="D6ECFF"/>
              </a:buClr>
              <a:buSzPct val="95000"/>
              <a:tabLst>
                <a:tab pos="1022350" algn="l"/>
              </a:tabLst>
              <a:defRPr/>
            </a:pPr>
            <a:r>
              <a:rPr lang="en-US" sz="2000" dirty="0">
                <a:solidFill>
                  <a:schemeClr val="tx2">
                    <a:lumMod val="90000"/>
                  </a:schemeClr>
                </a:solidFill>
                <a:latin typeface="Arial" charset="0"/>
              </a:rPr>
              <a:t>	</a:t>
            </a:r>
            <a:r>
              <a:rPr lang="en-US" sz="2000" dirty="0" smtClean="0">
                <a:solidFill>
                  <a:schemeClr val="tx2">
                    <a:lumMod val="90000"/>
                  </a:schemeClr>
                </a:solidFill>
                <a:latin typeface="Arial" charset="0"/>
              </a:rPr>
              <a:t>University </a:t>
            </a:r>
            <a:r>
              <a:rPr lang="en-US" sz="2000" dirty="0">
                <a:solidFill>
                  <a:schemeClr val="tx2">
                    <a:lumMod val="90000"/>
                  </a:schemeClr>
                </a:solidFill>
                <a:latin typeface="Arial" charset="0"/>
              </a:rPr>
              <a:t>of Hawaii  </a:t>
            </a:r>
            <a:endParaRPr lang="en-US" sz="2000" dirty="0" smtClean="0">
              <a:solidFill>
                <a:schemeClr val="tx2">
                  <a:lumMod val="90000"/>
                </a:schemeClr>
              </a:solidFill>
              <a:latin typeface="Arial" charset="0"/>
            </a:endParaRPr>
          </a:p>
          <a:p>
            <a:pPr marL="568325" lvl="2" defTabSz="690563" eaLnBrk="0" fontAlgn="auto" hangingPunct="0">
              <a:spcBef>
                <a:spcPts val="0"/>
              </a:spcBef>
              <a:spcAft>
                <a:spcPts val="0"/>
              </a:spcAft>
              <a:buClr>
                <a:srgbClr val="D6ECFF"/>
              </a:buClr>
              <a:buSzPct val="95000"/>
              <a:tabLst>
                <a:tab pos="1022350" algn="l"/>
              </a:tabLst>
              <a:defRPr/>
            </a:pPr>
            <a:endParaRPr lang="en-US" dirty="0">
              <a:solidFill>
                <a:schemeClr val="tx2">
                  <a:lumMod val="90000"/>
                </a:schemeClr>
              </a:solidFill>
              <a:latin typeface="Arial" charset="0"/>
            </a:endParaRPr>
          </a:p>
          <a:p>
            <a:pPr marL="339725" lvl="1" indent="-228600" defTabSz="690563" eaLnBrk="0" fontAlgn="auto" hangingPunct="0">
              <a:spcBef>
                <a:spcPts val="0"/>
              </a:spcBef>
              <a:spcAft>
                <a:spcPts val="0"/>
              </a:spcAft>
              <a:buClr>
                <a:srgbClr val="D6ECFF"/>
              </a:buClr>
              <a:buSzPct val="95000"/>
              <a:buFont typeface="Wingdings" pitchFamily="2" charset="2"/>
              <a:buChar char=""/>
              <a:defRPr/>
            </a:pPr>
            <a:r>
              <a:rPr lang="en-US" sz="2400" dirty="0" smtClean="0">
                <a:solidFill>
                  <a:prstClr val="white"/>
                </a:solidFill>
                <a:latin typeface="Arial" charset="0"/>
              </a:rPr>
              <a:t>Coordinating Center: Rutgers University</a:t>
            </a:r>
            <a:endParaRPr lang="en-US" sz="2400" dirty="0">
              <a:solidFill>
                <a:prstClr val="white"/>
              </a:solidFill>
              <a:latin typeface="Arial" charset="0"/>
            </a:endParaRPr>
          </a:p>
          <a:p>
            <a:pPr marL="568325" lvl="2" defTabSz="690563" eaLnBrk="0" fontAlgn="auto" hangingPunct="0">
              <a:spcBef>
                <a:spcPts val="0"/>
              </a:spcBef>
              <a:spcAft>
                <a:spcPts val="0"/>
              </a:spcAft>
              <a:buClr>
                <a:srgbClr val="D6ECFF"/>
              </a:buClr>
              <a:buSzPct val="95000"/>
              <a:tabLst>
                <a:tab pos="1022350" algn="l"/>
              </a:tabLst>
              <a:defRPr/>
            </a:pPr>
            <a:endParaRPr lang="en-US" sz="2000" dirty="0" smtClean="0">
              <a:solidFill>
                <a:prstClr val="white"/>
              </a:solidFill>
              <a:latin typeface="Arial" charset="0"/>
            </a:endParaRPr>
          </a:p>
        </p:txBody>
      </p:sp>
      <p:sp>
        <p:nvSpPr>
          <p:cNvPr id="20" name="Title 1"/>
          <p:cNvSpPr txBox="1">
            <a:spLocks/>
          </p:cNvSpPr>
          <p:nvPr/>
        </p:nvSpPr>
        <p:spPr bwMode="auto">
          <a:xfrm>
            <a:off x="-4764" y="10782"/>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auto">
              <a:spcBef>
                <a:spcPts val="0"/>
              </a:spcBef>
              <a:spcAft>
                <a:spcPts val="0"/>
              </a:spcAft>
            </a:pPr>
            <a:r>
              <a:rPr lang="en-US" sz="3600" dirty="0" smtClean="0">
                <a:solidFill>
                  <a:srgbClr val="FFFF00"/>
                </a:solidFill>
                <a:cs typeface="Arial" charset="0"/>
              </a:rPr>
              <a:t>Population Architecture using </a:t>
            </a:r>
          </a:p>
          <a:p>
            <a:pPr algn="ctr" fontAlgn="auto">
              <a:spcBef>
                <a:spcPts val="0"/>
              </a:spcBef>
              <a:spcAft>
                <a:spcPts val="0"/>
              </a:spcAft>
            </a:pPr>
            <a:r>
              <a:rPr lang="en-US" sz="3600" dirty="0" smtClean="0">
                <a:solidFill>
                  <a:srgbClr val="FFFF00"/>
                </a:solidFill>
                <a:cs typeface="Arial" charset="0"/>
              </a:rPr>
              <a:t>Genomics and Epidemiology (PAGE) II</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636663"/>
            <a:ext cx="1878719" cy="2003138"/>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294" y="5859316"/>
            <a:ext cx="8089074" cy="738664"/>
          </a:xfrm>
          <a:prstGeom prst="rect">
            <a:avLst/>
          </a:prstGeom>
          <a:noFill/>
        </p:spPr>
        <p:txBody>
          <a:bodyPr wrap="none" rtlCol="0">
            <a:spAutoFit/>
          </a:bodyPr>
          <a:lstStyle/>
          <a:p>
            <a:pPr marL="338328" lvl="1" indent="-228600" fontAlgn="auto">
              <a:spcBef>
                <a:spcPts val="0"/>
              </a:spcBef>
              <a:spcAft>
                <a:spcPts val="0"/>
              </a:spcAft>
              <a:buClr>
                <a:schemeClr val="tx1"/>
              </a:buClr>
              <a:buFont typeface="Wingdings" pitchFamily="2" charset="2"/>
              <a:buChar char="§"/>
            </a:pPr>
            <a:r>
              <a:rPr lang="en-US" sz="2400" dirty="0">
                <a:solidFill>
                  <a:prstClr val="white"/>
                </a:solidFill>
                <a:latin typeface="Arial" charset="0"/>
              </a:rPr>
              <a:t>Genotyping: </a:t>
            </a:r>
            <a:r>
              <a:rPr lang="en-US" sz="2400" dirty="0" smtClean="0">
                <a:solidFill>
                  <a:prstClr val="white"/>
                </a:solidFill>
                <a:latin typeface="Arial" charset="0"/>
              </a:rPr>
              <a:t>Center </a:t>
            </a:r>
            <a:r>
              <a:rPr lang="en-US" sz="2400" dirty="0">
                <a:solidFill>
                  <a:prstClr val="white"/>
                </a:solidFill>
                <a:latin typeface="Arial" charset="0"/>
              </a:rPr>
              <a:t>for Inherited Disease Research</a:t>
            </a:r>
          </a:p>
          <a:p>
            <a:pPr fontAlgn="auto">
              <a:spcBef>
                <a:spcPts val="0"/>
              </a:spcBef>
              <a:spcAft>
                <a:spcPts val="0"/>
              </a:spcAft>
            </a:pPr>
            <a:endParaRPr lang="en-US" b="0" dirty="0">
              <a:solidFill>
                <a:prstClr val="white"/>
              </a:solidFill>
              <a:latin typeface="Corbel"/>
            </a:endParaRPr>
          </a:p>
        </p:txBody>
      </p:sp>
      <p:sp>
        <p:nvSpPr>
          <p:cNvPr id="12" name="TextBox 11"/>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9410623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968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33948"/>
            <a:ext cx="9144000" cy="811177"/>
          </a:xfrm>
          <a:prstGeom prst="rect">
            <a:avLst/>
          </a:prstGeom>
          <a:noFill/>
          <a:ln w="9525">
            <a:noFill/>
            <a:miter lim="800000"/>
            <a:headEnd/>
            <a:tailEnd/>
          </a:ln>
        </p:spPr>
        <p:txBody>
          <a:bodyPr/>
          <a:lstStyle/>
          <a:p>
            <a:pPr algn="ctr">
              <a:defRPr/>
            </a:pPr>
            <a:r>
              <a:rPr lang="en-US" sz="3600" spc="-100" dirty="0" smtClean="0">
                <a:solidFill>
                  <a:srgbClr val="FFFF00"/>
                </a:solidFill>
                <a:latin typeface="Arial" charset="0"/>
              </a:rPr>
              <a:t>Genomic Sequencing and Newborn Screening Disorders</a:t>
            </a:r>
            <a:endParaRPr lang="en-US" sz="3600" spc="-100" dirty="0">
              <a:solidFill>
                <a:srgbClr val="FFFF00"/>
              </a:solidFill>
              <a:latin typeface="Arial" charset="0"/>
            </a:endParaRPr>
          </a:p>
          <a:p>
            <a:pPr algn="ctr">
              <a:defRPr/>
            </a:pPr>
            <a:endParaRPr lang="en-US" sz="1200" spc="-100" dirty="0">
              <a:solidFill>
                <a:srgbClr val="FFFF00"/>
              </a:solidFill>
              <a:latin typeface="Arial" charset="0"/>
            </a:endParaRPr>
          </a:p>
        </p:txBody>
      </p:sp>
      <p:sp>
        <p:nvSpPr>
          <p:cNvPr id="7" name="Title 1"/>
          <p:cNvSpPr txBox="1">
            <a:spLocks/>
          </p:cNvSpPr>
          <p:nvPr/>
        </p:nvSpPr>
        <p:spPr bwMode="auto">
          <a:xfrm>
            <a:off x="682849" y="3143898"/>
            <a:ext cx="7892716" cy="3866147"/>
          </a:xfrm>
          <a:prstGeom prst="rect">
            <a:avLst/>
          </a:prstGeom>
          <a:noFill/>
          <a:ln w="9525" algn="ctr">
            <a:noFill/>
            <a:miter lim="800000"/>
            <a:headEnd/>
            <a:tailEnd/>
          </a:ln>
        </p:spPr>
        <p:txBody>
          <a:bodyPr/>
          <a:lstStyle/>
          <a:p>
            <a:pPr marL="339725" lvl="1" indent="-228600" defTabSz="627063" eaLnBrk="0" hangingPunct="0">
              <a:spcBef>
                <a:spcPts val="0"/>
              </a:spcBef>
              <a:buClr>
                <a:schemeClr val="tx1"/>
              </a:buClr>
              <a:buSzPct val="95000"/>
              <a:buFont typeface="Wingdings" pitchFamily="2" charset="2"/>
              <a:buChar char=""/>
              <a:defRPr/>
            </a:pPr>
            <a:r>
              <a:rPr lang="en-US" sz="2800" dirty="0">
                <a:solidFill>
                  <a:prstClr val="white"/>
                </a:solidFill>
                <a:latin typeface="Arial" charset="0"/>
              </a:rPr>
              <a:t>Brigham and Women’s Hospital </a:t>
            </a:r>
            <a:endParaRPr lang="en-US" sz="2800" dirty="0" smtClean="0">
              <a:solidFill>
                <a:prstClr val="white"/>
              </a:solidFill>
              <a:latin typeface="Arial" charset="0"/>
            </a:endParaRPr>
          </a:p>
          <a:p>
            <a:pPr marL="568325" lvl="2" defTabSz="627063" eaLnBrk="0" hangingPunct="0">
              <a:spcBef>
                <a:spcPts val="0"/>
              </a:spcBef>
              <a:buClr>
                <a:srgbClr val="D6ECFF"/>
              </a:buClr>
              <a:buSzPct val="95000"/>
              <a:defRPr/>
            </a:pPr>
            <a:endParaRPr lang="en-US" sz="2800" dirty="0">
              <a:solidFill>
                <a:prstClr val="white"/>
              </a:solidFill>
              <a:latin typeface="Arial" charset="0"/>
            </a:endParaRPr>
          </a:p>
          <a:p>
            <a:pPr marL="339725" lvl="1" indent="-228600" defTabSz="627063" eaLnBrk="0" hangingPunct="0">
              <a:spcBef>
                <a:spcPts val="0"/>
              </a:spcBef>
              <a:buClr>
                <a:schemeClr val="tx1"/>
              </a:buClr>
              <a:buSzPct val="95000"/>
              <a:buFont typeface="Wingdings" pitchFamily="2" charset="2"/>
              <a:buChar char=""/>
              <a:defRPr/>
            </a:pPr>
            <a:r>
              <a:rPr lang="en-US" sz="2800" dirty="0">
                <a:solidFill>
                  <a:prstClr val="white"/>
                </a:solidFill>
                <a:latin typeface="Arial" charset="0"/>
              </a:rPr>
              <a:t>Children’s Mercy Hospital </a:t>
            </a:r>
            <a:endParaRPr lang="en-US" sz="2800" dirty="0" smtClean="0">
              <a:solidFill>
                <a:prstClr val="white"/>
              </a:solidFill>
              <a:latin typeface="Arial" charset="0"/>
            </a:endParaRPr>
          </a:p>
          <a:p>
            <a:pPr marL="568325" lvl="2" defTabSz="627063" eaLnBrk="0" hangingPunct="0">
              <a:spcBef>
                <a:spcPts val="0"/>
              </a:spcBef>
              <a:buClr>
                <a:srgbClr val="D6ECFF"/>
              </a:buClr>
              <a:buSzPct val="95000"/>
              <a:defRPr/>
            </a:pPr>
            <a:endParaRPr lang="en-US" sz="2800" dirty="0" smtClean="0">
              <a:solidFill>
                <a:prstClr val="white"/>
              </a:solidFill>
              <a:latin typeface="Arial" charset="0"/>
            </a:endParaRPr>
          </a:p>
          <a:p>
            <a:pPr marL="339725" lvl="1" indent="-228600" defTabSz="627063" eaLnBrk="0" hangingPunct="0">
              <a:spcBef>
                <a:spcPts val="0"/>
              </a:spcBef>
              <a:buClr>
                <a:schemeClr val="tx1"/>
              </a:buClr>
              <a:buSzPct val="95000"/>
              <a:buFont typeface="Wingdings" pitchFamily="2" charset="2"/>
              <a:buChar char=""/>
              <a:defRPr/>
            </a:pPr>
            <a:r>
              <a:rPr lang="en-US" sz="2800" dirty="0">
                <a:solidFill>
                  <a:prstClr val="white"/>
                </a:solidFill>
                <a:latin typeface="Arial" charset="0"/>
              </a:rPr>
              <a:t>University of </a:t>
            </a:r>
            <a:r>
              <a:rPr lang="en-US" sz="2800" dirty="0" smtClean="0">
                <a:solidFill>
                  <a:prstClr val="white"/>
                </a:solidFill>
                <a:latin typeface="Arial" charset="0"/>
              </a:rPr>
              <a:t>California, San Francisco</a:t>
            </a:r>
          </a:p>
          <a:p>
            <a:pPr marL="568325" lvl="2" defTabSz="627063" eaLnBrk="0" hangingPunct="0">
              <a:spcBef>
                <a:spcPts val="0"/>
              </a:spcBef>
              <a:buClr>
                <a:srgbClr val="D6ECFF"/>
              </a:buClr>
              <a:buSzPct val="95000"/>
              <a:defRPr/>
            </a:pPr>
            <a:endParaRPr lang="en-US" sz="2800" dirty="0">
              <a:solidFill>
                <a:prstClr val="white"/>
              </a:solidFill>
              <a:latin typeface="Arial" charset="0"/>
            </a:endParaRPr>
          </a:p>
          <a:p>
            <a:pPr marL="339725" lvl="1" indent="-228600" defTabSz="627063" eaLnBrk="0" hangingPunct="0">
              <a:spcBef>
                <a:spcPts val="0"/>
              </a:spcBef>
              <a:buClr>
                <a:schemeClr val="tx1"/>
              </a:buClr>
              <a:buSzPct val="95000"/>
              <a:buFont typeface="Wingdings" pitchFamily="2" charset="2"/>
              <a:buChar char=""/>
              <a:defRPr/>
            </a:pPr>
            <a:r>
              <a:rPr lang="en-US" sz="2800" dirty="0">
                <a:solidFill>
                  <a:prstClr val="white"/>
                </a:solidFill>
                <a:latin typeface="Arial" charset="0"/>
              </a:rPr>
              <a:t>University of North Carolina at Chapel Hill </a:t>
            </a:r>
            <a:endParaRPr lang="en-US" sz="2800" dirty="0" smtClean="0">
              <a:solidFill>
                <a:prstClr val="white"/>
              </a:solidFill>
              <a:latin typeface="Arial" charset="0"/>
            </a:endParaRPr>
          </a:p>
          <a:p>
            <a:pPr marL="568325" lvl="2" defTabSz="627063" eaLnBrk="0" hangingPunct="0">
              <a:spcBef>
                <a:spcPts val="1200"/>
              </a:spcBef>
              <a:buClr>
                <a:srgbClr val="D6ECFF"/>
              </a:buClr>
              <a:buSzPct val="95000"/>
              <a:defRPr/>
            </a:pPr>
            <a:endParaRPr lang="en-US" sz="2800" dirty="0">
              <a:solidFill>
                <a:srgbClr val="D6ECFF">
                  <a:lumMod val="90000"/>
                </a:srgbClr>
              </a:solidFill>
              <a:latin typeface="Arial" charset="0"/>
            </a:endParaRPr>
          </a:p>
          <a:p>
            <a:pPr marL="822960" lvl="3" eaLnBrk="0" hangingPunct="0">
              <a:spcBef>
                <a:spcPts val="600"/>
              </a:spcBef>
              <a:buClr>
                <a:srgbClr val="D6ECFF"/>
              </a:buClr>
              <a:buSzPct val="95000"/>
              <a:defRPr/>
            </a:pPr>
            <a:endParaRPr lang="en-US" sz="2800" b="0" dirty="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a:solidFill>
                <a:srgbClr val="FFFF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9665" y="1434693"/>
            <a:ext cx="2684670" cy="1481938"/>
          </a:xfrm>
          <a:prstGeom prst="rect">
            <a:avLst/>
          </a:prstGeom>
          <a:effectLst>
            <a:glow rad="228600">
              <a:schemeClr val="accent4">
                <a:satMod val="175000"/>
                <a:alpha val="40000"/>
              </a:schemeClr>
            </a:glow>
          </a:effectLst>
        </p:spPr>
      </p:pic>
      <p:sp>
        <p:nvSpPr>
          <p:cNvPr id="5" name="TextBox 4"/>
          <p:cNvSpPr txBox="1"/>
          <p:nvPr/>
        </p:nvSpPr>
        <p:spPr>
          <a:xfrm>
            <a:off x="7269163" y="6363018"/>
            <a:ext cx="1795684" cy="400110"/>
          </a:xfrm>
          <a:prstGeom prst="rect">
            <a:avLst/>
          </a:prstGeom>
          <a:noFill/>
        </p:spPr>
        <p:txBody>
          <a:bodyPr wrap="none">
            <a:spAutoFit/>
          </a:bodyPr>
          <a:lstStyle/>
          <a:p>
            <a:pPr>
              <a:defRPr/>
            </a:pPr>
            <a:r>
              <a:rPr lang="en-US" sz="2000" dirty="0">
                <a:solidFill>
                  <a:srgbClr val="00ADDC">
                    <a:lumMod val="40000"/>
                    <a:lumOff val="60000"/>
                  </a:srgbClr>
                </a:solidFill>
              </a:rPr>
              <a:t>Document </a:t>
            </a:r>
            <a:r>
              <a:rPr lang="en-US" sz="2000" dirty="0" smtClean="0">
                <a:solidFill>
                  <a:srgbClr val="00ADDC">
                    <a:lumMod val="40000"/>
                    <a:lumOff val="60000"/>
                  </a:srgbClr>
                </a:solidFill>
              </a:rPr>
              <a:t>35</a:t>
            </a:r>
            <a:endParaRPr lang="en-US" sz="2000" dirty="0">
              <a:solidFill>
                <a:srgbClr val="00ADDC">
                  <a:lumMod val="40000"/>
                  <a:lumOff val="60000"/>
                </a:srgbClr>
              </a:solidFill>
            </a:endParaRPr>
          </a:p>
        </p:txBody>
      </p:sp>
    </p:spTree>
    <p:extLst>
      <p:ext uri="{BB962C8B-B14F-4D97-AF65-F5344CB8AC3E}">
        <p14:creationId xmlns:p14="http://schemas.microsoft.com/office/powerpoint/2010/main" val="31357516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00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00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1000"/>
                                  </p:stCondLst>
                                  <p:childTnLst>
                                    <p:set>
                                      <p:cBhvr>
                                        <p:cTn id="1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auto" hangingPunct="0">
              <a:spcBef>
                <a:spcPts val="700"/>
              </a:spcBef>
              <a:spcAft>
                <a:spcPts val="0"/>
              </a:spcAft>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203201" y="1463777"/>
            <a:ext cx="6112387" cy="2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auto">
              <a:spcBef>
                <a:spcPts val="700"/>
              </a:spcBef>
              <a:spcAft>
                <a:spcPts val="0"/>
              </a:spcAft>
              <a:buClr>
                <a:srgbClr val="D6ECFF"/>
              </a:buClr>
              <a:buSzPct val="95000"/>
            </a:pPr>
            <a:endParaRPr lang="en-US" sz="2000" dirty="0" smtClean="0">
              <a:solidFill>
                <a:prstClr val="white"/>
              </a:solidFill>
            </a:endParaRPr>
          </a:p>
        </p:txBody>
      </p:sp>
      <p:sp>
        <p:nvSpPr>
          <p:cNvPr id="9" name="Title 1"/>
          <p:cNvSpPr txBox="1">
            <a:spLocks/>
          </p:cNvSpPr>
          <p:nvPr/>
        </p:nvSpPr>
        <p:spPr bwMode="auto">
          <a:xfrm>
            <a:off x="24063" y="1474296"/>
            <a:ext cx="9144000" cy="2041265"/>
          </a:xfrm>
          <a:prstGeom prst="rect">
            <a:avLst/>
          </a:prstGeom>
          <a:noFill/>
          <a:ln w="9525" algn="ctr">
            <a:noFill/>
            <a:miter lim="800000"/>
            <a:headEnd/>
            <a:tailEnd/>
          </a:ln>
        </p:spPr>
        <p:txBody>
          <a:bodyPr/>
          <a:lstStyle/>
          <a:p>
            <a:pPr marL="111125" lvl="1" algn="ctr" defTabSz="690563" eaLnBrk="0" fontAlgn="auto" hangingPunct="0">
              <a:spcBef>
                <a:spcPts val="1800"/>
              </a:spcBef>
              <a:spcAft>
                <a:spcPts val="0"/>
              </a:spcAft>
              <a:buClr>
                <a:srgbClr val="D6ECFF"/>
              </a:buClr>
              <a:buSzPct val="95000"/>
              <a:defRPr/>
            </a:pPr>
            <a:r>
              <a:rPr lang="en-US" sz="2800" dirty="0" smtClean="0">
                <a:solidFill>
                  <a:prstClr val="white"/>
                </a:solidFill>
                <a:cs typeface="Arial" pitchFamily="34" charset="0"/>
              </a:rPr>
              <a:t>Webinar: “Current uses of and future directions for the Genome-Wide Association Studies Catalog” </a:t>
            </a:r>
          </a:p>
          <a:p>
            <a:pPr marL="111125" lvl="1" defTabSz="690563" eaLnBrk="0" fontAlgn="auto" hangingPunct="0">
              <a:spcBef>
                <a:spcPts val="1800"/>
              </a:spcBef>
              <a:spcAft>
                <a:spcPts val="0"/>
              </a:spcAft>
              <a:buClr>
                <a:srgbClr val="D6ECFF"/>
              </a:buClr>
              <a:buSzPct val="95000"/>
              <a:defRPr/>
            </a:pPr>
            <a:r>
              <a:rPr lang="en-US" sz="2800" dirty="0" smtClean="0">
                <a:solidFill>
                  <a:srgbClr val="FF0000"/>
                </a:solidFill>
                <a:cs typeface="Arial" pitchFamily="34" charset="0"/>
              </a:rPr>
              <a:t>	</a:t>
            </a:r>
            <a:endParaRPr lang="en-US" sz="2800" dirty="0">
              <a:solidFill>
                <a:srgbClr val="FF0000"/>
              </a:solidFill>
              <a:cs typeface="Arial" pitchFamily="34" charset="0"/>
            </a:endParaRPr>
          </a:p>
        </p:txBody>
      </p:sp>
      <p:sp>
        <p:nvSpPr>
          <p:cNvPr id="20" name="Title 1"/>
          <p:cNvSpPr txBox="1">
            <a:spLocks/>
          </p:cNvSpPr>
          <p:nvPr/>
        </p:nvSpPr>
        <p:spPr bwMode="auto">
          <a:xfrm>
            <a:off x="-4764" y="10782"/>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auto">
              <a:spcBef>
                <a:spcPts val="0"/>
              </a:spcBef>
              <a:spcAft>
                <a:spcPts val="0"/>
              </a:spcAft>
            </a:pPr>
            <a:r>
              <a:rPr lang="en-US" sz="3600" dirty="0" smtClean="0">
                <a:solidFill>
                  <a:srgbClr val="FFFF00"/>
                </a:solidFill>
                <a:cs typeface="Arial" charset="0"/>
              </a:rPr>
              <a:t>Genome-Wide Association Studies (GWAS) Catalog</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12" t="22253" r="3774" b="5349"/>
          <a:stretch/>
        </p:blipFill>
        <p:spPr bwMode="auto">
          <a:xfrm>
            <a:off x="1971464" y="2639306"/>
            <a:ext cx="5296659" cy="3622762"/>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466209539"/>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up)">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 name="Group 9"/>
          <p:cNvGrpSpPr>
            <a:grpSpLocks/>
          </p:cNvGrpSpPr>
          <p:nvPr/>
        </p:nvGrpSpPr>
        <p:grpSpPr bwMode="auto">
          <a:xfrm>
            <a:off x="207035" y="911038"/>
            <a:ext cx="5154966" cy="3860500"/>
            <a:chOff x="316972" y="893241"/>
            <a:chExt cx="7289322" cy="5738403"/>
          </a:xfrm>
        </p:grpSpPr>
        <p:pic>
          <p:nvPicPr>
            <p:cNvPr id="51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72" y="893241"/>
              <a:ext cx="7289322" cy="573840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31" name="Rectangle 8"/>
            <p:cNvSpPr>
              <a:spLocks noChangeArrowheads="1"/>
            </p:cNvSpPr>
            <p:nvPr/>
          </p:nvSpPr>
          <p:spPr bwMode="auto">
            <a:xfrm>
              <a:off x="4497991" y="5452972"/>
              <a:ext cx="2883816" cy="52801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b="0" u="sng" smtClean="0">
                  <a:solidFill>
                    <a:prstClr val="black"/>
                  </a:solidFill>
                  <a:latin typeface="Arial" charset="0"/>
                  <a:cs typeface="Arial" charset="0"/>
                  <a:hlinkClick r:id="rId5"/>
                </a:rPr>
                <a:t>www.myresults.org</a:t>
              </a:r>
              <a:endParaRPr lang="en-US" b="0" smtClean="0">
                <a:solidFill>
                  <a:prstClr val="black"/>
                </a:solidFill>
                <a:latin typeface="Arial" charset="0"/>
                <a:cs typeface="Arial" charset="0"/>
              </a:endParaRPr>
            </a:p>
          </p:txBody>
        </p:sp>
      </p:grpSp>
      <p:sp>
        <p:nvSpPr>
          <p:cNvPr id="15362" name="Title 1"/>
          <p:cNvSpPr>
            <a:spLocks noGrp="1"/>
          </p:cNvSpPr>
          <p:nvPr>
            <p:ph type="title"/>
          </p:nvPr>
        </p:nvSpPr>
        <p:spPr>
          <a:xfrm>
            <a:off x="-4764" y="12704"/>
            <a:ext cx="9144000" cy="728663"/>
          </a:xfrm>
        </p:spPr>
        <p:txBody>
          <a:bodyPr/>
          <a:lstStyle/>
          <a:p>
            <a:pPr algn="ctr">
              <a:defRPr/>
            </a:pPr>
            <a:r>
              <a:rPr lang="en-US" sz="3600" b="1" dirty="0" err="1" smtClean="0">
                <a:solidFill>
                  <a:srgbClr val="FFFF00"/>
                </a:solidFill>
                <a:latin typeface="Arial" pitchFamily="34" charset="0"/>
                <a:cs typeface="Arial" pitchFamily="34" charset="0"/>
              </a:rPr>
              <a:t>eMERGE</a:t>
            </a:r>
            <a:r>
              <a:rPr lang="en-US" sz="3600" b="1" dirty="0" smtClean="0">
                <a:solidFill>
                  <a:srgbClr val="FFFF00"/>
                </a:solidFill>
                <a:latin typeface="Arial" pitchFamily="34" charset="0"/>
                <a:cs typeface="Arial" pitchFamily="34" charset="0"/>
              </a:rPr>
              <a:t> Tools</a:t>
            </a:r>
          </a:p>
        </p:txBody>
      </p:sp>
      <p:grpSp>
        <p:nvGrpSpPr>
          <p:cNvPr id="3" name="Group 8"/>
          <p:cNvGrpSpPr>
            <a:grpSpLocks/>
          </p:cNvGrpSpPr>
          <p:nvPr/>
        </p:nvGrpSpPr>
        <p:grpSpPr bwMode="auto">
          <a:xfrm>
            <a:off x="316256" y="1979144"/>
            <a:ext cx="5316774" cy="3816232"/>
            <a:chOff x="376033" y="831878"/>
            <a:chExt cx="8229601" cy="5443538"/>
          </a:xfrm>
        </p:grpSpPr>
        <p:pic>
          <p:nvPicPr>
            <p:cNvPr id="51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033" y="831878"/>
              <a:ext cx="8229601" cy="544353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9" name="TextBox 9"/>
            <p:cNvSpPr txBox="1">
              <a:spLocks noChangeArrowheads="1"/>
            </p:cNvSpPr>
            <p:nvPr/>
          </p:nvSpPr>
          <p:spPr bwMode="auto">
            <a:xfrm>
              <a:off x="1284177" y="5577099"/>
              <a:ext cx="7292975" cy="63324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0" u="sng" smtClean="0">
                  <a:solidFill>
                    <a:prstClr val="black"/>
                  </a:solidFill>
                  <a:hlinkClick r:id="rId7"/>
                </a:rPr>
                <a:t>Http://Clinical Implementation of Personalized Medicine through Electronic Health Records and Genomics (CLIPMERGE) Program</a:t>
              </a:r>
              <a:endParaRPr lang="en-US" sz="1200" smtClean="0">
                <a:solidFill>
                  <a:prstClr val="black"/>
                </a:solidFill>
              </a:endParaRPr>
            </a:p>
          </p:txBody>
        </p:sp>
      </p:grpSp>
      <p:pic>
        <p:nvPicPr>
          <p:cNvPr id="6" name="Picture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677" y="2964321"/>
            <a:ext cx="5435841" cy="360862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5674897" y="441325"/>
            <a:ext cx="3368039" cy="572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228725" lvl="2" indent="-457200" defTabSz="457200">
              <a:spcBef>
                <a:spcPts val="700"/>
              </a:spcBef>
              <a:buClr>
                <a:srgbClr val="D6ECFF"/>
              </a:buClr>
              <a:buSzPct val="95000"/>
              <a:tabLst>
                <a:tab pos="914400" algn="l"/>
              </a:tabLst>
            </a:pPr>
            <a:endParaRPr lang="en-US" sz="2200" dirty="0" smtClean="0">
              <a:solidFill>
                <a:srgbClr val="FFFFFF"/>
              </a:solidFill>
              <a:latin typeface="Arial" charset="0"/>
              <a:cs typeface="Arial" charset="0"/>
            </a:endParaRPr>
          </a:p>
          <a:p>
            <a:pPr lvl="1" indent="-215900" defTabSz="457200">
              <a:spcBef>
                <a:spcPts val="700"/>
              </a:spcBef>
              <a:buClr>
                <a:schemeClr val="tx1"/>
              </a:buClr>
              <a:buSzPct val="95000"/>
              <a:buFont typeface="Wingdings" pitchFamily="2" charset="2"/>
              <a:buChar char="§"/>
              <a:tabLst>
                <a:tab pos="625475" algn="l"/>
              </a:tabLst>
            </a:pPr>
            <a:r>
              <a:rPr lang="en-US" sz="2200" dirty="0" smtClean="0">
                <a:solidFill>
                  <a:prstClr val="white"/>
                </a:solidFill>
                <a:latin typeface="Arial" charset="0"/>
                <a:cs typeface="Calibri" pitchFamily="34" charset="0"/>
              </a:rPr>
              <a:t>My Results web 	page</a:t>
            </a:r>
          </a:p>
          <a:p>
            <a:pPr lvl="1" indent="-215900" defTabSz="457200">
              <a:spcBef>
                <a:spcPts val="700"/>
              </a:spcBef>
              <a:buClr>
                <a:schemeClr val="tx1"/>
              </a:buClr>
              <a:buSzPct val="95000"/>
              <a:buFont typeface="Wingdings" pitchFamily="2" charset="2"/>
              <a:buChar char="§"/>
              <a:tabLst>
                <a:tab pos="625475" algn="l"/>
              </a:tabLst>
            </a:pPr>
            <a:endParaRPr lang="en-US" sz="1100" dirty="0" smtClean="0">
              <a:solidFill>
                <a:prstClr val="white"/>
              </a:solidFill>
              <a:latin typeface="Arial" charset="0"/>
              <a:cs typeface="Calibri" pitchFamily="34" charset="0"/>
            </a:endParaRPr>
          </a:p>
          <a:p>
            <a:pPr lvl="1" indent="-215900" defTabSz="457200">
              <a:spcBef>
                <a:spcPts val="700"/>
              </a:spcBef>
              <a:buClr>
                <a:schemeClr val="tx1"/>
              </a:buClr>
              <a:buSzPct val="95000"/>
              <a:buFont typeface="Wingdings" pitchFamily="2" charset="2"/>
              <a:buChar char="§"/>
              <a:tabLst>
                <a:tab pos="625475" algn="l"/>
              </a:tabLst>
            </a:pPr>
            <a:r>
              <a:rPr lang="en-US" sz="2200" dirty="0" smtClean="0">
                <a:solidFill>
                  <a:prstClr val="white"/>
                </a:solidFill>
                <a:latin typeface="Arial" charset="0"/>
                <a:cs typeface="Calibri" pitchFamily="34" charset="0"/>
              </a:rPr>
              <a:t>Clinical Decision 	Support (CDS) 	tools: CLIPMERGE</a:t>
            </a:r>
          </a:p>
          <a:p>
            <a:pPr lvl="1" indent="-215900" defTabSz="457200">
              <a:spcBef>
                <a:spcPts val="700"/>
              </a:spcBef>
              <a:buClr>
                <a:schemeClr val="tx1"/>
              </a:buClr>
              <a:buSzPct val="95000"/>
              <a:buFont typeface="Wingdings" pitchFamily="2" charset="2"/>
              <a:buChar char="§"/>
              <a:tabLst>
                <a:tab pos="625475" algn="l"/>
              </a:tabLst>
            </a:pPr>
            <a:endParaRPr lang="en-US" dirty="0" smtClean="0">
              <a:solidFill>
                <a:prstClr val="white"/>
              </a:solidFill>
              <a:latin typeface="Arial" charset="0"/>
              <a:cs typeface="Calibri" pitchFamily="34" charset="0"/>
            </a:endParaRPr>
          </a:p>
          <a:p>
            <a:pPr lvl="1" indent="-215900" defTabSz="457200">
              <a:spcBef>
                <a:spcPts val="700"/>
              </a:spcBef>
              <a:buClr>
                <a:schemeClr val="tx1"/>
              </a:buClr>
              <a:buSzPct val="95000"/>
              <a:buFont typeface="Wingdings" pitchFamily="2" charset="2"/>
              <a:buChar char="§"/>
              <a:tabLst>
                <a:tab pos="625475" algn="l"/>
              </a:tabLst>
            </a:pPr>
            <a:r>
              <a:rPr lang="en-US" sz="2200" dirty="0" smtClean="0">
                <a:solidFill>
                  <a:prstClr val="white"/>
                </a:solidFill>
                <a:latin typeface="Arial" charset="0"/>
                <a:cs typeface="Calibri" pitchFamily="34" charset="0"/>
              </a:rPr>
              <a:t>SMART Genomics 	Advisor will be 	evaluated and 	piloted to 	standardize CDS 	approaches across 	</a:t>
            </a:r>
            <a:r>
              <a:rPr lang="en-US" sz="2200" dirty="0" err="1" smtClean="0">
                <a:solidFill>
                  <a:prstClr val="white"/>
                </a:solidFill>
                <a:latin typeface="Arial" charset="0"/>
                <a:cs typeface="Calibri" pitchFamily="34" charset="0"/>
              </a:rPr>
              <a:t>eMERGE</a:t>
            </a:r>
            <a:r>
              <a:rPr lang="en-US" sz="2200" dirty="0" smtClean="0">
                <a:solidFill>
                  <a:prstClr val="white"/>
                </a:solidFill>
                <a:latin typeface="Arial" charset="0"/>
                <a:cs typeface="Calibri" pitchFamily="34" charset="0"/>
              </a:rPr>
              <a:t> sites</a:t>
            </a:r>
            <a:endParaRPr lang="en-US" sz="2200" dirty="0" smtClean="0">
              <a:solidFill>
                <a:prstClr val="white"/>
              </a:solidFill>
              <a:latin typeface="Arial" charset="0"/>
              <a:cs typeface="Arial" charset="0"/>
            </a:endParaRPr>
          </a:p>
          <a:p>
            <a:pPr defTabSz="457200">
              <a:tabLst>
                <a:tab pos="914400" algn="l"/>
              </a:tabLst>
            </a:pPr>
            <a:endParaRPr lang="en-US" sz="2200" dirty="0" smtClean="0">
              <a:solidFill>
                <a:prstClr val="white"/>
              </a:solidFill>
              <a:latin typeface="Arial" charset="0"/>
              <a:cs typeface="Arial" charset="0"/>
            </a:endParaRPr>
          </a:p>
        </p:txBody>
      </p:sp>
      <p:sp>
        <p:nvSpPr>
          <p:cNvPr id="12" name="TextBox 11"/>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97089934"/>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 calcmode="lin" valueType="num">
                                      <p:cBhvr additive="base">
                                        <p:cTn id="1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500"/>
                            </p:stCondLst>
                            <p:childTnLst>
                              <p:par>
                                <p:cTn id="21" presetID="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1" fill="hold" nodeType="withGroup">
                            <p:stCondLst>
                              <p:cond delay="500"/>
                            </p:stCondLst>
                            <p:childTnLst>
                              <p:par>
                                <p:cTn id="32" presetID="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9494"/>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Centers of Excellence in ELSI </a:t>
            </a:r>
            <a:endParaRPr lang="en-US" sz="3600" dirty="0" smtClean="0">
              <a:solidFill>
                <a:srgbClr val="FFFF00"/>
              </a:solidFill>
              <a:ea typeface="ＭＳ Ｐゴシック" pitchFamily="34" charset="-128"/>
              <a:cs typeface="Arial" pitchFamily="34" charset="0"/>
            </a:endParaRPr>
          </a:p>
          <a:p>
            <a:pPr algn="ctr"/>
            <a:r>
              <a:rPr lang="en-US" sz="3600" dirty="0" smtClean="0">
                <a:solidFill>
                  <a:srgbClr val="FFFF00"/>
                </a:solidFill>
                <a:ea typeface="ＭＳ Ｐゴシック" pitchFamily="34" charset="-128"/>
                <a:cs typeface="Arial" pitchFamily="34" charset="0"/>
              </a:rPr>
              <a:t>Research </a:t>
            </a:r>
            <a:r>
              <a:rPr lang="en-US" sz="3600" dirty="0" smtClean="0">
                <a:solidFill>
                  <a:srgbClr val="FFFF00"/>
                </a:solidFill>
                <a:ea typeface="ＭＳ Ｐゴシック" pitchFamily="34" charset="-128"/>
                <a:cs typeface="Arial" pitchFamily="34" charset="0"/>
              </a:rPr>
              <a:t>(CEER) Program</a:t>
            </a:r>
            <a:endParaRPr lang="en-US" sz="3600" dirty="0">
              <a:solidFill>
                <a:srgbClr val="FFFF00"/>
              </a:solidFill>
              <a:ea typeface="ＭＳ Ｐゴシック" pitchFamily="34" charset="-128"/>
              <a:cs typeface="Arial" pitchFamily="34" charset="0"/>
            </a:endParaRPr>
          </a:p>
        </p:txBody>
      </p:sp>
      <p:sp>
        <p:nvSpPr>
          <p:cNvPr id="7" name="Title 1"/>
          <p:cNvSpPr txBox="1">
            <a:spLocks/>
          </p:cNvSpPr>
          <p:nvPr/>
        </p:nvSpPr>
        <p:spPr bwMode="auto">
          <a:xfrm>
            <a:off x="-7511" y="1898849"/>
            <a:ext cx="9144000" cy="4610233"/>
          </a:xfrm>
          <a:prstGeom prst="rect">
            <a:avLst/>
          </a:prstGeom>
          <a:noFill/>
          <a:ln w="9525" algn="ctr">
            <a:noFill/>
            <a:miter lim="800000"/>
            <a:headEnd/>
            <a:tailEnd/>
          </a:ln>
        </p:spPr>
        <p:txBody>
          <a:bodyPr/>
          <a:lstStyle/>
          <a:p>
            <a:pPr marL="111125" lvl="1" eaLnBrk="0" hangingPunct="0">
              <a:spcBef>
                <a:spcPts val="1800"/>
              </a:spcBef>
              <a:buClr>
                <a:srgbClr val="D6ECFF"/>
              </a:buClr>
              <a:buSzPct val="95000"/>
              <a:defRPr/>
            </a:pPr>
            <a:r>
              <a:rPr lang="en-US" sz="2800" dirty="0" smtClean="0">
                <a:solidFill>
                  <a:prstClr val="white"/>
                </a:solidFill>
                <a:latin typeface="Arial" charset="0"/>
              </a:rPr>
              <a:t>CEERs Grants Funded this Summer:</a:t>
            </a:r>
          </a:p>
          <a:p>
            <a:pPr marL="111125" lvl="1" eaLnBrk="0" hangingPunct="0">
              <a:spcBef>
                <a:spcPts val="1800"/>
              </a:spcBef>
              <a:buClr>
                <a:srgbClr val="D6ECFF"/>
              </a:buClr>
              <a:buSzPct val="95000"/>
              <a:defRPr/>
            </a:pPr>
            <a:endParaRPr lang="en-US" sz="3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r>
              <a:rPr lang="en-US" sz="2700" dirty="0" smtClean="0">
                <a:solidFill>
                  <a:schemeClr val="tx2">
                    <a:lumMod val="90000"/>
                  </a:schemeClr>
                </a:solidFill>
                <a:latin typeface="Arial" charset="0"/>
              </a:rPr>
              <a:t>University of North Carolina (P50) </a:t>
            </a:r>
          </a:p>
          <a:p>
            <a:pPr marL="796925" lvl="2" indent="-228600" eaLnBrk="0" hangingPunct="0">
              <a:spcBef>
                <a:spcPts val="1800"/>
              </a:spcBef>
              <a:buClr>
                <a:srgbClr val="D6ECFF"/>
              </a:buClr>
              <a:buSzPct val="95000"/>
              <a:buFont typeface="Wingdings" pitchFamily="2" charset="2"/>
              <a:buChar char=""/>
              <a:defRPr/>
            </a:pPr>
            <a:r>
              <a:rPr lang="en-US" sz="2700" dirty="0" smtClean="0">
                <a:solidFill>
                  <a:schemeClr val="tx2">
                    <a:lumMod val="90000"/>
                  </a:schemeClr>
                </a:solidFill>
                <a:latin typeface="Arial" charset="0"/>
              </a:rPr>
              <a:t>Columbia University (P50) </a:t>
            </a:r>
          </a:p>
          <a:p>
            <a:pPr marL="796925" lvl="2" indent="-228600" eaLnBrk="0" hangingPunct="0">
              <a:spcBef>
                <a:spcPts val="1800"/>
              </a:spcBef>
              <a:buClr>
                <a:srgbClr val="D6ECFF"/>
              </a:buClr>
              <a:buSzPct val="95000"/>
              <a:buFont typeface="Wingdings" pitchFamily="2" charset="2"/>
              <a:buChar char=""/>
              <a:defRPr/>
            </a:pPr>
            <a:endParaRPr lang="en-US" sz="500" dirty="0" smtClean="0">
              <a:solidFill>
                <a:schemeClr val="tx2">
                  <a:lumMod val="90000"/>
                </a:schemeClr>
              </a:solidFill>
              <a:latin typeface="Arial" charset="0"/>
            </a:endParaRPr>
          </a:p>
          <a:p>
            <a:pPr marL="796925" lvl="2" indent="-228600" eaLnBrk="0" hangingPunct="0">
              <a:spcBef>
                <a:spcPts val="1800"/>
              </a:spcBef>
              <a:buClr>
                <a:srgbClr val="D6ECFF"/>
              </a:buClr>
              <a:buSzPct val="95000"/>
              <a:buFont typeface="Wingdings" pitchFamily="2" charset="2"/>
              <a:buChar char=""/>
              <a:defRPr/>
            </a:pPr>
            <a:r>
              <a:rPr lang="en-US" sz="2700" dirty="0" smtClean="0">
                <a:solidFill>
                  <a:schemeClr val="tx2">
                    <a:lumMod val="90000"/>
                  </a:schemeClr>
                </a:solidFill>
                <a:latin typeface="Arial" charset="0"/>
              </a:rPr>
              <a:t>University of Utah (P20)</a:t>
            </a:r>
          </a:p>
          <a:p>
            <a:pPr marL="796925" lvl="2" indent="-228600" eaLnBrk="0" hangingPunct="0">
              <a:spcBef>
                <a:spcPts val="1800"/>
              </a:spcBef>
              <a:buClr>
                <a:srgbClr val="D6ECFF"/>
              </a:buClr>
              <a:buSzPct val="95000"/>
              <a:buFont typeface="Wingdings" pitchFamily="2" charset="2"/>
              <a:buChar char=""/>
              <a:defRPr/>
            </a:pPr>
            <a:r>
              <a:rPr lang="en-US" sz="2700" dirty="0" smtClean="0">
                <a:solidFill>
                  <a:schemeClr val="tx2">
                    <a:lumMod val="90000"/>
                  </a:schemeClr>
                </a:solidFill>
                <a:latin typeface="Arial" charset="0"/>
              </a:rPr>
              <a:t>Johns Hopkins University (P20)</a:t>
            </a:r>
          </a:p>
          <a:p>
            <a:pPr marL="796925" lvl="2" indent="-228600" eaLnBrk="0" hangingPunct="0">
              <a:spcBef>
                <a:spcPts val="1800"/>
              </a:spcBef>
              <a:buClr>
                <a:srgbClr val="D6ECFF"/>
              </a:buClr>
              <a:buSzPct val="95000"/>
              <a:buFont typeface="Wingdings" pitchFamily="2" charset="2"/>
              <a:buChar char=""/>
              <a:defRPr/>
            </a:pPr>
            <a:r>
              <a:rPr lang="en-US" sz="2700" dirty="0" smtClean="0">
                <a:solidFill>
                  <a:schemeClr val="tx2">
                    <a:lumMod val="90000"/>
                  </a:schemeClr>
                </a:solidFill>
                <a:latin typeface="Arial" charset="0"/>
              </a:rPr>
              <a:t>Kaiser/UCSF (P20)</a:t>
            </a:r>
          </a:p>
          <a:p>
            <a:pPr marL="339725" lvl="1"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pic>
        <p:nvPicPr>
          <p:cNvPr id="8" name="Picture 7" descr="1.png"/>
          <p:cNvPicPr>
            <a:picLocks noChangeAspect="1"/>
          </p:cNvPicPr>
          <p:nvPr/>
        </p:nvPicPr>
        <p:blipFill>
          <a:blip r:embed="rId3" cstate="print"/>
          <a:srcRect/>
          <a:stretch>
            <a:fillRect/>
          </a:stretch>
        </p:blipFill>
        <p:spPr bwMode="auto">
          <a:xfrm>
            <a:off x="6639830" y="3356480"/>
            <a:ext cx="2351788" cy="2609363"/>
          </a:xfrm>
          <a:prstGeom prst="rect">
            <a:avLst/>
          </a:prstGeom>
          <a:noFill/>
          <a:ln w="9525">
            <a:noFill/>
            <a:miter lim="800000"/>
            <a:headEnd/>
            <a:tailEnd/>
          </a:ln>
        </p:spPr>
      </p:pic>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6874991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9494"/>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&amp; Society Working Group</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7" name="Title 1"/>
          <p:cNvSpPr txBox="1">
            <a:spLocks/>
          </p:cNvSpPr>
          <p:nvPr/>
        </p:nvSpPr>
        <p:spPr bwMode="auto">
          <a:xfrm>
            <a:off x="26987" y="1104752"/>
            <a:ext cx="9144000" cy="3293827"/>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Next Meeting: </a:t>
            </a:r>
            <a:r>
              <a:rPr lang="en-US" sz="2800" dirty="0" smtClean="0">
                <a:solidFill>
                  <a:prstClr val="white"/>
                </a:solidFill>
                <a:latin typeface="Arial" charset="0"/>
              </a:rPr>
              <a:t>November </a:t>
            </a:r>
            <a:r>
              <a:rPr lang="en-US" sz="2800" dirty="0">
                <a:solidFill>
                  <a:prstClr val="white"/>
                </a:solidFill>
                <a:latin typeface="Arial" charset="0"/>
              </a:rPr>
              <a:t>2013</a:t>
            </a:r>
          </a:p>
          <a:p>
            <a:pPr marL="339725" lvl="1" indent="-2286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A</a:t>
            </a:r>
            <a:r>
              <a:rPr lang="en-US" sz="2800" dirty="0" smtClean="0">
                <a:solidFill>
                  <a:prstClr val="white"/>
                </a:solidFill>
                <a:latin typeface="Arial" charset="0"/>
              </a:rPr>
              <a:t>reas to be discussed:</a:t>
            </a:r>
          </a:p>
          <a:p>
            <a:pPr marL="568325" lvl="2" eaLnBrk="0" hangingPunct="0">
              <a:spcBef>
                <a:spcPts val="1800"/>
              </a:spcBef>
              <a:buClr>
                <a:srgbClr val="D6ECFF"/>
              </a:buClr>
              <a:buSzPct val="95000"/>
              <a:defRPr/>
            </a:pPr>
            <a:r>
              <a:rPr lang="en-US" sz="2600" dirty="0" smtClean="0">
                <a:solidFill>
                  <a:schemeClr val="tx2">
                    <a:lumMod val="90000"/>
                  </a:schemeClr>
                </a:solidFill>
                <a:latin typeface="Arial" charset="0"/>
              </a:rPr>
              <a:t>	Priority </a:t>
            </a:r>
            <a:r>
              <a:rPr lang="en-US" sz="2600" dirty="0">
                <a:solidFill>
                  <a:schemeClr val="tx2">
                    <a:lumMod val="90000"/>
                  </a:schemeClr>
                </a:solidFill>
                <a:latin typeface="Arial" charset="0"/>
              </a:rPr>
              <a:t>Setting</a:t>
            </a:r>
          </a:p>
          <a:p>
            <a:pPr marL="568325" lvl="2" eaLnBrk="0" hangingPunct="0">
              <a:spcBef>
                <a:spcPts val="1800"/>
              </a:spcBef>
              <a:buClr>
                <a:srgbClr val="D6ECFF"/>
              </a:buClr>
              <a:buSzPct val="95000"/>
              <a:defRPr/>
            </a:pPr>
            <a:r>
              <a:rPr lang="en-US" sz="2600" dirty="0" smtClean="0">
                <a:solidFill>
                  <a:schemeClr val="tx2">
                    <a:lumMod val="90000"/>
                  </a:schemeClr>
                </a:solidFill>
                <a:latin typeface="Arial" charset="0"/>
              </a:rPr>
              <a:t>	Funding Mechanisms</a:t>
            </a:r>
          </a:p>
          <a:p>
            <a:pPr marL="568325" lvl="2" eaLnBrk="0" hangingPunct="0">
              <a:spcBef>
                <a:spcPts val="1800"/>
              </a:spcBef>
              <a:buClr>
                <a:srgbClr val="D6ECFF"/>
              </a:buClr>
              <a:buSzPct val="95000"/>
              <a:defRPr/>
            </a:pPr>
            <a:r>
              <a:rPr lang="en-US" sz="2600" dirty="0" smtClean="0">
                <a:solidFill>
                  <a:schemeClr val="tx2">
                    <a:lumMod val="90000"/>
                  </a:schemeClr>
                </a:solidFill>
                <a:latin typeface="Arial" charset="0"/>
              </a:rPr>
              <a:t>	Boundaries </a:t>
            </a:r>
            <a:r>
              <a:rPr lang="en-US" sz="2600" dirty="0">
                <a:solidFill>
                  <a:schemeClr val="tx2">
                    <a:lumMod val="90000"/>
                  </a:schemeClr>
                </a:solidFill>
                <a:latin typeface="Arial" charset="0"/>
              </a:rPr>
              <a:t>of ELSI Research</a:t>
            </a: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a:p>
            <a:pPr marL="111125" lvl="1" eaLnBrk="0" hangingPunct="0">
              <a:spcBef>
                <a:spcPts val="1800"/>
              </a:spcBef>
              <a:buClr>
                <a:srgbClr val="D6ECFF"/>
              </a:buClr>
              <a:buSzPct val="95000"/>
              <a:defRPr/>
            </a:pPr>
            <a:endParaRPr lang="en-US" sz="2800" dirty="0" smtClean="0">
              <a:solidFill>
                <a:prstClr val="white"/>
              </a:solidFill>
              <a:latin typeface="Arial" charset="0"/>
            </a:endParaRPr>
          </a:p>
        </p:txBody>
      </p:sp>
      <p:pic>
        <p:nvPicPr>
          <p:cNvPr id="12" name="Picture 5" descr="Silhouettes "/>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99022" y="4390737"/>
            <a:ext cx="5151130" cy="2000356"/>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5798354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a:stretch>
            <a:fillRect/>
          </a:stretch>
        </p:blipFill>
        <p:spPr bwMode="auto">
          <a:xfrm>
            <a:off x="3763910" y="4976876"/>
            <a:ext cx="1866867" cy="1703107"/>
          </a:xfrm>
          <a:prstGeom prst="rect">
            <a:avLst/>
          </a:prstGeom>
          <a:noFill/>
          <a:ln w="9525">
            <a:noFill/>
            <a:miter lim="800000"/>
            <a:headEnd/>
            <a:tailEnd/>
          </a:ln>
        </p:spPr>
      </p:pic>
      <p:sp>
        <p:nvSpPr>
          <p:cNvPr id="7" name="Title 1"/>
          <p:cNvSpPr txBox="1">
            <a:spLocks/>
          </p:cNvSpPr>
          <p:nvPr/>
        </p:nvSpPr>
        <p:spPr bwMode="auto">
          <a:xfrm>
            <a:off x="12700" y="999577"/>
            <a:ext cx="9144000" cy="4598851"/>
          </a:xfrm>
          <a:prstGeom prst="rect">
            <a:avLst/>
          </a:prstGeom>
          <a:noFill/>
          <a:ln w="9525" algn="ctr">
            <a:noFill/>
            <a:miter lim="800000"/>
            <a:headEnd/>
            <a:tailEnd/>
          </a:ln>
        </p:spPr>
        <p:txBody>
          <a:bodyPr/>
          <a:lstStyle/>
          <a:p>
            <a:pPr marL="457200" indent="-288925">
              <a:buFont typeface="Wingdings" pitchFamily="2" charset="2"/>
              <a:buChar char="§"/>
            </a:pPr>
            <a:r>
              <a:rPr lang="en-US" sz="3000" dirty="0">
                <a:solidFill>
                  <a:prstClr val="white"/>
                </a:solidFill>
                <a:cs typeface="Arial" pitchFamily="34" charset="0"/>
              </a:rPr>
              <a:t>To align research training and career </a:t>
            </a:r>
            <a:r>
              <a:rPr lang="en-US" sz="3000" dirty="0" smtClean="0">
                <a:solidFill>
                  <a:prstClr val="white"/>
                </a:solidFill>
                <a:cs typeface="Arial" pitchFamily="34" charset="0"/>
              </a:rPr>
              <a:t>	development programs </a:t>
            </a:r>
            <a:r>
              <a:rPr lang="en-US" sz="3000" dirty="0">
                <a:solidFill>
                  <a:prstClr val="white"/>
                </a:solidFill>
                <a:cs typeface="Arial" pitchFamily="34" charset="0"/>
              </a:rPr>
              <a:t>with NHGRI </a:t>
            </a:r>
            <a:r>
              <a:rPr lang="en-US" sz="3000" dirty="0" smtClean="0">
                <a:solidFill>
                  <a:prstClr val="white"/>
                </a:solidFill>
                <a:cs typeface="Arial" pitchFamily="34" charset="0"/>
              </a:rPr>
              <a:t>	strategic plan</a:t>
            </a:r>
          </a:p>
          <a:p>
            <a:pPr marL="457200" indent="-288925">
              <a:buFont typeface="Wingdings" pitchFamily="2" charset="2"/>
              <a:buChar char="§"/>
            </a:pPr>
            <a:endParaRPr lang="en-US" sz="1600" dirty="0" smtClean="0">
              <a:solidFill>
                <a:prstClr val="white"/>
              </a:solidFill>
              <a:cs typeface="Arial" pitchFamily="34" charset="0"/>
            </a:endParaRPr>
          </a:p>
          <a:p>
            <a:pPr marL="457200" indent="-288925">
              <a:buFont typeface="Wingdings" pitchFamily="2" charset="2"/>
              <a:buChar char="§"/>
            </a:pPr>
            <a:r>
              <a:rPr lang="en-US" sz="3000" dirty="0" smtClean="0">
                <a:solidFill>
                  <a:prstClr val="white"/>
                </a:solidFill>
                <a:cs typeface="Arial" pitchFamily="34" charset="0"/>
              </a:rPr>
              <a:t>To </a:t>
            </a:r>
            <a:r>
              <a:rPr lang="en-US" sz="3000" dirty="0">
                <a:solidFill>
                  <a:prstClr val="white"/>
                </a:solidFill>
                <a:cs typeface="Arial" pitchFamily="34" charset="0"/>
              </a:rPr>
              <a:t>prepare future leaders in genomic </a:t>
            </a:r>
            <a:r>
              <a:rPr lang="en-US" sz="3000" dirty="0" smtClean="0">
                <a:solidFill>
                  <a:prstClr val="white"/>
                </a:solidFill>
                <a:cs typeface="Arial" pitchFamily="34" charset="0"/>
              </a:rPr>
              <a:t>	science 	and genomic medicine</a:t>
            </a:r>
          </a:p>
          <a:p>
            <a:pPr marL="457200" indent="-288925">
              <a:buFont typeface="Wingdings" pitchFamily="2" charset="2"/>
              <a:buChar char="§"/>
            </a:pPr>
            <a:endParaRPr lang="en-US" sz="1600" dirty="0" smtClean="0">
              <a:solidFill>
                <a:prstClr val="white"/>
              </a:solidFill>
              <a:cs typeface="Arial" pitchFamily="34" charset="0"/>
            </a:endParaRPr>
          </a:p>
          <a:p>
            <a:pPr marL="457200" indent="-288925">
              <a:buFont typeface="Wingdings" pitchFamily="2" charset="2"/>
              <a:buChar char="§"/>
            </a:pPr>
            <a:r>
              <a:rPr lang="en-US" sz="3000" dirty="0" smtClean="0">
                <a:solidFill>
                  <a:prstClr val="white"/>
                </a:solidFill>
                <a:cs typeface="Arial" pitchFamily="34" charset="0"/>
              </a:rPr>
              <a:t>To </a:t>
            </a:r>
            <a:r>
              <a:rPr lang="en-US" sz="3000" dirty="0">
                <a:solidFill>
                  <a:prstClr val="white"/>
                </a:solidFill>
                <a:cs typeface="Arial" pitchFamily="34" charset="0"/>
              </a:rPr>
              <a:t>harmonize our training and career </a:t>
            </a:r>
            <a:r>
              <a:rPr lang="en-US" sz="3000" dirty="0" smtClean="0">
                <a:solidFill>
                  <a:prstClr val="white"/>
                </a:solidFill>
                <a:cs typeface="Arial" pitchFamily="34" charset="0"/>
              </a:rPr>
              <a:t>	investment with </a:t>
            </a:r>
            <a:r>
              <a:rPr lang="en-US" sz="3000" dirty="0">
                <a:solidFill>
                  <a:prstClr val="white"/>
                </a:solidFill>
                <a:cs typeface="Arial" pitchFamily="34" charset="0"/>
              </a:rPr>
              <a:t>the rest of NIH</a:t>
            </a:r>
          </a:p>
        </p:txBody>
      </p:sp>
      <p:sp>
        <p:nvSpPr>
          <p:cNvPr id="10" name="TextBox 9"/>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40</a:t>
            </a:r>
            <a:endParaRPr lang="en-US" sz="2000" dirty="0">
              <a:solidFill>
                <a:schemeClr val="accent4">
                  <a:lumMod val="40000"/>
                  <a:lumOff val="60000"/>
                </a:schemeClr>
              </a:solidFill>
              <a:latin typeface="Arial" charset="0"/>
            </a:endParaRPr>
          </a:p>
        </p:txBody>
      </p:sp>
      <p:sp>
        <p:nvSpPr>
          <p:cNvPr id="11" name="Rectangle 4"/>
          <p:cNvSpPr>
            <a:spLocks noChangeArrowheads="1"/>
          </p:cNvSpPr>
          <p:nvPr/>
        </p:nvSpPr>
        <p:spPr bwMode="auto">
          <a:xfrm>
            <a:off x="-4764" y="11208"/>
            <a:ext cx="9144000" cy="80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latin typeface="Arial" pitchFamily="34" charset="0"/>
                <a:ea typeface="ＭＳ Ｐゴシック" pitchFamily="34" charset="-128"/>
                <a:cs typeface="Arial" pitchFamily="34" charset="0"/>
              </a:rPr>
              <a:t>Training </a:t>
            </a:r>
            <a:r>
              <a:rPr lang="en-US" sz="3600" dirty="0">
                <a:solidFill>
                  <a:srgbClr val="FFFF00"/>
                </a:solidFill>
                <a:latin typeface="Arial" pitchFamily="34" charset="0"/>
                <a:ea typeface="ＭＳ Ｐゴシック" pitchFamily="34" charset="-128"/>
                <a:cs typeface="Arial" pitchFamily="34" charset="0"/>
              </a:rPr>
              <a:t>and </a:t>
            </a:r>
            <a:r>
              <a:rPr lang="en-US" sz="3600" dirty="0" smtClean="0">
                <a:solidFill>
                  <a:srgbClr val="FFFF00"/>
                </a:solidFill>
                <a:latin typeface="Arial" pitchFamily="34" charset="0"/>
                <a:ea typeface="ＭＳ Ｐゴシック" pitchFamily="34" charset="-128"/>
                <a:cs typeface="Arial" pitchFamily="34" charset="0"/>
              </a:rPr>
              <a:t>Career Development</a:t>
            </a:r>
            <a:endParaRPr lang="en-US" sz="3600" dirty="0">
              <a:solidFill>
                <a:srgbClr val="FFFF00"/>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832008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764" y="11256"/>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Molecular Libraries </a:t>
            </a:r>
            <a:r>
              <a:rPr lang="en-US" sz="3600" spc="-100" dirty="0" smtClean="0">
                <a:solidFill>
                  <a:srgbClr val="FFFF00"/>
                </a:solidFill>
                <a:latin typeface="Arial" charset="0"/>
              </a:rPr>
              <a:t>Program (MLP)</a:t>
            </a:r>
            <a:endParaRPr lang="en-US" sz="3600" spc="-100" dirty="0">
              <a:solidFill>
                <a:srgbClr val="FFFF00"/>
              </a:solidFill>
              <a:latin typeface="Corbel"/>
            </a:endParaRPr>
          </a:p>
        </p:txBody>
      </p:sp>
      <p:pic>
        <p:nvPicPr>
          <p:cNvPr id="6861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22478" t="26779" r="3191" b="62912"/>
          <a:stretch>
            <a:fillRect/>
          </a:stretch>
        </p:blipFill>
        <p:spPr bwMode="auto">
          <a:xfrm>
            <a:off x="0" y="4914076"/>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itle 1"/>
          <p:cNvSpPr txBox="1">
            <a:spLocks/>
          </p:cNvSpPr>
          <p:nvPr/>
        </p:nvSpPr>
        <p:spPr bwMode="auto">
          <a:xfrm>
            <a:off x="406782" y="1161375"/>
            <a:ext cx="8200572" cy="361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66725" lvl="1" indent="-298450" defTabSz="457200">
              <a:lnSpc>
                <a:spcPct val="150000"/>
              </a:lnSpc>
              <a:spcBef>
                <a:spcPts val="700"/>
              </a:spcBef>
              <a:buClr>
                <a:schemeClr val="tx1"/>
              </a:buClr>
              <a:buSzPct val="95000"/>
              <a:buFont typeface="Wingdings" pitchFamily="2" charset="2"/>
              <a:buChar char="§"/>
              <a:tabLst>
                <a:tab pos="914400" algn="l"/>
              </a:tabLst>
            </a:pPr>
            <a:r>
              <a:rPr lang="en-US" sz="3200" dirty="0" smtClean="0">
                <a:solidFill>
                  <a:srgbClr val="FFFFFF"/>
                </a:solidFill>
              </a:rPr>
              <a:t>Final year of production phase </a:t>
            </a:r>
          </a:p>
          <a:p>
            <a:pPr marL="466725" lvl="1" indent="-298450" defTabSz="457200">
              <a:spcBef>
                <a:spcPts val="700"/>
              </a:spcBef>
              <a:buClr>
                <a:schemeClr val="tx1"/>
              </a:buClr>
              <a:buSzPct val="95000"/>
              <a:buFont typeface="Wingdings" pitchFamily="2" charset="2"/>
              <a:buChar char="§"/>
              <a:tabLst>
                <a:tab pos="914400" algn="l"/>
              </a:tabLst>
            </a:pPr>
            <a:r>
              <a:rPr lang="en-US" sz="3200" dirty="0" smtClean="0">
                <a:solidFill>
                  <a:srgbClr val="FFFFFF"/>
                </a:solidFill>
              </a:rPr>
              <a:t>Screening Centers’ Goals:</a:t>
            </a:r>
          </a:p>
          <a:p>
            <a:pPr marL="914400" lvl="2" indent="0">
              <a:spcBef>
                <a:spcPts val="700"/>
              </a:spcBef>
              <a:buClr>
                <a:srgbClr val="D6ECFF"/>
              </a:buClr>
              <a:buSzPct val="95000"/>
            </a:pPr>
            <a:endParaRPr lang="en-US" sz="1000" dirty="0" smtClean="0">
              <a:solidFill>
                <a:prstClr val="white"/>
              </a:solidFill>
            </a:endParaRPr>
          </a:p>
          <a:p>
            <a:pPr marL="914400" lvl="2" indent="0">
              <a:spcBef>
                <a:spcPts val="700"/>
              </a:spcBef>
              <a:buClr>
                <a:srgbClr val="D6ECFF"/>
              </a:buClr>
              <a:buSzPct val="95000"/>
            </a:pPr>
            <a:r>
              <a:rPr lang="en-US" sz="2800" dirty="0" smtClean="0">
                <a:solidFill>
                  <a:schemeClr val="tx2">
                    <a:lumMod val="90000"/>
                  </a:schemeClr>
                </a:solidFill>
              </a:rPr>
              <a:t>Completing projects</a:t>
            </a:r>
          </a:p>
          <a:p>
            <a:pPr marL="914400" lvl="2" indent="0">
              <a:spcBef>
                <a:spcPts val="700"/>
              </a:spcBef>
              <a:buClr>
                <a:srgbClr val="D6ECFF"/>
              </a:buClr>
              <a:buSzPct val="95000"/>
            </a:pPr>
            <a:r>
              <a:rPr lang="en-US" sz="2800" dirty="0" smtClean="0">
                <a:solidFill>
                  <a:schemeClr val="tx2">
                    <a:lumMod val="90000"/>
                  </a:schemeClr>
                </a:solidFill>
              </a:rPr>
              <a:t>Placing all data in </a:t>
            </a:r>
            <a:r>
              <a:rPr lang="en-US" sz="2800" dirty="0" err="1" smtClean="0">
                <a:solidFill>
                  <a:schemeClr val="tx2">
                    <a:lumMod val="90000"/>
                  </a:schemeClr>
                </a:solidFill>
              </a:rPr>
              <a:t>PubChem</a:t>
            </a:r>
            <a:endParaRPr lang="en-US" sz="2800" dirty="0" smtClean="0">
              <a:solidFill>
                <a:schemeClr val="tx2">
                  <a:lumMod val="90000"/>
                </a:schemeClr>
              </a:solidFill>
            </a:endParaRPr>
          </a:p>
          <a:p>
            <a:pPr marL="914400" lvl="2" indent="0">
              <a:spcBef>
                <a:spcPts val="700"/>
              </a:spcBef>
              <a:buClr>
                <a:srgbClr val="D6ECFF"/>
              </a:buClr>
              <a:buSzPct val="95000"/>
            </a:pPr>
            <a:r>
              <a:rPr lang="en-US" sz="2800" dirty="0" smtClean="0">
                <a:solidFill>
                  <a:schemeClr val="tx2">
                    <a:lumMod val="90000"/>
                  </a:schemeClr>
                </a:solidFill>
              </a:rPr>
              <a:t>Filing probe reports</a:t>
            </a:r>
          </a:p>
          <a:p>
            <a:pPr marL="914400" lvl="2" indent="0">
              <a:spcBef>
                <a:spcPts val="700"/>
              </a:spcBef>
              <a:buClr>
                <a:srgbClr val="D6ECFF"/>
              </a:buClr>
              <a:buSzPct val="95000"/>
            </a:pPr>
            <a:endParaRPr lang="en-US" sz="2800" dirty="0">
              <a:solidFill>
                <a:prstClr val="white"/>
              </a:solidFill>
            </a:endParaRPr>
          </a:p>
        </p:txBody>
      </p:sp>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2344563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764" y="11035"/>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Human </a:t>
            </a:r>
            <a:r>
              <a:rPr lang="en-US" sz="3600" b="1" spc="-100" dirty="0" err="1">
                <a:solidFill>
                  <a:srgbClr val="FFFF00"/>
                </a:solidFill>
                <a:latin typeface="Arial" pitchFamily="34" charset="0"/>
                <a:cs typeface="Arial" pitchFamily="34" charset="0"/>
              </a:rPr>
              <a:t>Microbiome</a:t>
            </a:r>
            <a:r>
              <a:rPr lang="en-US" sz="3600" b="1" spc="-100" dirty="0">
                <a:solidFill>
                  <a:srgbClr val="FFFF00"/>
                </a:solidFill>
                <a:latin typeface="Arial" pitchFamily="34" charset="0"/>
                <a:cs typeface="Arial" pitchFamily="34" charset="0"/>
              </a:rPr>
              <a:t> Project (HMP) </a:t>
            </a:r>
          </a:p>
        </p:txBody>
      </p:sp>
      <p:pic>
        <p:nvPicPr>
          <p:cNvPr id="1026" name="Picture 2" descr="Human Microbiome Science: Vision for th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86538"/>
            <a:ext cx="8817225" cy="20095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779202924"/>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 y="10694"/>
            <a:ext cx="9144000" cy="1052723"/>
          </a:xfrm>
        </p:spPr>
        <p:txBody>
          <a:bodyPr/>
          <a:lstStyle/>
          <a:p>
            <a:pPr algn="ctr">
              <a:defRPr/>
            </a:pPr>
            <a:r>
              <a:rPr lang="en-US" sz="3600" b="1" dirty="0" smtClean="0">
                <a:solidFill>
                  <a:srgbClr val="FFFF00"/>
                </a:solidFill>
                <a:latin typeface="Arial" charset="0"/>
                <a:cs typeface="Arial" charset="0"/>
              </a:rPr>
              <a:t>HMP Data to be Hosted in Amazon Cloud</a:t>
            </a:r>
            <a:endParaRPr lang="en-US" sz="3600" b="1" dirty="0"/>
          </a:p>
        </p:txBody>
      </p:sp>
      <p:sp>
        <p:nvSpPr>
          <p:cNvPr id="9" name="Title 1"/>
          <p:cNvSpPr txBox="1">
            <a:spLocks/>
          </p:cNvSpPr>
          <p:nvPr/>
        </p:nvSpPr>
        <p:spPr bwMode="auto">
          <a:xfrm>
            <a:off x="84475" y="1259153"/>
            <a:ext cx="6107979" cy="4776336"/>
          </a:xfrm>
          <a:prstGeom prst="rect">
            <a:avLst/>
          </a:prstGeom>
          <a:noFill/>
          <a:ln w="9525" algn="ctr">
            <a:noFill/>
            <a:miter lim="800000"/>
            <a:headEnd/>
            <a:tailEnd/>
          </a:ln>
        </p:spPr>
        <p:txBody>
          <a:bodyPr/>
          <a:lstStyle/>
          <a:p>
            <a:pPr marL="339725" lvl="1" indent="-228600" defTabSz="6985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September 2013: HMP data 	publically available on 	Amazon cloud </a:t>
            </a:r>
          </a:p>
          <a:p>
            <a:pPr marL="339725" lvl="1" indent="-228600" defTabSz="698500" eaLnBrk="0" hangingPunct="0">
              <a:spcBef>
                <a:spcPts val="1800"/>
              </a:spcBef>
              <a:buClr>
                <a:schemeClr val="tx1"/>
              </a:buClr>
              <a:buSzPct val="95000"/>
              <a:buFont typeface="Wingdings" pitchFamily="2" charset="2"/>
              <a:buChar char=""/>
              <a:defRPr/>
            </a:pPr>
            <a:endParaRPr lang="en-US" sz="2800" dirty="0" smtClean="0">
              <a:solidFill>
                <a:prstClr val="white"/>
              </a:solidFill>
              <a:latin typeface="Arial" charset="0"/>
            </a:endParaRPr>
          </a:p>
          <a:p>
            <a:pPr marL="339725" lvl="1" indent="-228600" defTabSz="6985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December 2013: </a:t>
            </a:r>
            <a:r>
              <a:rPr lang="en-US" sz="2800" dirty="0"/>
              <a:t>C</a:t>
            </a:r>
            <a:r>
              <a:rPr lang="en-US" sz="2800" dirty="0" smtClean="0"/>
              <a:t>ollection </a:t>
            </a:r>
            <a:r>
              <a:rPr lang="en-US" sz="2800" dirty="0"/>
              <a:t>of </a:t>
            </a:r>
            <a:r>
              <a:rPr lang="en-US" sz="2800" dirty="0" smtClean="0"/>
              <a:t>	HMP analysis tools, tutorials, 	and documentation will </a:t>
            </a:r>
            <a:r>
              <a:rPr lang="en-US" sz="2800" dirty="0"/>
              <a:t>be </a:t>
            </a:r>
            <a:r>
              <a:rPr lang="en-US" sz="2800" dirty="0" smtClean="0"/>
              <a:t>	made </a:t>
            </a:r>
            <a:r>
              <a:rPr lang="en-US" sz="2800" dirty="0"/>
              <a:t>available on </a:t>
            </a:r>
            <a:r>
              <a:rPr lang="en-US" sz="2800" dirty="0" smtClean="0"/>
              <a:t>Amazon 	cloud </a:t>
            </a:r>
            <a:endParaRPr lang="en-US" sz="2800" dirty="0" smtClean="0">
              <a:solidFill>
                <a:prstClr val="white"/>
              </a:solidFill>
              <a:latin typeface="Arial" charset="0"/>
            </a:endParaRPr>
          </a:p>
          <a:p>
            <a:pPr marL="339725" lvl="1"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grpSp>
        <p:nvGrpSpPr>
          <p:cNvPr id="7" name="Group 6"/>
          <p:cNvGrpSpPr/>
          <p:nvPr/>
        </p:nvGrpSpPr>
        <p:grpSpPr>
          <a:xfrm>
            <a:off x="6310421" y="1155032"/>
            <a:ext cx="2474504" cy="4562404"/>
            <a:chOff x="6472471" y="1004557"/>
            <a:chExt cx="2474504" cy="4562404"/>
          </a:xfrm>
        </p:grpSpPr>
        <p:pic>
          <p:nvPicPr>
            <p:cNvPr id="3" name="Picture 2"/>
            <p:cNvPicPr>
              <a:picLocks noChangeAspect="1"/>
            </p:cNvPicPr>
            <p:nvPr/>
          </p:nvPicPr>
          <p:blipFill>
            <a:blip r:embed="rId3"/>
            <a:stretch>
              <a:fillRect/>
            </a:stretch>
          </p:blipFill>
          <p:spPr>
            <a:xfrm>
              <a:off x="6473867" y="2824402"/>
              <a:ext cx="2473108" cy="832092"/>
            </a:xfrm>
            <a:prstGeom prst="rect">
              <a:avLst/>
            </a:prstGeom>
            <a:ln w="38100">
              <a:solidFill>
                <a:schemeClr val="accent4">
                  <a:lumMod val="60000"/>
                  <a:lumOff val="40000"/>
                </a:schemeClr>
              </a:solidFill>
            </a:ln>
          </p:spPr>
        </p:pic>
        <p:pic>
          <p:nvPicPr>
            <p:cNvPr id="4" name="Picture 3"/>
            <p:cNvPicPr>
              <a:picLocks noChangeAspect="1"/>
            </p:cNvPicPr>
            <p:nvPr/>
          </p:nvPicPr>
          <p:blipFill>
            <a:blip r:embed="rId4"/>
            <a:stretch>
              <a:fillRect/>
            </a:stretch>
          </p:blipFill>
          <p:spPr>
            <a:xfrm>
              <a:off x="6473866" y="3695757"/>
              <a:ext cx="2473108" cy="958626"/>
            </a:xfrm>
            <a:prstGeom prst="rect">
              <a:avLst/>
            </a:prstGeom>
            <a:ln w="38100">
              <a:solidFill>
                <a:schemeClr val="accent4">
                  <a:lumMod val="60000"/>
                  <a:lumOff val="40000"/>
                </a:schemeClr>
              </a:solidFill>
            </a:ln>
          </p:spPr>
        </p:pic>
        <p:pic>
          <p:nvPicPr>
            <p:cNvPr id="5" name="Picture 4"/>
            <p:cNvPicPr>
              <a:picLocks noChangeAspect="1"/>
            </p:cNvPicPr>
            <p:nvPr/>
          </p:nvPicPr>
          <p:blipFill>
            <a:blip r:embed="rId5"/>
            <a:stretch>
              <a:fillRect/>
            </a:stretch>
          </p:blipFill>
          <p:spPr>
            <a:xfrm>
              <a:off x="6472471" y="4699027"/>
              <a:ext cx="2474503" cy="867934"/>
            </a:xfrm>
            <a:prstGeom prst="rect">
              <a:avLst/>
            </a:prstGeom>
            <a:ln w="38100">
              <a:solidFill>
                <a:schemeClr val="accent4">
                  <a:lumMod val="60000"/>
                  <a:lumOff val="40000"/>
                </a:schemeClr>
              </a:solidFill>
            </a:ln>
          </p:spPr>
        </p:pic>
        <p:pic>
          <p:nvPicPr>
            <p:cNvPr id="8" name="Picture 7"/>
            <p:cNvPicPr>
              <a:picLocks noChangeAspect="1"/>
            </p:cNvPicPr>
            <p:nvPr/>
          </p:nvPicPr>
          <p:blipFill>
            <a:blip r:embed="rId6"/>
            <a:stretch>
              <a:fillRect/>
            </a:stretch>
          </p:blipFill>
          <p:spPr>
            <a:xfrm>
              <a:off x="6747342" y="1004557"/>
              <a:ext cx="1894575" cy="1618101"/>
            </a:xfrm>
            <a:prstGeom prst="rect">
              <a:avLst/>
            </a:prstGeom>
            <a:effectLst>
              <a:softEdge rad="63500"/>
            </a:effectLst>
          </p:spPr>
        </p:pic>
      </p:grpSp>
      <p:sp>
        <p:nvSpPr>
          <p:cNvPr id="10" name="TextBox 9"/>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1593344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27467" y="50800"/>
            <a:ext cx="9144000" cy="914400"/>
          </a:xfrm>
          <a:prstGeom prst="rect">
            <a:avLst/>
          </a:prstGeom>
        </p:spPr>
        <p:txBody>
          <a:bodyPr/>
          <a:lstStyle/>
          <a:p>
            <a:pPr algn="ctr" eaLnBrk="0" fontAlgn="auto" hangingPunct="0">
              <a:spcBef>
                <a:spcPts val="0"/>
              </a:spcBef>
              <a:spcAft>
                <a:spcPts val="0"/>
              </a:spcAft>
              <a:defRPr/>
            </a:pPr>
            <a:r>
              <a:rPr lang="en-US" sz="3600" spc="-100" dirty="0" smtClean="0">
                <a:solidFill>
                  <a:srgbClr val="FFFF00"/>
                </a:solidFill>
                <a:cs typeface="Arial" pitchFamily="34" charset="0"/>
              </a:rPr>
              <a:t>NHGRI-Smithsonian </a:t>
            </a:r>
            <a:r>
              <a:rPr lang="en-US" sz="3600" spc="-100" dirty="0" smtClean="0">
                <a:solidFill>
                  <a:srgbClr val="FFFF00"/>
                </a:solidFill>
                <a:cs typeface="Arial" pitchFamily="34" charset="0"/>
              </a:rPr>
              <a:t>Genome Exhibition</a:t>
            </a:r>
            <a:endParaRPr lang="en-US" sz="3600" spc="-100" dirty="0">
              <a:solidFill>
                <a:srgbClr val="C1EEFF"/>
              </a:solidFill>
              <a:cs typeface="Arial"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60" y="4881360"/>
            <a:ext cx="3421431" cy="847888"/>
          </a:xfrm>
          <a:prstGeom prst="rect">
            <a:avLst/>
          </a:prstGeom>
          <a:noFill/>
          <a:ln w="25400">
            <a:solidFill>
              <a:srgbClr val="FFFFFF"/>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pic>
        <p:nvPicPr>
          <p:cNvPr id="9" name="Picture 26" descr="Q:\lName Badges_files\log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923" y="4881360"/>
            <a:ext cx="5104417" cy="847887"/>
          </a:xfrm>
          <a:prstGeom prst="rect">
            <a:avLst/>
          </a:prstGeom>
          <a:solidFill>
            <a:srgbClr val="FFFFFF"/>
          </a:solidFill>
          <a:ln w="25400">
            <a:solidFill>
              <a:srgbClr val="FFFFFF"/>
            </a:solidFill>
          </a:ln>
          <a:effectLst>
            <a:softEdge rad="31750"/>
          </a:effectLst>
        </p:spPr>
      </p:pic>
      <p:pic>
        <p:nvPicPr>
          <p:cNvPr id="10" name="Picture 2" descr="C:\Users\egreen\Desktop\GENOME exhibit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1419" y="916530"/>
            <a:ext cx="3359993" cy="3359993"/>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024426715"/>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sp>
        <p:nvSpPr>
          <p:cNvPr id="64515" name="Rectangle 4"/>
          <p:cNvSpPr>
            <a:spLocks noChangeArrowheads="1"/>
          </p:cNvSpPr>
          <p:nvPr/>
        </p:nvSpPr>
        <p:spPr bwMode="auto">
          <a:xfrm>
            <a:off x="-4764" y="9156"/>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dirty="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581093" y="995255"/>
            <a:ext cx="1787246" cy="1057490"/>
          </a:xfrm>
          <a:prstGeom prst="rect">
            <a:avLst/>
          </a:prstGeom>
          <a:noFill/>
          <a:ln>
            <a:noFill/>
          </a:ln>
          <a:effectLst>
            <a:softEdge rad="31750"/>
          </a:effectLst>
        </p:spPr>
      </p:pic>
      <p:sp>
        <p:nvSpPr>
          <p:cNvPr id="10" name="Title 1"/>
          <p:cNvSpPr txBox="1">
            <a:spLocks/>
          </p:cNvSpPr>
          <p:nvPr/>
        </p:nvSpPr>
        <p:spPr bwMode="auto">
          <a:xfrm>
            <a:off x="0" y="1257167"/>
            <a:ext cx="9144000" cy="3589153"/>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smtClean="0"/>
              <a:t>‘Perfect Host’ technology</a:t>
            </a:r>
            <a:endParaRPr lang="en-US" sz="2800" dirty="0"/>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KOMP2 production on track</a:t>
            </a:r>
          </a:p>
        </p:txBody>
      </p:sp>
      <p:pic>
        <p:nvPicPr>
          <p:cNvPr id="9" name="Content Placeholder 3" descr="Screen Shot 2013-08-06 at 4.13.35 PM.png"/>
          <p:cNvPicPr>
            <a:picLocks noChangeAspect="1"/>
          </p:cNvPicPr>
          <p:nvPr/>
        </p:nvPicPr>
        <p:blipFill rotWithShape="1">
          <a:blip r:embed="rId4" cstate="print">
            <a:extLst>
              <a:ext uri="{28A0092B-C50C-407E-A947-70E740481C1C}">
                <a14:useLocalDpi xmlns:a14="http://schemas.microsoft.com/office/drawing/2010/main" val="0"/>
              </a:ext>
            </a:extLst>
          </a:blip>
          <a:srcRect l="39223" t="2385" r="2093" b="5728"/>
          <a:stretch/>
        </p:blipFill>
        <p:spPr>
          <a:xfrm>
            <a:off x="1576140" y="2655398"/>
            <a:ext cx="4465321" cy="3969747"/>
          </a:xfrm>
          <a:prstGeom prst="rect">
            <a:avLst/>
          </a:prstGeom>
          <a:effectLst>
            <a:glow rad="228600">
              <a:schemeClr val="accent2">
                <a:satMod val="175000"/>
                <a:alpha val="40000"/>
              </a:schemeClr>
            </a:glow>
          </a:effec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1019717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52400" y="1295400"/>
            <a:ext cx="5212080" cy="25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42925" lvl="2" indent="-200025" defTabSz="457200" fontAlgn="auto">
              <a:spcBef>
                <a:spcPts val="0"/>
              </a:spcBef>
              <a:spcAft>
                <a:spcPts val="0"/>
              </a:spcAft>
              <a:buClr>
                <a:schemeClr val="tx1"/>
              </a:buClr>
              <a:buSzPct val="95000"/>
              <a:buFont typeface="Wingdings" pitchFamily="2" charset="2"/>
              <a:buChar char="§"/>
              <a:tabLst>
                <a:tab pos="914400" algn="l"/>
              </a:tabLst>
            </a:pPr>
            <a:r>
              <a:rPr lang="en-US" sz="2400" dirty="0" smtClean="0">
                <a:solidFill>
                  <a:prstClr val="white"/>
                </a:solidFill>
              </a:rPr>
              <a:t>GTEx pilot data available in 	</a:t>
            </a:r>
            <a:r>
              <a:rPr lang="en-US" sz="2400" dirty="0" err="1" smtClean="0">
                <a:solidFill>
                  <a:prstClr val="white"/>
                </a:solidFill>
              </a:rPr>
              <a:t>dbGaP</a:t>
            </a:r>
            <a:endParaRPr lang="en-US" sz="2400" dirty="0" smtClean="0">
              <a:solidFill>
                <a:prstClr val="white"/>
              </a:solidFill>
            </a:endParaRPr>
          </a:p>
          <a:p>
            <a:pPr marL="542925" lvl="3" indent="-200025" defTabSz="457200" fontAlgn="auto">
              <a:spcBef>
                <a:spcPts val="0"/>
              </a:spcBef>
              <a:spcAft>
                <a:spcPts val="0"/>
              </a:spcAft>
              <a:buClr>
                <a:srgbClr val="D6ECFF"/>
              </a:buClr>
              <a:buSzPct val="95000"/>
              <a:tabLst>
                <a:tab pos="914400" algn="l"/>
              </a:tabLst>
            </a:pPr>
            <a:endParaRPr lang="en-US" sz="2400" dirty="0" smtClean="0">
              <a:solidFill>
                <a:prstClr val="white"/>
              </a:solidFill>
            </a:endParaRPr>
          </a:p>
          <a:p>
            <a:pPr marL="542925" lvl="2" indent="-200025" defTabSz="457200" fontAlgn="auto">
              <a:spcBef>
                <a:spcPts val="0"/>
              </a:spcBef>
              <a:spcAft>
                <a:spcPts val="0"/>
              </a:spcAft>
              <a:buClr>
                <a:schemeClr val="tx1"/>
              </a:buClr>
              <a:buSzPct val="95000"/>
              <a:buFont typeface="Wingdings" pitchFamily="2" charset="2"/>
              <a:buChar char=""/>
              <a:tabLst>
                <a:tab pos="914400" algn="l"/>
              </a:tabLst>
            </a:pPr>
            <a:r>
              <a:rPr lang="en-US" sz="2400" dirty="0" smtClean="0">
                <a:solidFill>
                  <a:prstClr val="white"/>
                </a:solidFill>
              </a:rPr>
              <a:t>Scale-up phase </a:t>
            </a:r>
            <a:r>
              <a:rPr lang="en-US" sz="2400" dirty="0" smtClean="0">
                <a:solidFill>
                  <a:prstClr val="white"/>
                </a:solidFill>
              </a:rPr>
              <a:t>started</a:t>
            </a:r>
          </a:p>
          <a:p>
            <a:pPr marL="595312" lvl="2" indent="-393700" defTabSz="457200" fontAlgn="auto">
              <a:spcBef>
                <a:spcPts val="0"/>
              </a:spcBef>
              <a:spcAft>
                <a:spcPts val="0"/>
              </a:spcAft>
              <a:buClr>
                <a:schemeClr val="tx1"/>
              </a:buClr>
              <a:buSzPct val="95000"/>
              <a:buFont typeface="Wingdings" pitchFamily="2" charset="2"/>
              <a:buChar char=""/>
              <a:tabLst>
                <a:tab pos="914400" algn="l"/>
              </a:tabLst>
            </a:pPr>
            <a:endParaRPr lang="en-US" sz="900" dirty="0" smtClean="0">
              <a:solidFill>
                <a:prstClr val="white"/>
              </a:solidFill>
            </a:endParaRPr>
          </a:p>
          <a:p>
            <a:pPr marL="658812" lvl="3" indent="0" defTabSz="457200" fontAlgn="auto">
              <a:spcBef>
                <a:spcPts val="0"/>
              </a:spcBef>
              <a:spcAft>
                <a:spcPts val="0"/>
              </a:spcAft>
              <a:buClr>
                <a:srgbClr val="D6ECFF"/>
              </a:buClr>
              <a:buSzPct val="95000"/>
              <a:tabLst>
                <a:tab pos="914400" algn="l"/>
              </a:tabLst>
            </a:pPr>
            <a:r>
              <a:rPr lang="en-US" sz="2200" dirty="0" smtClean="0">
                <a:solidFill>
                  <a:schemeClr val="tx2">
                    <a:lumMod val="90000"/>
                  </a:schemeClr>
                </a:solidFill>
              </a:rPr>
              <a:t>	</a:t>
            </a:r>
            <a:r>
              <a:rPr lang="en-US" sz="800" dirty="0">
                <a:solidFill>
                  <a:schemeClr val="tx2">
                    <a:lumMod val="90000"/>
                  </a:schemeClr>
                </a:solidFill>
              </a:rPr>
              <a:t>	</a:t>
            </a:r>
            <a:r>
              <a:rPr lang="en-US" sz="2200" dirty="0" smtClean="0">
                <a:solidFill>
                  <a:schemeClr val="tx2">
                    <a:lumMod val="90000"/>
                  </a:schemeClr>
                </a:solidFill>
              </a:rPr>
              <a:t>900 </a:t>
            </a:r>
            <a:r>
              <a:rPr lang="en-US" sz="2200" dirty="0" smtClean="0">
                <a:solidFill>
                  <a:schemeClr val="tx2">
                    <a:lumMod val="90000"/>
                  </a:schemeClr>
                </a:solidFill>
              </a:rPr>
              <a:t>genotyped </a:t>
            </a:r>
            <a:r>
              <a:rPr lang="en-US" sz="2200" dirty="0" smtClean="0">
                <a:solidFill>
                  <a:schemeClr val="tx2">
                    <a:lumMod val="90000"/>
                  </a:schemeClr>
                </a:solidFill>
              </a:rPr>
              <a:t>donors</a:t>
            </a:r>
          </a:p>
          <a:p>
            <a:pPr marL="658812" lvl="3" indent="0" defTabSz="457200" fontAlgn="auto">
              <a:spcBef>
                <a:spcPts val="0"/>
              </a:spcBef>
              <a:spcAft>
                <a:spcPts val="0"/>
              </a:spcAft>
              <a:buClr>
                <a:srgbClr val="D6ECFF"/>
              </a:buClr>
              <a:buSzPct val="95000"/>
              <a:tabLst>
                <a:tab pos="914400" algn="l"/>
              </a:tabLst>
            </a:pPr>
            <a:endParaRPr lang="en-US" sz="600" dirty="0" smtClean="0">
              <a:solidFill>
                <a:schemeClr val="tx2">
                  <a:lumMod val="90000"/>
                </a:schemeClr>
              </a:solidFill>
            </a:endParaRPr>
          </a:p>
          <a:p>
            <a:pPr marL="658812" lvl="3" indent="0" defTabSz="457200" fontAlgn="auto">
              <a:spcBef>
                <a:spcPts val="0"/>
              </a:spcBef>
              <a:spcAft>
                <a:spcPts val="0"/>
              </a:spcAft>
              <a:buClr>
                <a:srgbClr val="D6ECFF"/>
              </a:buClr>
              <a:buSzPct val="95000"/>
              <a:tabLst>
                <a:tab pos="914400" algn="l"/>
              </a:tabLst>
            </a:pPr>
            <a:r>
              <a:rPr lang="en-US" sz="2200" dirty="0" smtClean="0">
                <a:solidFill>
                  <a:schemeClr val="tx2">
                    <a:lumMod val="90000"/>
                  </a:schemeClr>
                </a:solidFill>
              </a:rPr>
              <a:t>	&gt;25,000 RNA-</a:t>
            </a:r>
            <a:r>
              <a:rPr lang="en-US" sz="2200" dirty="0" err="1" smtClean="0">
                <a:solidFill>
                  <a:schemeClr val="tx2">
                    <a:lumMod val="90000"/>
                  </a:schemeClr>
                </a:solidFill>
              </a:rPr>
              <a:t>Seq</a:t>
            </a:r>
            <a:r>
              <a:rPr lang="en-US" sz="2200" dirty="0" smtClean="0">
                <a:solidFill>
                  <a:schemeClr val="tx2">
                    <a:lumMod val="90000"/>
                  </a:schemeClr>
                </a:solidFill>
              </a:rPr>
              <a:t> studies</a:t>
            </a:r>
          </a:p>
          <a:p>
            <a:pPr marL="201612" lvl="2" indent="0" defTabSz="457200" fontAlgn="auto">
              <a:spcBef>
                <a:spcPts val="0"/>
              </a:spcBef>
              <a:spcAft>
                <a:spcPts val="0"/>
              </a:spcAft>
              <a:buClr>
                <a:srgbClr val="D6ECFF"/>
              </a:buClr>
              <a:buSzPct val="95000"/>
              <a:tabLst>
                <a:tab pos="914400" algn="l"/>
              </a:tabLst>
            </a:pPr>
            <a:endParaRPr lang="en-US" sz="2400" dirty="0" smtClean="0">
              <a:solidFill>
                <a:srgbClr val="FFFFFF"/>
              </a:solidFill>
            </a:endParaRPr>
          </a:p>
        </p:txBody>
      </p:sp>
      <p:sp>
        <p:nvSpPr>
          <p:cNvPr id="2" name="Rectangle 1"/>
          <p:cNvSpPr/>
          <p:nvPr/>
        </p:nvSpPr>
        <p:spPr>
          <a:xfrm>
            <a:off x="-117764" y="3896142"/>
            <a:ext cx="9134356" cy="1938992"/>
          </a:xfrm>
          <a:prstGeom prst="rect">
            <a:avLst/>
          </a:prstGeom>
        </p:spPr>
        <p:txBody>
          <a:bodyPr wrap="square">
            <a:spAutoFit/>
          </a:bodyPr>
          <a:lstStyle/>
          <a:p>
            <a:pPr marL="542925" lvl="2" indent="-250825" defTabSz="457200" fontAlgn="auto">
              <a:spcBef>
                <a:spcPts val="0"/>
              </a:spcBef>
              <a:spcAft>
                <a:spcPts val="0"/>
              </a:spcAft>
              <a:buClr>
                <a:schemeClr val="tx1"/>
              </a:buClr>
              <a:buSzPct val="95000"/>
              <a:buFont typeface="Wingdings" pitchFamily="2" charset="2"/>
              <a:buChar char="§"/>
              <a:tabLst>
                <a:tab pos="914400" algn="l"/>
              </a:tabLst>
            </a:pPr>
            <a:r>
              <a:rPr lang="en-US" sz="2400" dirty="0" smtClean="0">
                <a:solidFill>
                  <a:srgbClr val="FFFFFF"/>
                </a:solidFill>
                <a:latin typeface="Arial"/>
                <a:cs typeface="Arial"/>
              </a:rPr>
              <a:t>June 2013 GTEx </a:t>
            </a:r>
            <a:r>
              <a:rPr lang="en-US" sz="2400" dirty="0">
                <a:solidFill>
                  <a:srgbClr val="FFFFFF"/>
                </a:solidFill>
                <a:latin typeface="Arial"/>
                <a:cs typeface="Arial"/>
              </a:rPr>
              <a:t>Community </a:t>
            </a:r>
            <a:r>
              <a:rPr lang="en-US" sz="2400" dirty="0" smtClean="0">
                <a:solidFill>
                  <a:srgbClr val="FFFFFF"/>
                </a:solidFill>
                <a:latin typeface="Arial"/>
                <a:cs typeface="Arial"/>
              </a:rPr>
              <a:t>Meeting</a:t>
            </a:r>
          </a:p>
          <a:p>
            <a:pPr marL="542925" lvl="2" indent="-250825" defTabSz="457200" fontAlgn="auto">
              <a:spcBef>
                <a:spcPts val="0"/>
              </a:spcBef>
              <a:spcAft>
                <a:spcPts val="0"/>
              </a:spcAft>
              <a:buClr>
                <a:schemeClr val="tx1"/>
              </a:buClr>
              <a:buSzPct val="95000"/>
              <a:buFont typeface="Wingdings" pitchFamily="2" charset="2"/>
              <a:buChar char="§"/>
              <a:tabLst>
                <a:tab pos="914400" algn="l"/>
              </a:tabLst>
            </a:pPr>
            <a:endParaRPr lang="en-US" sz="2400" dirty="0">
              <a:solidFill>
                <a:srgbClr val="FFFFFF"/>
              </a:solidFill>
              <a:latin typeface="Corbel"/>
              <a:cs typeface="Arial" pitchFamily="34" charset="0"/>
            </a:endParaRPr>
          </a:p>
          <a:p>
            <a:pPr marL="542925" lvl="2" indent="-250825" defTabSz="457200" fontAlgn="auto">
              <a:spcBef>
                <a:spcPts val="0"/>
              </a:spcBef>
              <a:spcAft>
                <a:spcPts val="0"/>
              </a:spcAft>
              <a:buClr>
                <a:schemeClr val="tx1"/>
              </a:buClr>
              <a:buSzPct val="95000"/>
              <a:buFont typeface="Wingdings" pitchFamily="2" charset="2"/>
              <a:buChar char="§"/>
              <a:tabLst>
                <a:tab pos="914400" algn="l"/>
              </a:tabLst>
            </a:pPr>
            <a:r>
              <a:rPr lang="en-US" sz="2400" dirty="0" smtClean="0">
                <a:solidFill>
                  <a:srgbClr val="FFFFFF"/>
                </a:solidFill>
                <a:latin typeface="Arial"/>
                <a:cs typeface="Arial"/>
              </a:rPr>
              <a:t>Funding plan for RFA “Enhancing </a:t>
            </a:r>
            <a:r>
              <a:rPr lang="en-US" sz="2400" dirty="0">
                <a:solidFill>
                  <a:srgbClr val="FFFFFF"/>
                </a:solidFill>
                <a:latin typeface="Arial"/>
                <a:cs typeface="Arial"/>
              </a:rPr>
              <a:t>GTEx with molecular </a:t>
            </a:r>
            <a:r>
              <a:rPr lang="en-US" sz="2400" dirty="0" smtClean="0">
                <a:solidFill>
                  <a:srgbClr val="FFFFFF"/>
                </a:solidFill>
                <a:latin typeface="Arial"/>
                <a:cs typeface="Arial"/>
              </a:rPr>
              <a:t>	analyses </a:t>
            </a:r>
            <a:r>
              <a:rPr lang="en-US" sz="2400" dirty="0">
                <a:solidFill>
                  <a:srgbClr val="FFFFFF"/>
                </a:solidFill>
                <a:latin typeface="Arial"/>
                <a:cs typeface="Arial"/>
              </a:rPr>
              <a:t>of </a:t>
            </a:r>
            <a:r>
              <a:rPr lang="en-US" sz="2400" dirty="0" smtClean="0">
                <a:solidFill>
                  <a:srgbClr val="FFFFFF"/>
                </a:solidFill>
                <a:latin typeface="Arial"/>
                <a:cs typeface="Arial"/>
              </a:rPr>
              <a:t>stored biospecimens </a:t>
            </a:r>
            <a:r>
              <a:rPr lang="en-US" sz="2400" dirty="0">
                <a:solidFill>
                  <a:srgbClr val="FFFFFF"/>
                </a:solidFill>
                <a:latin typeface="Arial"/>
                <a:cs typeface="Arial"/>
              </a:rPr>
              <a:t>(U01</a:t>
            </a:r>
            <a:r>
              <a:rPr lang="en-US" sz="2400" dirty="0" smtClean="0">
                <a:solidFill>
                  <a:srgbClr val="FFFFFF"/>
                </a:solidFill>
                <a:latin typeface="Arial"/>
                <a:cs typeface="Arial"/>
              </a:rPr>
              <a:t>)” will be 	presented in Closed </a:t>
            </a:r>
            <a:r>
              <a:rPr lang="en-US" sz="2400" dirty="0">
                <a:solidFill>
                  <a:srgbClr val="FFFFFF"/>
                </a:solidFill>
                <a:latin typeface="Arial"/>
                <a:cs typeface="Arial"/>
              </a:rPr>
              <a:t>S</a:t>
            </a:r>
            <a:r>
              <a:rPr lang="en-US" sz="2400" dirty="0" smtClean="0">
                <a:solidFill>
                  <a:srgbClr val="FFFFFF"/>
                </a:solidFill>
                <a:latin typeface="Arial"/>
                <a:cs typeface="Arial"/>
              </a:rPr>
              <a:t>ession</a:t>
            </a:r>
            <a:endParaRPr lang="en-US" sz="2400" dirty="0" smtClean="0">
              <a:solidFill>
                <a:srgbClr val="FFFFFF"/>
              </a:solidFill>
              <a:latin typeface="Corbel"/>
              <a:cs typeface="Arial" pitchFamily="34" charset="0"/>
            </a:endParaRPr>
          </a:p>
        </p:txBody>
      </p:sp>
      <p:sp>
        <p:nvSpPr>
          <p:cNvPr id="9" name="Rectangle 8"/>
          <p:cNvSpPr/>
          <p:nvPr/>
        </p:nvSpPr>
        <p:spPr>
          <a:xfrm>
            <a:off x="3581400" y="4495800"/>
            <a:ext cx="8077200" cy="830997"/>
          </a:xfrm>
          <a:prstGeom prst="rect">
            <a:avLst/>
          </a:prstGeom>
        </p:spPr>
        <p:txBody>
          <a:bodyPr wrap="square">
            <a:spAutoFit/>
          </a:bodyPr>
          <a:lstStyle/>
          <a:p>
            <a:pPr marL="393700" lvl="1" indent="-393700" defTabSz="457200" fontAlgn="auto">
              <a:spcBef>
                <a:spcPts val="0"/>
              </a:spcBef>
              <a:spcAft>
                <a:spcPts val="0"/>
              </a:spcAft>
              <a:buClr>
                <a:srgbClr val="D6ECFF"/>
              </a:buClr>
              <a:buSzPct val="95000"/>
              <a:buFont typeface="Wingdings" pitchFamily="2" charset="2"/>
              <a:buChar char=""/>
              <a:tabLst>
                <a:tab pos="914400" algn="l"/>
              </a:tabLst>
            </a:pPr>
            <a:endParaRPr lang="en-US" sz="2400" dirty="0" smtClean="0">
              <a:solidFill>
                <a:srgbClr val="FFFFFF"/>
              </a:solidFill>
              <a:latin typeface="Arial"/>
              <a:cs typeface="Arial"/>
            </a:endParaRPr>
          </a:p>
          <a:p>
            <a:pPr marL="201612" lvl="2" defTabSz="457200" fontAlgn="auto">
              <a:spcBef>
                <a:spcPts val="0"/>
              </a:spcBef>
              <a:spcAft>
                <a:spcPts val="0"/>
              </a:spcAft>
              <a:buClr>
                <a:srgbClr val="D6ECFF"/>
              </a:buClr>
              <a:buSzPct val="95000"/>
              <a:tabLst>
                <a:tab pos="914400" algn="l"/>
              </a:tabLst>
            </a:pPr>
            <a:endParaRPr lang="en-US" sz="2400" dirty="0" smtClean="0">
              <a:solidFill>
                <a:srgbClr val="FFFFFF"/>
              </a:solidFill>
              <a:latin typeface="Arial"/>
              <a:cs typeface="Aria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1360274"/>
            <a:ext cx="4343400" cy="206734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047485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6352" y="9810"/>
            <a:ext cx="9144000" cy="1089529"/>
          </a:xfrm>
          <a:prstGeom prst="rect">
            <a:avLst/>
          </a:prstGeom>
          <a:noFill/>
          <a:ln w="9525">
            <a:noFill/>
            <a:miter lim="800000"/>
            <a:headEnd/>
            <a:tailEnd/>
          </a:ln>
        </p:spPr>
        <p:txBody>
          <a:bodyPr wrap="square">
            <a:spAutoFit/>
          </a:bodyPr>
          <a:lstStyle/>
          <a:p>
            <a:pPr algn="ctr" eaLnBrk="0" fontAlgn="base" hangingPunct="0">
              <a:lnSpc>
                <a:spcPct val="90000"/>
              </a:lnSpc>
              <a:spcBef>
                <a:spcPct val="0"/>
              </a:spcBef>
              <a:spcAft>
                <a:spcPct val="0"/>
              </a:spcAft>
            </a:pPr>
            <a:r>
              <a:rPr lang="en-US" sz="3600" b="1" dirty="0">
                <a:solidFill>
                  <a:srgbClr val="FFFF00"/>
                </a:solidFill>
                <a:latin typeface="Arial" pitchFamily="34" charset="0"/>
                <a:cs typeface="Arial" pitchFamily="34" charset="0"/>
              </a:rPr>
              <a:t>Library of Integrated Network-based</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Cellular Signatures (LINCS)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705" y="4699431"/>
            <a:ext cx="4056302" cy="1570353"/>
          </a:xfrm>
          <a:prstGeom prst="rect">
            <a:avLst/>
          </a:prstGeom>
          <a:effectLst>
            <a:glow rad="228600">
              <a:schemeClr val="accent4">
                <a:satMod val="175000"/>
                <a:alpha val="40000"/>
              </a:schemeClr>
            </a:glow>
            <a:softEdge rad="63500"/>
          </a:effectLst>
        </p:spPr>
      </p:pic>
      <p:sp>
        <p:nvSpPr>
          <p:cNvPr id="6" name="Title 1"/>
          <p:cNvSpPr txBox="1">
            <a:spLocks/>
          </p:cNvSpPr>
          <p:nvPr/>
        </p:nvSpPr>
        <p:spPr bwMode="auto">
          <a:xfrm>
            <a:off x="-4119" y="1447800"/>
            <a:ext cx="9144000" cy="3337560"/>
          </a:xfrm>
          <a:prstGeom prst="rect">
            <a:avLst/>
          </a:prstGeom>
          <a:noFill/>
          <a:ln w="9525" algn="ctr">
            <a:noFill/>
            <a:miter lim="800000"/>
            <a:headEnd/>
            <a:tailEnd/>
          </a:ln>
        </p:spPr>
        <p:txBody>
          <a:bodyPr/>
          <a:lstStyle/>
          <a:p>
            <a:pPr marL="339725" lvl="1" indent="-228600" defTabSz="746125"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New </a:t>
            </a:r>
            <a:r>
              <a:rPr lang="en-US" sz="2800" dirty="0">
                <a:solidFill>
                  <a:prstClr val="white"/>
                </a:solidFill>
                <a:latin typeface="Arial" charset="0"/>
              </a:rPr>
              <a:t>LINCS RFA (RM13-013) </a:t>
            </a:r>
            <a:r>
              <a:rPr lang="en-US" sz="2800" dirty="0" smtClean="0">
                <a:solidFill>
                  <a:prstClr val="white"/>
                </a:solidFill>
                <a:latin typeface="Arial" charset="0"/>
              </a:rPr>
              <a:t>published</a:t>
            </a:r>
            <a:endParaRPr lang="en-US" sz="2800" dirty="0">
              <a:solidFill>
                <a:prstClr val="white"/>
              </a:solidFill>
              <a:latin typeface="Arial" charset="0"/>
            </a:endParaRPr>
          </a:p>
          <a:p>
            <a:pPr marL="339725" lvl="1" indent="-228600" defTabSz="746125"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LINCS-BD2K Coordinating Center RFA </a:t>
            </a:r>
            <a:r>
              <a:rPr lang="en-US" sz="2800" dirty="0" smtClean="0">
                <a:solidFill>
                  <a:prstClr val="white"/>
                </a:solidFill>
                <a:latin typeface="Arial" charset="0"/>
              </a:rPr>
              <a:t>being 	drafted </a:t>
            </a:r>
            <a:endParaRPr lang="en-US" sz="2800" dirty="0">
              <a:solidFill>
                <a:prstClr val="white"/>
              </a:solidFill>
              <a:latin typeface="Arial" charset="0"/>
            </a:endParaRPr>
          </a:p>
          <a:p>
            <a:pPr marL="339725" lvl="1" indent="-228600" defTabSz="746125"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LINCS 2013 Community Meeting and Workshop </a:t>
            </a:r>
            <a:r>
              <a:rPr lang="en-US" sz="2800" dirty="0" smtClean="0">
                <a:solidFill>
                  <a:prstClr val="white"/>
                </a:solidFill>
                <a:latin typeface="Arial" charset="0"/>
              </a:rPr>
              <a:t>	at Broad </a:t>
            </a:r>
            <a:r>
              <a:rPr lang="en-US" sz="2800" dirty="0">
                <a:solidFill>
                  <a:prstClr val="white"/>
                </a:solidFill>
                <a:latin typeface="Arial" charset="0"/>
              </a:rPr>
              <a:t>Institute </a:t>
            </a:r>
            <a:r>
              <a:rPr lang="en-US" sz="2800" dirty="0" smtClean="0">
                <a:solidFill>
                  <a:prstClr val="white"/>
                </a:solidFill>
                <a:latin typeface="Arial" charset="0"/>
              </a:rPr>
              <a:t>in November </a:t>
            </a:r>
            <a:endParaRPr lang="en-US" sz="2800" dirty="0">
              <a:solidFill>
                <a:prstClr val="white"/>
              </a:solidFill>
              <a:latin typeface="Arial" charset="0"/>
            </a:endParaRPr>
          </a:p>
        </p:txBody>
      </p:sp>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4530057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440645" y="795225"/>
            <a:ext cx="9144000" cy="5688331"/>
          </a:xfrm>
          <a:prstGeom prst="rect">
            <a:avLst/>
          </a:prstGeom>
          <a:noFill/>
          <a:ln w="9525" algn="ctr">
            <a:noFill/>
            <a:miter lim="800000"/>
            <a:headEnd/>
            <a:tailEnd/>
          </a:ln>
        </p:spPr>
        <p:txBody>
          <a:bodyPr/>
          <a:lstStyle/>
          <a:p>
            <a:pPr marL="736600" lvl="1" indent="-279400" eaLnBrk="0" hangingPunct="0">
              <a:buClr>
                <a:schemeClr val="tx1"/>
              </a:buClr>
              <a:buSzPct val="95000"/>
              <a:buFont typeface="Wingdings" pitchFamily="2" charset="2"/>
              <a:buChar char="§"/>
              <a:defRPr/>
            </a:pPr>
            <a:r>
              <a:rPr lang="en-US" sz="3000" dirty="0" smtClean="0">
                <a:solidFill>
                  <a:prstClr val="white"/>
                </a:solidFill>
                <a:latin typeface="Arial" charset="0"/>
              </a:rPr>
              <a:t>H3Africa </a:t>
            </a:r>
            <a:r>
              <a:rPr lang="en-US" sz="3000" dirty="0">
                <a:solidFill>
                  <a:prstClr val="white"/>
                </a:solidFill>
                <a:latin typeface="Arial" charset="0"/>
              </a:rPr>
              <a:t>C</a:t>
            </a:r>
            <a:r>
              <a:rPr lang="en-US" sz="3000" dirty="0" smtClean="0">
                <a:solidFill>
                  <a:prstClr val="white"/>
                </a:solidFill>
                <a:latin typeface="Arial" charset="0"/>
              </a:rPr>
              <a:t>onsortium has funded 21 projects</a:t>
            </a:r>
          </a:p>
          <a:p>
            <a:pPr marL="1025525" lvl="3" eaLnBrk="0" hangingPunct="0">
              <a:buClr>
                <a:srgbClr val="D6ECFF"/>
              </a:buClr>
              <a:buSzPct val="95000"/>
              <a:defRPr/>
            </a:pPr>
            <a:endParaRPr lang="en-US" sz="1100" dirty="0" smtClean="0">
              <a:solidFill>
                <a:schemeClr val="tx2">
                  <a:lumMod val="90000"/>
                </a:schemeClr>
              </a:solidFill>
              <a:latin typeface="Arial" charset="0"/>
            </a:endParaRPr>
          </a:p>
          <a:p>
            <a:pPr marL="1025525" lvl="3" eaLnBrk="0" hangingPunct="0">
              <a:buClr>
                <a:srgbClr val="D6ECFF"/>
              </a:buClr>
              <a:buSzPct val="95000"/>
              <a:defRPr/>
            </a:pPr>
            <a:r>
              <a:rPr lang="en-US" sz="2400" dirty="0" smtClean="0">
                <a:solidFill>
                  <a:schemeClr val="tx2">
                    <a:lumMod val="90000"/>
                  </a:schemeClr>
                </a:solidFill>
                <a:latin typeface="Arial" charset="0"/>
              </a:rPr>
              <a:t>Bioinformatics network</a:t>
            </a:r>
          </a:p>
          <a:p>
            <a:pPr marL="1025525" lvl="3" eaLnBrk="0" hangingPunct="0">
              <a:buClr>
                <a:srgbClr val="D6ECFF"/>
              </a:buClr>
              <a:buSzPct val="95000"/>
              <a:defRPr/>
            </a:pPr>
            <a:endParaRPr lang="en-US" sz="1100" dirty="0" smtClean="0">
              <a:solidFill>
                <a:schemeClr val="tx2">
                  <a:lumMod val="90000"/>
                </a:schemeClr>
              </a:solidFill>
              <a:latin typeface="Arial" charset="0"/>
            </a:endParaRPr>
          </a:p>
          <a:p>
            <a:pPr marL="1025525" lvl="3" eaLnBrk="0" hangingPunct="0">
              <a:buClr>
                <a:srgbClr val="D6ECFF"/>
              </a:buClr>
              <a:buSzPct val="95000"/>
              <a:defRPr/>
            </a:pPr>
            <a:r>
              <a:rPr lang="en-US" sz="2400" dirty="0">
                <a:solidFill>
                  <a:schemeClr val="tx2">
                    <a:lumMod val="90000"/>
                  </a:schemeClr>
                </a:solidFill>
                <a:latin typeface="Arial" charset="0"/>
              </a:rPr>
              <a:t>P</a:t>
            </a:r>
            <a:r>
              <a:rPr lang="en-US" sz="2400" dirty="0" smtClean="0">
                <a:solidFill>
                  <a:schemeClr val="tx2">
                    <a:lumMod val="90000"/>
                  </a:schemeClr>
                </a:solidFill>
                <a:latin typeface="Arial" charset="0"/>
              </a:rPr>
              <a:t>ilot biorepositories</a:t>
            </a:r>
          </a:p>
          <a:p>
            <a:pPr marL="1025525" lvl="3" eaLnBrk="0" hangingPunct="0">
              <a:buClr>
                <a:srgbClr val="D6ECFF"/>
              </a:buClr>
              <a:buSzPct val="95000"/>
              <a:defRPr/>
            </a:pPr>
            <a:endParaRPr lang="en-US" sz="1100" dirty="0" smtClean="0">
              <a:solidFill>
                <a:schemeClr val="tx2">
                  <a:lumMod val="90000"/>
                </a:schemeClr>
              </a:solidFill>
              <a:latin typeface="Arial" charset="0"/>
            </a:endParaRPr>
          </a:p>
          <a:p>
            <a:pPr marL="1025525" lvl="3" eaLnBrk="0" hangingPunct="0">
              <a:buClr>
                <a:srgbClr val="D6ECFF"/>
              </a:buClr>
              <a:buSzPct val="95000"/>
              <a:defRPr/>
            </a:pPr>
            <a:r>
              <a:rPr lang="en-US" sz="2400" dirty="0" smtClean="0">
                <a:solidFill>
                  <a:schemeClr val="tx2">
                    <a:lumMod val="90000"/>
                  </a:schemeClr>
                </a:solidFill>
                <a:latin typeface="Arial" charset="0"/>
              </a:rPr>
              <a:t>Projects working on:</a:t>
            </a:r>
          </a:p>
          <a:p>
            <a:pPr marL="1025525" lvl="3" eaLnBrk="0" hangingPunct="0">
              <a:buClr>
                <a:srgbClr val="D6ECFF"/>
              </a:buClr>
              <a:buSzPct val="95000"/>
              <a:defRPr/>
            </a:pPr>
            <a:endParaRPr lang="en-US" sz="1000" dirty="0" smtClean="0">
              <a:solidFill>
                <a:schemeClr val="tx2">
                  <a:lumMod val="90000"/>
                </a:schemeClr>
              </a:solidFill>
              <a:latin typeface="Arial" charset="0"/>
            </a:endParaRPr>
          </a:p>
          <a:p>
            <a:pPr marL="1482725" lvl="4" eaLnBrk="0" hangingPunct="0">
              <a:buClr>
                <a:srgbClr val="D6ECFF"/>
              </a:buClr>
              <a:buSzPct val="95000"/>
              <a:defRPr/>
            </a:pPr>
            <a:r>
              <a:rPr lang="en-US" sz="2000" b="1" dirty="0" smtClean="0">
                <a:solidFill>
                  <a:schemeClr val="tx1">
                    <a:lumMod val="85000"/>
                  </a:schemeClr>
                </a:solidFill>
                <a:latin typeface="Arial" charset="0"/>
              </a:rPr>
              <a:t>Obesity			Sickle </a:t>
            </a:r>
            <a:r>
              <a:rPr lang="en-US" sz="2000" b="1" dirty="0">
                <a:solidFill>
                  <a:schemeClr val="tx1">
                    <a:lumMod val="85000"/>
                  </a:schemeClr>
                </a:solidFill>
                <a:latin typeface="Arial" charset="0"/>
              </a:rPr>
              <a:t>Cell Disease</a:t>
            </a:r>
          </a:p>
          <a:p>
            <a:pPr marL="1482725" lvl="4" eaLnBrk="0" hangingPunct="0">
              <a:buClr>
                <a:srgbClr val="D6ECFF"/>
              </a:buClr>
              <a:buSzPct val="95000"/>
              <a:defRPr/>
            </a:pPr>
            <a:r>
              <a:rPr lang="en-US" sz="2000" b="1" dirty="0" smtClean="0">
                <a:solidFill>
                  <a:schemeClr val="tx1">
                    <a:lumMod val="85000"/>
                  </a:schemeClr>
                </a:solidFill>
                <a:latin typeface="Arial" charset="0"/>
              </a:rPr>
              <a:t>HIV			Kidney </a:t>
            </a:r>
            <a:r>
              <a:rPr lang="en-US" sz="2000" b="1" dirty="0">
                <a:solidFill>
                  <a:schemeClr val="tx1">
                    <a:lumMod val="85000"/>
                  </a:schemeClr>
                </a:solidFill>
                <a:latin typeface="Arial" charset="0"/>
              </a:rPr>
              <a:t>disease</a:t>
            </a:r>
          </a:p>
          <a:p>
            <a:pPr marL="1482725" lvl="4" eaLnBrk="0" hangingPunct="0">
              <a:buClr>
                <a:srgbClr val="D6ECFF"/>
              </a:buClr>
              <a:buSzPct val="95000"/>
              <a:defRPr/>
            </a:pPr>
            <a:r>
              <a:rPr lang="en-US" sz="2000" b="1" dirty="0" smtClean="0">
                <a:solidFill>
                  <a:schemeClr val="tx1">
                    <a:lumMod val="85000"/>
                  </a:schemeClr>
                </a:solidFill>
                <a:latin typeface="Arial" charset="0"/>
              </a:rPr>
              <a:t>Stroke			</a:t>
            </a:r>
            <a:r>
              <a:rPr lang="en-US" sz="2000" b="1" dirty="0" err="1" smtClean="0">
                <a:solidFill>
                  <a:schemeClr val="tx1">
                    <a:lumMod val="85000"/>
                  </a:schemeClr>
                </a:solidFill>
                <a:latin typeface="Arial" charset="0"/>
              </a:rPr>
              <a:t>Microbiome</a:t>
            </a:r>
            <a:r>
              <a:rPr lang="en-US" sz="2000" b="1" dirty="0" smtClean="0">
                <a:solidFill>
                  <a:schemeClr val="tx1">
                    <a:lumMod val="85000"/>
                  </a:schemeClr>
                </a:solidFill>
                <a:latin typeface="Arial" charset="0"/>
              </a:rPr>
              <a:t> </a:t>
            </a:r>
          </a:p>
          <a:p>
            <a:pPr marL="1482725" lvl="4" eaLnBrk="0" hangingPunct="0">
              <a:buClr>
                <a:srgbClr val="D6ECFF"/>
              </a:buClr>
              <a:buSzPct val="95000"/>
              <a:defRPr/>
            </a:pPr>
            <a:r>
              <a:rPr lang="en-US" sz="2000" b="1" dirty="0" smtClean="0">
                <a:solidFill>
                  <a:schemeClr val="tx1">
                    <a:lumMod val="85000"/>
                  </a:schemeClr>
                </a:solidFill>
                <a:latin typeface="Arial" charset="0"/>
              </a:rPr>
              <a:t>Trypanosomes 		Fevers </a:t>
            </a:r>
            <a:r>
              <a:rPr lang="en-US" sz="2000" b="1" dirty="0">
                <a:solidFill>
                  <a:schemeClr val="tx1">
                    <a:lumMod val="85000"/>
                  </a:schemeClr>
                </a:solidFill>
                <a:latin typeface="Arial" charset="0"/>
              </a:rPr>
              <a:t>of unknown origin</a:t>
            </a:r>
          </a:p>
          <a:p>
            <a:pPr marL="1482725" lvl="4" eaLnBrk="0" hangingPunct="0">
              <a:buClr>
                <a:srgbClr val="D6ECFF"/>
              </a:buClr>
              <a:buSzPct val="95000"/>
              <a:defRPr/>
            </a:pPr>
            <a:r>
              <a:rPr lang="en-US" sz="2000" b="1" dirty="0">
                <a:solidFill>
                  <a:schemeClr val="tx1">
                    <a:lumMod val="85000"/>
                  </a:schemeClr>
                </a:solidFill>
                <a:latin typeface="Arial" charset="0"/>
              </a:rPr>
              <a:t>Heart </a:t>
            </a:r>
            <a:r>
              <a:rPr lang="en-US" sz="2000" b="1" dirty="0" smtClean="0">
                <a:solidFill>
                  <a:schemeClr val="tx1">
                    <a:lumMod val="85000"/>
                  </a:schemeClr>
                </a:solidFill>
                <a:latin typeface="Arial" charset="0"/>
              </a:rPr>
              <a:t>disease		Diabetes</a:t>
            </a:r>
            <a:endParaRPr lang="en-US" sz="2000" b="1" dirty="0">
              <a:solidFill>
                <a:schemeClr val="tx1">
                  <a:lumMod val="85000"/>
                </a:schemeClr>
              </a:solidFill>
              <a:latin typeface="Arial" charset="0"/>
            </a:endParaRPr>
          </a:p>
          <a:p>
            <a:pPr marL="1482725" lvl="4" eaLnBrk="0" hangingPunct="0">
              <a:buClr>
                <a:srgbClr val="D6ECFF"/>
              </a:buClr>
              <a:buSzPct val="95000"/>
              <a:defRPr/>
            </a:pPr>
            <a:r>
              <a:rPr lang="en-US" sz="2000" dirty="0" smtClean="0">
                <a:solidFill>
                  <a:schemeClr val="tx1">
                    <a:lumMod val="85000"/>
                  </a:schemeClr>
                </a:solidFill>
                <a:latin typeface="Arial" charset="0"/>
              </a:rPr>
              <a:t>N</a:t>
            </a:r>
            <a:r>
              <a:rPr lang="en-US" sz="2000" b="1" dirty="0" smtClean="0">
                <a:solidFill>
                  <a:schemeClr val="tx1">
                    <a:lumMod val="85000"/>
                  </a:schemeClr>
                </a:solidFill>
                <a:latin typeface="Arial" charset="0"/>
              </a:rPr>
              <a:t>eurological disorders	Schizophrenia</a:t>
            </a:r>
          </a:p>
          <a:p>
            <a:pPr marL="1482725" lvl="4" eaLnBrk="0" hangingPunct="0">
              <a:buClr>
                <a:srgbClr val="D6ECFF"/>
              </a:buClr>
              <a:buSzPct val="95000"/>
              <a:defRPr/>
            </a:pPr>
            <a:endParaRPr lang="en-US" sz="2000" b="1" dirty="0" smtClean="0">
              <a:solidFill>
                <a:prstClr val="white"/>
              </a:solidFill>
              <a:latin typeface="Arial" charset="0"/>
            </a:endParaRPr>
          </a:p>
          <a:p>
            <a:pPr marL="790575" lvl="2" indent="-285750" eaLnBrk="0" hangingPunct="0">
              <a:buClr>
                <a:schemeClr val="tx1"/>
              </a:buClr>
              <a:buSzPct val="95000"/>
              <a:buFont typeface="Wingdings" pitchFamily="2" charset="2"/>
              <a:buChar char="§"/>
              <a:defRPr/>
            </a:pPr>
            <a:r>
              <a:rPr lang="en-US" sz="3000" dirty="0" smtClean="0">
                <a:solidFill>
                  <a:prstClr val="white"/>
                </a:solidFill>
                <a:latin typeface="Arial" charset="0"/>
              </a:rPr>
              <a:t>Next Consortium meeting in October</a:t>
            </a:r>
          </a:p>
          <a:p>
            <a:pPr marL="911225" lvl="2" indent="-342900" eaLnBrk="0" hangingPunct="0">
              <a:buClr>
                <a:schemeClr val="tx1"/>
              </a:buClr>
              <a:buSzPct val="95000"/>
              <a:buFont typeface="Wingdings" pitchFamily="2" charset="2"/>
              <a:buChar char="§"/>
              <a:defRPr/>
            </a:pPr>
            <a:endParaRPr lang="en-US" sz="2400" dirty="0" smtClean="0">
              <a:solidFill>
                <a:prstClr val="white"/>
              </a:solidFill>
              <a:latin typeface="Arial" charset="0"/>
            </a:endParaRPr>
          </a:p>
        </p:txBody>
      </p:sp>
      <p:pic>
        <p:nvPicPr>
          <p:cNvPr id="6" name="Picture 2" descr="S:\CENTERS\H3Africa\Logos\H3Africa_500px_trans.png"/>
          <p:cNvPicPr>
            <a:picLocks noChangeAspect="1" noChangeArrowheads="1"/>
          </p:cNvPicPr>
          <p:nvPr/>
        </p:nvPicPr>
        <p:blipFill>
          <a:blip r:embed="rId3" cstate="print"/>
          <a:srcRect/>
          <a:stretch>
            <a:fillRect/>
          </a:stretch>
        </p:blipFill>
        <p:spPr bwMode="auto">
          <a:xfrm>
            <a:off x="7051593" y="1743375"/>
            <a:ext cx="1846749" cy="1925270"/>
          </a:xfrm>
          <a:prstGeom prst="rect">
            <a:avLst/>
          </a:prstGeom>
          <a:noFill/>
        </p:spPr>
      </p:pic>
      <p:sp>
        <p:nvSpPr>
          <p:cNvPr id="7" name="Rectangle 2"/>
          <p:cNvSpPr>
            <a:spLocks noChangeArrowheads="1"/>
          </p:cNvSpPr>
          <p:nvPr/>
        </p:nvSpPr>
        <p:spPr bwMode="auto">
          <a:xfrm>
            <a:off x="-4764" y="8540"/>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H3Africa</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934874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xEl>
                                              <p:pRg st="11" end="11"/>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xEl>
                                              <p:pRg st="12" end="12"/>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frica slide 4new-01.jpg"/>
          <p:cNvPicPr>
            <a:picLocks noChangeAspect="1"/>
          </p:cNvPicPr>
          <p:nvPr/>
        </p:nvPicPr>
        <p:blipFill rotWithShape="1">
          <a:blip r:embed="rId3"/>
          <a:srcRect l="8095" t="8254" r="6786" b="6032"/>
          <a:stretch/>
        </p:blipFill>
        <p:spPr>
          <a:xfrm>
            <a:off x="1048024" y="930097"/>
            <a:ext cx="6956860" cy="5254134"/>
          </a:xfrm>
          <a:prstGeom prst="rect">
            <a:avLst/>
          </a:prstGeom>
          <a:effectLst>
            <a:glow rad="228600">
              <a:schemeClr val="accent4">
                <a:satMod val="175000"/>
                <a:alpha val="40000"/>
              </a:schemeClr>
            </a:glow>
          </a:effectLst>
        </p:spPr>
      </p:pic>
      <p:sp>
        <p:nvSpPr>
          <p:cNvPr id="8" name="Rectangle 2"/>
          <p:cNvSpPr>
            <a:spLocks noChangeArrowheads="1"/>
          </p:cNvSpPr>
          <p:nvPr/>
        </p:nvSpPr>
        <p:spPr bwMode="auto">
          <a:xfrm>
            <a:off x="-6352" y="1012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H3Africa Research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5" name="TextBox 4"/>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9768995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620" y="4505553"/>
            <a:ext cx="2911420" cy="2072931"/>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a:off x="-6352" y="10128"/>
            <a:ext cx="9144000" cy="811177"/>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Undiagnosed Diseases </a:t>
            </a:r>
            <a:r>
              <a:rPr lang="en-US" sz="3600" spc="-100" dirty="0" smtClean="0">
                <a:solidFill>
                  <a:srgbClr val="FFFF00"/>
                </a:solidFill>
                <a:latin typeface="Arial" charset="0"/>
              </a:rPr>
              <a:t>Network (UDN)</a:t>
            </a:r>
            <a:endParaRPr lang="en-US" sz="3600" spc="-100" dirty="0">
              <a:solidFill>
                <a:srgbClr val="FFFF00"/>
              </a:solidFill>
              <a:latin typeface="Arial" charset="0"/>
            </a:endParaRPr>
          </a:p>
          <a:p>
            <a:pPr algn="ctr">
              <a:defRPr/>
            </a:pPr>
            <a:endParaRPr lang="en-US" sz="1200" spc="-100" dirty="0">
              <a:solidFill>
                <a:srgbClr val="FFFF00"/>
              </a:solidFill>
              <a:latin typeface="Arial" charset="0"/>
            </a:endParaRPr>
          </a:p>
        </p:txBody>
      </p:sp>
      <p:sp>
        <p:nvSpPr>
          <p:cNvPr id="7" name="Title 1"/>
          <p:cNvSpPr txBox="1">
            <a:spLocks/>
          </p:cNvSpPr>
          <p:nvPr/>
        </p:nvSpPr>
        <p:spPr bwMode="auto">
          <a:xfrm>
            <a:off x="-7511" y="922423"/>
            <a:ext cx="9144000" cy="3270714"/>
          </a:xfrm>
          <a:prstGeom prst="rect">
            <a:avLst/>
          </a:prstGeom>
          <a:noFill/>
          <a:ln w="9525" algn="ctr">
            <a:noFill/>
            <a:miter lim="800000"/>
            <a:headEnd/>
            <a:tailEnd/>
          </a:ln>
        </p:spPr>
        <p:txBody>
          <a:bodyPr/>
          <a:lstStyle/>
          <a:p>
            <a:pPr marL="339725" lvl="1" indent="-228600" defTabSz="627063" eaLnBrk="0" hangingPunct="0">
              <a:spcBef>
                <a:spcPts val="1200"/>
              </a:spcBef>
              <a:buClr>
                <a:schemeClr val="tx1"/>
              </a:buClr>
              <a:buSzPct val="95000"/>
              <a:buFont typeface="Wingdings" pitchFamily="2" charset="2"/>
              <a:buChar char=""/>
              <a:defRPr/>
            </a:pPr>
            <a:r>
              <a:rPr lang="en-US" sz="2800" dirty="0">
                <a:solidFill>
                  <a:prstClr val="white"/>
                </a:solidFill>
                <a:cs typeface="Arial" pitchFamily="34" charset="0"/>
              </a:rPr>
              <a:t> </a:t>
            </a:r>
            <a:r>
              <a:rPr lang="en-US" sz="2800" dirty="0" smtClean="0">
                <a:solidFill>
                  <a:prstClr val="white"/>
                </a:solidFill>
                <a:cs typeface="Arial" pitchFamily="34" charset="0"/>
              </a:rPr>
              <a:t>UDN</a:t>
            </a:r>
            <a:r>
              <a:rPr lang="en-US" sz="2800" dirty="0">
                <a:solidFill>
                  <a:prstClr val="white"/>
                </a:solidFill>
                <a:cs typeface="Arial" pitchFamily="34" charset="0"/>
              </a:rPr>
              <a:t> </a:t>
            </a:r>
            <a:r>
              <a:rPr lang="en-US" sz="2800" dirty="0" smtClean="0">
                <a:solidFill>
                  <a:prstClr val="white"/>
                </a:solidFill>
                <a:cs typeface="Arial" pitchFamily="34" charset="0"/>
              </a:rPr>
              <a:t>aims to increase </a:t>
            </a:r>
            <a:r>
              <a:rPr lang="en-US" sz="2800" dirty="0">
                <a:solidFill>
                  <a:prstClr val="white"/>
                </a:solidFill>
                <a:cs typeface="Arial" pitchFamily="34" charset="0"/>
              </a:rPr>
              <a:t>the capacity for and use of </a:t>
            </a:r>
            <a:r>
              <a:rPr lang="en-US" sz="2800" dirty="0" smtClean="0">
                <a:solidFill>
                  <a:prstClr val="white"/>
                </a:solidFill>
                <a:cs typeface="Arial" pitchFamily="34" charset="0"/>
              </a:rPr>
              <a:t>	genomic </a:t>
            </a:r>
            <a:r>
              <a:rPr lang="en-US" sz="2800" dirty="0">
                <a:solidFill>
                  <a:prstClr val="white"/>
                </a:solidFill>
                <a:cs typeface="Arial" pitchFamily="34" charset="0"/>
              </a:rPr>
              <a:t>data in the diagnosis </a:t>
            </a:r>
            <a:r>
              <a:rPr lang="en-US" sz="2800" dirty="0" smtClean="0">
                <a:solidFill>
                  <a:prstClr val="white"/>
                </a:solidFill>
                <a:cs typeface="Arial" pitchFamily="34" charset="0"/>
              </a:rPr>
              <a:t>and management 	of </a:t>
            </a:r>
            <a:r>
              <a:rPr lang="en-US" sz="2800" dirty="0">
                <a:solidFill>
                  <a:prstClr val="white"/>
                </a:solidFill>
                <a:cs typeface="Arial" pitchFamily="34" charset="0"/>
              </a:rPr>
              <a:t>rare and new diseases</a:t>
            </a:r>
            <a:r>
              <a:rPr lang="en-US" sz="2800" dirty="0">
                <a:solidFill>
                  <a:prstClr val="white"/>
                </a:solidFill>
                <a:latin typeface="Corbel"/>
              </a:rPr>
              <a:t> </a:t>
            </a:r>
            <a:endParaRPr lang="en-US" sz="2800" dirty="0" smtClean="0">
              <a:solidFill>
                <a:prstClr val="white"/>
              </a:solidFill>
              <a:latin typeface="Corbel"/>
            </a:endParaRPr>
          </a:p>
          <a:p>
            <a:pPr marL="339725" lvl="1" indent="-228600" defTabSz="627063" eaLnBrk="0" hangingPunct="0">
              <a:spcBef>
                <a:spcPts val="1200"/>
              </a:spcBef>
              <a:buClr>
                <a:srgbClr val="D6ECFF"/>
              </a:buClr>
              <a:buSzPct val="95000"/>
              <a:buFont typeface="Wingdings" pitchFamily="2" charset="2"/>
              <a:buChar char=""/>
              <a:defRPr/>
            </a:pPr>
            <a:endParaRPr lang="en-US" sz="1000" dirty="0" smtClean="0">
              <a:solidFill>
                <a:prstClr val="white"/>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RFA-RM-13-018:</a:t>
            </a:r>
            <a:r>
              <a:rPr lang="en-US" sz="2800" dirty="0" smtClean="0">
                <a:solidFill>
                  <a:srgbClr val="FFFF00"/>
                </a:solidFill>
                <a:latin typeface="Arial" charset="0"/>
              </a:rPr>
              <a:t> </a:t>
            </a:r>
            <a:r>
              <a:rPr lang="en-US" sz="2800" dirty="0" smtClean="0">
                <a:solidFill>
                  <a:prstClr val="white"/>
                </a:solidFill>
                <a:latin typeface="Arial" charset="0"/>
              </a:rPr>
              <a:t>DNA Sequencing Core for an 	Undiagnosed Diseases Network (U01)</a:t>
            </a:r>
            <a:r>
              <a:rPr lang="en-US" sz="2800" dirty="0">
                <a:solidFill>
                  <a:srgbClr val="FFFF00"/>
                </a:solidFill>
                <a:latin typeface="Arial" charset="0"/>
              </a:rPr>
              <a:t>	</a:t>
            </a:r>
            <a:endParaRPr lang="en-US" sz="2800" dirty="0" smtClean="0">
              <a:solidFill>
                <a:srgbClr val="FFFF00"/>
              </a:solidFill>
              <a:latin typeface="Arial" charset="0"/>
            </a:endParaRPr>
          </a:p>
          <a:p>
            <a:pPr marL="111125" lvl="1" defTabSz="862013" eaLnBrk="0" hangingPunct="0">
              <a:spcBef>
                <a:spcPts val="1200"/>
              </a:spcBef>
              <a:buClr>
                <a:srgbClr val="D6ECFF"/>
              </a:buClr>
              <a:buSzPct val="95000"/>
              <a:defRPr/>
            </a:pPr>
            <a:r>
              <a:rPr lang="en-US" sz="2800" dirty="0">
                <a:solidFill>
                  <a:schemeClr val="tx2">
                    <a:lumMod val="90000"/>
                  </a:schemeClr>
                </a:solidFill>
                <a:latin typeface="Arial" charset="0"/>
              </a:rPr>
              <a:t>	</a:t>
            </a:r>
            <a:r>
              <a:rPr lang="en-US" sz="2800" dirty="0" smtClean="0">
                <a:solidFill>
                  <a:schemeClr val="tx2">
                    <a:lumMod val="90000"/>
                  </a:schemeClr>
                </a:solidFill>
                <a:latin typeface="Arial" charset="0"/>
              </a:rPr>
              <a:t>Application </a:t>
            </a:r>
            <a:r>
              <a:rPr lang="en-US" sz="2800" dirty="0">
                <a:solidFill>
                  <a:schemeClr val="tx2">
                    <a:lumMod val="90000"/>
                  </a:schemeClr>
                </a:solidFill>
                <a:latin typeface="Arial" charset="0"/>
              </a:rPr>
              <a:t>Due Date: </a:t>
            </a:r>
            <a:r>
              <a:rPr lang="en-US" sz="2800" dirty="0" smtClean="0">
                <a:solidFill>
                  <a:schemeClr val="tx2">
                    <a:lumMod val="90000"/>
                  </a:schemeClr>
                </a:solidFill>
                <a:latin typeface="Arial" charset="0"/>
              </a:rPr>
              <a:t>November 19, </a:t>
            </a:r>
            <a:r>
              <a:rPr lang="en-US" sz="2800" dirty="0">
                <a:solidFill>
                  <a:schemeClr val="tx2">
                    <a:lumMod val="90000"/>
                  </a:schemeClr>
                </a:solidFill>
                <a:latin typeface="Arial" charset="0"/>
              </a:rPr>
              <a:t>2013 </a:t>
            </a:r>
            <a:endParaRPr lang="en-US" sz="2800" b="0" dirty="0">
              <a:solidFill>
                <a:schemeClr val="tx2">
                  <a:lumMod val="90000"/>
                </a:schemeClr>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a:solidFill>
                <a:srgbClr val="FFFF00"/>
              </a:solidFill>
              <a:latin typeface="Arial" charset="0"/>
            </a:endParaRPr>
          </a:p>
        </p:txBody>
      </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8276270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763" y="9990"/>
            <a:ext cx="9144000" cy="706437"/>
          </a:xfrm>
        </p:spPr>
        <p:txBody>
          <a:bodyPr/>
          <a:lstStyle/>
          <a:p>
            <a:pPr algn="ctr">
              <a:defRPr/>
            </a:pPr>
            <a:r>
              <a:rPr lang="en-US" sz="3600" b="1" dirty="0" smtClean="0">
                <a:solidFill>
                  <a:srgbClr val="FFFF00"/>
                </a:solidFill>
                <a:latin typeface="Arial" charset="0"/>
                <a:cs typeface="Arial" charset="0"/>
              </a:rPr>
              <a:t>NIH Data </a:t>
            </a:r>
            <a:r>
              <a:rPr lang="en-US" sz="3600" b="1" smtClean="0">
                <a:solidFill>
                  <a:srgbClr val="FFFF00"/>
                </a:solidFill>
                <a:latin typeface="Arial" charset="0"/>
                <a:cs typeface="Arial" charset="0"/>
              </a:rPr>
              <a:t>Science Components</a:t>
            </a:r>
            <a:endParaRPr lang="en-US" sz="3600" b="1" dirty="0"/>
          </a:p>
        </p:txBody>
      </p:sp>
      <p:sp>
        <p:nvSpPr>
          <p:cNvPr id="11" name="Oval 10"/>
          <p:cNvSpPr/>
          <p:nvPr/>
        </p:nvSpPr>
        <p:spPr>
          <a:xfrm>
            <a:off x="1157501" y="678995"/>
            <a:ext cx="3874750" cy="3874750"/>
          </a:xfrm>
          <a:prstGeom prst="ellipse">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2594843" y="2856420"/>
            <a:ext cx="3874750" cy="3874750"/>
          </a:xfrm>
          <a:prstGeom prst="ellips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098419" y="678995"/>
            <a:ext cx="3874750" cy="3874750"/>
          </a:xfrm>
          <a:prstGeom prst="ellipse">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5141043" y="1926214"/>
            <a:ext cx="2390398" cy="1200329"/>
          </a:xfrm>
          <a:prstGeom prst="rect">
            <a:avLst/>
          </a:prstGeom>
          <a:noFill/>
        </p:spPr>
        <p:txBody>
          <a:bodyPr wrap="none" rtlCol="0">
            <a:spAutoFit/>
          </a:bodyPr>
          <a:lstStyle/>
          <a:p>
            <a:pPr algn="ctr"/>
            <a:r>
              <a:rPr lang="en-US" sz="2400" b="1" dirty="0" smtClean="0">
                <a:solidFill>
                  <a:prstClr val="white"/>
                </a:solidFill>
                <a:latin typeface="Arial" pitchFamily="34" charset="0"/>
                <a:cs typeface="Arial" pitchFamily="34" charset="0"/>
              </a:rPr>
              <a:t>Scientific Data </a:t>
            </a:r>
          </a:p>
          <a:p>
            <a:pPr algn="ctr"/>
            <a:r>
              <a:rPr lang="en-US" sz="2400" b="1" dirty="0" smtClean="0">
                <a:solidFill>
                  <a:prstClr val="white"/>
                </a:solidFill>
                <a:latin typeface="Arial" pitchFamily="34" charset="0"/>
                <a:cs typeface="Arial" pitchFamily="34" charset="0"/>
              </a:rPr>
              <a:t>Council</a:t>
            </a:r>
          </a:p>
          <a:p>
            <a:pPr algn="ctr"/>
            <a:r>
              <a:rPr lang="en-US" sz="2400" b="1" dirty="0" smtClean="0">
                <a:solidFill>
                  <a:prstClr val="white"/>
                </a:solidFill>
                <a:latin typeface="Arial" pitchFamily="34" charset="0"/>
                <a:cs typeface="Arial" pitchFamily="34" charset="0"/>
              </a:rPr>
              <a:t>(SDC)</a:t>
            </a:r>
            <a:endParaRPr lang="en-US" sz="2400" b="1" dirty="0">
              <a:solidFill>
                <a:prstClr val="white"/>
              </a:solidFill>
              <a:latin typeface="Arial" pitchFamily="34" charset="0"/>
              <a:cs typeface="Arial" pitchFamily="34" charset="0"/>
            </a:endParaRPr>
          </a:p>
        </p:txBody>
      </p:sp>
      <p:sp>
        <p:nvSpPr>
          <p:cNvPr id="16" name="TextBox 15"/>
          <p:cNvSpPr txBox="1"/>
          <p:nvPr/>
        </p:nvSpPr>
        <p:spPr>
          <a:xfrm>
            <a:off x="3596520" y="4642298"/>
            <a:ext cx="1909497" cy="1200329"/>
          </a:xfrm>
          <a:prstGeom prst="rect">
            <a:avLst/>
          </a:prstGeom>
          <a:noFill/>
        </p:spPr>
        <p:txBody>
          <a:bodyPr wrap="none" rtlCol="0">
            <a:spAutoFit/>
          </a:bodyPr>
          <a:lstStyle/>
          <a:p>
            <a:pPr algn="ctr"/>
            <a:r>
              <a:rPr lang="en-US" sz="2400" b="1" dirty="0" smtClean="0">
                <a:solidFill>
                  <a:prstClr val="white"/>
                </a:solidFill>
                <a:latin typeface="Arial" pitchFamily="34" charset="0"/>
                <a:cs typeface="Arial" pitchFamily="34" charset="0"/>
              </a:rPr>
              <a:t>Big Data to </a:t>
            </a:r>
          </a:p>
          <a:p>
            <a:pPr algn="ctr"/>
            <a:r>
              <a:rPr lang="en-US" sz="2400" b="1" dirty="0" smtClean="0">
                <a:solidFill>
                  <a:prstClr val="white"/>
                </a:solidFill>
                <a:latin typeface="Arial" pitchFamily="34" charset="0"/>
                <a:cs typeface="Arial" pitchFamily="34" charset="0"/>
              </a:rPr>
              <a:t>Knowledge </a:t>
            </a:r>
          </a:p>
          <a:p>
            <a:pPr algn="ctr"/>
            <a:r>
              <a:rPr lang="en-US" sz="2400" b="1" dirty="0" smtClean="0">
                <a:solidFill>
                  <a:prstClr val="white"/>
                </a:solidFill>
                <a:latin typeface="Arial" pitchFamily="34" charset="0"/>
                <a:cs typeface="Arial" pitchFamily="34" charset="0"/>
              </a:rPr>
              <a:t>(BD2K)</a:t>
            </a:r>
            <a:endParaRPr lang="en-US" sz="2400" b="1" dirty="0">
              <a:solidFill>
                <a:prstClr val="white"/>
              </a:solidFill>
              <a:latin typeface="Arial" pitchFamily="34" charset="0"/>
              <a:cs typeface="Arial" pitchFamily="34" charset="0"/>
            </a:endParaRPr>
          </a:p>
        </p:txBody>
      </p:sp>
      <p:sp>
        <p:nvSpPr>
          <p:cNvPr id="17" name="TextBox 16"/>
          <p:cNvSpPr txBox="1"/>
          <p:nvPr/>
        </p:nvSpPr>
        <p:spPr>
          <a:xfrm>
            <a:off x="1241543" y="1926214"/>
            <a:ext cx="2906565" cy="1200329"/>
          </a:xfrm>
          <a:prstGeom prst="rect">
            <a:avLst/>
          </a:prstGeom>
          <a:noFill/>
        </p:spPr>
        <p:txBody>
          <a:bodyPr wrap="none" rtlCol="0">
            <a:spAutoFit/>
          </a:bodyPr>
          <a:lstStyle/>
          <a:p>
            <a:pPr algn="ctr"/>
            <a:r>
              <a:rPr lang="en-US" sz="2400" b="1" dirty="0" smtClean="0">
                <a:solidFill>
                  <a:prstClr val="white"/>
                </a:solidFill>
                <a:latin typeface="Arial" pitchFamily="34" charset="0"/>
                <a:cs typeface="Arial" pitchFamily="34" charset="0"/>
              </a:rPr>
              <a:t>Associate Director</a:t>
            </a:r>
          </a:p>
          <a:p>
            <a:pPr algn="ctr"/>
            <a:r>
              <a:rPr lang="en-US" sz="2400" b="1" dirty="0">
                <a:solidFill>
                  <a:prstClr val="white"/>
                </a:solidFill>
                <a:latin typeface="Arial" pitchFamily="34" charset="0"/>
                <a:cs typeface="Arial" pitchFamily="34" charset="0"/>
              </a:rPr>
              <a:t>f</a:t>
            </a:r>
            <a:r>
              <a:rPr lang="en-US" sz="2400" b="1" dirty="0" smtClean="0">
                <a:solidFill>
                  <a:prstClr val="white"/>
                </a:solidFill>
                <a:latin typeface="Arial" pitchFamily="34" charset="0"/>
                <a:cs typeface="Arial" pitchFamily="34" charset="0"/>
              </a:rPr>
              <a:t>or Data Science</a:t>
            </a:r>
          </a:p>
          <a:p>
            <a:pPr algn="ctr"/>
            <a:r>
              <a:rPr lang="en-US" sz="2400" b="1" dirty="0" smtClean="0">
                <a:solidFill>
                  <a:prstClr val="white"/>
                </a:solidFill>
                <a:latin typeface="Arial" pitchFamily="34" charset="0"/>
                <a:cs typeface="Arial" pitchFamily="34" charset="0"/>
              </a:rPr>
              <a:t>(ADDS)</a:t>
            </a:r>
          </a:p>
        </p:txBody>
      </p:sp>
    </p:spTree>
    <p:extLst>
      <p:ext uri="{BB962C8B-B14F-4D97-AF65-F5344CB8AC3E}">
        <p14:creationId xmlns:p14="http://schemas.microsoft.com/office/powerpoint/2010/main" val="22487477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167168" y="765978"/>
            <a:ext cx="8691082" cy="620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marL="0" indent="0" fontAlgn="auto">
              <a:spcBef>
                <a:spcPts val="0"/>
              </a:spcBef>
              <a:spcAft>
                <a:spcPts val="0"/>
              </a:spcAft>
            </a:pPr>
            <a:r>
              <a:rPr lang="en-US" sz="2400" dirty="0" smtClean="0">
                <a:solidFill>
                  <a:prstClr val="white"/>
                </a:solidFill>
                <a:latin typeface="Arial" pitchFamily="34" charset="0"/>
                <a:cs typeface="Arial" pitchFamily="34" charset="0"/>
              </a:rPr>
              <a:t>Acting Chair:	Eric Green (Acting ADDS &amp; NHGRI)</a:t>
            </a:r>
          </a:p>
          <a:p>
            <a:pPr marL="0" indent="0" fontAlgn="auto">
              <a:spcBef>
                <a:spcPts val="0"/>
              </a:spcBef>
              <a:spcAft>
                <a:spcPts val="0"/>
              </a:spcAft>
            </a:pPr>
            <a:endParaRPr lang="en-US" sz="1000" dirty="0" smtClean="0">
              <a:solidFill>
                <a:prstClr val="white"/>
              </a:solidFill>
              <a:latin typeface="Arial" pitchFamily="34" charset="0"/>
              <a:cs typeface="Arial" pitchFamily="34" charset="0"/>
            </a:endParaRPr>
          </a:p>
          <a:p>
            <a:pPr fontAlgn="auto">
              <a:spcBef>
                <a:spcPts val="0"/>
              </a:spcBef>
              <a:spcAft>
                <a:spcPts val="0"/>
              </a:spcAft>
            </a:pPr>
            <a:r>
              <a:rPr lang="en-US" sz="2400" dirty="0" smtClean="0">
                <a:solidFill>
                  <a:prstClr val="white"/>
                </a:solidFill>
                <a:latin typeface="Arial" pitchFamily="34" charset="0"/>
                <a:cs typeface="Arial" pitchFamily="34" charset="0"/>
              </a:rPr>
              <a:t>Members: </a:t>
            </a:r>
            <a:r>
              <a:rPr lang="en-US" sz="2400" dirty="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		James Anderson (DPCPSI)</a:t>
            </a:r>
          </a:p>
          <a:p>
            <a:pPr lvl="6"/>
            <a:r>
              <a:rPr lang="en-US" sz="2400" dirty="0">
                <a:solidFill>
                  <a:prstClr val="white"/>
                </a:solidFill>
                <a:latin typeface="Arial" pitchFamily="34" charset="0"/>
                <a:cs typeface="Arial" pitchFamily="34" charset="0"/>
              </a:rPr>
              <a:t>Sally Rockey (OER)</a:t>
            </a:r>
          </a:p>
          <a:p>
            <a:pPr lvl="6"/>
            <a:r>
              <a:rPr lang="en-US" sz="2400" dirty="0" smtClean="0">
                <a:solidFill>
                  <a:prstClr val="white"/>
                </a:solidFill>
                <a:latin typeface="Arial" pitchFamily="34" charset="0"/>
                <a:cs typeface="Arial" pitchFamily="34" charset="0"/>
              </a:rPr>
              <a:t>Michael Gottesman (OIR)</a:t>
            </a:r>
            <a:endParaRPr lang="en-US" sz="2400" dirty="0">
              <a:solidFill>
                <a:prstClr val="white"/>
              </a:solidFill>
              <a:latin typeface="Arial" pitchFamily="34" charset="0"/>
              <a:cs typeface="Arial" pitchFamily="34" charset="0"/>
            </a:endParaRPr>
          </a:p>
          <a:p>
            <a:pPr lvl="6"/>
            <a:r>
              <a:rPr lang="en-US" sz="2400" dirty="0">
                <a:solidFill>
                  <a:prstClr val="white"/>
                </a:solidFill>
                <a:latin typeface="Arial" pitchFamily="34" charset="0"/>
                <a:cs typeface="Arial" pitchFamily="34" charset="0"/>
              </a:rPr>
              <a:t>Kathy Hudson (OD</a:t>
            </a:r>
            <a:r>
              <a:rPr lang="en-US" sz="2400" dirty="0" smtClean="0">
                <a:solidFill>
                  <a:prstClr val="white"/>
                </a:solidFill>
                <a:latin typeface="Arial" pitchFamily="34" charset="0"/>
                <a:cs typeface="Arial" pitchFamily="34" charset="0"/>
              </a:rPr>
              <a:t>)</a:t>
            </a:r>
          </a:p>
          <a:p>
            <a:pPr lvl="6"/>
            <a:r>
              <a:rPr lang="en-US" sz="2400" dirty="0" smtClean="0">
                <a:solidFill>
                  <a:prstClr val="white"/>
                </a:solidFill>
                <a:latin typeface="Arial" pitchFamily="34" charset="0"/>
                <a:cs typeface="Arial" pitchFamily="34" charset="0"/>
              </a:rPr>
              <a:t>Amy Patterson (OSP)</a:t>
            </a:r>
            <a:endParaRPr lang="en-US" sz="2400" dirty="0">
              <a:solidFill>
                <a:prstClr val="white"/>
              </a:solidFill>
              <a:latin typeface="Arial" pitchFamily="34" charset="0"/>
              <a:cs typeface="Arial" pitchFamily="34" charset="0"/>
            </a:endParaRPr>
          </a:p>
          <a:p>
            <a:pPr lvl="6"/>
            <a:r>
              <a:rPr lang="en-US" sz="2400" dirty="0">
                <a:solidFill>
                  <a:prstClr val="white"/>
                </a:solidFill>
                <a:latin typeface="Arial" pitchFamily="34" charset="0"/>
                <a:cs typeface="Arial" pitchFamily="34" charset="0"/>
              </a:rPr>
              <a:t>Andrea Norris (CIT)</a:t>
            </a:r>
          </a:p>
          <a:p>
            <a:pPr lvl="6"/>
            <a:r>
              <a:rPr lang="en-US" sz="2400" dirty="0">
                <a:solidFill>
                  <a:prstClr val="white"/>
                </a:solidFill>
                <a:latin typeface="Arial" pitchFamily="34" charset="0"/>
                <a:cs typeface="Arial" pitchFamily="34" charset="0"/>
              </a:rPr>
              <a:t>Judith Greenberg (NIGMS)</a:t>
            </a:r>
          </a:p>
          <a:p>
            <a:pPr lvl="6"/>
            <a:r>
              <a:rPr lang="en-US" sz="2400" dirty="0" smtClean="0">
                <a:solidFill>
                  <a:prstClr val="white"/>
                </a:solidFill>
                <a:latin typeface="Arial" pitchFamily="34" charset="0"/>
                <a:cs typeface="Arial" pitchFamily="34" charset="0"/>
              </a:rPr>
              <a:t>Betsy </a:t>
            </a:r>
            <a:r>
              <a:rPr lang="en-US" sz="2400" dirty="0">
                <a:solidFill>
                  <a:prstClr val="white"/>
                </a:solidFill>
                <a:latin typeface="Arial" pitchFamily="34" charset="0"/>
                <a:cs typeface="Arial" pitchFamily="34" charset="0"/>
              </a:rPr>
              <a:t>Humphreys (NLM)</a:t>
            </a:r>
          </a:p>
          <a:p>
            <a:pPr lvl="6"/>
            <a:r>
              <a:rPr lang="en-US" sz="2400" dirty="0" smtClean="0">
                <a:solidFill>
                  <a:prstClr val="white"/>
                </a:solidFill>
                <a:latin typeface="Arial" pitchFamily="34" charset="0"/>
                <a:cs typeface="Arial" pitchFamily="34" charset="0"/>
              </a:rPr>
              <a:t>Douglas Lowy (NCI)</a:t>
            </a:r>
            <a:endParaRPr lang="en-US" sz="2400" dirty="0">
              <a:solidFill>
                <a:prstClr val="white"/>
              </a:solidFill>
              <a:latin typeface="Arial" pitchFamily="34" charset="0"/>
              <a:cs typeface="Arial" pitchFamily="34" charset="0"/>
            </a:endParaRPr>
          </a:p>
          <a:p>
            <a:pPr lvl="6"/>
            <a:r>
              <a:rPr lang="en-US" sz="2400" dirty="0" smtClean="0">
                <a:solidFill>
                  <a:prstClr val="white"/>
                </a:solidFill>
                <a:latin typeface="Arial" pitchFamily="34" charset="0"/>
                <a:cs typeface="Arial" pitchFamily="34" charset="0"/>
              </a:rPr>
              <a:t>John </a:t>
            </a:r>
            <a:r>
              <a:rPr lang="en-US" sz="2400" dirty="0">
                <a:solidFill>
                  <a:prstClr val="white"/>
                </a:solidFill>
                <a:latin typeface="Arial" pitchFamily="34" charset="0"/>
                <a:cs typeface="Arial" pitchFamily="34" charset="0"/>
              </a:rPr>
              <a:t>J. </a:t>
            </a:r>
            <a:r>
              <a:rPr lang="en-US" sz="2400" dirty="0" smtClean="0">
                <a:solidFill>
                  <a:prstClr val="white"/>
                </a:solidFill>
                <a:latin typeface="Arial" pitchFamily="34" charset="0"/>
                <a:cs typeface="Arial" pitchFamily="34" charset="0"/>
              </a:rPr>
              <a:t>McGowan (NIAID)</a:t>
            </a:r>
            <a:endParaRPr lang="en-US" sz="2400" dirty="0">
              <a:solidFill>
                <a:prstClr val="white"/>
              </a:solidFill>
              <a:latin typeface="Arial" pitchFamily="34" charset="0"/>
              <a:cs typeface="Arial" pitchFamily="34" charset="0"/>
            </a:endParaRPr>
          </a:p>
          <a:p>
            <a:pPr lvl="6"/>
            <a:r>
              <a:rPr lang="en-US" sz="2400" dirty="0">
                <a:solidFill>
                  <a:prstClr val="white"/>
                </a:solidFill>
                <a:latin typeface="Arial" pitchFamily="34" charset="0"/>
                <a:cs typeface="Arial" pitchFamily="34" charset="0"/>
              </a:rPr>
              <a:t>Alan Koretsky (NINDS)</a:t>
            </a:r>
          </a:p>
          <a:p>
            <a:pPr lvl="6"/>
            <a:r>
              <a:rPr lang="en-US" sz="2400" dirty="0">
                <a:solidFill>
                  <a:prstClr val="white"/>
                </a:solidFill>
                <a:latin typeface="Arial" pitchFamily="34" charset="0"/>
                <a:cs typeface="Arial" pitchFamily="34" charset="0"/>
              </a:rPr>
              <a:t>Michael Lauer (NHLBI)</a:t>
            </a:r>
          </a:p>
          <a:p>
            <a:pPr lvl="6"/>
            <a:r>
              <a:rPr lang="en-US" sz="2400" dirty="0" smtClean="0">
                <a:solidFill>
                  <a:prstClr val="white"/>
                </a:solidFill>
                <a:latin typeface="Arial" pitchFamily="34" charset="0"/>
                <a:cs typeface="Arial" pitchFamily="34" charset="0"/>
              </a:rPr>
              <a:t>Belinda Seto (NIBIB)</a:t>
            </a:r>
          </a:p>
          <a:p>
            <a:pPr lvl="6"/>
            <a:endParaRPr lang="en-US" sz="1000" dirty="0" smtClean="0">
              <a:solidFill>
                <a:prstClr val="white"/>
              </a:solidFill>
              <a:latin typeface="Arial" pitchFamily="34" charset="0"/>
              <a:cs typeface="Arial" pitchFamily="34" charset="0"/>
            </a:endParaRPr>
          </a:p>
          <a:p>
            <a:pPr fontAlgn="auto">
              <a:spcBef>
                <a:spcPts val="0"/>
              </a:spcBef>
              <a:spcAft>
                <a:spcPts val="0"/>
              </a:spcAft>
            </a:pPr>
            <a:r>
              <a:rPr lang="en-US" sz="1600" dirty="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Acting Executive Secretary:    Allison Mandich (NHGRI)</a:t>
            </a:r>
            <a:endParaRPr lang="en-US" sz="2400" dirty="0">
              <a:solidFill>
                <a:prstClr val="white"/>
              </a:solidFill>
              <a:latin typeface="Arial" pitchFamily="34" charset="0"/>
              <a:cs typeface="Arial" pitchFamily="34" charset="0"/>
            </a:endParaRPr>
          </a:p>
          <a:p>
            <a:pPr marL="0" indent="0" fontAlgn="auto">
              <a:spcBef>
                <a:spcPts val="0"/>
              </a:spcBef>
              <a:spcAft>
                <a:spcPts val="0"/>
              </a:spcAft>
              <a:tabLst>
                <a:tab pos="685800" algn="l"/>
              </a:tabLst>
            </a:pPr>
            <a:endParaRPr lang="en-US" sz="2400" b="0" dirty="0">
              <a:solidFill>
                <a:prstClr val="white"/>
              </a:solidFill>
              <a:latin typeface="Arial" pitchFamily="34" charset="0"/>
              <a:cs typeface="Arial" pitchFamily="34" charset="0"/>
            </a:endParaRPr>
          </a:p>
          <a:p>
            <a:pPr marL="514350" indent="-514350" fontAlgn="auto">
              <a:spcBef>
                <a:spcPts val="0"/>
              </a:spcBef>
              <a:spcAft>
                <a:spcPts val="0"/>
              </a:spcAft>
              <a:buFont typeface="Wingdings" pitchFamily="2" charset="2"/>
              <a:buChar char="Ø"/>
              <a:tabLst>
                <a:tab pos="685800" algn="l"/>
              </a:tabLst>
            </a:pPr>
            <a:endParaRPr lang="en-US" sz="2400" dirty="0">
              <a:solidFill>
                <a:prstClr val="white"/>
              </a:solidFill>
              <a:latin typeface="Arial" pitchFamily="34" charset="0"/>
              <a:cs typeface="Arial" pitchFamily="34" charset="0"/>
            </a:endParaRPr>
          </a:p>
          <a:p>
            <a:pPr marL="0" indent="0" fontAlgn="auto">
              <a:spcBef>
                <a:spcPts val="0"/>
              </a:spcBef>
              <a:spcAft>
                <a:spcPts val="0"/>
              </a:spcAft>
              <a:tabLst>
                <a:tab pos="685800" algn="l"/>
              </a:tabLst>
            </a:pPr>
            <a:r>
              <a:rPr lang="en-US" sz="2400" dirty="0" smtClean="0">
                <a:solidFill>
                  <a:prstClr val="white"/>
                </a:solidFill>
                <a:latin typeface="Arial" pitchFamily="34" charset="0"/>
                <a:cs typeface="Arial" pitchFamily="34" charset="0"/>
              </a:rPr>
              <a:t> </a:t>
            </a:r>
            <a:endParaRPr lang="en-US" sz="2400" b="0" dirty="0" smtClean="0">
              <a:solidFill>
                <a:prstClr val="white"/>
              </a:solidFill>
              <a:latin typeface="Arial" pitchFamily="34" charset="0"/>
              <a:cs typeface="Arial" pitchFamily="34" charset="0"/>
            </a:endParaRPr>
          </a:p>
        </p:txBody>
      </p:sp>
      <p:sp>
        <p:nvSpPr>
          <p:cNvPr id="2" name="Title 1"/>
          <p:cNvSpPr>
            <a:spLocks noGrp="1"/>
          </p:cNvSpPr>
          <p:nvPr>
            <p:ph type="title"/>
          </p:nvPr>
        </p:nvSpPr>
        <p:spPr>
          <a:xfrm>
            <a:off x="680410" y="8402"/>
            <a:ext cx="7772400" cy="706437"/>
          </a:xfrm>
        </p:spPr>
        <p:txBody>
          <a:bodyPr/>
          <a:lstStyle/>
          <a:p>
            <a:pPr algn="ctr">
              <a:defRPr/>
            </a:pPr>
            <a:r>
              <a:rPr lang="en-US" sz="3600" b="1" dirty="0" smtClean="0">
                <a:solidFill>
                  <a:srgbClr val="FFFF00"/>
                </a:solidFill>
                <a:latin typeface="Arial" charset="0"/>
                <a:cs typeface="Arial" charset="0"/>
              </a:rPr>
              <a:t>Scientific Data Council: Membership</a:t>
            </a:r>
            <a:endParaRPr lang="en-US" sz="3600" b="1" dirty="0"/>
          </a:p>
        </p:txBody>
      </p:sp>
    </p:spTree>
    <p:extLst>
      <p:ext uri="{BB962C8B-B14F-4D97-AF65-F5344CB8AC3E}">
        <p14:creationId xmlns:p14="http://schemas.microsoft.com/office/powerpoint/2010/main" val="305404838"/>
      </p:ext>
    </p:extLst>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3" y="9990"/>
            <a:ext cx="9072529" cy="706437"/>
          </a:xfrm>
        </p:spPr>
        <p:txBody>
          <a:bodyPr/>
          <a:lstStyle/>
          <a:p>
            <a:pPr algn="ctr">
              <a:defRPr/>
            </a:pPr>
            <a:r>
              <a:rPr lang="en-US" sz="3600" b="1" dirty="0" smtClean="0">
                <a:solidFill>
                  <a:srgbClr val="FFFF00"/>
                </a:solidFill>
                <a:latin typeface="Arial" charset="0"/>
                <a:cs typeface="Arial" charset="0"/>
              </a:rPr>
              <a:t>Big Data to Knowledge (BD2K): Update</a:t>
            </a:r>
            <a:endParaRPr lang="en-US" sz="3600" b="1" dirty="0"/>
          </a:p>
        </p:txBody>
      </p:sp>
      <p:pic>
        <p:nvPicPr>
          <p:cNvPr id="8" name="Picture 2" descr="H:\00_C to H_Exact_July 22 2012\Users\egreen\Desktop\Big Data Graphics\92374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837" y="793603"/>
            <a:ext cx="2171495" cy="21714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72189" y="3131770"/>
            <a:ext cx="9144000" cy="3350053"/>
          </a:xfrm>
          <a:prstGeom prst="rect">
            <a:avLst/>
          </a:prstGeom>
          <a:noFill/>
          <a:ln w="9525" algn="ctr">
            <a:noFill/>
            <a:miter lim="800000"/>
            <a:headEnd/>
            <a:tailEnd/>
          </a:ln>
        </p:spPr>
        <p:txBody>
          <a:bodyPr/>
          <a:lstStyle/>
          <a:p>
            <a:pPr marL="339725" lvl="1" indent="-228600" defTabSz="6858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Sequester is delaying </a:t>
            </a:r>
            <a:r>
              <a:rPr lang="en-US" sz="2800" dirty="0" smtClean="0">
                <a:solidFill>
                  <a:prstClr val="white"/>
                </a:solidFill>
                <a:latin typeface="Arial" charset="0"/>
              </a:rPr>
              <a:t>launch of </a:t>
            </a:r>
            <a:r>
              <a:rPr lang="en-US" sz="2800" dirty="0">
                <a:solidFill>
                  <a:prstClr val="white"/>
                </a:solidFill>
                <a:latin typeface="Arial" charset="0"/>
              </a:rPr>
              <a:t>training, </a:t>
            </a:r>
            <a:r>
              <a:rPr lang="en-US" sz="2800" dirty="0" smtClean="0">
                <a:solidFill>
                  <a:prstClr val="white"/>
                </a:solidFill>
                <a:latin typeface="Arial" charset="0"/>
              </a:rPr>
              <a:t>software 	development</a:t>
            </a:r>
            <a:r>
              <a:rPr lang="en-US" sz="2800" dirty="0">
                <a:solidFill>
                  <a:prstClr val="white"/>
                </a:solidFill>
                <a:latin typeface="Arial" charset="0"/>
              </a:rPr>
              <a:t>, and second round of </a:t>
            </a:r>
            <a:r>
              <a:rPr lang="en-US" sz="2800" dirty="0" smtClean="0">
                <a:solidFill>
                  <a:prstClr val="white"/>
                </a:solidFill>
                <a:latin typeface="Arial" charset="0"/>
              </a:rPr>
              <a:t>centers 	components</a:t>
            </a:r>
            <a:endParaRPr lang="en-US" sz="2800" dirty="0">
              <a:solidFill>
                <a:prstClr val="white"/>
              </a:solidFill>
              <a:latin typeface="Arial" charset="0"/>
            </a:endParaRPr>
          </a:p>
          <a:p>
            <a:pPr marL="339725" lvl="1" indent="-228600" defTabSz="6858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Three RFIs </a:t>
            </a:r>
            <a:r>
              <a:rPr lang="en-US" sz="2800" dirty="0" smtClean="0">
                <a:solidFill>
                  <a:prstClr val="white"/>
                </a:solidFill>
                <a:latin typeface="Arial" charset="0"/>
              </a:rPr>
              <a:t>published, all with excellent responses </a:t>
            </a:r>
            <a:endParaRPr lang="en-US" sz="2800" dirty="0">
              <a:solidFill>
                <a:prstClr val="white"/>
              </a:solidFill>
              <a:latin typeface="Arial" charset="0"/>
            </a:endParaRPr>
          </a:p>
          <a:p>
            <a:pPr marL="339725" lvl="1" indent="-228600" defTabSz="6858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Two workshops have been held, </a:t>
            </a:r>
            <a:r>
              <a:rPr lang="en-US" sz="2800" dirty="0" smtClean="0">
                <a:solidFill>
                  <a:prstClr val="white"/>
                </a:solidFill>
                <a:latin typeface="Arial" charset="0"/>
              </a:rPr>
              <a:t>with two </a:t>
            </a:r>
            <a:r>
              <a:rPr lang="en-US" sz="2800" dirty="0">
                <a:solidFill>
                  <a:prstClr val="white"/>
                </a:solidFill>
                <a:latin typeface="Arial" charset="0"/>
              </a:rPr>
              <a:t>more </a:t>
            </a:r>
            <a:r>
              <a:rPr lang="en-US" sz="2800" dirty="0" smtClean="0">
                <a:solidFill>
                  <a:prstClr val="white"/>
                </a:solidFill>
                <a:latin typeface="Arial" charset="0"/>
              </a:rPr>
              <a:t>	coming later this </a:t>
            </a:r>
            <a:r>
              <a:rPr lang="en-US" sz="2800" dirty="0">
                <a:solidFill>
                  <a:prstClr val="white"/>
                </a:solidFill>
                <a:latin typeface="Arial" charset="0"/>
              </a:rPr>
              <a:t>month</a:t>
            </a:r>
          </a:p>
        </p:txBody>
      </p:sp>
      <p:sp>
        <p:nvSpPr>
          <p:cNvPr id="9" name="TextBox 8"/>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9804675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2700" y="3464511"/>
            <a:ext cx="9144000" cy="2547670"/>
          </a:xfrm>
          <a:prstGeom prst="rect">
            <a:avLst/>
          </a:prstGeom>
          <a:noFill/>
          <a:ln w="9525" algn="ctr">
            <a:noFill/>
            <a:miter lim="800000"/>
            <a:headEnd/>
            <a:tailEnd/>
          </a:ln>
        </p:spPr>
        <p:txBody>
          <a:bodyPr/>
          <a:lstStyle/>
          <a:p>
            <a:pPr marL="339725" lvl="1" indent="-228600" defTabSz="6985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FOA </a:t>
            </a:r>
            <a:r>
              <a:rPr lang="en-US" sz="2800" dirty="0" smtClean="0">
                <a:solidFill>
                  <a:prstClr val="white"/>
                </a:solidFill>
                <a:latin typeface="Arial" charset="0"/>
              </a:rPr>
              <a:t>published for </a:t>
            </a:r>
            <a:r>
              <a:rPr lang="en-US" sz="2800" dirty="0">
                <a:solidFill>
                  <a:prstClr val="white"/>
                </a:solidFill>
                <a:latin typeface="Arial" charset="0"/>
              </a:rPr>
              <a:t>Investigator-Initiated Centers </a:t>
            </a:r>
            <a:r>
              <a:rPr lang="en-US" sz="2800" dirty="0" smtClean="0">
                <a:solidFill>
                  <a:prstClr val="white"/>
                </a:solidFill>
                <a:latin typeface="Arial" charset="0"/>
              </a:rPr>
              <a:t>	of Excellence </a:t>
            </a:r>
            <a:r>
              <a:rPr lang="en-US" sz="2800" dirty="0">
                <a:solidFill>
                  <a:prstClr val="white"/>
                </a:solidFill>
                <a:latin typeface="Arial" charset="0"/>
              </a:rPr>
              <a:t>(U54)</a:t>
            </a:r>
          </a:p>
          <a:p>
            <a:pPr marL="1025525" lvl="3" eaLnBrk="0" hangingPunct="0">
              <a:spcBef>
                <a:spcPts val="1800"/>
              </a:spcBef>
              <a:buClr>
                <a:srgbClr val="D6ECFF"/>
              </a:buClr>
              <a:buSzPct val="95000"/>
              <a:defRPr/>
            </a:pPr>
            <a:r>
              <a:rPr lang="en-US" sz="2800" dirty="0">
                <a:solidFill>
                  <a:schemeClr val="tx2">
                    <a:lumMod val="90000"/>
                  </a:schemeClr>
                </a:solidFill>
                <a:latin typeface="Arial" charset="0"/>
              </a:rPr>
              <a:t>Applicant Information </a:t>
            </a:r>
            <a:r>
              <a:rPr lang="en-US" sz="2800" dirty="0" smtClean="0">
                <a:solidFill>
                  <a:schemeClr val="tx2">
                    <a:lumMod val="90000"/>
                  </a:schemeClr>
                </a:solidFill>
                <a:latin typeface="Arial" charset="0"/>
              </a:rPr>
              <a:t>Webinar: September </a:t>
            </a:r>
            <a:r>
              <a:rPr lang="en-US" sz="2800" dirty="0">
                <a:solidFill>
                  <a:schemeClr val="tx2">
                    <a:lumMod val="90000"/>
                  </a:schemeClr>
                </a:solidFill>
                <a:latin typeface="Arial" charset="0"/>
              </a:rPr>
              <a:t>12</a:t>
            </a:r>
          </a:p>
          <a:p>
            <a:pPr marL="1025525" lvl="3" eaLnBrk="0" hangingPunct="0">
              <a:spcBef>
                <a:spcPts val="1800"/>
              </a:spcBef>
              <a:buClr>
                <a:srgbClr val="D6ECFF"/>
              </a:buClr>
              <a:buSzPct val="95000"/>
              <a:defRPr/>
            </a:pPr>
            <a:r>
              <a:rPr lang="en-US" sz="2800" dirty="0">
                <a:solidFill>
                  <a:schemeClr val="tx2">
                    <a:lumMod val="90000"/>
                  </a:schemeClr>
                </a:solidFill>
                <a:latin typeface="Arial" charset="0"/>
              </a:rPr>
              <a:t>Questions to BD2KCenterRFA@mail.nih.gov</a:t>
            </a:r>
          </a:p>
          <a:p>
            <a:pPr marL="1254125" lvl="3" indent="-228600" eaLnBrk="0" hangingPunct="0">
              <a:spcBef>
                <a:spcPts val="1800"/>
              </a:spcBef>
              <a:buClr>
                <a:srgbClr val="D6ECFF"/>
              </a:buClr>
              <a:buSzPct val="95000"/>
              <a:buFont typeface="Wingdings" pitchFamily="2" charset="2"/>
              <a:buChar char=""/>
              <a:defRPr/>
            </a:pPr>
            <a:endParaRPr lang="en-US" sz="2800" dirty="0">
              <a:solidFill>
                <a:prstClr val="white"/>
              </a:solidFill>
              <a:latin typeface="Arial" charset="0"/>
            </a:endParaRPr>
          </a:p>
          <a:p>
            <a:pPr marL="111125" lvl="1" eaLnBrk="0" hangingPunct="0">
              <a:spcBef>
                <a:spcPts val="1800"/>
              </a:spcBef>
              <a:buClr>
                <a:srgbClr val="D6ECFF"/>
              </a:buClr>
              <a:buSzPct val="95000"/>
              <a:defRPr/>
            </a:pPr>
            <a:endParaRPr lang="en-US" sz="2800" dirty="0">
              <a:solidFill>
                <a:prstClr val="white"/>
              </a:solidFill>
              <a:latin typeface="Arial" charset="0"/>
            </a:endParaRPr>
          </a:p>
        </p:txBody>
      </p:sp>
      <p:sp>
        <p:nvSpPr>
          <p:cNvPr id="2" name="Title 1"/>
          <p:cNvSpPr>
            <a:spLocks noGrp="1"/>
          </p:cNvSpPr>
          <p:nvPr>
            <p:ph type="title"/>
          </p:nvPr>
        </p:nvSpPr>
        <p:spPr>
          <a:xfrm>
            <a:off x="30183" y="8402"/>
            <a:ext cx="9072529" cy="706437"/>
          </a:xfrm>
        </p:spPr>
        <p:txBody>
          <a:bodyPr/>
          <a:lstStyle/>
          <a:p>
            <a:pPr algn="ctr">
              <a:defRPr/>
            </a:pPr>
            <a:r>
              <a:rPr lang="en-US" sz="3600" b="1" dirty="0" smtClean="0">
                <a:solidFill>
                  <a:srgbClr val="FFFF00"/>
                </a:solidFill>
                <a:latin typeface="Arial" charset="0"/>
                <a:cs typeface="Arial" charset="0"/>
              </a:rPr>
              <a:t>Big Data to Knowledge (BD2K): Update</a:t>
            </a:r>
            <a:endParaRPr lang="en-US" sz="3600" b="1" dirty="0"/>
          </a:p>
        </p:txBody>
      </p:sp>
      <p:pic>
        <p:nvPicPr>
          <p:cNvPr id="8" name="Picture 2" descr="H:\00_C to H_Exact_July 22 2012\Users\egreen\Desktop\Big Data Graphics\92374712.jp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69837" y="961243"/>
            <a:ext cx="2171495" cy="21714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5650700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64" y="9704"/>
            <a:ext cx="9144000" cy="1150881"/>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Exhibition</a:t>
            </a:r>
            <a:r>
              <a:rPr lang="en-US" sz="3600" dirty="0" smtClean="0">
                <a:solidFill>
                  <a:srgbClr val="FFFF00"/>
                </a:solidFill>
                <a:latin typeface="Arial" charset="0"/>
                <a:cs typeface="Arial" charset="0"/>
              </a:rPr>
              <a:t> Opening:</a:t>
            </a:r>
            <a:r>
              <a:rPr lang="en-US" sz="3600" b="1" dirty="0" smtClean="0">
                <a:solidFill>
                  <a:srgbClr val="FFFF00"/>
                </a:solidFill>
                <a:latin typeface="Arial" charset="0"/>
                <a:cs typeface="Arial" charset="0"/>
              </a:rPr>
              <a:t> June 14, 2013</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 </a:t>
            </a:r>
            <a:endParaRPr lang="en-US" sz="3600" b="1" dirty="0"/>
          </a:p>
        </p:txBody>
      </p:sp>
      <p:pic>
        <p:nvPicPr>
          <p:cNvPr id="1026" name="Picture 2" descr="C:\Users\egreen\Desktop\London\Smithsonian Picts for Council\DSC_5438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06" y="1139969"/>
            <a:ext cx="7559035"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5" descr="C:\Users\egreen\Desktop\London\Smithsonian Picts for Council\3_Opening Program\02_DSC_50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6" y="1139969"/>
            <a:ext cx="7559035"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4" descr="C:\Users\egreen\Desktop\London\Smithsonian Picts for Council\3_Opening Program\01_DSC_50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78" y="1139969"/>
            <a:ext cx="7559090"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10" descr="C:\Users\egreen\Desktop\London\Smithsonian Picts for Council\DSC_507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306" y="1139969"/>
            <a:ext cx="7559035"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6" descr="C:\Users\egreen\Desktop\London\Smithsonian Picts for Council\jcb-1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3301" y="847348"/>
            <a:ext cx="3827044" cy="574056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2" name="Picture 9" descr="C:\Users\egreen\Desktop\London\Smithsonian Picts for Council\3_Opening Program\DSC_51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278" y="1139969"/>
            <a:ext cx="7559090"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3" name="Picture 7" descr="C:\Users\egreen\Desktop\London\Smithsonian Picts for Council\jcb-34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923" y="1139969"/>
            <a:ext cx="7543800" cy="5029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68123" y="6364399"/>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692428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511" y="962895"/>
            <a:ext cx="9144000" cy="6095211"/>
          </a:xfrm>
          <a:prstGeom prst="rect">
            <a:avLst/>
          </a:prstGeom>
          <a:noFill/>
          <a:ln w="9525" algn="ctr">
            <a:noFill/>
            <a:miter lim="800000"/>
            <a:headEnd/>
            <a:tailEnd/>
          </a:ln>
        </p:spPr>
        <p:txBody>
          <a:bodyPr/>
          <a:lstStyle/>
          <a:p>
            <a:pPr marL="339725" lvl="1" indent="-228600" defTabSz="746125" eaLnBrk="0" hangingPunct="0">
              <a:spcBef>
                <a:spcPts val="1800"/>
              </a:spcBef>
              <a:buClr>
                <a:schemeClr val="tx1"/>
              </a:buClr>
              <a:buSzPct val="95000"/>
              <a:buFont typeface="Wingdings" pitchFamily="2" charset="2"/>
              <a:buChar char=""/>
              <a:defRPr/>
            </a:pPr>
            <a:r>
              <a:rPr lang="en-US" sz="3000" dirty="0" smtClean="0">
                <a:solidFill>
                  <a:prstClr val="white"/>
                </a:solidFill>
              </a:rPr>
              <a:t>Pharmacist </a:t>
            </a:r>
            <a:r>
              <a:rPr lang="en-US" sz="3000" dirty="0">
                <a:solidFill>
                  <a:prstClr val="white"/>
                </a:solidFill>
              </a:rPr>
              <a:t>G2C2 </a:t>
            </a:r>
            <a:r>
              <a:rPr lang="en-US" sz="3000" dirty="0" smtClean="0">
                <a:solidFill>
                  <a:prstClr val="white"/>
                </a:solidFill>
              </a:rPr>
              <a:t>Resource </a:t>
            </a:r>
            <a:r>
              <a:rPr lang="en-US" sz="3000" dirty="0">
                <a:solidFill>
                  <a:prstClr val="white"/>
                </a:solidFill>
              </a:rPr>
              <a:t>Review </a:t>
            </a:r>
            <a:r>
              <a:rPr lang="en-US" sz="3000" dirty="0" smtClean="0">
                <a:solidFill>
                  <a:prstClr val="white"/>
                </a:solidFill>
              </a:rPr>
              <a:t>meeting</a:t>
            </a:r>
            <a:r>
              <a:rPr lang="en-US" sz="3000" dirty="0">
                <a:solidFill>
                  <a:prstClr val="white"/>
                </a:solidFill>
              </a:rPr>
              <a:t> </a:t>
            </a:r>
            <a:r>
              <a:rPr lang="en-US" sz="3000" dirty="0" smtClean="0">
                <a:solidFill>
                  <a:prstClr val="white"/>
                </a:solidFill>
              </a:rPr>
              <a:t>	was held in June </a:t>
            </a:r>
          </a:p>
          <a:p>
            <a:pPr marL="339725" lvl="1"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endParaRPr>
          </a:p>
          <a:p>
            <a:pPr marL="339725" lvl="1" indent="-228600" eaLnBrk="0" hangingPunct="0">
              <a:spcBef>
                <a:spcPts val="1800"/>
              </a:spcBef>
              <a:buClr>
                <a:srgbClr val="D6ECFF"/>
              </a:buClr>
              <a:buSzPct val="95000"/>
              <a:buFont typeface="Wingdings" pitchFamily="2" charset="2"/>
              <a:buChar char=""/>
              <a:defRPr/>
            </a:pPr>
            <a:endParaRPr lang="en-US" sz="2800" dirty="0">
              <a:solidFill>
                <a:prstClr val="white"/>
              </a:solidFill>
            </a:endParaRPr>
          </a:p>
          <a:p>
            <a:pPr marL="339725" lvl="1"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endParaRPr>
          </a:p>
          <a:p>
            <a:pPr marL="111125" lvl="1" eaLnBrk="0" hangingPunct="0">
              <a:spcBef>
                <a:spcPts val="1800"/>
              </a:spcBef>
              <a:buClr>
                <a:srgbClr val="D6ECFF"/>
              </a:buClr>
              <a:buSzPct val="95000"/>
              <a:defRPr/>
            </a:pPr>
            <a:endParaRPr lang="en-US" sz="2800" dirty="0" smtClean="0">
              <a:solidFill>
                <a:prstClr val="white"/>
              </a:solidFill>
            </a:endParaRPr>
          </a:p>
          <a:p>
            <a:pPr marL="111125" lvl="1" eaLnBrk="0" hangingPunct="0">
              <a:spcBef>
                <a:spcPts val="1800"/>
              </a:spcBef>
              <a:buClr>
                <a:srgbClr val="D6ECFF"/>
              </a:buClr>
              <a:buSzPct val="95000"/>
              <a:defRPr/>
            </a:pPr>
            <a:endParaRPr lang="en-US" sz="2800" dirty="0" smtClean="0">
              <a:solidFill>
                <a:prstClr val="white"/>
              </a:solidFill>
            </a:endParaRPr>
          </a:p>
          <a:p>
            <a:pPr marL="339725" lvl="1"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endParaRPr>
          </a:p>
          <a:p>
            <a:pPr marL="339725" lvl="1" indent="-228600" eaLnBrk="0" hangingPunct="0">
              <a:spcBef>
                <a:spcPts val="1800"/>
              </a:spcBef>
              <a:buClr>
                <a:schemeClr val="tx1"/>
              </a:buClr>
              <a:buSzPct val="95000"/>
              <a:buFont typeface="Wingdings" pitchFamily="2" charset="2"/>
              <a:buChar char=""/>
              <a:defRPr/>
            </a:pPr>
            <a:r>
              <a:rPr lang="en-US" sz="3000" dirty="0" smtClean="0">
                <a:solidFill>
                  <a:prstClr val="white"/>
                </a:solidFill>
              </a:rPr>
              <a:t>Planned availability this Fall </a:t>
            </a:r>
            <a:endParaRPr lang="en-US" sz="3000" dirty="0">
              <a:solidFill>
                <a:prstClr val="white"/>
              </a:solidFill>
            </a:endParaRPr>
          </a:p>
        </p:txBody>
      </p:sp>
      <p:sp>
        <p:nvSpPr>
          <p:cNvPr id="3074" name="Title 3"/>
          <p:cNvSpPr>
            <a:spLocks noGrp="1"/>
          </p:cNvSpPr>
          <p:nvPr>
            <p:ph type="title"/>
          </p:nvPr>
        </p:nvSpPr>
        <p:spPr>
          <a:xfrm>
            <a:off x="-4764" y="11316"/>
            <a:ext cx="9144000" cy="639763"/>
          </a:xfrm>
        </p:spPr>
        <p:txBody>
          <a:bodyPr/>
          <a:lstStyle/>
          <a:p>
            <a:pPr algn="ctr">
              <a:defRPr/>
            </a:pPr>
            <a:r>
              <a:rPr lang="en-US" sz="3600" b="1" dirty="0" smtClean="0">
                <a:solidFill>
                  <a:srgbClr val="FFFF00"/>
                </a:solidFill>
                <a:latin typeface="Arial" charset="0"/>
                <a:cs typeface="Arial" charset="0"/>
              </a:rPr>
              <a:t>G2C2 Pharmacist Resources    </a:t>
            </a:r>
            <a:endParaRPr lang="en-US" sz="3600" b="1" dirty="0">
              <a:solidFill>
                <a:srgbClr val="FFFF00"/>
              </a:solidFill>
              <a:latin typeface="Arial" pitchFamily="34" charset="0"/>
              <a:cs typeface="Arial" pitchFamily="34" charset="0"/>
            </a:endParaRPr>
          </a:p>
        </p:txBody>
      </p:sp>
      <p:grpSp>
        <p:nvGrpSpPr>
          <p:cNvPr id="3" name="Group 2"/>
          <p:cNvGrpSpPr/>
          <p:nvPr/>
        </p:nvGrpSpPr>
        <p:grpSpPr>
          <a:xfrm>
            <a:off x="975360" y="2308238"/>
            <a:ext cx="7032974" cy="3299161"/>
            <a:chOff x="975360" y="1658537"/>
            <a:chExt cx="7032974" cy="3299161"/>
          </a:xfrm>
        </p:grpSpPr>
        <p:pic>
          <p:nvPicPr>
            <p:cNvPr id="2" name="Picture 2" descr="C:\Users\jenkinje\Desktop\PGxDesktop\_Pharmacist_group_5690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22" t="5044" r="7817" b="7302"/>
            <a:stretch/>
          </p:blipFill>
          <p:spPr bwMode="auto">
            <a:xfrm>
              <a:off x="975360" y="1658537"/>
              <a:ext cx="4739640" cy="3299161"/>
            </a:xfrm>
            <a:prstGeom prst="round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nkinje\Desktop\PGxDesktop\Rx_symbo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3695" y="2422886"/>
              <a:ext cx="2094639" cy="1861902"/>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197484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9512"/>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Honorary Professor </a:t>
            </a:r>
          </a:p>
          <a:p>
            <a:pPr algn="ctr">
              <a:defRPr/>
            </a:pPr>
            <a:r>
              <a:rPr lang="en-US" sz="3600" spc="-100" dirty="0" smtClean="0">
                <a:solidFill>
                  <a:srgbClr val="FFFF00"/>
                </a:solidFill>
                <a:latin typeface="Arial" charset="0"/>
                <a:cs typeface="Arial" pitchFamily="34" charset="0"/>
              </a:rPr>
              <a:t>University of Cape Town</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2" name="Group 1"/>
          <p:cNvGrpSpPr/>
          <p:nvPr/>
        </p:nvGrpSpPr>
        <p:grpSpPr>
          <a:xfrm>
            <a:off x="57875" y="1869920"/>
            <a:ext cx="9144000" cy="4653511"/>
            <a:chOff x="0" y="1869920"/>
            <a:chExt cx="9144000" cy="4653511"/>
          </a:xfrm>
        </p:grpSpPr>
        <p:sp>
          <p:nvSpPr>
            <p:cNvPr id="24" name="Title 1"/>
            <p:cNvSpPr txBox="1">
              <a:spLocks/>
            </p:cNvSpPr>
            <p:nvPr/>
          </p:nvSpPr>
          <p:spPr>
            <a:xfrm>
              <a:off x="0" y="5742381"/>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Charles </a:t>
              </a:r>
              <a:r>
                <a:rPr lang="en-US" sz="3200" spc="-100" dirty="0" err="1" smtClean="0">
                  <a:latin typeface="Arial" charset="0"/>
                  <a:ea typeface="+mj-ea"/>
                  <a:cs typeface="Arial" charset="0"/>
                </a:rPr>
                <a:t>Rotimi</a:t>
              </a:r>
              <a:r>
                <a:rPr lang="en-US" sz="3200" spc="-100" dirty="0" smtClean="0">
                  <a:latin typeface="Arial" charset="0"/>
                  <a:ea typeface="+mj-ea"/>
                  <a:cs typeface="Arial" charset="0"/>
                </a:rPr>
                <a:t>, </a:t>
              </a:r>
              <a:r>
                <a:rPr lang="en-US" sz="3200" spc="-100" dirty="0">
                  <a:latin typeface="Arial" charset="0"/>
                  <a:ea typeface="+mj-ea"/>
                  <a:cs typeface="Arial" charset="0"/>
                </a:rPr>
                <a:t>Ph.D.</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44" y="1869920"/>
              <a:ext cx="4418809" cy="349762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952271" y="2622274"/>
              <a:ext cx="2122094" cy="2099298"/>
            </a:xfrm>
            <a:prstGeom prst="ellipse">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638241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7932"/>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grpSp>
        <p:nvGrpSpPr>
          <p:cNvPr id="4" name="Group 3"/>
          <p:cNvGrpSpPr/>
          <p:nvPr/>
        </p:nvGrpSpPr>
        <p:grpSpPr>
          <a:xfrm>
            <a:off x="1069790" y="2888724"/>
            <a:ext cx="6796211" cy="1289575"/>
            <a:chOff x="853288" y="958325"/>
            <a:chExt cx="6746013" cy="1280050"/>
          </a:xfrm>
        </p:grpSpPr>
        <p:pic>
          <p:nvPicPr>
            <p:cNvPr id="5" name="Picture 2"/>
            <p:cNvPicPr>
              <a:picLocks noChangeAspect="1" noChangeArrowheads="1"/>
            </p:cNvPicPr>
            <p:nvPr/>
          </p:nvPicPr>
          <p:blipFill>
            <a:blip r:embed="rId3" cstate="print"/>
            <a:srcRect l="8750" t="31152" r="63711" b="51368"/>
            <a:stretch>
              <a:fillRect/>
            </a:stretch>
          </p:blipFill>
          <p:spPr bwMode="auto">
            <a:xfrm>
              <a:off x="2609851" y="971550"/>
              <a:ext cx="4989450" cy="1266825"/>
            </a:xfrm>
            <a:prstGeom prst="rect">
              <a:avLst/>
            </a:prstGeom>
            <a:noFill/>
            <a:ln w="9525">
              <a:noFill/>
              <a:miter lim="800000"/>
              <a:headEnd/>
              <a:tailEnd/>
            </a:ln>
          </p:spPr>
        </p:pic>
        <p:pic>
          <p:nvPicPr>
            <p:cNvPr id="6" name="Picture 4" descr="ftp://webftp.nhgri.nih.gov/uploads/bartlett/MMA%20Patient_7_12_13/DSC_5824.JPG"/>
            <p:cNvPicPr>
              <a:picLocks noChangeAspect="1" noChangeArrowheads="1"/>
            </p:cNvPicPr>
            <p:nvPr/>
          </p:nvPicPr>
          <p:blipFill>
            <a:blip r:embed="rId4" cstate="print"/>
            <a:srcRect l="21827" b="15006"/>
            <a:stretch>
              <a:fillRect/>
            </a:stretch>
          </p:blipFill>
          <p:spPr bwMode="auto">
            <a:xfrm>
              <a:off x="853288" y="958325"/>
              <a:ext cx="1756562" cy="1270525"/>
            </a:xfrm>
            <a:prstGeom prst="rect">
              <a:avLst/>
            </a:prstGeom>
            <a:noFill/>
          </p:spPr>
        </p:pic>
      </p:grpSp>
      <p:grpSp>
        <p:nvGrpSpPr>
          <p:cNvPr id="11" name="Group 10"/>
          <p:cNvGrpSpPr/>
          <p:nvPr/>
        </p:nvGrpSpPr>
        <p:grpSpPr>
          <a:xfrm>
            <a:off x="1049198" y="1177925"/>
            <a:ext cx="6868526" cy="1209675"/>
            <a:chOff x="1914524" y="962025"/>
            <a:chExt cx="6003200" cy="1057275"/>
          </a:xfrm>
        </p:grpSpPr>
        <p:pic>
          <p:nvPicPr>
            <p:cNvPr id="8" name="Picture 6" descr="Tara Palmore, M.D. and Julie Segre, Ph.D. "/>
            <p:cNvPicPr>
              <a:picLocks noChangeAspect="1" noChangeArrowheads="1"/>
            </p:cNvPicPr>
            <p:nvPr/>
          </p:nvPicPr>
          <p:blipFill>
            <a:blip r:embed="rId5" cstate="print"/>
            <a:srcRect l="50604" t="4798" b="40692"/>
            <a:stretch>
              <a:fillRect/>
            </a:stretch>
          </p:blipFill>
          <p:spPr bwMode="auto">
            <a:xfrm>
              <a:off x="6477000" y="962025"/>
              <a:ext cx="1440724" cy="1057275"/>
            </a:xfrm>
            <a:prstGeom prst="rect">
              <a:avLst/>
            </a:prstGeom>
            <a:noFill/>
          </p:spPr>
        </p:pic>
        <p:pic>
          <p:nvPicPr>
            <p:cNvPr id="9" name="Picture 8"/>
            <p:cNvPicPr>
              <a:picLocks noChangeAspect="1" noChangeArrowheads="1"/>
            </p:cNvPicPr>
            <p:nvPr/>
          </p:nvPicPr>
          <p:blipFill>
            <a:blip r:embed="rId6" cstate="print"/>
            <a:srcRect l="5039" t="39258" r="70742" b="55158"/>
            <a:stretch>
              <a:fillRect/>
            </a:stretch>
          </p:blipFill>
          <p:spPr bwMode="auto">
            <a:xfrm>
              <a:off x="1914525" y="968155"/>
              <a:ext cx="4581524" cy="422495"/>
            </a:xfrm>
            <a:prstGeom prst="rect">
              <a:avLst/>
            </a:prstGeom>
            <a:noFill/>
            <a:ln w="9525">
              <a:noFill/>
              <a:miter lim="800000"/>
              <a:headEnd/>
              <a:tailEnd/>
            </a:ln>
          </p:spPr>
        </p:pic>
        <p:pic>
          <p:nvPicPr>
            <p:cNvPr id="10" name="Picture 8"/>
            <p:cNvPicPr>
              <a:picLocks noChangeAspect="1" noChangeArrowheads="1"/>
            </p:cNvPicPr>
            <p:nvPr/>
          </p:nvPicPr>
          <p:blipFill>
            <a:blip r:embed="rId6" cstate="print"/>
            <a:srcRect l="5039" t="58394" r="73294" b="34271"/>
            <a:stretch>
              <a:fillRect/>
            </a:stretch>
          </p:blipFill>
          <p:spPr bwMode="auto">
            <a:xfrm>
              <a:off x="1914524" y="1400175"/>
              <a:ext cx="4572001" cy="619125"/>
            </a:xfrm>
            <a:prstGeom prst="rect">
              <a:avLst/>
            </a:prstGeom>
            <a:noFill/>
            <a:ln w="9525">
              <a:noFill/>
              <a:miter lim="800000"/>
              <a:headEnd/>
              <a:tailEnd/>
            </a:ln>
          </p:spPr>
        </p:pic>
      </p:grpSp>
      <p:grpSp>
        <p:nvGrpSpPr>
          <p:cNvPr id="18" name="Group 17"/>
          <p:cNvGrpSpPr/>
          <p:nvPr/>
        </p:nvGrpSpPr>
        <p:grpSpPr>
          <a:xfrm>
            <a:off x="1071181" y="4710295"/>
            <a:ext cx="6767894" cy="1249179"/>
            <a:chOff x="1490281" y="4599170"/>
            <a:chExt cx="6767894" cy="1249179"/>
          </a:xfrm>
        </p:grpSpPr>
        <p:grpSp>
          <p:nvGrpSpPr>
            <p:cNvPr id="16" name="Group 15"/>
            <p:cNvGrpSpPr/>
            <p:nvPr/>
          </p:nvGrpSpPr>
          <p:grpSpPr>
            <a:xfrm>
              <a:off x="3324225" y="4603153"/>
              <a:ext cx="4933950" cy="1245196"/>
              <a:chOff x="3324225" y="4603153"/>
              <a:chExt cx="4933950" cy="1245196"/>
            </a:xfrm>
          </p:grpSpPr>
          <p:pic>
            <p:nvPicPr>
              <p:cNvPr id="1026" name="Picture 2"/>
              <p:cNvPicPr>
                <a:picLocks noChangeAspect="1" noChangeArrowheads="1"/>
              </p:cNvPicPr>
              <p:nvPr/>
            </p:nvPicPr>
            <p:blipFill>
              <a:blip r:embed="rId7" cstate="print"/>
              <a:srcRect l="64219" t="30145" r="7500" b="63849"/>
              <a:stretch>
                <a:fillRect/>
              </a:stretch>
            </p:blipFill>
            <p:spPr bwMode="auto">
              <a:xfrm>
                <a:off x="3324225" y="4857750"/>
                <a:ext cx="4933950" cy="419100"/>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l="64219" t="22949" r="7500" b="73266"/>
              <a:stretch>
                <a:fillRect/>
              </a:stretch>
            </p:blipFill>
            <p:spPr bwMode="auto">
              <a:xfrm>
                <a:off x="3324225" y="4603153"/>
                <a:ext cx="4933950" cy="264122"/>
              </a:xfrm>
              <a:prstGeom prst="rect">
                <a:avLst/>
              </a:prstGeom>
              <a:noFill/>
              <a:ln w="9525">
                <a:noFill/>
                <a:miter lim="800000"/>
                <a:headEnd/>
                <a:tailEnd/>
              </a:ln>
            </p:spPr>
          </p:pic>
          <p:pic>
            <p:nvPicPr>
              <p:cNvPr id="15" name="Picture 2"/>
              <p:cNvPicPr>
                <a:picLocks noChangeAspect="1" noChangeArrowheads="1"/>
              </p:cNvPicPr>
              <p:nvPr/>
            </p:nvPicPr>
            <p:blipFill>
              <a:blip r:embed="rId7" cstate="print"/>
              <a:srcRect l="64219" t="39018" r="7500" b="52246"/>
              <a:stretch>
                <a:fillRect/>
              </a:stretch>
            </p:blipFill>
            <p:spPr bwMode="auto">
              <a:xfrm>
                <a:off x="3324225" y="5238750"/>
                <a:ext cx="4933950" cy="609599"/>
              </a:xfrm>
              <a:prstGeom prst="rect">
                <a:avLst/>
              </a:prstGeom>
              <a:noFill/>
              <a:ln w="9525">
                <a:noFill/>
                <a:miter lim="800000"/>
                <a:headEnd/>
                <a:tailEnd/>
              </a:ln>
            </p:spPr>
          </p:pic>
        </p:grpSp>
        <p:pic>
          <p:nvPicPr>
            <p:cNvPr id="17" name="Picture 6"/>
            <p:cNvPicPr>
              <a:picLocks noChangeAspect="1" noChangeArrowheads="1"/>
            </p:cNvPicPr>
            <p:nvPr/>
          </p:nvPicPr>
          <p:blipFill>
            <a:blip r:embed="rId8" cstate="print"/>
            <a:srcRect r="485" b="8603"/>
            <a:stretch>
              <a:fillRect/>
            </a:stretch>
          </p:blipFill>
          <p:spPr bwMode="auto">
            <a:xfrm>
              <a:off x="1490281" y="4599170"/>
              <a:ext cx="1852993" cy="1239656"/>
            </a:xfrm>
            <a:prstGeom prst="rect">
              <a:avLst/>
            </a:prstGeom>
            <a:noFill/>
            <a:ln w="9525">
              <a:noFill/>
              <a:miter lim="800000"/>
              <a:headEnd/>
              <a:tailEnd/>
            </a:ln>
          </p:spPr>
        </p:pic>
      </p:grpSp>
      <p:sp>
        <p:nvSpPr>
          <p:cNvPr id="20" name="TextBox 19"/>
          <p:cNvSpPr txBox="1"/>
          <p:nvPr/>
        </p:nvSpPr>
        <p:spPr>
          <a:xfrm>
            <a:off x="7268123" y="636439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2457882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6"/>
          <p:cNvSpPr>
            <a:spLocks noChangeArrowheads="1"/>
          </p:cNvSpPr>
          <p:nvPr/>
        </p:nvSpPr>
        <p:spPr bwMode="auto">
          <a:xfrm>
            <a:off x="1065213" y="5767388"/>
            <a:ext cx="697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400" dirty="0">
                <a:solidFill>
                  <a:srgbClr val="FFFFFF"/>
                </a:solidFill>
                <a:cs typeface="Arial" pitchFamily="34" charset="0"/>
              </a:rPr>
              <a:t>Special Thanks!</a:t>
            </a:r>
          </a:p>
        </p:txBody>
      </p:sp>
      <p:sp>
        <p:nvSpPr>
          <p:cNvPr id="6" name="Rectangle 6"/>
          <p:cNvSpPr>
            <a:spLocks noChangeArrowheads="1"/>
          </p:cNvSpPr>
          <p:nvPr/>
        </p:nvSpPr>
        <p:spPr bwMode="auto">
          <a:xfrm>
            <a:off x="1065213" y="1405771"/>
            <a:ext cx="697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706" t="30741" r="12707" b="9578"/>
          <a:stretch/>
        </p:blipFill>
        <p:spPr bwMode="auto">
          <a:xfrm>
            <a:off x="1866057" y="1405771"/>
            <a:ext cx="5344973" cy="3690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up)">
                                      <p:cBhvr>
                                        <p:cTn id="7" dur="500"/>
                                        <p:tgtEl>
                                          <p:spTgt spid="512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14"/>
                                        </p:tgtEl>
                                        <p:attrNameLst>
                                          <p:attrName>style.visibility</p:attrName>
                                        </p:attrNameLst>
                                      </p:cBhvr>
                                      <p:to>
                                        <p:strVal val="visible"/>
                                      </p:to>
                                    </p:set>
                                    <p:animEffect transition="in" filter="box(out)">
                                      <p:cBhvr>
                                        <p:cTn id="10"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407422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94820" y="8087"/>
            <a:ext cx="5741956" cy="646331"/>
          </a:xfrm>
          <a:prstGeom prst="rect">
            <a:avLst/>
          </a:prstGeom>
        </p:spPr>
        <p:txBody>
          <a:bodyPr wrap="none">
            <a:spAutoFit/>
          </a:bodyPr>
          <a:lstStyle/>
          <a:p>
            <a:pPr algn="ctr"/>
            <a:r>
              <a:rPr lang="en-US" sz="3600" b="1" dirty="0" smtClean="0">
                <a:solidFill>
                  <a:srgbClr val="FFFF00"/>
                </a:solidFill>
                <a:cs typeface="Arial" pitchFamily="34" charset="0"/>
              </a:rPr>
              <a:t>Genome Exhibition </a:t>
            </a:r>
            <a:r>
              <a:rPr lang="en-US" sz="3600" dirty="0" smtClean="0">
                <a:solidFill>
                  <a:srgbClr val="FFFF00"/>
                </a:solidFill>
                <a:cs typeface="Arial" pitchFamily="34" charset="0"/>
              </a:rPr>
              <a:t>V</a:t>
            </a:r>
            <a:r>
              <a:rPr lang="en-US" sz="3600" b="1" dirty="0" smtClean="0">
                <a:solidFill>
                  <a:srgbClr val="FFFF00"/>
                </a:solidFill>
                <a:cs typeface="Arial" pitchFamily="34" charset="0"/>
              </a:rPr>
              <a:t>isits</a:t>
            </a:r>
            <a:endParaRPr lang="en-US" sz="3600" b="1" dirty="0">
              <a:solidFill>
                <a:srgbClr val="FFFF00"/>
              </a:solidFill>
              <a:cs typeface="Arial" pitchFamily="34" charset="0"/>
            </a:endParaRPr>
          </a:p>
        </p:txBody>
      </p:sp>
      <p:pic>
        <p:nvPicPr>
          <p:cNvPr id="12"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433" r="564"/>
          <a:stretch/>
        </p:blipFill>
        <p:spPr bwMode="auto">
          <a:xfrm>
            <a:off x="266651" y="1342583"/>
            <a:ext cx="2434278" cy="3840480"/>
          </a:xfrm>
          <a:prstGeom prst="rect">
            <a:avLst/>
          </a:prstGeom>
          <a:ln>
            <a:noFill/>
          </a:ln>
          <a:effectLst>
            <a:glow rad="101600">
              <a:schemeClr val="accent5">
                <a:satMod val="175000"/>
                <a:alpha val="40000"/>
              </a:schemeClr>
            </a:glow>
            <a:softEdge rad="112500"/>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599" y="1559150"/>
            <a:ext cx="3017520" cy="2033790"/>
          </a:xfrm>
          <a:prstGeom prst="rect">
            <a:avLst/>
          </a:prstGeom>
          <a:ln>
            <a:noFill/>
          </a:ln>
          <a:effectLst>
            <a:glow rad="228600">
              <a:schemeClr val="accent5">
                <a:satMod val="175000"/>
                <a:alpha val="40000"/>
              </a:scheme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599" y="4200004"/>
            <a:ext cx="3017520" cy="2338248"/>
          </a:xfrm>
          <a:prstGeom prst="rect">
            <a:avLst/>
          </a:prstGeom>
          <a:ln>
            <a:noFill/>
          </a:ln>
          <a:effectLst>
            <a:glow rad="101600">
              <a:schemeClr val="accent5">
                <a:satMod val="175000"/>
                <a:alpha val="40000"/>
              </a:scheme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C:\Users\easterc\AppData\Local\Microsoft\Windows\Temporary Internet Files\Content.Outlook\CU6MP7QO\IMG_298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42"/>
          <a:stretch/>
        </p:blipFill>
        <p:spPr bwMode="auto">
          <a:xfrm>
            <a:off x="6424863" y="1342583"/>
            <a:ext cx="2455746" cy="3840480"/>
          </a:xfrm>
          <a:prstGeom prst="rect">
            <a:avLst/>
          </a:prstGeom>
          <a:ln>
            <a:noFill/>
          </a:ln>
          <a:effectLst>
            <a:glow rad="101600">
              <a:schemeClr val="accent5">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3536"/>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9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5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0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8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1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6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
  <TotalTime>44887</TotalTime>
  <Words>11526</Words>
  <Application>Microsoft Office PowerPoint</Application>
  <PresentationFormat>On-screen Show (4:3)</PresentationFormat>
  <Paragraphs>1028</Paragraphs>
  <Slides>86</Slides>
  <Notes>86</Notes>
  <HiddenSlides>0</HiddenSlides>
  <MMClips>0</MMClips>
  <ScaleCrop>false</ScaleCrop>
  <HeadingPairs>
    <vt:vector size="4" baseType="variant">
      <vt:variant>
        <vt:lpstr>Theme</vt:lpstr>
      </vt:variant>
      <vt:variant>
        <vt:i4>15</vt:i4>
      </vt:variant>
      <vt:variant>
        <vt:lpstr>Slide Titles</vt:lpstr>
      </vt:variant>
      <vt:variant>
        <vt:i4>86</vt:i4>
      </vt:variant>
    </vt:vector>
  </HeadingPairs>
  <TitlesOfParts>
    <vt:vector size="101" baseType="lpstr">
      <vt:lpstr>BlackGreyFadePhyllisTheme</vt:lpstr>
      <vt:lpstr>1_BlackGreyFadePhyllisTheme</vt:lpstr>
      <vt:lpstr>3_BlackGreyFadePhyllisTheme</vt:lpstr>
      <vt:lpstr>8_BlackGreyFadePhyllisTheme</vt:lpstr>
      <vt:lpstr>13_BlackGreyFadePhyllisTheme</vt:lpstr>
      <vt:lpstr>2_BlackGreyFadePhyllisTheme</vt:lpstr>
      <vt:lpstr>7_BlackGreyFadePhyllisTheme</vt:lpstr>
      <vt:lpstr>4_BlackGreyFadePhyllisTheme</vt:lpstr>
      <vt:lpstr>6_BlackGreyFadePhyllisTheme</vt:lpstr>
      <vt:lpstr>9_BlackGreyFadePhyllisTheme</vt:lpstr>
      <vt:lpstr>5_BlackGreyFadePhyllisTheme</vt:lpstr>
      <vt:lpstr>10_BlackGreyFadePhyllisTheme</vt:lpstr>
      <vt:lpstr>11_BlackGreyFadePhyllisTheme</vt:lpstr>
      <vt:lpstr>12_BlackGreyFadePhyllisTheme</vt:lpstr>
      <vt:lpstr>14_BlackGreyFadePhyllisTheme</vt:lpstr>
      <vt:lpstr>National Advisory Council  for Human Genome Research  September 2013  Eric Green, M.D., Ph.D. Director, NHGRI</vt:lpstr>
      <vt:lpstr>genome.gov/DirectorsReport  </vt:lpstr>
      <vt:lpstr>Open Session Presentations</vt:lpstr>
      <vt:lpstr>Open Session Presentations</vt:lpstr>
      <vt:lpstr>Director’s Report Outline</vt:lpstr>
      <vt:lpstr>Director’s Report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Secretary Sebelius Visits NIH</vt:lpstr>
      <vt:lpstr>Visits of Congressional Members to NIH</vt:lpstr>
      <vt:lpstr>Congressional Briefing on Genomics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HeLa Whole-Genome Data Access</vt:lpstr>
      <vt:lpstr>PowerPoint Presentation</vt:lpstr>
      <vt:lpstr>PowerPoint Presentation</vt:lpstr>
      <vt:lpstr>PowerPoint Presentation</vt:lpstr>
      <vt:lpstr>PowerPoint Presentation</vt:lpstr>
      <vt:lpstr>PowerPoint Presentation</vt:lpstr>
      <vt:lpstr>‘Global Alliance’ to Enable Responsible Sharing of Genomic and Clinical Data</vt:lpstr>
      <vt:lpstr>PowerPoint Presentation</vt:lpstr>
      <vt:lpstr>PowerPoint Presentation</vt:lpstr>
      <vt:lpstr>Genomics and the Economy</vt:lpstr>
      <vt:lpstr>PowerPoint Presentation</vt:lpstr>
      <vt:lpstr>First GINA Cases Filed</vt:lpstr>
      <vt:lpstr>PowerPoint Presentation</vt:lpstr>
      <vt:lpstr>PowerPoint Presentation</vt:lpstr>
      <vt:lpstr>NHGRI Genome Advance of the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Sequencing Technology Development</vt:lpstr>
      <vt:lpstr>PowerPoint Presentation</vt:lpstr>
      <vt:lpstr>PowerPoint Presentation</vt:lpstr>
      <vt:lpstr>PowerPoint Presentation</vt:lpstr>
      <vt:lpstr>Centers of Excellence in Genomic  Science (CEGS) Program</vt:lpstr>
      <vt:lpstr>Genomic Medicine Working Group  </vt:lpstr>
      <vt:lpstr>Inter-Society Coordinating Committee</vt:lpstr>
      <vt:lpstr>PowerPoint Presentation</vt:lpstr>
      <vt:lpstr>PowerPoint Presentation</vt:lpstr>
      <vt:lpstr>PowerPoint Presentation</vt:lpstr>
      <vt:lpstr>eMERGE Tools</vt:lpstr>
      <vt:lpstr>PowerPoint Presentation</vt:lpstr>
      <vt:lpstr>PowerPoint Presentation</vt:lpstr>
      <vt:lpstr>PowerPoint Presentation</vt:lpstr>
      <vt:lpstr>PowerPoint Presentation</vt:lpstr>
      <vt:lpstr>PowerPoint Presentation</vt:lpstr>
      <vt:lpstr>PowerPoint Presentation</vt:lpstr>
      <vt:lpstr>HMP Data to be Hosted in Amazon Cloud</vt:lpstr>
      <vt:lpstr>PowerPoint Presentation</vt:lpstr>
      <vt:lpstr>PowerPoint Presentation</vt:lpstr>
      <vt:lpstr>PowerPoint Presentation</vt:lpstr>
      <vt:lpstr>PowerPoint Presentation</vt:lpstr>
      <vt:lpstr>PowerPoint Presentation</vt:lpstr>
      <vt:lpstr>PowerPoint Presentation</vt:lpstr>
      <vt:lpstr>NIH Data Science Components</vt:lpstr>
      <vt:lpstr>Scientific Data Council: Membership</vt:lpstr>
      <vt:lpstr>Big Data to Knowledge (BD2K): Update</vt:lpstr>
      <vt:lpstr>Big Data to Knowledge (BD2K): Update</vt:lpstr>
      <vt:lpstr>PowerPoint Presentation</vt:lpstr>
      <vt:lpstr>G2C2 Pharmacist Resources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Green, Eric (NIH/NHGRI) </cp:lastModifiedBy>
  <cp:revision>3544</cp:revision>
  <cp:lastPrinted>2013-08-22T17:02:24Z</cp:lastPrinted>
  <dcterms:created xsi:type="dcterms:W3CDTF">1601-01-01T00:00:00Z</dcterms:created>
  <dcterms:modified xsi:type="dcterms:W3CDTF">2013-09-08T22:59:14Z</dcterms:modified>
</cp:coreProperties>
</file>