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6" r:id="rId1"/>
    <p:sldMasterId id="2147488254" r:id="rId2"/>
    <p:sldMasterId id="2147488267" r:id="rId3"/>
  </p:sldMasterIdLst>
  <p:notesMasterIdLst>
    <p:notesMasterId r:id="rId75"/>
  </p:notesMasterIdLst>
  <p:handoutMasterIdLst>
    <p:handoutMasterId r:id="rId76"/>
  </p:handoutMasterIdLst>
  <p:sldIdLst>
    <p:sldId id="2757" r:id="rId4"/>
    <p:sldId id="2363" r:id="rId5"/>
    <p:sldId id="2677" r:id="rId6"/>
    <p:sldId id="2889" r:id="rId7"/>
    <p:sldId id="2403" r:id="rId8"/>
    <p:sldId id="2404" r:id="rId9"/>
    <p:sldId id="2980" r:id="rId10"/>
    <p:sldId id="2962" r:id="rId11"/>
    <p:sldId id="2860" r:id="rId12"/>
    <p:sldId id="2903" r:id="rId13"/>
    <p:sldId id="2924" r:id="rId14"/>
    <p:sldId id="2717" r:id="rId15"/>
    <p:sldId id="2959" r:id="rId16"/>
    <p:sldId id="2863" r:id="rId17"/>
    <p:sldId id="2968" r:id="rId18"/>
    <p:sldId id="2954" r:id="rId19"/>
    <p:sldId id="2930" r:id="rId20"/>
    <p:sldId id="2955" r:id="rId21"/>
    <p:sldId id="2960" r:id="rId22"/>
    <p:sldId id="2958" r:id="rId23"/>
    <p:sldId id="2579" r:id="rId24"/>
    <p:sldId id="2883" r:id="rId25"/>
    <p:sldId id="2885" r:id="rId26"/>
    <p:sldId id="2756" r:id="rId27"/>
    <p:sldId id="2749" r:id="rId28"/>
    <p:sldId id="2978" r:id="rId29"/>
    <p:sldId id="2340" r:id="rId30"/>
    <p:sldId id="2982" r:id="rId31"/>
    <p:sldId id="2946" r:id="rId32"/>
    <p:sldId id="2971" r:id="rId33"/>
    <p:sldId id="2972" r:id="rId34"/>
    <p:sldId id="2973" r:id="rId35"/>
    <p:sldId id="2967" r:id="rId36"/>
    <p:sldId id="2931" r:id="rId37"/>
    <p:sldId id="2948" r:id="rId38"/>
    <p:sldId id="2887" r:id="rId39"/>
    <p:sldId id="2934" r:id="rId40"/>
    <p:sldId id="2911" r:id="rId41"/>
    <p:sldId id="2979" r:id="rId42"/>
    <p:sldId id="2910" r:id="rId43"/>
    <p:sldId id="2916" r:id="rId44"/>
    <p:sldId id="2969" r:id="rId45"/>
    <p:sldId id="2939" r:id="rId46"/>
    <p:sldId id="2970" r:id="rId47"/>
    <p:sldId id="2341" r:id="rId48"/>
    <p:sldId id="2878" r:id="rId49"/>
    <p:sldId id="2977" r:id="rId50"/>
    <p:sldId id="2950" r:id="rId51"/>
    <p:sldId id="2914" r:id="rId52"/>
    <p:sldId id="2949" r:id="rId53"/>
    <p:sldId id="2928" r:id="rId54"/>
    <p:sldId id="2966" r:id="rId55"/>
    <p:sldId id="2975" r:id="rId56"/>
    <p:sldId id="2976" r:id="rId57"/>
    <p:sldId id="2951" r:id="rId58"/>
    <p:sldId id="2952" r:id="rId59"/>
    <p:sldId id="2953" r:id="rId60"/>
    <p:sldId id="2342" r:id="rId61"/>
    <p:sldId id="2900" r:id="rId62"/>
    <p:sldId id="2961" r:id="rId63"/>
    <p:sldId id="2943" r:id="rId64"/>
    <p:sldId id="2963" r:id="rId65"/>
    <p:sldId id="2964" r:id="rId66"/>
    <p:sldId id="2965" r:id="rId67"/>
    <p:sldId id="2944" r:id="rId68"/>
    <p:sldId id="2343" r:id="rId69"/>
    <p:sldId id="2882" r:id="rId70"/>
    <p:sldId id="2983" r:id="rId71"/>
    <p:sldId id="2984" r:id="rId72"/>
    <p:sldId id="2985" r:id="rId73"/>
    <p:sldId id="2986" r:id="rId74"/>
  </p:sldIdLst>
  <p:sldSz cx="9144000" cy="6858000" type="screen4x3"/>
  <p:notesSz cx="7086600" cy="9359900"/>
  <p:defaultTex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nathan Gitlin" initials="JG" lastIdx="4" clrIdx="0"/>
  <p:cmAuthor id="1" name="egreen" initials="EDG" lastIdx="0" clrIdx="1"/>
  <p:cmAuthor id="2" name="Hindorff, Lucia (NIH/NHGRI) [E]" initials="LH" lastIdx="2" clrIdx="2"/>
  <p:cmAuthor id="3" name="Green, Eric (NIH/NHGRI) " initials="EDG" lastIdx="0" clrIdx="3"/>
  <p:cmAuthor id="4" name="Scholes, Derek (NIH/NHGRI) [E]" initials="DS" lastIdx="3"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FF33"/>
    <a:srgbClr val="000066"/>
    <a:srgbClr val="FF9933"/>
    <a:srgbClr val="FFFF00"/>
    <a:srgbClr val="FF6600"/>
    <a:srgbClr val="A50021"/>
    <a:srgbClr val="FFCCCC"/>
    <a:srgbClr val="D6BBEB"/>
    <a:srgbClr val="0B24D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757" autoAdjust="0"/>
    <p:restoredTop sz="64496" autoAdjust="0"/>
  </p:normalViewPr>
  <p:slideViewPr>
    <p:cSldViewPr snapToGrid="0">
      <p:cViewPr>
        <p:scale>
          <a:sx n="50" d="100"/>
          <a:sy n="50" d="100"/>
        </p:scale>
        <p:origin x="-1544" y="-48"/>
      </p:cViewPr>
      <p:guideLst>
        <p:guide orient="horz" pos="4107"/>
        <p:guide pos="467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60" d="100"/>
          <a:sy n="60" d="100"/>
        </p:scale>
        <p:origin x="-2400" y="-48"/>
      </p:cViewPr>
      <p:guideLst>
        <p:guide orient="horz" pos="2948"/>
        <p:guide pos="22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handoutMaster" Target="handoutMasters/handout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pan\Desktop\TK_RU_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cat>
            <c:strRef>
              <c:f>by_time!$E$23:$E$28</c:f>
              <c:strCache>
                <c:ptCount val="6"/>
                <c:pt idx="0">
                  <c:v>2009</c:v>
                </c:pt>
                <c:pt idx="1">
                  <c:v>2010</c:v>
                </c:pt>
                <c:pt idx="2">
                  <c:v>2011</c:v>
                </c:pt>
                <c:pt idx="3">
                  <c:v>2012</c:v>
                </c:pt>
                <c:pt idx="4">
                  <c:v>2013</c:v>
                </c:pt>
                <c:pt idx="5">
                  <c:v>2014-July</c:v>
                </c:pt>
              </c:strCache>
            </c:strRef>
          </c:cat>
          <c:val>
            <c:numRef>
              <c:f>by_time!$F$23:$F$28</c:f>
              <c:numCache>
                <c:formatCode>General</c:formatCode>
                <c:ptCount val="6"/>
                <c:pt idx="0">
                  <c:v>78</c:v>
                </c:pt>
                <c:pt idx="1">
                  <c:v>374</c:v>
                </c:pt>
                <c:pt idx="2">
                  <c:v>663</c:v>
                </c:pt>
                <c:pt idx="3">
                  <c:v>957</c:v>
                </c:pt>
                <c:pt idx="4">
                  <c:v>1299</c:v>
                </c:pt>
                <c:pt idx="5">
                  <c:v>1550</c:v>
                </c:pt>
              </c:numCache>
            </c:numRef>
          </c:val>
        </c:ser>
        <c:dLbls>
          <c:showLegendKey val="0"/>
          <c:showVal val="0"/>
          <c:showCatName val="0"/>
          <c:showSerName val="0"/>
          <c:showPercent val="0"/>
          <c:showBubbleSize val="0"/>
        </c:dLbls>
        <c:gapWidth val="150"/>
        <c:axId val="121611776"/>
        <c:axId val="121613696"/>
      </c:barChart>
      <c:catAx>
        <c:axId val="121611776"/>
        <c:scaling>
          <c:orientation val="minMax"/>
        </c:scaling>
        <c:delete val="0"/>
        <c:axPos val="b"/>
        <c:title>
          <c:tx>
            <c:rich>
              <a:bodyPr/>
              <a:lstStyle/>
              <a:p>
                <a:pPr>
                  <a:defRPr/>
                </a:pPr>
                <a:r>
                  <a:rPr lang="en-US"/>
                  <a:t>Year</a:t>
                </a:r>
              </a:p>
            </c:rich>
          </c:tx>
          <c:layout/>
          <c:overlay val="0"/>
        </c:title>
        <c:majorTickMark val="out"/>
        <c:minorTickMark val="none"/>
        <c:tickLblPos val="nextTo"/>
        <c:crossAx val="121613696"/>
        <c:crosses val="autoZero"/>
        <c:auto val="1"/>
        <c:lblAlgn val="ctr"/>
        <c:lblOffset val="100"/>
        <c:noMultiLvlLbl val="0"/>
      </c:catAx>
      <c:valAx>
        <c:axId val="121613696"/>
        <c:scaling>
          <c:orientation val="minMax"/>
        </c:scaling>
        <c:delete val="0"/>
        <c:axPos val="l"/>
        <c:majorGridlines/>
        <c:title>
          <c:tx>
            <c:rich>
              <a:bodyPr rot="-5400000" vert="horz"/>
              <a:lstStyle/>
              <a:p>
                <a:pPr>
                  <a:defRPr/>
                </a:pPr>
                <a:r>
                  <a:rPr lang="en-US"/>
                  <a:t>Number of Registered Toolkit Users</a:t>
                </a:r>
              </a:p>
            </c:rich>
          </c:tx>
          <c:layout/>
          <c:overlay val="0"/>
        </c:title>
        <c:numFmt formatCode="General" sourceLinked="1"/>
        <c:majorTickMark val="out"/>
        <c:minorTickMark val="none"/>
        <c:tickLblPos val="nextTo"/>
        <c:crossAx val="1216117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50948" name="Rectangle 4"/>
          <p:cNvSpPr>
            <a:spLocks noGrp="1" noChangeArrowheads="1"/>
          </p:cNvSpPr>
          <p:nvPr>
            <p:ph type="ftr" sz="quarter" idx="2"/>
          </p:nvPr>
        </p:nvSpPr>
        <p:spPr bwMode="auto">
          <a:xfrm>
            <a:off x="2" y="8890000"/>
            <a:ext cx="3071815" cy="468313"/>
          </a:xfrm>
          <a:prstGeom prst="rect">
            <a:avLst/>
          </a:prstGeom>
          <a:noFill/>
          <a:ln w="9525">
            <a:noFill/>
            <a:miter lim="800000"/>
            <a:headEnd/>
            <a:tailEnd/>
          </a:ln>
          <a:effectLst/>
        </p:spPr>
        <p:txBody>
          <a:bodyPr vert="horz" wrap="square" lIns="95406" tIns="47702" rIns="95406" bIns="47702" numCol="1" anchor="b" anchorCtr="0" compatLnSpc="1">
            <a:prstTxWarp prst="textNoShape">
              <a:avLst/>
            </a:prstTxWarp>
          </a:bodyPr>
          <a:lstStyle>
            <a:lvl1pPr defTabSz="954292" eaLnBrk="0" hangingPunct="0">
              <a:defRPr sz="1200" b="0">
                <a:latin typeface="Times New Roman" pitchFamily="18" charset="0"/>
              </a:defRPr>
            </a:lvl1pPr>
          </a:lstStyle>
          <a:p>
            <a:pPr>
              <a:defRPr/>
            </a:pPr>
            <a:endParaRPr lang="en-US" dirty="0"/>
          </a:p>
        </p:txBody>
      </p:sp>
      <p:sp>
        <p:nvSpPr>
          <p:cNvPr id="850949" name="Rectangle 5"/>
          <p:cNvSpPr>
            <a:spLocks noGrp="1" noChangeArrowheads="1"/>
          </p:cNvSpPr>
          <p:nvPr>
            <p:ph type="sldNum" sz="quarter" idx="3"/>
          </p:nvPr>
        </p:nvSpPr>
        <p:spPr bwMode="auto">
          <a:xfrm>
            <a:off x="4013202" y="8890000"/>
            <a:ext cx="3071815" cy="468313"/>
          </a:xfrm>
          <a:prstGeom prst="rect">
            <a:avLst/>
          </a:prstGeom>
          <a:noFill/>
          <a:ln w="9525">
            <a:noFill/>
            <a:miter lim="800000"/>
            <a:headEnd/>
            <a:tailEnd/>
          </a:ln>
          <a:effectLst/>
        </p:spPr>
        <p:txBody>
          <a:bodyPr vert="horz" wrap="square" lIns="95406" tIns="47702" rIns="95406" bIns="47702" numCol="1" anchor="b" anchorCtr="0" compatLnSpc="1">
            <a:prstTxWarp prst="textNoShape">
              <a:avLst/>
            </a:prstTxWarp>
          </a:bodyPr>
          <a:lstStyle>
            <a:lvl1pPr algn="r" defTabSz="954292" eaLnBrk="0" hangingPunct="0">
              <a:defRPr sz="1200" b="1">
                <a:latin typeface="Arial" pitchFamily="34" charset="0"/>
                <a:cs typeface="Arial" pitchFamily="34" charset="0"/>
              </a:defRPr>
            </a:lvl1pPr>
          </a:lstStyle>
          <a:p>
            <a:pPr>
              <a:defRPr/>
            </a:pPr>
            <a:fld id="{C6092C85-6DF4-49C3-B989-8FF20EA355BC}" type="slidenum">
              <a:rPr lang="en-US"/>
              <a:pPr>
                <a:defRPr/>
              </a:pPr>
              <a:t>‹#›</a:t>
            </a:fld>
            <a:endParaRPr lang="en-US" dirty="0"/>
          </a:p>
        </p:txBody>
      </p:sp>
    </p:spTree>
    <p:extLst>
      <p:ext uri="{BB962C8B-B14F-4D97-AF65-F5344CB8AC3E}">
        <p14:creationId xmlns:p14="http://schemas.microsoft.com/office/powerpoint/2010/main" val="30478897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3" name="Rectangle 5"/>
          <p:cNvSpPr>
            <a:spLocks noGrp="1" noChangeArrowheads="1"/>
          </p:cNvSpPr>
          <p:nvPr>
            <p:ph type="body" sz="quarter" idx="3"/>
          </p:nvPr>
        </p:nvSpPr>
        <p:spPr bwMode="auto">
          <a:xfrm>
            <a:off x="944565" y="4446592"/>
            <a:ext cx="5197474" cy="4211637"/>
          </a:xfrm>
          <a:prstGeom prst="rect">
            <a:avLst/>
          </a:prstGeom>
          <a:noFill/>
          <a:ln w="9525">
            <a:noFill/>
            <a:miter lim="800000"/>
            <a:headEnd/>
            <a:tailEnd/>
          </a:ln>
          <a:effectLst/>
        </p:spPr>
        <p:txBody>
          <a:bodyPr vert="horz" wrap="square" lIns="95406" tIns="47702" rIns="95406" bIns="47702"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12294" name="Rectangle 6"/>
          <p:cNvSpPr>
            <a:spLocks noGrp="1" noChangeArrowheads="1"/>
          </p:cNvSpPr>
          <p:nvPr>
            <p:ph type="ftr" sz="quarter" idx="4"/>
          </p:nvPr>
        </p:nvSpPr>
        <p:spPr bwMode="auto">
          <a:xfrm>
            <a:off x="2" y="8891590"/>
            <a:ext cx="3071815" cy="468312"/>
          </a:xfrm>
          <a:prstGeom prst="rect">
            <a:avLst/>
          </a:prstGeom>
          <a:noFill/>
          <a:ln w="9525">
            <a:noFill/>
            <a:miter lim="800000"/>
            <a:headEnd/>
            <a:tailEnd/>
          </a:ln>
          <a:effectLst/>
        </p:spPr>
        <p:txBody>
          <a:bodyPr vert="horz" wrap="square" lIns="95406" tIns="47702" rIns="95406" bIns="47702" numCol="1" anchor="b" anchorCtr="0" compatLnSpc="1">
            <a:prstTxWarp prst="textNoShape">
              <a:avLst/>
            </a:prstTxWarp>
          </a:bodyPr>
          <a:lstStyle>
            <a:lvl1pPr defTabSz="954292" eaLnBrk="1" hangingPunct="1">
              <a:defRPr sz="1200" b="0">
                <a:latin typeface="Times New Roman" pitchFamily="18" charset="0"/>
              </a:defRPr>
            </a:lvl1pPr>
          </a:lstStyle>
          <a:p>
            <a:pPr>
              <a:defRPr/>
            </a:pPr>
            <a:endParaRPr lang="en-US"/>
          </a:p>
        </p:txBody>
      </p:sp>
      <p:sp>
        <p:nvSpPr>
          <p:cNvPr id="2" name="Slide Number Placeholder 1"/>
          <p:cNvSpPr>
            <a:spLocks noGrp="1"/>
          </p:cNvSpPr>
          <p:nvPr>
            <p:ph type="sldNum" sz="quarter" idx="5"/>
          </p:nvPr>
        </p:nvSpPr>
        <p:spPr>
          <a:xfrm>
            <a:off x="4014102" y="8889987"/>
            <a:ext cx="3070860" cy="468315"/>
          </a:xfrm>
          <a:prstGeom prst="rect">
            <a:avLst/>
          </a:prstGeom>
        </p:spPr>
        <p:txBody>
          <a:bodyPr vert="horz" lIns="94545" tIns="47271" rIns="94545" bIns="47271" rtlCol="0" anchor="b"/>
          <a:lstStyle>
            <a:lvl1pPr algn="r">
              <a:defRPr sz="1400">
                <a:solidFill>
                  <a:schemeClr val="tx1"/>
                </a:solidFill>
              </a:defRPr>
            </a:lvl1pPr>
          </a:lstStyle>
          <a:p>
            <a:fld id="{CFDD2888-EA59-4FA6-882F-5E5CD6B79C53}" type="slidenum">
              <a:rPr lang="en-US" smtClean="0"/>
              <a:pPr/>
              <a:t>‹#›</a:t>
            </a:fld>
            <a:endParaRPr lang="en-US" dirty="0"/>
          </a:p>
        </p:txBody>
      </p:sp>
    </p:spTree>
    <p:extLst>
      <p:ext uri="{BB962C8B-B14F-4D97-AF65-F5344CB8AC3E}">
        <p14:creationId xmlns:p14="http://schemas.microsoft.com/office/powerpoint/2010/main" val="1726934833"/>
      </p:ext>
    </p:extLst>
  </p:cSld>
  <p:clrMap bg1="lt1" tx1="dk1" bg2="lt2" tx2="dk2" accent1="accent1" accent2="accent2" accent3="accent3" accent4="accent4" accent5="accent5" accent6="accent6" hlink="hlink" folHlink="folHlink"/>
  <p:notesStyle>
    <a:lvl1pPr marL="0" algn="l" rtl="0" eaLnBrk="0" fontAlgn="base" hangingPunct="0">
      <a:spcBef>
        <a:spcPts val="0"/>
      </a:spcBef>
      <a:spcAft>
        <a:spcPct val="0"/>
      </a:spcAft>
      <a:defRPr sz="1200" kern="1200">
        <a:solidFill>
          <a:schemeClr val="tx1"/>
        </a:solidFill>
        <a:latin typeface="Times New Roman" pitchFamily="18" charset="0"/>
        <a:ea typeface="+mn-ea"/>
        <a:cs typeface="+mn-cs"/>
      </a:defRPr>
    </a:lvl1pPr>
    <a:lvl2pPr marL="0" algn="l" rtl="0" eaLnBrk="0" fontAlgn="base" hangingPunct="0">
      <a:spcBef>
        <a:spcPts val="0"/>
      </a:spcBef>
      <a:spcAft>
        <a:spcPct val="0"/>
      </a:spcAft>
      <a:defRPr sz="1200" kern="1200">
        <a:solidFill>
          <a:schemeClr val="tx1"/>
        </a:solidFill>
        <a:latin typeface="Times New Roman" pitchFamily="18" charset="0"/>
        <a:ea typeface="+mn-ea"/>
        <a:cs typeface="+mn-cs"/>
      </a:defRPr>
    </a:lvl2pPr>
    <a:lvl3pPr marL="0" algn="l" rtl="0" eaLnBrk="0" fontAlgn="base" hangingPunct="0">
      <a:spcBef>
        <a:spcPts val="0"/>
      </a:spcBef>
      <a:spcAft>
        <a:spcPct val="0"/>
      </a:spcAft>
      <a:defRPr sz="1200" kern="1200">
        <a:solidFill>
          <a:schemeClr val="tx1"/>
        </a:solidFill>
        <a:latin typeface="Times New Roman" pitchFamily="18" charset="0"/>
        <a:ea typeface="+mn-ea"/>
        <a:cs typeface="+mn-cs"/>
      </a:defRPr>
    </a:lvl3pPr>
    <a:lvl4pPr marL="0" algn="l" rtl="0" eaLnBrk="0" fontAlgn="base" hangingPunct="0">
      <a:spcBef>
        <a:spcPts val="0"/>
      </a:spcBef>
      <a:spcAft>
        <a:spcPct val="0"/>
      </a:spcAft>
      <a:defRPr sz="1200" kern="1200">
        <a:solidFill>
          <a:schemeClr val="tx1"/>
        </a:solidFill>
        <a:latin typeface="Times New Roman" pitchFamily="18" charset="0"/>
        <a:ea typeface="+mn-ea"/>
        <a:cs typeface="+mn-cs"/>
      </a:defRPr>
    </a:lvl4pPr>
    <a:lvl5pPr marL="0" algn="l" rtl="0" eaLnBrk="0" fontAlgn="base" hangingPunct="0">
      <a:spcBef>
        <a:spcPts val="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xfrm>
            <a:off x="1203325" y="701675"/>
            <a:ext cx="4679950" cy="3509963"/>
          </a:xfrm>
          <a:prstGeom prst="rect">
            <a:avLst/>
          </a:prstGeom>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The Open Session of this </a:t>
            </a:r>
            <a:r>
              <a:rPr lang="en-US" dirty="0" smtClean="0">
                <a:latin typeface="Arial" pitchFamily="34" charset="0"/>
                <a:cs typeface="Arial" pitchFamily="34" charset="0"/>
              </a:rPr>
              <a:t>meeting of the National Advisory Council for Human Genome Research is </a:t>
            </a:r>
            <a:r>
              <a:rPr lang="en-US" dirty="0">
                <a:latin typeface="Arial" pitchFamily="34" charset="0"/>
                <a:cs typeface="Arial" pitchFamily="34" charset="0"/>
              </a:rPr>
              <a:t>being webcast live. </a:t>
            </a:r>
          </a:p>
          <a:p>
            <a:endParaRPr lang="en-US" dirty="0">
              <a:latin typeface="Arial" pitchFamily="34" charset="0"/>
              <a:cs typeface="Arial" pitchFamily="34" charset="0"/>
            </a:endParaRPr>
          </a:p>
          <a:p>
            <a:r>
              <a:rPr lang="en-US" dirty="0" smtClean="0">
                <a:latin typeface="Arial" pitchFamily="34" charset="0"/>
                <a:cs typeface="Arial" pitchFamily="34" charset="0"/>
              </a:rPr>
              <a:t>And as a reminder, </a:t>
            </a:r>
            <a:r>
              <a:rPr lang="en-US" dirty="0">
                <a:latin typeface="Arial" pitchFamily="34" charset="0"/>
                <a:cs typeface="Arial" pitchFamily="34" charset="0"/>
              </a:rPr>
              <a:t>the Open Session of </a:t>
            </a:r>
            <a:r>
              <a:rPr lang="en-US" u="sng" dirty="0" smtClean="0">
                <a:latin typeface="Arial" pitchFamily="34" charset="0"/>
                <a:cs typeface="Arial" pitchFamily="34" charset="0"/>
              </a:rPr>
              <a:t>all</a:t>
            </a:r>
            <a:r>
              <a:rPr lang="en-US" dirty="0" smtClean="0">
                <a:latin typeface="Arial" pitchFamily="34" charset="0"/>
                <a:cs typeface="Arial" pitchFamily="34" charset="0"/>
              </a:rPr>
              <a:t> NHGRI Council meetings are videotaped </a:t>
            </a:r>
            <a:r>
              <a:rPr lang="en-US" dirty="0">
                <a:latin typeface="Arial" pitchFamily="34" charset="0"/>
                <a:cs typeface="Arial" pitchFamily="34" charset="0"/>
              </a:rPr>
              <a:t>and made available as a permanent archive on the </a:t>
            </a:r>
            <a:r>
              <a:rPr lang="en-US" dirty="0" smtClean="0">
                <a:latin typeface="Arial" pitchFamily="34" charset="0"/>
                <a:cs typeface="Arial" pitchFamily="34" charset="0"/>
              </a:rPr>
              <a:t>internet, including the </a:t>
            </a:r>
            <a:r>
              <a:rPr lang="en-US" dirty="0">
                <a:latin typeface="Arial" pitchFamily="34" charset="0"/>
                <a:cs typeface="Arial" pitchFamily="34" charset="0"/>
              </a:rPr>
              <a:t>presentations themselves and </a:t>
            </a:r>
            <a:r>
              <a:rPr lang="en-US" dirty="0" smtClean="0">
                <a:latin typeface="Arial" pitchFamily="34" charset="0"/>
                <a:cs typeface="Arial" pitchFamily="34" charset="0"/>
              </a:rPr>
              <a:t>various </a:t>
            </a:r>
            <a:r>
              <a:rPr lang="en-US" dirty="0">
                <a:latin typeface="Arial" pitchFamily="34" charset="0"/>
                <a:cs typeface="Arial" pitchFamily="34" charset="0"/>
              </a:rPr>
              <a:t>associated </a:t>
            </a:r>
            <a:r>
              <a:rPr lang="en-US" dirty="0" smtClean="0">
                <a:latin typeface="Arial" pitchFamily="34" charset="0"/>
                <a:cs typeface="Arial" pitchFamily="34" charset="0"/>
              </a:rPr>
              <a:t>documents.</a:t>
            </a:r>
            <a:endParaRPr lang="en-US" dirty="0">
              <a:latin typeface="Arial" pitchFamily="34" charset="0"/>
              <a:cs typeface="Arial" pitchFamily="34" charset="0"/>
            </a:endParaRPr>
          </a:p>
        </p:txBody>
      </p:sp>
      <p:sp>
        <p:nvSpPr>
          <p:cNvPr id="97284"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a:t>
            </a:fld>
            <a:endParaRPr lang="en-US" dirty="0" smtClean="0">
              <a:cs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0" tIns="47320" rIns="94640" bIns="47320" numCol="1" anchor="t" anchorCtr="0" compatLnSpc="1">
            <a:prstTxWarp prst="textNoShape">
              <a:avLst/>
            </a:prstTxWarp>
          </a:bodyPr>
          <a:lstStyle/>
          <a:p>
            <a:pPr lvl="1" defTabSz="921532">
              <a:defRPr/>
            </a:pPr>
            <a:r>
              <a:rPr lang="en-US" dirty="0" smtClean="0">
                <a:latin typeface="Arial" pitchFamily="34" charset="0"/>
                <a:cs typeface="Arial" pitchFamily="34" charset="0"/>
              </a:rPr>
              <a:t>As you many </a:t>
            </a:r>
            <a:r>
              <a:rPr lang="en-US" baseline="0" dirty="0" smtClean="0">
                <a:latin typeface="Arial" pitchFamily="34" charset="0"/>
                <a:cs typeface="Arial" pitchFamily="34" charset="0"/>
              </a:rPr>
              <a:t>recall</a:t>
            </a:r>
            <a:r>
              <a:rPr lang="en-US" dirty="0" smtClean="0">
                <a:latin typeface="Arial" pitchFamily="34" charset="0"/>
                <a:cs typeface="Arial" pitchFamily="34" charset="0"/>
              </a:rPr>
              <a:t>, NHGRI’s </a:t>
            </a:r>
            <a:r>
              <a:rPr lang="en-US" baseline="0" dirty="0" smtClean="0">
                <a:latin typeface="Arial" pitchFamily="34" charset="0"/>
                <a:cs typeface="Arial" pitchFamily="34" charset="0"/>
              </a:rPr>
              <a:t>Division of Policy, Communications, and Education has for many years partnered with the American Society of Human Genetics in sponsoring a 16-month Genetics and Public Policy Fellowship. The program was developed in 2002 by the Policy and Program Analysis Branch, and provides each fellow with an opportunity to gain valuable policy experience at the Institute, at ASHG, and in the U.S. Congress.  * Last week, we welcomed our latest fellow, Kate </a:t>
            </a:r>
            <a:r>
              <a:rPr lang="en-US" baseline="0" dirty="0" err="1" smtClean="0">
                <a:latin typeface="Arial" pitchFamily="34" charset="0"/>
                <a:cs typeface="Arial" pitchFamily="34" charset="0"/>
              </a:rPr>
              <a:t>Blizinsky</a:t>
            </a:r>
            <a:r>
              <a:rPr lang="en-US" baseline="0" dirty="0" smtClean="0">
                <a:latin typeface="Arial" pitchFamily="34" charset="0"/>
                <a:cs typeface="Arial" pitchFamily="34" charset="0"/>
              </a:rPr>
              <a:t>. Kate comes to us having recently earned her Ph.D. at Northwestern University, and will be working at NHGRI for the next four months before moving to a Congressional office.  </a:t>
            </a:r>
            <a:endParaRPr lang="en-US" dirty="0" smtClean="0">
              <a:latin typeface="Arial" pitchFamily="34" charset="0"/>
              <a:cs typeface="Arial" pitchFamily="34" charset="0"/>
            </a:endParaRPr>
          </a:p>
          <a:p>
            <a:pPr defTabSz="921532">
              <a:defRPr/>
            </a:pPr>
            <a:endParaRPr lang="en-US" dirty="0" smtClean="0">
              <a:latin typeface="Arial" pitchFamily="34" charset="0"/>
              <a:cs typeface="Arial" pitchFamily="34" charset="0"/>
            </a:endParaRPr>
          </a:p>
          <a:p>
            <a:pPr defTabSz="921532">
              <a:defRPr/>
            </a:pPr>
            <a:r>
              <a:rPr lang="en-US" baseline="0" dirty="0" smtClean="0">
                <a:latin typeface="Arial" panose="020B0604020202020204" pitchFamily="34" charset="0"/>
                <a:cs typeface="Arial" panose="020B0604020202020204" pitchFamily="34" charset="0"/>
              </a:rPr>
              <a:t>Beginning this year, NHGRI is extending its partnership with ASHG </a:t>
            </a:r>
            <a:r>
              <a:rPr lang="en-US" dirty="0" smtClean="0">
                <a:latin typeface="Arial" pitchFamily="34" charset="0"/>
                <a:cs typeface="Arial" pitchFamily="34" charset="0"/>
              </a:rPr>
              <a:t>to sponsor a new Genetics and Education Fellowship. The 16-month program will allow the fellow to work</a:t>
            </a:r>
            <a:r>
              <a:rPr lang="en-US" baseline="0" dirty="0" smtClean="0">
                <a:latin typeface="Arial" pitchFamily="34" charset="0"/>
                <a:cs typeface="Arial" pitchFamily="34" charset="0"/>
              </a:rPr>
              <a:t> </a:t>
            </a:r>
            <a:r>
              <a:rPr lang="en-US" dirty="0" smtClean="0">
                <a:latin typeface="Arial" pitchFamily="34" charset="0"/>
                <a:cs typeface="Arial" pitchFamily="34" charset="0"/>
              </a:rPr>
              <a:t>at ASHG and at</a:t>
            </a:r>
            <a:r>
              <a:rPr lang="en-US" baseline="0" dirty="0" smtClean="0">
                <a:latin typeface="Arial" panose="020B0604020202020204" pitchFamily="34" charset="0"/>
                <a:cs typeface="Arial" panose="020B0604020202020204" pitchFamily="34" charset="0"/>
              </a:rPr>
              <a:t> </a:t>
            </a:r>
            <a:r>
              <a:rPr lang="en-US" dirty="0" smtClean="0">
                <a:latin typeface="Arial" pitchFamily="34" charset="0"/>
                <a:cs typeface="Arial" pitchFamily="34" charset="0"/>
              </a:rPr>
              <a:t>NHGRI in the</a:t>
            </a:r>
            <a:r>
              <a:rPr lang="en-US" baseline="0" dirty="0" smtClean="0">
                <a:latin typeface="Arial" panose="020B0604020202020204" pitchFamily="34" charset="0"/>
                <a:cs typeface="Arial" panose="020B0604020202020204" pitchFamily="34" charset="0"/>
              </a:rPr>
              <a:t> </a:t>
            </a:r>
            <a:r>
              <a:rPr lang="en-US" dirty="0" smtClean="0">
                <a:latin typeface="Arial" pitchFamily="34" charset="0"/>
                <a:cs typeface="Arial" pitchFamily="34" charset="0"/>
              </a:rPr>
              <a:t>Education and Community Involvement Branch,</a:t>
            </a:r>
            <a:r>
              <a:rPr lang="en-US" baseline="0" dirty="0" smtClean="0">
                <a:latin typeface="Arial" panose="020B0604020202020204" pitchFamily="34" charset="0"/>
                <a:cs typeface="Arial" panose="020B0604020202020204" pitchFamily="34" charset="0"/>
              </a:rPr>
              <a:t> where they will</a:t>
            </a:r>
            <a:r>
              <a:rPr lang="en-US" dirty="0" smtClean="0">
                <a:latin typeface="Arial" pitchFamily="34" charset="0"/>
                <a:cs typeface="Arial" pitchFamily="34" charset="0"/>
              </a:rPr>
              <a:t> conduct educational research and develop educational programs for a wide range of audiences. The fellow will also have the option to do a rotation with a public or private organization involved in genetics education. * I am pleased to announce that Elizabeth Tuck will be the first ASHG-NHGRI Genetics and Education Fellow. Elizabeth is an upper school science teacher at The Wellington School in Columbus, Ohio, and she </a:t>
            </a:r>
            <a:r>
              <a:rPr lang="en-US" baseline="0" dirty="0" smtClean="0">
                <a:latin typeface="Arial" panose="020B0604020202020204" pitchFamily="34" charset="0"/>
                <a:cs typeface="Arial" panose="020B0604020202020204" pitchFamily="34" charset="0"/>
              </a:rPr>
              <a:t>also began her tenure with us last week.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pPr lvl="1" defTabSz="929421">
              <a:defRPr/>
            </a:pPr>
            <a:endParaRPr lang="en-US" dirty="0" smtClean="0">
              <a:latin typeface="Arial" pitchFamily="34" charset="0"/>
              <a:cs typeface="Arial" pitchFamily="34" charset="0"/>
            </a:endParaRPr>
          </a:p>
          <a:p>
            <a:pPr>
              <a:defRPr/>
            </a:pPr>
            <a:endParaRPr lang="en-US" i="1"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10</a:t>
            </a:fld>
            <a:endParaRPr lang="en-US" dirty="0" smtClean="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pPr lvl="1">
              <a:defRPr/>
            </a:pPr>
            <a:r>
              <a:rPr lang="en-US" b="0" i="0" kern="1200" baseline="0" dirty="0" smtClean="0">
                <a:effectLst/>
                <a:latin typeface="Arial" panose="020B0604020202020204" pitchFamily="34" charset="0"/>
                <a:cs typeface="Arial" panose="020B0604020202020204" pitchFamily="34" charset="0"/>
              </a:rPr>
              <a:t>I</a:t>
            </a:r>
            <a:r>
              <a:rPr lang="en-US" b="0" i="0" kern="1200" dirty="0" smtClean="0">
                <a:effectLst/>
                <a:latin typeface="Arial" panose="020B0604020202020204" pitchFamily="34" charset="0"/>
                <a:cs typeface="Arial" panose="020B0604020202020204" pitchFamily="34" charset="0"/>
              </a:rPr>
              <a:t>n 2012,</a:t>
            </a:r>
            <a:r>
              <a:rPr lang="en-US" b="1" i="0" kern="120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NHGRI began an institute-wide initiative to capture and preserve the details of its historic role in the Human Genome Project and in subsequent genomics programs</a:t>
            </a:r>
            <a:r>
              <a:rPr lang="en-US" dirty="0" smtClean="0">
                <a:latin typeface="Arial" panose="020B0604020202020204" pitchFamily="34" charset="0"/>
                <a:cs typeface="Arial" panose="020B0604020202020204" pitchFamily="34" charset="0"/>
              </a:rPr>
              <a:t>. </a:t>
            </a:r>
          </a:p>
          <a:p>
            <a:pPr lvl="1">
              <a:defRPr/>
            </a:pPr>
            <a:endParaRPr lang="en-US" dirty="0" smtClean="0">
              <a:latin typeface="Arial" panose="020B0604020202020204" pitchFamily="34" charset="0"/>
              <a:cs typeface="Arial" panose="020B0604020202020204" pitchFamily="34" charset="0"/>
            </a:endParaRPr>
          </a:p>
          <a:p>
            <a:pPr lvl="1">
              <a:defRPr/>
            </a:pPr>
            <a:r>
              <a:rPr lang="en-US" dirty="0" smtClean="0">
                <a:latin typeface="Arial" panose="020B0604020202020204" pitchFamily="34" charset="0"/>
                <a:cs typeface="Arial" panose="020B0604020202020204" pitchFamily="34" charset="0"/>
              </a:rPr>
              <a:t>Since then, we have developed</a:t>
            </a:r>
            <a:r>
              <a:rPr lang="en-US" baseline="0" dirty="0" smtClean="0">
                <a:latin typeface="Arial" panose="020B0604020202020204" pitchFamily="34" charset="0"/>
                <a:cs typeface="Arial" panose="020B0604020202020204" pitchFamily="34" charset="0"/>
              </a:rPr>
              <a:t> and implemented </a:t>
            </a:r>
            <a:r>
              <a:rPr lang="en-US" dirty="0" smtClean="0">
                <a:latin typeface="Arial" panose="020B0604020202020204" pitchFamily="34" charset="0"/>
                <a:cs typeface="Arial" panose="020B0604020202020204" pitchFamily="34" charset="0"/>
              </a:rPr>
              <a:t>an</a:t>
            </a:r>
            <a:r>
              <a:rPr lang="en-US" baseline="0" dirty="0" smtClean="0">
                <a:latin typeface="Arial" panose="020B0604020202020204" pitchFamily="34" charset="0"/>
                <a:cs typeface="Arial" panose="020B0604020202020204" pitchFamily="34" charset="0"/>
              </a:rPr>
              <a:t> internal effort to archive, catalog, and summarize the </a:t>
            </a:r>
            <a:r>
              <a:rPr lang="en-US" b="0" i="0" kern="1200" dirty="0" smtClean="0">
                <a:effectLst/>
                <a:latin typeface="Arial" panose="020B0604020202020204" pitchFamily="34" charset="0"/>
                <a:cs typeface="Arial" panose="020B0604020202020204" pitchFamily="34" charset="0"/>
              </a:rPr>
              <a:t>institute's documents related to major NHGRI genomics programs and other institute endeavors, creating the substrate for a valuable historic resource.</a:t>
            </a:r>
            <a:r>
              <a:rPr lang="en-US" b="0" i="0" kern="1200" baseline="0" dirty="0" smtClean="0">
                <a:effectLst/>
                <a:latin typeface="Arial" panose="020B0604020202020204" pitchFamily="34" charset="0"/>
                <a:cs typeface="Arial" panose="020B0604020202020204" pitchFamily="34" charset="0"/>
              </a:rPr>
              <a:t> To date, we have digitized and/or described &gt;400,000 NHGRI documents. In addition, we </a:t>
            </a:r>
            <a:r>
              <a:rPr lang="en-US" b="0" i="0" kern="1200" dirty="0" smtClean="0">
                <a:effectLst/>
                <a:latin typeface="Arial" panose="020B0604020202020204" pitchFamily="34" charset="0"/>
                <a:cs typeface="Arial" panose="020B0604020202020204" pitchFamily="34" charset="0"/>
              </a:rPr>
              <a:t>are in the process of creating a searchable archival database to enable public access to select files.</a:t>
            </a:r>
            <a:r>
              <a:rPr lang="en-US" b="0" i="0" kern="1200" baseline="0" dirty="0" smtClean="0">
                <a:effectLst/>
                <a:latin typeface="Arial" panose="020B0604020202020204" pitchFamily="34" charset="0"/>
                <a:cs typeface="Arial" panose="020B0604020202020204" pitchFamily="34" charset="0"/>
              </a:rPr>
              <a:t> </a:t>
            </a:r>
            <a:endParaRPr lang="en-US" b="0" i="0" kern="1200" dirty="0" smtClean="0">
              <a:effectLst/>
              <a:latin typeface="Arial" panose="020B0604020202020204" pitchFamily="34" charset="0"/>
              <a:cs typeface="Arial" panose="020B0604020202020204" pitchFamily="34" charset="0"/>
            </a:endParaRPr>
          </a:p>
          <a:p>
            <a:endParaRPr lang="en-US" b="0" i="0" kern="1200" dirty="0" smtClean="0">
              <a:effectLst/>
              <a:latin typeface="Arial" panose="020B0604020202020204" pitchFamily="34" charset="0"/>
              <a:cs typeface="Arial" panose="020B0604020202020204" pitchFamily="34" charset="0"/>
            </a:endParaRPr>
          </a:p>
          <a:p>
            <a:r>
              <a:rPr lang="en-US" b="0" i="0" kern="1200" dirty="0" smtClean="0">
                <a:effectLst/>
                <a:latin typeface="Arial" panose="020B0604020202020204" pitchFamily="34" charset="0"/>
                <a:cs typeface="Arial" panose="020B0604020202020204" pitchFamily="34" charset="0"/>
              </a:rPr>
              <a:t>To augment</a:t>
            </a:r>
            <a:r>
              <a:rPr lang="en-US" b="0" i="0" kern="1200" baseline="0" dirty="0" smtClean="0">
                <a:effectLst/>
                <a:latin typeface="Arial" panose="020B0604020202020204" pitchFamily="34" charset="0"/>
                <a:cs typeface="Arial" panose="020B0604020202020204" pitchFamily="34" charset="0"/>
              </a:rPr>
              <a:t> these efforts, we have also launched an </a:t>
            </a:r>
            <a:r>
              <a:rPr lang="en-US" b="0" i="0" kern="1200" dirty="0" smtClean="0">
                <a:effectLst/>
                <a:latin typeface="Arial" panose="020B0604020202020204" pitchFamily="34" charset="0"/>
                <a:cs typeface="Arial" panose="020B0604020202020204" pitchFamily="34" charset="0"/>
              </a:rPr>
              <a:t>oral history program to capture on video the perspectives and experiences of those involved in major NHGRI programs and projects; to date, we have conducted 14 such interviews. </a:t>
            </a:r>
          </a:p>
          <a:p>
            <a:endParaRPr lang="en-US" b="0" i="0" kern="1200" dirty="0" smtClean="0">
              <a:effectLst/>
              <a:latin typeface="Arial" panose="020B0604020202020204" pitchFamily="34" charset="0"/>
              <a:cs typeface="Arial" panose="020B0604020202020204" pitchFamily="34" charset="0"/>
            </a:endParaRPr>
          </a:p>
          <a:p>
            <a:r>
              <a:rPr lang="en-US" b="0" i="0" kern="1200" dirty="0" smtClean="0">
                <a:effectLst/>
                <a:latin typeface="Arial" panose="020B0604020202020204" pitchFamily="34" charset="0"/>
                <a:cs typeface="Arial" panose="020B0604020202020204" pitchFamily="34" charset="0"/>
              </a:rPr>
              <a:t>Over time, scholarly descriptions and analyses of some of the major NHGRI genomics programs and other institute endeavors will be undertaken. We expect</a:t>
            </a:r>
            <a:r>
              <a:rPr lang="en-US" b="0" i="0" kern="1200" baseline="0" dirty="0" smtClean="0">
                <a:effectLst/>
                <a:latin typeface="Arial" panose="020B0604020202020204" pitchFamily="34" charset="0"/>
                <a:cs typeface="Arial" panose="020B0604020202020204" pitchFamily="34" charset="0"/>
              </a:rPr>
              <a:t> the first such analysis to delve into NHGRI’s involvement in genomic variation programs. </a:t>
            </a:r>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148">
              <a:defRPr/>
            </a:pPr>
            <a:fld id="{EF1538E9-0E3C-4F99-854D-827A84D0C00A}" type="slidenum">
              <a:rPr lang="en-US" smtClean="0"/>
              <a:pPr defTabSz="933148">
                <a:defRPr/>
              </a:pPr>
              <a:t>11</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12</a:t>
            </a:fld>
            <a:endParaRPr lang="en-US" dirty="0" smtClean="0">
              <a:solidFill>
                <a:prstClr val="black"/>
              </a:solidFill>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9" tIns="47315" rIns="94629" bIns="47315" numCol="1" anchor="t" anchorCtr="0" compatLnSpc="1">
            <a:prstTxWarp prst="textNoShape">
              <a:avLst/>
            </a:prstTxWarp>
          </a:bodyPr>
          <a:lstStyle/>
          <a:p>
            <a:pPr>
              <a:defRPr/>
            </a:pPr>
            <a:r>
              <a:rPr lang="en-US" dirty="0" smtClean="0">
                <a:latin typeface="Arial" panose="020B0604020202020204" pitchFamily="34" charset="0"/>
                <a:cs typeface="Arial" panose="020B0604020202020204" pitchFamily="34" charset="0"/>
              </a:rPr>
              <a:t>At the </a:t>
            </a:r>
            <a:r>
              <a:rPr lang="en-US" baseline="0" dirty="0" smtClean="0">
                <a:latin typeface="Arial" panose="020B0604020202020204" pitchFamily="34" charset="0"/>
                <a:cs typeface="Arial" panose="020B0604020202020204" pitchFamily="34" charset="0"/>
              </a:rPr>
              <a:t>May Council meeting, I informed you that President Obama had nominated Sylvia Mathews Burwell to be the 22</a:t>
            </a:r>
            <a:r>
              <a:rPr lang="en-US" baseline="30000" dirty="0" smtClean="0">
                <a:latin typeface="Arial" panose="020B0604020202020204" pitchFamily="34" charset="0"/>
                <a:cs typeface="Arial" panose="020B0604020202020204" pitchFamily="34" charset="0"/>
              </a:rPr>
              <a:t>nd</a:t>
            </a:r>
            <a:r>
              <a:rPr lang="en-US" baseline="0" dirty="0" smtClean="0">
                <a:latin typeface="Arial" panose="020B0604020202020204" pitchFamily="34" charset="0"/>
                <a:cs typeface="Arial" panose="020B0604020202020204" pitchFamily="34" charset="0"/>
              </a:rPr>
              <a:t> Secretary of the Department of Health and Human Services, replacing Secretary </a:t>
            </a:r>
            <a:r>
              <a:rPr lang="en-US" baseline="0" dirty="0" err="1" smtClean="0">
                <a:latin typeface="Arial" panose="020B0604020202020204" pitchFamily="34" charset="0"/>
                <a:cs typeface="Arial" panose="020B0604020202020204" pitchFamily="34" charset="0"/>
              </a:rPr>
              <a:t>Sebelius</a:t>
            </a:r>
            <a:r>
              <a:rPr lang="en-US" baseline="0" dirty="0" smtClean="0">
                <a:latin typeface="Arial" panose="020B0604020202020204" pitchFamily="34" charset="0"/>
                <a:cs typeface="Arial" panose="020B0604020202020204" pitchFamily="34" charset="0"/>
              </a:rPr>
              <a:t> (who planned to resign from the position). Such Presidential nominations are subject to confirmation by the U.S Senate, and I am pleased to report that o</a:t>
            </a:r>
            <a:r>
              <a:rPr lang="en-US" dirty="0" smtClean="0">
                <a:latin typeface="Arial" panose="020B0604020202020204" pitchFamily="34" charset="0"/>
                <a:cs typeface="Arial" panose="020B0604020202020204" pitchFamily="34" charset="0"/>
              </a:rPr>
              <a:t>n June 5</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Sylvia Burwell was indeed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confirmed by the Senate by</a:t>
            </a:r>
            <a:r>
              <a:rPr lang="en-US" baseline="0" dirty="0" smtClean="0">
                <a:latin typeface="Arial" panose="020B0604020202020204" pitchFamily="34" charset="0"/>
                <a:cs typeface="Arial" panose="020B0604020202020204" pitchFamily="34" charset="0"/>
              </a:rPr>
              <a:t> a strong bipartisan vote of 78 to 17.  </a:t>
            </a:r>
          </a:p>
          <a:p>
            <a:pPr>
              <a:defRPr/>
            </a:pPr>
            <a:endParaRPr lang="en-US" baseline="0" dirty="0" smtClean="0">
              <a:latin typeface="Arial" panose="020B0604020202020204" pitchFamily="34" charset="0"/>
              <a:cs typeface="Arial" panose="020B0604020202020204" pitchFamily="34" charset="0"/>
            </a:endParaRPr>
          </a:p>
          <a:p>
            <a:pPr>
              <a:defRPr/>
            </a:pPr>
            <a:r>
              <a:rPr lang="en-US" baseline="0" dirty="0" smtClean="0">
                <a:latin typeface="Arial" panose="020B0604020202020204" pitchFamily="34" charset="0"/>
                <a:cs typeface="Arial" panose="020B0604020202020204" pitchFamily="34" charset="0"/>
              </a:rPr>
              <a:t>Secretary Burwell began her official duties as DHHS Secretary </a:t>
            </a:r>
            <a:r>
              <a:rPr lang="en-US" dirty="0" smtClean="0">
                <a:latin typeface="Arial" panose="020B0604020202020204" pitchFamily="34" charset="0"/>
                <a:cs typeface="Arial" panose="020B0604020202020204" pitchFamily="34" charset="0"/>
              </a:rPr>
              <a:t>on June 9,</a:t>
            </a:r>
            <a:r>
              <a:rPr lang="en-US" baseline="0" dirty="0" smtClean="0">
                <a:latin typeface="Arial" panose="020B0604020202020204" pitchFamily="34" charset="0"/>
                <a:cs typeface="Arial" panose="020B0604020202020204" pitchFamily="34" charset="0"/>
              </a:rPr>
              <a:t> and has very quickly become engaged in issues important to NIH. She is </a:t>
            </a:r>
            <a:r>
              <a:rPr lang="en-US" b="0" baseline="0" dirty="0" smtClean="0">
                <a:latin typeface="Arial" panose="020B0604020202020204" pitchFamily="34" charset="0"/>
                <a:cs typeface="Arial" panose="020B0604020202020204" pitchFamily="34" charset="0"/>
              </a:rPr>
              <a:t>already familiar with NIH, having visited the campus last year in her previous role as Director of the Office of Management and Budget.</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73">
              <a:defRPr/>
            </a:pPr>
            <a:fld id="{EF1538E9-0E3C-4F99-854D-827A84D0C00A}" type="slidenum">
              <a:rPr lang="en-US" smtClean="0">
                <a:solidFill>
                  <a:srgbClr val="000000"/>
                </a:solidFill>
              </a:rPr>
              <a:pPr defTabSz="932973">
                <a:defRPr/>
              </a:pPr>
              <a:t>13</a:t>
            </a:fld>
            <a:endParaRPr lang="en-US" dirty="0"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r>
              <a:rPr lang="en-US" kern="1200" dirty="0" smtClean="0">
                <a:effectLst/>
                <a:latin typeface="Arial" panose="020B0604020202020204" pitchFamily="34" charset="0"/>
                <a:cs typeface="Arial" panose="020B0604020202020204" pitchFamily="34" charset="0"/>
              </a:rPr>
              <a:t>A great friend</a:t>
            </a:r>
            <a:r>
              <a:rPr lang="en-US" kern="1200" baseline="0" dirty="0" smtClean="0">
                <a:effectLst/>
                <a:latin typeface="Arial" panose="020B0604020202020204" pitchFamily="34" charset="0"/>
                <a:cs typeface="Arial" panose="020B0604020202020204" pitchFamily="34" charset="0"/>
              </a:rPr>
              <a:t> of NHGRI’s, Dr. </a:t>
            </a:r>
            <a:r>
              <a:rPr lang="en-US" kern="1200" dirty="0" smtClean="0">
                <a:effectLst/>
                <a:latin typeface="Arial" panose="020B0604020202020204" pitchFamily="34" charset="0"/>
                <a:cs typeface="Arial" panose="020B0604020202020204" pitchFamily="34" charset="0"/>
              </a:rPr>
              <a:t>Story Landis,</a:t>
            </a:r>
            <a:r>
              <a:rPr lang="en-US" kern="1200" baseline="0" dirty="0" smtClean="0">
                <a:effectLst/>
                <a:latin typeface="Arial" panose="020B0604020202020204" pitchFamily="34" charset="0"/>
                <a:cs typeface="Arial" panose="020B0604020202020204" pitchFamily="34" charset="0"/>
              </a:rPr>
              <a:t> </a:t>
            </a:r>
            <a:r>
              <a:rPr lang="en-US" kern="1200" dirty="0" smtClean="0">
                <a:effectLst/>
                <a:latin typeface="Arial" panose="020B0604020202020204" pitchFamily="34" charset="0"/>
                <a:cs typeface="Arial" panose="020B0604020202020204" pitchFamily="34" charset="0"/>
              </a:rPr>
              <a:t>recently announced</a:t>
            </a:r>
            <a:r>
              <a:rPr lang="en-US" kern="1200" baseline="0" dirty="0" smtClean="0">
                <a:effectLst/>
                <a:latin typeface="Arial" panose="020B0604020202020204" pitchFamily="34" charset="0"/>
                <a:cs typeface="Arial" panose="020B0604020202020204" pitchFamily="34" charset="0"/>
              </a:rPr>
              <a:t> that she will be </a:t>
            </a:r>
            <a:r>
              <a:rPr lang="en-US" kern="1200" dirty="0" smtClean="0">
                <a:effectLst/>
                <a:latin typeface="Arial" panose="020B0604020202020204" pitchFamily="34" charset="0"/>
                <a:cs typeface="Arial" panose="020B0604020202020204" pitchFamily="34" charset="0"/>
              </a:rPr>
              <a:t>retiring as Director of the National Institute of Neurological Disorders and Stroke (NINDS), a position she has held since 2003. Story came to NIH </a:t>
            </a:r>
            <a:r>
              <a:rPr lang="en-US" kern="1200" baseline="0" dirty="0" smtClean="0">
                <a:effectLst/>
                <a:latin typeface="Arial" panose="020B0604020202020204" pitchFamily="34" charset="0"/>
                <a:cs typeface="Arial" panose="020B0604020202020204" pitchFamily="34" charset="0"/>
              </a:rPr>
              <a:t>in 1995 to be the NINDS Scientific Director, and was promoted 8 years later to become the NINDS Director. I have worked closely with Story for many years– first when we were both Scientific Directors and later when we were both Institute Directors; she has truly been a terrific scientific leader and a wonderful colleague and mentor (and I will personally miss her at NIH).</a:t>
            </a:r>
            <a:endParaRPr lang="en-US" b="0" i="0" kern="1200" dirty="0" smtClean="0">
              <a:effectLst/>
              <a:latin typeface="Arial" panose="020B0604020202020204" pitchFamily="34" charset="0"/>
              <a:cs typeface="Arial" panose="020B0604020202020204" pitchFamily="34" charset="0"/>
            </a:endParaRPr>
          </a:p>
          <a:p>
            <a:endParaRPr lang="en-US" b="0" i="0" kern="1200" dirty="0" smtClean="0">
              <a:effectLst/>
              <a:latin typeface="Arial" panose="020B0604020202020204" pitchFamily="34" charset="0"/>
              <a:cs typeface="Arial" panose="020B0604020202020204" pitchFamily="34" charset="0"/>
            </a:endParaRPr>
          </a:p>
          <a:p>
            <a:r>
              <a:rPr lang="en-US" b="0" i="0" kern="1200" dirty="0" smtClean="0">
                <a:effectLst/>
                <a:latin typeface="Arial" panose="020B0604020202020204" pitchFamily="34" charset="0"/>
                <a:cs typeface="Arial" panose="020B0604020202020204" pitchFamily="34" charset="0"/>
              </a:rPr>
              <a:t>Dr. Walter </a:t>
            </a:r>
            <a:r>
              <a:rPr lang="en-US" b="0" i="0" kern="1200" dirty="0" err="1" smtClean="0">
                <a:effectLst/>
                <a:latin typeface="Arial" panose="020B0604020202020204" pitchFamily="34" charset="0"/>
                <a:cs typeface="Arial" panose="020B0604020202020204" pitchFamily="34" charset="0"/>
              </a:rPr>
              <a:t>Koroshetz</a:t>
            </a:r>
            <a:r>
              <a:rPr lang="en-US" b="0" i="0" kern="1200" dirty="0" smtClean="0">
                <a:effectLst/>
                <a:latin typeface="Arial" panose="020B0604020202020204" pitchFamily="34" charset="0"/>
                <a:cs typeface="Arial" panose="020B0604020202020204" pitchFamily="34" charset="0"/>
              </a:rPr>
              <a:t> will serve as Acting Director</a:t>
            </a:r>
            <a:r>
              <a:rPr lang="en-US" b="0" i="0" kern="1200" baseline="0" dirty="0" smtClean="0">
                <a:effectLst/>
                <a:latin typeface="Arial" panose="020B0604020202020204" pitchFamily="34" charset="0"/>
                <a:cs typeface="Arial" panose="020B0604020202020204" pitchFamily="34" charset="0"/>
              </a:rPr>
              <a:t> of NINDS w</a:t>
            </a:r>
            <a:r>
              <a:rPr lang="en-US" b="0" i="0" kern="1200" dirty="0" smtClean="0">
                <a:effectLst/>
                <a:latin typeface="Arial" panose="020B0604020202020204" pitchFamily="34" charset="0"/>
                <a:cs typeface="Arial" panose="020B0604020202020204" pitchFamily="34" charset="0"/>
              </a:rPr>
              <a:t>hile a national search for the new Director</a:t>
            </a:r>
            <a:r>
              <a:rPr lang="en-US" b="0" i="0" kern="1200" baseline="0" dirty="0" smtClean="0">
                <a:effectLst/>
                <a:latin typeface="Arial" panose="020B0604020202020204" pitchFamily="34" charset="0"/>
                <a:cs typeface="Arial" panose="020B0604020202020204" pitchFamily="34" charset="0"/>
              </a:rPr>
              <a:t> </a:t>
            </a:r>
            <a:r>
              <a:rPr lang="en-US" b="0" i="0" kern="1200" dirty="0" smtClean="0">
                <a:effectLst/>
                <a:latin typeface="Arial" panose="020B0604020202020204" pitchFamily="34" charset="0"/>
                <a:cs typeface="Arial" panose="020B0604020202020204" pitchFamily="34" charset="0"/>
              </a:rPr>
              <a:t>is conducted. </a:t>
            </a: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148">
              <a:defRPr/>
            </a:pPr>
            <a:fld id="{EF1538E9-0E3C-4F99-854D-827A84D0C00A}" type="slidenum">
              <a:rPr lang="en-US" smtClean="0">
                <a:solidFill>
                  <a:srgbClr val="000000"/>
                </a:solidFill>
              </a:rPr>
              <a:pPr defTabSz="933148">
                <a:defRPr/>
              </a:pPr>
              <a:t>14</a:t>
            </a:fld>
            <a:endParaRPr lang="en-US" dirty="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r>
              <a:rPr lang="en-US" dirty="0" smtClean="0">
                <a:latin typeface="Arial" panose="020B0604020202020204" pitchFamily="34" charset="0"/>
                <a:cs typeface="Arial" panose="020B0604020202020204" pitchFamily="34" charset="0"/>
              </a:rPr>
              <a:t>Recognizing </a:t>
            </a:r>
            <a:r>
              <a:rPr lang="en-US" dirty="0">
                <a:latin typeface="Arial" panose="020B0604020202020204" pitchFamily="34" charset="0"/>
                <a:cs typeface="Arial" panose="020B0604020202020204" pitchFamily="34" charset="0"/>
              </a:rPr>
              <a:t>the increasingly </a:t>
            </a:r>
            <a:r>
              <a:rPr lang="en-US" dirty="0" smtClean="0">
                <a:latin typeface="Arial" panose="020B0604020202020204" pitchFamily="34" charset="0"/>
                <a:cs typeface="Arial" panose="020B0604020202020204" pitchFamily="34" charset="0"/>
              </a:rPr>
              <a:t>high-priority issues surrounding biosecurity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biosafety, and the need for a greater amount of NIH senior leadership dealing with these issues, Dr. Francis </a:t>
            </a:r>
            <a:r>
              <a:rPr lang="en-US" dirty="0">
                <a:latin typeface="Arial" panose="020B0604020202020204" pitchFamily="34" charset="0"/>
                <a:cs typeface="Arial" panose="020B0604020202020204" pitchFamily="34" charset="0"/>
              </a:rPr>
              <a:t>Collins recently created a new </a:t>
            </a:r>
            <a:r>
              <a:rPr lang="en-US" dirty="0" smtClean="0">
                <a:latin typeface="Arial" panose="020B0604020202020204" pitchFamily="34" charset="0"/>
                <a:cs typeface="Arial" panose="020B0604020202020204" pitchFamily="34" charset="0"/>
              </a:rPr>
              <a:t>position </a:t>
            </a:r>
            <a:r>
              <a:rPr lang="en-US" dirty="0">
                <a:latin typeface="Arial" panose="020B0604020202020204" pitchFamily="34" charset="0"/>
                <a:cs typeface="Arial" panose="020B0604020202020204" pitchFamily="34" charset="0"/>
              </a:rPr>
              <a:t>to serve as the lead and primary point of coordination across NIH on </a:t>
            </a:r>
            <a:r>
              <a:rPr lang="en-US" dirty="0" smtClean="0">
                <a:latin typeface="Arial" panose="020B0604020202020204" pitchFamily="34" charset="0"/>
                <a:cs typeface="Arial" panose="020B0604020202020204" pitchFamily="34" charset="0"/>
              </a:rPr>
              <a:t>matters relating to biosecurity and biosafety. </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defTabSz="921587">
              <a:defRPr/>
            </a:pPr>
            <a:r>
              <a:rPr lang="en-US" dirty="0">
                <a:latin typeface="Arial" panose="020B0604020202020204" pitchFamily="34" charset="0"/>
                <a:cs typeface="Arial" panose="020B0604020202020204" pitchFamily="34" charset="0"/>
              </a:rPr>
              <a:t>Based on her long </a:t>
            </a:r>
            <a:r>
              <a:rPr lang="en-US" dirty="0" smtClean="0">
                <a:latin typeface="Arial" panose="020B0604020202020204" pitchFamily="34" charset="0"/>
                <a:cs typeface="Arial" panose="020B0604020202020204" pitchFamily="34" charset="0"/>
              </a:rPr>
              <a:t>track</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record </a:t>
            </a:r>
            <a:r>
              <a:rPr lang="en-US" dirty="0">
                <a:latin typeface="Arial" panose="020B0604020202020204" pitchFamily="34" charset="0"/>
                <a:cs typeface="Arial" panose="020B0604020202020204" pitchFamily="34" charset="0"/>
              </a:rPr>
              <a:t>of leadership, experience, and </a:t>
            </a:r>
            <a:r>
              <a:rPr lang="en-US" dirty="0" smtClean="0">
                <a:latin typeface="Arial" panose="020B0604020202020204" pitchFamily="34" charset="0"/>
                <a:cs typeface="Arial" panose="020B0604020202020204" pitchFamily="34" charset="0"/>
              </a:rPr>
              <a:t>accomplishments </a:t>
            </a:r>
            <a:r>
              <a:rPr lang="en-US" dirty="0">
                <a:latin typeface="Arial" panose="020B0604020202020204" pitchFamily="34" charset="0"/>
                <a:cs typeface="Arial" panose="020B0604020202020204" pitchFamily="34" charset="0"/>
              </a:rPr>
              <a:t>in </a:t>
            </a:r>
            <a:r>
              <a:rPr lang="en-US" dirty="0" smtClean="0">
                <a:latin typeface="Arial" panose="020B0604020202020204" pitchFamily="34" charset="0"/>
                <a:cs typeface="Arial" panose="020B0604020202020204" pitchFamily="34" charset="0"/>
              </a:rPr>
              <a:t>these areas, Francis appointed Dr</a:t>
            </a:r>
            <a:r>
              <a:rPr lang="en-US" dirty="0">
                <a:latin typeface="Arial" panose="020B0604020202020204" pitchFamily="34" charset="0"/>
                <a:cs typeface="Arial" panose="020B0604020202020204" pitchFamily="34" charset="0"/>
              </a:rPr>
              <a:t>. Amy Patterson </a:t>
            </a:r>
            <a:r>
              <a:rPr lang="en-US" dirty="0" smtClean="0">
                <a:latin typeface="Arial" panose="020B0604020202020204" pitchFamily="34" charset="0"/>
                <a:cs typeface="Arial" panose="020B0604020202020204" pitchFamily="34" charset="0"/>
              </a:rPr>
              <a:t>to be the first </a:t>
            </a:r>
            <a:r>
              <a:rPr lang="en-US" dirty="0">
                <a:latin typeface="Arial" panose="020B0604020202020204" pitchFamily="34" charset="0"/>
                <a:cs typeface="Arial" panose="020B0604020202020204" pitchFamily="34" charset="0"/>
              </a:rPr>
              <a:t>NIH Associate Director for Biosecurity and Biosafety Policy. Amy was previously </a:t>
            </a:r>
            <a:r>
              <a:rPr lang="en-US" dirty="0" smtClean="0">
                <a:latin typeface="Arial" panose="020B0604020202020204" pitchFamily="34" charset="0"/>
                <a:cs typeface="Arial" panose="020B0604020202020204" pitchFamily="34" charset="0"/>
              </a:rPr>
              <a:t>the NIH Associate </a:t>
            </a:r>
            <a:r>
              <a:rPr lang="en-US" dirty="0">
                <a:latin typeface="Arial" panose="020B0604020202020204" pitchFamily="34" charset="0"/>
                <a:cs typeface="Arial" panose="020B0604020202020204" pitchFamily="34" charset="0"/>
              </a:rPr>
              <a:t>Director for Science </a:t>
            </a:r>
            <a:r>
              <a:rPr lang="en-US" dirty="0" smtClean="0">
                <a:latin typeface="Arial" panose="020B0604020202020204" pitchFamily="34" charset="0"/>
                <a:cs typeface="Arial" panose="020B0604020202020204" pitchFamily="34" charset="0"/>
              </a:rPr>
              <a:t>Policy.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Amy’s skilled </a:t>
            </a:r>
            <a:r>
              <a:rPr lang="en-US" dirty="0">
                <a:latin typeface="Arial" panose="020B0604020202020204" pitchFamily="34" charset="0"/>
                <a:cs typeface="Arial" panose="020B0604020202020204" pitchFamily="34" charset="0"/>
              </a:rPr>
              <a:t>analytical capacity and vision has been a hallmark of her career, and I am personally </a:t>
            </a:r>
            <a:r>
              <a:rPr lang="en-US" dirty="0" smtClean="0">
                <a:latin typeface="Arial" panose="020B0604020202020204" pitchFamily="34" charset="0"/>
                <a:cs typeface="Arial" panose="020B0604020202020204" pitchFamily="34" charset="0"/>
              </a:rPr>
              <a:t>grateful</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her commitment and skill as </a:t>
            </a:r>
            <a:r>
              <a:rPr lang="en-US" dirty="0" smtClean="0">
                <a:latin typeface="Arial" panose="020B0604020202020204" pitchFamily="34" charset="0"/>
                <a:cs typeface="Arial" panose="020B0604020202020204" pitchFamily="34" charset="0"/>
              </a:rPr>
              <a:t>we </a:t>
            </a:r>
            <a:r>
              <a:rPr lang="en-US" dirty="0">
                <a:latin typeface="Arial" panose="020B0604020202020204" pitchFamily="34" charset="0"/>
                <a:cs typeface="Arial" panose="020B0604020202020204" pitchFamily="34" charset="0"/>
              </a:rPr>
              <a:t>worked together over the past </a:t>
            </a:r>
            <a:r>
              <a:rPr lang="en-US" dirty="0" smtClean="0">
                <a:latin typeface="Arial" panose="020B0604020202020204" pitchFamily="34" charset="0"/>
                <a:cs typeface="Arial" panose="020B0604020202020204" pitchFamily="34" charset="0"/>
              </a:rPr>
              <a:t>four-plus </a:t>
            </a:r>
            <a:r>
              <a:rPr lang="en-US" dirty="0">
                <a:latin typeface="Arial" panose="020B0604020202020204" pitchFamily="34" charset="0"/>
                <a:cs typeface="Arial" panose="020B0604020202020204" pitchFamily="34" charset="0"/>
              </a:rPr>
              <a:t>years </a:t>
            </a:r>
            <a:r>
              <a:rPr lang="en-US" dirty="0" smtClean="0">
                <a:latin typeface="Arial" panose="020B0604020202020204" pitchFamily="34" charset="0"/>
                <a:cs typeface="Arial" panose="020B0604020202020204" pitchFamily="34" charset="0"/>
              </a:rPr>
              <a:t>in crafting the new Genomic </a:t>
            </a:r>
            <a:r>
              <a:rPr lang="en-US" dirty="0">
                <a:latin typeface="Arial" panose="020B0604020202020204" pitchFamily="34" charset="0"/>
                <a:cs typeface="Arial" panose="020B0604020202020204" pitchFamily="34" charset="0"/>
              </a:rPr>
              <a:t>Data Sharing </a:t>
            </a:r>
            <a:r>
              <a:rPr lang="en-US" dirty="0" smtClean="0">
                <a:latin typeface="Arial" panose="020B0604020202020204" pitchFamily="34" charset="0"/>
                <a:cs typeface="Arial" panose="020B0604020202020204" pitchFamily="34" charset="0"/>
              </a:rPr>
              <a:t>Policy.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Dr. David Shurtleff, </a:t>
            </a:r>
            <a:r>
              <a:rPr lang="en-US" dirty="0" smtClean="0">
                <a:latin typeface="Arial" panose="020B0604020202020204" pitchFamily="34" charset="0"/>
                <a:cs typeface="Arial" panose="020B0604020202020204" pitchFamily="34" charset="0"/>
              </a:rPr>
              <a:t>Deputy Director of the National Center for Complementary and Alternative Medicine, </a:t>
            </a:r>
            <a:r>
              <a:rPr lang="en-US" dirty="0">
                <a:latin typeface="Arial" panose="020B0604020202020204" pitchFamily="34" charset="0"/>
                <a:cs typeface="Arial" panose="020B0604020202020204" pitchFamily="34" charset="0"/>
              </a:rPr>
              <a:t>will assume the role of Acting </a:t>
            </a:r>
            <a:r>
              <a:rPr lang="en-US" dirty="0" smtClean="0">
                <a:latin typeface="Arial" panose="020B0604020202020204" pitchFamily="34" charset="0"/>
                <a:cs typeface="Arial" panose="020B0604020202020204" pitchFamily="34" charset="0"/>
              </a:rPr>
              <a:t>NIH Associate </a:t>
            </a:r>
            <a:r>
              <a:rPr lang="en-US" dirty="0">
                <a:latin typeface="Arial" panose="020B0604020202020204" pitchFamily="34" charset="0"/>
                <a:cs typeface="Arial" panose="020B0604020202020204" pitchFamily="34" charset="0"/>
              </a:rPr>
              <a:t>Director for Science </a:t>
            </a:r>
            <a:r>
              <a:rPr lang="en-US" dirty="0" smtClean="0">
                <a:latin typeface="Arial" panose="020B0604020202020204" pitchFamily="34" charset="0"/>
                <a:cs typeface="Arial" panose="020B0604020202020204" pitchFamily="34" charset="0"/>
              </a:rPr>
              <a:t>Policy </a:t>
            </a:r>
            <a:r>
              <a:rPr lang="en-US" dirty="0">
                <a:latin typeface="Arial" panose="020B0604020202020204" pitchFamily="34" charset="0"/>
                <a:cs typeface="Arial" panose="020B0604020202020204" pitchFamily="34" charset="0"/>
              </a:rPr>
              <a:t>while </a:t>
            </a:r>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search for the new Associate Director</a:t>
            </a:r>
            <a:r>
              <a:rPr lang="en-US" baseline="0" dirty="0" smtClean="0">
                <a:latin typeface="Arial" panose="020B0604020202020204" pitchFamily="34" charset="0"/>
                <a:cs typeface="Arial" panose="020B0604020202020204" pitchFamily="34" charset="0"/>
              </a:rPr>
              <a:t> is conducted. </a:t>
            </a:r>
            <a:endParaRPr lang="en-US" dirty="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15</a:t>
            </a:fld>
            <a:endParaRPr lang="en-US" dirty="0" smtClean="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9" tIns="47315" rIns="94629" bIns="47315" numCol="1" anchor="t" anchorCtr="0" compatLnSpc="1">
            <a:prstTxWarp prst="textNoShape">
              <a:avLst/>
            </a:prstTxWarp>
          </a:bodyPr>
          <a:lstStyle/>
          <a:p>
            <a:pPr>
              <a:defRPr/>
            </a:pPr>
            <a:r>
              <a:rPr lang="en-US" b="0" baseline="0" dirty="0" smtClean="0">
                <a:latin typeface="Arial" pitchFamily="34" charset="0"/>
                <a:cs typeface="Arial" pitchFamily="34" charset="0"/>
              </a:rPr>
              <a:t>Also</a:t>
            </a:r>
            <a:r>
              <a:rPr lang="en-US" b="0" dirty="0" smtClean="0">
                <a:latin typeface="Arial" panose="020B0604020202020204" pitchFamily="34" charset="0"/>
                <a:cs typeface="Arial" panose="020B0604020202020204" pitchFamily="34" charset="0"/>
              </a:rPr>
              <a:t> </a:t>
            </a:r>
            <a:r>
              <a:rPr lang="en-US" b="0" baseline="0" dirty="0" smtClean="0">
                <a:latin typeface="Arial" panose="020B0604020202020204" pitchFamily="34" charset="0"/>
                <a:cs typeface="Arial" panose="020B0604020202020204" pitchFamily="34" charset="0"/>
              </a:rPr>
              <a:t>over the summer, NIH saw the departure of a another Associate Director, Pat White,</a:t>
            </a:r>
            <a:r>
              <a:rPr lang="en-US" b="0" dirty="0" smtClean="0">
                <a:latin typeface="Arial" panose="020B0604020202020204" pitchFamily="34" charset="0"/>
                <a:cs typeface="Arial" panose="020B0604020202020204" pitchFamily="34" charset="0"/>
              </a:rPr>
              <a:t> who had served as the NIH Associate Director for Legislative Policy and Analysis since 2010.</a:t>
            </a:r>
            <a:r>
              <a:rPr lang="en-US" b="0" baseline="0" dirty="0" smtClean="0">
                <a:latin typeface="Arial" panose="020B0604020202020204" pitchFamily="34" charset="0"/>
                <a:cs typeface="Arial" panose="020B0604020202020204" pitchFamily="34" charset="0"/>
              </a:rPr>
              <a:t> During</a:t>
            </a:r>
            <a:r>
              <a:rPr lang="en-US" b="0" dirty="0" smtClean="0">
                <a:latin typeface="Arial" panose="020B0604020202020204" pitchFamily="34" charset="0"/>
                <a:cs typeface="Arial" panose="020B0604020202020204" pitchFamily="34" charset="0"/>
              </a:rPr>
              <a:t> his tenure, </a:t>
            </a:r>
            <a:r>
              <a:rPr lang="en-US" b="0" baseline="0" dirty="0" smtClean="0">
                <a:latin typeface="Arial" panose="020B0604020202020204" pitchFamily="34" charset="0"/>
                <a:cs typeface="Arial" panose="020B0604020202020204" pitchFamily="34" charset="0"/>
              </a:rPr>
              <a:t>Pat was a leading figure </a:t>
            </a:r>
            <a:r>
              <a:rPr lang="en-US" dirty="0" smtClean="0">
                <a:latin typeface="Arial" panose="020B0604020202020204" pitchFamily="34" charset="0"/>
                <a:cs typeface="Arial" panose="020B0604020202020204" pitchFamily="34" charset="0"/>
              </a:rPr>
              <a:t>in</a:t>
            </a:r>
            <a:r>
              <a:rPr lang="en-US" b="0" baseline="0" dirty="0" smtClean="0">
                <a:latin typeface="Arial" panose="020B0604020202020204" pitchFamily="34" charset="0"/>
                <a:cs typeface="Arial" panose="020B0604020202020204" pitchFamily="34" charset="0"/>
              </a:rPr>
              <a:t> the NIH Office of the Director</a:t>
            </a:r>
            <a:r>
              <a:rPr lang="en-US" dirty="0" smtClean="0">
                <a:latin typeface="Arial" panose="020B0604020202020204" pitchFamily="34" charset="0"/>
                <a:cs typeface="Arial" panose="020B0604020202020204" pitchFamily="34" charset="0"/>
              </a:rPr>
              <a:t>,</a:t>
            </a:r>
            <a:r>
              <a:rPr lang="en-US" b="0" baseline="0" dirty="0" smtClean="0">
                <a:latin typeface="Arial" panose="020B0604020202020204" pitchFamily="34" charset="0"/>
                <a:cs typeface="Arial" panose="020B0604020202020204" pitchFamily="34" charset="0"/>
              </a:rPr>
              <a:t> heading up NIH’s main </a:t>
            </a:r>
            <a:r>
              <a:rPr lang="en-US" dirty="0" smtClean="0">
                <a:latin typeface="Arial" panose="020B0604020202020204" pitchFamily="34" charset="0"/>
                <a:cs typeface="Arial" panose="020B0604020202020204" pitchFamily="34" charset="0"/>
              </a:rPr>
              <a:t>office for interacting</a:t>
            </a:r>
            <a:r>
              <a:rPr lang="en-US" baseline="0" dirty="0" smtClean="0">
                <a:latin typeface="Arial" panose="020B0604020202020204" pitchFamily="34" charset="0"/>
                <a:cs typeface="Arial" panose="020B0604020202020204" pitchFamily="34" charset="0"/>
              </a:rPr>
              <a:t> with Congress. He was terrific in this role, and is already greatly missed.  </a:t>
            </a:r>
          </a:p>
          <a:p>
            <a:pPr>
              <a:defRPr/>
            </a:pPr>
            <a:endParaRPr lang="en-US" baseline="0" dirty="0" smtClean="0">
              <a:latin typeface="Arial" panose="020B0604020202020204" pitchFamily="34" charset="0"/>
              <a:cs typeface="Arial" panose="020B0604020202020204" pitchFamily="34" charset="0"/>
            </a:endParaRPr>
          </a:p>
          <a:p>
            <a:pPr>
              <a:defRPr/>
            </a:pPr>
            <a:r>
              <a:rPr lang="en-US" dirty="0" smtClean="0">
                <a:latin typeface="Arial" panose="020B0604020202020204" pitchFamily="34" charset="0"/>
                <a:cs typeface="Arial" panose="020B0604020202020204" pitchFamily="34" charset="0"/>
              </a:rPr>
              <a:t>That said, </a:t>
            </a:r>
            <a:r>
              <a:rPr lang="en-US" baseline="0" dirty="0" smtClean="0">
                <a:latin typeface="Arial" panose="020B0604020202020204" pitchFamily="34" charset="0"/>
                <a:cs typeface="Arial" panose="020B0604020202020204" pitchFamily="34" charset="0"/>
              </a:rPr>
              <a:t>Pat left NIH to become President of a brand new advocacy group to support the agency called “ACT for NIH.” The focus of this new group is to achieve budgetary increases for NIH,</a:t>
            </a:r>
            <a:r>
              <a:rPr lang="en-US" dirty="0" smtClean="0">
                <a:latin typeface="Arial" panose="020B0604020202020204" pitchFamily="34" charset="0"/>
                <a:cs typeface="Arial" panose="020B0604020202020204" pitchFamily="34" charset="0"/>
              </a:rPr>
              <a:t> so we are very happy that he will still be working to support NIH research and in a capacity that will lead to continued interactions with many of us. </a:t>
            </a:r>
            <a:endParaRPr lang="en-US" baseline="0" dirty="0" smtClean="0">
              <a:latin typeface="Arial" panose="020B0604020202020204" pitchFamily="34" charset="0"/>
              <a:cs typeface="Arial" panose="020B0604020202020204" pitchFamily="34" charset="0"/>
            </a:endParaRPr>
          </a:p>
          <a:p>
            <a:pPr>
              <a:defRPr/>
            </a:pPr>
            <a:endParaRPr lang="en-US" b="0" baseline="0" dirty="0" smtClean="0">
              <a:latin typeface="Arial" panose="020B0604020202020204" pitchFamily="34" charset="0"/>
              <a:cs typeface="Arial" panose="020B0604020202020204" pitchFamily="34" charset="0"/>
            </a:endParaRPr>
          </a:p>
          <a:p>
            <a:pPr>
              <a:defRPr/>
            </a:pPr>
            <a:r>
              <a:rPr lang="en-US" b="0" baseline="0" dirty="0" smtClean="0">
                <a:latin typeface="Arial" panose="020B0604020202020204" pitchFamily="34" charset="0"/>
                <a:cs typeface="Arial" panose="020B0604020202020204" pitchFamily="34" charset="0"/>
              </a:rPr>
              <a:t>As you might imagine, with two high-profile and important NIH Associate Director positions now vacant, Francis i</a:t>
            </a:r>
            <a:r>
              <a:rPr lang="en-US" b="0" dirty="0" smtClean="0">
                <a:latin typeface="Arial" panose="020B0604020202020204" pitchFamily="34" charset="0"/>
                <a:cs typeface="Arial" panose="020B0604020202020204" pitchFamily="34" charset="0"/>
              </a:rPr>
              <a:t>s eager to </a:t>
            </a:r>
            <a:r>
              <a:rPr lang="en-US" dirty="0" smtClean="0">
                <a:latin typeface="Arial" panose="020B0604020202020204" pitchFamily="34" charset="0"/>
                <a:cs typeface="Arial" panose="020B0604020202020204" pitchFamily="34" charset="0"/>
              </a:rPr>
              <a:t>identify their replacements. </a:t>
            </a:r>
            <a:r>
              <a:rPr lang="en-US" b="0" baseline="0" dirty="0" smtClean="0">
                <a:latin typeface="Arial" panose="020B0604020202020204" pitchFamily="34" charset="0"/>
                <a:cs typeface="Arial" panose="020B0604020202020204" pitchFamily="34" charset="0"/>
              </a:rPr>
              <a:t>In fact, I am co-chairing the search committee charged with identifying and evaluating candidates for both of these vacancies. A</a:t>
            </a:r>
            <a:r>
              <a:rPr lang="en-US" b="0" dirty="0" smtClean="0">
                <a:latin typeface="Arial" panose="020B0604020202020204" pitchFamily="34" charset="0"/>
                <a:cs typeface="Arial" panose="020B0604020202020204" pitchFamily="34" charset="0"/>
              </a:rPr>
              <a:t>dvertisements for these positions are already out, and applications are being accepted through September 26</a:t>
            </a:r>
            <a:r>
              <a:rPr lang="en-US" b="0" baseline="0" dirty="0" smtClean="0">
                <a:latin typeface="Arial" panose="020B0604020202020204" pitchFamily="34" charset="0"/>
                <a:cs typeface="Arial" panose="020B0604020202020204" pitchFamily="34" charset="0"/>
              </a:rPr>
              <a:t>.  Please spread the word to colleagues who might wish to be considered for either NIH Associate Director position, and I would be happy to talk to anyone interested in applying. </a:t>
            </a: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73">
              <a:defRPr/>
            </a:pPr>
            <a:fld id="{EF1538E9-0E3C-4F99-854D-827A84D0C00A}" type="slidenum">
              <a:rPr lang="en-US" smtClean="0">
                <a:solidFill>
                  <a:srgbClr val="000000"/>
                </a:solidFill>
              </a:rPr>
              <a:pPr defTabSz="932973">
                <a:defRPr/>
              </a:pPr>
              <a:t>16</a:t>
            </a:fld>
            <a:endParaRPr lang="en-US" dirty="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a:off x="944564" y="4446591"/>
            <a:ext cx="5273356" cy="4527288"/>
          </a:xfrm>
        </p:spPr>
        <p:txBody>
          <a:bodyPr/>
          <a:lstStyle/>
          <a:p>
            <a:r>
              <a:rPr lang="en-US" dirty="0" smtClean="0">
                <a:latin typeface="Arial" panose="020B0604020202020204" pitchFamily="34" charset="0"/>
                <a:cs typeface="Arial" panose="020B0604020202020204" pitchFamily="34" charset="0"/>
              </a:rPr>
              <a:t>NIH recently announced changes </a:t>
            </a:r>
            <a:r>
              <a:rPr lang="en-US" dirty="0">
                <a:latin typeface="Arial" panose="020B0604020202020204" pitchFamily="34" charset="0"/>
                <a:cs typeface="Arial" panose="020B0604020202020204" pitchFamily="34" charset="0"/>
              </a:rPr>
              <a:t>that will be made </a:t>
            </a:r>
            <a:r>
              <a:rPr lang="en-US" dirty="0" smtClean="0">
                <a:latin typeface="Arial" panose="020B0604020202020204" pitchFamily="34" charset="0"/>
                <a:cs typeface="Arial" panose="020B0604020202020204" pitchFamily="34" charset="0"/>
              </a:rPr>
              <a:t>next year</a:t>
            </a:r>
            <a:r>
              <a:rPr lang="en-US" dirty="0">
                <a:latin typeface="Arial" panose="020B0604020202020204" pitchFamily="34" charset="0"/>
                <a:cs typeface="Arial" panose="020B0604020202020204" pitchFamily="34" charset="0"/>
              </a:rPr>
              <a:t> to the content and format of the </a:t>
            </a:r>
            <a:r>
              <a:rPr lang="en-US" dirty="0" err="1">
                <a:latin typeface="Arial" panose="020B0604020202020204" pitchFamily="34" charset="0"/>
                <a:cs typeface="Arial" panose="020B0604020202020204" pitchFamily="34" charset="0"/>
              </a:rPr>
              <a:t>b</a:t>
            </a:r>
            <a:r>
              <a:rPr lang="en-US" dirty="0" err="1" smtClean="0">
                <a:latin typeface="Arial" panose="020B0604020202020204" pitchFamily="34" charset="0"/>
                <a:cs typeface="Arial" panose="020B0604020202020204" pitchFamily="34" charset="0"/>
              </a:rPr>
              <a:t>iosketch</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section of NIH </a:t>
            </a:r>
            <a:r>
              <a:rPr lang="en-US" dirty="0" smtClean="0">
                <a:latin typeface="Arial" panose="020B0604020202020204" pitchFamily="34" charset="0"/>
                <a:cs typeface="Arial" panose="020B0604020202020204" pitchFamily="34" charset="0"/>
              </a:rPr>
              <a:t>grant applications. * The </a:t>
            </a:r>
            <a:r>
              <a:rPr lang="en-US" dirty="0">
                <a:latin typeface="Arial" panose="020B0604020202020204" pitchFamily="34" charset="0"/>
                <a:cs typeface="Arial" panose="020B0604020202020204" pitchFamily="34" charset="0"/>
              </a:rPr>
              <a:t>overall length of the </a:t>
            </a:r>
            <a:r>
              <a:rPr lang="en-US" dirty="0" err="1">
                <a:latin typeface="Arial" panose="020B0604020202020204" pitchFamily="34" charset="0"/>
                <a:cs typeface="Arial" panose="020B0604020202020204" pitchFamily="34" charset="0"/>
              </a:rPr>
              <a:t>b</a:t>
            </a:r>
            <a:r>
              <a:rPr lang="en-US" dirty="0" err="1" smtClean="0">
                <a:latin typeface="Arial" panose="020B0604020202020204" pitchFamily="34" charset="0"/>
                <a:cs typeface="Arial" panose="020B0604020202020204" pitchFamily="34" charset="0"/>
              </a:rPr>
              <a:t>iosketch</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will be extended from 4 to 5 pages, and will be comprised of four sections</a:t>
            </a:r>
            <a:r>
              <a:rPr lang="en-US" dirty="0" smtClean="0">
                <a:latin typeface="Arial" panose="020B0604020202020204" pitchFamily="34" charset="0"/>
                <a:cs typeface="Arial" panose="020B0604020202020204" pitchFamily="34" charset="0"/>
              </a:rPr>
              <a:t>. * There are no significant changes to Sections </a:t>
            </a:r>
            <a:r>
              <a:rPr lang="en-US" dirty="0">
                <a:latin typeface="Arial" panose="020B0604020202020204" pitchFamily="34" charset="0"/>
                <a:cs typeface="Arial" panose="020B0604020202020204" pitchFamily="34" charset="0"/>
              </a:rPr>
              <a:t>A and </a:t>
            </a:r>
            <a:r>
              <a:rPr lang="en-US" dirty="0" smtClean="0">
                <a:latin typeface="Arial" panose="020B0604020202020204" pitchFamily="34" charset="0"/>
                <a:cs typeface="Arial" panose="020B0604020202020204" pitchFamily="34" charset="0"/>
              </a:rPr>
              <a:t>B: </a:t>
            </a:r>
            <a:r>
              <a:rPr lang="en-US" dirty="0">
                <a:latin typeface="Arial" panose="020B0604020202020204" pitchFamily="34" charset="0"/>
                <a:cs typeface="Arial" panose="020B0604020202020204" pitchFamily="34" charset="0"/>
              </a:rPr>
              <a:t>the Personal Statement and Positions and </a:t>
            </a:r>
            <a:r>
              <a:rPr lang="en-US" dirty="0" smtClean="0">
                <a:latin typeface="Arial" panose="020B0604020202020204" pitchFamily="34" charset="0"/>
                <a:cs typeface="Arial" panose="020B0604020202020204" pitchFamily="34" charset="0"/>
              </a:rPr>
              <a:t>Honors. * Section </a:t>
            </a:r>
            <a:r>
              <a:rPr lang="en-US" dirty="0">
                <a:latin typeface="Arial" panose="020B0604020202020204" pitchFamily="34" charset="0"/>
                <a:cs typeface="Arial" panose="020B0604020202020204" pitchFamily="34" charset="0"/>
              </a:rPr>
              <a:t>C, called Contributions to Science, is new and </a:t>
            </a:r>
            <a:r>
              <a:rPr lang="en-US" dirty="0" smtClean="0">
                <a:latin typeface="Arial" panose="020B0604020202020204" pitchFamily="34" charset="0"/>
                <a:cs typeface="Arial" panose="020B0604020202020204" pitchFamily="34" charset="0"/>
              </a:rPr>
              <a:t>replaces a</a:t>
            </a:r>
            <a:r>
              <a:rPr lang="en-US" baseline="0" dirty="0" smtClean="0">
                <a:latin typeface="Arial" panose="020B0604020202020204" pitchFamily="34" charset="0"/>
                <a:cs typeface="Arial" panose="020B0604020202020204" pitchFamily="34" charset="0"/>
              </a:rPr>
              <a:t> simple </a:t>
            </a:r>
            <a:r>
              <a:rPr lang="en-US" dirty="0" smtClean="0">
                <a:latin typeface="Arial" panose="020B0604020202020204" pitchFamily="34" charset="0"/>
                <a:cs typeface="Arial" panose="020B0604020202020204" pitchFamily="34" charset="0"/>
              </a:rPr>
              <a:t>list </a:t>
            </a:r>
            <a:r>
              <a:rPr lang="en-US" dirty="0">
                <a:latin typeface="Arial" panose="020B0604020202020204" pitchFamily="34" charset="0"/>
                <a:cs typeface="Arial" panose="020B0604020202020204" pitchFamily="34" charset="0"/>
              </a:rPr>
              <a:t>of selected publications. </a:t>
            </a:r>
            <a:r>
              <a:rPr lang="en-US" dirty="0" smtClean="0">
                <a:latin typeface="Arial" panose="020B0604020202020204" pitchFamily="34" charset="0"/>
                <a:cs typeface="Arial" panose="020B0604020202020204" pitchFamily="34" charset="0"/>
              </a:rPr>
              <a:t>Rather, the </a:t>
            </a:r>
            <a:r>
              <a:rPr lang="en-US" dirty="0">
                <a:latin typeface="Arial" panose="020B0604020202020204" pitchFamily="34" charset="0"/>
                <a:cs typeface="Arial" panose="020B0604020202020204" pitchFamily="34" charset="0"/>
              </a:rPr>
              <a:t>PI </a:t>
            </a:r>
            <a:r>
              <a:rPr lang="en-US" dirty="0" smtClean="0">
                <a:latin typeface="Arial" panose="020B0604020202020204" pitchFamily="34" charset="0"/>
                <a:cs typeface="Arial" panose="020B0604020202020204" pitchFamily="34" charset="0"/>
              </a:rPr>
              <a:t>will be asked to briefly </a:t>
            </a:r>
            <a:r>
              <a:rPr lang="en-US" dirty="0">
                <a:latin typeface="Arial" panose="020B0604020202020204" pitchFamily="34" charset="0"/>
                <a:cs typeface="Arial" panose="020B0604020202020204" pitchFamily="34" charset="0"/>
              </a:rPr>
              <a:t>describe up to five significant contributions </a:t>
            </a:r>
            <a:r>
              <a:rPr lang="en-US" dirty="0" smtClean="0">
                <a:latin typeface="Arial" panose="020B0604020202020204" pitchFamily="34" charset="0"/>
                <a:cs typeface="Arial" panose="020B0604020202020204" pitchFamily="34" charset="0"/>
              </a:rPr>
              <a:t>that he/she </a:t>
            </a:r>
            <a:r>
              <a:rPr lang="en-US" dirty="0">
                <a:latin typeface="Arial" panose="020B0604020202020204" pitchFamily="34" charset="0"/>
                <a:cs typeface="Arial" panose="020B0604020202020204" pitchFamily="34" charset="0"/>
              </a:rPr>
              <a:t>has made to science. </a:t>
            </a:r>
            <a:r>
              <a:rPr lang="en-US" dirty="0" smtClean="0">
                <a:latin typeface="Arial" panose="020B0604020202020204" pitchFamily="34" charset="0"/>
                <a:cs typeface="Arial" panose="020B0604020202020204" pitchFamily="34" charset="0"/>
              </a:rPr>
              <a:t>This can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include </a:t>
            </a:r>
            <a:r>
              <a:rPr lang="en-US" dirty="0">
                <a:latin typeface="Arial" panose="020B0604020202020204" pitchFamily="34" charset="0"/>
                <a:cs typeface="Arial" panose="020B0604020202020204" pitchFamily="34" charset="0"/>
              </a:rPr>
              <a:t>the central </a:t>
            </a:r>
            <a:r>
              <a:rPr lang="en-US" dirty="0" smtClean="0">
                <a:latin typeface="Arial" panose="020B0604020202020204" pitchFamily="34" charset="0"/>
                <a:cs typeface="Arial" panose="020B0604020202020204" pitchFamily="34" charset="0"/>
              </a:rPr>
              <a:t>findings of their research, the </a:t>
            </a:r>
            <a:r>
              <a:rPr lang="en-US" dirty="0">
                <a:latin typeface="Arial" panose="020B0604020202020204" pitchFamily="34" charset="0"/>
                <a:cs typeface="Arial" panose="020B0604020202020204" pitchFamily="34" charset="0"/>
              </a:rPr>
              <a:t>influence of </a:t>
            </a:r>
            <a:r>
              <a:rPr lang="en-US" dirty="0" smtClean="0">
                <a:latin typeface="Arial" panose="020B0604020202020204" pitchFamily="34" charset="0"/>
                <a:cs typeface="Arial" panose="020B0604020202020204" pitchFamily="34" charset="0"/>
              </a:rPr>
              <a:t>that research on </a:t>
            </a:r>
            <a:r>
              <a:rPr lang="en-US" dirty="0">
                <a:latin typeface="Arial" panose="020B0604020202020204" pitchFamily="34" charset="0"/>
                <a:cs typeface="Arial" panose="020B0604020202020204" pitchFamily="34" charset="0"/>
              </a:rPr>
              <a:t>progress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the field, and the PI’s specific role in the described </a:t>
            </a:r>
            <a:r>
              <a:rPr lang="en-US" dirty="0" smtClean="0">
                <a:latin typeface="Arial" panose="020B0604020202020204" pitchFamily="34" charset="0"/>
                <a:cs typeface="Arial" panose="020B0604020202020204" pitchFamily="34" charset="0"/>
              </a:rPr>
              <a:t>research. For </a:t>
            </a:r>
            <a:r>
              <a:rPr lang="en-US" dirty="0">
                <a:latin typeface="Arial" panose="020B0604020202020204" pitchFamily="34" charset="0"/>
                <a:cs typeface="Arial" panose="020B0604020202020204" pitchFamily="34" charset="0"/>
              </a:rPr>
              <a:t>each contribution, up to four peer-reviewed </a:t>
            </a:r>
            <a:r>
              <a:rPr lang="en-US" dirty="0" smtClean="0">
                <a:latin typeface="Arial" panose="020B0604020202020204" pitchFamily="34" charset="0"/>
                <a:cs typeface="Arial" panose="020B0604020202020204" pitchFamily="34" charset="0"/>
              </a:rPr>
              <a:t>papers can be </a:t>
            </a:r>
            <a:r>
              <a:rPr lang="en-US" dirty="0">
                <a:latin typeface="Arial" panose="020B0604020202020204" pitchFamily="34" charset="0"/>
                <a:cs typeface="Arial" panose="020B0604020202020204" pitchFamily="34" charset="0"/>
              </a:rPr>
              <a:t>provided, and a link to the PI’s full </a:t>
            </a:r>
            <a:r>
              <a:rPr lang="en-US" dirty="0" smtClean="0">
                <a:latin typeface="Arial" panose="020B0604020202020204" pitchFamily="34" charset="0"/>
                <a:cs typeface="Arial" panose="020B0604020202020204" pitchFamily="34" charset="0"/>
              </a:rPr>
              <a:t>set of publications can </a:t>
            </a:r>
            <a:r>
              <a:rPr lang="en-US" dirty="0">
                <a:latin typeface="Arial" panose="020B0604020202020204" pitchFamily="34" charset="0"/>
                <a:cs typeface="Arial" panose="020B0604020202020204" pitchFamily="34" charset="0"/>
              </a:rPr>
              <a:t>be included</a:t>
            </a:r>
            <a:r>
              <a:rPr lang="en-US" dirty="0" smtClean="0">
                <a:latin typeface="Arial" panose="020B0604020202020204" pitchFamily="34" charset="0"/>
                <a:cs typeface="Arial" panose="020B0604020202020204" pitchFamily="34" charset="0"/>
              </a:rPr>
              <a:t>. * Finally</a:t>
            </a:r>
            <a:r>
              <a:rPr lang="en-US" dirty="0">
                <a:latin typeface="Arial" panose="020B0604020202020204" pitchFamily="34" charset="0"/>
                <a:cs typeface="Arial" panose="020B0604020202020204" pitchFamily="34" charset="0"/>
              </a:rPr>
              <a:t>, Section </a:t>
            </a:r>
            <a:r>
              <a:rPr lang="en-US" dirty="0" smtClean="0">
                <a:latin typeface="Arial" panose="020B0604020202020204" pitchFamily="34" charset="0"/>
                <a:cs typeface="Arial" panose="020B0604020202020204" pitchFamily="34" charset="0"/>
              </a:rPr>
              <a:t>D,</a:t>
            </a:r>
            <a:r>
              <a:rPr lang="en-US" baseline="0" dirty="0" smtClean="0">
                <a:latin typeface="Arial" panose="020B0604020202020204" pitchFamily="34" charset="0"/>
                <a:cs typeface="Arial" panose="020B0604020202020204" pitchFamily="34" charset="0"/>
              </a:rPr>
              <a:t> a </a:t>
            </a:r>
            <a:r>
              <a:rPr lang="en-US" dirty="0" smtClean="0">
                <a:latin typeface="Arial" panose="020B0604020202020204" pitchFamily="34" charset="0"/>
                <a:cs typeface="Arial" panose="020B0604020202020204" pitchFamily="34" charset="0"/>
              </a:rPr>
              <a:t>description </a:t>
            </a:r>
            <a:r>
              <a:rPr lang="en-US" dirty="0">
                <a:latin typeface="Arial" panose="020B0604020202020204" pitchFamily="34" charset="0"/>
                <a:cs typeface="Arial" panose="020B0604020202020204" pitchFamily="34" charset="0"/>
              </a:rPr>
              <a:t>of Research </a:t>
            </a:r>
            <a:r>
              <a:rPr lang="en-US" dirty="0" smtClean="0">
                <a:latin typeface="Arial" panose="020B0604020202020204" pitchFamily="34" charset="0"/>
                <a:cs typeface="Arial" panose="020B0604020202020204" pitchFamily="34" charset="0"/>
              </a:rPr>
              <a:t>Support, </a:t>
            </a:r>
            <a:r>
              <a:rPr lang="en-US" dirty="0">
                <a:latin typeface="Arial" panose="020B0604020202020204" pitchFamily="34" charset="0"/>
                <a:cs typeface="Arial" panose="020B0604020202020204" pitchFamily="34" charset="0"/>
              </a:rPr>
              <a:t>remains </a:t>
            </a:r>
            <a:r>
              <a:rPr lang="en-US" dirty="0" smtClean="0">
                <a:latin typeface="Arial" panose="020B0604020202020204" pitchFamily="34" charset="0"/>
                <a:cs typeface="Arial" panose="020B0604020202020204" pitchFamily="34" charset="0"/>
              </a:rPr>
              <a:t>unchanged</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This revised </a:t>
            </a:r>
            <a:r>
              <a:rPr lang="en-US" dirty="0" err="1" smtClean="0">
                <a:latin typeface="Arial" panose="020B0604020202020204" pitchFamily="34" charset="0"/>
                <a:cs typeface="Arial" panose="020B0604020202020204" pitchFamily="34" charset="0"/>
              </a:rPr>
              <a:t>biosketch</a:t>
            </a:r>
            <a:r>
              <a:rPr lang="en-US" dirty="0" smtClean="0">
                <a:latin typeface="Arial" panose="020B0604020202020204" pitchFamily="34" charset="0"/>
                <a:cs typeface="Arial" panose="020B0604020202020204" pitchFamily="34" charset="0"/>
              </a:rPr>
              <a:t> format was </a:t>
            </a:r>
            <a:r>
              <a:rPr lang="en-US" dirty="0">
                <a:latin typeface="Arial" panose="020B0604020202020204" pitchFamily="34" charset="0"/>
                <a:cs typeface="Arial" panose="020B0604020202020204" pitchFamily="34" charset="0"/>
              </a:rPr>
              <a:t>initially piloted </a:t>
            </a:r>
            <a:r>
              <a:rPr lang="en-US" dirty="0" smtClean="0">
                <a:latin typeface="Arial" panose="020B0604020202020204" pitchFamily="34" charset="0"/>
                <a:cs typeface="Arial" panose="020B0604020202020204" pitchFamily="34" charset="0"/>
              </a:rPr>
              <a:t>for two </a:t>
            </a:r>
            <a:r>
              <a:rPr lang="en-US" dirty="0">
                <a:latin typeface="Arial" panose="020B0604020202020204" pitchFamily="34" charset="0"/>
                <a:cs typeface="Arial" panose="020B0604020202020204" pitchFamily="34" charset="0"/>
              </a:rPr>
              <a:t>RFAs </a:t>
            </a:r>
            <a:r>
              <a:rPr lang="en-US" dirty="0" smtClean="0">
                <a:latin typeface="Arial" panose="020B0604020202020204" pitchFamily="34" charset="0"/>
                <a:cs typeface="Arial" panose="020B0604020202020204" pitchFamily="34" charset="0"/>
              </a:rPr>
              <a:t>issued </a:t>
            </a:r>
            <a:r>
              <a:rPr lang="en-US" dirty="0">
                <a:latin typeface="Arial" panose="020B0604020202020204" pitchFamily="34" charset="0"/>
                <a:cs typeface="Arial" panose="020B0604020202020204" pitchFamily="34" charset="0"/>
              </a:rPr>
              <a:t>in the summer of 2013. The second round of piloting is being </a:t>
            </a:r>
            <a:r>
              <a:rPr lang="en-US" dirty="0" smtClean="0">
                <a:latin typeface="Arial" panose="020B0604020202020204" pitchFamily="34" charset="0"/>
                <a:cs typeface="Arial" panose="020B0604020202020204" pitchFamily="34" charset="0"/>
              </a:rPr>
              <a:t>performed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this summer, </a:t>
            </a:r>
            <a:r>
              <a:rPr lang="en-US" dirty="0">
                <a:latin typeface="Arial" panose="020B0604020202020204" pitchFamily="34" charset="0"/>
                <a:cs typeface="Arial" panose="020B0604020202020204" pitchFamily="34" charset="0"/>
              </a:rPr>
              <a:t>and will be </a:t>
            </a:r>
            <a:r>
              <a:rPr lang="en-US" dirty="0" smtClean="0">
                <a:latin typeface="Arial" panose="020B0604020202020204" pitchFamily="34" charset="0"/>
                <a:cs typeface="Arial" panose="020B0604020202020204" pitchFamily="34" charset="0"/>
              </a:rPr>
              <a:t>evaluated by interviews with applicants and reviewers. The results of this evaluation will be used to fine-tune the instructions to applicants and guidance to reviewers. *</a:t>
            </a:r>
            <a:r>
              <a:rPr lang="en-US" baseline="0" dirty="0" smtClean="0">
                <a:latin typeface="Arial" panose="020B0604020202020204" pitchFamily="34" charset="0"/>
                <a:cs typeface="Arial" panose="020B0604020202020204" pitchFamily="34" charset="0"/>
              </a:rPr>
              <a:t> The full roll-out of this new </a:t>
            </a:r>
            <a:r>
              <a:rPr lang="en-US" baseline="0" dirty="0" err="1" smtClean="0">
                <a:latin typeface="Arial" panose="020B0604020202020204" pitchFamily="34" charset="0"/>
                <a:cs typeface="Arial" panose="020B0604020202020204" pitchFamily="34" charset="0"/>
              </a:rPr>
              <a:t>biosketch</a:t>
            </a:r>
            <a:r>
              <a:rPr lang="en-US" baseline="0" dirty="0" smtClean="0">
                <a:latin typeface="Arial" panose="020B0604020202020204" pitchFamily="34" charset="0"/>
                <a:cs typeface="Arial" panose="020B0604020202020204" pitchFamily="34" charset="0"/>
              </a:rPr>
              <a:t> format will occur with a</a:t>
            </a:r>
            <a:r>
              <a:rPr lang="en-US" dirty="0" smtClean="0">
                <a:latin typeface="Arial" panose="020B0604020202020204" pitchFamily="34" charset="0"/>
                <a:cs typeface="Arial" panose="020B0604020202020204" pitchFamily="34" charset="0"/>
              </a:rPr>
              <a:t>pplication submissions</a:t>
            </a:r>
            <a:r>
              <a:rPr lang="en-US" baseline="0" dirty="0" smtClean="0">
                <a:latin typeface="Arial" panose="020B0604020202020204" pitchFamily="34" charset="0"/>
                <a:cs typeface="Arial" panose="020B0604020202020204" pitchFamily="34" charset="0"/>
              </a:rPr>
              <a:t> occurring </a:t>
            </a:r>
            <a:r>
              <a:rPr lang="en-US" dirty="0" smtClean="0">
                <a:latin typeface="Arial" panose="020B0604020202020204" pitchFamily="34" charset="0"/>
                <a:cs typeface="Arial" panose="020B0604020202020204" pitchFamily="34" charset="0"/>
              </a:rPr>
              <a:t>after January 16, 2015, and you should look for an NIH Guide Notice to be published sometime this fall with additional details.</a:t>
            </a:r>
          </a:p>
          <a:p>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21C295B8-D6BC-4835-AB4C-D7325759115E}" type="slidenum">
              <a:rPr lang="en-US" smtClean="0"/>
              <a:t>17</a:t>
            </a:fld>
            <a:endParaRPr lang="en-US"/>
          </a:p>
        </p:txBody>
      </p:sp>
    </p:spTree>
    <p:extLst>
      <p:ext uri="{BB962C8B-B14F-4D97-AF65-F5344CB8AC3E}">
        <p14:creationId xmlns:p14="http://schemas.microsoft.com/office/powerpoint/2010/main" val="241529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xfrm>
            <a:off x="1203325" y="701675"/>
            <a:ext cx="4679950" cy="3509963"/>
          </a:xfrm>
          <a:prstGeom prst="rect">
            <a:avLst/>
          </a:prstGeom>
          <a:ln/>
        </p:spPr>
      </p:sp>
      <p:sp>
        <p:nvSpPr>
          <p:cNvPr id="119811" name="Notes Placeholder 2"/>
          <p:cNvSpPr>
            <a:spLocks noGrp="1"/>
          </p:cNvSpPr>
          <p:nvPr>
            <p:ph type="body" idx="1"/>
          </p:nvPr>
        </p:nvSpPr>
        <p:spPr>
          <a:xfrm>
            <a:off x="868682" y="4461193"/>
            <a:ext cx="5349240" cy="4106032"/>
          </a:xfrm>
          <a:noFill/>
          <a:ln w="9525">
            <a:noFill/>
            <a:miter lim="800000"/>
            <a:headEnd/>
            <a:tailEnd/>
          </a:ln>
          <a:effectLst/>
        </p:spPr>
        <p:txBody>
          <a:bodyPr vert="horz" wrap="square" lIns="94633" tIns="47316" rIns="94633" bIns="47316" numCol="1" anchor="t" anchorCtr="0" compatLnSpc="1">
            <a:prstTxWarp prst="textNoShape">
              <a:avLst/>
            </a:prstTxWarp>
            <a:noAutofit/>
          </a:bodyPr>
          <a:lstStyle/>
          <a:p>
            <a:pPr lvl="1">
              <a:defRPr/>
            </a:pPr>
            <a:r>
              <a:rPr lang="en-US" dirty="0" smtClean="0">
                <a:latin typeface="Arial" pitchFamily="34" charset="0"/>
                <a:cs typeface="Arial" pitchFamily="34" charset="0"/>
              </a:rPr>
              <a:t>After multiple years of effort and significant work by many NIH staff members, the </a:t>
            </a:r>
            <a:r>
              <a:rPr lang="en-US" baseline="0" dirty="0" smtClean="0">
                <a:latin typeface="Arial" pitchFamily="34" charset="0"/>
                <a:cs typeface="Arial" pitchFamily="34" charset="0"/>
              </a:rPr>
              <a:t>final </a:t>
            </a:r>
            <a:r>
              <a:rPr lang="en-US" dirty="0" smtClean="0">
                <a:latin typeface="Arial" pitchFamily="34" charset="0"/>
                <a:cs typeface="Arial" pitchFamily="34" charset="0"/>
              </a:rPr>
              <a:t>NIH Genomic</a:t>
            </a:r>
            <a:r>
              <a:rPr lang="en-US" baseline="0" dirty="0" smtClean="0">
                <a:latin typeface="Arial" pitchFamily="34" charset="0"/>
                <a:cs typeface="Arial" pitchFamily="34" charset="0"/>
              </a:rPr>
              <a:t> Data Sharing Policy was published in the Federal Register on August 26. The effective date for the policy is January 25, 2015. The policy expands upon and replaces the </a:t>
            </a:r>
            <a:r>
              <a:rPr lang="en-US" dirty="0">
                <a:latin typeface="Arial" panose="020B0604020202020204" pitchFamily="34" charset="0"/>
                <a:cs typeface="Arial" panose="020B0604020202020204" pitchFamily="34" charset="0"/>
              </a:rPr>
              <a:t>2007</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NIH GWAS Policy</a:t>
            </a:r>
            <a:r>
              <a:rPr lang="en-US" baseline="0" dirty="0" smtClean="0">
                <a:latin typeface="Arial" pitchFamily="34" charset="0"/>
                <a:cs typeface="Arial" pitchFamily="34" charset="0"/>
              </a:rPr>
              <a:t>.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As we have discussed previously with</a:t>
            </a:r>
            <a:r>
              <a:rPr lang="en-US" dirty="0" smtClean="0">
                <a:latin typeface="Arial" pitchFamily="34" charset="0"/>
                <a:cs typeface="Arial" pitchFamily="34" charset="0"/>
              </a:rPr>
              <a:t> this Council</a:t>
            </a:r>
            <a:r>
              <a:rPr lang="en-US" baseline="0" dirty="0" smtClean="0">
                <a:latin typeface="Arial" pitchFamily="34" charset="0"/>
                <a:cs typeface="Arial" pitchFamily="34" charset="0"/>
              </a:rPr>
              <a:t>,</a:t>
            </a:r>
            <a:r>
              <a:rPr lang="en-US" dirty="0" smtClean="0">
                <a:latin typeface="Arial" pitchFamily="34" charset="0"/>
                <a:cs typeface="Arial" pitchFamily="34" charset="0"/>
              </a:rPr>
              <a:t> </a:t>
            </a:r>
            <a:r>
              <a:rPr lang="en-US" baseline="0" dirty="0" smtClean="0">
                <a:latin typeface="Arial" pitchFamily="34" charset="0"/>
                <a:cs typeface="Arial" pitchFamily="34" charset="0"/>
              </a:rPr>
              <a:t>a draft of the policy was published in September 2013 for public comment. </a:t>
            </a:r>
            <a:r>
              <a:rPr lang="en-US" dirty="0" smtClean="0">
                <a:latin typeface="Arial" pitchFamily="34" charset="0"/>
                <a:cs typeface="Arial" pitchFamily="34" charset="0"/>
              </a:rPr>
              <a:t>A</a:t>
            </a:r>
            <a:r>
              <a:rPr lang="en-US" baseline="0" dirty="0" smtClean="0">
                <a:latin typeface="Arial" pitchFamily="34" charset="0"/>
                <a:cs typeface="Arial" pitchFamily="34" charset="0"/>
              </a:rPr>
              <a:t> total of 107 public comments were </a:t>
            </a:r>
            <a:r>
              <a:rPr lang="en-US" dirty="0" smtClean="0">
                <a:latin typeface="Arial" pitchFamily="34" charset="0"/>
                <a:cs typeface="Arial" pitchFamily="34" charset="0"/>
              </a:rPr>
              <a:t>received, and they </a:t>
            </a:r>
            <a:r>
              <a:rPr lang="en-US" baseline="0" dirty="0" smtClean="0">
                <a:latin typeface="Arial" pitchFamily="34" charset="0"/>
                <a:cs typeface="Arial" pitchFamily="34" charset="0"/>
              </a:rPr>
              <a:t>were considered in the development of the final policy. </a:t>
            </a:r>
          </a:p>
          <a:p>
            <a:pPr lvl="1">
              <a:defRPr/>
            </a:pPr>
            <a:endParaRPr lang="en-US" baseline="0" dirty="0" smtClean="0">
              <a:latin typeface="Arial" pitchFamily="34" charset="0"/>
              <a:cs typeface="Arial" pitchFamily="34" charset="0"/>
            </a:endParaRPr>
          </a:p>
          <a:p>
            <a:pPr lvl="1" defTabSz="947115" eaLnBrk="1" fontAlgn="auto" hangingPunct="1">
              <a:defRPr/>
            </a:pPr>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Genomic Data </a:t>
            </a:r>
            <a:r>
              <a:rPr lang="en-US" dirty="0">
                <a:latin typeface="Arial" pitchFamily="34" charset="0"/>
                <a:cs typeface="Arial" pitchFamily="34" charset="0"/>
              </a:rPr>
              <a:t>Sharing Policy </a:t>
            </a:r>
            <a:r>
              <a:rPr lang="en-US" dirty="0" smtClean="0">
                <a:latin typeface="Arial" panose="020B0604020202020204" pitchFamily="34" charset="0"/>
                <a:cs typeface="Arial" panose="020B0604020202020204" pitchFamily="34" charset="0"/>
              </a:rPr>
              <a:t>is </a:t>
            </a:r>
            <a:r>
              <a:rPr lang="en-US" dirty="0">
                <a:latin typeface="Arial" panose="020B0604020202020204" pitchFamily="34" charset="0"/>
                <a:cs typeface="Arial" panose="020B0604020202020204" pitchFamily="34" charset="0"/>
              </a:rPr>
              <a:t>based on the principal that the optimal way to realize the full value of </a:t>
            </a:r>
            <a:r>
              <a:rPr lang="en-US" dirty="0" smtClean="0">
                <a:latin typeface="Arial" panose="020B0604020202020204" pitchFamily="34" charset="0"/>
                <a:cs typeface="Arial" panose="020B0604020202020204" pitchFamily="34" charset="0"/>
              </a:rPr>
              <a:t>genomic </a:t>
            </a:r>
            <a:r>
              <a:rPr lang="en-US" dirty="0">
                <a:latin typeface="Arial" panose="020B0604020202020204" pitchFamily="34" charset="0"/>
                <a:cs typeface="Arial" panose="020B0604020202020204" pitchFamily="34" charset="0"/>
              </a:rPr>
              <a:t>data is through broad data sharing. The policy will apply to NIH-supported and -conducted research generating </a:t>
            </a:r>
            <a:r>
              <a:rPr lang="en-US" dirty="0" smtClean="0">
                <a:latin typeface="Arial" panose="020B0604020202020204" pitchFamily="34" charset="0"/>
                <a:cs typeface="Arial" panose="020B0604020202020204" pitchFamily="34" charset="0"/>
              </a:rPr>
              <a:t>large </a:t>
            </a:r>
            <a:r>
              <a:rPr lang="en-US" dirty="0">
                <a:latin typeface="Arial" panose="020B0604020202020204" pitchFamily="34" charset="0"/>
                <a:cs typeface="Arial" panose="020B0604020202020204" pitchFamily="34" charset="0"/>
              </a:rPr>
              <a:t>human and non-human genomic datasets, produced by array-based </a:t>
            </a:r>
            <a:r>
              <a:rPr lang="en-US" dirty="0" smtClean="0">
                <a:latin typeface="Arial" panose="020B0604020202020204" pitchFamily="34" charset="0"/>
                <a:cs typeface="Arial" panose="020B0604020202020204" pitchFamily="34" charset="0"/>
              </a:rPr>
              <a:t>methods or </a:t>
            </a:r>
            <a:r>
              <a:rPr lang="en-US" dirty="0">
                <a:latin typeface="Arial" panose="020B0604020202020204" pitchFamily="34" charset="0"/>
                <a:cs typeface="Arial" panose="020B0604020202020204" pitchFamily="34" charset="0"/>
              </a:rPr>
              <a:t>high-throughput </a:t>
            </a:r>
            <a:r>
              <a:rPr lang="en-US" dirty="0" smtClean="0">
                <a:latin typeface="Arial" panose="020B0604020202020204" pitchFamily="34" charset="0"/>
                <a:cs typeface="Arial" panose="020B0604020202020204" pitchFamily="34" charset="0"/>
              </a:rPr>
              <a:t>DNA sequencing </a:t>
            </a:r>
            <a:r>
              <a:rPr lang="en-US" dirty="0">
                <a:latin typeface="Arial" panose="020B0604020202020204" pitchFamily="34" charset="0"/>
                <a:cs typeface="Arial" panose="020B0604020202020204" pitchFamily="34" charset="0"/>
              </a:rPr>
              <a:t>technologies.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NHGRI staff were heavily involved in the development of this policy, and remain</a:t>
            </a:r>
            <a:r>
              <a:rPr lang="en-US" dirty="0" smtClean="0">
                <a:latin typeface="Arial" pitchFamily="34" charset="0"/>
                <a:cs typeface="Arial" pitchFamily="34" charset="0"/>
              </a:rPr>
              <a:t> actively involved in its implementation</a:t>
            </a:r>
            <a:r>
              <a:rPr lang="en-US" baseline="0" dirty="0" smtClean="0">
                <a:latin typeface="Arial" pitchFamily="34" charset="0"/>
                <a:cs typeface="Arial" pitchFamily="34" charset="0"/>
              </a:rPr>
              <a:t>. I currently serve as chair of the internal NIH oversight committee for this policy. </a:t>
            </a:r>
          </a:p>
        </p:txBody>
      </p:sp>
      <p:sp>
        <p:nvSpPr>
          <p:cNvPr id="119812" name="Slide Number Placeholder 3"/>
          <p:cNvSpPr>
            <a:spLocks noGrp="1"/>
          </p:cNvSpPr>
          <p:nvPr>
            <p:ph type="sldNum" sz="quarter" idx="5"/>
          </p:nvPr>
        </p:nvSpPr>
        <p:spPr>
          <a:noFill/>
        </p:spPr>
        <p:txBody>
          <a:bodyPr/>
          <a:lstStyle/>
          <a:p>
            <a:pPr defTabSz="941991"/>
            <a:fld id="{3F3096A7-7907-4AE4-8BBC-4643BE8BB0EA}" type="slidenum">
              <a:rPr lang="en-US" smtClean="0">
                <a:solidFill>
                  <a:srgbClr val="000000"/>
                </a:solidFill>
              </a:rPr>
              <a:pPr defTabSz="941991"/>
              <a:t>18</a:t>
            </a:fld>
            <a:endParaRPr lang="en-US" dirty="0" smtClean="0">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itchFamily="34" charset="0"/>
                <a:cs typeface="Arial" pitchFamily="34" charset="0"/>
              </a:rPr>
              <a:t>At the May Council meeting,</a:t>
            </a:r>
            <a:r>
              <a:rPr lang="en-US" baseline="0" dirty="0" smtClean="0">
                <a:latin typeface="Arial" pitchFamily="34" charset="0"/>
                <a:cs typeface="Arial" pitchFamily="34" charset="0"/>
              </a:rPr>
              <a:t> I described a new initiative by the Energy and Commerce Committee in the U.S. House of Representatives called </a:t>
            </a:r>
            <a:r>
              <a:rPr lang="en-US" dirty="0" smtClean="0">
                <a:latin typeface="Arial" pitchFamily="34" charset="0"/>
                <a:cs typeface="Arial" pitchFamily="34" charset="0"/>
              </a:rPr>
              <a:t>“A Path to 21</a:t>
            </a:r>
            <a:r>
              <a:rPr lang="en-US" baseline="30000" dirty="0" smtClean="0">
                <a:latin typeface="Arial" pitchFamily="34" charset="0"/>
                <a:cs typeface="Arial" pitchFamily="34" charset="0"/>
              </a:rPr>
              <a:t>st</a:t>
            </a:r>
            <a:r>
              <a:rPr lang="en-US" dirty="0" smtClean="0">
                <a:latin typeface="Arial" pitchFamily="34" charset="0"/>
                <a:cs typeface="Arial" pitchFamily="34" charset="0"/>
              </a:rPr>
              <a:t> Century Cures.”</a:t>
            </a:r>
            <a:r>
              <a:rPr lang="en-US" baseline="0" dirty="0" smtClean="0">
                <a:latin typeface="Arial" pitchFamily="34" charset="0"/>
                <a:cs typeface="Arial" pitchFamily="34" charset="0"/>
              </a:rPr>
              <a:t> </a:t>
            </a:r>
            <a:r>
              <a:rPr lang="en-US" dirty="0" smtClean="0">
                <a:latin typeface="Arial" pitchFamily="34" charset="0"/>
                <a:cs typeface="Arial" pitchFamily="34" charset="0"/>
              </a:rPr>
              <a:t>Under the bipartisan leadership of </a:t>
            </a:r>
            <a:r>
              <a:rPr lang="en-US" baseline="0" dirty="0" smtClean="0">
                <a:latin typeface="Arial" pitchFamily="34" charset="0"/>
                <a:cs typeface="Arial" pitchFamily="34" charset="0"/>
              </a:rPr>
              <a:t>Congressman Fred Upton and Congresswoman Diana DeGette, the </a:t>
            </a:r>
            <a:r>
              <a:rPr lang="en-US" dirty="0" smtClean="0">
                <a:latin typeface="Arial" pitchFamily="34" charset="0"/>
                <a:cs typeface="Arial" pitchFamily="34" charset="0"/>
              </a:rPr>
              <a:t>Committee has held multiple</a:t>
            </a:r>
            <a:r>
              <a:rPr lang="en-US" baseline="0" dirty="0" smtClean="0">
                <a:latin typeface="Arial" pitchFamily="34" charset="0"/>
                <a:cs typeface="Arial" pitchFamily="34" charset="0"/>
              </a:rPr>
              <a:t> roundtables and hearings to solicit suggestions from a variety of stakeholders about the role that Congress could play in </a:t>
            </a:r>
            <a:r>
              <a:rPr lang="en-US" dirty="0" smtClean="0">
                <a:latin typeface="Arial" pitchFamily="34" charset="0"/>
                <a:cs typeface="Arial" pitchFamily="34" charset="0"/>
              </a:rPr>
              <a:t>accelerating the pace of scientific discovery and its translation to treatments and cures. The topics have ranged from clinical trials</a:t>
            </a:r>
            <a:r>
              <a:rPr lang="en-US" baseline="0" dirty="0" smtClean="0">
                <a:latin typeface="Arial" pitchFamily="34" charset="0"/>
                <a:cs typeface="Arial" pitchFamily="34" charset="0"/>
              </a:rPr>
              <a:t> and digital healthcare to evidence development and personalized medicine. </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Over</a:t>
            </a:r>
            <a:r>
              <a:rPr lang="en-US" baseline="0" dirty="0" smtClean="0">
                <a:latin typeface="Arial" pitchFamily="34" charset="0"/>
                <a:cs typeface="Arial" pitchFamily="34" charset="0"/>
              </a:rPr>
              <a:t> the summer and into this fall, the Committee has taken their ‘show on the road,’ holding a number of roundtables around the country. As part of this, * I participated in a roundtable hosted last week in Denver in Congresswoman</a:t>
            </a:r>
            <a:r>
              <a:rPr lang="en-US" dirty="0" smtClean="0">
                <a:latin typeface="Arial" pitchFamily="34" charset="0"/>
                <a:cs typeface="Arial" pitchFamily="34" charset="0"/>
              </a:rPr>
              <a:t> DeGette’s district; the focus of this event was </a:t>
            </a:r>
            <a:r>
              <a:rPr lang="en-US" baseline="0" dirty="0" smtClean="0">
                <a:latin typeface="Arial" pitchFamily="34" charset="0"/>
                <a:cs typeface="Arial" pitchFamily="34" charset="0"/>
              </a:rPr>
              <a:t>personalized medicine. Also participating were Janet Woodcock from the FDA and several researchers from the University of Colorado and the greater Denver area. It was a great discussion,</a:t>
            </a:r>
            <a:r>
              <a:rPr lang="en-US" dirty="0" smtClean="0">
                <a:latin typeface="Arial" pitchFamily="34" charset="0"/>
                <a:cs typeface="Arial" pitchFamily="34" charset="0"/>
              </a:rPr>
              <a:t> and provided me a good chance to talk about genomics with the Congresswoman</a:t>
            </a:r>
            <a:r>
              <a:rPr lang="en-US" baseline="0" dirty="0" smtClean="0">
                <a:latin typeface="Arial" pitchFamily="34" charset="0"/>
                <a:cs typeface="Arial" pitchFamily="34" charset="0"/>
              </a:rPr>
              <a:t>.</a:t>
            </a:r>
            <a:r>
              <a:rPr lang="en-US" b="1" baseline="0" dirty="0" smtClean="0">
                <a:latin typeface="Arial" pitchFamily="34" charset="0"/>
                <a:cs typeface="Arial" pitchFamily="34" charset="0"/>
              </a:rPr>
              <a:t> </a:t>
            </a:r>
            <a:r>
              <a:rPr lang="en-US" dirty="0" smtClean="0">
                <a:latin typeface="Arial" pitchFamily="34" charset="0"/>
                <a:cs typeface="Arial" pitchFamily="34" charset="0"/>
              </a:rPr>
              <a:t>The plan is for Congressman Upton and Congresswoman DeGette to use</a:t>
            </a:r>
            <a:r>
              <a:rPr lang="en-US" baseline="0" dirty="0" smtClean="0">
                <a:latin typeface="Arial" panose="020B0604020202020204" pitchFamily="34" charset="0"/>
                <a:cs typeface="Arial" panose="020B0604020202020204" pitchFamily="34" charset="0"/>
              </a:rPr>
              <a:t> the information gathered from these roundtables and hearings to introduce</a:t>
            </a:r>
            <a:r>
              <a:rPr lang="en-US" dirty="0" smtClean="0">
                <a:latin typeface="Arial" panose="020B0604020202020204" pitchFamily="34" charset="0"/>
                <a:cs typeface="Arial" panose="020B0604020202020204" pitchFamily="34" charset="0"/>
              </a:rPr>
              <a:t> a new bill</a:t>
            </a:r>
            <a:r>
              <a:rPr lang="en-US" baseline="0" dirty="0" smtClean="0">
                <a:latin typeface="Arial" panose="020B0604020202020204" pitchFamily="34" charset="0"/>
                <a:cs typeface="Arial" panose="020B0604020202020204" pitchFamily="34" charset="0"/>
              </a:rPr>
              <a:t> in the House early next year. </a:t>
            </a:r>
          </a:p>
        </p:txBody>
      </p:sp>
      <p:sp>
        <p:nvSpPr>
          <p:cNvPr id="5" name="Slide Number Placeholder 3"/>
          <p:cNvSpPr>
            <a:spLocks noGrp="1"/>
          </p:cNvSpPr>
          <p:nvPr>
            <p:ph type="sldNum" sz="quarter" idx="5"/>
          </p:nvPr>
        </p:nvSpPr>
        <p:spPr>
          <a:xfrm>
            <a:off x="4014102" y="8889988"/>
            <a:ext cx="3070860" cy="468315"/>
          </a:xfrm>
        </p:spPr>
        <p:txBody>
          <a:bodyPr/>
          <a:lstStyle/>
          <a:p>
            <a:fld id="{CFDD2888-EA59-4FA6-882F-5E5CD6B79C53}" type="slidenum">
              <a:rPr lang="en-US" smtClean="0"/>
              <a:pPr/>
              <a:t>19</a:t>
            </a:fld>
            <a:endParaRPr lang="en-US" dirty="0"/>
          </a:p>
        </p:txBody>
      </p:sp>
    </p:spTree>
    <p:extLst>
      <p:ext uri="{BB962C8B-B14F-4D97-AF65-F5344CB8AC3E}">
        <p14:creationId xmlns:p14="http://schemas.microsoft.com/office/powerpoint/2010/main" val="681687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xfrm>
            <a:off x="1203325" y="701675"/>
            <a:ext cx="4679950" cy="3509963"/>
          </a:xfrm>
          <a:prstGeom prst="rect">
            <a:avLst/>
          </a:prstGeom>
          <a:ln/>
        </p:spPr>
      </p:sp>
      <p:sp>
        <p:nvSpPr>
          <p:cNvPr id="98307" name="Notes Placeholder 2"/>
          <p:cNvSpPr>
            <a:spLocks noGrp="1"/>
          </p:cNvSpPr>
          <p:nvPr>
            <p:ph type="body" idx="1"/>
          </p:nvPr>
        </p:nvSpPr>
        <p:spPr>
          <a:xfrm>
            <a:off x="944565" y="4446592"/>
            <a:ext cx="5197474" cy="3203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itchFamily="34" charset="0"/>
                <a:cs typeface="Arial" pitchFamily="34" charset="0"/>
              </a:rPr>
              <a:t>For </a:t>
            </a:r>
            <a:r>
              <a:rPr lang="en-US" dirty="0" smtClean="0">
                <a:latin typeface="Arial" pitchFamily="34" charset="0"/>
                <a:cs typeface="Arial" pitchFamily="34" charset="0"/>
              </a:rPr>
              <a:t>anyone new to our </a:t>
            </a:r>
            <a:r>
              <a:rPr lang="en-US" dirty="0">
                <a:latin typeface="Arial" pitchFamily="34" charset="0"/>
                <a:cs typeface="Arial" pitchFamily="34" charset="0"/>
              </a:rPr>
              <a:t>Council meetings, I want to make you </a:t>
            </a:r>
            <a:r>
              <a:rPr lang="en-US" dirty="0" smtClean="0">
                <a:latin typeface="Arial" pitchFamily="34" charset="0"/>
                <a:cs typeface="Arial" pitchFamily="34" charset="0"/>
              </a:rPr>
              <a:t>are aware </a:t>
            </a:r>
            <a:r>
              <a:rPr lang="en-US" dirty="0">
                <a:latin typeface="Arial" pitchFamily="34" charset="0"/>
                <a:cs typeface="Arial" pitchFamily="34" charset="0"/>
              </a:rPr>
              <a:t>that there is an ‘electronic resource’ associated with my Director’s Report. </a:t>
            </a:r>
            <a:r>
              <a:rPr lang="en-US" dirty="0" smtClean="0">
                <a:latin typeface="Arial" pitchFamily="34" charset="0"/>
                <a:cs typeface="Arial" pitchFamily="34" charset="0"/>
              </a:rPr>
              <a:t>This </a:t>
            </a:r>
            <a:r>
              <a:rPr lang="en-US" dirty="0">
                <a:latin typeface="Arial" pitchFamily="34" charset="0"/>
                <a:cs typeface="Arial" pitchFamily="34" charset="0"/>
              </a:rPr>
              <a:t>is analogous to the supplemental materials </a:t>
            </a:r>
            <a:r>
              <a:rPr lang="en-US" dirty="0" smtClean="0">
                <a:latin typeface="Arial" pitchFamily="34" charset="0"/>
                <a:cs typeface="Arial" pitchFamily="34" charset="0"/>
              </a:rPr>
              <a:t>of a </a:t>
            </a:r>
            <a:r>
              <a:rPr lang="en-US" dirty="0">
                <a:latin typeface="Arial" pitchFamily="34" charset="0"/>
                <a:cs typeface="Arial" pitchFamily="34" charset="0"/>
              </a:rPr>
              <a:t>published paper, and can be accessed at the URL shown here.</a:t>
            </a:r>
          </a:p>
          <a:p>
            <a:endParaRPr lang="en-US" dirty="0">
              <a:latin typeface="Arial" pitchFamily="34" charset="0"/>
              <a:cs typeface="Arial" pitchFamily="34" charset="0"/>
            </a:endParaRPr>
          </a:p>
          <a:p>
            <a:r>
              <a:rPr lang="en-US" dirty="0" smtClean="0">
                <a:latin typeface="Arial" pitchFamily="34" charset="0"/>
                <a:cs typeface="Arial" pitchFamily="34" charset="0"/>
              </a:rPr>
              <a:t>The slides </a:t>
            </a:r>
            <a:r>
              <a:rPr lang="en-US" dirty="0">
                <a:latin typeface="Arial" pitchFamily="34" charset="0"/>
                <a:cs typeface="Arial" pitchFamily="34" charset="0"/>
              </a:rPr>
              <a:t>that I </a:t>
            </a:r>
            <a:r>
              <a:rPr lang="en-US" dirty="0" smtClean="0">
                <a:latin typeface="Arial" pitchFamily="34" charset="0"/>
                <a:cs typeface="Arial" pitchFamily="34" charset="0"/>
              </a:rPr>
              <a:t>show </a:t>
            </a:r>
            <a:r>
              <a:rPr lang="en-US" dirty="0">
                <a:latin typeface="Arial" pitchFamily="34" charset="0"/>
                <a:cs typeface="Arial" pitchFamily="34" charset="0"/>
              </a:rPr>
              <a:t>during my Director’s Report are also available electronically at this site– * both as </a:t>
            </a:r>
            <a:r>
              <a:rPr lang="en-US" dirty="0" smtClean="0">
                <a:latin typeface="Arial" pitchFamily="34" charset="0"/>
                <a:cs typeface="Arial" pitchFamily="34" charset="0"/>
              </a:rPr>
              <a:t>PDF </a:t>
            </a:r>
            <a:r>
              <a:rPr lang="en-US" dirty="0">
                <a:latin typeface="Arial" pitchFamily="34" charset="0"/>
                <a:cs typeface="Arial" pitchFamily="34" charset="0"/>
              </a:rPr>
              <a:t>and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 For slides associated with specific documents or relevant web sites, there is a </a:t>
            </a:r>
            <a:r>
              <a:rPr lang="en-US" dirty="0" smtClean="0">
                <a:latin typeface="Arial" pitchFamily="34" charset="0"/>
                <a:cs typeface="Arial" pitchFamily="34" charset="0"/>
              </a:rPr>
              <a:t>‘Document #’ </a:t>
            </a:r>
            <a:r>
              <a:rPr lang="en-US" dirty="0">
                <a:latin typeface="Arial" pitchFamily="34" charset="0"/>
                <a:cs typeface="Arial" pitchFamily="34" charset="0"/>
              </a:rPr>
              <a:t>indicated on the bottom right, which </a:t>
            </a:r>
            <a:r>
              <a:rPr lang="en-US" dirty="0" smtClean="0">
                <a:latin typeface="Arial" pitchFamily="34" charset="0"/>
                <a:cs typeface="Arial" pitchFamily="34" charset="0"/>
              </a:rPr>
              <a:t>references </a:t>
            </a:r>
            <a:r>
              <a:rPr lang="en-US" dirty="0">
                <a:latin typeface="Arial" pitchFamily="34" charset="0"/>
                <a:cs typeface="Arial" pitchFamily="34" charset="0"/>
              </a:rPr>
              <a:t>materials that </a:t>
            </a:r>
            <a:r>
              <a:rPr lang="en-US" dirty="0" smtClean="0">
                <a:latin typeface="Arial" pitchFamily="34" charset="0"/>
                <a:cs typeface="Arial" pitchFamily="34" charset="0"/>
              </a:rPr>
              <a:t>can be accessed and/or downloaded at </a:t>
            </a:r>
            <a:r>
              <a:rPr lang="en-US" dirty="0">
                <a:latin typeface="Arial" pitchFamily="34" charset="0"/>
                <a:cs typeface="Arial" pitchFamily="34" charset="0"/>
              </a:rPr>
              <a:t>the </a:t>
            </a:r>
            <a:r>
              <a:rPr lang="en-US" dirty="0" smtClean="0">
                <a:latin typeface="Arial" pitchFamily="34" charset="0"/>
                <a:cs typeface="Arial" pitchFamily="34" charset="0"/>
              </a:rPr>
              <a:t>website </a:t>
            </a:r>
            <a:r>
              <a:rPr lang="en-US" dirty="0">
                <a:latin typeface="Arial" pitchFamily="34" charset="0"/>
                <a:cs typeface="Arial" pitchFamily="34" charset="0"/>
              </a:rPr>
              <a:t>shown here.</a:t>
            </a:r>
          </a:p>
          <a:p>
            <a:endParaRPr lang="en-US" dirty="0">
              <a:latin typeface="Arial" pitchFamily="34" charset="0"/>
              <a:cs typeface="Arial" pitchFamily="34" charset="0"/>
            </a:endParaRPr>
          </a:p>
          <a:p>
            <a:r>
              <a:rPr lang="en-US" dirty="0">
                <a:latin typeface="Arial" pitchFamily="34" charset="0"/>
                <a:cs typeface="Arial" pitchFamily="34" charset="0"/>
              </a:rPr>
              <a:t>In addition to the video </a:t>
            </a:r>
            <a:r>
              <a:rPr lang="en-US" dirty="0" smtClean="0">
                <a:latin typeface="Arial" pitchFamily="34" charset="0"/>
                <a:cs typeface="Arial" pitchFamily="34" charset="0"/>
              </a:rPr>
              <a:t>archive, </a:t>
            </a:r>
            <a:r>
              <a:rPr lang="en-US" dirty="0">
                <a:latin typeface="Arial" pitchFamily="34" charset="0"/>
                <a:cs typeface="Arial" pitchFamily="34" charset="0"/>
              </a:rPr>
              <a:t>this web page and all linked documents will be archived on NHGRI’s </a:t>
            </a:r>
            <a:r>
              <a:rPr lang="en-US" dirty="0" smtClean="0">
                <a:latin typeface="Arial" pitchFamily="34" charset="0"/>
                <a:cs typeface="Arial" pitchFamily="34" charset="0"/>
              </a:rPr>
              <a:t>website (genome.gov) </a:t>
            </a:r>
            <a:r>
              <a:rPr lang="en-US" dirty="0">
                <a:latin typeface="Arial" pitchFamily="34" charset="0"/>
                <a:cs typeface="Arial" pitchFamily="34" charset="0"/>
              </a:rPr>
              <a:t>as a permanent historic resource.</a:t>
            </a:r>
          </a:p>
        </p:txBody>
      </p:sp>
      <p:sp>
        <p:nvSpPr>
          <p:cNvPr id="6"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a:t>
            </a:fld>
            <a:endParaRPr lang="en-US" dirty="0" smtClean="0">
              <a:cs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rmAutofit/>
          </a:bodyPr>
          <a:lstStyle/>
          <a:p>
            <a:pPr defTabSz="929421">
              <a:defRPr/>
            </a:pPr>
            <a:r>
              <a:rPr lang="en-US" dirty="0" smtClean="0">
                <a:latin typeface="Arial" pitchFamily="34" charset="0"/>
                <a:cs typeface="Arial" pitchFamily="34" charset="0"/>
              </a:rPr>
              <a:t>Fiscal </a:t>
            </a:r>
            <a:r>
              <a:rPr lang="en-US" dirty="0">
                <a:latin typeface="Arial" pitchFamily="34" charset="0"/>
                <a:cs typeface="Arial" pitchFamily="34" charset="0"/>
              </a:rPr>
              <a:t>Y</a:t>
            </a:r>
            <a:r>
              <a:rPr lang="en-US" dirty="0" smtClean="0">
                <a:latin typeface="Arial" pitchFamily="34" charset="0"/>
                <a:cs typeface="Arial" pitchFamily="34" charset="0"/>
              </a:rPr>
              <a:t>ear </a:t>
            </a:r>
            <a:r>
              <a:rPr lang="en-US" dirty="0">
                <a:latin typeface="Arial" pitchFamily="34" charset="0"/>
                <a:cs typeface="Arial" pitchFamily="34" charset="0"/>
              </a:rPr>
              <a:t>2015 starts on October </a:t>
            </a:r>
            <a:r>
              <a:rPr lang="en-US" dirty="0" smtClean="0">
                <a:latin typeface="Arial" pitchFamily="34" charset="0"/>
                <a:cs typeface="Arial" pitchFamily="34" charset="0"/>
              </a:rPr>
              <a:t>1, and once again, we find ourselves quite uncertain about NIH’s or NHGRI’s budget. * The regular appropriations process has, once again, not been completed by the U.S. Congress. </a:t>
            </a:r>
          </a:p>
          <a:p>
            <a:pPr defTabSz="929421">
              <a:defRPr/>
            </a:pPr>
            <a:r>
              <a:rPr lang="en-US" dirty="0" smtClean="0">
                <a:latin typeface="Arial" pitchFamily="34" charset="0"/>
                <a:cs typeface="Arial" pitchFamily="34" charset="0"/>
              </a:rPr>
              <a:t> </a:t>
            </a:r>
          </a:p>
          <a:p>
            <a:pPr defTabSz="929421">
              <a:defRPr/>
            </a:pPr>
            <a:r>
              <a:rPr lang="en-US" dirty="0" smtClean="0">
                <a:latin typeface="Arial" pitchFamily="34" charset="0"/>
                <a:cs typeface="Arial" pitchFamily="34" charset="0"/>
              </a:rPr>
              <a:t>Here is a summary of what has happened so far. * In </a:t>
            </a:r>
            <a:r>
              <a:rPr lang="en-US" dirty="0">
                <a:latin typeface="Arial" pitchFamily="34" charset="0"/>
                <a:cs typeface="Arial" pitchFamily="34" charset="0"/>
              </a:rPr>
              <a:t>the Senate, the </a:t>
            </a:r>
            <a:r>
              <a:rPr lang="en-US" dirty="0" smtClean="0">
                <a:latin typeface="Arial" pitchFamily="34" charset="0"/>
                <a:cs typeface="Arial" pitchFamily="34" charset="0"/>
              </a:rPr>
              <a:t>relevant appropriations </a:t>
            </a:r>
            <a:r>
              <a:rPr lang="en-US" dirty="0">
                <a:latin typeface="Arial" pitchFamily="34" charset="0"/>
                <a:cs typeface="Arial" pitchFamily="34" charset="0"/>
              </a:rPr>
              <a:t>subcommittee </a:t>
            </a:r>
            <a:r>
              <a:rPr lang="en-US" dirty="0" smtClean="0">
                <a:latin typeface="Arial" pitchFamily="34" charset="0"/>
                <a:cs typeface="Arial" pitchFamily="34" charset="0"/>
              </a:rPr>
              <a:t>responsible </a:t>
            </a:r>
            <a:r>
              <a:rPr lang="en-US" dirty="0">
                <a:latin typeface="Arial" pitchFamily="34" charset="0"/>
                <a:cs typeface="Arial" pitchFamily="34" charset="0"/>
              </a:rPr>
              <a:t>for NIH funding </a:t>
            </a:r>
            <a:r>
              <a:rPr lang="en-US" dirty="0" smtClean="0">
                <a:latin typeface="Arial" pitchFamily="34" charset="0"/>
                <a:cs typeface="Arial" pitchFamily="34" charset="0"/>
              </a:rPr>
              <a:t>drafted </a:t>
            </a:r>
            <a:r>
              <a:rPr lang="en-US" dirty="0">
                <a:latin typeface="Arial" pitchFamily="34" charset="0"/>
                <a:cs typeface="Arial" pitchFamily="34" charset="0"/>
              </a:rPr>
              <a:t>a bill </a:t>
            </a:r>
            <a:r>
              <a:rPr lang="en-US" dirty="0" smtClean="0">
                <a:latin typeface="Arial" pitchFamily="34" charset="0"/>
                <a:cs typeface="Arial" pitchFamily="34" charset="0"/>
              </a:rPr>
              <a:t>allocating </a:t>
            </a:r>
            <a:r>
              <a:rPr lang="en-US" dirty="0">
                <a:latin typeface="Arial" pitchFamily="34" charset="0"/>
                <a:cs typeface="Arial" pitchFamily="34" charset="0"/>
              </a:rPr>
              <a:t>$30.5 billion for </a:t>
            </a:r>
            <a:r>
              <a:rPr lang="en-US" dirty="0" smtClean="0">
                <a:latin typeface="Arial" pitchFamily="34" charset="0"/>
                <a:cs typeface="Arial" pitchFamily="34" charset="0"/>
              </a:rPr>
              <a:t>NIH and $</a:t>
            </a:r>
            <a:r>
              <a:rPr lang="en-US" dirty="0">
                <a:latin typeface="Arial" pitchFamily="34" charset="0"/>
                <a:cs typeface="Arial" pitchFamily="34" charset="0"/>
              </a:rPr>
              <a:t>504 million for </a:t>
            </a:r>
            <a:r>
              <a:rPr lang="en-US" dirty="0" smtClean="0">
                <a:latin typeface="Arial" pitchFamily="34" charset="0"/>
                <a:cs typeface="Arial" pitchFamily="34" charset="0"/>
              </a:rPr>
              <a:t>NHGRI, but that bill has not </a:t>
            </a:r>
            <a:r>
              <a:rPr lang="en-US" dirty="0">
                <a:latin typeface="Arial" pitchFamily="34" charset="0"/>
                <a:cs typeface="Arial" pitchFamily="34" charset="0"/>
              </a:rPr>
              <a:t>been approved by the full committee. </a:t>
            </a:r>
            <a:r>
              <a:rPr lang="en-US" dirty="0" smtClean="0">
                <a:latin typeface="Arial" pitchFamily="34" charset="0"/>
                <a:cs typeface="Arial" pitchFamily="34" charset="0"/>
              </a:rPr>
              <a:t>Both of these numbers are just a small amount higher than the proposed President’s budget. The </a:t>
            </a:r>
            <a:r>
              <a:rPr lang="en-US" dirty="0">
                <a:latin typeface="Arial" pitchFamily="34" charset="0"/>
                <a:cs typeface="Arial" pitchFamily="34" charset="0"/>
              </a:rPr>
              <a:t>equivalent committee in the House has not issued </a:t>
            </a:r>
            <a:r>
              <a:rPr lang="en-US" dirty="0" smtClean="0">
                <a:latin typeface="Arial" pitchFamily="34" charset="0"/>
                <a:cs typeface="Arial" pitchFamily="34" charset="0"/>
              </a:rPr>
              <a:t>a</a:t>
            </a:r>
            <a:r>
              <a:rPr lang="en-US" baseline="0" dirty="0" smtClean="0">
                <a:latin typeface="Arial" pitchFamily="34" charset="0"/>
                <a:cs typeface="Arial" pitchFamily="34" charset="0"/>
              </a:rPr>
              <a:t> </a:t>
            </a:r>
            <a:r>
              <a:rPr lang="en-US" dirty="0" smtClean="0">
                <a:latin typeface="Arial" pitchFamily="34" charset="0"/>
                <a:cs typeface="Arial" pitchFamily="34" charset="0"/>
              </a:rPr>
              <a:t>bill at all. </a:t>
            </a:r>
            <a:endParaRPr lang="en-US" dirty="0">
              <a:latin typeface="Arial" pitchFamily="34" charset="0"/>
              <a:cs typeface="Arial" pitchFamily="34" charset="0"/>
            </a:endParaRPr>
          </a:p>
          <a:p>
            <a:pPr defTabSz="929421">
              <a:defRPr/>
            </a:pPr>
            <a:endParaRPr lang="en-US" dirty="0">
              <a:latin typeface="Arial" pitchFamily="34" charset="0"/>
              <a:cs typeface="Arial" pitchFamily="34" charset="0"/>
            </a:endParaRPr>
          </a:p>
          <a:p>
            <a:pPr defTabSz="929421">
              <a:defRPr/>
            </a:pPr>
            <a:r>
              <a:rPr lang="en-US" dirty="0" smtClean="0">
                <a:latin typeface="Arial" pitchFamily="34" charset="0"/>
                <a:cs typeface="Arial" pitchFamily="34" charset="0"/>
              </a:rPr>
              <a:t>*  What </a:t>
            </a:r>
            <a:r>
              <a:rPr lang="en-US" dirty="0">
                <a:latin typeface="Arial" pitchFamily="34" charset="0"/>
                <a:cs typeface="Arial" pitchFamily="34" charset="0"/>
              </a:rPr>
              <a:t>this means is that we are once again </a:t>
            </a:r>
            <a:r>
              <a:rPr lang="en-US" dirty="0" smtClean="0">
                <a:latin typeface="Arial" pitchFamily="34" charset="0"/>
                <a:cs typeface="Arial" pitchFamily="34" charset="0"/>
              </a:rPr>
              <a:t>relying on </a:t>
            </a:r>
            <a:r>
              <a:rPr lang="en-US" dirty="0">
                <a:latin typeface="Arial" pitchFamily="34" charset="0"/>
                <a:cs typeface="Arial" pitchFamily="34" charset="0"/>
              </a:rPr>
              <a:t>Congress </a:t>
            </a:r>
            <a:r>
              <a:rPr lang="en-US" dirty="0" smtClean="0">
                <a:latin typeface="Arial" pitchFamily="34" charset="0"/>
                <a:cs typeface="Arial" pitchFamily="34" charset="0"/>
              </a:rPr>
              <a:t>to pass a </a:t>
            </a:r>
            <a:r>
              <a:rPr lang="en-US" dirty="0">
                <a:latin typeface="Arial" pitchFamily="34" charset="0"/>
                <a:cs typeface="Arial" pitchFamily="34" charset="0"/>
              </a:rPr>
              <a:t>Continuing </a:t>
            </a:r>
            <a:r>
              <a:rPr lang="en-US" dirty="0" smtClean="0">
                <a:latin typeface="Arial" pitchFamily="34" charset="0"/>
                <a:cs typeface="Arial" pitchFamily="34" charset="0"/>
              </a:rPr>
              <a:t>Resolution</a:t>
            </a:r>
            <a:r>
              <a:rPr lang="en-US" baseline="0" dirty="0" smtClean="0">
                <a:latin typeface="Arial" pitchFamily="34" charset="0"/>
                <a:cs typeface="Arial" pitchFamily="34" charset="0"/>
              </a:rPr>
              <a:t> (or </a:t>
            </a:r>
            <a:r>
              <a:rPr lang="en-US" dirty="0" smtClean="0">
                <a:latin typeface="Arial" pitchFamily="34" charset="0"/>
                <a:cs typeface="Arial" pitchFamily="34" charset="0"/>
              </a:rPr>
              <a:t>CR) </a:t>
            </a:r>
            <a:r>
              <a:rPr lang="en-US" dirty="0">
                <a:latin typeface="Arial" pitchFamily="34" charset="0"/>
                <a:cs typeface="Arial" pitchFamily="34" charset="0"/>
              </a:rPr>
              <a:t>to keep the government operational beyond September </a:t>
            </a:r>
            <a:r>
              <a:rPr lang="en-US" dirty="0" smtClean="0">
                <a:latin typeface="Arial" pitchFamily="34" charset="0"/>
                <a:cs typeface="Arial" pitchFamily="34" charset="0"/>
              </a:rPr>
              <a:t>30. </a:t>
            </a:r>
            <a:r>
              <a:rPr lang="en-US" dirty="0">
                <a:latin typeface="Arial" panose="020B0604020202020204" pitchFamily="34" charset="0"/>
                <a:cs typeface="Arial" panose="020B0604020202020204" pitchFamily="34" charset="0"/>
              </a:rPr>
              <a:t>Such a CR is </a:t>
            </a:r>
            <a:r>
              <a:rPr lang="en-US" dirty="0" smtClean="0">
                <a:latin typeface="Arial" panose="020B0604020202020204" pitchFamily="34" charset="0"/>
                <a:cs typeface="Arial" panose="020B0604020202020204" pitchFamily="34" charset="0"/>
              </a:rPr>
              <a:t>expected, </a:t>
            </a:r>
            <a:r>
              <a:rPr lang="en-US" dirty="0">
                <a:latin typeface="Arial" panose="020B0604020202020204" pitchFamily="34" charset="0"/>
                <a:cs typeface="Arial" panose="020B0604020202020204" pitchFamily="34" charset="0"/>
              </a:rPr>
              <a:t>and will likely fund the government </a:t>
            </a:r>
            <a:r>
              <a:rPr lang="en-US" dirty="0" smtClean="0">
                <a:latin typeface="Arial" panose="020B0604020202020204" pitchFamily="34" charset="0"/>
                <a:cs typeface="Arial" panose="020B0604020202020204" pitchFamily="34" charset="0"/>
              </a:rPr>
              <a:t>at </a:t>
            </a:r>
            <a:r>
              <a:rPr lang="en-US" dirty="0">
                <a:latin typeface="Arial" panose="020B0604020202020204" pitchFamily="34" charset="0"/>
                <a:cs typeface="Arial" panose="020B0604020202020204" pitchFamily="34" charset="0"/>
              </a:rPr>
              <a:t>least </a:t>
            </a:r>
            <a:r>
              <a:rPr lang="en-US" dirty="0" smtClean="0">
                <a:latin typeface="Arial" panose="020B0604020202020204" pitchFamily="34" charset="0"/>
                <a:cs typeface="Arial" panose="020B0604020202020204" pitchFamily="34" charset="0"/>
              </a:rPr>
              <a:t>through the </a:t>
            </a:r>
            <a:r>
              <a:rPr lang="en-US" dirty="0">
                <a:latin typeface="Arial" panose="020B0604020202020204" pitchFamily="34" charset="0"/>
                <a:cs typeface="Arial" panose="020B0604020202020204" pitchFamily="34" charset="0"/>
              </a:rPr>
              <a:t>November elections. </a:t>
            </a:r>
            <a:r>
              <a:rPr lang="en-US" dirty="0" smtClean="0">
                <a:latin typeface="Arial" panose="020B0604020202020204" pitchFamily="34" charset="0"/>
                <a:cs typeface="Arial" panose="020B0604020202020204" pitchFamily="34" charset="0"/>
              </a:rPr>
              <a:t>But it </a:t>
            </a:r>
            <a:r>
              <a:rPr lang="en-US" dirty="0">
                <a:latin typeface="Arial" panose="020B0604020202020204" pitchFamily="34" charset="0"/>
                <a:cs typeface="Arial" panose="020B0604020202020204" pitchFamily="34" charset="0"/>
              </a:rPr>
              <a:t>is </a:t>
            </a:r>
            <a:r>
              <a:rPr lang="en-US" dirty="0" smtClean="0">
                <a:latin typeface="Arial" panose="020B0604020202020204" pitchFamily="34" charset="0"/>
                <a:cs typeface="Arial" panose="020B0604020202020204" pitchFamily="34" charset="0"/>
              </a:rPr>
              <a:t>really unclear </a:t>
            </a:r>
            <a:r>
              <a:rPr lang="en-US" dirty="0">
                <a:latin typeface="Arial" panose="020B0604020202020204" pitchFamily="34" charset="0"/>
                <a:cs typeface="Arial" panose="020B0604020202020204" pitchFamily="34" charset="0"/>
              </a:rPr>
              <a:t>what the </a:t>
            </a:r>
            <a:r>
              <a:rPr lang="en-US" dirty="0" smtClean="0">
                <a:latin typeface="Arial" panose="020B0604020202020204" pitchFamily="34" charset="0"/>
                <a:cs typeface="Arial" panose="020B0604020202020204" pitchFamily="34" charset="0"/>
              </a:rPr>
              <a:t>budgetary forecast </a:t>
            </a:r>
            <a:r>
              <a:rPr lang="en-US" dirty="0">
                <a:latin typeface="Arial" panose="020B0604020202020204" pitchFamily="34" charset="0"/>
                <a:cs typeface="Arial" panose="020B0604020202020204" pitchFamily="34" charset="0"/>
              </a:rPr>
              <a:t>looks like beyond that </a:t>
            </a:r>
            <a:r>
              <a:rPr lang="en-US" dirty="0" smtClean="0">
                <a:latin typeface="Arial" panose="020B0604020202020204" pitchFamily="34" charset="0"/>
                <a:cs typeface="Arial" panose="020B0604020202020204" pitchFamily="34" charset="0"/>
              </a:rPr>
              <a:t>point, especially with this being an election year.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21</a:t>
            </a:fld>
            <a:endParaRPr lang="en-US" dirty="0" smtClean="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pPr>
              <a:defRPr/>
            </a:pPr>
            <a:r>
              <a:rPr lang="en-US" i="0" dirty="0" smtClean="0">
                <a:latin typeface="Arial" pitchFamily="34" charset="0"/>
                <a:cs typeface="Arial" pitchFamily="34" charset="0"/>
              </a:rPr>
              <a:t>Dr. Richard Gibbs, NHGRI grantee</a:t>
            </a:r>
            <a:r>
              <a:rPr lang="en-US" i="0" baseline="0" dirty="0" smtClean="0">
                <a:latin typeface="Arial" pitchFamily="34" charset="0"/>
                <a:cs typeface="Arial" pitchFamily="34" charset="0"/>
              </a:rPr>
              <a:t> and former Council member, has been awarded the Companion of the Order of Australia. The award recognizes eminent achievement and merit of the highest degree in service to Australia or humanity at large. </a:t>
            </a:r>
            <a:endParaRPr lang="en-US" i="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22</a:t>
            </a:fld>
            <a:endParaRPr lang="en-US" dirty="0" smtClean="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pPr defTabSz="921587">
              <a:defRPr/>
            </a:pPr>
            <a:r>
              <a:rPr lang="en-US" dirty="0" smtClean="0">
                <a:latin typeface="Arial" pitchFamily="34" charset="0"/>
                <a:cs typeface="Arial" pitchFamily="34" charset="0"/>
              </a:rPr>
              <a:t>The </a:t>
            </a:r>
            <a:r>
              <a:rPr lang="en-US" dirty="0" err="1" smtClean="0">
                <a:latin typeface="Arial" pitchFamily="34" charset="0"/>
                <a:cs typeface="Arial" pitchFamily="34" charset="0"/>
              </a:rPr>
              <a:t>HudsonAlpha</a:t>
            </a:r>
            <a:r>
              <a:rPr lang="en-US" dirty="0" smtClean="0">
                <a:latin typeface="Arial" pitchFamily="34" charset="0"/>
                <a:cs typeface="Arial" pitchFamily="34" charset="0"/>
              </a:rPr>
              <a:t> Institute for Biotechnology has awarded Jay </a:t>
            </a:r>
            <a:r>
              <a:rPr lang="en-US" dirty="0" err="1" smtClean="0">
                <a:latin typeface="Arial" pitchFamily="34" charset="0"/>
                <a:cs typeface="Arial" pitchFamily="34" charset="0"/>
              </a:rPr>
              <a:t>Shendure</a:t>
            </a:r>
            <a:r>
              <a:rPr lang="en-US" dirty="0" smtClean="0">
                <a:latin typeface="Arial" pitchFamily="34" charset="0"/>
                <a:cs typeface="Arial" pitchFamily="34" charset="0"/>
              </a:rPr>
              <a:t>, NHGRI grantee and incoming Council member, its </a:t>
            </a:r>
            <a:r>
              <a:rPr lang="en-US" dirty="0" err="1" smtClean="0">
                <a:latin typeface="Arial" pitchFamily="34" charset="0"/>
                <a:cs typeface="Arial" pitchFamily="34" charset="0"/>
              </a:rPr>
              <a:t>HudsonAlpha</a:t>
            </a:r>
            <a:r>
              <a:rPr lang="en-US" dirty="0" smtClean="0">
                <a:latin typeface="Arial" pitchFamily="34" charset="0"/>
                <a:cs typeface="Arial" pitchFamily="34" charset="0"/>
              </a:rPr>
              <a:t> Life Sciences Prize for his work in the development and application of genomic technologies, including completing a genome sequence of the HeLa cell line.</a:t>
            </a:r>
          </a:p>
          <a:p>
            <a:pPr defTabSz="921587">
              <a:defRPr/>
            </a:pPr>
            <a:endParaRPr lang="en-US" dirty="0" smtClean="0">
              <a:latin typeface="Arial" pitchFamily="34" charset="0"/>
              <a:cs typeface="Arial" pitchFamily="34" charset="0"/>
            </a:endParaRPr>
          </a:p>
          <a:p>
            <a:pPr>
              <a:defRPr/>
            </a:pP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148">
              <a:defRPr/>
            </a:pPr>
            <a:fld id="{EF1538E9-0E3C-4F99-854D-827A84D0C00A}" type="slidenum">
              <a:rPr lang="en-US" smtClean="0">
                <a:solidFill>
                  <a:srgbClr val="000000"/>
                </a:solidFill>
              </a:rPr>
              <a:pPr defTabSz="933148">
                <a:defRPr/>
              </a:pPr>
              <a:t>23</a:t>
            </a:fld>
            <a:endParaRPr lang="en-US" dirty="0"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1203325" y="701675"/>
            <a:ext cx="4679950" cy="3509963"/>
          </a:xfrm>
          <a:prstGeom prst="rect">
            <a:avLst/>
          </a:prstGeom>
          <a:ln/>
        </p:spPr>
      </p:sp>
      <p:sp>
        <p:nvSpPr>
          <p:cNvPr id="141315"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06" tIns="47702" rIns="95406" bIns="47702" numCol="1" anchor="t" anchorCtr="0" compatLnSpc="1">
            <a:prstTxWarp prst="textNoShape">
              <a:avLst/>
            </a:prstTxWarp>
          </a:bodyPr>
          <a:lstStyle/>
          <a:p>
            <a:pPr lvl="1" defTabSz="1006251">
              <a:defRPr/>
            </a:pPr>
            <a:r>
              <a:rPr lang="en-US" dirty="0" smtClean="0">
                <a:latin typeface="Arial" panose="020B0604020202020204" pitchFamily="34" charset="0"/>
                <a:cs typeface="Arial" pitchFamily="34" charset="0"/>
              </a:rPr>
              <a:t>Featured</a:t>
            </a:r>
            <a:r>
              <a:rPr lang="en-US" baseline="0" dirty="0" smtClean="0">
                <a:latin typeface="Arial" pitchFamily="34" charset="0"/>
                <a:cs typeface="Arial" pitchFamily="34" charset="0"/>
              </a:rPr>
              <a:t> as an NHGRI Genome Advance of the Month s</a:t>
            </a:r>
            <a:r>
              <a:rPr lang="en-US" dirty="0" smtClean="0">
                <a:latin typeface="Arial" pitchFamily="34" charset="0"/>
                <a:cs typeface="Arial" pitchFamily="34" charset="0"/>
              </a:rPr>
              <a:t>ince the last Council meeting have been </a:t>
            </a:r>
            <a:r>
              <a:rPr lang="en-US" baseline="0" dirty="0" smtClean="0">
                <a:latin typeface="Arial" pitchFamily="34" charset="0"/>
                <a:cs typeface="Arial" pitchFamily="34" charset="0"/>
              </a:rPr>
              <a:t>publications </a:t>
            </a:r>
            <a:r>
              <a:rPr lang="en-US" dirty="0" smtClean="0">
                <a:latin typeface="Arial" pitchFamily="34" charset="0"/>
                <a:cs typeface="Arial" pitchFamily="34" charset="0"/>
              </a:rPr>
              <a:t>describing * Y chromosome evolution</a:t>
            </a:r>
            <a:r>
              <a:rPr lang="en-US" baseline="0" dirty="0" smtClean="0">
                <a:latin typeface="Arial" pitchFamily="34" charset="0"/>
                <a:cs typeface="Arial" pitchFamily="34" charset="0"/>
              </a:rPr>
              <a:t>, </a:t>
            </a:r>
            <a:r>
              <a:rPr lang="en-US" dirty="0" smtClean="0">
                <a:latin typeface="Arial" pitchFamily="34" charset="0"/>
                <a:cs typeface="Arial" pitchFamily="34" charset="0"/>
              </a:rPr>
              <a:t>* </a:t>
            </a:r>
            <a:r>
              <a:rPr lang="en-US" baseline="0" dirty="0" smtClean="0">
                <a:latin typeface="Arial" pitchFamily="34" charset="0"/>
                <a:cs typeface="Arial" pitchFamily="34" charset="0"/>
              </a:rPr>
              <a:t>ancient methylation patterns in Neanderthal and </a:t>
            </a:r>
            <a:r>
              <a:rPr lang="en-US" baseline="0" dirty="0" err="1" smtClean="0">
                <a:latin typeface="Arial" pitchFamily="34" charset="0"/>
                <a:cs typeface="Arial" pitchFamily="34" charset="0"/>
              </a:rPr>
              <a:t>Denisovan</a:t>
            </a:r>
            <a:r>
              <a:rPr lang="en-US" baseline="0" dirty="0" smtClean="0">
                <a:latin typeface="Arial" pitchFamily="34" charset="0"/>
                <a:cs typeface="Arial" pitchFamily="34" charset="0"/>
              </a:rPr>
              <a:t> genomes, * detecting heart transplant rejection using DNA sequencing, and * </a:t>
            </a:r>
            <a:r>
              <a:rPr lang="en-US" dirty="0">
                <a:latin typeface="Arial" pitchFamily="34" charset="0"/>
                <a:cs typeface="Arial" pitchFamily="34" charset="0"/>
              </a:rPr>
              <a:t>disease-causing mutations in mitochondrial genomes.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24</a:t>
            </a:fld>
            <a:endParaRPr lang="en-US" dirty="0" smtClean="0">
              <a:solidFill>
                <a:prstClr val="black"/>
              </a:solidFill>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06" tIns="47702" rIns="95406" bIns="47702" numCol="1" anchor="t" anchorCtr="0" compatLnSpc="1">
            <a:prstTxWarp prst="textNoShape">
              <a:avLst/>
            </a:prstTxWarp>
          </a:bodyPr>
          <a:lstStyle/>
          <a:p>
            <a:pPr defTabSz="921587">
              <a:defRPr/>
            </a:pPr>
            <a:r>
              <a:rPr lang="en-US" b="0" dirty="0" smtClean="0">
                <a:latin typeface="Arial" pitchFamily="34" charset="0"/>
                <a:cs typeface="Arial" pitchFamily="34" charset="0"/>
              </a:rPr>
              <a:t>Recent prominent genomics news stories include</a:t>
            </a:r>
            <a:r>
              <a:rPr lang="en-US" b="0" baseline="0" dirty="0" smtClean="0">
                <a:latin typeface="Arial" pitchFamily="34" charset="0"/>
                <a:cs typeface="Arial" pitchFamily="34" charset="0"/>
              </a:rPr>
              <a:t> * a </a:t>
            </a:r>
            <a:r>
              <a:rPr lang="en-US" b="0" i="1" baseline="0" dirty="0" smtClean="0">
                <a:latin typeface="Arial" pitchFamily="34" charset="0"/>
                <a:cs typeface="Arial" pitchFamily="34" charset="0"/>
              </a:rPr>
              <a:t>Washington Post </a:t>
            </a:r>
            <a:r>
              <a:rPr lang="en-US" b="0" i="0" baseline="0" dirty="0" smtClean="0">
                <a:latin typeface="Arial" pitchFamily="34" charset="0"/>
                <a:cs typeface="Arial" pitchFamily="34" charset="0"/>
              </a:rPr>
              <a:t>article </a:t>
            </a:r>
            <a:r>
              <a:rPr lang="en-US" b="0" baseline="0" dirty="0" smtClean="0">
                <a:latin typeface="Arial" pitchFamily="34" charset="0"/>
                <a:cs typeface="Arial" pitchFamily="34" charset="0"/>
              </a:rPr>
              <a:t>about personalized medicine, *an article in the </a:t>
            </a:r>
            <a:r>
              <a:rPr lang="en-US" b="0" i="1" baseline="0" dirty="0" smtClean="0">
                <a:latin typeface="Arial" pitchFamily="34" charset="0"/>
                <a:cs typeface="Arial" pitchFamily="34" charset="0"/>
              </a:rPr>
              <a:t>Pittsburgh Post-Gazette </a:t>
            </a:r>
            <a:r>
              <a:rPr lang="en-US" b="0" i="0" baseline="0" dirty="0" smtClean="0">
                <a:latin typeface="Arial" pitchFamily="34" charset="0"/>
                <a:cs typeface="Arial" pitchFamily="34" charset="0"/>
              </a:rPr>
              <a:t>that featured a conversation with NHGRI’s Les Biesecker </a:t>
            </a:r>
            <a:r>
              <a:rPr lang="en-US" b="0" baseline="0" dirty="0" smtClean="0">
                <a:latin typeface="Arial" pitchFamily="34" charset="0"/>
                <a:cs typeface="Arial" pitchFamily="34" charset="0"/>
              </a:rPr>
              <a:t>about one’s genome not being one’s destiny, and a </a:t>
            </a:r>
            <a:r>
              <a:rPr lang="en-US" b="0" i="1" baseline="0" dirty="0" smtClean="0">
                <a:latin typeface="Arial" pitchFamily="34" charset="0"/>
                <a:cs typeface="Arial" pitchFamily="34" charset="0"/>
              </a:rPr>
              <a:t>New York Times </a:t>
            </a:r>
            <a:r>
              <a:rPr lang="en-US" b="0" i="0" baseline="0" dirty="0" smtClean="0">
                <a:latin typeface="Arial" pitchFamily="34" charset="0"/>
                <a:cs typeface="Arial" pitchFamily="34" charset="0"/>
              </a:rPr>
              <a:t>article</a:t>
            </a:r>
            <a:r>
              <a:rPr lang="en-US" b="0" i="1" baseline="0" dirty="0" smtClean="0">
                <a:latin typeface="Arial" pitchFamily="34" charset="0"/>
                <a:cs typeface="Arial" pitchFamily="34" charset="0"/>
              </a:rPr>
              <a:t> </a:t>
            </a:r>
            <a:r>
              <a:rPr lang="en-US" b="0" baseline="0" dirty="0" smtClean="0">
                <a:latin typeface="Arial" pitchFamily="34" charset="0"/>
                <a:cs typeface="Arial" pitchFamily="34" charset="0"/>
              </a:rPr>
              <a:t>about the recent publications from the </a:t>
            </a:r>
            <a:r>
              <a:rPr lang="en-US" b="0" baseline="0" dirty="0" err="1" smtClean="0">
                <a:latin typeface="Arial" pitchFamily="34" charset="0"/>
                <a:cs typeface="Arial" pitchFamily="34" charset="0"/>
              </a:rPr>
              <a:t>modENCODE</a:t>
            </a:r>
            <a:r>
              <a:rPr lang="en-US" b="0" baseline="0" dirty="0" smtClean="0">
                <a:latin typeface="Arial" pitchFamily="34" charset="0"/>
                <a:cs typeface="Arial" pitchFamily="34" charset="0"/>
              </a:rPr>
              <a:t> project.</a:t>
            </a:r>
          </a:p>
          <a:p>
            <a:pPr defTabSz="921587">
              <a:defRPr/>
            </a:pPr>
            <a:endParaRPr lang="en-US" b="0" baseline="0" dirty="0" smtClean="0">
              <a:latin typeface="Arial" pitchFamily="34" charset="0"/>
              <a:cs typeface="Arial" pitchFamily="34" charset="0"/>
            </a:endParaRPr>
          </a:p>
          <a:p>
            <a:pPr defTabSz="921587">
              <a:defRPr/>
            </a:pPr>
            <a:endParaRPr lang="en-US" b="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25</a:t>
            </a:fld>
            <a:endParaRPr lang="en-US" dirty="0" smtClean="0">
              <a:solidFill>
                <a:prstClr val="black"/>
              </a:solidFill>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1203325" y="701675"/>
            <a:ext cx="4679950" cy="3509963"/>
          </a:xfrm>
          <a:prstGeom prst="rect">
            <a:avLst/>
          </a:prstGeom>
          <a:ln/>
        </p:spPr>
      </p:sp>
      <p:sp>
        <p:nvSpPr>
          <p:cNvPr id="135171"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406" tIns="47702" rIns="95406" bIns="47702" numCol="1" anchor="t" anchorCtr="0" compatLnSpc="1">
            <a:prstTxWarp prst="textNoShape">
              <a:avLst/>
            </a:prstTxWarp>
          </a:bodyPr>
          <a:lstStyle/>
          <a:p>
            <a:pPr defTabSz="921587">
              <a:defRPr/>
            </a:pPr>
            <a:r>
              <a:rPr lang="en-US" dirty="0" smtClean="0">
                <a:latin typeface="Arial" panose="020B0604020202020204" pitchFamily="34" charset="0"/>
                <a:cs typeface="Arial" pitchFamily="34" charset="0"/>
              </a:rPr>
              <a:t>And in terms</a:t>
            </a:r>
            <a:r>
              <a:rPr lang="en-US" baseline="0" dirty="0" smtClean="0">
                <a:latin typeface="Arial" pitchFamily="34" charset="0"/>
                <a:cs typeface="Arial" pitchFamily="34" charset="0"/>
              </a:rPr>
              <a:t> of </a:t>
            </a:r>
            <a:r>
              <a:rPr lang="en-US" u="sng" baseline="0" dirty="0" smtClean="0">
                <a:latin typeface="Arial" pitchFamily="34" charset="0"/>
                <a:cs typeface="Arial" pitchFamily="34" charset="0"/>
              </a:rPr>
              <a:t>Genomes</a:t>
            </a:r>
            <a:r>
              <a:rPr lang="en-US" baseline="0" dirty="0" smtClean="0">
                <a:latin typeface="Arial" pitchFamily="34" charset="0"/>
                <a:cs typeface="Arial" pitchFamily="34" charset="0"/>
              </a:rPr>
              <a:t> in the News, there have been a number of newly generated genome sequences reported since the last Council meeting, including: * Tyrolean iceman, * stick insect, * 240 strains of brewer’s yeasts, * termite, * hooded crow, * passenger pigeon, * whipworm, * common bean, * eucalyptus, * Atlantic salmon, * sheep, 10 varieties of citrus (including * sweet orange, * sour orange, * mandarins, and * pomelos), * polar bears, * electric eel, * 1,000 Bull Genomes Project Phase 1 (234 individuals from 3 species), * Antarctic midge, * canola plant, and * elephant genes (specifically, a publication describing their novel repertoire of olfactory receptor genes). I like this last paper in particular because </a:t>
            </a:r>
            <a:r>
              <a:rPr lang="en-US" i="1" baseline="0" dirty="0" smtClean="0">
                <a:latin typeface="Arial" pitchFamily="34" charset="0"/>
                <a:cs typeface="Arial" pitchFamily="34" charset="0"/>
              </a:rPr>
              <a:t>Genome</a:t>
            </a:r>
            <a:r>
              <a:rPr lang="en-US" baseline="0" dirty="0" smtClean="0">
                <a:latin typeface="Arial" pitchFamily="34" charset="0"/>
                <a:cs typeface="Arial" pitchFamily="34" charset="0"/>
              </a:rPr>
              <a:t> </a:t>
            </a:r>
            <a:r>
              <a:rPr lang="en-US" i="1" baseline="0" dirty="0" smtClean="0">
                <a:latin typeface="Arial" pitchFamily="34" charset="0"/>
                <a:cs typeface="Arial" pitchFamily="34" charset="0"/>
              </a:rPr>
              <a:t>Research</a:t>
            </a:r>
            <a:r>
              <a:rPr lang="en-US" baseline="0" dirty="0" smtClean="0">
                <a:latin typeface="Arial" pitchFamily="34" charset="0"/>
                <a:cs typeface="Arial" pitchFamily="34" charset="0"/>
              </a:rPr>
              <a:t> released a press release about the paper that included this photograph of three elephants that I took while on vacation last year in Kenya, and that story and photograph was picked up and featured by a number of prominent news venues (convincing me further that if I ever get sick of this job, I am so going to become a professional photographer).</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26</a:t>
            </a:fld>
            <a:endParaRPr lang="en-US" dirty="0" smtClean="0">
              <a:solidFill>
                <a:prstClr val="black"/>
              </a:solidFill>
              <a:cs typeface="Arial"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27</a:t>
            </a:fld>
            <a:endParaRPr lang="en-US" dirty="0" smtClean="0">
              <a:cs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29" tIns="47315" rIns="94629" bIns="47315" numCol="1" anchor="t" anchorCtr="0" compatLnSpc="1">
            <a:prstTxWarp prst="textNoShape">
              <a:avLst/>
            </a:prstTxWarp>
          </a:bodyPr>
          <a:lstStyle/>
          <a:p>
            <a:pPr defTabSz="921587">
              <a:defRPr/>
            </a:pPr>
            <a:r>
              <a:rPr lang="en-US" baseline="0" dirty="0" smtClean="0">
                <a:latin typeface="Arial" panose="020B0604020202020204" pitchFamily="34" charset="0"/>
                <a:cs typeface="Arial" panose="020B0604020202020204" pitchFamily="34" charset="0"/>
              </a:rPr>
              <a:t>The major development for the flagship of NHGRI’s Extramural Research Program– our Genome Sequencing Program– was the strategic planning workshop that we held in July. The URL for the workshop’s Website is provided under Document 16, through which you can also access the workshop agenda and video recordings of the plenary presentations. </a:t>
            </a:r>
          </a:p>
          <a:p>
            <a:pPr defTabSz="921587">
              <a:defRPr/>
            </a:pPr>
            <a:endParaRPr lang="en-US" baseline="0" dirty="0" smtClean="0">
              <a:latin typeface="Arial" panose="020B0604020202020204" pitchFamily="34" charset="0"/>
              <a:cs typeface="Arial" panose="020B0604020202020204" pitchFamily="34" charset="0"/>
            </a:endParaRPr>
          </a:p>
          <a:p>
            <a:pPr defTabSz="921587">
              <a:defRPr/>
            </a:pPr>
            <a:r>
              <a:rPr lang="en-US" baseline="0" dirty="0" smtClean="0">
                <a:latin typeface="Arial" panose="020B0604020202020204" pitchFamily="34" charset="0"/>
                <a:cs typeface="Arial" panose="020B0604020202020204" pitchFamily="34" charset="0"/>
              </a:rPr>
              <a:t>* Later in the Open Session, you will be getting a formal and more detailed update about the workshop from Dr. Adam Felsenfeld. In my opinion, the workshop was successful in providing NHGRI advice about the </a:t>
            </a:r>
            <a:r>
              <a:rPr lang="en-US" kern="1200" dirty="0" smtClean="0">
                <a:solidFill>
                  <a:schemeClr val="tx1"/>
                </a:solidFill>
                <a:effectLst/>
                <a:latin typeface="Arial" panose="020B0604020202020204" pitchFamily="34" charset="0"/>
                <a:cs typeface="Arial" panose="020B0604020202020204" pitchFamily="34" charset="0"/>
              </a:rPr>
              <a:t>scientific questions and opportunities that can be addressed by large-scale genomics studies. * In</a:t>
            </a:r>
            <a:r>
              <a:rPr lang="en-US" kern="1200" baseline="0" dirty="0" smtClean="0">
                <a:solidFill>
                  <a:schemeClr val="tx1"/>
                </a:solidFill>
                <a:effectLst/>
                <a:latin typeface="Arial" panose="020B0604020202020204" pitchFamily="34" charset="0"/>
                <a:cs typeface="Arial" panose="020B0604020202020204" pitchFamily="34" charset="0"/>
              </a:rPr>
              <a:t> addition to the excellent series of presenters, there were breakout sessions to stimulate discussion, much of which spilled out into the hallways during the breaks. </a:t>
            </a:r>
          </a:p>
          <a:p>
            <a:pPr defTabSz="921587">
              <a:defRPr/>
            </a:pPr>
            <a:endParaRPr lang="en-US" kern="1200" baseline="0" dirty="0" smtClean="0">
              <a:solidFill>
                <a:schemeClr val="tx1"/>
              </a:solidFill>
              <a:effectLst/>
              <a:latin typeface="Arial" panose="020B0604020202020204" pitchFamily="34" charset="0"/>
              <a:cs typeface="Arial" panose="020B0604020202020204" pitchFamily="34" charset="0"/>
            </a:endParaRPr>
          </a:p>
          <a:p>
            <a:pPr defTabSz="921587">
              <a:defRPr/>
            </a:pPr>
            <a:r>
              <a:rPr lang="en-US" kern="1200" baseline="0" dirty="0" smtClean="0">
                <a:solidFill>
                  <a:schemeClr val="tx1"/>
                </a:solidFill>
                <a:effectLst/>
                <a:latin typeface="Arial" panose="020B0604020202020204" pitchFamily="34" charset="0"/>
                <a:cs typeface="Arial" panose="020B0604020202020204" pitchFamily="34" charset="0"/>
              </a:rPr>
              <a:t>I</a:t>
            </a:r>
            <a:r>
              <a:rPr lang="en-US" baseline="0" dirty="0" smtClean="0">
                <a:latin typeface="Arial" panose="020B0604020202020204" pitchFamily="34" charset="0"/>
                <a:cs typeface="Arial" panose="020B0604020202020204" pitchFamily="34" charset="0"/>
              </a:rPr>
              <a:t>t was a very rigorous and sometimes * vigorous meeting, with all discussions being very collegial (even this exchange between two genomics gladiators). To this day, there remains a dispute among my staff about the </a:t>
            </a:r>
            <a:r>
              <a:rPr lang="en-US" u="sng" baseline="0" dirty="0" smtClean="0">
                <a:latin typeface="Arial" panose="020B0604020202020204" pitchFamily="34" charset="0"/>
                <a:cs typeface="Arial" panose="020B0604020202020204" pitchFamily="34" charset="0"/>
              </a:rPr>
              <a:t>topic</a:t>
            </a:r>
            <a:r>
              <a:rPr lang="en-US" baseline="0" dirty="0" smtClean="0">
                <a:latin typeface="Arial" panose="020B0604020202020204" pitchFamily="34" charset="0"/>
                <a:cs typeface="Arial" panose="020B0604020202020204" pitchFamily="34" charset="0"/>
              </a:rPr>
              <a:t> of this intense conversation (but one could only imagine!). </a:t>
            </a:r>
          </a:p>
          <a:p>
            <a:pPr defTabSz="921587">
              <a:defRPr/>
            </a:pPr>
            <a:endParaRPr lang="en-US" baseline="0" dirty="0" smtClean="0">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73">
              <a:defRPr/>
            </a:pPr>
            <a:fld id="{EF1538E9-0E3C-4F99-854D-827A84D0C00A}" type="slidenum">
              <a:rPr lang="en-US" smtClean="0">
                <a:solidFill>
                  <a:srgbClr val="000000"/>
                </a:solidFill>
              </a:rPr>
              <a:pPr defTabSz="932973">
                <a:defRPr/>
              </a:pPr>
              <a:t>28</a:t>
            </a:fld>
            <a:endParaRPr lang="en-US" dirty="0" smtClean="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1203325" y="701675"/>
            <a:ext cx="4679950" cy="3509963"/>
          </a:xfrm>
          <a:prstGeom prst="rect">
            <a:avLst/>
          </a:prstGeom>
          <a:ln/>
        </p:spPr>
      </p:sp>
      <p:sp>
        <p:nvSpPr>
          <p:cNvPr id="4" name="Slide Number Placeholder 3"/>
          <p:cNvSpPr>
            <a:spLocks noGrp="1"/>
          </p:cNvSpPr>
          <p:nvPr>
            <p:ph type="sldNum" sz="quarter" idx="5"/>
          </p:nvPr>
        </p:nvSpPr>
        <p:spPr>
          <a:xfrm>
            <a:off x="4014796" y="8900117"/>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217" eaLnBrk="0" hangingPunct="0">
              <a:defRPr b="1">
                <a:solidFill>
                  <a:schemeClr val="tx1"/>
                </a:solidFill>
                <a:latin typeface="Arial" pitchFamily="34" charset="0"/>
              </a:defRPr>
            </a:lvl1pPr>
            <a:lvl2pPr marL="752938" indent="-289592" defTabSz="949217" eaLnBrk="0" hangingPunct="0">
              <a:defRPr b="1">
                <a:solidFill>
                  <a:schemeClr val="tx1"/>
                </a:solidFill>
                <a:latin typeface="Arial" pitchFamily="34" charset="0"/>
              </a:defRPr>
            </a:lvl2pPr>
            <a:lvl3pPr marL="1158369" indent="-231675" defTabSz="949217" eaLnBrk="0" hangingPunct="0">
              <a:defRPr b="1">
                <a:solidFill>
                  <a:schemeClr val="tx1"/>
                </a:solidFill>
                <a:latin typeface="Arial" pitchFamily="34" charset="0"/>
              </a:defRPr>
            </a:lvl3pPr>
            <a:lvl4pPr marL="1621715" indent="-231675" defTabSz="949217" eaLnBrk="0" hangingPunct="0">
              <a:defRPr b="1">
                <a:solidFill>
                  <a:schemeClr val="tx1"/>
                </a:solidFill>
                <a:latin typeface="Arial" pitchFamily="34" charset="0"/>
              </a:defRPr>
            </a:lvl4pPr>
            <a:lvl5pPr marL="2085061" indent="-231675" defTabSz="949217" eaLnBrk="0" hangingPunct="0">
              <a:defRPr b="1">
                <a:solidFill>
                  <a:schemeClr val="tx1"/>
                </a:solidFill>
                <a:latin typeface="Arial" pitchFamily="34" charset="0"/>
              </a:defRPr>
            </a:lvl5pPr>
            <a:lvl6pPr marL="2548406" indent="-231675" defTabSz="949217" eaLnBrk="0" fontAlgn="base" hangingPunct="0">
              <a:spcBef>
                <a:spcPct val="0"/>
              </a:spcBef>
              <a:spcAft>
                <a:spcPct val="0"/>
              </a:spcAft>
              <a:defRPr b="1">
                <a:solidFill>
                  <a:schemeClr val="tx1"/>
                </a:solidFill>
                <a:latin typeface="Arial" pitchFamily="34" charset="0"/>
              </a:defRPr>
            </a:lvl6pPr>
            <a:lvl7pPr marL="3011753" indent="-231675" defTabSz="949217" eaLnBrk="0" fontAlgn="base" hangingPunct="0">
              <a:spcBef>
                <a:spcPct val="0"/>
              </a:spcBef>
              <a:spcAft>
                <a:spcPct val="0"/>
              </a:spcAft>
              <a:defRPr b="1">
                <a:solidFill>
                  <a:schemeClr val="tx1"/>
                </a:solidFill>
                <a:latin typeface="Arial" pitchFamily="34" charset="0"/>
              </a:defRPr>
            </a:lvl7pPr>
            <a:lvl8pPr marL="3475099" indent="-231675" defTabSz="949217" eaLnBrk="0" fontAlgn="base" hangingPunct="0">
              <a:spcBef>
                <a:spcPct val="0"/>
              </a:spcBef>
              <a:spcAft>
                <a:spcPct val="0"/>
              </a:spcAft>
              <a:defRPr b="1">
                <a:solidFill>
                  <a:schemeClr val="tx1"/>
                </a:solidFill>
                <a:latin typeface="Arial" pitchFamily="34" charset="0"/>
              </a:defRPr>
            </a:lvl8pPr>
            <a:lvl9pPr marL="3938447" indent="-231675" defTabSz="94921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29</a:t>
            </a:fld>
            <a:endParaRPr lang="en-US" dirty="0" smtClean="0">
              <a:solidFill>
                <a:prstClr val="black"/>
              </a:solidFill>
              <a:cs typeface="Arial" pitchFamily="34" charset="0"/>
            </a:endParaRPr>
          </a:p>
        </p:txBody>
      </p:sp>
      <p:sp>
        <p:nvSpPr>
          <p:cNvPr id="2" name="Notes Placeholder 1"/>
          <p:cNvSpPr>
            <a:spLocks noGrp="1"/>
          </p:cNvSpPr>
          <p:nvPr>
            <p:ph type="body" idx="1"/>
          </p:nvPr>
        </p:nvSpPr>
        <p:spPr/>
        <p:txBody>
          <a:bodyPr vert="horz" lIns="94711" tIns="47356" rIns="94711" bIns="47356" rtlCol="0"/>
          <a:lstStyle/>
          <a:p>
            <a:pPr defTabSz="962743">
              <a:spcAft>
                <a:spcPts val="0"/>
              </a:spcAft>
            </a:pPr>
            <a:r>
              <a:rPr lang="en-US" dirty="0" smtClean="0">
                <a:latin typeface="Arial" pitchFamily="34" charset="0"/>
                <a:cs typeface="Arial" pitchFamily="34" charset="0"/>
              </a:rPr>
              <a:t>The </a:t>
            </a:r>
            <a:r>
              <a:rPr lang="en-US" dirty="0">
                <a:latin typeface="Arial" pitchFamily="34" charset="0"/>
                <a:cs typeface="Arial" pitchFamily="34" charset="0"/>
              </a:rPr>
              <a:t>Cancer Genome Atlas (TCGA) is a coordinated effort to better understand the molecular basis of cancer. </a:t>
            </a:r>
            <a:r>
              <a:rPr lang="en-US" dirty="0" smtClean="0">
                <a:latin typeface="Arial" pitchFamily="34" charset="0"/>
                <a:cs typeface="Arial" pitchFamily="34" charset="0"/>
              </a:rPr>
              <a:t>Final sample shipments for over </a:t>
            </a:r>
            <a:r>
              <a:rPr lang="en-US" dirty="0">
                <a:latin typeface="Arial" pitchFamily="34" charset="0"/>
                <a:cs typeface="Arial" pitchFamily="34" charset="0"/>
              </a:rPr>
              <a:t>10,000 </a:t>
            </a:r>
            <a:r>
              <a:rPr lang="en-US" dirty="0" smtClean="0">
                <a:latin typeface="Arial" pitchFamily="34" charset="0"/>
                <a:cs typeface="Arial" pitchFamily="34" charset="0"/>
              </a:rPr>
              <a:t>cases were </a:t>
            </a:r>
            <a:r>
              <a:rPr lang="en-US" dirty="0">
                <a:latin typeface="Arial" pitchFamily="34" charset="0"/>
                <a:cs typeface="Arial" pitchFamily="34" charset="0"/>
              </a:rPr>
              <a:t>sent to </a:t>
            </a:r>
            <a:r>
              <a:rPr lang="en-US" dirty="0" smtClean="0">
                <a:latin typeface="Arial" pitchFamily="34" charset="0"/>
                <a:cs typeface="Arial" pitchFamily="34" charset="0"/>
              </a:rPr>
              <a:t>genome sequencing </a:t>
            </a:r>
            <a:r>
              <a:rPr lang="en-US" dirty="0">
                <a:latin typeface="Arial" pitchFamily="34" charset="0"/>
                <a:cs typeface="Arial" pitchFamily="34" charset="0"/>
              </a:rPr>
              <a:t>and characterization centers in </a:t>
            </a:r>
            <a:r>
              <a:rPr lang="en-US" dirty="0" smtClean="0">
                <a:latin typeface="Arial" pitchFamily="34" charset="0"/>
                <a:cs typeface="Arial" pitchFamily="34" charset="0"/>
              </a:rPr>
              <a:t>June.</a:t>
            </a:r>
          </a:p>
          <a:p>
            <a:pPr defTabSz="962743">
              <a:spcAft>
                <a:spcPts val="0"/>
              </a:spcAft>
            </a:pPr>
            <a:endParaRPr lang="en-US" dirty="0" smtClean="0">
              <a:latin typeface="Arial" pitchFamily="34" charset="0"/>
              <a:cs typeface="Arial" pitchFamily="34" charset="0"/>
            </a:endParaRPr>
          </a:p>
          <a:p>
            <a:pPr defTabSz="962743">
              <a:spcAft>
                <a:spcPts val="0"/>
              </a:spcAft>
            </a:pPr>
            <a:r>
              <a:rPr lang="en-US" dirty="0" smtClean="0">
                <a:latin typeface="Arial" pitchFamily="34" charset="0"/>
                <a:cs typeface="Arial" pitchFamily="34" charset="0"/>
              </a:rPr>
              <a:t>For each of the over 30 cancer types, the TCGA </a:t>
            </a:r>
            <a:r>
              <a:rPr lang="en-US" dirty="0">
                <a:latin typeface="Arial" pitchFamily="34" charset="0"/>
                <a:cs typeface="Arial" pitchFamily="34" charset="0"/>
              </a:rPr>
              <a:t>Network </a:t>
            </a:r>
            <a:r>
              <a:rPr lang="en-US" dirty="0" smtClean="0">
                <a:latin typeface="Arial" pitchFamily="34" charset="0"/>
                <a:cs typeface="Arial" pitchFamily="34" charset="0"/>
              </a:rPr>
              <a:t>is publishing a comprehensive</a:t>
            </a:r>
            <a:r>
              <a:rPr lang="en-US" dirty="0">
                <a:latin typeface="Arial" pitchFamily="34" charset="0"/>
                <a:cs typeface="Arial" pitchFamily="34" charset="0"/>
              </a:rPr>
              <a:t>, integrated analysis of </a:t>
            </a:r>
            <a:r>
              <a:rPr lang="en-US" dirty="0" smtClean="0">
                <a:latin typeface="Arial" pitchFamily="34" charset="0"/>
                <a:cs typeface="Arial" pitchFamily="34" charset="0"/>
              </a:rPr>
              <a:t>sequence</a:t>
            </a:r>
            <a:r>
              <a:rPr lang="en-US" baseline="0" dirty="0" smtClean="0">
                <a:latin typeface="Arial" pitchFamily="34" charset="0"/>
                <a:cs typeface="Arial" pitchFamily="34" charset="0"/>
              </a:rPr>
              <a:t> and </a:t>
            </a:r>
            <a:r>
              <a:rPr lang="en-US" dirty="0" smtClean="0">
                <a:latin typeface="Arial" pitchFamily="34" charset="0"/>
                <a:cs typeface="Arial" pitchFamily="34" charset="0"/>
              </a:rPr>
              <a:t>mutation </a:t>
            </a:r>
            <a:r>
              <a:rPr lang="en-US" dirty="0">
                <a:latin typeface="Arial" pitchFamily="34" charset="0"/>
                <a:cs typeface="Arial" pitchFamily="34" charset="0"/>
              </a:rPr>
              <a:t>analysis, copy number variation, gene and </a:t>
            </a:r>
            <a:r>
              <a:rPr lang="en-US" dirty="0" smtClean="0">
                <a:latin typeface="Arial" pitchFamily="34" charset="0"/>
                <a:cs typeface="Arial" pitchFamily="34" charset="0"/>
              </a:rPr>
              <a:t>micro RNA expression, </a:t>
            </a:r>
            <a:r>
              <a:rPr lang="en-US" dirty="0">
                <a:latin typeface="Arial" pitchFamily="34" charset="0"/>
                <a:cs typeface="Arial" pitchFamily="34" charset="0"/>
              </a:rPr>
              <a:t>and promoter methylation. </a:t>
            </a:r>
            <a:r>
              <a:rPr lang="en-US" dirty="0" smtClean="0">
                <a:latin typeface="Arial" pitchFamily="34" charset="0"/>
                <a:cs typeface="Arial" pitchFamily="34" charset="0"/>
              </a:rPr>
              <a:t>TCGA papers focusing </a:t>
            </a:r>
            <a:r>
              <a:rPr lang="en-US" dirty="0">
                <a:latin typeface="Arial" pitchFamily="34" charset="0"/>
                <a:cs typeface="Arial" pitchFamily="34" charset="0"/>
              </a:rPr>
              <a:t>on </a:t>
            </a:r>
            <a:r>
              <a:rPr lang="en-US" dirty="0" smtClean="0">
                <a:latin typeface="Arial" pitchFamily="34" charset="0"/>
                <a:cs typeface="Arial" pitchFamily="34" charset="0"/>
              </a:rPr>
              <a:t>* lung </a:t>
            </a:r>
            <a:r>
              <a:rPr lang="en-US" dirty="0">
                <a:latin typeface="Arial" pitchFamily="34" charset="0"/>
                <a:cs typeface="Arial" pitchFamily="34" charset="0"/>
              </a:rPr>
              <a:t>a</a:t>
            </a:r>
            <a:r>
              <a:rPr lang="en-US" dirty="0" smtClean="0">
                <a:latin typeface="Arial" pitchFamily="34" charset="0"/>
                <a:cs typeface="Arial" pitchFamily="34" charset="0"/>
              </a:rPr>
              <a:t>denocarcinoma * and </a:t>
            </a:r>
            <a:r>
              <a:rPr lang="en-US" dirty="0">
                <a:latin typeface="Arial" pitchFamily="34" charset="0"/>
                <a:cs typeface="Arial" pitchFamily="34" charset="0"/>
              </a:rPr>
              <a:t>s</a:t>
            </a:r>
            <a:r>
              <a:rPr lang="en-US" dirty="0" smtClean="0">
                <a:latin typeface="Arial" pitchFamily="34" charset="0"/>
                <a:cs typeface="Arial" pitchFamily="34" charset="0"/>
              </a:rPr>
              <a:t>tomach </a:t>
            </a:r>
            <a:r>
              <a:rPr lang="en-US" dirty="0">
                <a:latin typeface="Arial" pitchFamily="34" charset="0"/>
                <a:cs typeface="Arial" pitchFamily="34" charset="0"/>
              </a:rPr>
              <a:t>a</a:t>
            </a:r>
            <a:r>
              <a:rPr lang="en-US" dirty="0" smtClean="0">
                <a:latin typeface="Arial" pitchFamily="34" charset="0"/>
                <a:cs typeface="Arial" pitchFamily="34" charset="0"/>
              </a:rPr>
              <a:t>denocarcinoma were </a:t>
            </a:r>
            <a:r>
              <a:rPr lang="en-US" dirty="0">
                <a:latin typeface="Arial" pitchFamily="34" charset="0"/>
                <a:cs typeface="Arial" pitchFamily="34" charset="0"/>
              </a:rPr>
              <a:t>published in </a:t>
            </a:r>
            <a:r>
              <a:rPr lang="en-US" i="1" dirty="0">
                <a:latin typeface="Arial" pitchFamily="34" charset="0"/>
                <a:cs typeface="Arial" pitchFamily="34" charset="0"/>
              </a:rPr>
              <a:t>Nature</a:t>
            </a:r>
            <a:r>
              <a:rPr lang="en-US" dirty="0">
                <a:latin typeface="Arial" pitchFamily="34" charset="0"/>
                <a:cs typeface="Arial" pitchFamily="34" charset="0"/>
              </a:rPr>
              <a:t> in July. </a:t>
            </a:r>
            <a:endParaRPr lang="en-US" dirty="0" smtClean="0">
              <a:latin typeface="Arial" pitchFamily="34" charset="0"/>
              <a:cs typeface="Arial" pitchFamily="34" charset="0"/>
            </a:endParaRPr>
          </a:p>
          <a:p>
            <a:pPr defTabSz="962743">
              <a:spcAft>
                <a:spcPts val="0"/>
              </a:spcAft>
            </a:pPr>
            <a:endParaRPr lang="en-US" dirty="0" smtClean="0">
              <a:latin typeface="Arial" pitchFamily="34" charset="0"/>
              <a:cs typeface="Arial" pitchFamily="34" charset="0"/>
            </a:endParaRPr>
          </a:p>
          <a:p>
            <a:pPr defTabSz="962743">
              <a:spcAft>
                <a:spcPts val="0"/>
              </a:spcAft>
            </a:pPr>
            <a:r>
              <a:rPr lang="en-US" dirty="0" smtClean="0">
                <a:latin typeface="Arial" pitchFamily="34" charset="0"/>
                <a:cs typeface="Arial" pitchFamily="34" charset="0"/>
              </a:rPr>
              <a:t>* A kidney </a:t>
            </a:r>
            <a:r>
              <a:rPr lang="en-US" dirty="0" err="1" smtClean="0">
                <a:latin typeface="Arial" pitchFamily="34" charset="0"/>
                <a:cs typeface="Arial" pitchFamily="34" charset="0"/>
              </a:rPr>
              <a:t>chromophobe</a:t>
            </a:r>
            <a:r>
              <a:rPr lang="en-US" dirty="0" smtClean="0">
                <a:latin typeface="Arial" pitchFamily="34" charset="0"/>
                <a:cs typeface="Arial" pitchFamily="34" charset="0"/>
              </a:rPr>
              <a:t> paper </a:t>
            </a:r>
            <a:r>
              <a:rPr lang="en-US" dirty="0">
                <a:latin typeface="Arial" pitchFamily="34" charset="0"/>
                <a:cs typeface="Arial" pitchFamily="34" charset="0"/>
              </a:rPr>
              <a:t>was </a:t>
            </a:r>
            <a:r>
              <a:rPr lang="en-US" dirty="0" smtClean="0">
                <a:latin typeface="Arial" pitchFamily="34" charset="0"/>
                <a:cs typeface="Arial" pitchFamily="34" charset="0"/>
              </a:rPr>
              <a:t>published in </a:t>
            </a:r>
            <a:r>
              <a:rPr lang="en-US" i="1" dirty="0" smtClean="0">
                <a:latin typeface="Arial" pitchFamily="34" charset="0"/>
                <a:cs typeface="Arial" pitchFamily="34" charset="0"/>
              </a:rPr>
              <a:t>Cancer </a:t>
            </a:r>
            <a:r>
              <a:rPr lang="en-US" i="1" dirty="0">
                <a:latin typeface="Arial" pitchFamily="34" charset="0"/>
                <a:cs typeface="Arial" pitchFamily="34" charset="0"/>
              </a:rPr>
              <a:t>Cell</a:t>
            </a:r>
            <a:r>
              <a:rPr lang="en-US" dirty="0">
                <a:latin typeface="Arial" pitchFamily="34" charset="0"/>
                <a:cs typeface="Arial" pitchFamily="34" charset="0"/>
              </a:rPr>
              <a:t> in </a:t>
            </a:r>
            <a:r>
              <a:rPr lang="en-US" dirty="0" smtClean="0">
                <a:latin typeface="Arial" pitchFamily="34" charset="0"/>
                <a:cs typeface="Arial" pitchFamily="34" charset="0"/>
              </a:rPr>
              <a:t>August, </a:t>
            </a:r>
            <a:r>
              <a:rPr lang="en-US" dirty="0">
                <a:latin typeface="Arial" pitchFamily="34" charset="0"/>
                <a:cs typeface="Arial" pitchFamily="34" charset="0"/>
              </a:rPr>
              <a:t>and is noteworthy as the first </a:t>
            </a:r>
            <a:r>
              <a:rPr lang="en-US" dirty="0" smtClean="0">
                <a:latin typeface="Arial" pitchFamily="34" charset="0"/>
                <a:cs typeface="Arial" pitchFamily="34" charset="0"/>
              </a:rPr>
              <a:t>publication </a:t>
            </a:r>
            <a:r>
              <a:rPr lang="en-US" dirty="0">
                <a:latin typeface="Arial" pitchFamily="34" charset="0"/>
                <a:cs typeface="Arial" pitchFamily="34" charset="0"/>
              </a:rPr>
              <a:t>from the TCGA rare tumor </a:t>
            </a:r>
            <a:r>
              <a:rPr lang="en-US" dirty="0" smtClean="0">
                <a:latin typeface="Arial" pitchFamily="34" charset="0"/>
                <a:cs typeface="Arial" pitchFamily="34" charset="0"/>
              </a:rPr>
              <a:t>effort. Other rare tumors being studied by TCGA include </a:t>
            </a:r>
            <a:r>
              <a:rPr lang="en-US" dirty="0" err="1" smtClean="0">
                <a:latin typeface="Arial" pitchFamily="34" charset="0"/>
                <a:cs typeface="Arial" pitchFamily="34" charset="0"/>
              </a:rPr>
              <a:t>thymoma</a:t>
            </a:r>
            <a:r>
              <a:rPr lang="en-US" dirty="0" smtClean="0">
                <a:latin typeface="Arial" pitchFamily="34" charset="0"/>
                <a:cs typeface="Arial" pitchFamily="34" charset="0"/>
              </a:rPr>
              <a:t>, </a:t>
            </a:r>
            <a:r>
              <a:rPr lang="en-US" dirty="0" err="1" smtClean="0">
                <a:latin typeface="Arial" pitchFamily="34" charset="0"/>
                <a:cs typeface="Arial" pitchFamily="34" charset="0"/>
              </a:rPr>
              <a:t>uveal</a:t>
            </a:r>
            <a:r>
              <a:rPr lang="en-US" dirty="0" smtClean="0">
                <a:latin typeface="Arial" pitchFamily="34" charset="0"/>
                <a:cs typeface="Arial" pitchFamily="34" charset="0"/>
              </a:rPr>
              <a:t> melanoma, and sarcomas.</a:t>
            </a:r>
            <a:endParaRPr lang="en-US" dirty="0">
              <a:latin typeface="Arial" pitchFamily="34" charset="0"/>
              <a:cs typeface="Arial" pitchFamily="34" charset="0"/>
            </a:endParaRPr>
          </a:p>
          <a:p>
            <a:pPr defTabSz="962743">
              <a:spcAft>
                <a:spcPts val="0"/>
              </a:spcAft>
            </a:pPr>
            <a:endParaRPr lang="en-US" dirty="0" smtClean="0">
              <a:latin typeface="Arial" pitchFamily="34" charset="0"/>
              <a:cs typeface="Arial" pitchFamily="34" charset="0"/>
            </a:endParaRPr>
          </a:p>
          <a:p>
            <a:pPr defTabSz="962743">
              <a:spcAft>
                <a:spcPts val="0"/>
              </a:spcAft>
            </a:pPr>
            <a:r>
              <a:rPr lang="en-US" dirty="0" smtClean="0">
                <a:latin typeface="Arial" pitchFamily="34" charset="0"/>
                <a:cs typeface="Arial" pitchFamily="34" charset="0"/>
              </a:rPr>
              <a:t>Last fall</a:t>
            </a:r>
            <a:r>
              <a:rPr lang="en-US" dirty="0">
                <a:latin typeface="Arial" pitchFamily="34" charset="0"/>
                <a:cs typeface="Arial" pitchFamily="34" charset="0"/>
              </a:rPr>
              <a:t>, TCGA published a set of </a:t>
            </a:r>
            <a:r>
              <a:rPr lang="en-US" dirty="0" err="1">
                <a:latin typeface="Arial" pitchFamily="34" charset="0"/>
                <a:cs typeface="Arial" pitchFamily="34" charset="0"/>
              </a:rPr>
              <a:t>PanCancer</a:t>
            </a:r>
            <a:r>
              <a:rPr lang="en-US" dirty="0">
                <a:latin typeface="Arial" pitchFamily="34" charset="0"/>
                <a:cs typeface="Arial" pitchFamily="34" charset="0"/>
              </a:rPr>
              <a:t> manuscripts in </a:t>
            </a:r>
            <a:r>
              <a:rPr lang="en-US" i="1" dirty="0" smtClean="0">
                <a:latin typeface="Arial" pitchFamily="34" charset="0"/>
                <a:cs typeface="Arial" pitchFamily="34" charset="0"/>
              </a:rPr>
              <a:t>Nature.</a:t>
            </a:r>
            <a:r>
              <a:rPr lang="en-US" dirty="0">
                <a:latin typeface="Arial" pitchFamily="34" charset="0"/>
                <a:cs typeface="Arial" pitchFamily="34" charset="0"/>
              </a:rPr>
              <a:t> </a:t>
            </a:r>
            <a:r>
              <a:rPr lang="en-US" dirty="0" smtClean="0">
                <a:latin typeface="Arial" pitchFamily="34" charset="0"/>
                <a:cs typeface="Arial" pitchFamily="34" charset="0"/>
              </a:rPr>
              <a:t>* Building </a:t>
            </a:r>
            <a:r>
              <a:rPr lang="en-US" dirty="0">
                <a:latin typeface="Arial" pitchFamily="34" charset="0"/>
                <a:cs typeface="Arial" pitchFamily="34" charset="0"/>
              </a:rPr>
              <a:t>on </a:t>
            </a:r>
            <a:r>
              <a:rPr lang="en-US" dirty="0" smtClean="0">
                <a:latin typeface="Arial" pitchFamily="34" charset="0"/>
                <a:cs typeface="Arial" pitchFamily="34" charset="0"/>
              </a:rPr>
              <a:t>that </a:t>
            </a:r>
            <a:r>
              <a:rPr lang="en-US" dirty="0">
                <a:latin typeface="Arial" pitchFamily="34" charset="0"/>
                <a:cs typeface="Arial" pitchFamily="34" charset="0"/>
              </a:rPr>
              <a:t>work, </a:t>
            </a:r>
            <a:r>
              <a:rPr lang="en-US" dirty="0" smtClean="0">
                <a:latin typeface="Arial" pitchFamily="34" charset="0"/>
                <a:cs typeface="Arial" pitchFamily="34" charset="0"/>
              </a:rPr>
              <a:t>a paper reporting an </a:t>
            </a:r>
            <a:r>
              <a:rPr lang="en-US" dirty="0">
                <a:latin typeface="Arial" pitchFamily="34" charset="0"/>
                <a:cs typeface="Arial" pitchFamily="34" charset="0"/>
              </a:rPr>
              <a:t>integrated sub-types analysis of 12 cancer types was published in</a:t>
            </a:r>
            <a:r>
              <a:rPr lang="en-US" i="1" dirty="0">
                <a:latin typeface="Arial" pitchFamily="34" charset="0"/>
                <a:cs typeface="Arial" pitchFamily="34" charset="0"/>
              </a:rPr>
              <a:t> Cell</a:t>
            </a:r>
            <a:r>
              <a:rPr lang="en-US" dirty="0">
                <a:latin typeface="Arial" pitchFamily="34" charset="0"/>
                <a:cs typeface="Arial" pitchFamily="34" charset="0"/>
              </a:rPr>
              <a:t> last month.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Arial" panose="020B0604020202020204" pitchFamily="34" charset="0"/>
                <a:cs typeface="Arial" pitchFamily="34" charset="0"/>
              </a:rPr>
              <a:t>There will be several other presentations during the Open Session of this Council meeting. My Director’s Report is tailored around these presentations, and I will </a:t>
            </a:r>
            <a:r>
              <a:rPr lang="en-US" u="sng" dirty="0">
                <a:latin typeface="Arial" pitchFamily="34" charset="0"/>
                <a:cs typeface="Arial" pitchFamily="34" charset="0"/>
              </a:rPr>
              <a:t>not</a:t>
            </a:r>
            <a:r>
              <a:rPr lang="en-US" dirty="0">
                <a:latin typeface="Arial" pitchFamily="34" charset="0"/>
                <a:cs typeface="Arial" pitchFamily="34" charset="0"/>
              </a:rPr>
              <a:t> discuss in detail the topics that others will </a:t>
            </a:r>
            <a:r>
              <a:rPr lang="en-US" dirty="0" smtClean="0">
                <a:latin typeface="Arial" pitchFamily="34" charset="0"/>
                <a:cs typeface="Arial" pitchFamily="34" charset="0"/>
              </a:rPr>
              <a:t>cover. </a:t>
            </a:r>
            <a:endParaRPr lang="en-US" dirty="0">
              <a:latin typeface="Arial" pitchFamily="34" charset="0"/>
              <a:cs typeface="Arial" pitchFamily="34" charset="0"/>
            </a:endParaRPr>
          </a:p>
          <a:p>
            <a:endParaRPr lang="en-US" dirty="0">
              <a:latin typeface="Arial" pitchFamily="34" charset="0"/>
              <a:cs typeface="Arial" pitchFamily="34" charset="0"/>
            </a:endParaRPr>
          </a:p>
          <a:p>
            <a:pPr lvl="1" defTabSz="921587">
              <a:defRPr/>
            </a:pPr>
            <a:r>
              <a:rPr lang="en-US" dirty="0">
                <a:latin typeface="Arial" pitchFamily="34" charset="0"/>
                <a:cs typeface="Arial" pitchFamily="34" charset="0"/>
              </a:rPr>
              <a:t>* To begin with, later this morning, you will hear from Dr. Phil Bourne, the new NIH Associate Director for Data Science. </a:t>
            </a:r>
          </a:p>
          <a:p>
            <a:pPr marL="172798" indent="-172798">
              <a:buFont typeface="Arial" charset="0"/>
              <a:buChar char="•"/>
            </a:pPr>
            <a:endParaRPr lang="en-US" dirty="0">
              <a:latin typeface="Arial" pitchFamily="34" charset="0"/>
              <a:cs typeface="Arial" pitchFamily="34" charset="0"/>
            </a:endParaRPr>
          </a:p>
          <a:p>
            <a:r>
              <a:rPr lang="en-US" dirty="0">
                <a:latin typeface="Arial" pitchFamily="34" charset="0"/>
                <a:cs typeface="Arial" pitchFamily="34" charset="0"/>
              </a:rPr>
              <a:t>* After lunch, Dr. Adam Felsenfeld will give a report on the recent NHGRI workshop “Future Opportunities for Genome Sequencing and Beyond” </a:t>
            </a:r>
          </a:p>
          <a:p>
            <a:endParaRPr lang="en-US" dirty="0">
              <a:latin typeface="Arial" pitchFamily="34" charset="0"/>
              <a:cs typeface="Arial" pitchFamily="34" charset="0"/>
            </a:endParaRPr>
          </a:p>
          <a:p>
            <a:r>
              <a:rPr lang="en-US" dirty="0">
                <a:latin typeface="Arial" pitchFamily="34" charset="0"/>
                <a:cs typeface="Arial" pitchFamily="34" charset="0"/>
              </a:rPr>
              <a:t>* This will be followed by a presentation about the initial set of Concept Clearances relating to </a:t>
            </a:r>
            <a:r>
              <a:rPr lang="en-US" dirty="0" smtClean="0">
                <a:latin typeface="Arial" pitchFamily="34" charset="0"/>
                <a:cs typeface="Arial" pitchFamily="34" charset="0"/>
              </a:rPr>
              <a:t>the proposed </a:t>
            </a:r>
            <a:r>
              <a:rPr lang="en-US" dirty="0">
                <a:latin typeface="Arial" pitchFamily="34" charset="0"/>
                <a:cs typeface="Arial" pitchFamily="34" charset="0"/>
              </a:rPr>
              <a:t>renewal of the NHGRI Genome Sequencing Program, which will be given by both Dr. Felsenfeld and Dr. Lu Wang.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a:t>
            </a:fld>
            <a:endParaRPr lang="en-US" dirty="0" smtClean="0">
              <a:solidFill>
                <a:prstClr val="black"/>
              </a:solidFill>
              <a:cs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xfrm flipH="1">
            <a:off x="1117601" y="4458654"/>
            <a:ext cx="5295900" cy="4211955"/>
          </a:xfrm>
        </p:spPr>
        <p:txBody>
          <a:bodyPr/>
          <a:lstStyle/>
          <a:p>
            <a:pPr lvl="1" defTabSz="936653">
              <a:defRPr/>
            </a:pPr>
            <a:r>
              <a:rPr lang="en-US" kern="1200" dirty="0" smtClean="0">
                <a:solidFill>
                  <a:schemeClr val="tx1"/>
                </a:solidFill>
                <a:effectLst/>
                <a:latin typeface="Arial" panose="020B0604020202020204" pitchFamily="34" charset="0"/>
                <a:cs typeface="Arial" panose="020B0604020202020204" pitchFamily="34" charset="0"/>
              </a:rPr>
              <a:t>The Centers</a:t>
            </a:r>
            <a:r>
              <a:rPr lang="en-US" kern="1200" baseline="0" dirty="0" smtClean="0">
                <a:solidFill>
                  <a:schemeClr val="tx1"/>
                </a:solidFill>
                <a:effectLst/>
                <a:latin typeface="Arial" panose="020B0604020202020204" pitchFamily="34" charset="0"/>
                <a:cs typeface="Arial" panose="020B0604020202020204" pitchFamily="34" charset="0"/>
              </a:rPr>
              <a:t> for Mendelian Genomics </a:t>
            </a:r>
            <a:r>
              <a:rPr lang="en-US" kern="1200" dirty="0" smtClean="0">
                <a:solidFill>
                  <a:schemeClr val="tx1"/>
                </a:solidFill>
                <a:effectLst/>
                <a:latin typeface="Arial" panose="020B0604020202020204" pitchFamily="34" charset="0"/>
                <a:cs typeface="Arial" panose="020B0604020202020204" pitchFamily="34" charset="0"/>
              </a:rPr>
              <a:t>were established just</a:t>
            </a:r>
            <a:r>
              <a:rPr lang="en-US" kern="1200" baseline="0" dirty="0" smtClean="0">
                <a:solidFill>
                  <a:schemeClr val="tx1"/>
                </a:solidFill>
                <a:effectLst/>
                <a:latin typeface="Arial" panose="020B0604020202020204" pitchFamily="34" charset="0"/>
                <a:cs typeface="Arial" panose="020B0604020202020204" pitchFamily="34" charset="0"/>
              </a:rPr>
              <a:t> under </a:t>
            </a:r>
            <a:r>
              <a:rPr lang="en-US" dirty="0" smtClean="0">
                <a:latin typeface="Arial" panose="020B0604020202020204" pitchFamily="34" charset="0"/>
                <a:cs typeface="Arial" panose="020B0604020202020204" pitchFamily="34" charset="0"/>
              </a:rPr>
              <a:t>3 years ago, with the aim of helping</a:t>
            </a:r>
            <a:r>
              <a:rPr lang="en-US" baseline="0" dirty="0" smtClean="0">
                <a:latin typeface="Arial" panose="020B0604020202020204" pitchFamily="34" charset="0"/>
                <a:cs typeface="Arial" panose="020B0604020202020204" pitchFamily="34" charset="0"/>
              </a:rPr>
              <a:t> to establish the genomic bases for </a:t>
            </a:r>
            <a:r>
              <a:rPr lang="en-US" kern="1200" dirty="0" smtClean="0">
                <a:solidFill>
                  <a:schemeClr val="tx1"/>
                </a:solidFill>
                <a:effectLst/>
                <a:latin typeface="Arial" panose="020B0604020202020204" pitchFamily="34" charset="0"/>
                <a:cs typeface="Arial" panose="020B0604020202020204" pitchFamily="34" charset="0"/>
              </a:rPr>
              <a:t>most</a:t>
            </a:r>
            <a:r>
              <a:rPr lang="en-US" dirty="0" smtClean="0">
                <a:latin typeface="Arial" panose="020B0604020202020204" pitchFamily="34" charset="0"/>
                <a:cs typeface="Arial" panose="020B0604020202020204" pitchFamily="34" charset="0"/>
              </a:rPr>
              <a:t> of the </a:t>
            </a:r>
            <a:r>
              <a:rPr lang="en-US" kern="1200" dirty="0" smtClean="0">
                <a:solidFill>
                  <a:schemeClr val="tx1"/>
                </a:solidFill>
                <a:effectLst/>
                <a:latin typeface="Arial" panose="020B0604020202020204" pitchFamily="34" charset="0"/>
                <a:cs typeface="Arial" panose="020B0604020202020204" pitchFamily="34" charset="0"/>
              </a:rPr>
              <a:t>remaining unsolved Mendelian disorders. </a:t>
            </a:r>
            <a:r>
              <a:rPr lang="en-US" baseline="0" dirty="0" smtClean="0">
                <a:latin typeface="Arial" panose="020B0604020202020204" pitchFamily="34" charset="0"/>
                <a:cs typeface="Arial" panose="020B0604020202020204" pitchFamily="34" charset="0"/>
              </a:rPr>
              <a:t>To date, these groups have collaborated with </a:t>
            </a:r>
            <a:r>
              <a:rPr lang="en-US" kern="1200" dirty="0" smtClean="0">
                <a:solidFill>
                  <a:schemeClr val="tx1"/>
                </a:solidFill>
                <a:effectLst/>
                <a:latin typeface="Arial" panose="020B0604020202020204" pitchFamily="34" charset="0"/>
                <a:cs typeface="Arial" panose="020B0604020202020204" pitchFamily="34" charset="0"/>
              </a:rPr>
              <a:t>568 investigators from 255 institutions in 36 countries.</a:t>
            </a:r>
          </a:p>
          <a:p>
            <a:pPr lvl="1" defTabSz="936653">
              <a:defRPr/>
            </a:pPr>
            <a:endParaRPr lang="en-US" kern="1200" dirty="0" smtClean="0">
              <a:solidFill>
                <a:schemeClr val="tx1"/>
              </a:solidFill>
              <a:effectLst/>
              <a:latin typeface="Arial" panose="020B0604020202020204" pitchFamily="34" charset="0"/>
              <a:cs typeface="Arial" panose="020B0604020202020204" pitchFamily="34" charset="0"/>
            </a:endParaRPr>
          </a:p>
          <a:p>
            <a:pPr lvl="1" defTabSz="936653">
              <a:defRPr/>
            </a:pPr>
            <a:r>
              <a:rPr lang="en-US" kern="1200" dirty="0" smtClean="0">
                <a:solidFill>
                  <a:schemeClr val="tx1"/>
                </a:solidFill>
                <a:effectLst/>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a:t>
            </a:r>
            <a:r>
              <a:rPr lang="en-US" kern="1200" dirty="0" smtClean="0">
                <a:solidFill>
                  <a:schemeClr val="tx1"/>
                </a:solidFill>
                <a:effectLst/>
                <a:latin typeface="Arial" panose="020B0604020202020204" pitchFamily="34" charset="0"/>
                <a:cs typeface="Arial" panose="020B0604020202020204" pitchFamily="34" charset="0"/>
              </a:rPr>
              <a:t>n doing so,</a:t>
            </a:r>
            <a:r>
              <a:rPr lang="en-US" kern="1200" baseline="0" dirty="0" smtClean="0">
                <a:solidFill>
                  <a:schemeClr val="tx1"/>
                </a:solidFill>
                <a:effectLst/>
                <a:latin typeface="Arial" panose="020B0604020202020204" pitchFamily="34" charset="0"/>
                <a:cs typeface="Arial" panose="020B0604020202020204" pitchFamily="34" charset="0"/>
              </a:rPr>
              <a:t> they have collected </a:t>
            </a:r>
            <a:r>
              <a:rPr lang="en-US" kern="1200" dirty="0" smtClean="0">
                <a:solidFill>
                  <a:schemeClr val="tx1"/>
                </a:solidFill>
                <a:effectLst/>
                <a:latin typeface="Arial" panose="020B0604020202020204" pitchFamily="34" charset="0"/>
                <a:cs typeface="Arial" panose="020B0604020202020204" pitchFamily="34" charset="0"/>
              </a:rPr>
              <a:t>15,790 samples from 6,421 families representing 1,433 Mendelian disorders. </a:t>
            </a:r>
            <a:r>
              <a:rPr lang="en-US" i="0" dirty="0" smtClean="0">
                <a:latin typeface="Arial" panose="020B0604020202020204" pitchFamily="34" charset="0"/>
                <a:cs typeface="Arial" panose="020B0604020202020204" pitchFamily="34" charset="0"/>
              </a:rPr>
              <a:t>* To date, w</a:t>
            </a:r>
            <a:r>
              <a:rPr lang="en-US" dirty="0" smtClean="0">
                <a:latin typeface="Arial" panose="020B0604020202020204" pitchFamily="34" charset="0"/>
                <a:cs typeface="Arial" panose="020B0604020202020204" pitchFamily="34" charset="0"/>
              </a:rPr>
              <a:t>hole-</a:t>
            </a:r>
            <a:r>
              <a:rPr lang="en-US" dirty="0" err="1" smtClean="0">
                <a:latin typeface="Arial" panose="020B0604020202020204" pitchFamily="34" charset="0"/>
                <a:cs typeface="Arial" panose="020B0604020202020204" pitchFamily="34" charset="0"/>
              </a:rPr>
              <a:t>e</a:t>
            </a:r>
            <a:r>
              <a:rPr lang="en-US" b="0" i="0" dirty="0" err="1" smtClean="0">
                <a:latin typeface="Arial" panose="020B0604020202020204" pitchFamily="34" charset="0"/>
                <a:cs typeface="Arial" panose="020B0604020202020204" pitchFamily="34" charset="0"/>
              </a:rPr>
              <a:t>xome</a:t>
            </a:r>
            <a:r>
              <a:rPr lang="en-US" b="0" i="0" dirty="0" smtClean="0">
                <a:latin typeface="Arial" panose="020B0604020202020204" pitchFamily="34" charset="0"/>
                <a:cs typeface="Arial" panose="020B0604020202020204" pitchFamily="34" charset="0"/>
              </a:rPr>
              <a:t> sequences have been</a:t>
            </a:r>
            <a:r>
              <a:rPr lang="en-US" b="0" i="0" baseline="0" dirty="0" smtClean="0">
                <a:latin typeface="Arial" panose="020B0604020202020204" pitchFamily="34" charset="0"/>
                <a:cs typeface="Arial" panose="020B0604020202020204" pitchFamily="34" charset="0"/>
              </a:rPr>
              <a:t> generated for </a:t>
            </a:r>
            <a:r>
              <a:rPr lang="en-US" b="0" i="0" dirty="0" smtClean="0">
                <a:latin typeface="Arial" panose="020B0604020202020204" pitchFamily="34" charset="0"/>
                <a:cs typeface="Arial" panose="020B0604020202020204" pitchFamily="34" charset="0"/>
              </a:rPr>
              <a:t>11,800 samples, with analyses ongoing.  </a:t>
            </a:r>
          </a:p>
          <a:p>
            <a:pPr lvl="1" defTabSz="936653">
              <a:defRPr/>
            </a:pPr>
            <a:endParaRPr lang="en-US" b="0" i="0" kern="1200" dirty="0" smtClean="0">
              <a:effectLst/>
              <a:latin typeface="Arial" panose="020B0604020202020204" pitchFamily="34" charset="0"/>
              <a:cs typeface="Arial" panose="020B0604020202020204" pitchFamily="34" charset="0"/>
            </a:endParaRPr>
          </a:p>
          <a:p>
            <a:pPr lvl="1" defTabSz="936653">
              <a:defRPr/>
            </a:pPr>
            <a:r>
              <a:rPr lang="en-US" b="0" i="0" kern="1200" dirty="0" smtClean="0">
                <a:effectLst/>
                <a:latin typeface="Arial" panose="020B0604020202020204" pitchFamily="34" charset="0"/>
                <a:cs typeface="Arial" panose="020B0604020202020204" pitchFamily="34" charset="0"/>
              </a:rPr>
              <a:t>* N</a:t>
            </a:r>
            <a:r>
              <a:rPr lang="en-US" b="0" i="0" kern="1200" baseline="0" dirty="0" smtClean="0">
                <a:effectLst/>
                <a:latin typeface="Arial" panose="020B0604020202020204" pitchFamily="34" charset="0"/>
                <a:cs typeface="Arial" panose="020B0604020202020204" pitchFamily="34" charset="0"/>
              </a:rPr>
              <a:t>ovel discoveries about the genomic bases or the clinical phenotypes of over 280 Mendelian disorders have so far been made. </a:t>
            </a:r>
            <a:r>
              <a:rPr lang="en-US" b="0" dirty="0" smtClean="0">
                <a:latin typeface="Arial" panose="020B0604020202020204" pitchFamily="34" charset="0"/>
                <a:cs typeface="Arial" panose="020B0604020202020204" pitchFamily="34" charset="0"/>
              </a:rPr>
              <a:t>* Nearly 100 manuscripts</a:t>
            </a:r>
            <a:r>
              <a:rPr lang="en-US" b="0" baseline="0" dirty="0" smtClean="0">
                <a:latin typeface="Arial" panose="020B0604020202020204" pitchFamily="34" charset="0"/>
                <a:cs typeface="Arial" panose="020B0604020202020204" pitchFamily="34" charset="0"/>
              </a:rPr>
              <a:t> have been </a:t>
            </a:r>
            <a:r>
              <a:rPr lang="en-US" b="0" dirty="0" smtClean="0">
                <a:latin typeface="Arial" panose="020B0604020202020204" pitchFamily="34" charset="0"/>
                <a:cs typeface="Arial" panose="020B0604020202020204" pitchFamily="34" charset="0"/>
              </a:rPr>
              <a:t>published or </a:t>
            </a:r>
            <a:r>
              <a:rPr lang="en-US" dirty="0">
                <a:latin typeface="Arial" panose="020B0604020202020204" pitchFamily="34" charset="0"/>
                <a:cs typeface="Arial" panose="020B0604020202020204" pitchFamily="34" charset="0"/>
              </a:rPr>
              <a:t>in press </a:t>
            </a:r>
            <a:r>
              <a:rPr lang="en-US" b="0" dirty="0" smtClean="0">
                <a:latin typeface="Arial" panose="020B0604020202020204" pitchFamily="34" charset="0"/>
                <a:cs typeface="Arial" panose="020B0604020202020204" pitchFamily="34" charset="0"/>
              </a:rPr>
              <a:t>reporting some of these discoveries</a:t>
            </a:r>
            <a:r>
              <a:rPr lang="en-US" b="0" baseline="0" dirty="0" smtClean="0">
                <a:latin typeface="Arial" panose="020B0604020202020204" pitchFamily="34" charset="0"/>
                <a:cs typeface="Arial" panose="020B0604020202020204" pitchFamily="34" charset="0"/>
              </a:rPr>
              <a:t>, in addition to developed </a:t>
            </a:r>
            <a:r>
              <a:rPr lang="en-US" b="0" dirty="0" smtClean="0">
                <a:latin typeface="Arial" panose="020B0604020202020204" pitchFamily="34" charset="0"/>
                <a:cs typeface="Arial" panose="020B0604020202020204" pitchFamily="34" charset="0"/>
              </a:rPr>
              <a:t>methods and resources. </a:t>
            </a:r>
          </a:p>
          <a:p>
            <a:pPr lvl="1" defTabSz="936653">
              <a:defRPr/>
            </a:pPr>
            <a:endParaRPr lang="en-US" b="0" kern="1200" baseline="0" dirty="0" smtClean="0">
              <a:effectLst/>
              <a:latin typeface="Arial" panose="020B0604020202020204" pitchFamily="34" charset="0"/>
              <a:cs typeface="Arial" panose="020B0604020202020204" pitchFamily="34" charset="0"/>
            </a:endParaRPr>
          </a:p>
          <a:p>
            <a:pPr lvl="1" defTabSz="936653">
              <a:defRPr/>
            </a:pPr>
            <a:r>
              <a:rPr lang="en-US" b="0" kern="1200" baseline="0" dirty="0" smtClean="0">
                <a:effectLst/>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As described in these publications, the </a:t>
            </a:r>
            <a:r>
              <a:rPr lang="en-US" b="0" kern="1200" baseline="0" dirty="0" smtClean="0">
                <a:effectLst/>
                <a:latin typeface="Arial" panose="020B0604020202020204" pitchFamily="34" charset="0"/>
                <a:cs typeface="Arial" panose="020B0604020202020204" pitchFamily="34" charset="0"/>
              </a:rPr>
              <a:t>p</a:t>
            </a:r>
            <a:r>
              <a:rPr lang="en-US" b="0" dirty="0" smtClean="0">
                <a:latin typeface="Arial" pitchFamily="34" charset="0"/>
                <a:cs typeface="Arial" pitchFamily="34" charset="0"/>
              </a:rPr>
              <a:t>henotype-driven and genotype-driven approaches are both effective for disease-gene discovery. * Novel disease genes</a:t>
            </a:r>
            <a:r>
              <a:rPr lang="en-US" b="0" baseline="0" dirty="0" smtClean="0">
                <a:latin typeface="Arial" pitchFamily="34" charset="0"/>
                <a:cs typeface="Arial" pitchFamily="34" charset="0"/>
              </a:rPr>
              <a:t> and </a:t>
            </a:r>
            <a:r>
              <a:rPr lang="en-US" b="0" dirty="0" smtClean="0">
                <a:latin typeface="Arial" pitchFamily="34" charset="0"/>
                <a:cs typeface="Arial" pitchFamily="34" charset="0"/>
              </a:rPr>
              <a:t>pathways as well as</a:t>
            </a:r>
            <a:r>
              <a:rPr lang="en-US" b="0" baseline="0" dirty="0" smtClean="0">
                <a:latin typeface="Arial" pitchFamily="34" charset="0"/>
                <a:cs typeface="Arial" pitchFamily="34" charset="0"/>
              </a:rPr>
              <a:t> the </a:t>
            </a:r>
            <a:r>
              <a:rPr lang="en-US" b="0" dirty="0" smtClean="0">
                <a:latin typeface="Arial" pitchFamily="34" charset="0"/>
                <a:cs typeface="Arial" pitchFamily="34" charset="0"/>
              </a:rPr>
              <a:t>disease biology </a:t>
            </a:r>
            <a:r>
              <a:rPr lang="en-US" b="0" kern="1200" baseline="0" dirty="0" smtClean="0">
                <a:effectLst/>
                <a:latin typeface="Arial" panose="020B0604020202020204" pitchFamily="34" charset="0"/>
                <a:cs typeface="Arial" panose="020B0604020202020204" pitchFamily="34" charset="0"/>
              </a:rPr>
              <a:t>underlying a variety of rare diseases have been revealed. * And f</a:t>
            </a:r>
            <a:r>
              <a:rPr lang="en-US" b="0" kern="1200" dirty="0" smtClean="0">
                <a:effectLst/>
                <a:latin typeface="Arial" pitchFamily="34" charset="0"/>
                <a:cs typeface="Arial" pitchFamily="34" charset="0"/>
              </a:rPr>
              <a:t>inally, it is worth noting that, along with</a:t>
            </a:r>
            <a:r>
              <a:rPr lang="en-US" b="0" kern="1200" baseline="0" dirty="0" smtClean="0">
                <a:effectLst/>
                <a:latin typeface="Arial" pitchFamily="34" charset="0"/>
                <a:cs typeface="Arial" pitchFamily="34" charset="0"/>
              </a:rPr>
              <a:t> discoveries made by others, the Centers’ studies have revealed p</a:t>
            </a:r>
            <a:r>
              <a:rPr lang="en-US" b="0" dirty="0" smtClean="0">
                <a:latin typeface="Arial" pitchFamily="34" charset="0"/>
                <a:cs typeface="Arial" pitchFamily="34" charset="0"/>
              </a:rPr>
              <a:t>leiotropy and genetic heterogeneity among Mendelian conditions</a:t>
            </a:r>
            <a:r>
              <a:rPr lang="en-US" b="0" baseline="0" dirty="0" smtClean="0">
                <a:latin typeface="Arial" pitchFamily="34" charset="0"/>
                <a:cs typeface="Arial" pitchFamily="34" charset="0"/>
              </a:rPr>
              <a:t> to a greater extent than previously thought.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F125CC9-880A-409B-972C-C1759D7A769E}" type="slidenum">
              <a:rPr lang="en-US" smtClean="0"/>
              <a:t>30</a:t>
            </a:fld>
            <a:endParaRPr lang="en-US" dirty="0"/>
          </a:p>
        </p:txBody>
      </p:sp>
    </p:spTree>
    <p:extLst>
      <p:ext uri="{BB962C8B-B14F-4D97-AF65-F5344CB8AC3E}">
        <p14:creationId xmlns:p14="http://schemas.microsoft.com/office/powerpoint/2010/main" val="307762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Centers </a:t>
            </a:r>
            <a:r>
              <a:rPr lang="en-US" dirty="0" smtClean="0">
                <a:latin typeface="Arial" panose="020B0604020202020204" pitchFamily="34" charset="0"/>
                <a:cs typeface="Arial" panose="020B0604020202020204" pitchFamily="34" charset="0"/>
              </a:rPr>
              <a:t>continue to reach </a:t>
            </a:r>
            <a:r>
              <a:rPr lang="en-US" dirty="0">
                <a:latin typeface="Arial" panose="020B0604020202020204" pitchFamily="34" charset="0"/>
                <a:cs typeface="Arial" panose="020B0604020202020204" pitchFamily="34" charset="0"/>
              </a:rPr>
              <a:t>out to the </a:t>
            </a:r>
            <a:r>
              <a:rPr lang="en-US" dirty="0" smtClean="0">
                <a:latin typeface="Arial" panose="020B0604020202020204" pitchFamily="34" charset="0"/>
                <a:cs typeface="Arial" panose="020B0604020202020204" pitchFamily="34" charset="0"/>
              </a:rPr>
              <a:t>broader community </a:t>
            </a:r>
            <a:r>
              <a:rPr lang="en-US" dirty="0">
                <a:latin typeface="Arial" panose="020B0604020202020204" pitchFamily="34" charset="0"/>
                <a:cs typeface="Arial" panose="020B0604020202020204" pitchFamily="34" charset="0"/>
              </a:rPr>
              <a:t>of researchers and clinicians in an effort to enable and accelerate Mendelian </a:t>
            </a:r>
            <a:r>
              <a:rPr lang="en-US" dirty="0" smtClean="0">
                <a:latin typeface="Arial" panose="020B0604020202020204" pitchFamily="34" charset="0"/>
                <a:cs typeface="Arial" panose="020B0604020202020204" pitchFamily="34" charset="0"/>
              </a:rPr>
              <a:t>disease-gene </a:t>
            </a:r>
            <a:r>
              <a:rPr lang="en-US" dirty="0">
                <a:latin typeface="Arial" panose="020B0604020202020204" pitchFamily="34" charset="0"/>
                <a:cs typeface="Arial" panose="020B0604020202020204" pitchFamily="34" charset="0"/>
              </a:rPr>
              <a:t>discovery. For example, the recently launched GeneMatcher is a freely accessible website designed to enable connections between clinicians and researchers from around the world who share an interest in the same gene or genes. The principle goal for making GeneMatcher available is to help solve ‘unsolved’ </a:t>
            </a:r>
            <a:r>
              <a:rPr lang="en-US" dirty="0" smtClean="0">
                <a:latin typeface="Arial" panose="020B0604020202020204" pitchFamily="34" charset="0"/>
                <a:cs typeface="Arial" panose="020B0604020202020204" pitchFamily="34" charset="0"/>
              </a:rPr>
              <a:t>Mendelian diseases</a:t>
            </a:r>
            <a:r>
              <a:rPr lang="en-US" dirty="0">
                <a:latin typeface="Arial" panose="020B0604020202020204" pitchFamily="34" charset="0"/>
                <a:cs typeface="Arial" panose="020B0604020202020204" pitchFamily="34" charset="0"/>
              </a:rPr>
              <a:t>. The site allows investigators to post genes of interest, and it then connects investigators who post </a:t>
            </a:r>
            <a:r>
              <a:rPr lang="en-US" dirty="0" smtClean="0">
                <a:latin typeface="Arial" panose="020B0604020202020204" pitchFamily="34" charset="0"/>
                <a:cs typeface="Arial" panose="020B0604020202020204" pitchFamily="34" charset="0"/>
              </a:rPr>
              <a:t>interest in the </a:t>
            </a:r>
            <a:r>
              <a:rPr lang="en-US" dirty="0">
                <a:latin typeface="Arial" panose="020B0604020202020204" pitchFamily="34" charset="0"/>
                <a:cs typeface="Arial" panose="020B0604020202020204" pitchFamily="34" charset="0"/>
              </a:rPr>
              <a:t>same gene.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As </a:t>
            </a:r>
            <a:r>
              <a:rPr lang="en-US" dirty="0">
                <a:latin typeface="Arial" panose="020B0604020202020204" pitchFamily="34" charset="0"/>
                <a:cs typeface="Arial" panose="020B0604020202020204" pitchFamily="34" charset="0"/>
              </a:rPr>
              <a:t>of </a:t>
            </a:r>
            <a:r>
              <a:rPr lang="en-US" dirty="0" smtClean="0">
                <a:latin typeface="Arial" panose="020B0604020202020204" pitchFamily="34" charset="0"/>
                <a:cs typeface="Arial" panose="020B0604020202020204" pitchFamily="34" charset="0"/>
              </a:rPr>
              <a:t>August 1, 662 </a:t>
            </a:r>
            <a:r>
              <a:rPr lang="en-US" dirty="0">
                <a:latin typeface="Arial" panose="020B0604020202020204" pitchFamily="34" charset="0"/>
                <a:cs typeface="Arial" panose="020B0604020202020204" pitchFamily="34" charset="0"/>
              </a:rPr>
              <a:t>genes </a:t>
            </a:r>
            <a:r>
              <a:rPr lang="en-US" dirty="0" smtClean="0">
                <a:latin typeface="Arial" panose="020B0604020202020204" pitchFamily="34" charset="0"/>
                <a:cs typeface="Arial" panose="020B0604020202020204" pitchFamily="34" charset="0"/>
              </a:rPr>
              <a:t>have been submitted to GeneMatcher by </a:t>
            </a:r>
            <a:r>
              <a:rPr lang="en-US" dirty="0">
                <a:latin typeface="Arial" panose="020B0604020202020204" pitchFamily="34" charset="0"/>
                <a:cs typeface="Arial" panose="020B0604020202020204" pitchFamily="34" charset="0"/>
              </a:rPr>
              <a:t>143 </a:t>
            </a:r>
            <a:r>
              <a:rPr lang="en-US" dirty="0" smtClean="0">
                <a:latin typeface="Arial" panose="020B0604020202020204" pitchFamily="34" charset="0"/>
                <a:cs typeface="Arial" panose="020B0604020202020204" pitchFamily="34" charset="0"/>
              </a:rPr>
              <a:t>submitters, and 15 matches have already been made.</a:t>
            </a:r>
          </a:p>
        </p:txBody>
      </p:sp>
      <p:sp>
        <p:nvSpPr>
          <p:cNvPr id="4" name="Slide Number Placeholder 3"/>
          <p:cNvSpPr>
            <a:spLocks noGrp="1"/>
          </p:cNvSpPr>
          <p:nvPr>
            <p:ph type="sldNum" sz="quarter" idx="10"/>
          </p:nvPr>
        </p:nvSpPr>
        <p:spPr/>
        <p:txBody>
          <a:bodyPr/>
          <a:lstStyle/>
          <a:p>
            <a:fld id="{DF125CC9-880A-409B-972C-C1759D7A769E}" type="slidenum">
              <a:rPr lang="en-US" smtClean="0"/>
              <a:t>31</a:t>
            </a:fld>
            <a:endParaRPr lang="en-US" dirty="0"/>
          </a:p>
        </p:txBody>
      </p:sp>
    </p:spTree>
    <p:extLst>
      <p:ext uri="{BB962C8B-B14F-4D97-AF65-F5344CB8AC3E}">
        <p14:creationId xmlns:p14="http://schemas.microsoft.com/office/powerpoint/2010/main" val="4265264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a:t>
            </a:r>
            <a:r>
              <a:rPr lang="en-US" dirty="0" smtClean="0">
                <a:latin typeface="Arial" panose="020B0604020202020204" pitchFamily="34" charset="0"/>
                <a:cs typeface="Arial" panose="020B0604020202020204" pitchFamily="34" charset="0"/>
              </a:rPr>
              <a:t>Center at the University </a:t>
            </a:r>
            <a:r>
              <a:rPr lang="en-US" dirty="0">
                <a:latin typeface="Arial" panose="020B0604020202020204" pitchFamily="34" charset="0"/>
                <a:cs typeface="Arial" panose="020B0604020202020204" pitchFamily="34" charset="0"/>
              </a:rPr>
              <a:t>of Washington </a:t>
            </a:r>
            <a:r>
              <a:rPr lang="en-US" dirty="0" smtClean="0">
                <a:latin typeface="Arial" panose="020B0604020202020204" pitchFamily="34" charset="0"/>
                <a:cs typeface="Arial" panose="020B0604020202020204" pitchFamily="34" charset="0"/>
              </a:rPr>
              <a:t>held a well-received </a:t>
            </a:r>
            <a:r>
              <a:rPr lang="en-US" dirty="0">
                <a:latin typeface="Arial" panose="020B0604020202020204" pitchFamily="34" charset="0"/>
                <a:cs typeface="Arial" panose="020B0604020202020204" pitchFamily="34" charset="0"/>
              </a:rPr>
              <a:t>Mendelian Data Analysis </a:t>
            </a:r>
            <a:r>
              <a:rPr lang="en-US" dirty="0" smtClean="0">
                <a:latin typeface="Arial" panose="020B0604020202020204" pitchFamily="34" charset="0"/>
                <a:cs typeface="Arial" panose="020B0604020202020204" pitchFamily="34" charset="0"/>
              </a:rPr>
              <a:t>Workshop in 2013. </a:t>
            </a:r>
            <a:r>
              <a:rPr lang="en-US" dirty="0">
                <a:latin typeface="Arial" panose="020B0604020202020204" pitchFamily="34" charset="0"/>
                <a:cs typeface="Arial" panose="020B0604020202020204" pitchFamily="34" charset="0"/>
              </a:rPr>
              <a:t>Building on the success of the first workshop, they </a:t>
            </a:r>
            <a:r>
              <a:rPr lang="en-US" dirty="0" smtClean="0">
                <a:latin typeface="Arial" panose="020B0604020202020204" pitchFamily="34" charset="0"/>
                <a:cs typeface="Arial" panose="020B0604020202020204" pitchFamily="34" charset="0"/>
              </a:rPr>
              <a:t>held a </a:t>
            </a:r>
            <a:r>
              <a:rPr lang="en-US" dirty="0">
                <a:latin typeface="Arial" panose="020B0604020202020204" pitchFamily="34" charset="0"/>
                <a:cs typeface="Arial" panose="020B0604020202020204" pitchFamily="34" charset="0"/>
              </a:rPr>
              <a:t>second one last month. </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17 participants</a:t>
            </a:r>
            <a:r>
              <a:rPr lang="en-US" baseline="0" dirty="0" smtClean="0">
                <a:latin typeface="Arial" panose="020B0604020202020204" pitchFamily="34" charset="0"/>
                <a:cs typeface="Arial" panose="020B0604020202020204" pitchFamily="34" charset="0"/>
              </a:rPr>
              <a:t> (including </a:t>
            </a:r>
            <a:r>
              <a:rPr lang="en-US" dirty="0" smtClean="0">
                <a:latin typeface="Arial" panose="020B0604020202020204" pitchFamily="34" charset="0"/>
                <a:cs typeface="Arial" panose="020B0604020202020204" pitchFamily="34" charset="0"/>
              </a:rPr>
              <a:t>collaborators and various investigators) </a:t>
            </a:r>
            <a:r>
              <a:rPr lang="en-US" dirty="0">
                <a:latin typeface="Arial" panose="020B0604020202020204" pitchFamily="34" charset="0"/>
                <a:cs typeface="Arial" panose="020B0604020202020204" pitchFamily="34" charset="0"/>
              </a:rPr>
              <a:t>attended the Workshop, and </a:t>
            </a:r>
            <a:r>
              <a:rPr lang="en-US" dirty="0" smtClean="0">
                <a:latin typeface="Arial" panose="020B0604020202020204" pitchFamily="34" charset="0"/>
                <a:cs typeface="Arial" panose="020B0604020202020204" pitchFamily="34" charset="0"/>
              </a:rPr>
              <a:t>* they </a:t>
            </a:r>
            <a:r>
              <a:rPr lang="en-US" dirty="0">
                <a:latin typeface="Arial" panose="020B0604020202020204" pitchFamily="34" charset="0"/>
                <a:cs typeface="Arial" panose="020B0604020202020204" pitchFamily="34" charset="0"/>
              </a:rPr>
              <a:t>appreciated the direct interaction with the </a:t>
            </a:r>
            <a:r>
              <a:rPr lang="en-US" dirty="0" smtClean="0">
                <a:latin typeface="Arial" panose="020B0604020202020204" pitchFamily="34" charset="0"/>
                <a:cs typeface="Arial" panose="020B0604020202020204" pitchFamily="34" charset="0"/>
              </a:rPr>
              <a:t>Center analysts</a:t>
            </a:r>
            <a:r>
              <a:rPr lang="en-US" dirty="0">
                <a:latin typeface="Arial" panose="020B0604020202020204" pitchFamily="34" charset="0"/>
                <a:cs typeface="Arial" panose="020B0604020202020204" pitchFamily="34" charset="0"/>
              </a:rPr>
              <a:t>, IT team, and PIs</a:t>
            </a:r>
            <a:r>
              <a:rPr lang="en-US"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workshop included concept-driven lectures on approaches to Mendelian gene discovery (e.g., how to design </a:t>
            </a:r>
            <a:r>
              <a:rPr lang="en-US" dirty="0" smtClean="0">
                <a:latin typeface="Arial" panose="020B0604020202020204" pitchFamily="34" charset="0"/>
                <a:cs typeface="Arial" panose="020B0604020202020204" pitchFamily="34" charset="0"/>
              </a:rPr>
              <a:t>projects), and * hands-on </a:t>
            </a:r>
            <a:r>
              <a:rPr lang="en-US" dirty="0">
                <a:latin typeface="Arial" panose="020B0604020202020204" pitchFamily="34" charset="0"/>
                <a:cs typeface="Arial" panose="020B0604020202020204" pitchFamily="34" charset="0"/>
              </a:rPr>
              <a:t>exercises </a:t>
            </a:r>
            <a:r>
              <a:rPr lang="en-US" dirty="0" smtClean="0">
                <a:latin typeface="Arial" panose="020B0604020202020204" pitchFamily="34" charset="0"/>
                <a:cs typeface="Arial" panose="020B0604020202020204" pitchFamily="34" charset="0"/>
              </a:rPr>
              <a:t>involving data analysis </a:t>
            </a:r>
            <a:r>
              <a:rPr lang="en-US" dirty="0">
                <a:latin typeface="Arial" panose="020B0604020202020204" pitchFamily="34" charset="0"/>
                <a:cs typeface="Arial" panose="020B0604020202020204" pitchFamily="34" charset="0"/>
              </a:rPr>
              <a:t>using open-source software </a:t>
            </a:r>
            <a:r>
              <a:rPr lang="en-US" dirty="0" smtClean="0">
                <a:latin typeface="Arial" panose="020B0604020202020204" pitchFamily="34" charset="0"/>
                <a:cs typeface="Arial" panose="020B0604020202020204" pitchFamily="34" charset="0"/>
              </a:rPr>
              <a:t>and the testing</a:t>
            </a:r>
            <a:r>
              <a:rPr lang="en-US" baseline="0" dirty="0" smtClean="0">
                <a:latin typeface="Arial" panose="020B0604020202020204" pitchFamily="34" charset="0"/>
                <a:cs typeface="Arial" panose="020B0604020202020204" pitchFamily="34" charset="0"/>
              </a:rPr>
              <a:t> of different genetic models for disease (e.g., </a:t>
            </a:r>
            <a:r>
              <a:rPr lang="en-US" dirty="0" smtClean="0">
                <a:latin typeface="Arial" panose="020B0604020202020204" pitchFamily="34" charset="0"/>
                <a:cs typeface="Arial" panose="020B0604020202020204" pitchFamily="34" charset="0"/>
              </a:rPr>
              <a:t>de </a:t>
            </a:r>
            <a:r>
              <a:rPr lang="en-US" dirty="0">
                <a:latin typeface="Arial" panose="020B0604020202020204" pitchFamily="34" charset="0"/>
                <a:cs typeface="Arial" panose="020B0604020202020204" pitchFamily="34" charset="0"/>
              </a:rPr>
              <a:t>novo, autosomal recessive, autosomal </a:t>
            </a:r>
            <a:r>
              <a:rPr lang="en-US" dirty="0" smtClean="0">
                <a:latin typeface="Arial" panose="020B0604020202020204" pitchFamily="34" charset="0"/>
                <a:cs typeface="Arial" panose="020B0604020202020204" pitchFamily="34" charset="0"/>
              </a:rPr>
              <a:t>dominant, and so forth).</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Based </a:t>
            </a:r>
            <a:r>
              <a:rPr lang="en-US" dirty="0">
                <a:latin typeface="Arial" panose="020B0604020202020204" pitchFamily="34" charset="0"/>
                <a:cs typeface="Arial" panose="020B0604020202020204" pitchFamily="34" charset="0"/>
              </a:rPr>
              <a:t>on the survey </a:t>
            </a:r>
            <a:r>
              <a:rPr lang="en-US" dirty="0" smtClean="0">
                <a:latin typeface="Arial" panose="020B0604020202020204" pitchFamily="34" charset="0"/>
                <a:cs typeface="Arial" panose="020B0604020202020204" pitchFamily="34" charset="0"/>
              </a:rPr>
              <a:t>conducted </a:t>
            </a:r>
            <a:r>
              <a:rPr lang="en-US" dirty="0">
                <a:latin typeface="Arial" panose="020B0604020202020204" pitchFamily="34" charset="0"/>
                <a:cs typeface="Arial" panose="020B0604020202020204" pitchFamily="34" charset="0"/>
              </a:rPr>
              <a:t>after the workshop, the </a:t>
            </a:r>
            <a:r>
              <a:rPr lang="en-US" dirty="0" smtClean="0">
                <a:latin typeface="Arial" panose="020B0604020202020204" pitchFamily="34" charset="0"/>
                <a:cs typeface="Arial" panose="020B0604020202020204" pitchFamily="34" charset="0"/>
              </a:rPr>
              <a:t>feedback was very positive (including the desire for an </a:t>
            </a:r>
            <a:r>
              <a:rPr lang="en-US" dirty="0">
                <a:latin typeface="Arial" panose="020B0604020202020204" pitchFamily="34" charset="0"/>
                <a:cs typeface="Arial" panose="020B0604020202020204" pitchFamily="34" charset="0"/>
              </a:rPr>
              <a:t>additional, </a:t>
            </a:r>
            <a:r>
              <a:rPr lang="en-US" dirty="0" smtClean="0">
                <a:latin typeface="Arial" panose="020B0604020202020204" pitchFamily="34" charset="0"/>
                <a:cs typeface="Arial" panose="020B0604020202020204" pitchFamily="34" charset="0"/>
              </a:rPr>
              <a:t>more-advanced </a:t>
            </a:r>
            <a:r>
              <a:rPr lang="en-US" dirty="0">
                <a:latin typeface="Arial" panose="020B0604020202020204" pitchFamily="34" charset="0"/>
                <a:cs typeface="Arial" panose="020B0604020202020204" pitchFamily="34" charset="0"/>
              </a:rPr>
              <a:t>workshop in the </a:t>
            </a:r>
            <a:r>
              <a:rPr lang="en-US" dirty="0" smtClean="0">
                <a:latin typeface="Arial" panose="020B0604020202020204" pitchFamily="34" charset="0"/>
                <a:cs typeface="Arial" panose="020B0604020202020204" pitchFamily="34" charset="0"/>
              </a:rPr>
              <a:t>future). </a:t>
            </a:r>
          </a:p>
        </p:txBody>
      </p:sp>
      <p:sp>
        <p:nvSpPr>
          <p:cNvPr id="4" name="Slide Number Placeholder 3"/>
          <p:cNvSpPr>
            <a:spLocks noGrp="1"/>
          </p:cNvSpPr>
          <p:nvPr>
            <p:ph type="sldNum" sz="quarter" idx="10"/>
          </p:nvPr>
        </p:nvSpPr>
        <p:spPr/>
        <p:txBody>
          <a:bodyPr/>
          <a:lstStyle/>
          <a:p>
            <a:fld id="{DF125CC9-880A-409B-972C-C1759D7A769E}" type="slidenum">
              <a:rPr lang="en-US" smtClean="0"/>
              <a:t>32</a:t>
            </a:fld>
            <a:endParaRPr lang="en-US" dirty="0"/>
          </a:p>
        </p:txBody>
      </p:sp>
    </p:spTree>
    <p:extLst>
      <p:ext uri="{BB962C8B-B14F-4D97-AF65-F5344CB8AC3E}">
        <p14:creationId xmlns:p14="http://schemas.microsoft.com/office/powerpoint/2010/main" val="3299006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Rot="1" noChangeAspect="1" noChangeArrowheads="1" noTextEdit="1"/>
          </p:cNvSpPr>
          <p:nvPr>
            <p:ph type="sldImg"/>
          </p:nvPr>
        </p:nvSpPr>
        <p:spPr>
          <a:xfrm>
            <a:off x="1203325" y="701675"/>
            <a:ext cx="4679950" cy="3509963"/>
          </a:xfrm>
          <a:prstGeom prst="rect">
            <a:avLst/>
          </a:prstGeom>
          <a:ln/>
        </p:spPr>
      </p:sp>
      <p:sp>
        <p:nvSpPr>
          <p:cNvPr id="13316" name="Rectangle 3"/>
          <p:cNvSpPr>
            <a:spLocks noGrp="1" noChangeArrowheads="1"/>
          </p:cNvSpPr>
          <p:nvPr>
            <p:ph type="body" idx="1"/>
          </p:nvPr>
        </p:nvSpPr>
        <p:spPr>
          <a:xfrm>
            <a:off x="866141" y="4445957"/>
            <a:ext cx="5354320" cy="40122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9573">
              <a:spcBef>
                <a:spcPct val="0"/>
              </a:spcBef>
              <a:defRPr/>
            </a:pPr>
            <a:r>
              <a:rPr lang="en-US" dirty="0" smtClean="0">
                <a:latin typeface="Arial" pitchFamily="34" charset="0"/>
                <a:cs typeface="Arial" pitchFamily="34" charset="0"/>
              </a:rPr>
              <a:t>The </a:t>
            </a:r>
            <a:r>
              <a:rPr lang="en-US" dirty="0">
                <a:latin typeface="Arial" pitchFamily="34" charset="0"/>
                <a:cs typeface="Arial" pitchFamily="34" charset="0"/>
              </a:rPr>
              <a:t>Genome Sequencing Informatics Tools (GS-IT) </a:t>
            </a:r>
            <a:r>
              <a:rPr lang="en-US" dirty="0" smtClean="0">
                <a:latin typeface="Arial" pitchFamily="34" charset="0"/>
                <a:cs typeface="Arial" pitchFamily="34" charset="0"/>
              </a:rPr>
              <a:t>Program,</a:t>
            </a:r>
            <a:r>
              <a:rPr lang="en-US" baseline="0" dirty="0" smtClean="0">
                <a:latin typeface="Arial" pitchFamily="34" charset="0"/>
                <a:cs typeface="Arial" pitchFamily="34" charset="0"/>
              </a:rPr>
              <a:t> </a:t>
            </a:r>
            <a:r>
              <a:rPr lang="en-US" dirty="0" smtClean="0">
                <a:latin typeface="Arial" pitchFamily="34" charset="0"/>
                <a:cs typeface="Arial" pitchFamily="34" charset="0"/>
              </a:rPr>
              <a:t>known by </a:t>
            </a:r>
            <a:r>
              <a:rPr lang="en-US" dirty="0">
                <a:latin typeface="Arial" pitchFamily="34" charset="0"/>
                <a:cs typeface="Arial" pitchFamily="34" charset="0"/>
              </a:rPr>
              <a:t>the name “</a:t>
            </a:r>
            <a:r>
              <a:rPr lang="en-US" dirty="0" err="1" smtClean="0">
                <a:latin typeface="Arial" pitchFamily="34" charset="0"/>
                <a:cs typeface="Arial" pitchFamily="34" charset="0"/>
              </a:rPr>
              <a:t>iSeqTools</a:t>
            </a:r>
            <a:r>
              <a:rPr lang="en-US" dirty="0" smtClean="0">
                <a:latin typeface="Arial" pitchFamily="34" charset="0"/>
                <a:cs typeface="Arial" pitchFamily="34" charset="0"/>
              </a:rPr>
              <a:t>,” comprises six </a:t>
            </a:r>
            <a:r>
              <a:rPr lang="en-US" dirty="0">
                <a:latin typeface="Arial" pitchFamily="34" charset="0"/>
                <a:cs typeface="Arial" pitchFamily="34" charset="0"/>
              </a:rPr>
              <a:t>projects </a:t>
            </a:r>
            <a:r>
              <a:rPr lang="en-US" dirty="0" smtClean="0">
                <a:latin typeface="Arial" pitchFamily="34" charset="0"/>
                <a:cs typeface="Arial" pitchFamily="34" charset="0"/>
              </a:rPr>
              <a:t>that are </a:t>
            </a:r>
            <a:r>
              <a:rPr lang="en-US" dirty="0">
                <a:latin typeface="Arial" pitchFamily="34" charset="0"/>
                <a:cs typeface="Arial" pitchFamily="34" charset="0"/>
              </a:rPr>
              <a:t>designed to democratize access to genome analysis and provide </a:t>
            </a:r>
            <a:r>
              <a:rPr lang="en-US" dirty="0" smtClean="0">
                <a:latin typeface="Arial" pitchFamily="34" charset="0"/>
                <a:cs typeface="Arial" pitchFamily="34" charset="0"/>
              </a:rPr>
              <a:t>‘researcher friendly’ </a:t>
            </a:r>
            <a:r>
              <a:rPr lang="en-US" dirty="0">
                <a:latin typeface="Arial" pitchFamily="34" charset="0"/>
                <a:cs typeface="Arial" pitchFamily="34" charset="0"/>
              </a:rPr>
              <a:t>sequence analysis tools. </a:t>
            </a:r>
            <a:r>
              <a:rPr lang="en-US" dirty="0" smtClean="0">
                <a:latin typeface="Arial" pitchFamily="34" charset="0"/>
                <a:cs typeface="Arial" pitchFamily="34" charset="0"/>
              </a:rPr>
              <a:t>In </a:t>
            </a:r>
            <a:r>
              <a:rPr lang="en-US" dirty="0">
                <a:latin typeface="Arial" pitchFamily="34" charset="0"/>
                <a:cs typeface="Arial" pitchFamily="34" charset="0"/>
              </a:rPr>
              <a:t>contrast to most academic software, </a:t>
            </a:r>
            <a:r>
              <a:rPr lang="en-US" dirty="0" err="1">
                <a:latin typeface="Arial" pitchFamily="34" charset="0"/>
                <a:cs typeface="Arial" pitchFamily="34" charset="0"/>
              </a:rPr>
              <a:t>iSeqTools</a:t>
            </a:r>
            <a:r>
              <a:rPr lang="en-US" dirty="0">
                <a:latin typeface="Arial" pitchFamily="34" charset="0"/>
                <a:cs typeface="Arial" pitchFamily="34" charset="0"/>
              </a:rPr>
              <a:t> are designed to be reliable and easy to use, with robust software engineering, good user support, and innovative data science.  </a:t>
            </a:r>
          </a:p>
          <a:p>
            <a:pPr defTabSz="919573">
              <a:spcBef>
                <a:spcPct val="0"/>
              </a:spcBef>
              <a:defRPr/>
            </a:pPr>
            <a:endParaRPr lang="en-US" dirty="0">
              <a:latin typeface="Arial" pitchFamily="34" charset="0"/>
              <a:cs typeface="Arial" pitchFamily="34" charset="0"/>
            </a:endParaRPr>
          </a:p>
          <a:p>
            <a:pPr lvl="1" defTabSz="919573" eaLnBrk="1" fontAlgn="auto" hangingPunct="1">
              <a:spcBef>
                <a:spcPct val="0"/>
              </a:spcBef>
              <a:spcAft>
                <a:spcPts val="0"/>
              </a:spcAft>
              <a:defRPr/>
            </a:pPr>
            <a:r>
              <a:rPr lang="en-US" dirty="0" smtClean="0">
                <a:latin typeface="Arial" pitchFamily="34" charset="0"/>
                <a:cs typeface="Arial" pitchFamily="34" charset="0"/>
              </a:rPr>
              <a:t>* </a:t>
            </a:r>
            <a:r>
              <a:rPr lang="en-US" dirty="0" err="1" smtClean="0">
                <a:latin typeface="Arial" pitchFamily="34" charset="0"/>
                <a:cs typeface="Arial" pitchFamily="34" charset="0"/>
              </a:rPr>
              <a:t>iSeqTools</a:t>
            </a:r>
            <a:r>
              <a:rPr lang="en-US" dirty="0" smtClean="0">
                <a:latin typeface="Arial" pitchFamily="34" charset="0"/>
                <a:cs typeface="Arial" pitchFamily="34" charset="0"/>
              </a:rPr>
              <a:t> </a:t>
            </a:r>
            <a:r>
              <a:rPr lang="en-US" dirty="0">
                <a:latin typeface="Arial" pitchFamily="34" charset="0"/>
                <a:cs typeface="Arial" pitchFamily="34" charset="0"/>
              </a:rPr>
              <a:t>can be used to analyze many complex genomic </a:t>
            </a:r>
            <a:r>
              <a:rPr lang="en-US" dirty="0" smtClean="0">
                <a:latin typeface="Arial" pitchFamily="34" charset="0"/>
                <a:cs typeface="Arial" pitchFamily="34" charset="0"/>
              </a:rPr>
              <a:t>variants beyond </a:t>
            </a:r>
            <a:r>
              <a:rPr lang="en-US" dirty="0">
                <a:latin typeface="Arial" pitchFamily="34" charset="0"/>
                <a:cs typeface="Arial" pitchFamily="34" charset="0"/>
              </a:rPr>
              <a:t>simple </a:t>
            </a:r>
            <a:r>
              <a:rPr lang="en-US" dirty="0" smtClean="0">
                <a:latin typeface="Arial" pitchFamily="34" charset="0"/>
                <a:cs typeface="Arial" pitchFamily="34" charset="0"/>
              </a:rPr>
              <a:t>single-nucleotide variants</a:t>
            </a:r>
            <a:r>
              <a:rPr lang="en-US" dirty="0">
                <a:latin typeface="Arial" pitchFamily="34" charset="0"/>
                <a:cs typeface="Arial" pitchFamily="34" charset="0"/>
              </a:rPr>
              <a:t>, and this is proving useful in clinical research. </a:t>
            </a:r>
            <a:r>
              <a:rPr lang="en-US" dirty="0" smtClean="0">
                <a:latin typeface="Arial" pitchFamily="34" charset="0"/>
                <a:cs typeface="Arial" pitchFamily="34" charset="0"/>
              </a:rPr>
              <a:t>* Recent </a:t>
            </a:r>
            <a:r>
              <a:rPr lang="en-US" dirty="0">
                <a:latin typeface="Arial" pitchFamily="34" charset="0"/>
                <a:cs typeface="Arial" pitchFamily="34" charset="0"/>
              </a:rPr>
              <a:t>advances include the annotation of copy number </a:t>
            </a:r>
            <a:r>
              <a:rPr lang="en-US" dirty="0" smtClean="0">
                <a:latin typeface="Arial" pitchFamily="34" charset="0"/>
                <a:cs typeface="Arial" pitchFamily="34" charset="0"/>
              </a:rPr>
              <a:t>variants </a:t>
            </a:r>
            <a:r>
              <a:rPr lang="en-US" dirty="0">
                <a:latin typeface="Arial" pitchFamily="34" charset="0"/>
                <a:cs typeface="Arial" pitchFamily="34" charset="0"/>
              </a:rPr>
              <a:t>with the ability to discriminate between benign and pathogenic CNVs using the SG ADVISER web server; </a:t>
            </a:r>
            <a:r>
              <a:rPr lang="en-US" dirty="0" smtClean="0">
                <a:latin typeface="Arial" pitchFamily="34" charset="0"/>
                <a:cs typeface="Arial" pitchFamily="34" charset="0"/>
              </a:rPr>
              <a:t>* the </a:t>
            </a:r>
            <a:r>
              <a:rPr lang="en-US" dirty="0">
                <a:latin typeface="Arial" pitchFamily="34" charset="0"/>
                <a:cs typeface="Arial" pitchFamily="34" charset="0"/>
              </a:rPr>
              <a:t>characterization of complex </a:t>
            </a:r>
            <a:r>
              <a:rPr lang="en-US" dirty="0" err="1">
                <a:latin typeface="Arial" pitchFamily="34" charset="0"/>
                <a:cs typeface="Arial" pitchFamily="34" charset="0"/>
              </a:rPr>
              <a:t>indels</a:t>
            </a:r>
            <a:r>
              <a:rPr lang="en-US" dirty="0">
                <a:latin typeface="Arial" pitchFamily="34" charset="0"/>
                <a:cs typeface="Arial" pitchFamily="34" charset="0"/>
              </a:rPr>
              <a:t> using </a:t>
            </a:r>
            <a:r>
              <a:rPr lang="en-US" dirty="0" err="1">
                <a:latin typeface="Arial" pitchFamily="34" charset="0"/>
                <a:cs typeface="Arial" pitchFamily="34" charset="0"/>
              </a:rPr>
              <a:t>Pindel</a:t>
            </a:r>
            <a:r>
              <a:rPr lang="en-US" dirty="0">
                <a:latin typeface="Arial" pitchFamily="34" charset="0"/>
                <a:cs typeface="Arial" pitchFamily="34" charset="0"/>
              </a:rPr>
              <a:t>, GKNO, or GATK; </a:t>
            </a:r>
            <a:r>
              <a:rPr lang="en-US" dirty="0" smtClean="0">
                <a:latin typeface="Arial" pitchFamily="34" charset="0"/>
                <a:cs typeface="Arial" pitchFamily="34" charset="0"/>
              </a:rPr>
              <a:t>* and </a:t>
            </a:r>
            <a:r>
              <a:rPr lang="en-US" dirty="0">
                <a:latin typeface="Arial" pitchFamily="34" charset="0"/>
                <a:cs typeface="Arial" pitchFamily="34" charset="0"/>
              </a:rPr>
              <a:t>powerful </a:t>
            </a:r>
            <a:r>
              <a:rPr lang="en-US" dirty="0" smtClean="0">
                <a:latin typeface="Arial" pitchFamily="34" charset="0"/>
                <a:cs typeface="Arial" pitchFamily="34" charset="0"/>
              </a:rPr>
              <a:t>prediction</a:t>
            </a:r>
            <a:r>
              <a:rPr lang="en-US" baseline="0" dirty="0" smtClean="0">
                <a:latin typeface="Arial" pitchFamily="34" charset="0"/>
                <a:cs typeface="Arial" pitchFamily="34" charset="0"/>
              </a:rPr>
              <a:t> </a:t>
            </a:r>
            <a:r>
              <a:rPr lang="en-US" dirty="0" smtClean="0">
                <a:latin typeface="Arial" pitchFamily="34" charset="0"/>
                <a:cs typeface="Arial" pitchFamily="34" charset="0"/>
              </a:rPr>
              <a:t>of </a:t>
            </a:r>
            <a:r>
              <a:rPr lang="en-US" dirty="0">
                <a:latin typeface="Arial" pitchFamily="34" charset="0"/>
                <a:cs typeface="Arial" pitchFamily="34" charset="0"/>
              </a:rPr>
              <a:t>structural </a:t>
            </a:r>
            <a:r>
              <a:rPr lang="en-US" dirty="0" smtClean="0">
                <a:latin typeface="Arial" pitchFamily="34" charset="0"/>
                <a:cs typeface="Arial" pitchFamily="34" charset="0"/>
              </a:rPr>
              <a:t>variants using </a:t>
            </a:r>
            <a:r>
              <a:rPr lang="en-US" dirty="0">
                <a:latin typeface="Arial" pitchFamily="34" charset="0"/>
                <a:cs typeface="Arial" pitchFamily="34" charset="0"/>
              </a:rPr>
              <a:t>Genome </a:t>
            </a:r>
            <a:r>
              <a:rPr lang="en-US" dirty="0" err="1">
                <a:latin typeface="Arial" pitchFamily="34" charset="0"/>
                <a:cs typeface="Arial" pitchFamily="34" charset="0"/>
              </a:rPr>
              <a:t>STRiP</a:t>
            </a:r>
            <a:r>
              <a:rPr lang="en-US" dirty="0">
                <a:latin typeface="Arial" pitchFamily="34" charset="0"/>
                <a:cs typeface="Arial" pitchFamily="34" charset="0"/>
              </a:rPr>
              <a:t>.</a:t>
            </a:r>
          </a:p>
          <a:p>
            <a:pPr lvl="1" defTabSz="919573" eaLnBrk="1" fontAlgn="auto" hangingPunct="1">
              <a:spcBef>
                <a:spcPct val="0"/>
              </a:spcBef>
              <a:spcAft>
                <a:spcPts val="0"/>
              </a:spcAft>
              <a:defRPr/>
            </a:pPr>
            <a:endParaRPr lang="en-US" dirty="0">
              <a:latin typeface="Arial" pitchFamily="34" charset="0"/>
              <a:cs typeface="Arial" pitchFamily="34" charset="0"/>
            </a:endParaRPr>
          </a:p>
          <a:p>
            <a:pPr lvl="1" defTabSz="919573" eaLnBrk="1" fontAlgn="auto" hangingPunct="1">
              <a:spcBef>
                <a:spcPct val="0"/>
              </a:spcBef>
              <a:spcAft>
                <a:spcPts val="0"/>
              </a:spcAft>
              <a:defRPr/>
            </a:pPr>
            <a:r>
              <a:rPr lang="en-US" dirty="0" smtClean="0">
                <a:latin typeface="Arial" pitchFamily="34" charset="0"/>
                <a:cs typeface="Arial" pitchFamily="34" charset="0"/>
              </a:rPr>
              <a:t>* GS-IT </a:t>
            </a:r>
            <a:r>
              <a:rPr lang="en-US" dirty="0">
                <a:latin typeface="Arial" pitchFamily="34" charset="0"/>
                <a:cs typeface="Arial" pitchFamily="34" charset="0"/>
              </a:rPr>
              <a:t>will present a workshop on </a:t>
            </a:r>
            <a:r>
              <a:rPr lang="en-US" dirty="0" err="1">
                <a:latin typeface="Arial" pitchFamily="34" charset="0"/>
                <a:cs typeface="Arial" pitchFamily="34" charset="0"/>
              </a:rPr>
              <a:t>iSeqTools</a:t>
            </a:r>
            <a:r>
              <a:rPr lang="en-US" dirty="0">
                <a:latin typeface="Arial" pitchFamily="34" charset="0"/>
                <a:cs typeface="Arial" pitchFamily="34" charset="0"/>
              </a:rPr>
              <a:t> at </a:t>
            </a:r>
            <a:r>
              <a:rPr lang="en-US" dirty="0" smtClean="0">
                <a:latin typeface="Arial" pitchFamily="34" charset="0"/>
                <a:cs typeface="Arial" pitchFamily="34" charset="0"/>
              </a:rPr>
              <a:t>the 2014 ASHG Annual Meeting. The </a:t>
            </a:r>
            <a:r>
              <a:rPr lang="en-US" dirty="0">
                <a:latin typeface="Arial" pitchFamily="34" charset="0"/>
                <a:cs typeface="Arial" pitchFamily="34" charset="0"/>
              </a:rPr>
              <a:t>workshop will demonstrate the use of cloud-enabled </a:t>
            </a:r>
            <a:r>
              <a:rPr lang="en-US" dirty="0" err="1">
                <a:latin typeface="Arial" pitchFamily="34" charset="0"/>
                <a:cs typeface="Arial" pitchFamily="34" charset="0"/>
              </a:rPr>
              <a:t>iSeqTools</a:t>
            </a:r>
            <a:r>
              <a:rPr lang="en-US" dirty="0">
                <a:latin typeface="Arial" pitchFamily="34" charset="0"/>
                <a:cs typeface="Arial" pitchFamily="34" charset="0"/>
              </a:rPr>
              <a:t> for genome analysis and in the process help </a:t>
            </a:r>
            <a:r>
              <a:rPr lang="en-US" dirty="0" smtClean="0">
                <a:latin typeface="Arial" pitchFamily="34" charset="0"/>
                <a:cs typeface="Arial" pitchFamily="34" charset="0"/>
              </a:rPr>
              <a:t>“demystify </a:t>
            </a:r>
            <a:r>
              <a:rPr lang="en-US" dirty="0">
                <a:latin typeface="Arial" pitchFamily="34" charset="0"/>
                <a:cs typeface="Arial" pitchFamily="34" charset="0"/>
              </a:rPr>
              <a:t>the cloud” for genomics researchers. The workshop itself is now sold </a:t>
            </a:r>
            <a:r>
              <a:rPr lang="en-US" dirty="0" smtClean="0">
                <a:latin typeface="Arial" pitchFamily="34" charset="0"/>
                <a:cs typeface="Arial" pitchFamily="34" charset="0"/>
              </a:rPr>
              <a:t>out, </a:t>
            </a:r>
            <a:r>
              <a:rPr lang="en-US" dirty="0">
                <a:latin typeface="Arial" pitchFamily="34" charset="0"/>
                <a:cs typeface="Arial" pitchFamily="34" charset="0"/>
              </a:rPr>
              <a:t>but an additional “hands on” evening session has been added to accommodate additional participants.</a:t>
            </a:r>
          </a:p>
        </p:txBody>
      </p:sp>
      <p:sp>
        <p:nvSpPr>
          <p:cNvPr id="5" name="Slide Number Placeholder 3"/>
          <p:cNvSpPr>
            <a:spLocks noGrp="1"/>
          </p:cNvSpPr>
          <p:nvPr>
            <p:ph type="sldNum" sz="quarter" idx="5"/>
          </p:nvPr>
        </p:nvSpPr>
        <p:spPr>
          <a:xfrm>
            <a:off x="4014792"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923" eaLnBrk="0" hangingPunct="0">
              <a:defRPr b="1">
                <a:solidFill>
                  <a:schemeClr val="tx1"/>
                </a:solidFill>
                <a:latin typeface="Arial" pitchFamily="34" charset="0"/>
              </a:defRPr>
            </a:lvl1pPr>
            <a:lvl2pPr marL="747153" indent="-287366" defTabSz="941923" eaLnBrk="0" hangingPunct="0">
              <a:defRPr b="1">
                <a:solidFill>
                  <a:schemeClr val="tx1"/>
                </a:solidFill>
                <a:latin typeface="Arial" pitchFamily="34" charset="0"/>
              </a:defRPr>
            </a:lvl2pPr>
            <a:lvl3pPr marL="1149468" indent="-229894" defTabSz="941923" eaLnBrk="0" hangingPunct="0">
              <a:defRPr b="1">
                <a:solidFill>
                  <a:schemeClr val="tx1"/>
                </a:solidFill>
                <a:latin typeface="Arial" pitchFamily="34" charset="0"/>
              </a:defRPr>
            </a:lvl3pPr>
            <a:lvl4pPr marL="1609254" indent="-229894" defTabSz="941923" eaLnBrk="0" hangingPunct="0">
              <a:defRPr b="1">
                <a:solidFill>
                  <a:schemeClr val="tx1"/>
                </a:solidFill>
                <a:latin typeface="Arial" pitchFamily="34" charset="0"/>
              </a:defRPr>
            </a:lvl4pPr>
            <a:lvl5pPr marL="2069041" indent="-229894" defTabSz="941923" eaLnBrk="0" hangingPunct="0">
              <a:defRPr b="1">
                <a:solidFill>
                  <a:schemeClr val="tx1"/>
                </a:solidFill>
                <a:latin typeface="Arial" pitchFamily="34" charset="0"/>
              </a:defRPr>
            </a:lvl5pPr>
            <a:lvl6pPr marL="2528826" indent="-229894" defTabSz="941923" eaLnBrk="0" fontAlgn="base" hangingPunct="0">
              <a:spcBef>
                <a:spcPct val="0"/>
              </a:spcBef>
              <a:spcAft>
                <a:spcPct val="0"/>
              </a:spcAft>
              <a:defRPr b="1">
                <a:solidFill>
                  <a:schemeClr val="tx1"/>
                </a:solidFill>
                <a:latin typeface="Arial" pitchFamily="34" charset="0"/>
              </a:defRPr>
            </a:lvl6pPr>
            <a:lvl7pPr marL="2988613" indent="-229894" defTabSz="941923" eaLnBrk="0" fontAlgn="base" hangingPunct="0">
              <a:spcBef>
                <a:spcPct val="0"/>
              </a:spcBef>
              <a:spcAft>
                <a:spcPct val="0"/>
              </a:spcAft>
              <a:defRPr b="1">
                <a:solidFill>
                  <a:schemeClr val="tx1"/>
                </a:solidFill>
                <a:latin typeface="Arial" pitchFamily="34" charset="0"/>
              </a:defRPr>
            </a:lvl7pPr>
            <a:lvl8pPr marL="3448399" indent="-229894" defTabSz="941923" eaLnBrk="0" fontAlgn="base" hangingPunct="0">
              <a:spcBef>
                <a:spcPct val="0"/>
              </a:spcBef>
              <a:spcAft>
                <a:spcPct val="0"/>
              </a:spcAft>
              <a:defRPr b="1">
                <a:solidFill>
                  <a:schemeClr val="tx1"/>
                </a:solidFill>
                <a:latin typeface="Arial" pitchFamily="34" charset="0"/>
              </a:defRPr>
            </a:lvl8pPr>
            <a:lvl9pPr marL="3908184" indent="-229894" defTabSz="941923"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33</a:t>
            </a:fld>
            <a:endParaRPr lang="en-US" dirty="0" smtClean="0">
              <a:solidFill>
                <a:prstClr val="black"/>
              </a:solidFill>
              <a:cs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xfrm>
            <a:off x="944565" y="4446592"/>
            <a:ext cx="5197474" cy="4331649"/>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72" tIns="47684" rIns="95372" bIns="47684" numCol="1" anchor="t" anchorCtr="0" compatLnSpc="1">
            <a:prstTxWarp prst="textNoShape">
              <a:avLst/>
            </a:prstTxWarp>
          </a:bodyPr>
          <a:lstStyle/>
          <a:p>
            <a:pPr>
              <a:spcAft>
                <a:spcPts val="0"/>
              </a:spcAft>
            </a:pPr>
            <a:r>
              <a:rPr lang="en-US" dirty="0" smtClean="0">
                <a:latin typeface="Arial" panose="020B0604020202020204" pitchFamily="34" charset="0"/>
                <a:cs typeface="Arial" pitchFamily="34" charset="0"/>
              </a:rPr>
              <a:t>The Advanced</a:t>
            </a:r>
            <a:r>
              <a:rPr lang="en-US" baseline="0" dirty="0" smtClean="0">
                <a:latin typeface="Arial" panose="020B0604020202020204" pitchFamily="34" charset="0"/>
                <a:cs typeface="Arial" panose="020B0604020202020204" pitchFamily="34" charset="0"/>
              </a:rPr>
              <a:t> DNA Sequencing Technology Development Program has made eight new awards that encompass a wide range of creative approaches to solving particular sequencing technology challenges.  </a:t>
            </a:r>
          </a:p>
          <a:p>
            <a:pPr>
              <a:spcAft>
                <a:spcPts val="0"/>
              </a:spcAft>
            </a:pPr>
            <a:endParaRPr lang="en-US" baseline="0" dirty="0" smtClean="0">
              <a:latin typeface="Arial" panose="020B0604020202020204" pitchFamily="34" charset="0"/>
              <a:cs typeface="Arial" panose="020B0604020202020204" pitchFamily="34" charset="0"/>
            </a:endParaRPr>
          </a:p>
          <a:p>
            <a:pPr lvl="3">
              <a:spcAft>
                <a:spcPts val="0"/>
              </a:spcAft>
            </a:pPr>
            <a:r>
              <a:rPr lang="en-US" baseline="0" dirty="0" smtClean="0">
                <a:latin typeface="Arial" panose="020B0604020202020204" pitchFamily="34" charset="0"/>
                <a:cs typeface="Arial" panose="020B0604020202020204" pitchFamily="34" charset="0"/>
              </a:rPr>
              <a:t>* Two projects, one of which will be implemented on single-cell DNA using microfluidics, will develop methods to generate information that links together sequence obtained by short-read methods to generate long-range information. * Another seeks to increase base-calling accuracy, including the calling of epigenetic modifications obtained when reading DNA sequence using a protein </a:t>
            </a:r>
            <a:r>
              <a:rPr lang="en-US" baseline="0" dirty="0" err="1" smtClean="0">
                <a:latin typeface="Arial" panose="020B0604020202020204" pitchFamily="34" charset="0"/>
                <a:cs typeface="Arial" panose="020B0604020202020204" pitchFamily="34" charset="0"/>
              </a:rPr>
              <a:t>nanopore</a:t>
            </a:r>
            <a:r>
              <a:rPr lang="en-US" baseline="0" dirty="0" smtClean="0">
                <a:latin typeface="Arial" panose="020B0604020202020204" pitchFamily="34" charset="0"/>
                <a:cs typeface="Arial" panose="020B0604020202020204" pitchFamily="34" charset="0"/>
              </a:rPr>
              <a:t>. * Staying on the nanopore theme, two projects will explore ways to make large functional arrays of </a:t>
            </a:r>
            <a:r>
              <a:rPr lang="en-US" baseline="0" dirty="0" err="1" smtClean="0">
                <a:latin typeface="Arial" panose="020B0604020202020204" pitchFamily="34" charset="0"/>
                <a:cs typeface="Arial" panose="020B0604020202020204" pitchFamily="34" charset="0"/>
              </a:rPr>
              <a:t>nanopores</a:t>
            </a:r>
            <a:r>
              <a:rPr lang="en-US" baseline="0" dirty="0" smtClean="0">
                <a:latin typeface="Arial" panose="020B0604020202020204" pitchFamily="34" charset="0"/>
                <a:cs typeface="Arial" panose="020B0604020202020204" pitchFamily="34" charset="0"/>
              </a:rPr>
              <a:t> to increase the throughput of nanopore sequencing, * while another seeks to demonstrate how a graphene nanopore can distinguish among the 4 DNA nucleotides even with very fast reads.</a:t>
            </a:r>
          </a:p>
          <a:p>
            <a:pPr lvl="3">
              <a:spcAft>
                <a:spcPts val="0"/>
              </a:spcAft>
            </a:pPr>
            <a:endParaRPr lang="en-US" baseline="0" dirty="0" smtClean="0">
              <a:latin typeface="Arial" panose="020B0604020202020204" pitchFamily="34" charset="0"/>
              <a:cs typeface="Arial" panose="020B0604020202020204" pitchFamily="34" charset="0"/>
            </a:endParaRPr>
          </a:p>
          <a:p>
            <a:pPr lvl="3">
              <a:spcAft>
                <a:spcPts val="0"/>
              </a:spcAft>
            </a:pPr>
            <a:r>
              <a:rPr lang="en-US" baseline="0" dirty="0" smtClean="0">
                <a:latin typeface="Arial" panose="020B0604020202020204" pitchFamily="34" charset="0"/>
                <a:cs typeface="Arial" panose="020B0604020202020204" pitchFamily="34" charset="0"/>
              </a:rPr>
              <a:t>* A seventh project will build a carbon nanotube-based sensor to </a:t>
            </a:r>
            <a:r>
              <a:rPr lang="en-US" dirty="0" smtClean="0">
                <a:latin typeface="Arial" panose="020B0604020202020204" pitchFamily="34" charset="0"/>
                <a:cs typeface="Arial" panose="020B0604020202020204" pitchFamily="34" charset="0"/>
              </a:rPr>
              <a:t>electronically detect </a:t>
            </a:r>
            <a:r>
              <a:rPr lang="en-US" baseline="0" dirty="0" smtClean="0">
                <a:latin typeface="Arial" panose="020B0604020202020204" pitchFamily="34" charset="0"/>
                <a:cs typeface="Arial" panose="020B0604020202020204" pitchFamily="34" charset="0"/>
              </a:rPr>
              <a:t>the motion of DNA polymerase molecules adding nucleotides to a DNA chain. * And an eighth project proposes single-molecule sequencing with downstream enzymatic signal amplification.</a:t>
            </a:r>
          </a:p>
          <a:p>
            <a:pPr>
              <a:spcAft>
                <a:spcPts val="0"/>
              </a:spcAft>
            </a:pPr>
            <a:endParaRPr lang="en-US" baseline="0" dirty="0" smtClean="0">
              <a:latin typeface="Arial" panose="020B0604020202020204" pitchFamily="34" charset="0"/>
              <a:cs typeface="Arial" panose="020B0604020202020204" pitchFamily="34" charset="0"/>
            </a:endParaRPr>
          </a:p>
          <a:p>
            <a:pPr>
              <a:spcAft>
                <a:spcPts val="0"/>
              </a:spcAft>
            </a:pPr>
            <a:r>
              <a:rPr lang="en-US" baseline="0" dirty="0" smtClean="0">
                <a:latin typeface="Arial" panose="020B0604020202020204" pitchFamily="34" charset="0"/>
                <a:cs typeface="Arial" panose="020B0604020202020204" pitchFamily="34" charset="0"/>
              </a:rPr>
              <a:t>These are the last awards that will be made under this program. We are now entering a planning process to determine next steps for NHGRI</a:t>
            </a:r>
            <a:r>
              <a:rPr lang="en-US" dirty="0" smtClean="0">
                <a:latin typeface="Arial" panose="020B0604020202020204" pitchFamily="34" charset="0"/>
                <a:cs typeface="Arial" panose="020B0604020202020204" pitchFamily="34" charset="0"/>
              </a:rPr>
              <a:t> in this technology development space.</a:t>
            </a:r>
            <a:endParaRPr lang="en-US"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3"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36" eaLnBrk="0" hangingPunct="0">
              <a:defRPr b="1">
                <a:solidFill>
                  <a:schemeClr val="tx1"/>
                </a:solidFill>
                <a:latin typeface="Arial" pitchFamily="34" charset="0"/>
              </a:defRPr>
            </a:lvl1pPr>
            <a:lvl2pPr marL="754222" indent="-290086" defTabSz="950836" eaLnBrk="0" hangingPunct="0">
              <a:defRPr b="1">
                <a:solidFill>
                  <a:schemeClr val="tx1"/>
                </a:solidFill>
                <a:latin typeface="Arial" pitchFamily="34" charset="0"/>
              </a:defRPr>
            </a:lvl2pPr>
            <a:lvl3pPr marL="1160345" indent="-232069" defTabSz="950836" eaLnBrk="0" hangingPunct="0">
              <a:defRPr b="1">
                <a:solidFill>
                  <a:schemeClr val="tx1"/>
                </a:solidFill>
                <a:latin typeface="Arial" pitchFamily="34" charset="0"/>
              </a:defRPr>
            </a:lvl3pPr>
            <a:lvl4pPr marL="1624483" indent="-232069" defTabSz="950836" eaLnBrk="0" hangingPunct="0">
              <a:defRPr b="1">
                <a:solidFill>
                  <a:schemeClr val="tx1"/>
                </a:solidFill>
                <a:latin typeface="Arial" pitchFamily="34" charset="0"/>
              </a:defRPr>
            </a:lvl4pPr>
            <a:lvl5pPr marL="2088620" indent="-232069" defTabSz="950836" eaLnBrk="0" hangingPunct="0">
              <a:defRPr b="1">
                <a:solidFill>
                  <a:schemeClr val="tx1"/>
                </a:solidFill>
                <a:latin typeface="Arial" pitchFamily="34" charset="0"/>
              </a:defRPr>
            </a:lvl5pPr>
            <a:lvl6pPr marL="2552758" indent="-232069" defTabSz="950836" eaLnBrk="0" fontAlgn="base" hangingPunct="0">
              <a:spcBef>
                <a:spcPct val="0"/>
              </a:spcBef>
              <a:spcAft>
                <a:spcPct val="0"/>
              </a:spcAft>
              <a:defRPr b="1">
                <a:solidFill>
                  <a:schemeClr val="tx1"/>
                </a:solidFill>
                <a:latin typeface="Arial" pitchFamily="34" charset="0"/>
              </a:defRPr>
            </a:lvl6pPr>
            <a:lvl7pPr marL="3016895" indent="-232069" defTabSz="950836" eaLnBrk="0" fontAlgn="base" hangingPunct="0">
              <a:spcBef>
                <a:spcPct val="0"/>
              </a:spcBef>
              <a:spcAft>
                <a:spcPct val="0"/>
              </a:spcAft>
              <a:defRPr b="1">
                <a:solidFill>
                  <a:schemeClr val="tx1"/>
                </a:solidFill>
                <a:latin typeface="Arial" pitchFamily="34" charset="0"/>
              </a:defRPr>
            </a:lvl7pPr>
            <a:lvl8pPr marL="3481034" indent="-232069" defTabSz="950836" eaLnBrk="0" fontAlgn="base" hangingPunct="0">
              <a:spcBef>
                <a:spcPct val="0"/>
              </a:spcBef>
              <a:spcAft>
                <a:spcPct val="0"/>
              </a:spcAft>
              <a:defRPr b="1">
                <a:solidFill>
                  <a:schemeClr val="tx1"/>
                </a:solidFill>
                <a:latin typeface="Arial" pitchFamily="34" charset="0"/>
              </a:defRPr>
            </a:lvl8pPr>
            <a:lvl9pPr marL="3945171" indent="-232069" defTabSz="9508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34</a:t>
            </a:fld>
            <a:endParaRPr lang="en-US" dirty="0" smtClean="0">
              <a:solidFill>
                <a:prstClr val="black"/>
              </a:solidFill>
              <a:cs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1203325" y="703263"/>
            <a:ext cx="4679950" cy="3509962"/>
          </a:xfrm>
          <a:prstGeom prst="rect">
            <a:avLst/>
          </a:prstGeom>
          <a:noFill/>
          <a:ln>
            <a:solidFill>
              <a:srgbClr val="000000"/>
            </a:solidFill>
            <a:miter lim="800000"/>
            <a:headEnd/>
            <a:tailEnd/>
          </a:ln>
        </p:spPr>
      </p:sp>
      <p:sp>
        <p:nvSpPr>
          <p:cNvPr id="19459" name="Notes Placeholder 2"/>
          <p:cNvSpPr>
            <a:spLocks noGrp="1"/>
          </p:cNvSpPr>
          <p:nvPr>
            <p:ph type="body" idx="1"/>
          </p:nvPr>
        </p:nvSpPr>
        <p:spPr bwMode="auto">
          <a:xfrm>
            <a:off x="903515" y="4245431"/>
            <a:ext cx="5301343" cy="4792245"/>
          </a:xfrm>
          <a:noFill/>
        </p:spPr>
        <p:txBody>
          <a:bodyPr wrap="square" numCol="1" anchor="t" anchorCtr="0" compatLnSpc="1">
            <a:prstTxWarp prst="textNoShape">
              <a:avLst/>
            </a:prstTxWarp>
          </a:bodyPr>
          <a:lstStyle/>
          <a:p>
            <a:r>
              <a:rPr lang="en-US" dirty="0" smtClean="0">
                <a:latin typeface="Arial" pitchFamily="34" charset="0"/>
                <a:cs typeface="Arial" pitchFamily="34" charset="0"/>
              </a:rPr>
              <a:t>The </a:t>
            </a:r>
            <a:r>
              <a:rPr lang="en-US" dirty="0">
                <a:latin typeface="Arial" pitchFamily="34" charset="0"/>
                <a:cs typeface="Arial" pitchFamily="34" charset="0"/>
              </a:rPr>
              <a:t>goal of the Encyclopedia of DNA </a:t>
            </a:r>
            <a:r>
              <a:rPr lang="en-US" dirty="0" smtClean="0">
                <a:latin typeface="Arial" pitchFamily="34" charset="0"/>
                <a:cs typeface="Arial" pitchFamily="34" charset="0"/>
              </a:rPr>
              <a:t>Elements Project (or ENCODE) is </a:t>
            </a:r>
            <a:r>
              <a:rPr lang="en-US" dirty="0">
                <a:latin typeface="Arial" pitchFamily="34" charset="0"/>
                <a:cs typeface="Arial" pitchFamily="34" charset="0"/>
              </a:rPr>
              <a:t>to create a catalog of all functional elements in the human and mouse genomes, and to make those catalogs freely available as a resource to the biomedical </a:t>
            </a:r>
            <a:r>
              <a:rPr lang="en-US" dirty="0" smtClean="0">
                <a:latin typeface="Arial" pitchFamily="34" charset="0"/>
                <a:cs typeface="Arial" pitchFamily="34" charset="0"/>
              </a:rPr>
              <a:t>research community</a:t>
            </a:r>
            <a:r>
              <a:rPr lang="en-US" dirty="0">
                <a:latin typeface="Arial" pitchFamily="34" charset="0"/>
                <a:cs typeface="Arial" pitchFamily="34" charset="0"/>
              </a:rPr>
              <a:t>. The goal of the modENCODE project </a:t>
            </a:r>
            <a:r>
              <a:rPr lang="en-US" dirty="0" smtClean="0">
                <a:latin typeface="Arial" pitchFamily="34" charset="0"/>
                <a:cs typeface="Arial" pitchFamily="34" charset="0"/>
              </a:rPr>
              <a:t>was to </a:t>
            </a:r>
            <a:r>
              <a:rPr lang="en-US" dirty="0">
                <a:latin typeface="Arial" pitchFamily="34" charset="0"/>
                <a:cs typeface="Arial" pitchFamily="34" charset="0"/>
              </a:rPr>
              <a:t>provide similar catalogs for the model organism </a:t>
            </a:r>
            <a:r>
              <a:rPr lang="en-US" i="1" dirty="0">
                <a:latin typeface="Arial" panose="020B0604020202020204" pitchFamily="34" charset="0"/>
                <a:cs typeface="Arial" panose="020B0604020202020204" pitchFamily="34" charset="0"/>
              </a:rPr>
              <a:t>C. </a:t>
            </a:r>
            <a:r>
              <a:rPr lang="en-US" i="1" dirty="0" err="1">
                <a:latin typeface="Arial" panose="020B0604020202020204" pitchFamily="34" charset="0"/>
                <a:cs typeface="Arial" panose="020B0604020202020204" pitchFamily="34" charset="0"/>
              </a:rPr>
              <a:t>elegans</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D. </a:t>
            </a:r>
            <a:r>
              <a:rPr lang="en-US" i="1" dirty="0" smtClean="0">
                <a:latin typeface="Arial" panose="020B0604020202020204" pitchFamily="34" charset="0"/>
                <a:cs typeface="Arial" panose="020B0604020202020204" pitchFamily="34" charset="0"/>
              </a:rPr>
              <a:t>melanogaster</a:t>
            </a:r>
            <a:r>
              <a:rPr lang="en-US" dirty="0" smtClean="0">
                <a:latin typeface="Arial" panose="020B0604020202020204" pitchFamily="34" charset="0"/>
                <a:cs typeface="Arial" panose="020B0604020202020204" pitchFamily="34" charset="0"/>
              </a:rPr>
              <a:t>. </a:t>
            </a:r>
          </a:p>
          <a:p>
            <a:endParaRPr lang="en-US" dirty="0" smtClean="0">
              <a:latin typeface="Arial" panose="020B0604020202020204" pitchFamily="34" charset="0"/>
              <a:cs typeface="Arial" panose="020B0604020202020204" pitchFamily="34" charset="0"/>
            </a:endParaRPr>
          </a:p>
          <a:p>
            <a:pPr defTabSz="895967">
              <a:defRPr/>
            </a:pP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recently updated ENCODE data release policy allows the scientific community to publish results based on any ENCODE data without restrictions, as soon as the data are released</a:t>
            </a:r>
            <a:r>
              <a:rPr lang="en-US" dirty="0" smtClean="0">
                <a:latin typeface="Arial" panose="020B0604020202020204" pitchFamily="34" charset="0"/>
                <a:cs typeface="Arial" panose="020B0604020202020204" pitchFamily="34" charset="0"/>
              </a:rPr>
              <a:t>. Meanwhile, * ENCODE publications include </a:t>
            </a:r>
            <a:r>
              <a:rPr lang="en-US" b="0" dirty="0" smtClean="0">
                <a:latin typeface="Arial" pitchFamily="34" charset="0"/>
                <a:cs typeface="Arial" pitchFamily="34" charset="0"/>
              </a:rPr>
              <a:t>over 361</a:t>
            </a:r>
            <a:r>
              <a:rPr lang="en-US" b="0" baseline="0" dirty="0" smtClean="0">
                <a:latin typeface="Arial" pitchFamily="34" charset="0"/>
                <a:cs typeface="Arial" pitchFamily="34" charset="0"/>
              </a:rPr>
              <a:t> papers </a:t>
            </a:r>
            <a:r>
              <a:rPr lang="en-US" b="0" dirty="0" smtClean="0">
                <a:latin typeface="Arial" pitchFamily="34" charset="0"/>
                <a:cs typeface="Arial" pitchFamily="34" charset="0"/>
              </a:rPr>
              <a:t>by the ENCODE Consortium participants and over 148</a:t>
            </a:r>
            <a:r>
              <a:rPr lang="en-US" b="0" baseline="0" dirty="0" smtClean="0">
                <a:latin typeface="Arial" pitchFamily="34" charset="0"/>
                <a:cs typeface="Arial" pitchFamily="34" charset="0"/>
              </a:rPr>
              <a:t> </a:t>
            </a:r>
            <a:r>
              <a:rPr lang="en-US" b="0" dirty="0" smtClean="0">
                <a:latin typeface="Arial" pitchFamily="34" charset="0"/>
                <a:cs typeface="Arial" pitchFamily="34" charset="0"/>
              </a:rPr>
              <a:t>paper by the </a:t>
            </a:r>
            <a:r>
              <a:rPr lang="en-US" b="0" dirty="0" err="1" smtClean="0">
                <a:latin typeface="Arial" pitchFamily="34" charset="0"/>
                <a:cs typeface="Arial" pitchFamily="34" charset="0"/>
              </a:rPr>
              <a:t>modENCODE</a:t>
            </a:r>
            <a:r>
              <a:rPr lang="en-US" b="0" dirty="0" smtClean="0">
                <a:latin typeface="Arial" pitchFamily="34" charset="0"/>
                <a:cs typeface="Arial" pitchFamily="34" charset="0"/>
              </a:rPr>
              <a:t> Consortium</a:t>
            </a:r>
            <a:r>
              <a:rPr lang="en-US" b="0" baseline="0" dirty="0" smtClean="0">
                <a:latin typeface="Arial" pitchFamily="34" charset="0"/>
                <a:cs typeface="Arial" pitchFamily="34" charset="0"/>
              </a:rPr>
              <a:t> participants</a:t>
            </a:r>
            <a:r>
              <a:rPr lang="en-US" b="0" dirty="0" smtClean="0">
                <a:latin typeface="Arial" pitchFamily="34" charset="0"/>
                <a:cs typeface="Arial" pitchFamily="34" charset="0"/>
              </a:rPr>
              <a:t>. </a:t>
            </a:r>
            <a:r>
              <a:rPr lang="en-US" dirty="0" smtClean="0">
                <a:latin typeface="Arial" pitchFamily="34" charset="0"/>
                <a:cs typeface="Arial" pitchFamily="34" charset="0"/>
              </a:rPr>
              <a:t>There are at least 658 community publications from groups without ENCODE funding that have used ENCODE data and at least 149 community publications from groups without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funding that have used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data. Of note,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published </a:t>
            </a:r>
            <a:r>
              <a:rPr lang="en-US" dirty="0">
                <a:latin typeface="Arial" panose="020B0604020202020204" pitchFamily="34" charset="0"/>
                <a:cs typeface="Arial" panose="020B0604020202020204" pitchFamily="34" charset="0"/>
              </a:rPr>
              <a:t>3 integrative papers in </a:t>
            </a:r>
            <a:r>
              <a:rPr lang="en-US" i="1" dirty="0">
                <a:latin typeface="Arial" pitchFamily="34" charset="0"/>
                <a:cs typeface="Arial" pitchFamily="34" charset="0"/>
              </a:rPr>
              <a:t>Nature </a:t>
            </a:r>
            <a:r>
              <a:rPr lang="en-US" dirty="0">
                <a:latin typeface="Arial" pitchFamily="34" charset="0"/>
                <a:cs typeface="Arial" pitchFamily="34" charset="0"/>
              </a:rPr>
              <a:t>i</a:t>
            </a:r>
            <a:r>
              <a:rPr lang="en-US" dirty="0" smtClean="0">
                <a:latin typeface="Arial" pitchFamily="34" charset="0"/>
                <a:cs typeface="Arial" pitchFamily="34" charset="0"/>
              </a:rPr>
              <a:t>n August </a:t>
            </a:r>
            <a:r>
              <a:rPr lang="en-US" dirty="0">
                <a:latin typeface="Arial" pitchFamily="34" charset="0"/>
                <a:cs typeface="Arial" pitchFamily="34" charset="0"/>
              </a:rPr>
              <a:t>comparing fly, worm, and human data. </a:t>
            </a:r>
            <a:r>
              <a:rPr lang="en-US" dirty="0" smtClean="0">
                <a:latin typeface="Arial" pitchFamily="34" charset="0"/>
                <a:cs typeface="Arial" pitchFamily="34" charset="0"/>
              </a:rPr>
              <a:t>* A </a:t>
            </a:r>
            <a:r>
              <a:rPr lang="en-US" dirty="0">
                <a:latin typeface="Arial" pitchFamily="34" charset="0"/>
                <a:cs typeface="Arial" pitchFamily="34" charset="0"/>
              </a:rPr>
              <a:t>number of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companion </a:t>
            </a:r>
            <a:r>
              <a:rPr lang="en-US" dirty="0">
                <a:latin typeface="Arial" pitchFamily="34" charset="0"/>
                <a:cs typeface="Arial" pitchFamily="34" charset="0"/>
              </a:rPr>
              <a:t>papers have been or will be published in </a:t>
            </a:r>
            <a:r>
              <a:rPr lang="en-US" i="1" dirty="0">
                <a:latin typeface="Arial" pitchFamily="34" charset="0"/>
                <a:cs typeface="Arial" pitchFamily="34" charset="0"/>
              </a:rPr>
              <a:t>Nature, Genome Research, and Genome </a:t>
            </a:r>
            <a:r>
              <a:rPr lang="en-US" i="1" dirty="0" smtClean="0">
                <a:latin typeface="Arial" pitchFamily="34" charset="0"/>
                <a:cs typeface="Arial" pitchFamily="34" charset="0"/>
              </a:rPr>
              <a:t>Biology</a:t>
            </a:r>
            <a:r>
              <a:rPr lang="en-US" dirty="0" smtClean="0">
                <a:latin typeface="Arial" pitchFamily="34" charset="0"/>
                <a:cs typeface="Arial" pitchFamily="34" charset="0"/>
              </a:rPr>
              <a:t> </a:t>
            </a:r>
            <a:r>
              <a:rPr lang="en-US" dirty="0">
                <a:latin typeface="Arial" pitchFamily="34" charset="0"/>
                <a:cs typeface="Arial" pitchFamily="34" charset="0"/>
              </a:rPr>
              <a:t>this year.  Funding for modENCODE ended in 2012, but we expect </a:t>
            </a:r>
            <a:r>
              <a:rPr lang="en-US" dirty="0" smtClean="0">
                <a:latin typeface="Arial" pitchFamily="34" charset="0"/>
                <a:cs typeface="Arial" pitchFamily="34" charset="0"/>
              </a:rPr>
              <a:t>the </a:t>
            </a:r>
            <a:r>
              <a:rPr lang="en-US" dirty="0">
                <a:latin typeface="Arial" pitchFamily="34" charset="0"/>
                <a:cs typeface="Arial" pitchFamily="34" charset="0"/>
              </a:rPr>
              <a:t>community will continue to </a:t>
            </a:r>
            <a:r>
              <a:rPr lang="en-US" dirty="0" smtClean="0">
                <a:latin typeface="Arial" pitchFamily="34" charset="0"/>
                <a:cs typeface="Arial" pitchFamily="34" charset="0"/>
              </a:rPr>
              <a:t>publish papers using </a:t>
            </a:r>
            <a:r>
              <a:rPr lang="en-US" dirty="0" err="1" smtClean="0">
                <a:latin typeface="Arial" pitchFamily="34" charset="0"/>
                <a:cs typeface="Arial" pitchFamily="34" charset="0"/>
              </a:rPr>
              <a:t>modENCODE</a:t>
            </a:r>
            <a:r>
              <a:rPr lang="en-US" dirty="0" smtClean="0">
                <a:latin typeface="Arial" pitchFamily="34" charset="0"/>
                <a:cs typeface="Arial" pitchFamily="34" charset="0"/>
              </a:rPr>
              <a:t> </a:t>
            </a:r>
            <a:r>
              <a:rPr lang="en-US" dirty="0">
                <a:latin typeface="Arial" pitchFamily="34" charset="0"/>
                <a:cs typeface="Arial" pitchFamily="34" charset="0"/>
              </a:rPr>
              <a:t>data for years to come.  </a:t>
            </a:r>
            <a:endParaRPr lang="en-US" dirty="0" smtClean="0">
              <a:latin typeface="Arial" pitchFamily="34" charset="0"/>
              <a:cs typeface="Arial" pitchFamily="34" charset="0"/>
            </a:endParaRPr>
          </a:p>
          <a:p>
            <a:pPr defTabSz="895967">
              <a:defRPr/>
            </a:pPr>
            <a:endParaRPr lang="en-US" dirty="0" smtClean="0">
              <a:latin typeface="Arial" pitchFamily="34" charset="0"/>
              <a:cs typeface="Arial" pitchFamily="34" charset="0"/>
            </a:endParaRPr>
          </a:p>
          <a:p>
            <a:pPr defTabSz="895967">
              <a:defRPr/>
            </a:pPr>
            <a:r>
              <a:rPr lang="en-US" dirty="0" smtClean="0">
                <a:latin typeface="Arial" pitchFamily="34" charset="0"/>
                <a:cs typeface="Arial" pitchFamily="34" charset="0"/>
              </a:rPr>
              <a:t>Elise Feingold will give a more detailed update on the ENCODE Project later in the Open Session.  </a:t>
            </a:r>
          </a:p>
          <a:p>
            <a:pPr defTabSz="895967">
              <a:defRPr/>
            </a:pPr>
            <a:endParaRPr lang="en-US" dirty="0">
              <a:latin typeface="Arial" pitchFamily="34" charset="0"/>
              <a:cs typeface="Arial" pitchFamily="34" charset="0"/>
            </a:endParaRPr>
          </a:p>
        </p:txBody>
      </p:sp>
      <p:sp>
        <p:nvSpPr>
          <p:cNvPr id="184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3FD193-93B0-42DA-9DF8-1E13C0095197}" type="slidenum">
              <a:rPr lang="en-US" smtClean="0"/>
              <a:pPr fontAlgn="base">
                <a:spcBef>
                  <a:spcPct val="0"/>
                </a:spcBef>
                <a:spcAft>
                  <a:spcPct val="0"/>
                </a:spcAft>
                <a:defRPr/>
              </a:pPr>
              <a:t>35</a:t>
            </a:fld>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lvl="1">
              <a:defRPr/>
            </a:pPr>
            <a:r>
              <a:rPr lang="en-US" baseline="0" dirty="0" smtClean="0">
                <a:latin typeface="Arial" pitchFamily="34" charset="0"/>
                <a:cs typeface="Arial" pitchFamily="34" charset="0"/>
              </a:rPr>
              <a:t>In June, the trio of NHGRI extramural Program Directors who lead the ENCODE project received the Department of Health and Human Services (DHHS) Secretary's Award for Distinguished Service.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As shown here, former DHHS Secretary Kathleen </a:t>
            </a:r>
            <a:r>
              <a:rPr lang="en-US" baseline="0" dirty="0" err="1" smtClean="0">
                <a:latin typeface="Arial" pitchFamily="34" charset="0"/>
                <a:cs typeface="Arial" pitchFamily="34" charset="0"/>
              </a:rPr>
              <a:t>Sebelius</a:t>
            </a:r>
            <a:r>
              <a:rPr lang="en-US" baseline="0" dirty="0" smtClean="0">
                <a:latin typeface="Arial" pitchFamily="34" charset="0"/>
                <a:cs typeface="Arial" pitchFamily="34" charset="0"/>
              </a:rPr>
              <a:t> presented the award to Drs. Elise Feingold, Peter Good, and Mike Pazin for their outstanding leadership of this important genomics initiative. </a:t>
            </a: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a:xfrm>
            <a:off x="944565" y="4446592"/>
            <a:ext cx="5197474" cy="4591083"/>
          </a:xfrm>
        </p:spPr>
        <p:txBody>
          <a:bodyPr/>
          <a:lstStyle/>
          <a:p>
            <a:r>
              <a:rPr lang="en-US" dirty="0" smtClean="0">
                <a:latin typeface="Arial" panose="020B0604020202020204" pitchFamily="34" charset="0"/>
                <a:cs typeface="Arial" panose="020B0604020202020204" pitchFamily="34" charset="0"/>
              </a:rPr>
              <a:t>Turning</a:t>
            </a:r>
            <a:r>
              <a:rPr lang="en-US" baseline="0" dirty="0" smtClean="0">
                <a:latin typeface="Arial" panose="020B0604020202020204" pitchFamily="34" charset="0"/>
                <a:cs typeface="Arial" panose="020B0604020202020204" pitchFamily="34" charset="0"/>
              </a:rPr>
              <a:t> our attention to the Centers of Excellence in Genomic Science (or CEGS) Program, there were two recent </a:t>
            </a:r>
            <a:r>
              <a:rPr lang="en-US" dirty="0" smtClean="0">
                <a:latin typeface="Arial" panose="020B0604020202020204" pitchFamily="34" charset="0"/>
                <a:cs typeface="Arial" panose="020B0604020202020204" pitchFamily="34" charset="0"/>
              </a:rPr>
              <a:t>CEGS </a:t>
            </a:r>
            <a:r>
              <a:rPr lang="en-US" baseline="0" dirty="0" smtClean="0">
                <a:latin typeface="Arial" panose="020B0604020202020204" pitchFamily="34" charset="0"/>
                <a:cs typeface="Arial" panose="020B0604020202020204" pitchFamily="34" charset="0"/>
              </a:rPr>
              <a:t>papers that attracted  some very laudatory comments. * A paper published in </a:t>
            </a:r>
            <a:r>
              <a:rPr lang="en-US" i="1" baseline="0" dirty="0" smtClean="0">
                <a:latin typeface="Arial" panose="020B0604020202020204" pitchFamily="34" charset="0"/>
                <a:cs typeface="Arial" panose="020B0604020202020204" pitchFamily="34" charset="0"/>
              </a:rPr>
              <a:t>Science</a:t>
            </a:r>
            <a:r>
              <a:rPr lang="en-US" baseline="0" dirty="0" smtClean="0">
                <a:latin typeface="Arial" panose="020B0604020202020204" pitchFamily="34" charset="0"/>
                <a:cs typeface="Arial" panose="020B0604020202020204" pitchFamily="34" charset="0"/>
              </a:rPr>
              <a:t> from </a:t>
            </a:r>
            <a:r>
              <a:rPr lang="en-US" dirty="0" smtClean="0">
                <a:latin typeface="Arial" panose="020B0604020202020204" pitchFamily="34" charset="0"/>
                <a:cs typeface="Arial" panose="020B0604020202020204" pitchFamily="34" charset="0"/>
              </a:rPr>
              <a:t>George </a:t>
            </a:r>
            <a:r>
              <a:rPr lang="en-US" dirty="0">
                <a:latin typeface="Arial" panose="020B0604020202020204" pitchFamily="34" charset="0"/>
                <a:cs typeface="Arial" panose="020B0604020202020204" pitchFamily="34" charset="0"/>
              </a:rPr>
              <a:t>Church’s </a:t>
            </a:r>
            <a:r>
              <a:rPr lang="en-US" baseline="0" dirty="0" smtClean="0">
                <a:latin typeface="Arial" panose="020B0604020202020204" pitchFamily="34" charset="0"/>
                <a:cs typeface="Arial" panose="020B0604020202020204" pitchFamily="34" charset="0"/>
              </a:rPr>
              <a:t>CEGS at Harvard Medical School was entitled “Highly </a:t>
            </a:r>
            <a:r>
              <a:rPr lang="en-US" dirty="0" smtClean="0">
                <a:latin typeface="Arial" panose="020B0604020202020204" pitchFamily="34" charset="0"/>
                <a:cs typeface="Arial" panose="020B0604020202020204" pitchFamily="34" charset="0"/>
              </a:rPr>
              <a:t>multiplexed subcellular RNA sequencing in situ.” </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 </a:t>
            </a:r>
            <a:r>
              <a:rPr lang="en-US" i="1" dirty="0" smtClean="0">
                <a:latin typeface="Arial" panose="020B0604020202020204" pitchFamily="34" charset="0"/>
                <a:cs typeface="Arial" panose="020B0604020202020204" pitchFamily="34" charset="0"/>
              </a:rPr>
              <a:t>Nature</a:t>
            </a:r>
            <a:r>
              <a:rPr lang="en-US" dirty="0" smtClean="0">
                <a:latin typeface="Arial" panose="020B0604020202020204" pitchFamily="34" charset="0"/>
                <a:cs typeface="Arial" panose="020B0604020202020204" pitchFamily="34" charset="0"/>
              </a:rPr>
              <a:t> </a:t>
            </a:r>
            <a:r>
              <a:rPr lang="en-US" i="1" dirty="0" smtClean="0">
                <a:latin typeface="Arial" panose="020B0604020202020204" pitchFamily="34" charset="0"/>
                <a:cs typeface="Arial" panose="020B0604020202020204" pitchFamily="34" charset="0"/>
              </a:rPr>
              <a:t>Biotechnology</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News and Views </a:t>
            </a:r>
            <a:r>
              <a:rPr lang="en-US" dirty="0" smtClean="0">
                <a:latin typeface="Arial" panose="020B0604020202020204" pitchFamily="34" charset="0"/>
                <a:cs typeface="Arial" panose="020B0604020202020204" pitchFamily="34" charset="0"/>
              </a:rPr>
              <a:t>by </a:t>
            </a:r>
            <a:r>
              <a:rPr lang="en-US" dirty="0">
                <a:latin typeface="Arial" panose="020B0604020202020204" pitchFamily="34" charset="0"/>
                <a:cs typeface="Arial" panose="020B0604020202020204" pitchFamily="34" charset="0"/>
              </a:rPr>
              <a:t>Paul </a:t>
            </a:r>
            <a:r>
              <a:rPr lang="en-US" dirty="0" err="1">
                <a:latin typeface="Arial" panose="020B0604020202020204" pitchFamily="34" charset="0"/>
                <a:cs typeface="Arial" panose="020B0604020202020204" pitchFamily="34" charset="0"/>
              </a:rPr>
              <a:t>Ginart</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Arjun </a:t>
            </a:r>
            <a:r>
              <a:rPr lang="en-US" dirty="0" smtClean="0">
                <a:latin typeface="Arial" panose="020B0604020202020204" pitchFamily="34" charset="0"/>
                <a:cs typeface="Arial" panose="020B0604020202020204" pitchFamily="34" charset="0"/>
              </a:rPr>
              <a:t>Raj had the following comments about this paper: * “…no one, to our knowledge, has attempted anything approaching the complexity of sequencing inside the cell itself;” * “This work represents a technical </a:t>
            </a:r>
            <a:r>
              <a:rPr lang="en-US" i="1" dirty="0" smtClean="0">
                <a:latin typeface="Arial" panose="020B0604020202020204" pitchFamily="34" charset="0"/>
                <a:cs typeface="Arial" panose="020B0604020202020204" pitchFamily="34" charset="0"/>
              </a:rPr>
              <a:t>tour de force</a:t>
            </a:r>
            <a:r>
              <a:rPr lang="en-US" dirty="0" smtClean="0">
                <a:latin typeface="Arial" panose="020B0604020202020204" pitchFamily="34" charset="0"/>
                <a:cs typeface="Arial" panose="020B0604020202020204" pitchFamily="34" charset="0"/>
              </a:rPr>
              <a:t> that required the solution of several chemical and computational challenges;” * “FISSEQ has the potential to transform several areas of research.” </a:t>
            </a:r>
            <a:r>
              <a:rPr lang="en-US" dirty="0">
                <a:latin typeface="Arial" panose="020B0604020202020204" pitchFamily="34" charset="0"/>
                <a:cs typeface="Arial" panose="020B0604020202020204" pitchFamily="34" charset="0"/>
              </a:rPr>
              <a:t>* Also, </a:t>
            </a:r>
            <a:r>
              <a:rPr lang="en-US" dirty="0" smtClean="0">
                <a:latin typeface="Arial" panose="020B0604020202020204" pitchFamily="34" charset="0"/>
                <a:cs typeface="Arial" panose="020B0604020202020204" pitchFamily="34" charset="0"/>
              </a:rPr>
              <a:t>a </a:t>
            </a:r>
            <a:r>
              <a:rPr lang="en-US" i="1" dirty="0" smtClean="0">
                <a:latin typeface="Arial" panose="020B0604020202020204" pitchFamily="34" charset="0"/>
                <a:cs typeface="Arial" panose="020B0604020202020204" pitchFamily="34" charset="0"/>
              </a:rPr>
              <a:t>Nature Methods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Research </a:t>
            </a:r>
            <a:r>
              <a:rPr lang="en-US" dirty="0" smtClean="0">
                <a:latin typeface="Arial" panose="020B0604020202020204" pitchFamily="34" charset="0"/>
                <a:cs typeface="Arial" panose="020B0604020202020204" pitchFamily="34" charset="0"/>
              </a:rPr>
              <a:t>Highlight </a:t>
            </a:r>
            <a:r>
              <a:rPr lang="en-US" dirty="0">
                <a:latin typeface="Arial" panose="020B0604020202020204" pitchFamily="34" charset="0"/>
                <a:cs typeface="Arial" panose="020B0604020202020204" pitchFamily="34" charset="0"/>
              </a:rPr>
              <a:t>by Tal </a:t>
            </a:r>
            <a:r>
              <a:rPr lang="en-US" dirty="0" err="1" smtClean="0">
                <a:latin typeface="Arial" panose="020B0604020202020204" pitchFamily="34" charset="0"/>
                <a:cs typeface="Arial" panose="020B0604020202020204" pitchFamily="34" charset="0"/>
              </a:rPr>
              <a:t>Nawy</a:t>
            </a:r>
            <a:r>
              <a:rPr lang="en-US" dirty="0" smtClean="0">
                <a:latin typeface="Arial" panose="020B0604020202020204" pitchFamily="34" charset="0"/>
                <a:cs typeface="Arial" panose="020B0604020202020204" pitchFamily="34" charset="0"/>
              </a:rPr>
              <a:t> commented: “The potential for </a:t>
            </a:r>
            <a:r>
              <a:rPr lang="en-US" i="1" dirty="0" smtClean="0">
                <a:latin typeface="Arial" panose="020B0604020202020204" pitchFamily="34" charset="0"/>
                <a:cs typeface="Arial" panose="020B0604020202020204" pitchFamily="34" charset="0"/>
              </a:rPr>
              <a:t>in situ</a:t>
            </a:r>
            <a:r>
              <a:rPr lang="en-US" dirty="0" smtClean="0">
                <a:latin typeface="Arial" panose="020B0604020202020204" pitchFamily="34" charset="0"/>
                <a:cs typeface="Arial" panose="020B0604020202020204" pitchFamily="34" charset="0"/>
              </a:rPr>
              <a:t> sequencing is enormous.” </a:t>
            </a:r>
          </a:p>
          <a:p>
            <a:endParaRPr lang="en-US" dirty="0" smtClean="0">
              <a:latin typeface="Arial" panose="020B0604020202020204" pitchFamily="34" charset="0"/>
              <a:cs typeface="Arial" panose="020B0604020202020204" pitchFamily="34" charset="0"/>
            </a:endParaRPr>
          </a:p>
          <a:p>
            <a:pPr>
              <a:defRPr/>
            </a:pPr>
            <a:r>
              <a:rPr lang="en-US" baseline="0" dirty="0" smtClean="0">
                <a:latin typeface="Arial" panose="020B0604020202020204" pitchFamily="34" charset="0"/>
                <a:cs typeface="Arial" panose="020B0604020202020204" pitchFamily="34" charset="0"/>
              </a:rPr>
              <a:t>* A second paper published</a:t>
            </a:r>
            <a:r>
              <a:rPr lang="en-US" dirty="0" smtClean="0">
                <a:latin typeface="Arial" panose="020B0604020202020204" pitchFamily="34" charset="0"/>
                <a:cs typeface="Arial" panose="020B0604020202020204" pitchFamily="34" charset="0"/>
              </a:rPr>
              <a:t> in </a:t>
            </a:r>
            <a:r>
              <a:rPr lang="en-US" i="1" dirty="0">
                <a:latin typeface="Arial" panose="020B0604020202020204" pitchFamily="34" charset="0"/>
                <a:cs typeface="Arial" panose="020B0604020202020204" pitchFamily="34" charset="0"/>
              </a:rPr>
              <a:t>Nature </a:t>
            </a:r>
            <a:r>
              <a:rPr lang="en-US" i="1" dirty="0" smtClean="0">
                <a:latin typeface="Arial" panose="020B0604020202020204" pitchFamily="34" charset="0"/>
                <a:cs typeface="Arial" panose="020B0604020202020204" pitchFamily="34" charset="0"/>
              </a:rPr>
              <a:t>Biotechnology </a:t>
            </a:r>
            <a:r>
              <a:rPr lang="en-US" dirty="0" smtClean="0">
                <a:latin typeface="Arial" panose="020B0604020202020204" pitchFamily="34" charset="0"/>
                <a:cs typeface="Arial" panose="020B0604020202020204" pitchFamily="34" charset="0"/>
              </a:rPr>
              <a:t>from Andy Feinberg’s </a:t>
            </a:r>
            <a:r>
              <a:rPr lang="en-US" dirty="0">
                <a:latin typeface="Arial" panose="020B0604020202020204" pitchFamily="34" charset="0"/>
                <a:cs typeface="Arial" panose="020B0604020202020204" pitchFamily="34" charset="0"/>
              </a:rPr>
              <a:t>CEGS </a:t>
            </a:r>
            <a:r>
              <a:rPr lang="en-US" dirty="0" smtClean="0">
                <a:latin typeface="Arial" panose="020B0604020202020204" pitchFamily="34" charset="0"/>
                <a:cs typeface="Arial" panose="020B0604020202020204" pitchFamily="34" charset="0"/>
              </a:rPr>
              <a:t>at Johns Hopkins was entitled “</a:t>
            </a:r>
            <a:r>
              <a:rPr lang="en-US" dirty="0" err="1">
                <a:latin typeface="Arial" panose="020B0604020202020204" pitchFamily="34" charset="0"/>
                <a:cs typeface="Arial" panose="020B0604020202020204" pitchFamily="34" charset="0"/>
              </a:rPr>
              <a:t>Epigenome</a:t>
            </a:r>
            <a:r>
              <a:rPr lang="en-US" dirty="0">
                <a:latin typeface="Arial" panose="020B0604020202020204" pitchFamily="34" charset="0"/>
                <a:cs typeface="Arial" panose="020B0604020202020204" pitchFamily="34" charset="0"/>
              </a:rPr>
              <a:t>-wide association data implicate DNA methylation as an intermediary of genetic risk in rheumatoid </a:t>
            </a:r>
            <a:r>
              <a:rPr lang="en-US" dirty="0" smtClean="0">
                <a:latin typeface="Arial" panose="020B0604020202020204" pitchFamily="34" charset="0"/>
                <a:cs typeface="Arial" panose="020B0604020202020204" pitchFamily="34" charset="0"/>
              </a:rPr>
              <a:t>arthritis.” A feature story</a:t>
            </a:r>
            <a:r>
              <a:rPr lang="en-US" baseline="0" dirty="0" smtClean="0">
                <a:latin typeface="Arial" panose="020B0604020202020204" pitchFamily="34" charset="0"/>
                <a:cs typeface="Arial" panose="020B0604020202020204" pitchFamily="34" charset="0"/>
              </a:rPr>
              <a:t> written by Gina Kolata in the </a:t>
            </a:r>
            <a:r>
              <a:rPr lang="en-US" i="1" baseline="0" dirty="0" smtClean="0">
                <a:latin typeface="Arial" panose="020B0604020202020204" pitchFamily="34" charset="0"/>
                <a:cs typeface="Arial" panose="020B0604020202020204" pitchFamily="34" charset="0"/>
              </a:rPr>
              <a:t>New York Times</a:t>
            </a:r>
            <a:r>
              <a:rPr lang="en-US" baseline="0" dirty="0" smtClean="0">
                <a:latin typeface="Arial" panose="020B0604020202020204" pitchFamily="34" charset="0"/>
                <a:cs typeface="Arial" panose="020B0604020202020204" pitchFamily="34" charset="0"/>
              </a:rPr>
              <a:t> quoted two scientists well known to us. * Brad Bernstein said</a:t>
            </a:r>
            <a:r>
              <a:rPr lang="en-US" dirty="0" smtClean="0">
                <a:latin typeface="Arial" panose="020B0604020202020204" pitchFamily="34" charset="0"/>
                <a:cs typeface="Arial" panose="020B0604020202020204" pitchFamily="34" charset="0"/>
              </a:rPr>
              <a:t> “This is one of the first studies that looks for an epigenetic disease association in a really rigorous fashion.” </a:t>
            </a:r>
            <a:r>
              <a:rPr lang="en-US" baseline="0" dirty="0" smtClean="0">
                <a:latin typeface="Arial" panose="020B0604020202020204" pitchFamily="34" charset="0"/>
                <a:cs typeface="Arial" panose="020B0604020202020204" pitchFamily="34" charset="0"/>
              </a:rPr>
              <a:t>* And Kun Zhang noted </a:t>
            </a:r>
            <a:r>
              <a:rPr lang="en-US" dirty="0" smtClean="0">
                <a:latin typeface="Arial" panose="020B0604020202020204" pitchFamily="34" charset="0"/>
                <a:cs typeface="Arial" panose="020B0604020202020204" pitchFamily="34" charset="0"/>
              </a:rPr>
              <a:t>“I am quite impressed with their level of rigor and sophistication.” </a:t>
            </a:r>
          </a:p>
          <a:p>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DD2888-EA59-4FA6-882F-5E5CD6B79C53}" type="slidenum">
              <a:rPr lang="en-US" smtClean="0"/>
              <a:pPr/>
              <a:t>37</a:t>
            </a:fld>
            <a:endParaRPr lang="en-US" dirty="0"/>
          </a:p>
        </p:txBody>
      </p:sp>
    </p:spTree>
    <p:extLst>
      <p:ext uri="{BB962C8B-B14F-4D97-AF65-F5344CB8AC3E}">
        <p14:creationId xmlns:p14="http://schemas.microsoft.com/office/powerpoint/2010/main" val="12320022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xfrm>
            <a:off x="1203325" y="701675"/>
            <a:ext cx="4679950" cy="3509963"/>
          </a:xfrm>
          <a:prstGeom prst="rect">
            <a:avLst/>
          </a:prstGeom>
          <a:ln/>
        </p:spPr>
      </p:sp>
      <p:sp>
        <p:nvSpPr>
          <p:cNvPr id="164867" name="Notes Placeholder 2"/>
          <p:cNvSpPr>
            <a:spLocks noGrp="1"/>
          </p:cNvSpPr>
          <p:nvPr>
            <p:ph type="body" idx="1"/>
          </p:nvPr>
        </p:nvSpPr>
        <p:spPr>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72" tIns="47684" rIns="95372" bIns="47684" numCol="1" anchor="t" anchorCtr="0" compatLnSpc="1">
            <a:prstTxWarp prst="textNoShape">
              <a:avLst/>
            </a:prstTxWarp>
          </a:bodyPr>
          <a:lstStyle/>
          <a:p>
            <a:pPr defTabSz="947115">
              <a:defRPr/>
            </a:pPr>
            <a:r>
              <a:rPr lang="en-US" dirty="0" smtClean="0">
                <a:latin typeface="Arial" pitchFamily="34" charset="0"/>
                <a:cs typeface="Arial" pitchFamily="34" charset="0"/>
              </a:rPr>
              <a:t>The goal of the eMERGE Network is to explore and disseminate the best approaches</a:t>
            </a:r>
            <a:r>
              <a:rPr lang="en-US" i="1" dirty="0" smtClean="0">
                <a:latin typeface="Arial" pitchFamily="34" charset="0"/>
                <a:cs typeface="Arial" pitchFamily="34" charset="0"/>
              </a:rPr>
              <a:t> </a:t>
            </a:r>
            <a:r>
              <a:rPr lang="en-US" dirty="0" smtClean="0">
                <a:latin typeface="Arial" pitchFamily="34" charset="0"/>
                <a:cs typeface="Arial" pitchFamily="34" charset="0"/>
              </a:rPr>
              <a:t>to incorporate genomic variant data into electronic medical records for use in clinical research</a:t>
            </a:r>
            <a:r>
              <a:rPr lang="en-US" baseline="0" dirty="0" smtClean="0">
                <a:latin typeface="Arial" pitchFamily="34" charset="0"/>
                <a:cs typeface="Arial" pitchFamily="34" charset="0"/>
              </a:rPr>
              <a:t> and </a:t>
            </a:r>
            <a:r>
              <a:rPr lang="en-US" dirty="0" smtClean="0">
                <a:latin typeface="Arial" pitchFamily="34" charset="0"/>
                <a:cs typeface="Arial" pitchFamily="34" charset="0"/>
              </a:rPr>
              <a:t>clinical care.</a:t>
            </a:r>
          </a:p>
          <a:p>
            <a:pPr defTabSz="947115">
              <a:defRPr/>
            </a:pPr>
            <a:endParaRPr lang="en-US" baseline="0" dirty="0" smtClean="0">
              <a:latin typeface="Arial" pitchFamily="34" charset="0"/>
              <a:cs typeface="Arial" pitchFamily="34" charset="0"/>
            </a:endParaRPr>
          </a:p>
          <a:p>
            <a:pPr defTabSz="947115">
              <a:defRPr/>
            </a:pPr>
            <a:r>
              <a:rPr lang="en-US" baseline="0" dirty="0" smtClean="0">
                <a:latin typeface="Arial" pitchFamily="34" charset="0"/>
                <a:cs typeface="Arial" pitchFamily="34" charset="0"/>
              </a:rPr>
              <a:t>In July, NHGRI released three RFAs for eMERGE Phase III </a:t>
            </a:r>
            <a:r>
              <a:rPr lang="en-US" dirty="0" smtClean="0">
                <a:latin typeface="Arial" pitchFamily="34" charset="0"/>
                <a:cs typeface="Arial" pitchFamily="34" charset="0"/>
              </a:rPr>
              <a:t>to </a:t>
            </a:r>
            <a:r>
              <a:rPr lang="en-US" baseline="0" dirty="0" smtClean="0">
                <a:latin typeface="Arial" pitchFamily="34" charset="0"/>
                <a:cs typeface="Arial" pitchFamily="34" charset="0"/>
              </a:rPr>
              <a:t>expand and enhance the </a:t>
            </a:r>
            <a:r>
              <a:rPr lang="en-US" baseline="0" dirty="0" err="1" smtClean="0">
                <a:latin typeface="Arial" pitchFamily="34" charset="0"/>
                <a:cs typeface="Arial" pitchFamily="34" charset="0"/>
              </a:rPr>
              <a:t>eMERGE</a:t>
            </a:r>
            <a:r>
              <a:rPr lang="en-US" baseline="0" dirty="0" smtClean="0">
                <a:latin typeface="Arial" pitchFamily="34" charset="0"/>
                <a:cs typeface="Arial" pitchFamily="34" charset="0"/>
              </a:rPr>
              <a:t> Network’s activities in genomic discovery and clinical implementation research. </a:t>
            </a:r>
          </a:p>
          <a:p>
            <a:pPr defTabSz="947115">
              <a:defRPr/>
            </a:pPr>
            <a:endParaRPr lang="en-US" baseline="0" dirty="0" smtClean="0">
              <a:latin typeface="Arial" pitchFamily="34" charset="0"/>
              <a:cs typeface="Arial" pitchFamily="34" charset="0"/>
            </a:endParaRPr>
          </a:p>
          <a:p>
            <a:pPr defTabSz="947115">
              <a:defRPr/>
            </a:pPr>
            <a:r>
              <a:rPr lang="en-US" baseline="0" dirty="0" smtClean="0">
                <a:latin typeface="Arial" pitchFamily="34" charset="0"/>
                <a:cs typeface="Arial" pitchFamily="34" charset="0"/>
              </a:rPr>
              <a:t>* The first RFA is open to applications that will leverage data from large </a:t>
            </a:r>
            <a:r>
              <a:rPr lang="en-US" baseline="0" dirty="0" err="1" smtClean="0">
                <a:latin typeface="Arial" pitchFamily="34" charset="0"/>
                <a:cs typeface="Arial" pitchFamily="34" charset="0"/>
              </a:rPr>
              <a:t>biorepositories</a:t>
            </a:r>
            <a:r>
              <a:rPr lang="en-US" dirty="0">
                <a:latin typeface="Arial" pitchFamily="34" charset="0"/>
                <a:cs typeface="Arial" pitchFamily="34" charset="0"/>
              </a:rPr>
              <a:t> </a:t>
            </a:r>
            <a:r>
              <a:rPr lang="en-US" dirty="0" smtClean="0">
                <a:latin typeface="Arial" pitchFamily="34" charset="0"/>
                <a:cs typeface="Arial" pitchFamily="34" charset="0"/>
              </a:rPr>
              <a:t>to</a:t>
            </a:r>
            <a:r>
              <a:rPr lang="en-US" baseline="0" dirty="0" smtClean="0">
                <a:latin typeface="Arial" pitchFamily="34" charset="0"/>
                <a:cs typeface="Arial" pitchFamily="34" charset="0"/>
              </a:rPr>
              <a:t> build</a:t>
            </a:r>
            <a:r>
              <a:rPr lang="en-US" dirty="0" smtClean="0">
                <a:latin typeface="Arial" pitchFamily="34" charset="0"/>
                <a:cs typeface="Arial" pitchFamily="34" charset="0"/>
              </a:rPr>
              <a:t> </a:t>
            </a:r>
            <a:r>
              <a:rPr lang="en-US" baseline="0" dirty="0" smtClean="0">
                <a:latin typeface="Arial" pitchFamily="34" charset="0"/>
                <a:cs typeface="Arial" pitchFamily="34" charset="0"/>
              </a:rPr>
              <a:t>upon the genome sequencing, </a:t>
            </a:r>
            <a:r>
              <a:rPr lang="en-US" baseline="0" dirty="0" err="1" smtClean="0">
                <a:latin typeface="Arial" pitchFamily="34" charset="0"/>
                <a:cs typeface="Arial" pitchFamily="34" charset="0"/>
              </a:rPr>
              <a:t>phenotyping</a:t>
            </a:r>
            <a:r>
              <a:rPr lang="en-US" baseline="0" dirty="0" smtClean="0">
                <a:latin typeface="Arial" pitchFamily="34" charset="0"/>
                <a:cs typeface="Arial" pitchFamily="34" charset="0"/>
              </a:rPr>
              <a:t>, and implementation methods and knowledge generated in eMERGE II. </a:t>
            </a:r>
          </a:p>
          <a:p>
            <a:pPr defTabSz="947115">
              <a:defRPr/>
            </a:pPr>
            <a:endParaRPr lang="en-US" dirty="0">
              <a:latin typeface="Arial" pitchFamily="34" charset="0"/>
              <a:cs typeface="Arial" pitchFamily="34" charset="0"/>
            </a:endParaRPr>
          </a:p>
          <a:p>
            <a:pPr defTabSz="947115">
              <a:defRPr/>
            </a:pPr>
            <a:r>
              <a:rPr lang="en-US" baseline="0" dirty="0" smtClean="0">
                <a:latin typeface="Arial" pitchFamily="34" charset="0"/>
                <a:cs typeface="Arial" pitchFamily="34" charset="0"/>
              </a:rPr>
              <a:t>* The</a:t>
            </a:r>
            <a:r>
              <a:rPr lang="en-US" dirty="0" smtClean="0">
                <a:latin typeface="Arial" pitchFamily="34" charset="0"/>
                <a:cs typeface="Arial" pitchFamily="34" charset="0"/>
              </a:rPr>
              <a:t> second calls for a </a:t>
            </a:r>
            <a:r>
              <a:rPr lang="en-US" baseline="0" dirty="0" smtClean="0">
                <a:latin typeface="Arial" pitchFamily="34" charset="0"/>
                <a:cs typeface="Arial" pitchFamily="34" charset="0"/>
              </a:rPr>
              <a:t>Coordinating Center will provide centralized support and infrastructure for the program, facilitating communications between sites and leading cross-study analyses. </a:t>
            </a:r>
          </a:p>
          <a:p>
            <a:pPr defTabSz="947115">
              <a:defRPr/>
            </a:pPr>
            <a:endParaRPr lang="en-US" dirty="0">
              <a:latin typeface="Arial" pitchFamily="34" charset="0"/>
              <a:cs typeface="Arial" pitchFamily="34" charset="0"/>
            </a:endParaRPr>
          </a:p>
          <a:p>
            <a:pPr defTabSz="947115">
              <a:defRPr/>
            </a:pPr>
            <a:r>
              <a:rPr lang="en-US" baseline="0" dirty="0" smtClean="0">
                <a:latin typeface="Arial" pitchFamily="34" charset="0"/>
                <a:cs typeface="Arial" pitchFamily="34" charset="0"/>
              </a:rPr>
              <a:t>* The </a:t>
            </a:r>
            <a:r>
              <a:rPr lang="en-US" dirty="0" smtClean="0">
                <a:latin typeface="Arial" pitchFamily="34" charset="0"/>
                <a:cs typeface="Arial" pitchFamily="34" charset="0"/>
              </a:rPr>
              <a:t>third RFA relates to something n</a:t>
            </a:r>
            <a:r>
              <a:rPr lang="en-US" baseline="0" dirty="0" smtClean="0">
                <a:latin typeface="Arial" pitchFamily="34" charset="0"/>
                <a:cs typeface="Arial" pitchFamily="34" charset="0"/>
              </a:rPr>
              <a:t>ew to the Network in Phase III—centralized sequencing and genotyping facilities that will produce high-quality, CLIA-validated sequencing and genotyping data for returning clinically relevant results to eMERGE participants for clinical care. </a:t>
            </a:r>
          </a:p>
          <a:p>
            <a:pPr defTabSz="947115">
              <a:defRPr/>
            </a:pPr>
            <a:endParaRPr lang="en-US" strike="noStrike" baseline="0" dirty="0" smtClean="0">
              <a:latin typeface="Arial" panose="020B0604020202020204" pitchFamily="34" charset="0"/>
              <a:cs typeface="Arial" pitchFamily="34" charset="0"/>
            </a:endParaRPr>
          </a:p>
          <a:p>
            <a:pPr lvl="1" defTabSz="947115">
              <a:defRPr/>
            </a:pP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submission deadline </a:t>
            </a:r>
            <a:r>
              <a:rPr lang="en-US" dirty="0" smtClean="0">
                <a:latin typeface="Arial" panose="020B0604020202020204" pitchFamily="34" charset="0"/>
                <a:cs typeface="Arial" panose="020B0604020202020204" pitchFamily="34" charset="0"/>
              </a:rPr>
              <a:t>for all three RFAs is November 12, 2014.</a:t>
            </a:r>
            <a:endParaRPr lang="en-US" strike="noStrike"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3" y="8891592"/>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36" eaLnBrk="0" hangingPunct="0">
              <a:defRPr b="1">
                <a:solidFill>
                  <a:schemeClr val="tx1"/>
                </a:solidFill>
                <a:latin typeface="Arial" pitchFamily="34" charset="0"/>
              </a:defRPr>
            </a:lvl1pPr>
            <a:lvl2pPr marL="754222" indent="-290086" defTabSz="950836" eaLnBrk="0" hangingPunct="0">
              <a:defRPr b="1">
                <a:solidFill>
                  <a:schemeClr val="tx1"/>
                </a:solidFill>
                <a:latin typeface="Arial" pitchFamily="34" charset="0"/>
              </a:defRPr>
            </a:lvl2pPr>
            <a:lvl3pPr marL="1160345" indent="-232069" defTabSz="950836" eaLnBrk="0" hangingPunct="0">
              <a:defRPr b="1">
                <a:solidFill>
                  <a:schemeClr val="tx1"/>
                </a:solidFill>
                <a:latin typeface="Arial" pitchFamily="34" charset="0"/>
              </a:defRPr>
            </a:lvl3pPr>
            <a:lvl4pPr marL="1624483" indent="-232069" defTabSz="950836" eaLnBrk="0" hangingPunct="0">
              <a:defRPr b="1">
                <a:solidFill>
                  <a:schemeClr val="tx1"/>
                </a:solidFill>
                <a:latin typeface="Arial" pitchFamily="34" charset="0"/>
              </a:defRPr>
            </a:lvl4pPr>
            <a:lvl5pPr marL="2088620" indent="-232069" defTabSz="950836" eaLnBrk="0" hangingPunct="0">
              <a:defRPr b="1">
                <a:solidFill>
                  <a:schemeClr val="tx1"/>
                </a:solidFill>
                <a:latin typeface="Arial" pitchFamily="34" charset="0"/>
              </a:defRPr>
            </a:lvl5pPr>
            <a:lvl6pPr marL="2552758" indent="-232069" defTabSz="950836" eaLnBrk="0" fontAlgn="base" hangingPunct="0">
              <a:spcBef>
                <a:spcPct val="0"/>
              </a:spcBef>
              <a:spcAft>
                <a:spcPct val="0"/>
              </a:spcAft>
              <a:defRPr b="1">
                <a:solidFill>
                  <a:schemeClr val="tx1"/>
                </a:solidFill>
                <a:latin typeface="Arial" pitchFamily="34" charset="0"/>
              </a:defRPr>
            </a:lvl6pPr>
            <a:lvl7pPr marL="3016895" indent="-232069" defTabSz="950836" eaLnBrk="0" fontAlgn="base" hangingPunct="0">
              <a:spcBef>
                <a:spcPct val="0"/>
              </a:spcBef>
              <a:spcAft>
                <a:spcPct val="0"/>
              </a:spcAft>
              <a:defRPr b="1">
                <a:solidFill>
                  <a:schemeClr val="tx1"/>
                </a:solidFill>
                <a:latin typeface="Arial" pitchFamily="34" charset="0"/>
              </a:defRPr>
            </a:lvl7pPr>
            <a:lvl8pPr marL="3481034" indent="-232069" defTabSz="950836" eaLnBrk="0" fontAlgn="base" hangingPunct="0">
              <a:spcBef>
                <a:spcPct val="0"/>
              </a:spcBef>
              <a:spcAft>
                <a:spcPct val="0"/>
              </a:spcAft>
              <a:defRPr b="1">
                <a:solidFill>
                  <a:schemeClr val="tx1"/>
                </a:solidFill>
                <a:latin typeface="Arial" pitchFamily="34" charset="0"/>
              </a:defRPr>
            </a:lvl8pPr>
            <a:lvl9pPr marL="3945171" indent="-232069" defTabSz="9508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38</a:t>
            </a:fld>
            <a:endParaRPr lang="en-US" dirty="0" smtClean="0">
              <a:solidFill>
                <a:prstClr val="black"/>
              </a:solidFill>
              <a:cs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a:spcAft>
                <a:spcPts val="0"/>
              </a:spcAft>
            </a:pPr>
            <a:r>
              <a:rPr lang="en-US" kern="1200" dirty="0" smtClean="0">
                <a:effectLst/>
                <a:latin typeface="Arial" panose="020B0604020202020204" pitchFamily="34" charset="0"/>
                <a:cs typeface="Arial" panose="020B0604020202020204" pitchFamily="34" charset="0"/>
              </a:rPr>
              <a:t>In December 2013, eMERGE investigators were invited to submit papers to a special issue of the journal </a:t>
            </a:r>
            <a:r>
              <a:rPr lang="en-US" i="1" kern="1200" dirty="0" smtClean="0">
                <a:effectLst/>
                <a:latin typeface="Arial" panose="020B0604020202020204" pitchFamily="34" charset="0"/>
                <a:cs typeface="Arial" panose="020B0604020202020204" pitchFamily="34" charset="0"/>
              </a:rPr>
              <a:t>Frontiers in Genetics</a:t>
            </a:r>
            <a:r>
              <a:rPr lang="en-US" kern="1200" dirty="0" smtClean="0">
                <a:effectLst/>
                <a:latin typeface="Arial" panose="020B0604020202020204" pitchFamily="34" charset="0"/>
                <a:cs typeface="Arial" panose="020B0604020202020204" pitchFamily="34" charset="0"/>
              </a:rPr>
              <a:t> on ‘Genetics Research in Electronic Health Records Linked to DNA </a:t>
            </a:r>
            <a:r>
              <a:rPr lang="en-US" kern="1200" dirty="0" err="1" smtClean="0">
                <a:effectLst/>
                <a:latin typeface="Arial" panose="020B0604020202020204" pitchFamily="34" charset="0"/>
                <a:cs typeface="Arial" panose="020B0604020202020204" pitchFamily="34" charset="0"/>
              </a:rPr>
              <a:t>Biobanks</a:t>
            </a:r>
            <a:r>
              <a:rPr lang="en-US" kern="1200" dirty="0" smtClean="0">
                <a:effectLst/>
                <a:latin typeface="Arial" panose="020B0604020202020204" pitchFamily="34" charset="0"/>
                <a:cs typeface="Arial" panose="020B0604020202020204" pitchFamily="34" charset="0"/>
              </a:rPr>
              <a:t>.’  Now, 15 papers have been published in the </a:t>
            </a:r>
            <a:r>
              <a:rPr lang="en-US" dirty="0" smtClean="0">
                <a:latin typeface="Arial" panose="020B0604020202020204" pitchFamily="34" charset="0"/>
                <a:cs typeface="Arial" panose="020B0604020202020204" pitchFamily="34" charset="0"/>
              </a:rPr>
              <a:t>journal’s </a:t>
            </a:r>
            <a:r>
              <a:rPr lang="en-US" kern="1200" dirty="0" err="1" smtClean="0">
                <a:effectLst/>
                <a:latin typeface="Arial" panose="020B0604020202020204" pitchFamily="34" charset="0"/>
                <a:cs typeface="Arial" panose="020B0604020202020204" pitchFamily="34" charset="0"/>
              </a:rPr>
              <a:t>eCollection</a:t>
            </a:r>
            <a:r>
              <a:rPr lang="en-US" kern="1200" dirty="0" smtClean="0">
                <a:effectLst/>
                <a:latin typeface="Arial" panose="020B0604020202020204" pitchFamily="34" charset="0"/>
                <a:cs typeface="Arial" panose="020B0604020202020204" pitchFamily="34" charset="0"/>
              </a:rPr>
              <a:t>, and a total of 18 papers will be released in the special issue later this year. These papers draw on the vast experience of </a:t>
            </a:r>
            <a:r>
              <a:rPr lang="en-US" kern="1200" dirty="0" err="1" smtClean="0">
                <a:effectLst/>
                <a:latin typeface="Arial" panose="020B0604020202020204" pitchFamily="34" charset="0"/>
                <a:cs typeface="Arial" panose="020B0604020202020204" pitchFamily="34" charset="0"/>
              </a:rPr>
              <a:t>eMERGE</a:t>
            </a:r>
            <a:r>
              <a:rPr lang="en-US" kern="1200" dirty="0" smtClean="0">
                <a:effectLst/>
                <a:latin typeface="Arial" panose="020B0604020202020204" pitchFamily="34" charset="0"/>
                <a:cs typeface="Arial" panose="020B0604020202020204" pitchFamily="34" charset="0"/>
              </a:rPr>
              <a:t> in using EHRs to uncover novel genetic associations and in exploring the ELSI aspects of such work. For example, * in this paper, investigators describe their EHR-based </a:t>
            </a:r>
            <a:r>
              <a:rPr lang="en-US" kern="1200" dirty="0" err="1" smtClean="0">
                <a:effectLst/>
                <a:latin typeface="Arial" panose="020B0604020202020204" pitchFamily="34" charset="0"/>
                <a:cs typeface="Arial" panose="020B0604020202020204" pitchFamily="34" charset="0"/>
              </a:rPr>
              <a:t>PheWAS</a:t>
            </a:r>
            <a:r>
              <a:rPr lang="en-US" kern="1200" dirty="0" smtClean="0">
                <a:effectLst/>
                <a:latin typeface="Arial" panose="020B0604020202020204" pitchFamily="34" charset="0"/>
                <a:cs typeface="Arial" panose="020B0604020202020204" pitchFamily="34" charset="0"/>
              </a:rPr>
              <a:t> techniques used to explore </a:t>
            </a:r>
            <a:r>
              <a:rPr lang="en-US" kern="1200" dirty="0" err="1" smtClean="0">
                <a:effectLst/>
                <a:latin typeface="Arial" panose="020B0604020202020204" pitchFamily="34" charset="0"/>
                <a:cs typeface="Arial" panose="020B0604020202020204" pitchFamily="34" charset="0"/>
              </a:rPr>
              <a:t>pleiotropy</a:t>
            </a:r>
            <a:r>
              <a:rPr lang="en-US" kern="1200" dirty="0" smtClean="0">
                <a:effectLst/>
                <a:latin typeface="Arial" panose="020B0604020202020204" pitchFamily="34" charset="0"/>
                <a:cs typeface="Arial" panose="020B0604020202020204" pitchFamily="34" charset="0"/>
              </a:rPr>
              <a:t> of genomic variants in the </a:t>
            </a:r>
            <a:r>
              <a:rPr lang="en-US" i="1" kern="1200" dirty="0" smtClean="0">
                <a:effectLst/>
                <a:latin typeface="Arial" panose="020B0604020202020204" pitchFamily="34" charset="0"/>
                <a:cs typeface="Arial" panose="020B0604020202020204" pitchFamily="34" charset="0"/>
              </a:rPr>
              <a:t>FTO</a:t>
            </a:r>
            <a:r>
              <a:rPr lang="en-US" kern="1200" dirty="0" smtClean="0">
                <a:effectLst/>
                <a:latin typeface="Arial" panose="020B0604020202020204" pitchFamily="34" charset="0"/>
                <a:cs typeface="Arial" panose="020B0604020202020204" pitchFamily="34" charset="0"/>
              </a:rPr>
              <a:t> gene in a population of 10,000 subjects. Another paper * summarizes the challenges faced and knowledge gained from returning genomics results in EHR for use by physicians at point-of-care, and assesses the impact of incidental findings generated by targeted re-sequencing of 84 </a:t>
            </a:r>
            <a:r>
              <a:rPr lang="en-US" kern="1200" dirty="0" err="1" smtClean="0">
                <a:effectLst/>
                <a:latin typeface="Arial" panose="020B0604020202020204" pitchFamily="34" charset="0"/>
                <a:cs typeface="Arial" panose="020B0604020202020204" pitchFamily="34" charset="0"/>
              </a:rPr>
              <a:t>pharmacogenes</a:t>
            </a:r>
            <a:r>
              <a:rPr lang="en-US" kern="1200" dirty="0" smtClean="0">
                <a:effectLst/>
                <a:latin typeface="Arial" panose="020B0604020202020204" pitchFamily="34" charset="0"/>
                <a:cs typeface="Arial" panose="020B0604020202020204" pitchFamily="34" charset="0"/>
              </a:rPr>
              <a:t>. </a:t>
            </a:r>
            <a:endParaRPr lang="en-US" dirty="0" smtClean="0">
              <a:effectLst/>
              <a:latin typeface="Arial" panose="020B0604020202020204" pitchFamily="34" charset="0"/>
              <a:ea typeface="Times New Roman"/>
              <a:cs typeface="Arial" panose="020B0604020202020204" pitchFamily="34" charset="0"/>
            </a:endParaRPr>
          </a:p>
          <a:p>
            <a:pPr>
              <a:spcAft>
                <a:spcPts val="0"/>
              </a:spcAft>
            </a:pPr>
            <a:r>
              <a:rPr lang="en-US" dirty="0" smtClean="0">
                <a:effectLst/>
                <a:latin typeface="Arial" panose="020B0604020202020204" pitchFamily="34" charset="0"/>
                <a:ea typeface="Times New Roman"/>
                <a:cs typeface="Arial" panose="020B0604020202020204" pitchFamily="34" charset="0"/>
              </a:rPr>
              <a:t> </a:t>
            </a:r>
          </a:p>
          <a:p>
            <a:pPr>
              <a:spcAft>
                <a:spcPts val="0"/>
              </a:spcAft>
            </a:pPr>
            <a:r>
              <a:rPr lang="en-US" kern="1200" dirty="0" smtClean="0">
                <a:effectLst/>
                <a:latin typeface="Arial" panose="020B0604020202020204" pitchFamily="34" charset="0"/>
                <a:cs typeface="Arial" panose="020B0604020202020204" pitchFamily="34" charset="0"/>
              </a:rPr>
              <a:t>* </a:t>
            </a:r>
            <a:r>
              <a:rPr lang="en-US" kern="1200" dirty="0" err="1" smtClean="0">
                <a:effectLst/>
                <a:latin typeface="Arial" panose="020B0604020202020204" pitchFamily="34" charset="0"/>
                <a:cs typeface="Arial" panose="020B0604020202020204" pitchFamily="34" charset="0"/>
              </a:rPr>
              <a:t>eMERGE</a:t>
            </a:r>
            <a:r>
              <a:rPr lang="en-US" kern="1200" dirty="0" smtClean="0">
                <a:effectLst/>
                <a:latin typeface="Arial" panose="020B0604020202020204" pitchFamily="34" charset="0"/>
                <a:cs typeface="Arial" panose="020B0604020202020204" pitchFamily="34" charset="0"/>
              </a:rPr>
              <a:t> was selected to participate at the 2014 International Genetic Epidemiology Society (IGES) meeting in August, which every year gathers prominent experts in multidisciplinary areas to share their research on the genetic basis of disease, complex traits, and disease risk factors. </a:t>
            </a:r>
            <a:r>
              <a:rPr lang="en-US" kern="1200" dirty="0" err="1" smtClean="0">
                <a:effectLst/>
                <a:latin typeface="Arial" panose="020B0604020202020204" pitchFamily="34" charset="0"/>
                <a:cs typeface="Arial" panose="020B0604020202020204" pitchFamily="34" charset="0"/>
              </a:rPr>
              <a:t>eMERGE</a:t>
            </a:r>
            <a:r>
              <a:rPr lang="en-US" kern="1200" dirty="0" smtClean="0">
                <a:effectLst/>
                <a:latin typeface="Arial" panose="020B0604020202020204" pitchFamily="34" charset="0"/>
                <a:cs typeface="Arial" panose="020B0604020202020204" pitchFamily="34" charset="0"/>
              </a:rPr>
              <a:t> investigator </a:t>
            </a:r>
            <a:r>
              <a:rPr lang="en-US" kern="1200" dirty="0" err="1" smtClean="0">
                <a:effectLst/>
                <a:latin typeface="Arial" panose="020B0604020202020204" pitchFamily="34" charset="0"/>
                <a:cs typeface="Arial" panose="020B0604020202020204" pitchFamily="34" charset="0"/>
              </a:rPr>
              <a:t>Shefali</a:t>
            </a:r>
            <a:r>
              <a:rPr lang="en-US" kern="1200" dirty="0" smtClean="0">
                <a:effectLst/>
                <a:latin typeface="Arial" panose="020B0604020202020204" pitchFamily="34" charset="0"/>
                <a:cs typeface="Arial" panose="020B0604020202020204" pitchFamily="34" charset="0"/>
              </a:rPr>
              <a:t> </a:t>
            </a:r>
            <a:r>
              <a:rPr lang="en-US" kern="1200" dirty="0" err="1" smtClean="0">
                <a:effectLst/>
                <a:latin typeface="Arial" panose="020B0604020202020204" pitchFamily="34" charset="0"/>
                <a:cs typeface="Arial" panose="020B0604020202020204" pitchFamily="34" charset="0"/>
              </a:rPr>
              <a:t>Verma</a:t>
            </a:r>
            <a:r>
              <a:rPr lang="en-US" kern="1200" dirty="0" smtClean="0">
                <a:effectLst/>
                <a:latin typeface="Arial" panose="020B0604020202020204" pitchFamily="34" charset="0"/>
                <a:cs typeface="Arial" panose="020B0604020202020204" pitchFamily="34" charset="0"/>
              </a:rPr>
              <a:t> presented on </a:t>
            </a:r>
            <a:r>
              <a:rPr lang="en-US" kern="1200" dirty="0" err="1" smtClean="0">
                <a:effectLst/>
                <a:latin typeface="Arial" panose="020B0604020202020204" pitchFamily="34" charset="0"/>
                <a:cs typeface="Arial" panose="020B0604020202020204" pitchFamily="34" charset="0"/>
              </a:rPr>
              <a:t>eMERGE’s</a:t>
            </a:r>
            <a:r>
              <a:rPr lang="en-US" kern="1200" dirty="0" smtClean="0">
                <a:effectLst/>
                <a:latin typeface="Arial" panose="020B0604020202020204" pitchFamily="34" charset="0"/>
                <a:cs typeface="Arial" panose="020B0604020202020204" pitchFamily="34" charset="0"/>
              </a:rPr>
              <a:t> unique </a:t>
            </a:r>
            <a:r>
              <a:rPr lang="en-US" kern="1200" dirty="0" err="1" smtClean="0">
                <a:effectLst/>
                <a:latin typeface="Arial" panose="020B0604020202020204" pitchFamily="34" charset="0"/>
                <a:cs typeface="Arial" panose="020B0604020202020204" pitchFamily="34" charset="0"/>
              </a:rPr>
              <a:t>PheWAS</a:t>
            </a:r>
            <a:r>
              <a:rPr lang="en-US" kern="1200" dirty="0" smtClean="0">
                <a:effectLst/>
                <a:latin typeface="Arial" panose="020B0604020202020204" pitchFamily="34" charset="0"/>
                <a:cs typeface="Arial" panose="020B0604020202020204" pitchFamily="34" charset="0"/>
              </a:rPr>
              <a:t> techniques and its utility in conducting genomic research.</a:t>
            </a:r>
            <a:endParaRPr lang="en-US" dirty="0">
              <a:effectLst/>
              <a:latin typeface="Arial" panose="020B0604020202020204" pitchFamily="34" charset="0"/>
              <a:ea typeface="Times New Roman"/>
              <a:cs typeface="Arial" panose="020B0604020202020204" pitchFamily="34" charset="0"/>
            </a:endParaRPr>
          </a:p>
        </p:txBody>
      </p:sp>
      <p:sp>
        <p:nvSpPr>
          <p:cNvPr id="4" name="Slide Number Placeholder 3"/>
          <p:cNvSpPr>
            <a:spLocks noGrp="1"/>
          </p:cNvSpPr>
          <p:nvPr>
            <p:ph type="sldNum" sz="quarter" idx="10"/>
          </p:nvPr>
        </p:nvSpPr>
        <p:spPr/>
        <p:txBody>
          <a:bodyPr/>
          <a:lstStyle/>
          <a:p>
            <a:fld id="{DDFC3902-002F-4425-AF5D-0FFF949F015C}"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1127814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anose="020B0604020202020204" pitchFamily="34" charset="0"/>
                <a:cs typeface="Arial" panose="020B0604020202020204" pitchFamily="34" charset="0"/>
              </a:rPr>
              <a:t>Another </a:t>
            </a:r>
            <a:r>
              <a:rPr lang="en-US" dirty="0">
                <a:latin typeface="Arial" panose="020B0604020202020204" pitchFamily="34" charset="0"/>
                <a:cs typeface="Arial" panose="020B0604020202020204" pitchFamily="34" charset="0"/>
              </a:rPr>
              <a:t>Concept Clearance will be then presented by Dr. Larry Brody for the </a:t>
            </a:r>
            <a:r>
              <a:rPr lang="en-US" dirty="0" smtClean="0">
                <a:latin typeface="Arial" panose="020B0604020202020204" pitchFamily="34" charset="0"/>
                <a:cs typeface="Arial" panose="020B0604020202020204" pitchFamily="34" charset="0"/>
              </a:rPr>
              <a:t>contract </a:t>
            </a:r>
            <a:r>
              <a:rPr lang="en-US" dirty="0">
                <a:latin typeface="Arial" panose="020B0604020202020204" pitchFamily="34" charset="0"/>
                <a:cs typeface="Arial" panose="020B0604020202020204" pitchFamily="34" charset="0"/>
              </a:rPr>
              <a:t>renewal of the Center for Inherited Disease Research.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Dr. Brody will also give a presentation describing the NHGRI Division of Genomics and Society and the ELSI Research Program, and this will be followed by an * update from Council’s Genomics and Society Working Group given by former Council member, Dr. Pamela </a:t>
            </a:r>
            <a:r>
              <a:rPr lang="en-US" dirty="0" err="1">
                <a:latin typeface="Arial" panose="020B0604020202020204" pitchFamily="34" charset="0"/>
                <a:cs typeface="Arial" panose="020B0604020202020204" pitchFamily="34" charset="0"/>
              </a:rPr>
              <a:t>Sankar</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Lastly, Dr. Elise Feingold will give an update on the </a:t>
            </a:r>
            <a:r>
              <a:rPr lang="en-US" dirty="0" err="1">
                <a:latin typeface="Arial" panose="020B0604020202020204" pitchFamily="34" charset="0"/>
                <a:cs typeface="Arial" panose="020B0604020202020204" pitchFamily="34" charset="0"/>
              </a:rPr>
              <a:t>ENCyclopedia</a:t>
            </a:r>
            <a:r>
              <a:rPr lang="en-US" dirty="0">
                <a:latin typeface="Arial" panose="020B0604020202020204" pitchFamily="34" charset="0"/>
                <a:cs typeface="Arial" panose="020B0604020202020204" pitchFamily="34" charset="0"/>
              </a:rPr>
              <a:t> Of DNA Elements (ENCODE) Project.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a:t>
            </a:fld>
            <a:endParaRPr lang="en-US" dirty="0" smtClean="0">
              <a:solidFill>
                <a:prstClr val="black"/>
              </a:solidFill>
              <a:cs typeface="Arial"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60120" y="4367953"/>
            <a:ext cx="5425440" cy="4601951"/>
          </a:xfrm>
          <a:noFill/>
          <a:ln/>
        </p:spPr>
        <p:txBody>
          <a:bodyPr lIns="96269" rIns="96269"/>
          <a:lstStyle/>
          <a:p>
            <a:pPr defTabSz="953997">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purpose of the Clinical Genome Resource (</a:t>
            </a:r>
            <a:r>
              <a:rPr lang="en-US" dirty="0" err="1">
                <a:latin typeface="Arial" pitchFamily="34" charset="0"/>
                <a:cs typeface="Arial" pitchFamily="34" charset="0"/>
              </a:rPr>
              <a:t>ClinGen</a:t>
            </a:r>
            <a:r>
              <a:rPr lang="en-US" dirty="0">
                <a:latin typeface="Arial" pitchFamily="34" charset="0"/>
                <a:cs typeface="Arial" pitchFamily="34" charset="0"/>
              </a:rPr>
              <a:t>) is to create a centralized repository and interconnected resource of clinically relevant variants for both the clinical and research communities. </a:t>
            </a:r>
            <a:r>
              <a:rPr lang="en-US" dirty="0" smtClean="0">
                <a:latin typeface="Arial" pitchFamily="34" charset="0"/>
                <a:cs typeface="Arial" pitchFamily="34" charset="0"/>
              </a:rPr>
              <a:t>* </a:t>
            </a:r>
            <a:r>
              <a:rPr lang="en-US" dirty="0" err="1" smtClean="0">
                <a:latin typeface="Arial" pitchFamily="34" charset="0"/>
                <a:cs typeface="Arial" pitchFamily="34" charset="0"/>
              </a:rPr>
              <a:t>ClinGen</a:t>
            </a:r>
            <a:r>
              <a:rPr lang="en-US" dirty="0" smtClean="0">
                <a:latin typeface="Arial" pitchFamily="34" charset="0"/>
                <a:cs typeface="Arial" pitchFamily="34" charset="0"/>
              </a:rPr>
              <a:t> </a:t>
            </a:r>
            <a:r>
              <a:rPr lang="en-US" dirty="0">
                <a:latin typeface="Arial" panose="020B0604020202020204" pitchFamily="34" charset="0"/>
                <a:cs typeface="Arial" panose="020B0604020202020204" pitchFamily="34" charset="0"/>
              </a:rPr>
              <a:t>investigators are working closely with </a:t>
            </a:r>
            <a:r>
              <a:rPr lang="en-US" dirty="0" smtClean="0">
                <a:latin typeface="Arial" panose="020B0604020202020204" pitchFamily="34" charset="0"/>
                <a:cs typeface="Arial" panose="020B0604020202020204" pitchFamily="34" charset="0"/>
              </a:rPr>
              <a:t>NCBI </a:t>
            </a:r>
            <a:r>
              <a:rPr lang="en-US" dirty="0">
                <a:latin typeface="Arial" panose="020B0604020202020204" pitchFamily="34" charset="0"/>
                <a:cs typeface="Arial" panose="020B0604020202020204" pitchFamily="34" charset="0"/>
              </a:rPr>
              <a:t>and clinical </a:t>
            </a:r>
            <a:r>
              <a:rPr lang="en-US" dirty="0" smtClean="0">
                <a:latin typeface="Arial" panose="020B0604020202020204" pitchFamily="34" charset="0"/>
                <a:cs typeface="Arial" panose="020B0604020202020204" pitchFamily="34" charset="0"/>
              </a:rPr>
              <a:t>laboratories </a:t>
            </a:r>
            <a:r>
              <a:rPr lang="en-US" dirty="0">
                <a:latin typeface="Arial" panose="020B0604020202020204" pitchFamily="34" charset="0"/>
                <a:cs typeface="Arial" panose="020B0604020202020204" pitchFamily="34" charset="0"/>
              </a:rPr>
              <a:t>to </a:t>
            </a:r>
            <a:r>
              <a:rPr lang="en-US" dirty="0" smtClean="0">
                <a:latin typeface="Arial" panose="020B0604020202020204" pitchFamily="34" charset="0"/>
                <a:cs typeface="Arial" panose="020B0604020202020204" pitchFamily="34" charset="0"/>
              </a:rPr>
              <a:t>standardize the clinical assessment of genomic variants and the process of submitting them into </a:t>
            </a:r>
            <a:r>
              <a:rPr lang="en-US" dirty="0">
                <a:latin typeface="Arial" panose="020B0604020202020204" pitchFamily="34" charset="0"/>
                <a:cs typeface="Arial" panose="020B0604020202020204" pitchFamily="34" charset="0"/>
              </a:rPr>
              <a:t>the </a:t>
            </a:r>
            <a:r>
              <a:rPr lang="en-US" dirty="0" err="1">
                <a:latin typeface="Arial" panose="020B0604020202020204" pitchFamily="34" charset="0"/>
                <a:cs typeface="Arial" panose="020B0604020202020204" pitchFamily="34" charset="0"/>
              </a:rPr>
              <a:t>ClinVar</a:t>
            </a:r>
            <a:r>
              <a:rPr lang="en-US" dirty="0">
                <a:latin typeface="Arial" panose="020B0604020202020204" pitchFamily="34" charset="0"/>
                <a:cs typeface="Arial" panose="020B0604020202020204" pitchFamily="34" charset="0"/>
              </a:rPr>
              <a:t> database</a:t>
            </a:r>
            <a:r>
              <a:rPr lang="en-US" dirty="0" smtClean="0">
                <a:latin typeface="Arial" panose="020B0604020202020204" pitchFamily="34" charset="0"/>
                <a:cs typeface="Arial" panose="020B0604020202020204" pitchFamily="34" charset="0"/>
              </a:rPr>
              <a:t>.* As </a:t>
            </a:r>
            <a:r>
              <a:rPr lang="en-US" dirty="0">
                <a:latin typeface="Arial" panose="020B0604020202020204" pitchFamily="34" charset="0"/>
                <a:cs typeface="Arial" panose="020B0604020202020204" pitchFamily="34" charset="0"/>
              </a:rPr>
              <a:t>of August 2014, more than 25 groups have submitted pathogenicity assertions on over 80,000 variants </a:t>
            </a:r>
            <a:r>
              <a:rPr lang="en-US" dirty="0" smtClean="0">
                <a:latin typeface="Arial" panose="020B0604020202020204" pitchFamily="34" charset="0"/>
                <a:cs typeface="Arial" panose="020B0604020202020204" pitchFamily="34" charset="0"/>
              </a:rPr>
              <a:t>within over </a:t>
            </a:r>
            <a:r>
              <a:rPr lang="en-US" dirty="0">
                <a:latin typeface="Arial" panose="020B0604020202020204" pitchFamily="34" charset="0"/>
                <a:cs typeface="Arial" panose="020B0604020202020204" pitchFamily="34" charset="0"/>
              </a:rPr>
              <a:t>23,000 genes. </a:t>
            </a:r>
          </a:p>
          <a:p>
            <a:pPr defTabSz="953997">
              <a:defRPr/>
            </a:pPr>
            <a:endParaRPr lang="en-US" dirty="0">
              <a:latin typeface="Arial" panose="020B0604020202020204" pitchFamily="34" charset="0"/>
              <a:cs typeface="Arial" panose="020B0604020202020204" pitchFamily="34" charset="0"/>
            </a:endParaRPr>
          </a:p>
          <a:p>
            <a:pPr defTabSz="953997">
              <a:defRPr/>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ClinGen’s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Curation Working Groups </a:t>
            </a:r>
            <a:r>
              <a:rPr lang="en-US" dirty="0" smtClean="0">
                <a:latin typeface="Arial" panose="020B0604020202020204" pitchFamily="34" charset="0"/>
                <a:cs typeface="Arial" panose="020B0604020202020204" pitchFamily="34" charset="0"/>
              </a:rPr>
              <a:t>is developing </a:t>
            </a:r>
            <a:r>
              <a:rPr lang="en-US" dirty="0">
                <a:latin typeface="Arial" panose="020B0604020202020204" pitchFamily="34" charset="0"/>
                <a:cs typeface="Arial" panose="020B0604020202020204" pitchFamily="34" charset="0"/>
              </a:rPr>
              <a:t>consensus processes for identifying clinically relevant variants.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Gene Curation </a:t>
            </a:r>
            <a:r>
              <a:rPr lang="en-US" dirty="0" smtClean="0">
                <a:latin typeface="Arial" panose="020B0604020202020204" pitchFamily="34" charset="0"/>
                <a:cs typeface="Arial" panose="020B0604020202020204" pitchFamily="34" charset="0"/>
              </a:rPr>
              <a:t>Working Group </a:t>
            </a:r>
            <a:r>
              <a:rPr lang="en-US" dirty="0">
                <a:latin typeface="Arial" panose="020B0604020202020204" pitchFamily="34" charset="0"/>
                <a:cs typeface="Arial" panose="020B0604020202020204" pitchFamily="34" charset="0"/>
              </a:rPr>
              <a:t>has developed a procedure for classifying the clinical validity of gene-disease </a:t>
            </a:r>
            <a:r>
              <a:rPr lang="en-US" dirty="0" smtClean="0">
                <a:latin typeface="Arial" panose="020B0604020202020204" pitchFamily="34" charset="0"/>
                <a:cs typeface="Arial" panose="020B0604020202020204" pitchFamily="34" charset="0"/>
              </a:rPr>
              <a:t>pairs, </a:t>
            </a:r>
            <a:r>
              <a:rPr lang="en-US" dirty="0">
                <a:latin typeface="Arial" panose="020B0604020202020204" pitchFamily="34" charset="0"/>
                <a:cs typeface="Arial" panose="020B0604020202020204" pitchFamily="34" charset="0"/>
              </a:rPr>
              <a:t>and the </a:t>
            </a:r>
            <a:r>
              <a:rPr lang="en-US" dirty="0" err="1">
                <a:latin typeface="Arial" panose="020B0604020202020204" pitchFamily="34" charset="0"/>
                <a:cs typeface="Arial" panose="020B0604020202020204" pitchFamily="34" charset="0"/>
              </a:rPr>
              <a:t>Actionability</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Working Group </a:t>
            </a:r>
            <a:r>
              <a:rPr lang="en-US" dirty="0">
                <a:latin typeface="Arial" panose="020B0604020202020204" pitchFamily="34" charset="0"/>
                <a:cs typeface="Arial" panose="020B0604020202020204" pitchFamily="34" charset="0"/>
              </a:rPr>
              <a:t>has drafted a semi-quantitative scale to assess clinical </a:t>
            </a:r>
            <a:r>
              <a:rPr lang="en-US" dirty="0" err="1">
                <a:latin typeface="Arial" panose="020B0604020202020204" pitchFamily="34" charset="0"/>
                <a:cs typeface="Arial" panose="020B0604020202020204" pitchFamily="34" charset="0"/>
              </a:rPr>
              <a:t>actionability</a:t>
            </a:r>
            <a:r>
              <a:rPr lang="en-US" dirty="0">
                <a:latin typeface="Arial" panose="020B0604020202020204" pitchFamily="34" charset="0"/>
                <a:cs typeface="Arial" panose="020B0604020202020204" pitchFamily="34" charset="0"/>
              </a:rPr>
              <a:t> in pre-symptomatic </a:t>
            </a:r>
            <a:r>
              <a:rPr lang="en-US" dirty="0" smtClean="0">
                <a:latin typeface="Arial" panose="020B0604020202020204" pitchFamily="34" charset="0"/>
                <a:cs typeface="Arial" panose="020B0604020202020204" pitchFamily="34" charset="0"/>
              </a:rPr>
              <a:t>individuals.</a:t>
            </a:r>
            <a:r>
              <a:rPr lang="en-US" baseline="0" dirty="0" smtClean="0">
                <a:latin typeface="Arial" panose="020B0604020202020204" pitchFamily="34" charset="0"/>
                <a:cs typeface="Arial" panose="020B0604020202020204" pitchFamily="34" charset="0"/>
              </a:rPr>
              <a:t> The latter two </a:t>
            </a:r>
            <a:r>
              <a:rPr lang="en-US" dirty="0" smtClean="0">
                <a:latin typeface="Arial" panose="020B0604020202020204" pitchFamily="34" charset="0"/>
                <a:cs typeface="Arial" panose="020B0604020202020204" pitchFamily="34" charset="0"/>
              </a:rPr>
              <a:t>groups </a:t>
            </a:r>
            <a:r>
              <a:rPr lang="en-US" dirty="0">
                <a:latin typeface="Arial" panose="020B0604020202020204" pitchFamily="34" charset="0"/>
                <a:cs typeface="Arial" panose="020B0604020202020204" pitchFamily="34" charset="0"/>
              </a:rPr>
              <a:t>are testing performance of their procedures with a variety of gene-phenotype pairs.  </a:t>
            </a:r>
          </a:p>
          <a:p>
            <a:pPr defTabSz="953997">
              <a:defRPr/>
            </a:pPr>
            <a:endParaRPr lang="en-US" dirty="0">
              <a:latin typeface="Arial" panose="020B0604020202020204" pitchFamily="34" charset="0"/>
              <a:cs typeface="Arial" panose="020B0604020202020204" pitchFamily="34" charset="0"/>
            </a:endParaRPr>
          </a:p>
          <a:p>
            <a:pPr defTabSz="953997">
              <a:defRPr/>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ClinGen</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investigators will be presenting posters, giving invited talks, and </a:t>
            </a:r>
            <a:r>
              <a:rPr lang="en-US" dirty="0" smtClean="0">
                <a:latin typeface="Arial" panose="020B0604020202020204" pitchFamily="34" charset="0"/>
                <a:cs typeface="Arial" panose="020B0604020202020204" pitchFamily="34" charset="0"/>
              </a:rPr>
              <a:t>hosting a </a:t>
            </a:r>
            <a:r>
              <a:rPr lang="en-US" dirty="0">
                <a:latin typeface="Arial" panose="020B0604020202020204" pitchFamily="34" charset="0"/>
                <a:cs typeface="Arial" panose="020B0604020202020204" pitchFamily="34" charset="0"/>
              </a:rPr>
              <a:t>booth at the upcoming National Society of Genetic Counselors Education Conference and the 2014 ASHG Annual Meeting.</a:t>
            </a:r>
          </a:p>
        </p:txBody>
      </p:sp>
      <p:sp>
        <p:nvSpPr>
          <p:cNvPr id="5" name="Slide Number Placeholder 3"/>
          <p:cNvSpPr>
            <a:spLocks noGrp="1"/>
          </p:cNvSpPr>
          <p:nvPr>
            <p:ph type="sldNum" sz="quarter" idx="5"/>
          </p:nvPr>
        </p:nvSpPr>
        <p:spPr>
          <a:xfrm>
            <a:off x="4014794"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617" eaLnBrk="0" hangingPunct="0">
              <a:defRPr b="1">
                <a:solidFill>
                  <a:schemeClr val="tx1"/>
                </a:solidFill>
                <a:latin typeface="Arial" pitchFamily="34" charset="0"/>
              </a:defRPr>
            </a:lvl1pPr>
            <a:lvl2pPr marL="754051" indent="-290018" defTabSz="950617" eaLnBrk="0" hangingPunct="0">
              <a:defRPr b="1">
                <a:solidFill>
                  <a:schemeClr val="tx1"/>
                </a:solidFill>
                <a:latin typeface="Arial" pitchFamily="34" charset="0"/>
              </a:defRPr>
            </a:lvl2pPr>
            <a:lvl3pPr marL="1160076" indent="-232015" defTabSz="950617" eaLnBrk="0" hangingPunct="0">
              <a:defRPr b="1">
                <a:solidFill>
                  <a:schemeClr val="tx1"/>
                </a:solidFill>
                <a:latin typeface="Arial" pitchFamily="34" charset="0"/>
              </a:defRPr>
            </a:lvl3pPr>
            <a:lvl4pPr marL="1624106" indent="-232015" defTabSz="950617" eaLnBrk="0" hangingPunct="0">
              <a:defRPr b="1">
                <a:solidFill>
                  <a:schemeClr val="tx1"/>
                </a:solidFill>
                <a:latin typeface="Arial" pitchFamily="34" charset="0"/>
              </a:defRPr>
            </a:lvl4pPr>
            <a:lvl5pPr marL="2088137" indent="-232015" defTabSz="950617" eaLnBrk="0" hangingPunct="0">
              <a:defRPr b="1">
                <a:solidFill>
                  <a:schemeClr val="tx1"/>
                </a:solidFill>
                <a:latin typeface="Arial" pitchFamily="34" charset="0"/>
              </a:defRPr>
            </a:lvl5pPr>
            <a:lvl6pPr marL="2552168" indent="-232015" defTabSz="950617" eaLnBrk="0" fontAlgn="base" hangingPunct="0">
              <a:spcBef>
                <a:spcPct val="0"/>
              </a:spcBef>
              <a:spcAft>
                <a:spcPct val="0"/>
              </a:spcAft>
              <a:defRPr b="1">
                <a:solidFill>
                  <a:schemeClr val="tx1"/>
                </a:solidFill>
                <a:latin typeface="Arial" pitchFamily="34" charset="0"/>
              </a:defRPr>
            </a:lvl6pPr>
            <a:lvl7pPr marL="3016196" indent="-232015" defTabSz="950617" eaLnBrk="0" fontAlgn="base" hangingPunct="0">
              <a:spcBef>
                <a:spcPct val="0"/>
              </a:spcBef>
              <a:spcAft>
                <a:spcPct val="0"/>
              </a:spcAft>
              <a:defRPr b="1">
                <a:solidFill>
                  <a:schemeClr val="tx1"/>
                </a:solidFill>
                <a:latin typeface="Arial" pitchFamily="34" charset="0"/>
              </a:defRPr>
            </a:lvl7pPr>
            <a:lvl8pPr marL="3480227" indent="-232015" defTabSz="950617" eaLnBrk="0" fontAlgn="base" hangingPunct="0">
              <a:spcBef>
                <a:spcPct val="0"/>
              </a:spcBef>
              <a:spcAft>
                <a:spcPct val="0"/>
              </a:spcAft>
              <a:defRPr b="1">
                <a:solidFill>
                  <a:schemeClr val="tx1"/>
                </a:solidFill>
                <a:latin typeface="Arial" pitchFamily="34" charset="0"/>
              </a:defRPr>
            </a:lvl8pPr>
            <a:lvl9pPr marL="3944259" indent="-232015" defTabSz="95061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40</a:t>
            </a:fld>
            <a:endParaRPr lang="en-US" dirty="0" smtClean="0">
              <a:solidFill>
                <a:prstClr val="black"/>
              </a:solidFill>
              <a:cs typeface="Arial"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xfrm>
            <a:off x="1203325" y="703263"/>
            <a:ext cx="4679950" cy="3509962"/>
          </a:xfrm>
          <a:prstGeom prst="rect">
            <a:avLst/>
          </a:prstGeom>
          <a:ln/>
        </p:spPr>
      </p:sp>
      <p:sp>
        <p:nvSpPr>
          <p:cNvPr id="154627" name="Notes Placeholder 2"/>
          <p:cNvSpPr>
            <a:spLocks noGrp="1"/>
          </p:cNvSpPr>
          <p:nvPr>
            <p:ph type="body" idx="1"/>
          </p:nvPr>
        </p:nvSpPr>
        <p:spPr>
          <a:xfrm>
            <a:off x="944880" y="4367953"/>
            <a:ext cx="5294946" cy="4367317"/>
          </a:xfrm>
          <a:noFill/>
          <a:ln/>
        </p:spPr>
        <p:txBody>
          <a:bodyPr lIns="96283" rIns="96283"/>
          <a:lstStyle/>
          <a:p>
            <a:pPr defTabSz="954142">
              <a:defRPr/>
            </a:pPr>
            <a:r>
              <a:rPr lang="en-US" dirty="0">
                <a:latin typeface="Arial" panose="020B0604020202020204" pitchFamily="34" charset="0"/>
                <a:cs typeface="Arial" panose="020B0604020202020204" pitchFamily="34" charset="0"/>
              </a:rPr>
              <a:t>The consensus measures of Phenotypes and </a:t>
            </a:r>
            <a:r>
              <a:rPr lang="en-US" dirty="0" err="1">
                <a:latin typeface="Arial" panose="020B0604020202020204" pitchFamily="34" charset="0"/>
                <a:cs typeface="Arial" panose="020B0604020202020204" pitchFamily="34" charset="0"/>
              </a:rPr>
              <a:t>eXposures</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PhenX</a:t>
            </a:r>
            <a:r>
              <a:rPr lang="en-US" dirty="0">
                <a:latin typeface="Arial" panose="020B0604020202020204" pitchFamily="34" charset="0"/>
                <a:cs typeface="Arial" panose="020B0604020202020204" pitchFamily="34" charset="0"/>
              </a:rPr>
              <a:t>) project has produced an online resource of standard measures related to common diseases, phenotypic traits, and environmental exposures. Use of </a:t>
            </a:r>
            <a:r>
              <a:rPr lang="en-US" dirty="0" err="1">
                <a:latin typeface="Arial" panose="020B0604020202020204" pitchFamily="34" charset="0"/>
                <a:cs typeface="Arial" panose="020B0604020202020204" pitchFamily="34" charset="0"/>
              </a:rPr>
              <a:t>PhenX</a:t>
            </a:r>
            <a:r>
              <a:rPr lang="en-US" dirty="0">
                <a:latin typeface="Arial" panose="020B0604020202020204" pitchFamily="34" charset="0"/>
                <a:cs typeface="Arial" panose="020B0604020202020204" pitchFamily="34" charset="0"/>
              </a:rPr>
              <a:t> measures facilitates combining data from a variety of studies, and makes it easy for investigators to expand a study design beyond the primary research focus. * Thus far, over 1,500 investigators from 155 countries are registered users of the </a:t>
            </a:r>
            <a:r>
              <a:rPr lang="en-US" dirty="0" err="1">
                <a:latin typeface="Arial" pitchFamily="34" charset="0"/>
                <a:cs typeface="Arial" pitchFamily="34" charset="0"/>
              </a:rPr>
              <a:t>Phen</a:t>
            </a:r>
            <a:r>
              <a:rPr lang="en-US" dirty="0" err="1" smtClean="0">
                <a:latin typeface="Arial" pitchFamily="34" charset="0"/>
                <a:cs typeface="Arial" pitchFamily="34" charset="0"/>
              </a:rPr>
              <a:t>X</a:t>
            </a:r>
            <a:r>
              <a:rPr lang="en-US" dirty="0" smtClean="0">
                <a:latin typeface="Arial" pitchFamily="34" charset="0"/>
                <a:cs typeface="Arial" pitchFamily="34" charset="0"/>
              </a:rPr>
              <a:t> </a:t>
            </a:r>
            <a:r>
              <a:rPr lang="en-US" dirty="0">
                <a:latin typeface="Arial" pitchFamily="34" charset="0"/>
                <a:cs typeface="Arial" pitchFamily="34" charset="0"/>
              </a:rPr>
              <a:t>Toolkit, and 90 NIH Funding Opportunity Announcements (FOAs) have encouraged the use of </a:t>
            </a:r>
            <a:r>
              <a:rPr lang="en-US" dirty="0" err="1">
                <a:latin typeface="Arial" pitchFamily="34" charset="0"/>
                <a:cs typeface="Arial" pitchFamily="34" charset="0"/>
              </a:rPr>
              <a:t>PhenX</a:t>
            </a:r>
            <a:r>
              <a:rPr lang="en-US" dirty="0">
                <a:latin typeface="Arial" pitchFamily="34" charset="0"/>
                <a:cs typeface="Arial" pitchFamily="34" charset="0"/>
              </a:rPr>
              <a:t> measures in grant applications.  </a:t>
            </a:r>
          </a:p>
          <a:p>
            <a:pPr defTabSz="954142">
              <a:defRPr/>
            </a:pPr>
            <a:endParaRPr lang="en-US" dirty="0">
              <a:latin typeface="Arial" pitchFamily="34" charset="0"/>
              <a:cs typeface="Arial" pitchFamily="34" charset="0"/>
            </a:endParaRPr>
          </a:p>
          <a:p>
            <a:pPr defTabSz="954142">
              <a:defRPr/>
            </a:pPr>
            <a:r>
              <a:rPr lang="en-US" dirty="0">
                <a:latin typeface="Arial" pitchFamily="34" charset="0"/>
                <a:cs typeface="Arial" pitchFamily="34" charset="0"/>
              </a:rPr>
              <a:t>* Rare Conditions and Obesity are the newest domains that will be tackled by </a:t>
            </a:r>
            <a:r>
              <a:rPr lang="en-US" dirty="0" err="1">
                <a:latin typeface="Arial" panose="020B0604020202020204" pitchFamily="34" charset="0"/>
                <a:cs typeface="Arial" panose="020B0604020202020204" pitchFamily="34" charset="0"/>
              </a:rPr>
              <a:t>PhenX</a:t>
            </a:r>
            <a:r>
              <a:rPr lang="en-US" dirty="0">
                <a:latin typeface="Arial" panose="020B0604020202020204" pitchFamily="34" charset="0"/>
                <a:cs typeface="Arial" panose="020B0604020202020204" pitchFamily="34" charset="0"/>
              </a:rPr>
              <a:t> in the next year. </a:t>
            </a:r>
          </a:p>
          <a:p>
            <a:pPr defTabSz="954142">
              <a:defRPr/>
            </a:pPr>
            <a:endParaRPr lang="en-US" dirty="0">
              <a:latin typeface="Arial" panose="020B0604020202020204" pitchFamily="34" charset="0"/>
              <a:cs typeface="Arial" panose="020B0604020202020204" pitchFamily="34" charset="0"/>
            </a:endParaRPr>
          </a:p>
          <a:p>
            <a:pPr defTabSz="954142">
              <a:defRPr/>
            </a:pPr>
            <a:r>
              <a:rPr lang="en-US" dirty="0" smtClean="0">
                <a:latin typeface="Arial" pitchFamily="34" charset="0"/>
                <a:cs typeface="Arial" pitchFamily="34" charset="0"/>
              </a:rPr>
              <a:t>* Through </a:t>
            </a:r>
            <a:r>
              <a:rPr lang="en-US" dirty="0">
                <a:latin typeface="Arial" pitchFamily="34" charset="0"/>
                <a:cs typeface="Arial" pitchFamily="34" charset="0"/>
              </a:rPr>
              <a:t>collaborations with the National Institute of Mental Health and the Tobacco Regulatory Science Program within the NIH Office of Disease Prevention, </a:t>
            </a:r>
            <a:r>
              <a:rPr lang="en-US" dirty="0" err="1">
                <a:latin typeface="Arial" pitchFamily="34" charset="0"/>
                <a:cs typeface="Arial" pitchFamily="34" charset="0"/>
              </a:rPr>
              <a:t>PhenX</a:t>
            </a:r>
            <a:r>
              <a:rPr lang="en-US" dirty="0">
                <a:latin typeface="Arial" pitchFamily="34" charset="0"/>
                <a:cs typeface="Arial" pitchFamily="34" charset="0"/>
              </a:rPr>
              <a:t> is adding additional measures in the areas of post-traumatic stress disorder, suicide, and tobacco-use and smoking-related behaviors</a:t>
            </a:r>
            <a:r>
              <a:rPr lang="en-US" dirty="0" smtClean="0">
                <a:latin typeface="Arial" pitchFamily="34" charset="0"/>
                <a:cs typeface="Arial" pitchFamily="34" charset="0"/>
              </a:rPr>
              <a:t>. </a:t>
            </a:r>
            <a:r>
              <a:rPr lang="en-US" dirty="0" smtClean="0">
                <a:latin typeface="Arial" pitchFamily="34" charset="0"/>
                <a:cs typeface="Arial" pitchFamily="34" charset="0"/>
              </a:rPr>
              <a:t>A </a:t>
            </a:r>
            <a:r>
              <a:rPr lang="en-US" dirty="0">
                <a:latin typeface="Arial" pitchFamily="34" charset="0"/>
                <a:cs typeface="Arial" pitchFamily="34" charset="0"/>
              </a:rPr>
              <a:t>manuscript describing the results of the collaboration with the National Institute on Drug Abuse was recently published in the </a:t>
            </a:r>
            <a:r>
              <a:rPr lang="en-US" i="1" dirty="0">
                <a:latin typeface="Arial" pitchFamily="34" charset="0"/>
                <a:cs typeface="Arial" pitchFamily="34" charset="0"/>
              </a:rPr>
              <a:t>Journal of Drug and Alcohol Dependence</a:t>
            </a:r>
            <a:r>
              <a:rPr lang="en-US" dirty="0">
                <a:latin typeface="Arial" pitchFamily="34" charset="0"/>
                <a:cs typeface="Arial" pitchFamily="34" charset="0"/>
              </a:rPr>
              <a:t>. </a:t>
            </a:r>
          </a:p>
        </p:txBody>
      </p:sp>
      <p:sp>
        <p:nvSpPr>
          <p:cNvPr id="5" name="Slide Number Placeholder 3"/>
          <p:cNvSpPr>
            <a:spLocks noGrp="1"/>
          </p:cNvSpPr>
          <p:nvPr>
            <p:ph type="sldNum" sz="quarter" idx="5"/>
          </p:nvPr>
        </p:nvSpPr>
        <p:spPr>
          <a:xfrm>
            <a:off x="4014793" y="8891590"/>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60" eaLnBrk="0" hangingPunct="0">
              <a:defRPr b="1">
                <a:solidFill>
                  <a:schemeClr val="tx1"/>
                </a:solidFill>
                <a:latin typeface="Arial" pitchFamily="34" charset="0"/>
              </a:defRPr>
            </a:lvl1pPr>
            <a:lvl2pPr marL="754164" indent="-290061" defTabSz="950760" eaLnBrk="0" hangingPunct="0">
              <a:defRPr b="1">
                <a:solidFill>
                  <a:schemeClr val="tx1"/>
                </a:solidFill>
                <a:latin typeface="Arial" pitchFamily="34" charset="0"/>
              </a:defRPr>
            </a:lvl2pPr>
            <a:lvl3pPr marL="1160251" indent="-232051" defTabSz="950760" eaLnBrk="0" hangingPunct="0">
              <a:defRPr b="1">
                <a:solidFill>
                  <a:schemeClr val="tx1"/>
                </a:solidFill>
                <a:latin typeface="Arial" pitchFamily="34" charset="0"/>
              </a:defRPr>
            </a:lvl3pPr>
            <a:lvl4pPr marL="1624351" indent="-232051" defTabSz="950760" eaLnBrk="0" hangingPunct="0">
              <a:defRPr b="1">
                <a:solidFill>
                  <a:schemeClr val="tx1"/>
                </a:solidFill>
                <a:latin typeface="Arial" pitchFamily="34" charset="0"/>
              </a:defRPr>
            </a:lvl4pPr>
            <a:lvl5pPr marL="2088453" indent="-232051" defTabSz="950760" eaLnBrk="0" hangingPunct="0">
              <a:defRPr b="1">
                <a:solidFill>
                  <a:schemeClr val="tx1"/>
                </a:solidFill>
                <a:latin typeface="Arial" pitchFamily="34" charset="0"/>
              </a:defRPr>
            </a:lvl5pPr>
            <a:lvl6pPr marL="2552553" indent="-232051" defTabSz="950760" eaLnBrk="0" fontAlgn="base" hangingPunct="0">
              <a:spcBef>
                <a:spcPct val="0"/>
              </a:spcBef>
              <a:spcAft>
                <a:spcPct val="0"/>
              </a:spcAft>
              <a:defRPr b="1">
                <a:solidFill>
                  <a:schemeClr val="tx1"/>
                </a:solidFill>
                <a:latin typeface="Arial" pitchFamily="34" charset="0"/>
              </a:defRPr>
            </a:lvl6pPr>
            <a:lvl7pPr marL="3016651" indent="-232051" defTabSz="950760" eaLnBrk="0" fontAlgn="base" hangingPunct="0">
              <a:spcBef>
                <a:spcPct val="0"/>
              </a:spcBef>
              <a:spcAft>
                <a:spcPct val="0"/>
              </a:spcAft>
              <a:defRPr b="1">
                <a:solidFill>
                  <a:schemeClr val="tx1"/>
                </a:solidFill>
                <a:latin typeface="Arial" pitchFamily="34" charset="0"/>
              </a:defRPr>
            </a:lvl7pPr>
            <a:lvl8pPr marL="3480751" indent="-232051" defTabSz="950760" eaLnBrk="0" fontAlgn="base" hangingPunct="0">
              <a:spcBef>
                <a:spcPct val="0"/>
              </a:spcBef>
              <a:spcAft>
                <a:spcPct val="0"/>
              </a:spcAft>
              <a:defRPr b="1">
                <a:solidFill>
                  <a:schemeClr val="tx1"/>
                </a:solidFill>
                <a:latin typeface="Arial" pitchFamily="34" charset="0"/>
              </a:defRPr>
            </a:lvl8pPr>
            <a:lvl9pPr marL="3944854" indent="-232051" defTabSz="95076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41</a:t>
            </a:fld>
            <a:endParaRPr lang="en-US" dirty="0" smtClean="0">
              <a:solidFill>
                <a:prstClr val="black"/>
              </a:solidFill>
              <a:cs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Turning our attention to the Implementing</a:t>
            </a:r>
            <a:r>
              <a:rPr lang="en-US" baseline="0" dirty="0" smtClean="0">
                <a:latin typeface="Arial" panose="020B0604020202020204" pitchFamily="34" charset="0"/>
                <a:cs typeface="Arial" panose="020B0604020202020204" pitchFamily="34" charset="0"/>
              </a:rPr>
              <a:t> Genomics in Practice (or IGNITE) Network, </a:t>
            </a: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sites shown here are the first principal and satellite sites to be funded </a:t>
            </a:r>
            <a:r>
              <a:rPr lang="en-US" dirty="0" smtClean="0">
                <a:latin typeface="Arial" panose="020B0604020202020204" pitchFamily="34" charset="0"/>
                <a:cs typeface="Arial" panose="020B0604020202020204" pitchFamily="34" charset="0"/>
              </a:rPr>
              <a:t>within the Network</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IGNITE </a:t>
            </a:r>
            <a:r>
              <a:rPr lang="en-US" dirty="0">
                <a:latin typeface="Arial" panose="020B0604020202020204" pitchFamily="34" charset="0"/>
                <a:cs typeface="Arial" panose="020B0604020202020204" pitchFamily="34" charset="0"/>
              </a:rPr>
              <a:t>sites assess how knowledge of clinically actionable variants can improve patient care by integrating </a:t>
            </a:r>
            <a:r>
              <a:rPr lang="en-US" dirty="0" smtClean="0">
                <a:latin typeface="Arial" panose="020B0604020202020204" pitchFamily="34" charset="0"/>
                <a:cs typeface="Arial" panose="020B0604020202020204" pitchFamily="34" charset="0"/>
              </a:rPr>
              <a:t>genetic information</a:t>
            </a:r>
            <a:r>
              <a:rPr lang="en-US" dirty="0">
                <a:latin typeface="Arial" panose="020B0604020202020204" pitchFamily="34" charset="0"/>
                <a:cs typeface="Arial" panose="020B0604020202020204" pitchFamily="34" charset="0"/>
              </a:rPr>
              <a:t>, like genotype and family history, into clinical care. </a:t>
            </a:r>
            <a:r>
              <a:rPr lang="en-US" dirty="0" smtClean="0">
                <a:latin typeface="Arial" panose="020B0604020202020204" pitchFamily="34" charset="0"/>
                <a:cs typeface="Arial" panose="020B0604020202020204" pitchFamily="34" charset="0"/>
              </a:rPr>
              <a:t>Principal </a:t>
            </a:r>
            <a:r>
              <a:rPr lang="en-US" dirty="0">
                <a:latin typeface="Arial" panose="020B0604020202020204" pitchFamily="34" charset="0"/>
                <a:cs typeface="Arial" panose="020B0604020202020204" pitchFamily="34" charset="0"/>
              </a:rPr>
              <a:t>sites aim to implement their genomic medicine programs in </a:t>
            </a:r>
            <a:r>
              <a:rPr lang="en-US" dirty="0" smtClean="0">
                <a:latin typeface="Arial" panose="020B0604020202020204" pitchFamily="34" charset="0"/>
                <a:cs typeface="Arial" panose="020B0604020202020204" pitchFamily="34" charset="0"/>
              </a:rPr>
              <a:t>the less-experienced </a:t>
            </a:r>
            <a:r>
              <a:rPr lang="en-US" dirty="0">
                <a:latin typeface="Arial" panose="020B0604020202020204" pitchFamily="34" charset="0"/>
                <a:cs typeface="Arial" panose="020B0604020202020204" pitchFamily="34" charset="0"/>
              </a:rPr>
              <a:t>satellite clinical </a:t>
            </a:r>
            <a:r>
              <a:rPr lang="en-US" dirty="0" smtClean="0">
                <a:latin typeface="Arial" panose="020B0604020202020204" pitchFamily="34" charset="0"/>
                <a:cs typeface="Arial" panose="020B0604020202020204" pitchFamily="34" charset="0"/>
              </a:rPr>
              <a:t>sites </a:t>
            </a:r>
            <a:r>
              <a:rPr lang="en-US" dirty="0">
                <a:latin typeface="Arial" panose="020B0604020202020204" pitchFamily="34" charset="0"/>
                <a:cs typeface="Arial" panose="020B0604020202020204" pitchFamily="34" charset="0"/>
              </a:rPr>
              <a:t>to assess the challenges in translating genomic medicine programs into diverse clinical settings. </a:t>
            </a:r>
            <a:r>
              <a:rPr lang="en-US" dirty="0" smtClean="0">
                <a:latin typeface="Arial" panose="020B0604020202020204" pitchFamily="34" charset="0"/>
                <a:cs typeface="Arial" panose="020B0604020202020204" pitchFamily="34" charset="0"/>
              </a:rPr>
              <a:t>Participating </a:t>
            </a:r>
            <a:r>
              <a:rPr lang="en-US" dirty="0">
                <a:latin typeface="Arial" panose="020B0604020202020204" pitchFamily="34" charset="0"/>
                <a:cs typeface="Arial" panose="020B0604020202020204" pitchFamily="34" charset="0"/>
              </a:rPr>
              <a:t>primary and satellite sites are implementing clinical decision support </a:t>
            </a:r>
            <a:r>
              <a:rPr lang="en-US" dirty="0" smtClean="0">
                <a:latin typeface="Arial" panose="020B0604020202020204" pitchFamily="34" charset="0"/>
                <a:cs typeface="Arial" panose="020B0604020202020204" pitchFamily="34" charset="0"/>
              </a:rPr>
              <a:t>systems, </a:t>
            </a:r>
            <a:r>
              <a:rPr lang="en-US" dirty="0">
                <a:latin typeface="Arial" panose="020B0604020202020204" pitchFamily="34" charset="0"/>
                <a:cs typeface="Arial" panose="020B0604020202020204" pitchFamily="34" charset="0"/>
              </a:rPr>
              <a:t>and will be assessing clinical outcomes as well as cost-effectiveness measures.</a:t>
            </a:r>
          </a:p>
          <a:p>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This </a:t>
            </a:r>
            <a:r>
              <a:rPr lang="en-US" dirty="0">
                <a:latin typeface="Arial" panose="020B0604020202020204" pitchFamily="34" charset="0"/>
                <a:cs typeface="Arial" panose="020B0604020202020204" pitchFamily="34" charset="0"/>
              </a:rPr>
              <a:t>year, we welcome three new sites to IGNITE, starred on this </a:t>
            </a:r>
            <a:r>
              <a:rPr lang="en-US" dirty="0" smtClean="0">
                <a:latin typeface="Arial" panose="020B0604020202020204" pitchFamily="34" charset="0"/>
                <a:cs typeface="Arial" panose="020B0604020202020204" pitchFamily="34" charset="0"/>
              </a:rPr>
              <a:t>map. These </a:t>
            </a:r>
            <a:r>
              <a:rPr lang="en-US" dirty="0">
                <a:latin typeface="Arial" panose="020B0604020202020204" pitchFamily="34" charset="0"/>
                <a:cs typeface="Arial" panose="020B0604020202020204" pitchFamily="34" charset="0"/>
              </a:rPr>
              <a:t>sites are located at Vanderbilt University, Indiana University, and the University of Maryland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Baltimore. </a:t>
            </a:r>
            <a:r>
              <a:rPr lang="en-US" dirty="0" smtClean="0">
                <a:latin typeface="Arial" panose="020B0604020202020204" pitchFamily="34" charset="0"/>
                <a:cs typeface="Arial" panose="020B0604020202020204" pitchFamily="34" charset="0"/>
              </a:rPr>
              <a:t>Toni </a:t>
            </a:r>
            <a:r>
              <a:rPr lang="en-US" dirty="0" err="1">
                <a:latin typeface="Arial" panose="020B0604020202020204" pitchFamily="34" charset="0"/>
                <a:cs typeface="Arial" panose="020B0604020202020204" pitchFamily="34" charset="0"/>
              </a:rPr>
              <a:t>Pollin’s</a:t>
            </a:r>
            <a:r>
              <a:rPr lang="en-US" dirty="0">
                <a:latin typeface="Arial" panose="020B0604020202020204" pitchFamily="34" charset="0"/>
                <a:cs typeface="Arial" panose="020B0604020202020204" pitchFamily="34" charset="0"/>
              </a:rPr>
              <a:t> team at Maryland will expand their established Personalized Diabetes Medicine Program to enhance the identification and treatment of individuals affected by highly penetrant diabetes gene mutations. </a:t>
            </a:r>
            <a:r>
              <a:rPr lang="en-US" dirty="0" smtClean="0">
                <a:latin typeface="Arial" panose="020B0604020202020204" pitchFamily="34" charset="0"/>
                <a:cs typeface="Arial" panose="020B0604020202020204" pitchFamily="34" charset="0"/>
              </a:rPr>
              <a:t>At </a:t>
            </a:r>
            <a:r>
              <a:rPr lang="en-US" dirty="0">
                <a:latin typeface="Arial" panose="020B0604020202020204" pitchFamily="34" charset="0"/>
                <a:cs typeface="Arial" panose="020B0604020202020204" pitchFamily="34" charset="0"/>
              </a:rPr>
              <a:t>Vanderbilt, Josh Denny’s project will assess the impact of integrating </a:t>
            </a:r>
            <a:r>
              <a:rPr lang="en-US" dirty="0" err="1">
                <a:latin typeface="Arial" panose="020B0604020202020204" pitchFamily="34" charset="0"/>
                <a:cs typeface="Arial" panose="020B0604020202020204" pitchFamily="34" charset="0"/>
              </a:rPr>
              <a:t>pharmacogenetic</a:t>
            </a:r>
            <a:r>
              <a:rPr lang="en-US" dirty="0">
                <a:latin typeface="Arial" panose="020B0604020202020204" pitchFamily="34" charset="0"/>
                <a:cs typeface="Arial" panose="020B0604020202020204" pitchFamily="34" charset="0"/>
              </a:rPr>
              <a:t> test results into diverse EHR environments. </a:t>
            </a:r>
            <a:r>
              <a:rPr lang="en-US" dirty="0" smtClean="0">
                <a:latin typeface="Arial" panose="020B0604020202020204" pitchFamily="34" charset="0"/>
                <a:cs typeface="Arial" panose="020B0604020202020204" pitchFamily="34" charset="0"/>
              </a:rPr>
              <a:t>David </a:t>
            </a:r>
            <a:r>
              <a:rPr lang="en-US" dirty="0" err="1">
                <a:latin typeface="Arial" panose="020B0604020202020204" pitchFamily="34" charset="0"/>
                <a:cs typeface="Arial" panose="020B0604020202020204" pitchFamily="34" charset="0"/>
              </a:rPr>
              <a:t>Flockhart’s</a:t>
            </a:r>
            <a:r>
              <a:rPr lang="en-US" dirty="0">
                <a:latin typeface="Arial" panose="020B0604020202020204" pitchFamily="34" charset="0"/>
                <a:cs typeface="Arial" panose="020B0604020202020204" pitchFamily="34" charset="0"/>
              </a:rPr>
              <a:t> site at Indiana will assess whether genotyping 24 </a:t>
            </a:r>
            <a:r>
              <a:rPr lang="en-US" dirty="0" err="1">
                <a:latin typeface="Arial" panose="020B0604020202020204" pitchFamily="34" charset="0"/>
                <a:cs typeface="Arial" panose="020B0604020202020204" pitchFamily="34" charset="0"/>
              </a:rPr>
              <a:t>pharmacogenetic</a:t>
            </a:r>
            <a:r>
              <a:rPr lang="en-US" dirty="0">
                <a:latin typeface="Arial" panose="020B0604020202020204" pitchFamily="34" charset="0"/>
                <a:cs typeface="Arial" panose="020B0604020202020204" pitchFamily="34" charset="0"/>
              </a:rPr>
              <a:t> variants can improve clinical outcomes and reduce both hospital and outpatient costs.  </a:t>
            </a:r>
          </a:p>
        </p:txBody>
      </p:sp>
      <p:sp>
        <p:nvSpPr>
          <p:cNvPr id="4" name="Slide Number Placeholder 3"/>
          <p:cNvSpPr>
            <a:spLocks noGrp="1"/>
          </p:cNvSpPr>
          <p:nvPr>
            <p:ph type="sldNum" sz="quarter" idx="10"/>
          </p:nvPr>
        </p:nvSpPr>
        <p:spPr/>
        <p:txBody>
          <a:bodyPr/>
          <a:lstStyle/>
          <a:p>
            <a:fld id="{9DEC098C-E254-4877-B543-667E6A123A60}"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2985274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xfrm>
            <a:off x="1203325" y="701675"/>
            <a:ext cx="4679950" cy="3509963"/>
          </a:xfrm>
          <a:prstGeom prst="rect">
            <a:avLst/>
          </a:prstGeom>
          <a:ln/>
        </p:spPr>
      </p:sp>
      <p:sp>
        <p:nvSpPr>
          <p:cNvPr id="120835" name="Notes Placeholder 2"/>
          <p:cNvSpPr>
            <a:spLocks noGrp="1"/>
          </p:cNvSpPr>
          <p:nvPr>
            <p:ph type="body" idx="1"/>
          </p:nvPr>
        </p:nvSpPr>
        <p:spPr>
          <a:xfrm>
            <a:off x="927101" y="4446590"/>
            <a:ext cx="5207001" cy="4211637"/>
          </a:xfrm>
          <a:noFill/>
          <a:ln w="9525">
            <a:noFill/>
            <a:miter lim="800000"/>
            <a:headEnd/>
            <a:tailEnd/>
          </a:ln>
          <a:effectLst/>
        </p:spPr>
        <p:txBody>
          <a:bodyPr vert="horz" wrap="square" lIns="94662" tIns="47330" rIns="94662" bIns="47330" numCol="1" anchor="t" anchorCtr="0" compatLnSpc="1">
            <a:prstTxWarp prst="textNoShape">
              <a:avLst/>
            </a:prstTxWarp>
          </a:bodyPr>
          <a:lstStyle/>
          <a:p>
            <a:r>
              <a:rPr lang="en-US" dirty="0">
                <a:latin typeface="Arial" panose="020B0604020202020204" pitchFamily="34" charset="0"/>
                <a:cs typeface="Arial" panose="020B0604020202020204" pitchFamily="34" charset="0"/>
              </a:rPr>
              <a:t>NHGRI invests about $12M dollars in small business grants annually. * Our currently portfolio has 25 Phase I and 10 Phase II awards. Our Phase II efforts include: decreasing oligonucleotide synthesis costs, molecular barcoding kits for RNA analysis, microfluidic-based DNA sequencing, nuclease probe-mediated gene expression analysis using next-generation DNA </a:t>
            </a:r>
            <a:r>
              <a:rPr lang="en-US" dirty="0" smtClean="0">
                <a:latin typeface="Arial" panose="020B0604020202020204" pitchFamily="34" charset="0"/>
                <a:cs typeface="Arial" panose="020B0604020202020204" pitchFamily="34" charset="0"/>
              </a:rPr>
              <a:t>sequencing</a:t>
            </a:r>
            <a:r>
              <a:rPr lang="en-US" dirty="0">
                <a:latin typeface="Arial" panose="020B0604020202020204" pitchFamily="34" charset="0"/>
                <a:cs typeface="Arial" panose="020B0604020202020204" pitchFamily="34" charset="0"/>
              </a:rPr>
              <a:t>, enabling high-throughput </a:t>
            </a:r>
            <a:r>
              <a:rPr lang="en-US" dirty="0" err="1">
                <a:latin typeface="Arial" panose="020B0604020202020204" pitchFamily="34" charset="0"/>
                <a:cs typeface="Arial" panose="020B0604020202020204" pitchFamily="34" charset="0"/>
              </a:rPr>
              <a:t>RNAi</a:t>
            </a:r>
            <a:r>
              <a:rPr lang="en-US" dirty="0">
                <a:latin typeface="Arial" panose="020B0604020202020204" pitchFamily="34" charset="0"/>
                <a:cs typeface="Arial" panose="020B0604020202020204" pitchFamily="34" charset="0"/>
              </a:rPr>
              <a:t>-based functional genomics, software for mining next-generation DNA sequencing data, a web-based database and research engine for genetic discovery, extending genome-</a:t>
            </a:r>
            <a:r>
              <a:rPr lang="en-US" dirty="0" err="1">
                <a:latin typeface="Arial" panose="020B0604020202020204" pitchFamily="34" charset="0"/>
                <a:cs typeface="Arial" panose="020B0604020202020204" pitchFamily="34" charset="0"/>
              </a:rPr>
              <a:t>phenome</a:t>
            </a:r>
            <a:r>
              <a:rPr lang="en-US" dirty="0">
                <a:latin typeface="Arial" panose="020B0604020202020204" pitchFamily="34" charset="0"/>
                <a:cs typeface="Arial" panose="020B0604020202020204" pitchFamily="34" charset="0"/>
              </a:rPr>
              <a:t> analysis, and exact statistical tools for genetic association studies.</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Our small business allocation will be increasing by a Congressionally mandated 0.12% per year of </a:t>
            </a:r>
            <a:r>
              <a:rPr lang="en-US" dirty="0" smtClean="0">
                <a:latin typeface="Arial" panose="020B0604020202020204" pitchFamily="34" charset="0"/>
                <a:cs typeface="Arial" panose="020B0604020202020204" pitchFamily="34" charset="0"/>
              </a:rPr>
              <a:t>our total </a:t>
            </a:r>
            <a:r>
              <a:rPr lang="en-US" dirty="0">
                <a:latin typeface="Arial" panose="020B0604020202020204" pitchFamily="34" charset="0"/>
                <a:cs typeface="Arial" panose="020B0604020202020204" pitchFamily="34" charset="0"/>
              </a:rPr>
              <a:t>budget— or about $</a:t>
            </a:r>
            <a:r>
              <a:rPr lang="en-US" dirty="0" smtClean="0">
                <a:latin typeface="Arial" panose="020B0604020202020204" pitchFamily="34" charset="0"/>
                <a:cs typeface="Arial" panose="020B0604020202020204" pitchFamily="34" charset="0"/>
              </a:rPr>
              <a:t>0.6M per </a:t>
            </a:r>
            <a:r>
              <a:rPr lang="en-US" dirty="0">
                <a:latin typeface="Arial" panose="020B0604020202020204" pitchFamily="34" charset="0"/>
                <a:cs typeface="Arial" panose="020B0604020202020204" pitchFamily="34" charset="0"/>
              </a:rPr>
              <a:t>year for each of the next three years. We have been actively encouraging small businesses to apply by reaching out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the community and by targeting recent applicants and grantees. We hope that our Council will help get the word out about this opportunity for small businesses, many of which spring out of academic and research laboratories.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We will also be holding a </a:t>
            </a:r>
            <a:r>
              <a:rPr lang="en-US" dirty="0">
                <a:latin typeface="Arial" panose="020B0604020202020204" pitchFamily="34" charset="0"/>
                <a:cs typeface="Arial" panose="020B0604020202020204" pitchFamily="34" charset="0"/>
              </a:rPr>
              <a:t>workshop at this year’s ASHG </a:t>
            </a:r>
            <a:r>
              <a:rPr lang="en-US" dirty="0" smtClean="0">
                <a:latin typeface="Arial" panose="020B0604020202020204" pitchFamily="34" charset="0"/>
                <a:cs typeface="Arial" panose="020B0604020202020204" pitchFamily="34" charset="0"/>
              </a:rPr>
              <a:t>Annual Meeting </a:t>
            </a:r>
            <a:r>
              <a:rPr lang="en-US" dirty="0">
                <a:latin typeface="Arial" panose="020B0604020202020204" pitchFamily="34" charset="0"/>
                <a:cs typeface="Arial" panose="020B0604020202020204" pitchFamily="34" charset="0"/>
              </a:rPr>
              <a:t>entitled “Building your genomics business with SBIR/STTR support from NHGRI and NIH.”  </a:t>
            </a:r>
          </a:p>
        </p:txBody>
      </p:sp>
      <p:sp>
        <p:nvSpPr>
          <p:cNvPr id="5" name="Slide Number Placeholder 3"/>
          <p:cNvSpPr>
            <a:spLocks noGrp="1"/>
          </p:cNvSpPr>
          <p:nvPr>
            <p:ph type="sldNum" sz="quarter" idx="5"/>
          </p:nvPr>
        </p:nvSpPr>
        <p:spPr>
          <a:xfrm>
            <a:off x="4014789" y="8891589"/>
            <a:ext cx="3071813"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3759" eaLnBrk="0" hangingPunct="0">
              <a:defRPr b="1">
                <a:solidFill>
                  <a:schemeClr val="tx1"/>
                </a:solidFill>
                <a:latin typeface="Arial" pitchFamily="34" charset="0"/>
              </a:defRPr>
            </a:lvl1pPr>
            <a:lvl2pPr marL="748608" indent="-287927" defTabSz="943759" eaLnBrk="0" hangingPunct="0">
              <a:defRPr b="1">
                <a:solidFill>
                  <a:schemeClr val="tx1"/>
                </a:solidFill>
                <a:latin typeface="Arial" pitchFamily="34" charset="0"/>
              </a:defRPr>
            </a:lvl2pPr>
            <a:lvl3pPr marL="1151707" indent="-230341" defTabSz="943759" eaLnBrk="0" hangingPunct="0">
              <a:defRPr b="1">
                <a:solidFill>
                  <a:schemeClr val="tx1"/>
                </a:solidFill>
                <a:latin typeface="Arial" pitchFamily="34" charset="0"/>
              </a:defRPr>
            </a:lvl3pPr>
            <a:lvl4pPr marL="1612389" indent="-230341" defTabSz="943759" eaLnBrk="0" hangingPunct="0">
              <a:defRPr b="1">
                <a:solidFill>
                  <a:schemeClr val="tx1"/>
                </a:solidFill>
                <a:latin typeface="Arial" pitchFamily="34" charset="0"/>
              </a:defRPr>
            </a:lvl4pPr>
            <a:lvl5pPr marL="2073071" indent="-230341" defTabSz="943759" eaLnBrk="0" hangingPunct="0">
              <a:defRPr b="1">
                <a:solidFill>
                  <a:schemeClr val="tx1"/>
                </a:solidFill>
                <a:latin typeface="Arial" pitchFamily="34" charset="0"/>
              </a:defRPr>
            </a:lvl5pPr>
            <a:lvl6pPr marL="2533754" indent="-230341" defTabSz="943759" eaLnBrk="0" fontAlgn="base" hangingPunct="0">
              <a:spcBef>
                <a:spcPct val="0"/>
              </a:spcBef>
              <a:spcAft>
                <a:spcPct val="0"/>
              </a:spcAft>
              <a:defRPr b="1">
                <a:solidFill>
                  <a:schemeClr val="tx1"/>
                </a:solidFill>
                <a:latin typeface="Arial" pitchFamily="34" charset="0"/>
              </a:defRPr>
            </a:lvl6pPr>
            <a:lvl7pPr marL="2994436" indent="-230341" defTabSz="943759" eaLnBrk="0" fontAlgn="base" hangingPunct="0">
              <a:spcBef>
                <a:spcPct val="0"/>
              </a:spcBef>
              <a:spcAft>
                <a:spcPct val="0"/>
              </a:spcAft>
              <a:defRPr b="1">
                <a:solidFill>
                  <a:schemeClr val="tx1"/>
                </a:solidFill>
                <a:latin typeface="Arial" pitchFamily="34" charset="0"/>
              </a:defRPr>
            </a:lvl7pPr>
            <a:lvl8pPr marL="3455119" indent="-230341" defTabSz="943759" eaLnBrk="0" fontAlgn="base" hangingPunct="0">
              <a:spcBef>
                <a:spcPct val="0"/>
              </a:spcBef>
              <a:spcAft>
                <a:spcPct val="0"/>
              </a:spcAft>
              <a:defRPr b="1">
                <a:solidFill>
                  <a:schemeClr val="tx1"/>
                </a:solidFill>
                <a:latin typeface="Arial" pitchFamily="34" charset="0"/>
              </a:defRPr>
            </a:lvl8pPr>
            <a:lvl9pPr marL="3915801" indent="-230341" defTabSz="943759"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43</a:t>
            </a:fld>
            <a:endParaRPr lang="en-US" dirty="0" smtClean="0">
              <a:cs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6" y="4446590"/>
            <a:ext cx="5550189" cy="456982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91" tIns="47695" rIns="95391" bIns="47695" numCol="1" anchor="t" anchorCtr="0" compatLnSpc="1">
            <a:prstTxWarp prst="textNoShape">
              <a:avLst/>
            </a:prstTxWarp>
            <a:noAutofit/>
          </a:bodyPr>
          <a:lstStyle/>
          <a:p>
            <a:r>
              <a:rPr lang="en-US" dirty="0" smtClean="0">
                <a:latin typeface="Arial" panose="020B0604020202020204" pitchFamily="34" charset="0"/>
                <a:cs typeface="Arial" panose="020B0604020202020204" pitchFamily="34" charset="0"/>
              </a:rPr>
              <a:t>NHGRI recently * published </a:t>
            </a:r>
            <a:r>
              <a:rPr lang="en-US" dirty="0">
                <a:latin typeface="Arial" panose="020B0604020202020204" pitchFamily="34" charset="0"/>
                <a:cs typeface="Arial" panose="020B0604020202020204" pitchFamily="34" charset="0"/>
              </a:rPr>
              <a:t>two </a:t>
            </a:r>
            <a:r>
              <a:rPr lang="en-US" dirty="0" smtClean="0">
                <a:latin typeface="Arial" panose="020B0604020202020204" pitchFamily="34" charset="0"/>
                <a:cs typeface="Arial" panose="020B0604020202020204" pitchFamily="34" charset="0"/>
              </a:rPr>
              <a:t>notices relating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to our plans for restructuring the </a:t>
            </a:r>
            <a:r>
              <a:rPr lang="en-US" dirty="0">
                <a:latin typeface="Arial" panose="020B0604020202020204" pitchFamily="34" charset="0"/>
                <a:cs typeface="Arial" panose="020B0604020202020204" pitchFamily="34" charset="0"/>
              </a:rPr>
              <a:t>Diversity Action Plan </a:t>
            </a:r>
            <a:r>
              <a:rPr lang="en-US" dirty="0" smtClean="0">
                <a:latin typeface="Arial" panose="020B0604020202020204" pitchFamily="34" charset="0"/>
                <a:cs typeface="Arial" panose="020B0604020202020204" pitchFamily="34" charset="0"/>
              </a:rPr>
              <a:t>(or DAP) program</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DAP has been in existence for over 10 </a:t>
            </a:r>
            <a:r>
              <a:rPr lang="en-US" dirty="0" smtClean="0">
                <a:latin typeface="Arial" panose="020B0604020202020204" pitchFamily="34" charset="0"/>
                <a:cs typeface="Arial" panose="020B0604020202020204" pitchFamily="34" charset="0"/>
              </a:rPr>
              <a:t>years, </a:t>
            </a:r>
            <a:r>
              <a:rPr lang="en-US" dirty="0">
                <a:latin typeface="Arial" panose="020B0604020202020204" pitchFamily="34" charset="0"/>
                <a:cs typeface="Arial" panose="020B0604020202020204" pitchFamily="34" charset="0"/>
              </a:rPr>
              <a:t>and was extensively reviewed this past year. </a:t>
            </a:r>
            <a:r>
              <a:rPr lang="en-US" dirty="0" smtClean="0">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restructuring plan was presented at the </a:t>
            </a:r>
            <a:r>
              <a:rPr lang="en-US" dirty="0" smtClean="0">
                <a:latin typeface="Arial" panose="020B0604020202020204" pitchFamily="34" charset="0"/>
                <a:cs typeface="Arial" panose="020B0604020202020204" pitchFamily="34" charset="0"/>
              </a:rPr>
              <a:t>May Council meeting,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these</a:t>
            </a:r>
            <a:r>
              <a:rPr lang="en-US" baseline="0" dirty="0" smtClean="0">
                <a:latin typeface="Arial" panose="020B0604020202020204" pitchFamily="34" charset="0"/>
                <a:cs typeface="Arial" panose="020B0604020202020204" pitchFamily="34" charset="0"/>
              </a:rPr>
              <a:t> new n</a:t>
            </a:r>
            <a:r>
              <a:rPr lang="en-US" dirty="0" smtClean="0">
                <a:latin typeface="Arial" panose="020B0604020202020204" pitchFamily="34" charset="0"/>
                <a:cs typeface="Arial" panose="020B0604020202020204" pitchFamily="34" charset="0"/>
              </a:rPr>
              <a:t>otices </a:t>
            </a:r>
            <a:r>
              <a:rPr lang="en-US" dirty="0">
                <a:latin typeface="Arial" panose="020B0604020202020204" pitchFamily="34" charset="0"/>
                <a:cs typeface="Arial" panose="020B0604020202020204" pitchFamily="34" charset="0"/>
              </a:rPr>
              <a:t>reflect the outcome of </a:t>
            </a:r>
            <a:r>
              <a:rPr lang="en-US" dirty="0" smtClean="0">
                <a:latin typeface="Arial" panose="020B0604020202020204" pitchFamily="34" charset="0"/>
                <a:cs typeface="Arial" panose="020B0604020202020204" pitchFamily="34" charset="0"/>
              </a:rPr>
              <a:t>the Council </a:t>
            </a:r>
            <a:r>
              <a:rPr lang="en-US" dirty="0">
                <a:latin typeface="Arial" panose="020B0604020202020204" pitchFamily="34" charset="0"/>
                <a:cs typeface="Arial" panose="020B0604020202020204" pitchFamily="34" charset="0"/>
              </a:rPr>
              <a:t>and staff deliberations</a:t>
            </a:r>
            <a:r>
              <a:rPr lang="en-US" dirty="0" smtClean="0">
                <a:latin typeface="Arial" panose="020B0604020202020204" pitchFamily="34" charset="0"/>
                <a:cs typeface="Arial" panose="020B0604020202020204" pitchFamily="34" charset="0"/>
              </a:rPr>
              <a:t>. The </a:t>
            </a:r>
            <a:r>
              <a:rPr lang="en-US" dirty="0">
                <a:latin typeface="Arial" panose="020B0604020202020204" pitchFamily="34" charset="0"/>
                <a:cs typeface="Arial" panose="020B0604020202020204" pitchFamily="34" charset="0"/>
              </a:rPr>
              <a:t>purpose of the </a:t>
            </a:r>
            <a:r>
              <a:rPr lang="en-US" dirty="0" smtClean="0">
                <a:latin typeface="Arial" panose="020B0604020202020204" pitchFamily="34" charset="0"/>
                <a:cs typeface="Arial" panose="020B0604020202020204" pitchFamily="34" charset="0"/>
              </a:rPr>
              <a:t>notices </a:t>
            </a:r>
            <a:r>
              <a:rPr lang="en-US" dirty="0">
                <a:latin typeface="Arial" panose="020B0604020202020204" pitchFamily="34" charset="0"/>
                <a:cs typeface="Arial" panose="020B0604020202020204" pitchFamily="34" charset="0"/>
              </a:rPr>
              <a:t>is to alert grantees to the </a:t>
            </a:r>
            <a:r>
              <a:rPr lang="en-US" dirty="0" smtClean="0">
                <a:latin typeface="Arial" panose="020B0604020202020204" pitchFamily="34" charset="0"/>
                <a:cs typeface="Arial" panose="020B0604020202020204" pitchFamily="34" charset="0"/>
              </a:rPr>
              <a:t>continued </a:t>
            </a:r>
            <a:r>
              <a:rPr lang="en-US" dirty="0">
                <a:latin typeface="Arial" panose="020B0604020202020204" pitchFamily="34" charset="0"/>
                <a:cs typeface="Arial" panose="020B0604020202020204" pitchFamily="34" charset="0"/>
              </a:rPr>
              <a:t>strong commitment of NHGRI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the DAP </a:t>
            </a:r>
            <a:r>
              <a:rPr lang="en-US" dirty="0" smtClean="0">
                <a:latin typeface="Arial" panose="020B0604020202020204" pitchFamily="34" charset="0"/>
                <a:cs typeface="Arial" panose="020B0604020202020204" pitchFamily="34" charset="0"/>
              </a:rPr>
              <a:t>program </a:t>
            </a:r>
            <a:r>
              <a:rPr lang="en-US" dirty="0">
                <a:latin typeface="Arial" panose="020B0604020202020204" pitchFamily="34" charset="0"/>
                <a:cs typeface="Arial" panose="020B0604020202020204" pitchFamily="34" charset="0"/>
              </a:rPr>
              <a:t>and to announce program </a:t>
            </a:r>
            <a:r>
              <a:rPr lang="en-US" dirty="0" smtClean="0">
                <a:latin typeface="Arial" panose="020B0604020202020204" pitchFamily="34" charset="0"/>
                <a:cs typeface="Arial" panose="020B0604020202020204" pitchFamily="34" charset="0"/>
              </a:rPr>
              <a:t>modifications.</a:t>
            </a:r>
          </a:p>
          <a:p>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The goal of the DAP</a:t>
            </a:r>
            <a:r>
              <a:rPr lang="en-US" baseline="0" dirty="0" smtClean="0">
                <a:latin typeface="Arial" panose="020B0604020202020204" pitchFamily="34" charset="0"/>
                <a:cs typeface="Arial" panose="020B0604020202020204" pitchFamily="34" charset="0"/>
              </a:rPr>
              <a:t> Program has been refined, and is now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prepare students to pursue a Ph.D. or M.D./</a:t>
            </a:r>
            <a:r>
              <a:rPr lang="en-US" dirty="0" smtClean="0">
                <a:latin typeface="Arial" panose="020B0604020202020204" pitchFamily="34" charset="0"/>
                <a:cs typeface="Arial" panose="020B0604020202020204" pitchFamily="34" charset="0"/>
              </a:rPr>
              <a:t>Ph.D.</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a biomedical research area relevant to genomics. </a:t>
            </a:r>
            <a:r>
              <a:rPr lang="en-US" dirty="0" smtClean="0">
                <a:latin typeface="Arial" panose="020B0604020202020204" pitchFamily="34" charset="0"/>
                <a:cs typeface="Arial" panose="020B0604020202020204" pitchFamily="34" charset="0"/>
              </a:rPr>
              <a:t>Consequently, * the </a:t>
            </a:r>
            <a:r>
              <a:rPr lang="en-US" dirty="0">
                <a:latin typeface="Arial" panose="020B0604020202020204" pitchFamily="34" charset="0"/>
                <a:cs typeface="Arial" panose="020B0604020202020204" pitchFamily="34" charset="0"/>
              </a:rPr>
              <a:t>program will focus on three career levels: </a:t>
            </a:r>
            <a:r>
              <a:rPr lang="en-US" dirty="0" smtClean="0">
                <a:latin typeface="Arial" panose="020B0604020202020204" pitchFamily="34" charset="0"/>
                <a:cs typeface="Arial" panose="020B0604020202020204" pitchFamily="34" charset="0"/>
              </a:rPr>
              <a:t>undergraduates, </a:t>
            </a:r>
            <a:r>
              <a:rPr lang="en-US" dirty="0" err="1" smtClean="0">
                <a:latin typeface="Arial" panose="020B0604020202020204" pitchFamily="34" charset="0"/>
                <a:cs typeface="Arial" panose="020B0604020202020204" pitchFamily="34" charset="0"/>
              </a:rPr>
              <a:t>postbaccalaurates</a:t>
            </a:r>
            <a:r>
              <a:rPr lang="en-US" dirty="0" smtClean="0">
                <a:latin typeface="Arial" panose="020B0604020202020204" pitchFamily="34" charset="0"/>
                <a:cs typeface="Arial" panose="020B0604020202020204" pitchFamily="34" charset="0"/>
              </a:rPr>
              <a:t>,</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graduate students. </a:t>
            </a:r>
            <a:r>
              <a:rPr lang="en-US" dirty="0" smtClean="0">
                <a:latin typeface="Arial" panose="020B0604020202020204" pitchFamily="34" charset="0"/>
                <a:cs typeface="Arial" panose="020B0604020202020204" pitchFamily="34" charset="0"/>
              </a:rPr>
              <a:t>* The annual DAP meeting </a:t>
            </a:r>
            <a:r>
              <a:rPr lang="en-US" dirty="0">
                <a:latin typeface="Arial" panose="020B0604020202020204" pitchFamily="34" charset="0"/>
                <a:cs typeface="Arial" panose="020B0604020202020204" pitchFamily="34" charset="0"/>
              </a:rPr>
              <a:t>will be folded into a new annual meeting </a:t>
            </a:r>
            <a:r>
              <a:rPr lang="en-US" dirty="0" smtClean="0">
                <a:latin typeface="Arial" panose="020B0604020202020204" pitchFamily="34" charset="0"/>
                <a:cs typeface="Arial" panose="020B0604020202020204" pitchFamily="34" charset="0"/>
              </a:rPr>
              <a:t>for all trainees </a:t>
            </a:r>
            <a:r>
              <a:rPr lang="en-US" dirty="0">
                <a:latin typeface="Arial" panose="020B0604020202020204" pitchFamily="34" charset="0"/>
                <a:cs typeface="Arial" panose="020B0604020202020204" pitchFamily="34" charset="0"/>
              </a:rPr>
              <a:t>and scholars </a:t>
            </a:r>
            <a:r>
              <a:rPr lang="en-US" dirty="0" smtClean="0">
                <a:latin typeface="Arial" panose="020B0604020202020204" pitchFamily="34" charset="0"/>
                <a:cs typeface="Arial" panose="020B0604020202020204" pitchFamily="34" charset="0"/>
              </a:rPr>
              <a:t>participating </a:t>
            </a:r>
            <a:r>
              <a:rPr lang="en-US" dirty="0">
                <a:latin typeface="Arial" panose="020B0604020202020204" pitchFamily="34" charset="0"/>
                <a:cs typeface="Arial" panose="020B0604020202020204" pitchFamily="34" charset="0"/>
              </a:rPr>
              <a:t>in NHGRI-supported institutional training grants and career development programs.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DAP students will be encouraged to participate in the annual </a:t>
            </a:r>
            <a:r>
              <a:rPr lang="en-US" dirty="0" smtClean="0">
                <a:latin typeface="Arial" panose="020B0604020202020204" pitchFamily="34" charset="0"/>
                <a:cs typeface="Arial" panose="020B0604020202020204" pitchFamily="34" charset="0"/>
              </a:rPr>
              <a:t>meeting </a:t>
            </a:r>
            <a:r>
              <a:rPr lang="en-US" dirty="0">
                <a:latin typeface="Arial" panose="020B0604020202020204" pitchFamily="34" charset="0"/>
                <a:cs typeface="Arial" panose="020B0604020202020204" pitchFamily="34" charset="0"/>
              </a:rPr>
              <a:t>to enhance their networking and career development </a:t>
            </a:r>
            <a:r>
              <a:rPr lang="en-US" dirty="0" smtClean="0">
                <a:latin typeface="Arial" panose="020B0604020202020204" pitchFamily="34" charset="0"/>
                <a:cs typeface="Arial" panose="020B0604020202020204" pitchFamily="34" charset="0"/>
              </a:rPr>
              <a:t>opportunities.</a:t>
            </a:r>
            <a:r>
              <a:rPr lang="en-US" baseline="0" dirty="0" smtClean="0">
                <a:latin typeface="Arial" panose="020B0604020202020204" pitchFamily="34" charset="0"/>
                <a:cs typeface="Arial" panose="020B0604020202020204" pitchFamily="34" charset="0"/>
              </a:rPr>
              <a:t> </a:t>
            </a:r>
          </a:p>
          <a:p>
            <a:endParaRPr lang="en-US" baseline="0" dirty="0" smtClean="0">
              <a:latin typeface="Arial" panose="020B0604020202020204" pitchFamily="34" charset="0"/>
              <a:cs typeface="Arial" panose="020B0604020202020204" pitchFamily="34" charset="0"/>
            </a:endParaRPr>
          </a:p>
          <a:p>
            <a:r>
              <a:rPr lang="en-US" baseline="0" dirty="0" smtClean="0">
                <a:latin typeface="Arial" panose="020B0604020202020204" pitchFamily="34" charset="0"/>
                <a:cs typeface="Arial" panose="020B0604020202020204" pitchFamily="34" charset="0"/>
              </a:rPr>
              <a:t>*</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Grantees of the three </a:t>
            </a:r>
            <a:r>
              <a:rPr lang="en-US" dirty="0" smtClean="0">
                <a:latin typeface="Arial" panose="020B0604020202020204" pitchFamily="34" charset="0"/>
                <a:cs typeface="Arial" panose="020B0604020202020204" pitchFamily="34" charset="0"/>
              </a:rPr>
              <a:t>high-profile </a:t>
            </a:r>
            <a:r>
              <a:rPr lang="en-US" dirty="0">
                <a:latin typeface="Arial" panose="020B0604020202020204" pitchFamily="34" charset="0"/>
                <a:cs typeface="Arial" panose="020B0604020202020204" pitchFamily="34" charset="0"/>
              </a:rPr>
              <a:t>programs that anchor the DAP </a:t>
            </a:r>
            <a:r>
              <a:rPr lang="en-US" dirty="0" smtClean="0">
                <a:latin typeface="Arial" panose="020B0604020202020204" pitchFamily="34" charset="0"/>
                <a:cs typeface="Arial" panose="020B0604020202020204" pitchFamily="34" charset="0"/>
              </a:rPr>
              <a:t>(the large-scale </a:t>
            </a:r>
            <a:r>
              <a:rPr lang="en-US" dirty="0">
                <a:latin typeface="Arial" panose="020B0604020202020204" pitchFamily="34" charset="0"/>
                <a:cs typeface="Arial" panose="020B0604020202020204" pitchFamily="34" charset="0"/>
              </a:rPr>
              <a:t>sequencing </a:t>
            </a:r>
            <a:r>
              <a:rPr lang="en-US" dirty="0" smtClean="0">
                <a:latin typeface="Arial" panose="020B0604020202020204" pitchFamily="34" charset="0"/>
                <a:cs typeface="Arial" panose="020B0604020202020204" pitchFamily="34" charset="0"/>
              </a:rPr>
              <a:t>centers, large databases, </a:t>
            </a:r>
            <a:r>
              <a:rPr lang="en-US" dirty="0">
                <a:latin typeface="Arial" panose="020B0604020202020204" pitchFamily="34" charset="0"/>
                <a:cs typeface="Arial" panose="020B0604020202020204" pitchFamily="34" charset="0"/>
              </a:rPr>
              <a:t>and Centers of Excellence in Genomic Science) </a:t>
            </a:r>
            <a:r>
              <a:rPr lang="en-US" dirty="0" smtClean="0">
                <a:latin typeface="Arial" panose="020B0604020202020204" pitchFamily="34" charset="0"/>
                <a:cs typeface="Arial" panose="020B0604020202020204" pitchFamily="34" charset="0"/>
              </a:rPr>
              <a:t>will </a:t>
            </a:r>
            <a:r>
              <a:rPr lang="en-US" dirty="0">
                <a:latin typeface="Arial" panose="020B0604020202020204" pitchFamily="34" charset="0"/>
                <a:cs typeface="Arial" panose="020B0604020202020204" pitchFamily="34" charset="0"/>
              </a:rPr>
              <a:t>be given the option to opt-out of having a DAP program, if they can provide a strong justification for </a:t>
            </a:r>
            <a:r>
              <a:rPr lang="en-US" dirty="0" smtClean="0">
                <a:latin typeface="Arial" panose="020B0604020202020204" pitchFamily="34" charset="0"/>
                <a:cs typeface="Arial" panose="020B0604020202020204" pitchFamily="34" charset="0"/>
              </a:rPr>
              <a:t>non-participation.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Participation</a:t>
            </a:r>
            <a:r>
              <a:rPr lang="en-US" dirty="0">
                <a:latin typeface="Arial" panose="020B0604020202020204" pitchFamily="34" charset="0"/>
                <a:cs typeface="Arial" panose="020B0604020202020204" pitchFamily="34" charset="0"/>
              </a:rPr>
              <a:t>, however, </a:t>
            </a:r>
            <a:r>
              <a:rPr lang="en-US" dirty="0" smtClean="0">
                <a:latin typeface="Arial" panose="020B0604020202020204" pitchFamily="34" charset="0"/>
                <a:cs typeface="Arial" panose="020B0604020202020204" pitchFamily="34" charset="0"/>
              </a:rPr>
              <a:t>will</a:t>
            </a:r>
            <a:r>
              <a:rPr lang="en-US" baseline="0" dirty="0" smtClean="0">
                <a:latin typeface="Arial" panose="020B0604020202020204" pitchFamily="34" charset="0"/>
                <a:cs typeface="Arial" panose="020B0604020202020204" pitchFamily="34" charset="0"/>
              </a:rPr>
              <a:t> be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strongly encouraged.</a:t>
            </a:r>
          </a:p>
          <a:p>
            <a:endParaRPr lang="en-US" dirty="0">
              <a:cs typeface="Arial" pitchFamily="34" charset="0"/>
            </a:endParaRPr>
          </a:p>
        </p:txBody>
      </p:sp>
      <p:sp>
        <p:nvSpPr>
          <p:cNvPr id="5" name="Slide Number Placeholder 3"/>
          <p:cNvSpPr>
            <a:spLocks noGrp="1"/>
          </p:cNvSpPr>
          <p:nvPr>
            <p:ph type="sldNum" sz="quarter" idx="5"/>
          </p:nvPr>
        </p:nvSpPr>
        <p:spPr>
          <a:xfrm>
            <a:off x="4014794" y="8891593"/>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54" eaLnBrk="0" hangingPunct="0">
              <a:defRPr b="1">
                <a:solidFill>
                  <a:schemeClr val="tx1"/>
                </a:solidFill>
                <a:latin typeface="Arial" pitchFamily="34" charset="0"/>
              </a:defRPr>
            </a:lvl1pPr>
            <a:lvl2pPr marL="754158" indent="-290060" defTabSz="950754" eaLnBrk="0" hangingPunct="0">
              <a:defRPr b="1">
                <a:solidFill>
                  <a:schemeClr val="tx1"/>
                </a:solidFill>
                <a:latin typeface="Arial" pitchFamily="34" charset="0"/>
              </a:defRPr>
            </a:lvl2pPr>
            <a:lvl3pPr marL="1160243" indent="-232049" defTabSz="950754" eaLnBrk="0" hangingPunct="0">
              <a:defRPr b="1">
                <a:solidFill>
                  <a:schemeClr val="tx1"/>
                </a:solidFill>
                <a:latin typeface="Arial" pitchFamily="34" charset="0"/>
              </a:defRPr>
            </a:lvl3pPr>
            <a:lvl4pPr marL="1624339" indent="-232049" defTabSz="950754" eaLnBrk="0" hangingPunct="0">
              <a:defRPr b="1">
                <a:solidFill>
                  <a:schemeClr val="tx1"/>
                </a:solidFill>
                <a:latin typeface="Arial" pitchFamily="34" charset="0"/>
              </a:defRPr>
            </a:lvl4pPr>
            <a:lvl5pPr marL="2088434" indent="-232049" defTabSz="950754" eaLnBrk="0" hangingPunct="0">
              <a:defRPr b="1">
                <a:solidFill>
                  <a:schemeClr val="tx1"/>
                </a:solidFill>
                <a:latin typeface="Arial" pitchFamily="34" charset="0"/>
              </a:defRPr>
            </a:lvl5pPr>
            <a:lvl6pPr marL="2552532" indent="-232049" defTabSz="950754" eaLnBrk="0" fontAlgn="base" hangingPunct="0">
              <a:spcBef>
                <a:spcPct val="0"/>
              </a:spcBef>
              <a:spcAft>
                <a:spcPct val="0"/>
              </a:spcAft>
              <a:defRPr b="1">
                <a:solidFill>
                  <a:schemeClr val="tx1"/>
                </a:solidFill>
                <a:latin typeface="Arial" pitchFamily="34" charset="0"/>
              </a:defRPr>
            </a:lvl6pPr>
            <a:lvl7pPr marL="3016626" indent="-232049" defTabSz="950754" eaLnBrk="0" fontAlgn="base" hangingPunct="0">
              <a:spcBef>
                <a:spcPct val="0"/>
              </a:spcBef>
              <a:spcAft>
                <a:spcPct val="0"/>
              </a:spcAft>
              <a:defRPr b="1">
                <a:solidFill>
                  <a:schemeClr val="tx1"/>
                </a:solidFill>
                <a:latin typeface="Arial" pitchFamily="34" charset="0"/>
              </a:defRPr>
            </a:lvl7pPr>
            <a:lvl8pPr marL="3480726" indent="-232049" defTabSz="950754" eaLnBrk="0" fontAlgn="base" hangingPunct="0">
              <a:spcBef>
                <a:spcPct val="0"/>
              </a:spcBef>
              <a:spcAft>
                <a:spcPct val="0"/>
              </a:spcAft>
              <a:defRPr b="1">
                <a:solidFill>
                  <a:schemeClr val="tx1"/>
                </a:solidFill>
                <a:latin typeface="Arial" pitchFamily="34" charset="0"/>
              </a:defRPr>
            </a:lvl8pPr>
            <a:lvl9pPr marL="3944821" indent="-232049" defTabSz="95075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44</a:t>
            </a:fld>
            <a:endParaRPr lang="en-US" dirty="0" smtClean="0">
              <a:solidFill>
                <a:prstClr val="black"/>
              </a:solidFill>
              <a:cs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45</a:t>
            </a:fld>
            <a:endParaRPr lang="en-US" dirty="0" smtClean="0">
              <a:cs typeface="Arial"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pPr defTabSz="921587">
              <a:defRPr/>
            </a:pPr>
            <a:r>
              <a:rPr lang="en-US" kern="1200" dirty="0" smtClean="0">
                <a:effectLst/>
                <a:latin typeface="Arial" panose="020B0604020202020204" pitchFamily="34" charset="0"/>
                <a:cs typeface="Arial" panose="020B0604020202020204" pitchFamily="34" charset="0"/>
              </a:rPr>
              <a:t>The NIH Council of Councils recently undertook an extensive evaluation of the processes associated with running the NIH Common Fund, and this involved interviews and surveys with NIH staff and a review of documentation about NIH Common Fund planning and program implementation. * The report of this evaluation </a:t>
            </a:r>
            <a:r>
              <a:rPr lang="en-US" kern="1200" baseline="0" dirty="0" smtClean="0">
                <a:effectLst/>
                <a:latin typeface="Arial" panose="020B0604020202020204" pitchFamily="34" charset="0"/>
                <a:cs typeface="Arial" panose="020B0604020202020204" pitchFamily="34" charset="0"/>
              </a:rPr>
              <a:t>made a number of recommendations about idea planning processes and the post-funding management</a:t>
            </a:r>
            <a:r>
              <a:rPr lang="en-US" kern="1200" dirty="0" smtClean="0">
                <a:effectLst/>
                <a:latin typeface="Arial" panose="020B0604020202020204" pitchFamily="34" charset="0"/>
                <a:cs typeface="Arial" panose="020B0604020202020204" pitchFamily="34" charset="0"/>
              </a:rPr>
              <a:t> of the NIH Common Fund.</a:t>
            </a:r>
          </a:p>
          <a:p>
            <a:pPr defTabSz="921587">
              <a:defRPr/>
            </a:pPr>
            <a:endParaRPr lang="en-US" dirty="0" smtClean="0">
              <a:latin typeface="Arial" pitchFamily="34" charset="0"/>
              <a:cs typeface="Arial" pitchFamily="34" charset="0"/>
            </a:endParaRPr>
          </a:p>
          <a:p>
            <a:pPr>
              <a:defRPr/>
            </a:pPr>
            <a:r>
              <a:rPr lang="en-US" kern="1200" dirty="0" smtClean="0">
                <a:effectLst/>
                <a:latin typeface="Arial" panose="020B0604020202020204" pitchFamily="34" charset="0"/>
                <a:cs typeface="Arial" panose="020B0604020202020204" pitchFamily="34" charset="0"/>
              </a:rPr>
              <a:t>The Common Fund also hit</a:t>
            </a:r>
            <a:r>
              <a:rPr lang="en-US" kern="1200" baseline="0" dirty="0" smtClean="0">
                <a:effectLst/>
                <a:latin typeface="Arial" panose="020B0604020202020204" pitchFamily="34" charset="0"/>
                <a:cs typeface="Arial" panose="020B0604020202020204" pitchFamily="34" charset="0"/>
              </a:rPr>
              <a:t> its </a:t>
            </a:r>
            <a:r>
              <a:rPr lang="en-US" kern="1200" dirty="0" smtClean="0">
                <a:effectLst/>
                <a:latin typeface="Arial" panose="020B0604020202020204" pitchFamily="34" charset="0"/>
                <a:cs typeface="Arial" panose="020B0604020202020204" pitchFamily="34" charset="0"/>
              </a:rPr>
              <a:t>10th year of existence and celebrated with</a:t>
            </a:r>
            <a:r>
              <a:rPr lang="en-US" kern="1200" baseline="0" dirty="0" smtClean="0">
                <a:effectLst/>
                <a:latin typeface="Arial" panose="020B0604020202020204" pitchFamily="34" charset="0"/>
                <a:cs typeface="Arial" panose="020B0604020202020204" pitchFamily="34" charset="0"/>
              </a:rPr>
              <a:t> a </a:t>
            </a:r>
            <a:r>
              <a:rPr lang="en-US" dirty="0" smtClean="0">
                <a:latin typeface="Arial" panose="020B0604020202020204" pitchFamily="34" charset="0"/>
                <a:cs typeface="Arial" panose="020B0604020202020204" pitchFamily="34" charset="0"/>
              </a:rPr>
              <a:t>symposium entitled </a:t>
            </a:r>
            <a:r>
              <a:rPr lang="en-US" kern="1200" baseline="0" dirty="0" smtClean="0">
                <a:effectLst/>
                <a:latin typeface="Arial" panose="020B0604020202020204" pitchFamily="34" charset="0"/>
                <a:cs typeface="Arial" panose="020B0604020202020204" pitchFamily="34" charset="0"/>
              </a:rPr>
              <a:t>“</a:t>
            </a:r>
            <a:r>
              <a:rPr lang="en-US" kern="1200" dirty="0" smtClean="0">
                <a:effectLst/>
                <a:latin typeface="Arial" panose="020B0604020202020204" pitchFamily="34" charset="0"/>
                <a:cs typeface="Arial" panose="020B0604020202020204" pitchFamily="34" charset="0"/>
              </a:rPr>
              <a:t>A Decade of Discovery.”</a:t>
            </a:r>
            <a:r>
              <a:rPr lang="en-US" kern="1200" baseline="0" dirty="0" smtClean="0">
                <a:effectLst/>
                <a:latin typeface="Arial" panose="020B0604020202020204" pitchFamily="34" charset="0"/>
                <a:cs typeface="Arial" panose="020B0604020202020204" pitchFamily="34" charset="0"/>
              </a:rPr>
              <a:t> </a:t>
            </a:r>
            <a:r>
              <a:rPr lang="en-US" kern="1200" dirty="0" smtClean="0">
                <a:effectLst/>
                <a:latin typeface="Arial" panose="020B0604020202020204" pitchFamily="34" charset="0"/>
                <a:cs typeface="Arial" panose="020B0604020202020204" pitchFamily="34" charset="0"/>
              </a:rPr>
              <a:t>Links to * a commemorative book, * symposium program, and videos of the event are available at the links under Document 27. </a:t>
            </a:r>
          </a:p>
          <a:p>
            <a:pPr defTabSz="921587">
              <a:defRPr/>
            </a:pPr>
            <a:endParaRPr lang="en-US" i="1" dirty="0" smtClean="0">
              <a:latin typeface="Arial" pitchFamily="34" charset="0"/>
              <a:cs typeface="Arial" pitchFamily="34" charset="0"/>
            </a:endParaRPr>
          </a:p>
          <a:p>
            <a:pPr defTabSz="921587">
              <a:defRPr/>
            </a:pPr>
            <a:r>
              <a:rPr lang="en-US" kern="1200" dirty="0" smtClean="0">
                <a:effectLst/>
                <a:latin typeface="Arial" panose="020B0604020202020204" pitchFamily="34" charset="0"/>
                <a:cs typeface="Arial" panose="020B0604020202020204" pitchFamily="34" charset="0"/>
              </a:rPr>
              <a:t>Also, * Dr. Francis Collins recently co-authored a </a:t>
            </a:r>
            <a:r>
              <a:rPr lang="en-US" i="1" kern="1200" dirty="0" smtClean="0">
                <a:effectLst/>
                <a:latin typeface="Arial" panose="020B0604020202020204" pitchFamily="34" charset="0"/>
                <a:cs typeface="Arial" panose="020B0604020202020204" pitchFamily="34" charset="0"/>
              </a:rPr>
              <a:t>Science</a:t>
            </a:r>
            <a:r>
              <a:rPr lang="en-US" kern="1200" dirty="0" smtClean="0">
                <a:effectLst/>
                <a:latin typeface="Arial" panose="020B0604020202020204" pitchFamily="34" charset="0"/>
                <a:cs typeface="Arial" panose="020B0604020202020204" pitchFamily="34" charset="0"/>
              </a:rPr>
              <a:t> perspective with former NIH director Dr. Elias </a:t>
            </a:r>
            <a:r>
              <a:rPr lang="en-US" kern="1200" dirty="0" err="1" smtClean="0">
                <a:effectLst/>
                <a:latin typeface="Arial" panose="020B0604020202020204" pitchFamily="34" charset="0"/>
                <a:cs typeface="Arial" panose="020B0604020202020204" pitchFamily="34" charset="0"/>
              </a:rPr>
              <a:t>Zerhouni</a:t>
            </a:r>
            <a:r>
              <a:rPr lang="en-US" kern="1200" dirty="0" smtClean="0">
                <a:effectLst/>
                <a:latin typeface="Arial" panose="020B0604020202020204" pitchFamily="34" charset="0"/>
                <a:cs typeface="Arial" panose="020B0604020202020204" pitchFamily="34" charset="0"/>
              </a:rPr>
              <a:t> and NIH </a:t>
            </a:r>
            <a:r>
              <a:rPr lang="en-US" dirty="0" smtClean="0">
                <a:latin typeface="Arial" panose="020B0604020202020204" pitchFamily="34" charset="0"/>
                <a:cs typeface="Arial" panose="020B0604020202020204" pitchFamily="34" charset="0"/>
              </a:rPr>
              <a:t>Common Fund’</a:t>
            </a:r>
            <a:r>
              <a:rPr lang="en-US" kern="1200" dirty="0" smtClean="0">
                <a:effectLst/>
                <a:latin typeface="Arial" panose="020B0604020202020204" pitchFamily="34" charset="0"/>
                <a:cs typeface="Arial" panose="020B0604020202020204" pitchFamily="34" charset="0"/>
              </a:rPr>
              <a:t>s Dr. Elizabeth Wilder on the NIH Common Fund at 10 years. </a:t>
            </a:r>
            <a:r>
              <a:rPr lang="en-US" kern="1200" baseline="0" dirty="0" smtClean="0">
                <a:effectLst/>
                <a:latin typeface="Arial" panose="020B0604020202020204" pitchFamily="34" charset="0"/>
                <a:cs typeface="Arial" panose="020B0604020202020204" pitchFamily="34" charset="0"/>
              </a:rPr>
              <a:t> </a:t>
            </a:r>
            <a:endParaRPr lang="en-US" kern="1200" dirty="0" smtClean="0">
              <a:effectLst/>
              <a:latin typeface="Arial" panose="020B0604020202020204" pitchFamily="34" charset="0"/>
              <a:cs typeface="Arial" panose="020B0604020202020204" pitchFamily="34" charset="0"/>
            </a:endParaRPr>
          </a:p>
          <a:p>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148">
              <a:defRPr/>
            </a:pPr>
            <a:fld id="{EF1538E9-0E3C-4F99-854D-827A84D0C00A}" type="slidenum">
              <a:rPr lang="en-US" smtClean="0">
                <a:solidFill>
                  <a:srgbClr val="000000"/>
                </a:solidFill>
              </a:rPr>
              <a:pPr defTabSz="933148">
                <a:defRPr/>
              </a:pPr>
              <a:t>46</a:t>
            </a:fld>
            <a:endParaRPr lang="en-US" dirty="0"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2"/>
          <p:cNvSpPr>
            <a:spLocks noGrp="1" noRot="1" noChangeAspect="1" noChangeArrowheads="1" noTextEdit="1"/>
          </p:cNvSpPr>
          <p:nvPr>
            <p:ph type="sldImg"/>
          </p:nvPr>
        </p:nvSpPr>
        <p:spPr>
          <a:xfrm>
            <a:off x="1203325" y="703263"/>
            <a:ext cx="4679950" cy="3509962"/>
          </a:xfrm>
          <a:prstGeom prst="rect">
            <a:avLst/>
          </a:prstGeom>
          <a:ln/>
        </p:spPr>
      </p:sp>
      <p:sp>
        <p:nvSpPr>
          <p:cNvPr id="151556" name="Rectangle 3"/>
          <p:cNvSpPr>
            <a:spLocks noGrp="1" noChangeArrowheads="1"/>
          </p:cNvSpPr>
          <p:nvPr>
            <p:ph type="body" idx="1"/>
          </p:nvPr>
        </p:nvSpPr>
        <p:spPr>
          <a:xfrm>
            <a:off x="882503" y="4446589"/>
            <a:ext cx="5353117" cy="421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98" rIns="95398"/>
          <a:lstStyle/>
          <a:p>
            <a:pPr defTabSz="913605">
              <a:defRPr/>
            </a:pPr>
            <a:r>
              <a:rPr lang="en-US" dirty="0" smtClean="0">
                <a:latin typeface="Arial" panose="020B0604020202020204" pitchFamily="34" charset="0"/>
                <a:cs typeface="Arial" panose="020B0604020202020204" pitchFamily="34" charset="0"/>
              </a:rPr>
              <a:t>The Knockout Mouse Phenotyping Project</a:t>
            </a:r>
            <a:r>
              <a:rPr lang="en-US" baseline="0" dirty="0" smtClean="0">
                <a:latin typeface="Arial" panose="020B0604020202020204" pitchFamily="34" charset="0"/>
                <a:cs typeface="Arial" panose="020B0604020202020204" pitchFamily="34" charset="0"/>
              </a:rPr>
              <a:t> (KOMP2) is jointly funded by the NIH Common Fund and 18 other NIH institutes and centers. It was launched in 2011 with the goal of making and phenotyping 2,500 mouse knockout strains over five years. * The annual KOMP2 meeting was held in late June. * Reported at that meeting was the deployment of a new version of the project website ,</a:t>
            </a:r>
            <a:r>
              <a:rPr lang="en-US" dirty="0" smtClean="0">
                <a:latin typeface="Arial" panose="020B0604020202020204" pitchFamily="34" charset="0"/>
                <a:cs typeface="Arial" panose="020B0604020202020204" pitchFamily="34" charset="0"/>
              </a:rPr>
              <a:t> which is </a:t>
            </a:r>
            <a:r>
              <a:rPr lang="en-US" baseline="0" dirty="0" smtClean="0">
                <a:latin typeface="Arial" panose="020B0604020202020204" pitchFamily="34" charset="0"/>
                <a:cs typeface="Arial" panose="020B0604020202020204" pitchFamily="34" charset="0"/>
              </a:rPr>
              <a:t>* now populated with phenotype data from &gt;1,000 knockout strains. </a:t>
            </a:r>
          </a:p>
          <a:p>
            <a:pPr defTabSz="913605">
              <a:defRPr/>
            </a:pPr>
            <a:endParaRPr lang="en-US" dirty="0" smtClean="0">
              <a:latin typeface="Arial" panose="020B0604020202020204" pitchFamily="34" charset="0"/>
              <a:cs typeface="Arial" panose="020B0604020202020204" pitchFamily="34" charset="0"/>
            </a:endParaRPr>
          </a:p>
          <a:p>
            <a:pPr defTabSz="913605">
              <a:defRPr/>
            </a:pPr>
            <a:r>
              <a:rPr lang="en-US" dirty="0" smtClean="0">
                <a:latin typeface="Arial" panose="020B0604020202020204" pitchFamily="34" charset="0"/>
                <a:cs typeface="Arial" panose="020B0604020202020204" pitchFamily="34" charset="0"/>
              </a:rPr>
              <a:t>* The </a:t>
            </a:r>
            <a:r>
              <a:rPr lang="en-US" b="0" dirty="0" smtClean="0">
                <a:latin typeface="Arial" panose="020B0604020202020204" pitchFamily="34" charset="0"/>
                <a:cs typeface="Arial" panose="020B0604020202020204" pitchFamily="34" charset="0"/>
              </a:rPr>
              <a:t>International</a:t>
            </a:r>
            <a:r>
              <a:rPr lang="en-US" b="0" baseline="0" dirty="0" smtClean="0">
                <a:latin typeface="Arial" panose="020B0604020202020204" pitchFamily="34" charset="0"/>
                <a:cs typeface="Arial" panose="020B0604020202020204" pitchFamily="34" charset="0"/>
              </a:rPr>
              <a:t> Mouse Phenotyping Consortium (IMPC) is </a:t>
            </a:r>
            <a:r>
              <a:rPr lang="en-US" baseline="0" dirty="0" smtClean="0">
                <a:latin typeface="Arial" panose="020B0604020202020204" pitchFamily="34" charset="0"/>
                <a:cs typeface="Arial" panose="020B0604020202020204" pitchFamily="34" charset="0"/>
              </a:rPr>
              <a:t>evaluating the CRISPR technology in a high-throughput production environment.</a:t>
            </a:r>
            <a:r>
              <a:rPr lang="en-US" dirty="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The KOMP centers will make and phenotype about 100 knockout strains in order to test the CRISPR method (in addition to completing regular production of ES cell-derived mice). Supplemental funds have been awarded to support this pilot.</a:t>
            </a:r>
          </a:p>
          <a:p>
            <a:pPr defTabSz="913605">
              <a:defRPr/>
            </a:pPr>
            <a:endParaRPr lang="en-US" baseline="0" dirty="0" smtClean="0">
              <a:latin typeface="Arial" panose="020B0604020202020204" pitchFamily="34" charset="0"/>
              <a:cs typeface="Arial" panose="020B0604020202020204" pitchFamily="34" charset="0"/>
            </a:endParaRPr>
          </a:p>
          <a:p>
            <a:pPr defTabSz="913605">
              <a:defRPr/>
            </a:pPr>
            <a:r>
              <a:rPr lang="en-US" baseline="0" dirty="0" smtClean="0">
                <a:latin typeface="Arial" panose="020B0604020202020204" pitchFamily="34" charset="0"/>
                <a:cs typeface="Arial" panose="020B0604020202020204" pitchFamily="34" charset="0"/>
              </a:rPr>
              <a:t>* The NIH Common Fund has approved a plan to evaluate </a:t>
            </a:r>
            <a:r>
              <a:rPr lang="en-US" baseline="0" dirty="0" err="1" smtClean="0">
                <a:latin typeface="Arial" panose="020B0604020202020204" pitchFamily="34" charset="0"/>
                <a:cs typeface="Arial" panose="020B0604020202020204" pitchFamily="34" charset="0"/>
              </a:rPr>
              <a:t>metabolomic</a:t>
            </a:r>
            <a:r>
              <a:rPr lang="en-US" baseline="0" dirty="0" smtClean="0">
                <a:latin typeface="Arial" panose="020B0604020202020204" pitchFamily="34" charset="0"/>
                <a:cs typeface="Arial" panose="020B0604020202020204" pitchFamily="34" charset="0"/>
              </a:rPr>
              <a:t> analyses of 100 knockout </a:t>
            </a:r>
            <a:r>
              <a:rPr lang="en-US" dirty="0" smtClean="0">
                <a:latin typeface="Arial" panose="020B0604020202020204" pitchFamily="34" charset="0"/>
                <a:cs typeface="Arial" panose="020B0604020202020204" pitchFamily="34" charset="0"/>
              </a:rPr>
              <a:t>strains</a:t>
            </a:r>
            <a:r>
              <a:rPr lang="en-US" baseline="0" dirty="0" smtClean="0">
                <a:latin typeface="Arial" panose="020B0604020202020204" pitchFamily="34" charset="0"/>
                <a:cs typeface="Arial" panose="020B0604020202020204" pitchFamily="34" charset="0"/>
              </a:rPr>
              <a:t>. Work will be performed at the Baylor College of Medicine. </a:t>
            </a:r>
          </a:p>
          <a:p>
            <a:pPr marL="172798" indent="-172798" defTabSz="913605">
              <a:buFontTx/>
              <a:buChar char="•"/>
              <a:defRPr/>
            </a:pPr>
            <a:endParaRPr lang="en-US" baseline="0" dirty="0" smtClean="0">
              <a:latin typeface="Arial" panose="020B0604020202020204" pitchFamily="34" charset="0"/>
              <a:cs typeface="Arial" panose="020B0604020202020204" pitchFamily="34" charset="0"/>
            </a:endParaRPr>
          </a:p>
          <a:p>
            <a:pPr defTabSz="913605">
              <a:defRPr/>
            </a:pPr>
            <a:r>
              <a:rPr lang="en-US" baseline="0" dirty="0" smtClean="0">
                <a:latin typeface="Arial" panose="020B0604020202020204" pitchFamily="34" charset="0"/>
                <a:cs typeface="Arial" panose="020B0604020202020204" pitchFamily="34" charset="0"/>
              </a:rPr>
              <a:t>* The annual review meeting of the Panel of Scientific Consultants (PSC) will occur in November.</a:t>
            </a:r>
          </a:p>
          <a:p>
            <a:pPr marL="172798" indent="-172798" defTabSz="913605">
              <a:buFontTx/>
              <a:buChar char="•"/>
              <a:defRPr/>
            </a:pPr>
            <a:endParaRPr lang="en-US" baseline="0" dirty="0" smtClean="0">
              <a:latin typeface="Arial" panose="020B0604020202020204" pitchFamily="34" charset="0"/>
              <a:cs typeface="Arial" panose="020B0604020202020204" pitchFamily="34" charset="0"/>
            </a:endParaRPr>
          </a:p>
          <a:p>
            <a:pPr marL="172798" indent="-172798" defTabSz="913605">
              <a:buFontTx/>
              <a:buChar char="•"/>
              <a:defRPr/>
            </a:pPr>
            <a:endParaRPr lang="en-US" baseline="0"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3"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srgbClr val="000000"/>
                </a:solidFill>
                <a:cs typeface="Arial" pitchFamily="34" charset="0"/>
              </a:rPr>
              <a:pPr eaLnBrk="1" hangingPunct="1"/>
              <a:t>47</a:t>
            </a:fld>
            <a:endParaRPr lang="en-US" dirty="0" smtClean="0">
              <a:solidFill>
                <a:srgbClr val="000000"/>
              </a:solidFill>
              <a:cs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Rot="1" noChangeAspect="1" noChangeArrowheads="1" noTextEdit="1"/>
          </p:cNvSpPr>
          <p:nvPr>
            <p:ph type="sldImg"/>
          </p:nvPr>
        </p:nvSpPr>
        <p:spPr>
          <a:xfrm>
            <a:off x="1203325" y="701675"/>
            <a:ext cx="4679950" cy="3509963"/>
          </a:xfrm>
          <a:prstGeom prst="rect">
            <a:avLst/>
          </a:prstGeom>
          <a:ln/>
        </p:spPr>
      </p:sp>
      <p:sp>
        <p:nvSpPr>
          <p:cNvPr id="158723" name="Rectangle 3"/>
          <p:cNvSpPr>
            <a:spLocks noGrp="1" noChangeArrowheads="1"/>
          </p:cNvSpPr>
          <p:nvPr>
            <p:ph type="body" idx="1"/>
          </p:nvPr>
        </p:nvSpPr>
        <p:spPr>
          <a:noFill/>
          <a:ln/>
        </p:spPr>
        <p:txBody>
          <a:bodyPr/>
          <a:lstStyle/>
          <a:p>
            <a:pPr defTabSz="946972">
              <a:defRPr/>
            </a:pPr>
            <a:r>
              <a:rPr lang="en-US" dirty="0" smtClean="0">
                <a:latin typeface="Arial" pitchFamily="34" charset="0"/>
                <a:cs typeface="Arial" pitchFamily="34" charset="0"/>
              </a:rPr>
              <a:t>The NIH Human</a:t>
            </a:r>
            <a:r>
              <a:rPr lang="en-US" baseline="0" dirty="0" smtClean="0">
                <a:latin typeface="Arial" pitchFamily="34" charset="0"/>
                <a:cs typeface="Arial" pitchFamily="34" charset="0"/>
              </a:rPr>
              <a:t> Microbiome Project (or </a:t>
            </a:r>
            <a:r>
              <a:rPr lang="en-US" dirty="0" smtClean="0">
                <a:latin typeface="Arial" pitchFamily="34" charset="0"/>
                <a:cs typeface="Arial" pitchFamily="34" charset="0"/>
              </a:rPr>
              <a:t>HMP)</a:t>
            </a:r>
            <a:r>
              <a:rPr lang="en-US" baseline="0" dirty="0" smtClean="0">
                <a:latin typeface="Arial" pitchFamily="34" charset="0"/>
                <a:cs typeface="Arial" pitchFamily="34" charset="0"/>
              </a:rPr>
              <a:t> is </a:t>
            </a:r>
            <a:r>
              <a:rPr lang="en-US" dirty="0" smtClean="0">
                <a:latin typeface="Arial" pitchFamily="34" charset="0"/>
                <a:cs typeface="Arial" pitchFamily="34" charset="0"/>
              </a:rPr>
              <a:t>now in Phase</a:t>
            </a:r>
            <a:r>
              <a:rPr lang="en-US" baseline="0" dirty="0" smtClean="0">
                <a:latin typeface="Arial" pitchFamily="34" charset="0"/>
                <a:cs typeface="Arial" pitchFamily="34" charset="0"/>
              </a:rPr>
              <a:t> 2, and * is known as “integrative HMP (or </a:t>
            </a:r>
            <a:r>
              <a:rPr lang="en-US" baseline="0" dirty="0" err="1" smtClean="0">
                <a:latin typeface="Arial" pitchFamily="34" charset="0"/>
                <a:cs typeface="Arial" pitchFamily="34" charset="0"/>
              </a:rPr>
              <a:t>iHMP</a:t>
            </a:r>
            <a:r>
              <a:rPr lang="en-US" baseline="0" dirty="0" smtClean="0">
                <a:latin typeface="Arial" pitchFamily="34" charset="0"/>
                <a:cs typeface="Arial" pitchFamily="34" charset="0"/>
              </a:rPr>
              <a:t>)” to reflect the program goal of creating an integrated multi-</a:t>
            </a:r>
            <a:r>
              <a:rPr lang="en-US" baseline="0" dirty="0" err="1" smtClean="0">
                <a:latin typeface="Arial" pitchFamily="34" charset="0"/>
                <a:cs typeface="Arial" pitchFamily="34" charset="0"/>
              </a:rPr>
              <a:t>omic</a:t>
            </a:r>
            <a:r>
              <a:rPr lang="en-US" baseline="0" dirty="0" smtClean="0">
                <a:latin typeface="Arial" pitchFamily="34" charset="0"/>
                <a:cs typeface="Arial" pitchFamily="34" charset="0"/>
              </a:rPr>
              <a:t> dataset of microbiome and host properties</a:t>
            </a:r>
            <a:r>
              <a:rPr lang="en-US" dirty="0" smtClean="0">
                <a:latin typeface="Arial" pitchFamily="34" charset="0"/>
                <a:cs typeface="Arial" pitchFamily="34" charset="0"/>
              </a:rPr>
              <a:t>. </a:t>
            </a:r>
          </a:p>
          <a:p>
            <a:pPr defTabSz="946972">
              <a:defRPr/>
            </a:pPr>
            <a:endParaRPr lang="en-US" dirty="0" smtClean="0">
              <a:latin typeface="Arial" pitchFamily="34" charset="0"/>
              <a:cs typeface="Arial" pitchFamily="34" charset="0"/>
            </a:endParaRPr>
          </a:p>
          <a:p>
            <a:pPr defTabSz="946972" eaLnBrk="1" fontAlgn="auto" hangingPunct="1">
              <a:spcAft>
                <a:spcPts val="0"/>
              </a:spcAft>
              <a:defRPr/>
            </a:pPr>
            <a:r>
              <a:rPr lang="en-US" dirty="0" smtClean="0">
                <a:latin typeface="Arial" pitchFamily="34" charset="0"/>
                <a:cs typeface="Arial" pitchFamily="34" charset="0"/>
              </a:rPr>
              <a:t>* The </a:t>
            </a:r>
            <a:r>
              <a:rPr lang="en-US" dirty="0" err="1" smtClean="0">
                <a:latin typeface="Arial" panose="020B0604020202020204" pitchFamily="34" charset="0"/>
                <a:cs typeface="Arial" panose="020B0604020202020204" pitchFamily="34" charset="0"/>
              </a:rPr>
              <a:t>iHMP</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marker paper, which describes the three longitudinal cohort studies on preterm birth, inflammatory bowel </a:t>
            </a:r>
            <a:r>
              <a:rPr lang="en-US" dirty="0" smtClean="0">
                <a:latin typeface="Arial" panose="020B0604020202020204" pitchFamily="34" charset="0"/>
                <a:cs typeface="Arial" panose="020B0604020202020204" pitchFamily="34" charset="0"/>
              </a:rPr>
              <a:t>disease, </a:t>
            </a:r>
            <a:r>
              <a:rPr lang="en-US" dirty="0">
                <a:latin typeface="Arial" panose="020B0604020202020204" pitchFamily="34" charset="0"/>
                <a:cs typeface="Arial" panose="020B0604020202020204" pitchFamily="34" charset="0"/>
              </a:rPr>
              <a:t>and </a:t>
            </a:r>
            <a:r>
              <a:rPr lang="en-US" dirty="0" smtClean="0">
                <a:latin typeface="Arial" panose="020B0604020202020204" pitchFamily="34" charset="0"/>
                <a:cs typeface="Arial" panose="020B0604020202020204" pitchFamily="34" charset="0"/>
              </a:rPr>
              <a:t>type </a:t>
            </a:r>
            <a:r>
              <a:rPr lang="en-US" dirty="0">
                <a:latin typeface="Arial" panose="020B0604020202020204" pitchFamily="34" charset="0"/>
                <a:cs typeface="Arial" panose="020B0604020202020204" pitchFamily="34" charset="0"/>
              </a:rPr>
              <a:t>II </a:t>
            </a:r>
            <a:r>
              <a:rPr lang="en-US" dirty="0" smtClean="0">
                <a:latin typeface="Arial" panose="020B0604020202020204" pitchFamily="34" charset="0"/>
                <a:cs typeface="Arial" panose="020B0604020202020204" pitchFamily="34" charset="0"/>
              </a:rPr>
              <a:t>diabetes (and the </a:t>
            </a:r>
            <a:r>
              <a:rPr lang="en-US" dirty="0">
                <a:latin typeface="Arial" panose="020B0604020202020204" pitchFamily="34" charset="0"/>
                <a:cs typeface="Arial" panose="020B0604020202020204" pitchFamily="34" charset="0"/>
              </a:rPr>
              <a:t>data types that are being collected and their data </a:t>
            </a:r>
            <a:r>
              <a:rPr lang="en-US" dirty="0" smtClean="0">
                <a:latin typeface="Arial" panose="020B0604020202020204" pitchFamily="34" charset="0"/>
                <a:cs typeface="Arial" panose="020B0604020202020204" pitchFamily="34" charset="0"/>
              </a:rPr>
              <a:t>repositories) </a:t>
            </a:r>
            <a:r>
              <a:rPr lang="en-US" dirty="0">
                <a:latin typeface="Arial" panose="020B0604020202020204" pitchFamily="34" charset="0"/>
                <a:cs typeface="Arial" panose="020B0604020202020204" pitchFamily="34" charset="0"/>
              </a:rPr>
              <a:t>was </a:t>
            </a:r>
            <a:r>
              <a:rPr lang="en-US" dirty="0" smtClean="0">
                <a:latin typeface="Arial" panose="020B0604020202020204" pitchFamily="34" charset="0"/>
                <a:cs typeface="Arial" panose="020B0604020202020204" pitchFamily="34" charset="0"/>
              </a:rPr>
              <a:t>recently published in </a:t>
            </a:r>
            <a:r>
              <a:rPr lang="en-US" i="1" dirty="0">
                <a:latin typeface="Arial" panose="020B0604020202020204" pitchFamily="34" charset="0"/>
                <a:cs typeface="Arial" panose="020B0604020202020204" pitchFamily="34" charset="0"/>
              </a:rPr>
              <a:t>Cell Host and </a:t>
            </a:r>
            <a:r>
              <a:rPr lang="en-US" i="1" dirty="0" smtClean="0">
                <a:latin typeface="Arial" panose="020B0604020202020204" pitchFamily="34" charset="0"/>
                <a:cs typeface="Arial" panose="020B0604020202020204" pitchFamily="34" charset="0"/>
              </a:rPr>
              <a:t>Microbe</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paper </a:t>
            </a:r>
            <a:r>
              <a:rPr lang="en-US" dirty="0" smtClean="0">
                <a:latin typeface="Arial" panose="020B0604020202020204" pitchFamily="34" charset="0"/>
                <a:cs typeface="Arial" panose="020B0604020202020204" pitchFamily="34" charset="0"/>
              </a:rPr>
              <a:t>is in open </a:t>
            </a:r>
            <a:r>
              <a:rPr lang="en-US" dirty="0">
                <a:latin typeface="Arial" panose="020B0604020202020204" pitchFamily="34" charset="0"/>
                <a:cs typeface="Arial" panose="020B0604020202020204" pitchFamily="34" charset="0"/>
              </a:rPr>
              <a:t>access from the first day of </a:t>
            </a:r>
            <a:r>
              <a:rPr lang="en-US" dirty="0" smtClean="0">
                <a:latin typeface="Arial" panose="020B0604020202020204" pitchFamily="34" charset="0"/>
                <a:cs typeface="Arial" panose="020B0604020202020204" pitchFamily="34" charset="0"/>
              </a:rPr>
              <a:t>publication.</a:t>
            </a:r>
            <a:endParaRPr lang="en-US" i="1" dirty="0">
              <a:latin typeface="Arial" panose="020B0604020202020204" pitchFamily="34" charset="0"/>
              <a:cs typeface="Arial" panose="020B0604020202020204" pitchFamily="34" charset="0"/>
            </a:endParaRPr>
          </a:p>
          <a:p>
            <a:pPr defTabSz="946972">
              <a:defRPr/>
            </a:pPr>
            <a:endParaRPr lang="en-US" dirty="0">
              <a:latin typeface="Arial" pitchFamily="34" charset="0"/>
              <a:cs typeface="Arial" pitchFamily="34" charset="0"/>
            </a:endParaRPr>
          </a:p>
          <a:p>
            <a:pPr defTabSz="946972">
              <a:defRPr/>
            </a:pPr>
            <a:r>
              <a:rPr lang="en-US" dirty="0" smtClean="0">
                <a:latin typeface="Arial" pitchFamily="34" charset="0"/>
                <a:cs typeface="Arial" pitchFamily="34" charset="0"/>
              </a:rPr>
              <a:t>* A</a:t>
            </a:r>
            <a:r>
              <a:rPr lang="en-US" baseline="0" dirty="0" smtClean="0">
                <a:latin typeface="Arial" pitchFamily="34" charset="0"/>
                <a:cs typeface="Arial" pitchFamily="34" charset="0"/>
              </a:rPr>
              <a:t>n </a:t>
            </a:r>
            <a:r>
              <a:rPr lang="en-US" baseline="0" dirty="0" err="1" smtClean="0">
                <a:latin typeface="Arial" pitchFamily="34" charset="0"/>
                <a:cs typeface="Arial" pitchFamily="34" charset="0"/>
              </a:rPr>
              <a:t>iHMP</a:t>
            </a:r>
            <a:r>
              <a:rPr lang="en-US" baseline="0" dirty="0" smtClean="0">
                <a:latin typeface="Arial" pitchFamily="34" charset="0"/>
                <a:cs typeface="Arial" pitchFamily="34" charset="0"/>
              </a:rPr>
              <a:t> Data Coordination Center is now operational, with co-funding provided by the NIH</a:t>
            </a:r>
            <a:r>
              <a:rPr lang="en-US" dirty="0" smtClean="0">
                <a:latin typeface="Arial" pitchFamily="34" charset="0"/>
                <a:cs typeface="Arial" pitchFamily="34" charset="0"/>
              </a:rPr>
              <a:t> Common Fund and several other NIH centers and offices.  </a:t>
            </a:r>
            <a:endParaRPr lang="en-US" dirty="0">
              <a:latin typeface="Arial" pitchFamily="34" charset="0"/>
              <a:cs typeface="Arial" pitchFamily="34" charset="0"/>
            </a:endParaRPr>
          </a:p>
          <a:p>
            <a:pPr defTabSz="946972">
              <a:defRPr/>
            </a:pPr>
            <a:endParaRPr lang="en-US" baseline="0" dirty="0">
              <a:latin typeface="Arial" pitchFamily="34" charset="0"/>
              <a:cs typeface="Arial" pitchFamily="34" charset="0"/>
            </a:endParaRPr>
          </a:p>
          <a:p>
            <a:pPr defTabSz="946972">
              <a:defRPr/>
            </a:pPr>
            <a:r>
              <a:rPr lang="en-US" baseline="0" dirty="0" smtClean="0">
                <a:latin typeface="Arial" pitchFamily="34" charset="0"/>
                <a:cs typeface="Arial" pitchFamily="34" charset="0"/>
              </a:rPr>
              <a:t>* A report on the 2013 NIH meeting “Human Microbiome Science: Vision for the Future” was recently published in the open access BMC journal </a:t>
            </a:r>
            <a:r>
              <a:rPr lang="en-US" i="1" baseline="0" dirty="0" smtClean="0">
                <a:latin typeface="Arial" pitchFamily="34" charset="0"/>
                <a:cs typeface="Arial" pitchFamily="34" charset="0"/>
              </a:rPr>
              <a:t>Microbiome</a:t>
            </a:r>
            <a:r>
              <a:rPr lang="en-US" baseline="0" dirty="0" smtClean="0">
                <a:latin typeface="Arial" pitchFamily="34" charset="0"/>
                <a:cs typeface="Arial" pitchFamily="34" charset="0"/>
              </a:rPr>
              <a:t>.</a:t>
            </a:r>
          </a:p>
        </p:txBody>
      </p:sp>
      <p:sp>
        <p:nvSpPr>
          <p:cNvPr id="4"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71" eaLnBrk="0" hangingPunct="0">
              <a:defRPr b="1">
                <a:solidFill>
                  <a:schemeClr val="tx1"/>
                </a:solidFill>
                <a:latin typeface="Arial" pitchFamily="34" charset="0"/>
              </a:defRPr>
            </a:lvl1pPr>
            <a:lvl2pPr marL="754250" indent="-290096" defTabSz="950871" eaLnBrk="0" hangingPunct="0">
              <a:defRPr b="1">
                <a:solidFill>
                  <a:schemeClr val="tx1"/>
                </a:solidFill>
                <a:latin typeface="Arial" pitchFamily="34" charset="0"/>
              </a:defRPr>
            </a:lvl2pPr>
            <a:lvl3pPr marL="1160385" indent="-232077" defTabSz="950871" eaLnBrk="0" hangingPunct="0">
              <a:defRPr b="1">
                <a:solidFill>
                  <a:schemeClr val="tx1"/>
                </a:solidFill>
                <a:latin typeface="Arial" pitchFamily="34" charset="0"/>
              </a:defRPr>
            </a:lvl3pPr>
            <a:lvl4pPr marL="1624539" indent="-232077" defTabSz="950871" eaLnBrk="0" hangingPunct="0">
              <a:defRPr b="1">
                <a:solidFill>
                  <a:schemeClr val="tx1"/>
                </a:solidFill>
                <a:latin typeface="Arial" pitchFamily="34" charset="0"/>
              </a:defRPr>
            </a:lvl4pPr>
            <a:lvl5pPr marL="2088694" indent="-232077" defTabSz="950871" eaLnBrk="0" hangingPunct="0">
              <a:defRPr b="1">
                <a:solidFill>
                  <a:schemeClr val="tx1"/>
                </a:solidFill>
                <a:latin typeface="Arial" pitchFamily="34" charset="0"/>
              </a:defRPr>
            </a:lvl5pPr>
            <a:lvl6pPr marL="2552848" indent="-232077" defTabSz="950871" eaLnBrk="0" fontAlgn="base" hangingPunct="0">
              <a:spcBef>
                <a:spcPct val="0"/>
              </a:spcBef>
              <a:spcAft>
                <a:spcPct val="0"/>
              </a:spcAft>
              <a:defRPr b="1">
                <a:solidFill>
                  <a:schemeClr val="tx1"/>
                </a:solidFill>
                <a:latin typeface="Arial" pitchFamily="34" charset="0"/>
              </a:defRPr>
            </a:lvl6pPr>
            <a:lvl7pPr marL="3017001" indent="-232077" defTabSz="950871" eaLnBrk="0" fontAlgn="base" hangingPunct="0">
              <a:spcBef>
                <a:spcPct val="0"/>
              </a:spcBef>
              <a:spcAft>
                <a:spcPct val="0"/>
              </a:spcAft>
              <a:defRPr b="1">
                <a:solidFill>
                  <a:schemeClr val="tx1"/>
                </a:solidFill>
                <a:latin typeface="Arial" pitchFamily="34" charset="0"/>
              </a:defRPr>
            </a:lvl7pPr>
            <a:lvl8pPr marL="3481155" indent="-232077" defTabSz="950871" eaLnBrk="0" fontAlgn="base" hangingPunct="0">
              <a:spcBef>
                <a:spcPct val="0"/>
              </a:spcBef>
              <a:spcAft>
                <a:spcPct val="0"/>
              </a:spcAft>
              <a:defRPr b="1">
                <a:solidFill>
                  <a:schemeClr val="tx1"/>
                </a:solidFill>
                <a:latin typeface="Arial" pitchFamily="34" charset="0"/>
              </a:defRPr>
            </a:lvl8pPr>
            <a:lvl9pPr marL="3945311" indent="-232077" defTabSz="950871"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48</a:t>
            </a:fld>
            <a:endParaRPr lang="en-US" dirty="0" smtClean="0">
              <a:solidFill>
                <a:prstClr val="black"/>
              </a:solidFill>
              <a:cs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a:noFill/>
          <a:ln w="12700">
            <a:solidFill>
              <a:prstClr val="black"/>
            </a:solidFill>
          </a:ln>
        </p:spPr>
      </p:sp>
      <p:sp>
        <p:nvSpPr>
          <p:cNvPr id="3" name="Notes Placeholder 2"/>
          <p:cNvSpPr>
            <a:spLocks noGrp="1"/>
          </p:cNvSpPr>
          <p:nvPr>
            <p:ph type="body" idx="1"/>
          </p:nvPr>
        </p:nvSpPr>
        <p:spPr/>
        <p:txBody>
          <a:bodyPr/>
          <a:lstStyle/>
          <a:p>
            <a:pPr defTabSz="954142">
              <a:defRPr/>
            </a:pPr>
            <a:r>
              <a:rPr lang="en-US" dirty="0">
                <a:latin typeface="Arial" pitchFamily="34" charset="0"/>
                <a:cs typeface="Arial" pitchFamily="34" charset="0"/>
              </a:rPr>
              <a:t>The Genotype-Tissue Expression (GTEx) Project aims to study human gene expression and regulation in multiple tissues through genomic analyses of rapid autopsy samples. The goal is to gain key insights into the mechanisms of gene regulation and, in the future, its disease-related perturbations. * The scale-up phase for </a:t>
            </a:r>
            <a:r>
              <a:rPr lang="en-US" dirty="0" err="1">
                <a:latin typeface="Arial" pitchFamily="34" charset="0"/>
                <a:cs typeface="Arial" pitchFamily="34" charset="0"/>
              </a:rPr>
              <a:t>GTEx</a:t>
            </a:r>
            <a:r>
              <a:rPr lang="en-US" dirty="0">
                <a:latin typeface="Arial" pitchFamily="34" charset="0"/>
                <a:cs typeface="Arial" pitchFamily="34" charset="0"/>
              </a:rPr>
              <a:t> donor enrollment is underway. </a:t>
            </a:r>
            <a:r>
              <a:rPr lang="en-US" dirty="0" smtClean="0">
                <a:latin typeface="Arial" pitchFamily="34" charset="0"/>
                <a:cs typeface="Arial" pitchFamily="34" charset="0"/>
              </a:rPr>
              <a:t>To date</a:t>
            </a:r>
            <a:r>
              <a:rPr lang="en-US" dirty="0">
                <a:latin typeface="Arial" pitchFamily="34" charset="0"/>
                <a:cs typeface="Arial" pitchFamily="34" charset="0"/>
              </a:rPr>
              <a:t>, about 700 (of a projected 900) donors have been enrolled, and nearly 12,500 RNA-Seq studies have been completed. Additionally, whole-genome sequencing has been added to the pipeline, with the intent </a:t>
            </a:r>
            <a:r>
              <a:rPr lang="en-US" dirty="0" smtClean="0">
                <a:latin typeface="Arial" pitchFamily="34" charset="0"/>
                <a:cs typeface="Arial" pitchFamily="34" charset="0"/>
              </a:rPr>
              <a:t>of having complete genome sequences of </a:t>
            </a:r>
            <a:r>
              <a:rPr lang="en-US" dirty="0">
                <a:latin typeface="Arial" pitchFamily="34" charset="0"/>
                <a:cs typeface="Arial" pitchFamily="34" charset="0"/>
              </a:rPr>
              <a:t>all donors by the end of the project. Also, the </a:t>
            </a:r>
            <a:r>
              <a:rPr lang="en-US" dirty="0" err="1">
                <a:latin typeface="Arial" pitchFamily="34" charset="0"/>
                <a:cs typeface="Arial" pitchFamily="34" charset="0"/>
              </a:rPr>
              <a:t>GTEx</a:t>
            </a:r>
            <a:r>
              <a:rPr lang="en-US" dirty="0">
                <a:latin typeface="Arial" pitchFamily="34" charset="0"/>
                <a:cs typeface="Arial" pitchFamily="34" charset="0"/>
              </a:rPr>
              <a:t> Portal has been revamped with enhanced capabilities.</a:t>
            </a:r>
          </a:p>
          <a:p>
            <a:pPr defTabSz="954142">
              <a:defRPr/>
            </a:pPr>
            <a:endParaRPr lang="en-US" dirty="0">
              <a:latin typeface="Arial" pitchFamily="34" charset="0"/>
              <a:cs typeface="Arial" pitchFamily="34" charset="0"/>
            </a:endParaRPr>
          </a:p>
          <a:p>
            <a:pPr defTabSz="954142">
              <a:defRPr/>
            </a:pPr>
            <a:r>
              <a:rPr lang="en-US" dirty="0">
                <a:latin typeface="Arial" pitchFamily="34" charset="0"/>
                <a:cs typeface="Arial" pitchFamily="34" charset="0"/>
              </a:rPr>
              <a:t>* The </a:t>
            </a:r>
            <a:r>
              <a:rPr lang="en-US" dirty="0" err="1">
                <a:latin typeface="Arial" pitchFamily="34" charset="0"/>
                <a:cs typeface="Arial" pitchFamily="34" charset="0"/>
              </a:rPr>
              <a:t>GTEx</a:t>
            </a:r>
            <a:r>
              <a:rPr lang="en-US" dirty="0">
                <a:latin typeface="Arial" pitchFamily="34" charset="0"/>
                <a:cs typeface="Arial" pitchFamily="34" charset="0"/>
              </a:rPr>
              <a:t> </a:t>
            </a:r>
            <a:r>
              <a:rPr lang="en-US" dirty="0" err="1">
                <a:latin typeface="Arial" pitchFamily="34" charset="0"/>
                <a:cs typeface="Arial" pitchFamily="34" charset="0"/>
              </a:rPr>
              <a:t>biospecimen</a:t>
            </a:r>
            <a:r>
              <a:rPr lang="en-US" dirty="0">
                <a:latin typeface="Arial" pitchFamily="34" charset="0"/>
                <a:cs typeface="Arial" pitchFamily="34" charset="0"/>
              </a:rPr>
              <a:t> access mechanism has been running smoothly, and 7 requests for outside investigators to access </a:t>
            </a:r>
            <a:r>
              <a:rPr lang="en-US" dirty="0" err="1">
                <a:latin typeface="Arial" pitchFamily="34" charset="0"/>
                <a:cs typeface="Arial" pitchFamily="34" charset="0"/>
              </a:rPr>
              <a:t>GTEx</a:t>
            </a:r>
            <a:r>
              <a:rPr lang="en-US" dirty="0">
                <a:latin typeface="Arial" pitchFamily="34" charset="0"/>
                <a:cs typeface="Arial" pitchFamily="34" charset="0"/>
              </a:rPr>
              <a:t> samples have already been approved.</a:t>
            </a:r>
          </a:p>
          <a:p>
            <a:pPr defTabSz="954142">
              <a:defRPr/>
            </a:pPr>
            <a:endParaRPr lang="en-US" dirty="0">
              <a:latin typeface="Arial" pitchFamily="34" charset="0"/>
              <a:cs typeface="Arial" pitchFamily="34" charset="0"/>
            </a:endParaRPr>
          </a:p>
          <a:p>
            <a:pPr defTabSz="954142">
              <a:defRPr/>
            </a:pPr>
            <a:r>
              <a:rPr lang="en-US" dirty="0">
                <a:latin typeface="Arial" pitchFamily="34" charset="0"/>
                <a:cs typeface="Arial" pitchFamily="34" charset="0"/>
              </a:rPr>
              <a:t>* </a:t>
            </a:r>
            <a:r>
              <a:rPr lang="en-US" dirty="0" err="1">
                <a:latin typeface="Arial" pitchFamily="34" charset="0"/>
                <a:cs typeface="Arial" pitchFamily="34" charset="0"/>
              </a:rPr>
              <a:t>GTEx</a:t>
            </a:r>
            <a:r>
              <a:rPr lang="en-US" dirty="0">
                <a:latin typeface="Arial" pitchFamily="34" charset="0"/>
                <a:cs typeface="Arial" pitchFamily="34" charset="0"/>
              </a:rPr>
              <a:t> held its 2</a:t>
            </a:r>
            <a:r>
              <a:rPr lang="en-US" baseline="30000" dirty="0">
                <a:latin typeface="Arial" pitchFamily="34" charset="0"/>
                <a:cs typeface="Arial" pitchFamily="34" charset="0"/>
              </a:rPr>
              <a:t>nd</a:t>
            </a:r>
            <a:r>
              <a:rPr lang="en-US" dirty="0">
                <a:latin typeface="Arial" pitchFamily="34" charset="0"/>
                <a:cs typeface="Arial" pitchFamily="34" charset="0"/>
              </a:rPr>
              <a:t> Community Scientific Meeting at the Broad Institute in June. The meeting hit its capacity with 250 registered attendees from 8 countries, and 15 speakers from outside and within the </a:t>
            </a:r>
            <a:r>
              <a:rPr lang="en-US" dirty="0" err="1">
                <a:latin typeface="Arial" pitchFamily="34" charset="0"/>
                <a:cs typeface="Arial" pitchFamily="34" charset="0"/>
              </a:rPr>
              <a:t>GTEx</a:t>
            </a:r>
            <a:r>
              <a:rPr lang="en-US" dirty="0">
                <a:latin typeface="Arial" pitchFamily="34" charset="0"/>
                <a:cs typeface="Arial" pitchFamily="34" charset="0"/>
              </a:rPr>
              <a:t> </a:t>
            </a:r>
            <a:r>
              <a:rPr lang="en-US" dirty="0" smtClean="0">
                <a:latin typeface="Arial" pitchFamily="34" charset="0"/>
                <a:cs typeface="Arial" pitchFamily="34" charset="0"/>
              </a:rPr>
              <a:t>C</a:t>
            </a:r>
            <a:r>
              <a:rPr lang="en-US" dirty="0">
                <a:latin typeface="Arial" pitchFamily="34" charset="0"/>
                <a:cs typeface="Arial" pitchFamily="34" charset="0"/>
              </a:rPr>
              <a:t>onsortium gave presentations demonstrating the wide range of analyses that can be performed using GTEx data.</a:t>
            </a:r>
            <a:endParaRPr lang="en-US" dirty="0"/>
          </a:p>
        </p:txBody>
      </p:sp>
      <p:sp>
        <p:nvSpPr>
          <p:cNvPr id="4" name="Slide Number Placeholder 3"/>
          <p:cNvSpPr>
            <a:spLocks noGrp="1"/>
          </p:cNvSpPr>
          <p:nvPr>
            <p:ph type="sldNum" sz="quarter" idx="10"/>
          </p:nvPr>
        </p:nvSpPr>
        <p:spPr/>
        <p:txBody>
          <a:bodyPr/>
          <a:lstStyle/>
          <a:p>
            <a:fld id="{CFDD2888-EA59-4FA6-882F-5E5CD6B79C53}" type="slidenum">
              <a:rPr lang="en-US" smtClean="0"/>
              <a:pPr/>
              <a:t>49</a:t>
            </a:fld>
            <a:endParaRPr lang="en-US" dirty="0"/>
          </a:p>
        </p:txBody>
      </p:sp>
    </p:spTree>
    <p:extLst>
      <p:ext uri="{BB962C8B-B14F-4D97-AF65-F5344CB8AC3E}">
        <p14:creationId xmlns:p14="http://schemas.microsoft.com/office/powerpoint/2010/main" val="3359606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For the rest of my Director’s Report, I will cover the 7 areas listed here, which together provide a good framework for reviewing the relevant topics.</a:t>
            </a:r>
          </a:p>
          <a:p>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a:t>
            </a:fld>
            <a:endParaRPr lang="en-US" dirty="0" smtClean="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92" tIns="47346" rIns="94692" bIns="47346" numCol="1" anchor="t" anchorCtr="0" compatLnSpc="1">
            <a:prstTxWarp prst="textNoShape">
              <a:avLst/>
            </a:prstTxWarp>
          </a:bodyPr>
          <a:lstStyle/>
          <a:p>
            <a:r>
              <a:rPr lang="en-US" dirty="0" smtClean="0">
                <a:latin typeface="Arial" pitchFamily="34" charset="0"/>
                <a:cs typeface="Arial" pitchFamily="34" charset="0"/>
              </a:rPr>
              <a:t>The goal of the Protein Capture Reagents Program is to pilot the development of a community resource of low-cost, high-quality, renewable affinity reagents for human proteins and to develop technologies for next-generation platforms.</a:t>
            </a:r>
          </a:p>
          <a:p>
            <a:endParaRPr lang="en-US" dirty="0">
              <a:latin typeface="Arial" pitchFamily="34" charset="0"/>
              <a:cs typeface="Arial" pitchFamily="34" charset="0"/>
            </a:endParaRPr>
          </a:p>
          <a:p>
            <a:r>
              <a:rPr lang="en-US" dirty="0" smtClean="0">
                <a:latin typeface="Arial" pitchFamily="34" charset="0"/>
                <a:cs typeface="Arial" pitchFamily="34" charset="0"/>
              </a:rPr>
              <a:t>* The 5-year pilot project has just entered its 4</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year, and currently there are over </a:t>
            </a:r>
            <a:r>
              <a:rPr lang="en-US" dirty="0">
                <a:latin typeface="Arial" pitchFamily="34" charset="0"/>
                <a:cs typeface="Arial" pitchFamily="34" charset="0"/>
              </a:rPr>
              <a:t>400 </a:t>
            </a:r>
            <a:r>
              <a:rPr lang="en-US" dirty="0" smtClean="0">
                <a:latin typeface="Arial" pitchFamily="34" charset="0"/>
                <a:cs typeface="Arial" pitchFamily="34" charset="0"/>
              </a:rPr>
              <a:t>validated monoclonal and recombinant </a:t>
            </a:r>
            <a:r>
              <a:rPr lang="en-US" dirty="0">
                <a:latin typeface="Arial" pitchFamily="34" charset="0"/>
                <a:cs typeface="Arial" pitchFamily="34" charset="0"/>
              </a:rPr>
              <a:t>antibodies to </a:t>
            </a:r>
            <a:r>
              <a:rPr lang="en-US" dirty="0" smtClean="0">
                <a:latin typeface="Arial" pitchFamily="34" charset="0"/>
                <a:cs typeface="Arial" pitchFamily="34" charset="0"/>
              </a:rPr>
              <a:t>human transcription </a:t>
            </a:r>
            <a:r>
              <a:rPr lang="en-US" dirty="0">
                <a:latin typeface="Arial" pitchFamily="34" charset="0"/>
                <a:cs typeface="Arial" pitchFamily="34" charset="0"/>
              </a:rPr>
              <a:t>factor </a:t>
            </a:r>
            <a:r>
              <a:rPr lang="en-US" dirty="0" smtClean="0">
                <a:latin typeface="Arial" pitchFamily="34" charset="0"/>
                <a:cs typeface="Arial" pitchFamily="34" charset="0"/>
              </a:rPr>
              <a:t>proteins available for low-cost purchase through </a:t>
            </a:r>
            <a:r>
              <a:rPr lang="en-US" dirty="0">
                <a:latin typeface="Arial" pitchFamily="34" charset="0"/>
                <a:cs typeface="Arial" pitchFamily="34" charset="0"/>
              </a:rPr>
              <a:t>the Protein Capture </a:t>
            </a:r>
            <a:r>
              <a:rPr lang="en-US" dirty="0" smtClean="0">
                <a:latin typeface="Arial" pitchFamily="34" charset="0"/>
                <a:cs typeface="Arial" pitchFamily="34" charset="0"/>
              </a:rPr>
              <a:t>Data </a:t>
            </a:r>
            <a:r>
              <a:rPr lang="en-US" dirty="0">
                <a:latin typeface="Arial" pitchFamily="34" charset="0"/>
                <a:cs typeface="Arial" pitchFamily="34" charset="0"/>
              </a:rPr>
              <a:t>P</a:t>
            </a:r>
            <a:r>
              <a:rPr lang="en-US" dirty="0" smtClean="0">
                <a:latin typeface="Arial" pitchFamily="34" charset="0"/>
                <a:cs typeface="Arial" pitchFamily="34" charset="0"/>
              </a:rPr>
              <a:t>ortal</a:t>
            </a:r>
            <a:r>
              <a:rPr lang="en-US" dirty="0">
                <a:latin typeface="Arial" pitchFamily="34" charset="0"/>
                <a:cs typeface="Arial" pitchFamily="34" charset="0"/>
              </a:rPr>
              <a:t>. </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Meanwhile, the</a:t>
            </a:r>
            <a:r>
              <a:rPr lang="en-US" baseline="0" dirty="0" smtClean="0">
                <a:latin typeface="Arial" pitchFamily="34" charset="0"/>
                <a:cs typeface="Arial" pitchFamily="34" charset="0"/>
              </a:rPr>
              <a:t> </a:t>
            </a:r>
            <a:r>
              <a:rPr lang="en-US" dirty="0" smtClean="0">
                <a:latin typeface="Arial" pitchFamily="34" charset="0"/>
                <a:cs typeface="Arial" pitchFamily="34" charset="0"/>
              </a:rPr>
              <a:t>Protein </a:t>
            </a:r>
            <a:r>
              <a:rPr lang="en-US" dirty="0">
                <a:latin typeface="Arial" pitchFamily="34" charset="0"/>
                <a:cs typeface="Arial" pitchFamily="34" charset="0"/>
              </a:rPr>
              <a:t>Capture Reagents Program will hold its 4</a:t>
            </a:r>
            <a:r>
              <a:rPr lang="en-US" baseline="30000" dirty="0">
                <a:latin typeface="Arial" pitchFamily="34" charset="0"/>
                <a:cs typeface="Arial" pitchFamily="34" charset="0"/>
              </a:rPr>
              <a:t>th</a:t>
            </a:r>
            <a:r>
              <a:rPr lang="en-US" dirty="0">
                <a:latin typeface="Arial" pitchFamily="34" charset="0"/>
                <a:cs typeface="Arial" pitchFamily="34" charset="0"/>
              </a:rPr>
              <a:t> Annual Consortium Meeting </a:t>
            </a:r>
            <a:r>
              <a:rPr lang="en-US" dirty="0" smtClean="0">
                <a:latin typeface="Arial" pitchFamily="34" charset="0"/>
                <a:cs typeface="Arial" pitchFamily="34" charset="0"/>
              </a:rPr>
              <a:t>in mid-December in Bethesda. </a:t>
            </a:r>
          </a:p>
          <a:p>
            <a:endParaRPr lang="en-US" dirty="0">
              <a:latin typeface="Arial" pitchFamily="34" charset="0"/>
              <a:cs typeface="Arial" pitchFamily="34" charset="0"/>
            </a:endParaRPr>
          </a:p>
          <a:p>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593">
              <a:defRPr/>
            </a:pPr>
            <a:fld id="{EF1538E9-0E3C-4F99-854D-827A84D0C00A}" type="slidenum">
              <a:rPr lang="en-US" smtClean="0">
                <a:solidFill>
                  <a:srgbClr val="000000"/>
                </a:solidFill>
              </a:rPr>
              <a:pPr defTabSz="933593">
                <a:defRPr/>
              </a:pPr>
              <a:t>50</a:t>
            </a:fld>
            <a:endParaRPr lang="en-US" dirty="0" smtClean="0">
              <a:solidFill>
                <a:srgbClr val="00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2"/>
          <p:cNvSpPr>
            <a:spLocks noGrp="1" noRot="1" noChangeAspect="1" noChangeArrowheads="1" noTextEdit="1"/>
          </p:cNvSpPr>
          <p:nvPr>
            <p:ph type="sldImg"/>
          </p:nvPr>
        </p:nvSpPr>
        <p:spPr>
          <a:xfrm>
            <a:off x="1203325" y="703263"/>
            <a:ext cx="4681538" cy="3509962"/>
          </a:xfrm>
          <a:prstGeom prst="rect">
            <a:avLst/>
          </a:prstGeom>
          <a:ln/>
        </p:spPr>
      </p:sp>
      <p:sp>
        <p:nvSpPr>
          <p:cNvPr id="153604" name="Rectangle 3"/>
          <p:cNvSpPr>
            <a:spLocks noGrp="1" noChangeArrowheads="1"/>
          </p:cNvSpPr>
          <p:nvPr>
            <p:ph type="body" idx="1"/>
          </p:nvPr>
        </p:nvSpPr>
        <p:spPr>
          <a:xfrm>
            <a:off x="988836" y="4446589"/>
            <a:ext cx="5388161" cy="4210050"/>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91" tIns="47695" rIns="95391" bIns="47695" numCol="1" anchor="t" anchorCtr="0" compatLnSpc="1">
            <a:prstTxWarp prst="textNoShape">
              <a:avLst/>
            </a:prstTxWarp>
            <a:normAutofit/>
          </a:bodyPr>
          <a:lstStyle/>
          <a:p>
            <a:pPr defTabSz="913386">
              <a:defRPr/>
            </a:pPr>
            <a:r>
              <a:rPr lang="en-US" dirty="0" smtClean="0">
                <a:latin typeface="Arial" pitchFamily="34" charset="0"/>
                <a:cs typeface="Arial" pitchFamily="34" charset="0"/>
              </a:rPr>
              <a:t>LINCS aims to create a network-based understanding of biology by cataloging changes in gene expression and other cellular processes that occur when cells are exposed to a variety of perturbing agents. LINCS uses computational tools to integrate this diverse information into a comprehensive view of normal and disease states that can be applied for the development of new biomarkers and therapeutics.</a:t>
            </a:r>
          </a:p>
          <a:p>
            <a:pPr defTabSz="913386">
              <a:defRPr/>
            </a:pPr>
            <a:endParaRPr lang="en-US" dirty="0" smtClean="0">
              <a:latin typeface="Arial" pitchFamily="34" charset="0"/>
              <a:cs typeface="Arial" pitchFamily="34" charset="0"/>
            </a:endParaRPr>
          </a:p>
          <a:p>
            <a:pPr defTabSz="913386">
              <a:defRPr/>
            </a:pPr>
            <a:r>
              <a:rPr lang="en-US" dirty="0" smtClean="0">
                <a:latin typeface="Arial" pitchFamily="34" charset="0"/>
                <a:cs typeface="Arial" pitchFamily="34" charset="0"/>
              </a:rPr>
              <a:t>The pilot</a:t>
            </a:r>
            <a:r>
              <a:rPr lang="en-US" baseline="0" dirty="0" smtClean="0">
                <a:latin typeface="Arial" pitchFamily="34" charset="0"/>
                <a:cs typeface="Arial" pitchFamily="34" charset="0"/>
              </a:rPr>
              <a:t> phase of LINCS has concluded.* Phase 2 began this summer with a LINCS Multi-Program meeting held in July that focused on collaborations with other programs like ENCODE, </a:t>
            </a:r>
            <a:r>
              <a:rPr lang="en-US" baseline="0" dirty="0" err="1" smtClean="0">
                <a:latin typeface="Arial" pitchFamily="34" charset="0"/>
                <a:cs typeface="Arial" pitchFamily="34" charset="0"/>
              </a:rPr>
              <a:t>GTEx</a:t>
            </a:r>
            <a:r>
              <a:rPr lang="en-US" baseline="0" dirty="0" smtClean="0">
                <a:latin typeface="Arial" pitchFamily="34" charset="0"/>
                <a:cs typeface="Arial" pitchFamily="34" charset="0"/>
              </a:rPr>
              <a:t>, and the Common</a:t>
            </a:r>
            <a:r>
              <a:rPr lang="en-US" dirty="0" smtClean="0">
                <a:latin typeface="Arial" pitchFamily="34" charset="0"/>
                <a:cs typeface="Arial" pitchFamily="34" charset="0"/>
              </a:rPr>
              <a:t> Fund </a:t>
            </a:r>
            <a:r>
              <a:rPr lang="en-US" baseline="0" dirty="0" err="1" smtClean="0">
                <a:latin typeface="Arial" pitchFamily="34" charset="0"/>
                <a:cs typeface="Arial" pitchFamily="34" charset="0"/>
              </a:rPr>
              <a:t>Epigenomics</a:t>
            </a:r>
            <a:r>
              <a:rPr lang="en-US" baseline="0" dirty="0" smtClean="0">
                <a:latin typeface="Arial" pitchFamily="34" charset="0"/>
                <a:cs typeface="Arial" pitchFamily="34" charset="0"/>
              </a:rPr>
              <a:t> Program. * The</a:t>
            </a:r>
            <a:r>
              <a:rPr lang="en-US" dirty="0" smtClean="0">
                <a:latin typeface="Arial" pitchFamily="34" charset="0"/>
                <a:cs typeface="Arial" pitchFamily="34" charset="0"/>
              </a:rPr>
              <a:t> f</a:t>
            </a:r>
            <a:r>
              <a:rPr lang="en-US" baseline="0" dirty="0" smtClean="0">
                <a:latin typeface="Arial" pitchFamily="34" charset="0"/>
                <a:cs typeface="Arial" pitchFamily="34" charset="0"/>
              </a:rPr>
              <a:t>unding announcement for new Phase 2 investigators will be released in early September, and the * LINCS Phase 2 Consortium Meeting will be in October.  </a:t>
            </a:r>
          </a:p>
          <a:p>
            <a:pPr defTabSz="913386">
              <a:defRPr/>
            </a:pPr>
            <a:endParaRPr lang="en-US" baseline="0" dirty="0" smtClean="0">
              <a:latin typeface="Arial" pitchFamily="34" charset="0"/>
              <a:cs typeface="Arial" pitchFamily="34" charset="0"/>
            </a:endParaRPr>
          </a:p>
          <a:p>
            <a:pPr defTabSz="913386">
              <a:defRPr/>
            </a:pPr>
            <a:r>
              <a:rPr lang="en-US" baseline="0" dirty="0" smtClean="0">
                <a:latin typeface="Arial" pitchFamily="34" charset="0"/>
                <a:cs typeface="Arial" pitchFamily="34" charset="0"/>
              </a:rPr>
              <a:t>* Finally, the funding plan for the Big</a:t>
            </a:r>
            <a:r>
              <a:rPr lang="en-US" dirty="0" smtClean="0">
                <a:latin typeface="Arial" pitchFamily="34" charset="0"/>
                <a:cs typeface="Arial" pitchFamily="34" charset="0"/>
              </a:rPr>
              <a:t> Data to Knowledge (</a:t>
            </a:r>
            <a:r>
              <a:rPr lang="en-US" baseline="0" dirty="0" smtClean="0">
                <a:latin typeface="Arial" pitchFamily="34" charset="0"/>
                <a:cs typeface="Arial" pitchFamily="34" charset="0"/>
              </a:rPr>
              <a:t>BD2K)-LINCS Data Integration and Coordination Center </a:t>
            </a:r>
            <a:r>
              <a:rPr lang="en-US" dirty="0">
                <a:latin typeface="Arial" charset="0"/>
              </a:rPr>
              <a:t>(RFA HG-14-001) </a:t>
            </a:r>
            <a:r>
              <a:rPr lang="en-US" dirty="0" smtClean="0">
                <a:latin typeface="Arial" charset="0"/>
              </a:rPr>
              <a:t>was approved </a:t>
            </a:r>
            <a:r>
              <a:rPr lang="en-US" dirty="0">
                <a:latin typeface="Arial" charset="0"/>
              </a:rPr>
              <a:t>by the </a:t>
            </a:r>
            <a:r>
              <a:rPr lang="en-US" dirty="0" smtClean="0">
                <a:latin typeface="Arial" charset="0"/>
              </a:rPr>
              <a:t>BD2K Multi-Council </a:t>
            </a:r>
            <a:r>
              <a:rPr lang="en-US" dirty="0">
                <a:latin typeface="Arial" charset="0"/>
              </a:rPr>
              <a:t>Working Group. </a:t>
            </a:r>
            <a:endParaRPr lang="en-US" b="0" baseline="0" dirty="0" smtClean="0">
              <a:latin typeface="Arial" pitchFamily="34" charset="0"/>
              <a:cs typeface="Arial" pitchFamily="34" charset="0"/>
            </a:endParaRPr>
          </a:p>
          <a:p>
            <a:pPr indent="236778" defTabSz="913523">
              <a:defRPr/>
            </a:pPr>
            <a:endParaRPr lang="en-US" baseline="0" dirty="0" smtClean="0">
              <a:latin typeface="Arial" pitchFamily="34" charset="0"/>
              <a:cs typeface="Arial" pitchFamily="34" charset="0"/>
            </a:endParaRPr>
          </a:p>
          <a:p>
            <a:endParaRPr lang="en-US" baseline="0"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4" y="8891593"/>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754" eaLnBrk="0" hangingPunct="0">
              <a:defRPr b="1">
                <a:solidFill>
                  <a:schemeClr val="tx1"/>
                </a:solidFill>
                <a:latin typeface="Arial" pitchFamily="34" charset="0"/>
              </a:defRPr>
            </a:lvl1pPr>
            <a:lvl2pPr marL="754158" indent="-290060" defTabSz="950754" eaLnBrk="0" hangingPunct="0">
              <a:defRPr b="1">
                <a:solidFill>
                  <a:schemeClr val="tx1"/>
                </a:solidFill>
                <a:latin typeface="Arial" pitchFamily="34" charset="0"/>
              </a:defRPr>
            </a:lvl2pPr>
            <a:lvl3pPr marL="1160243" indent="-232049" defTabSz="950754" eaLnBrk="0" hangingPunct="0">
              <a:defRPr b="1">
                <a:solidFill>
                  <a:schemeClr val="tx1"/>
                </a:solidFill>
                <a:latin typeface="Arial" pitchFamily="34" charset="0"/>
              </a:defRPr>
            </a:lvl3pPr>
            <a:lvl4pPr marL="1624339" indent="-232049" defTabSz="950754" eaLnBrk="0" hangingPunct="0">
              <a:defRPr b="1">
                <a:solidFill>
                  <a:schemeClr val="tx1"/>
                </a:solidFill>
                <a:latin typeface="Arial" pitchFamily="34" charset="0"/>
              </a:defRPr>
            </a:lvl4pPr>
            <a:lvl5pPr marL="2088434" indent="-232049" defTabSz="950754" eaLnBrk="0" hangingPunct="0">
              <a:defRPr b="1">
                <a:solidFill>
                  <a:schemeClr val="tx1"/>
                </a:solidFill>
                <a:latin typeface="Arial" pitchFamily="34" charset="0"/>
              </a:defRPr>
            </a:lvl5pPr>
            <a:lvl6pPr marL="2552532" indent="-232049" defTabSz="950754" eaLnBrk="0" fontAlgn="base" hangingPunct="0">
              <a:spcBef>
                <a:spcPct val="0"/>
              </a:spcBef>
              <a:spcAft>
                <a:spcPct val="0"/>
              </a:spcAft>
              <a:defRPr b="1">
                <a:solidFill>
                  <a:schemeClr val="tx1"/>
                </a:solidFill>
                <a:latin typeface="Arial" pitchFamily="34" charset="0"/>
              </a:defRPr>
            </a:lvl6pPr>
            <a:lvl7pPr marL="3016626" indent="-232049" defTabSz="950754" eaLnBrk="0" fontAlgn="base" hangingPunct="0">
              <a:spcBef>
                <a:spcPct val="0"/>
              </a:spcBef>
              <a:spcAft>
                <a:spcPct val="0"/>
              </a:spcAft>
              <a:defRPr b="1">
                <a:solidFill>
                  <a:schemeClr val="tx1"/>
                </a:solidFill>
                <a:latin typeface="Arial" pitchFamily="34" charset="0"/>
              </a:defRPr>
            </a:lvl7pPr>
            <a:lvl8pPr marL="3480726" indent="-232049" defTabSz="950754" eaLnBrk="0" fontAlgn="base" hangingPunct="0">
              <a:spcBef>
                <a:spcPct val="0"/>
              </a:spcBef>
              <a:spcAft>
                <a:spcPct val="0"/>
              </a:spcAft>
              <a:defRPr b="1">
                <a:solidFill>
                  <a:schemeClr val="tx1"/>
                </a:solidFill>
                <a:latin typeface="Arial" pitchFamily="34" charset="0"/>
              </a:defRPr>
            </a:lvl8pPr>
            <a:lvl9pPr marL="3944821" indent="-232049" defTabSz="95075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51</a:t>
            </a:fld>
            <a:endParaRPr lang="en-US" dirty="0" smtClean="0">
              <a:solidFill>
                <a:prstClr val="black"/>
              </a:solidFill>
              <a:cs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xfrm>
            <a:off x="1203325" y="701675"/>
            <a:ext cx="4679950" cy="3509963"/>
          </a:xfrm>
          <a:prstGeom prst="rect">
            <a:avLst/>
          </a:prstGeom>
          <a:ln/>
        </p:spPr>
      </p:sp>
      <p:sp>
        <p:nvSpPr>
          <p:cNvPr id="157699" name="Notes Placeholder 2"/>
          <p:cNvSpPr>
            <a:spLocks noGrp="1"/>
          </p:cNvSpPr>
          <p:nvPr>
            <p:ph type="body" idx="1"/>
          </p:nvPr>
        </p:nvSpPr>
        <p:spPr>
          <a:noFill/>
          <a:ln w="9525">
            <a:noFill/>
            <a:miter lim="800000"/>
            <a:headEnd/>
            <a:tailEnd/>
          </a:ln>
          <a:effectLst/>
        </p:spPr>
        <p:txBody>
          <a:bodyPr vert="horz" wrap="square" lIns="95386" tIns="47691" rIns="95386" bIns="47691" numCol="1" anchor="t" anchorCtr="0" compatLnSpc="1">
            <a:prstTxWarp prst="textNoShape">
              <a:avLst/>
            </a:prstTxWarp>
          </a:bodyPr>
          <a:lstStyle/>
          <a:p>
            <a:pPr defTabSz="913467">
              <a:defRPr/>
            </a:pPr>
            <a:r>
              <a:rPr lang="en-US" dirty="0" smtClean="0">
                <a:latin typeface="Arial" pitchFamily="34" charset="0"/>
                <a:cs typeface="Arial" pitchFamily="34" charset="0"/>
              </a:rPr>
              <a:t>Turning </a:t>
            </a:r>
            <a:r>
              <a:rPr lang="en-US" baseline="0" dirty="0" smtClean="0">
                <a:latin typeface="Arial" pitchFamily="34" charset="0"/>
                <a:cs typeface="Arial" pitchFamily="34" charset="0"/>
              </a:rPr>
              <a:t>to the H3Africa Initiative, </a:t>
            </a:r>
            <a:r>
              <a:rPr lang="en-US" dirty="0" smtClean="0">
                <a:latin typeface="Arial" pitchFamily="34" charset="0"/>
                <a:cs typeface="Arial" pitchFamily="34" charset="0"/>
              </a:rPr>
              <a:t>*</a:t>
            </a:r>
            <a:r>
              <a:rPr lang="en-US" baseline="0" dirty="0" smtClean="0">
                <a:latin typeface="Arial" pitchFamily="34" charset="0"/>
                <a:cs typeface="Arial" pitchFamily="34" charset="0"/>
              </a:rPr>
              <a:t> </a:t>
            </a:r>
            <a:r>
              <a:rPr lang="en-US" dirty="0" smtClean="0">
                <a:latin typeface="Arial" pitchFamily="34" charset="0"/>
                <a:cs typeface="Arial" pitchFamily="34" charset="0"/>
              </a:rPr>
              <a:t>t</a:t>
            </a:r>
            <a:r>
              <a:rPr lang="en-US" dirty="0">
                <a:latin typeface="Arial" pitchFamily="34" charset="0"/>
                <a:cs typeface="Arial" pitchFamily="34" charset="0"/>
              </a:rPr>
              <a:t>h</a:t>
            </a:r>
            <a:r>
              <a:rPr lang="en-US" dirty="0" smtClean="0">
                <a:latin typeface="Arial" pitchFamily="34" charset="0"/>
                <a:cs typeface="Arial" pitchFamily="34" charset="0"/>
              </a:rPr>
              <a:t>e 4</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H3Africa Consortium Meeting took place in late May in Cape Town, South Africa, and was attended by &gt;200 participants. Highlights included increased participation of trainees and young investigators and * satellite workshops on cardiovascular disease, ethics, and genome analysis. </a:t>
            </a:r>
            <a:r>
              <a:rPr lang="en-US" baseline="0" dirty="0" smtClean="0">
                <a:latin typeface="Arial" pitchFamily="34" charset="0"/>
                <a:cs typeface="Arial" pitchFamily="34" charset="0"/>
              </a:rPr>
              <a:t>  </a:t>
            </a:r>
          </a:p>
          <a:p>
            <a:pPr defTabSz="913467">
              <a:defRPr/>
            </a:pPr>
            <a:endParaRPr lang="en-US" baseline="0" dirty="0">
              <a:latin typeface="Arial" pitchFamily="34" charset="0"/>
              <a:cs typeface="Arial" pitchFamily="34" charset="0"/>
            </a:endParaRPr>
          </a:p>
          <a:p>
            <a:pPr defTabSz="913467">
              <a:defRPr/>
            </a:pPr>
            <a:r>
              <a:rPr lang="en-US" dirty="0" smtClean="0">
                <a:latin typeface="Arial" pitchFamily="34" charset="0"/>
                <a:cs typeface="Arial" pitchFamily="34" charset="0"/>
              </a:rPr>
              <a:t>* The H3Africa marker paper has been published in </a:t>
            </a:r>
            <a:r>
              <a:rPr lang="en-US" i="1" dirty="0" smtClean="0">
                <a:latin typeface="Arial" pitchFamily="34" charset="0"/>
                <a:cs typeface="Arial" pitchFamily="34" charset="0"/>
              </a:rPr>
              <a:t>Science</a:t>
            </a:r>
            <a:r>
              <a:rPr lang="en-US" dirty="0" smtClean="0">
                <a:latin typeface="Arial" pitchFamily="34" charset="0"/>
                <a:cs typeface="Arial" pitchFamily="34" charset="0"/>
              </a:rPr>
              <a:t>. Related policy documents have been finalized and posted on the H3Africa website.</a:t>
            </a:r>
            <a:endParaRPr lang="en-US" baseline="0" dirty="0" smtClean="0">
              <a:latin typeface="Arial" pitchFamily="34" charset="0"/>
              <a:cs typeface="Arial" pitchFamily="34" charset="0"/>
            </a:endParaRPr>
          </a:p>
          <a:p>
            <a:pPr defTabSz="913467">
              <a:defRPr/>
            </a:pPr>
            <a:endParaRPr lang="en-US" dirty="0" smtClean="0">
              <a:latin typeface="Arial" pitchFamily="34" charset="0"/>
              <a:cs typeface="Arial" pitchFamily="34" charset="0"/>
            </a:endParaRPr>
          </a:p>
          <a:p>
            <a:pPr defTabSz="913467">
              <a:defRPr/>
            </a:pPr>
            <a:r>
              <a:rPr lang="en-US" dirty="0" smtClean="0">
                <a:latin typeface="Arial" pitchFamily="34" charset="0"/>
                <a:cs typeface="Arial" pitchFamily="34" charset="0"/>
              </a:rPr>
              <a:t>* Notice</a:t>
            </a:r>
            <a:r>
              <a:rPr lang="en-US" baseline="0" dirty="0" smtClean="0">
                <a:latin typeface="Arial" pitchFamily="34" charset="0"/>
                <a:cs typeface="Arial" pitchFamily="34" charset="0"/>
              </a:rPr>
              <a:t> of Awards</a:t>
            </a:r>
            <a:r>
              <a:rPr lang="en-US" dirty="0" smtClean="0">
                <a:latin typeface="Arial" pitchFamily="34" charset="0"/>
                <a:cs typeface="Arial" pitchFamily="34" charset="0"/>
              </a:rPr>
              <a:t> were issued last month</a:t>
            </a:r>
            <a:r>
              <a:rPr lang="en-US" baseline="0" dirty="0" smtClean="0">
                <a:latin typeface="Arial" pitchFamily="34" charset="0"/>
                <a:cs typeface="Arial" pitchFamily="34" charset="0"/>
              </a:rPr>
              <a:t> </a:t>
            </a:r>
            <a:r>
              <a:rPr lang="en-US" dirty="0" smtClean="0">
                <a:latin typeface="Arial" pitchFamily="34" charset="0"/>
                <a:cs typeface="Arial" pitchFamily="34" charset="0"/>
              </a:rPr>
              <a:t>for two new H3Africa ELSI grants with projects based in Nigeria and Ethiopia. </a:t>
            </a:r>
          </a:p>
          <a:p>
            <a:pPr defTabSz="913467">
              <a:defRPr/>
            </a:pPr>
            <a:endParaRPr lang="en-US" dirty="0" smtClean="0">
              <a:latin typeface="Arial" pitchFamily="34" charset="0"/>
              <a:cs typeface="Arial" pitchFamily="34" charset="0"/>
            </a:endParaRPr>
          </a:p>
          <a:p>
            <a:pPr defTabSz="913467">
              <a:defRPr/>
            </a:pPr>
            <a:r>
              <a:rPr lang="en-US" dirty="0" smtClean="0">
                <a:latin typeface="Arial" pitchFamily="34" charset="0"/>
                <a:cs typeface="Arial" pitchFamily="34" charset="0"/>
              </a:rPr>
              <a:t>* The 5</a:t>
            </a:r>
            <a:r>
              <a:rPr lang="en-US" baseline="30000" dirty="0" smtClean="0">
                <a:latin typeface="Arial" pitchFamily="34" charset="0"/>
                <a:cs typeface="Arial" pitchFamily="34" charset="0"/>
              </a:rPr>
              <a:t>th</a:t>
            </a:r>
            <a:r>
              <a:rPr lang="en-US" dirty="0" smtClean="0">
                <a:latin typeface="Arial" pitchFamily="34" charset="0"/>
                <a:cs typeface="Arial" pitchFamily="34" charset="0"/>
              </a:rPr>
              <a:t> H3Africa Consortium meeting will be held in November in Dar</a:t>
            </a:r>
            <a:r>
              <a:rPr lang="en-US" baseline="0" dirty="0" smtClean="0">
                <a:latin typeface="Arial" pitchFamily="34" charset="0"/>
                <a:cs typeface="Arial" pitchFamily="34" charset="0"/>
              </a:rPr>
              <a:t> </a:t>
            </a:r>
            <a:r>
              <a:rPr lang="en-US" baseline="0" dirty="0" err="1" smtClean="0">
                <a:latin typeface="Arial" pitchFamily="34" charset="0"/>
                <a:cs typeface="Arial" pitchFamily="34" charset="0"/>
              </a:rPr>
              <a:t>es</a:t>
            </a:r>
            <a:r>
              <a:rPr lang="en-US" baseline="0" dirty="0" smtClean="0">
                <a:latin typeface="Arial" pitchFamily="34" charset="0"/>
                <a:cs typeface="Arial" pitchFamily="34" charset="0"/>
              </a:rPr>
              <a:t> Salaam, </a:t>
            </a:r>
            <a:r>
              <a:rPr lang="en-US" dirty="0" smtClean="0">
                <a:latin typeface="Arial" pitchFamily="34" charset="0"/>
                <a:cs typeface="Arial" pitchFamily="34" charset="0"/>
              </a:rPr>
              <a:t>Tanzania. * Workshops are being planned to discuss sickle </a:t>
            </a:r>
            <a:r>
              <a:rPr lang="en-US" dirty="0">
                <a:latin typeface="Arial" pitchFamily="34" charset="0"/>
                <a:cs typeface="Arial" pitchFamily="34" charset="0"/>
              </a:rPr>
              <a:t>c</a:t>
            </a:r>
            <a:r>
              <a:rPr lang="en-US" dirty="0" smtClean="0">
                <a:latin typeface="Arial" pitchFamily="34" charset="0"/>
                <a:cs typeface="Arial" pitchFamily="34" charset="0"/>
              </a:rPr>
              <a:t>ell </a:t>
            </a:r>
            <a:r>
              <a:rPr lang="en-US" dirty="0">
                <a:latin typeface="Arial" pitchFamily="34" charset="0"/>
                <a:cs typeface="Arial" pitchFamily="34" charset="0"/>
              </a:rPr>
              <a:t>d</a:t>
            </a:r>
            <a:r>
              <a:rPr lang="en-US" dirty="0" smtClean="0">
                <a:latin typeface="Arial" pitchFamily="34" charset="0"/>
                <a:cs typeface="Arial" pitchFamily="34" charset="0"/>
              </a:rPr>
              <a:t>isease, grant </a:t>
            </a:r>
            <a:r>
              <a:rPr lang="en-US" dirty="0">
                <a:latin typeface="Arial" pitchFamily="34" charset="0"/>
                <a:cs typeface="Arial" pitchFamily="34" charset="0"/>
              </a:rPr>
              <a:t>w</a:t>
            </a:r>
            <a:r>
              <a:rPr lang="en-US" dirty="0" smtClean="0">
                <a:latin typeface="Arial" pitchFamily="34" charset="0"/>
                <a:cs typeface="Arial" pitchFamily="34" charset="0"/>
              </a:rPr>
              <a:t>riting, and the development of a custom genotyping chip.</a:t>
            </a:r>
          </a:p>
          <a:p>
            <a:pPr defTabSz="929909">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80" eaLnBrk="0" hangingPunct="0">
              <a:defRPr b="1">
                <a:solidFill>
                  <a:schemeClr val="tx1"/>
                </a:solidFill>
                <a:latin typeface="Arial" pitchFamily="34" charset="0"/>
              </a:defRPr>
            </a:lvl1pPr>
            <a:lvl2pPr marL="754336" indent="-290129" defTabSz="950980" eaLnBrk="0" hangingPunct="0">
              <a:defRPr b="1">
                <a:solidFill>
                  <a:schemeClr val="tx1"/>
                </a:solidFill>
                <a:latin typeface="Arial" pitchFamily="34" charset="0"/>
              </a:defRPr>
            </a:lvl2pPr>
            <a:lvl3pPr marL="1160521" indent="-232105" defTabSz="950980" eaLnBrk="0" hangingPunct="0">
              <a:defRPr b="1">
                <a:solidFill>
                  <a:schemeClr val="tx1"/>
                </a:solidFill>
                <a:latin typeface="Arial" pitchFamily="34" charset="0"/>
              </a:defRPr>
            </a:lvl3pPr>
            <a:lvl4pPr marL="1624728" indent="-232105" defTabSz="950980" eaLnBrk="0" hangingPunct="0">
              <a:defRPr b="1">
                <a:solidFill>
                  <a:schemeClr val="tx1"/>
                </a:solidFill>
                <a:latin typeface="Arial" pitchFamily="34" charset="0"/>
              </a:defRPr>
            </a:lvl4pPr>
            <a:lvl5pPr marL="2088936" indent="-232105" defTabSz="950980" eaLnBrk="0" hangingPunct="0">
              <a:defRPr b="1">
                <a:solidFill>
                  <a:schemeClr val="tx1"/>
                </a:solidFill>
                <a:latin typeface="Arial" pitchFamily="34" charset="0"/>
              </a:defRPr>
            </a:lvl5pPr>
            <a:lvl6pPr marL="2553143" indent="-232105" defTabSz="950980" eaLnBrk="0" fontAlgn="base" hangingPunct="0">
              <a:spcBef>
                <a:spcPct val="0"/>
              </a:spcBef>
              <a:spcAft>
                <a:spcPct val="0"/>
              </a:spcAft>
              <a:defRPr b="1">
                <a:solidFill>
                  <a:schemeClr val="tx1"/>
                </a:solidFill>
                <a:latin typeface="Arial" pitchFamily="34" charset="0"/>
              </a:defRPr>
            </a:lvl6pPr>
            <a:lvl7pPr marL="3017351" indent="-232105" defTabSz="950980" eaLnBrk="0" fontAlgn="base" hangingPunct="0">
              <a:spcBef>
                <a:spcPct val="0"/>
              </a:spcBef>
              <a:spcAft>
                <a:spcPct val="0"/>
              </a:spcAft>
              <a:defRPr b="1">
                <a:solidFill>
                  <a:schemeClr val="tx1"/>
                </a:solidFill>
                <a:latin typeface="Arial" pitchFamily="34" charset="0"/>
              </a:defRPr>
            </a:lvl7pPr>
            <a:lvl8pPr marL="3481558" indent="-232105" defTabSz="950980" eaLnBrk="0" fontAlgn="base" hangingPunct="0">
              <a:spcBef>
                <a:spcPct val="0"/>
              </a:spcBef>
              <a:spcAft>
                <a:spcPct val="0"/>
              </a:spcAft>
              <a:defRPr b="1">
                <a:solidFill>
                  <a:schemeClr val="tx1"/>
                </a:solidFill>
                <a:latin typeface="Arial" pitchFamily="34" charset="0"/>
              </a:defRPr>
            </a:lvl8pPr>
            <a:lvl9pPr marL="3945765" indent="-232105" defTabSz="950980"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52</a:t>
            </a:fld>
            <a:endParaRPr lang="en-US" dirty="0" smtClean="0">
              <a:cs typeface="Arial"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4602" tIns="47301" rIns="94602" bIns="47301" numCol="1" anchor="t" anchorCtr="0" compatLnSpc="1">
            <a:prstTxWarp prst="textNoShape">
              <a:avLst/>
            </a:prstTxWarp>
          </a:bodyPr>
          <a:lstStyle/>
          <a:p>
            <a:pPr defTabSz="945877">
              <a:spcAft>
                <a:spcPts val="0"/>
              </a:spcAft>
              <a:defRPr/>
            </a:pPr>
            <a:r>
              <a:rPr lang="en-US" dirty="0" smtClean="0">
                <a:latin typeface="Arial" panose="020B0604020202020204" pitchFamily="34" charset="0"/>
                <a:cs typeface="Arial" panose="020B0604020202020204" pitchFamily="34" charset="0"/>
              </a:rPr>
              <a:t>The NIH Undiagnosed Diseases Network (UDN)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aims to improve the level of diagnosis and care for patients with undiagnosed diseases,</a:t>
            </a:r>
            <a:r>
              <a:rPr lang="en-US" baseline="0" dirty="0" smtClean="0">
                <a:latin typeface="Arial" panose="020B0604020202020204" pitchFamily="34" charset="0"/>
                <a:cs typeface="Arial" panose="020B0604020202020204" pitchFamily="34" charset="0"/>
              </a:rPr>
              <a:t> f</a:t>
            </a:r>
            <a:r>
              <a:rPr lang="en-US" dirty="0" smtClean="0">
                <a:latin typeface="Arial" panose="020B0604020202020204" pitchFamily="34" charset="0"/>
                <a:cs typeface="Arial" panose="020B0604020202020204" pitchFamily="34" charset="0"/>
              </a:rPr>
              <a:t>acilitate research into the etiology of undiagnosed diseases, and create an integrated and collaborative research community amongst laboratory and clinical investigators. In doing so, the Networks will investigate these new and rare diseases and share this understanding so as to improve options for optimal patient management. </a:t>
            </a:r>
          </a:p>
          <a:p>
            <a:pPr defTabSz="913173" eaLnBrk="1" fontAlgn="auto" hangingPunct="1">
              <a:spcAft>
                <a:spcPts val="0"/>
              </a:spcAft>
              <a:defRPr/>
            </a:pPr>
            <a:endParaRPr lang="en-US" dirty="0">
              <a:latin typeface="Arial" panose="020B0604020202020204" pitchFamily="34" charset="0"/>
              <a:cs typeface="Arial" panose="020B0604020202020204" pitchFamily="34" charset="0"/>
            </a:endParaRPr>
          </a:p>
          <a:p>
            <a:pPr defTabSz="913173" eaLnBrk="1" fontAlgn="auto" hangingPunct="1">
              <a:spcAft>
                <a:spcPts val="0"/>
              </a:spcAft>
              <a:defRPr/>
            </a:pPr>
            <a:r>
              <a:rPr lang="en-US" dirty="0" smtClean="0">
                <a:latin typeface="Arial" panose="020B0604020202020204" pitchFamily="34" charset="0"/>
                <a:cs typeface="Arial" panose="020B0604020202020204" pitchFamily="34" charset="0"/>
              </a:rPr>
              <a:t>In June, </a:t>
            </a:r>
            <a:r>
              <a:rPr lang="en-US" dirty="0" smtClean="0">
                <a:effectLst/>
                <a:latin typeface="Arial" panose="020B0604020202020204" pitchFamily="34" charset="0"/>
                <a:cs typeface="Arial" panose="020B0604020202020204" pitchFamily="34" charset="0"/>
              </a:rPr>
              <a:t>six medical centers around the country were awarded UDN Clinical Site grants to select from the most difficult-to-solve medical cases and together develop effective approaches to diagnose them. </a:t>
            </a: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53</a:t>
            </a:fld>
            <a:endParaRPr lang="en-US" dirty="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a:noFill/>
          <a:ln w="9525">
            <a:noFill/>
            <a:miter lim="800000"/>
            <a:headEnd/>
            <a:tailEnd/>
          </a:ln>
          <a:effectLst/>
        </p:spPr>
        <p:txBody>
          <a:bodyPr vert="horz" wrap="square" lIns="94616" tIns="47308" rIns="94616" bIns="47308" numCol="1" anchor="t" anchorCtr="0" compatLnSpc="1">
            <a:prstTxWarp prst="textNoShape">
              <a:avLst/>
            </a:prstTxWarp>
          </a:bodyPr>
          <a:lstStyle/>
          <a:p>
            <a:pPr defTabSz="945877">
              <a:spcAft>
                <a:spcPts val="0"/>
              </a:spcAft>
              <a:defRPr/>
            </a:pPr>
            <a:r>
              <a:rPr lang="en-US" dirty="0" smtClean="0">
                <a:effectLst/>
                <a:latin typeface="Arial" panose="020B0604020202020204" pitchFamily="34" charset="0"/>
                <a:cs typeface="Arial" panose="020B0604020202020204" pitchFamily="34" charset="0"/>
              </a:rPr>
              <a:t>The six new clinical sites</a:t>
            </a:r>
            <a:r>
              <a:rPr lang="en-US" baseline="0" dirty="0" smtClean="0">
                <a:effectLst/>
                <a:latin typeface="Arial" panose="020B0604020202020204" pitchFamily="34" charset="0"/>
                <a:cs typeface="Arial" panose="020B0604020202020204" pitchFamily="34" charset="0"/>
              </a:rPr>
              <a:t> are</a:t>
            </a:r>
            <a:r>
              <a:rPr lang="en-US" dirty="0" smtClean="0">
                <a:effectLst/>
                <a:latin typeface="Arial" panose="020B0604020202020204" pitchFamily="34" charset="0"/>
                <a:cs typeface="Arial" panose="020B0604020202020204" pitchFamily="34" charset="0"/>
              </a:rPr>
              <a:t> located</a:t>
            </a:r>
            <a:r>
              <a:rPr lang="en-US" baseline="0" dirty="0" smtClean="0">
                <a:effectLst/>
                <a:latin typeface="Arial" panose="020B0604020202020204" pitchFamily="34" charset="0"/>
                <a:cs typeface="Arial" panose="020B0604020202020204" pitchFamily="34" charset="0"/>
              </a:rPr>
              <a:t> at * Baylor College of Medicine, * Duke University, * Harvard Teaching Hospitals, * Stanford Medicine, * UCLA, and * Vanderbilt University Medical Center; the </a:t>
            </a:r>
            <a:r>
              <a:rPr lang="en-US" dirty="0" smtClean="0">
                <a:latin typeface="Arial" panose="020B0604020202020204" pitchFamily="34" charset="0"/>
                <a:cs typeface="Arial" panose="020B0604020202020204" pitchFamily="34" charset="0"/>
              </a:rPr>
              <a:t>Network also includes </a:t>
            </a:r>
            <a:r>
              <a:rPr lang="en-US" dirty="0" smtClean="0">
                <a:effectLst/>
                <a:latin typeface="Arial" panose="020B0604020202020204" pitchFamily="34" charset="0"/>
                <a:cs typeface="Arial" panose="020B0604020202020204" pitchFamily="34" charset="0"/>
              </a:rPr>
              <a:t>a 7</a:t>
            </a:r>
            <a:r>
              <a:rPr lang="en-US" baseline="30000" dirty="0" smtClean="0">
                <a:effectLst/>
                <a:latin typeface="Arial" panose="020B0604020202020204" pitchFamily="34" charset="0"/>
                <a:cs typeface="Arial" panose="020B0604020202020204" pitchFamily="34" charset="0"/>
              </a:rPr>
              <a:t>th</a:t>
            </a:r>
            <a:r>
              <a:rPr lang="en-US" dirty="0" smtClean="0">
                <a:effectLst/>
                <a:latin typeface="Arial" panose="020B0604020202020204" pitchFamily="34" charset="0"/>
                <a:cs typeface="Arial" panose="020B0604020202020204" pitchFamily="34" charset="0"/>
              </a:rPr>
              <a:t> clinical site </a:t>
            </a:r>
            <a:r>
              <a:rPr lang="en-US" dirty="0" smtClean="0">
                <a:latin typeface="Arial" panose="020B0604020202020204" pitchFamily="34" charset="0"/>
                <a:cs typeface="Arial" panose="020B0604020202020204" pitchFamily="34" charset="0"/>
              </a:rPr>
              <a:t>within</a:t>
            </a:r>
            <a:r>
              <a:rPr lang="en-US" dirty="0" smtClean="0">
                <a:effectLst/>
                <a:latin typeface="Arial" panose="020B0604020202020204" pitchFamily="34" charset="0"/>
                <a:cs typeface="Arial" panose="020B0604020202020204" pitchFamily="34" charset="0"/>
              </a:rPr>
              <a:t> the * NIH Intramural Research Program.  These</a:t>
            </a:r>
            <a:r>
              <a:rPr lang="en-US" baseline="0" dirty="0" smtClean="0">
                <a:effectLst/>
                <a:latin typeface="Arial" panose="020B0604020202020204" pitchFamily="34" charset="0"/>
                <a:cs typeface="Arial" panose="020B0604020202020204" pitchFamily="34" charset="0"/>
              </a:rPr>
              <a:t> 7 UDN Clinical Sites recently joined the * UDN Coordinating Center at Harvard Medical School for the </a:t>
            </a:r>
            <a:r>
              <a:rPr lang="en-US" dirty="0" smtClean="0">
                <a:latin typeface="Arial" pitchFamily="34" charset="0"/>
                <a:cs typeface="Arial" pitchFamily="34" charset="0"/>
              </a:rPr>
              <a:t>inaugural UDN Steering Committee Meeting.</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Key personnel from each of the UDN sites were in attendance to ratify UDN’s Manual of Operations and establish standardized procedures</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prior to the first UDN patient being accepted. </a:t>
            </a:r>
          </a:p>
          <a:p>
            <a:pPr defTabSz="945877">
              <a:spcAft>
                <a:spcPts val="0"/>
              </a:spcAft>
              <a:defRPr/>
            </a:pPr>
            <a:endParaRPr lang="en-US" dirty="0" smtClean="0">
              <a:latin typeface="Arial" panose="020B0604020202020204" pitchFamily="34" charset="0"/>
              <a:cs typeface="Arial" panose="020B0604020202020204" pitchFamily="34" charset="0"/>
            </a:endParaRPr>
          </a:p>
          <a:p>
            <a:pPr defTabSz="913173" eaLnBrk="1" fontAlgn="auto" hangingPunct="1">
              <a:spcAft>
                <a:spcPts val="0"/>
              </a:spcAft>
              <a:defRPr/>
            </a:pPr>
            <a:r>
              <a:rPr lang="en-US" dirty="0" smtClean="0">
                <a:latin typeface="Arial" panose="020B0604020202020204" pitchFamily="34" charset="0"/>
                <a:cs typeface="Arial" panose="020B0604020202020204" pitchFamily="34" charset="0"/>
              </a:rPr>
              <a:t>We are excited to have these new clinical sites joining the Network, and look forward to them seeing patients soon.</a:t>
            </a:r>
            <a:r>
              <a:rPr lang="en-US" baseline="0"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It </a:t>
            </a:r>
            <a:r>
              <a:rPr lang="en-US" dirty="0">
                <a:latin typeface="Arial" panose="020B0604020202020204" pitchFamily="34" charset="0"/>
                <a:cs typeface="Arial" panose="020B0604020202020204" pitchFamily="34" charset="0"/>
              </a:rPr>
              <a:t>is also important to note that for the present time, all applications to the UDN must come to the NIH </a:t>
            </a:r>
            <a:r>
              <a:rPr lang="en-US" dirty="0" smtClean="0">
                <a:latin typeface="Arial" panose="020B0604020202020204" pitchFamily="34" charset="0"/>
                <a:cs typeface="Arial" panose="020B0604020202020204" pitchFamily="34" charset="0"/>
              </a:rPr>
              <a:t>clinical site.  </a:t>
            </a:r>
            <a:endParaRPr lang="en-US" baseline="0" dirty="0" smtClean="0">
              <a:latin typeface="Arial" pitchFamily="34" charset="0"/>
              <a:cs typeface="Arial" pitchFamily="34" charset="0"/>
            </a:endParaRPr>
          </a:p>
          <a:p>
            <a:pPr defTabSz="945877">
              <a:spcAft>
                <a:spcPts val="0"/>
              </a:spcAft>
              <a:defRPr/>
            </a:pPr>
            <a:endParaRPr lang="en-US" dirty="0" smtClean="0">
              <a:latin typeface="Arial" panose="020B0604020202020204" pitchFamily="34" charset="0"/>
              <a:cs typeface="Arial" panose="020B0604020202020204" pitchFamily="34" charset="0"/>
            </a:endParaRPr>
          </a:p>
          <a:p>
            <a:pPr defTabSz="913173" eaLnBrk="1" fontAlgn="auto" hangingPunct="1">
              <a:spcAft>
                <a:spcPts val="0"/>
              </a:spcAft>
              <a:defRPr/>
            </a:pPr>
            <a:endParaRPr lang="en-US" dirty="0" smtClean="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EAA3271-BCE4-44FA-B910-928BB5F6209B}" type="slidenum">
              <a:rPr lang="en-US" smtClean="0">
                <a:solidFill>
                  <a:prstClr val="black"/>
                </a:solidFill>
              </a:rPr>
              <a:pPr/>
              <a:t>54</a:t>
            </a:fld>
            <a:endParaRPr lang="en-US" dirty="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2" y="4445964"/>
            <a:ext cx="5191759"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72" tIns="47684" rIns="95372" bIns="47684" numCol="1" anchor="t" anchorCtr="0" compatLnSpc="1">
            <a:prstTxWarp prst="textNoShape">
              <a:avLst/>
            </a:prstTxWarp>
          </a:bodyPr>
          <a:lstStyle/>
          <a:p>
            <a:pPr lvl="1">
              <a:defRPr/>
            </a:pPr>
            <a:r>
              <a:rPr lang="en-US" dirty="0" smtClean="0">
                <a:latin typeface="Arial" pitchFamily="34" charset="0"/>
                <a:cs typeface="Arial" pitchFamily="34" charset="0"/>
              </a:rPr>
              <a:t>The trans-NIH Big Data to Knowledge (BD2K) Initiative</a:t>
            </a:r>
            <a:r>
              <a:rPr lang="en-US" baseline="0" dirty="0" smtClean="0">
                <a:latin typeface="Arial" pitchFamily="34" charset="0"/>
                <a:cs typeface="Arial" pitchFamily="34" charset="0"/>
              </a:rPr>
              <a:t> aims</a:t>
            </a:r>
            <a:r>
              <a:rPr lang="en-US" dirty="0" smtClean="0">
                <a:latin typeface="Arial" pitchFamily="34" charset="0"/>
                <a:cs typeface="Arial" pitchFamily="34" charset="0"/>
              </a:rPr>
              <a:t> to enable </a:t>
            </a:r>
            <a:r>
              <a:rPr lang="en-US" baseline="0" dirty="0" smtClean="0">
                <a:latin typeface="Arial" pitchFamily="34" charset="0"/>
                <a:cs typeface="Arial" pitchFamily="34" charset="0"/>
              </a:rPr>
              <a:t>scientists to capitalize on Big Data and use it to advance biomedical research. </a:t>
            </a:r>
            <a:r>
              <a:rPr lang="en-US" dirty="0" smtClean="0">
                <a:latin typeface="Arial" charset="0"/>
              </a:rPr>
              <a:t>Phil Bourne,</a:t>
            </a:r>
            <a:r>
              <a:rPr lang="en-US" baseline="0" dirty="0" smtClean="0">
                <a:latin typeface="Arial" charset="0"/>
              </a:rPr>
              <a:t> the NIH Associate Director for Data Science, will be speaking later</a:t>
            </a:r>
            <a:r>
              <a:rPr lang="en-US" dirty="0" smtClean="0">
                <a:latin typeface="Arial" charset="0"/>
              </a:rPr>
              <a:t> in the </a:t>
            </a:r>
            <a:r>
              <a:rPr lang="en-US" baseline="0" dirty="0" smtClean="0">
                <a:latin typeface="Arial" charset="0"/>
              </a:rPr>
              <a:t>Open Session to provide his vision for data science at NIH as well as details about BD2K programs. * I will provide</a:t>
            </a:r>
            <a:r>
              <a:rPr lang="en-US" dirty="0" smtClean="0">
                <a:latin typeface="Arial" charset="0"/>
              </a:rPr>
              <a:t> some brief highlights. </a:t>
            </a:r>
            <a:endParaRPr lang="en-US" baseline="0" dirty="0" smtClean="0">
              <a:latin typeface="Arial" charset="0"/>
            </a:endParaRPr>
          </a:p>
          <a:p>
            <a:pPr lvl="1">
              <a:defRPr/>
            </a:pPr>
            <a:endParaRPr lang="en-US" baseline="0" dirty="0" smtClean="0">
              <a:latin typeface="Arial" charset="0"/>
            </a:endParaRPr>
          </a:p>
          <a:p>
            <a:pPr lvl="1">
              <a:defRPr/>
            </a:pPr>
            <a:r>
              <a:rPr lang="en-US" baseline="0" dirty="0" smtClean="0">
                <a:latin typeface="Arial" charset="0"/>
              </a:rPr>
              <a:t>* The Centers of Excellence applications were approved by this Council in May, and a funding plan has been approved by the BD2K Multi-Council Working Group. * The LINCS-BD2K Perturbation Data Coordination and Integration Center is a collaboration between BD2K and the LINCS program; it is the first NIH-initiated Center of Excellence. A funding plan has been approved by the BD2K Multi-Council Working Group, and will be discussed later in Closed </a:t>
            </a:r>
            <a:r>
              <a:rPr lang="en-US" dirty="0">
                <a:latin typeface="Arial" charset="0"/>
              </a:rPr>
              <a:t>S</a:t>
            </a:r>
            <a:r>
              <a:rPr lang="en-US" baseline="0" dirty="0" smtClean="0">
                <a:latin typeface="Arial" charset="0"/>
              </a:rPr>
              <a:t>ession.</a:t>
            </a:r>
          </a:p>
          <a:p>
            <a:pPr lvl="1">
              <a:defRPr/>
            </a:pPr>
            <a:endParaRPr lang="en-US" baseline="0" dirty="0" smtClean="0">
              <a:latin typeface="Arial" charset="0"/>
            </a:endParaRPr>
          </a:p>
          <a:p>
            <a:pPr lvl="1">
              <a:defRPr/>
            </a:pPr>
            <a:r>
              <a:rPr lang="en-US" baseline="0" dirty="0" smtClean="0">
                <a:latin typeface="Arial" charset="0"/>
              </a:rPr>
              <a:t>* The funding plan for the Data Discovery Index Coordination Consortium has also been approved by the Multi-Council Working Group. This includes a coordinating center and a set of administrative supplements to existing NIH grantees to form a consortium. All of the awards will be made in September with Fiscal Year 2014 money,</a:t>
            </a:r>
            <a:r>
              <a:rPr lang="en-US" dirty="0" smtClean="0">
                <a:latin typeface="Arial" charset="0"/>
              </a:rPr>
              <a:t> * and the investigators from all funded programs will be attending a joint kickoff meeting in November.</a:t>
            </a:r>
            <a:r>
              <a:rPr lang="en-US" baseline="0" dirty="0" smtClean="0">
                <a:latin typeface="Arial" charset="0"/>
              </a:rPr>
              <a:t> </a:t>
            </a:r>
            <a:endParaRPr lang="en-US" dirty="0" smtClean="0">
              <a:latin typeface="Arial"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36" eaLnBrk="0" hangingPunct="0">
              <a:defRPr b="1">
                <a:solidFill>
                  <a:schemeClr val="tx1"/>
                </a:solidFill>
                <a:latin typeface="Arial" pitchFamily="34" charset="0"/>
              </a:defRPr>
            </a:lvl1pPr>
            <a:lvl2pPr marL="754222" indent="-290086" defTabSz="950836" eaLnBrk="0" hangingPunct="0">
              <a:defRPr b="1">
                <a:solidFill>
                  <a:schemeClr val="tx1"/>
                </a:solidFill>
                <a:latin typeface="Arial" pitchFamily="34" charset="0"/>
              </a:defRPr>
            </a:lvl2pPr>
            <a:lvl3pPr marL="1160345" indent="-232069" defTabSz="950836" eaLnBrk="0" hangingPunct="0">
              <a:defRPr b="1">
                <a:solidFill>
                  <a:schemeClr val="tx1"/>
                </a:solidFill>
                <a:latin typeface="Arial" pitchFamily="34" charset="0"/>
              </a:defRPr>
            </a:lvl3pPr>
            <a:lvl4pPr marL="1624483" indent="-232069" defTabSz="950836" eaLnBrk="0" hangingPunct="0">
              <a:defRPr b="1">
                <a:solidFill>
                  <a:schemeClr val="tx1"/>
                </a:solidFill>
                <a:latin typeface="Arial" pitchFamily="34" charset="0"/>
              </a:defRPr>
            </a:lvl4pPr>
            <a:lvl5pPr marL="2088620" indent="-232069" defTabSz="950836" eaLnBrk="0" hangingPunct="0">
              <a:defRPr b="1">
                <a:solidFill>
                  <a:schemeClr val="tx1"/>
                </a:solidFill>
                <a:latin typeface="Arial" pitchFamily="34" charset="0"/>
              </a:defRPr>
            </a:lvl5pPr>
            <a:lvl6pPr marL="2552758" indent="-232069" defTabSz="950836" eaLnBrk="0" fontAlgn="base" hangingPunct="0">
              <a:spcBef>
                <a:spcPct val="0"/>
              </a:spcBef>
              <a:spcAft>
                <a:spcPct val="0"/>
              </a:spcAft>
              <a:defRPr b="1">
                <a:solidFill>
                  <a:schemeClr val="tx1"/>
                </a:solidFill>
                <a:latin typeface="Arial" pitchFamily="34" charset="0"/>
              </a:defRPr>
            </a:lvl6pPr>
            <a:lvl7pPr marL="3016895" indent="-232069" defTabSz="950836" eaLnBrk="0" fontAlgn="base" hangingPunct="0">
              <a:spcBef>
                <a:spcPct val="0"/>
              </a:spcBef>
              <a:spcAft>
                <a:spcPct val="0"/>
              </a:spcAft>
              <a:defRPr b="1">
                <a:solidFill>
                  <a:schemeClr val="tx1"/>
                </a:solidFill>
                <a:latin typeface="Arial" pitchFamily="34" charset="0"/>
              </a:defRPr>
            </a:lvl7pPr>
            <a:lvl8pPr marL="3481034" indent="-232069" defTabSz="950836" eaLnBrk="0" fontAlgn="base" hangingPunct="0">
              <a:spcBef>
                <a:spcPct val="0"/>
              </a:spcBef>
              <a:spcAft>
                <a:spcPct val="0"/>
              </a:spcAft>
              <a:defRPr b="1">
                <a:solidFill>
                  <a:schemeClr val="tx1"/>
                </a:solidFill>
                <a:latin typeface="Arial" pitchFamily="34" charset="0"/>
              </a:defRPr>
            </a:lvl8pPr>
            <a:lvl9pPr marL="3945171" indent="-232069" defTabSz="9508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55</a:t>
            </a:fld>
            <a:endParaRPr lang="en-US" dirty="0" smtClean="0">
              <a:solidFill>
                <a:prstClr val="black"/>
              </a:solidFill>
              <a:cs typeface="Arial"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1" y="4445964"/>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72" tIns="47684" rIns="95372" bIns="47684" numCol="1" anchor="t" anchorCtr="0" compatLnSpc="1">
            <a:prstTxWarp prst="textNoShape">
              <a:avLst/>
            </a:prstTxWarp>
          </a:bodyPr>
          <a:lstStyle/>
          <a:p>
            <a:pPr lvl="1">
              <a:defRPr/>
            </a:pPr>
            <a:r>
              <a:rPr lang="en-US" baseline="0" dirty="0" smtClean="0">
                <a:latin typeface="Arial" charset="0"/>
              </a:rPr>
              <a:t>The BD2K Training program has completed review of applications in response to three FOAs: * one for mentored career development awards, one for short courses on biomedical Big Data, and one for open educational resources. These have been through the BD2K Multi-Council Working Group and assigned to various </a:t>
            </a:r>
            <a:r>
              <a:rPr lang="en-US" dirty="0" smtClean="0">
                <a:latin typeface="Arial" charset="0"/>
              </a:rPr>
              <a:t>institutes and centers</a:t>
            </a:r>
            <a:r>
              <a:rPr lang="en-US" baseline="0" dirty="0" smtClean="0">
                <a:latin typeface="Arial" charset="0"/>
              </a:rPr>
              <a:t>. * The FOA for the T32 grants for pre-doctoral training in biomedical Big </a:t>
            </a:r>
            <a:r>
              <a:rPr lang="en-US" dirty="0">
                <a:latin typeface="Arial" charset="0"/>
              </a:rPr>
              <a:t>D</a:t>
            </a:r>
            <a:r>
              <a:rPr lang="en-US" baseline="0" dirty="0" smtClean="0">
                <a:latin typeface="Arial" charset="0"/>
              </a:rPr>
              <a:t>ata was released in late July, and another round will be released </a:t>
            </a:r>
            <a:r>
              <a:rPr lang="en-US" dirty="0" smtClean="0">
                <a:latin typeface="Arial" charset="0"/>
              </a:rPr>
              <a:t>next</a:t>
            </a:r>
            <a:r>
              <a:rPr lang="en-US" baseline="0" dirty="0" smtClean="0">
                <a:latin typeface="Arial" charset="0"/>
              </a:rPr>
              <a:t> July.</a:t>
            </a:r>
            <a:endParaRPr lang="en-US" dirty="0" smtClean="0">
              <a:latin typeface="Arial" charset="0"/>
            </a:endParaRPr>
          </a:p>
          <a:p>
            <a:pPr lvl="1">
              <a:defRPr/>
            </a:pPr>
            <a:endParaRPr lang="en-US" baseline="0" dirty="0" smtClean="0">
              <a:latin typeface="Arial" charset="0"/>
            </a:endParaRPr>
          </a:p>
          <a:p>
            <a:pPr lvl="1">
              <a:defRPr/>
            </a:pPr>
            <a:r>
              <a:rPr lang="en-US" baseline="0" dirty="0" smtClean="0">
                <a:latin typeface="Arial" charset="0"/>
              </a:rPr>
              <a:t>* The Targeted Software Development FOA has been released, and the applications were received in June. There was a robust response from the community to this FOA. The applications will </a:t>
            </a:r>
            <a:r>
              <a:rPr lang="en-US" dirty="0" smtClean="0">
                <a:latin typeface="Arial" charset="0"/>
              </a:rPr>
              <a:t>come</a:t>
            </a:r>
            <a:r>
              <a:rPr lang="en-US" baseline="0" dirty="0" smtClean="0">
                <a:latin typeface="Arial" charset="0"/>
              </a:rPr>
              <a:t> to this Council in February 2015.</a:t>
            </a:r>
            <a:endParaRPr lang="en-US" dirty="0" smtClean="0">
              <a:latin typeface="Arial" charset="0"/>
            </a:endParaRPr>
          </a:p>
          <a:p>
            <a:pPr lvl="1">
              <a:defRPr/>
            </a:pP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36" eaLnBrk="0" hangingPunct="0">
              <a:defRPr b="1">
                <a:solidFill>
                  <a:schemeClr val="tx1"/>
                </a:solidFill>
                <a:latin typeface="Arial" pitchFamily="34" charset="0"/>
              </a:defRPr>
            </a:lvl1pPr>
            <a:lvl2pPr marL="754222" indent="-290086" defTabSz="950836" eaLnBrk="0" hangingPunct="0">
              <a:defRPr b="1">
                <a:solidFill>
                  <a:schemeClr val="tx1"/>
                </a:solidFill>
                <a:latin typeface="Arial" pitchFamily="34" charset="0"/>
              </a:defRPr>
            </a:lvl2pPr>
            <a:lvl3pPr marL="1160345" indent="-232069" defTabSz="950836" eaLnBrk="0" hangingPunct="0">
              <a:defRPr b="1">
                <a:solidFill>
                  <a:schemeClr val="tx1"/>
                </a:solidFill>
                <a:latin typeface="Arial" pitchFamily="34" charset="0"/>
              </a:defRPr>
            </a:lvl3pPr>
            <a:lvl4pPr marL="1624483" indent="-232069" defTabSz="950836" eaLnBrk="0" hangingPunct="0">
              <a:defRPr b="1">
                <a:solidFill>
                  <a:schemeClr val="tx1"/>
                </a:solidFill>
                <a:latin typeface="Arial" pitchFamily="34" charset="0"/>
              </a:defRPr>
            </a:lvl4pPr>
            <a:lvl5pPr marL="2088620" indent="-232069" defTabSz="950836" eaLnBrk="0" hangingPunct="0">
              <a:defRPr b="1">
                <a:solidFill>
                  <a:schemeClr val="tx1"/>
                </a:solidFill>
                <a:latin typeface="Arial" pitchFamily="34" charset="0"/>
              </a:defRPr>
            </a:lvl5pPr>
            <a:lvl6pPr marL="2552758" indent="-232069" defTabSz="950836" eaLnBrk="0" fontAlgn="base" hangingPunct="0">
              <a:spcBef>
                <a:spcPct val="0"/>
              </a:spcBef>
              <a:spcAft>
                <a:spcPct val="0"/>
              </a:spcAft>
              <a:defRPr b="1">
                <a:solidFill>
                  <a:schemeClr val="tx1"/>
                </a:solidFill>
                <a:latin typeface="Arial" pitchFamily="34" charset="0"/>
              </a:defRPr>
            </a:lvl6pPr>
            <a:lvl7pPr marL="3016895" indent="-232069" defTabSz="950836" eaLnBrk="0" fontAlgn="base" hangingPunct="0">
              <a:spcBef>
                <a:spcPct val="0"/>
              </a:spcBef>
              <a:spcAft>
                <a:spcPct val="0"/>
              </a:spcAft>
              <a:defRPr b="1">
                <a:solidFill>
                  <a:schemeClr val="tx1"/>
                </a:solidFill>
                <a:latin typeface="Arial" pitchFamily="34" charset="0"/>
              </a:defRPr>
            </a:lvl7pPr>
            <a:lvl8pPr marL="3481034" indent="-232069" defTabSz="950836" eaLnBrk="0" fontAlgn="base" hangingPunct="0">
              <a:spcBef>
                <a:spcPct val="0"/>
              </a:spcBef>
              <a:spcAft>
                <a:spcPct val="0"/>
              </a:spcAft>
              <a:defRPr b="1">
                <a:solidFill>
                  <a:schemeClr val="tx1"/>
                </a:solidFill>
                <a:latin typeface="Arial" pitchFamily="34" charset="0"/>
              </a:defRPr>
            </a:lvl8pPr>
            <a:lvl9pPr marL="3945171" indent="-232069" defTabSz="9508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56</a:t>
            </a:fld>
            <a:endParaRPr lang="en-US" dirty="0" smtClean="0">
              <a:solidFill>
                <a:prstClr val="black"/>
              </a:solidFill>
              <a:cs typeface="Arial"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Rot="1" noChangeAspect="1" noChangeArrowheads="1" noTextEdit="1"/>
          </p:cNvSpPr>
          <p:nvPr>
            <p:ph type="sldImg"/>
          </p:nvPr>
        </p:nvSpPr>
        <p:spPr bwMode="auto">
          <a:xfrm>
            <a:off x="1203325" y="701675"/>
            <a:ext cx="4681538" cy="3509963"/>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xfrm>
            <a:off x="965201" y="4445964"/>
            <a:ext cx="5106305" cy="4210331"/>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72" tIns="47684" rIns="95372" bIns="47684" numCol="1" anchor="t" anchorCtr="0" compatLnSpc="1">
            <a:prstTxWarp prst="textNoShape">
              <a:avLst/>
            </a:prstTxWarp>
          </a:bodyPr>
          <a:lstStyle/>
          <a:p>
            <a:pPr lvl="2" defTabSz="631992">
              <a:buClr>
                <a:schemeClr val="bg1"/>
              </a:buClr>
              <a:buSzPct val="95000"/>
              <a:defRPr/>
            </a:pPr>
            <a:r>
              <a:rPr lang="en-US" dirty="0" smtClean="0">
                <a:latin typeface="Arial" pitchFamily="34" charset="0"/>
                <a:cs typeface="Arial" pitchFamily="34" charset="0"/>
              </a:rPr>
              <a:t>And</a:t>
            </a:r>
            <a:r>
              <a:rPr lang="en-US" baseline="0" dirty="0" smtClean="0">
                <a:latin typeface="Arial" pitchFamily="34" charset="0"/>
                <a:cs typeface="Arial" pitchFamily="34" charset="0"/>
              </a:rPr>
              <a:t> s</a:t>
            </a:r>
            <a:r>
              <a:rPr lang="en-US" dirty="0" smtClean="0">
                <a:latin typeface="Arial" pitchFamily="34" charset="0"/>
                <a:cs typeface="Arial" pitchFamily="34" charset="0"/>
              </a:rPr>
              <a:t>peaking of the BD2K Multi-Council Working Group… As was explained at the last Council</a:t>
            </a:r>
            <a:r>
              <a:rPr lang="en-US" baseline="0" dirty="0" smtClean="0">
                <a:latin typeface="Arial" pitchFamily="34" charset="0"/>
                <a:cs typeface="Arial" pitchFamily="34" charset="0"/>
              </a:rPr>
              <a:t> meeting, BD2K cannot issue FOAs on its own, and its money comes from all the NIH institutes and centers. Therefore, it is important to have programmatic and scientific input from representatives from all the</a:t>
            </a:r>
            <a:r>
              <a:rPr lang="en-US" dirty="0" smtClean="0">
                <a:latin typeface="Arial" pitchFamily="34" charset="0"/>
                <a:cs typeface="Arial" pitchFamily="34" charset="0"/>
              </a:rPr>
              <a:t> institutes and centers about BD2K</a:t>
            </a:r>
            <a:r>
              <a:rPr lang="en-US" baseline="0" dirty="0" smtClean="0">
                <a:latin typeface="Arial" pitchFamily="34" charset="0"/>
                <a:cs typeface="Arial" pitchFamily="34" charset="0"/>
              </a:rPr>
              <a:t>, not just the one that issued the FOA. * For that reason, the BD2K Multi-Council Working Group (the first group of its kind at NIH) was created to provide council-level review </a:t>
            </a:r>
            <a:r>
              <a:rPr lang="en-US" dirty="0" smtClean="0">
                <a:latin typeface="Arial" pitchFamily="34" charset="0"/>
                <a:cs typeface="Arial" pitchFamily="34" charset="0"/>
              </a:rPr>
              <a:t>of</a:t>
            </a:r>
            <a:r>
              <a:rPr lang="en-US" baseline="0" dirty="0" smtClean="0">
                <a:latin typeface="Arial" pitchFamily="34" charset="0"/>
                <a:cs typeface="Arial" pitchFamily="34" charset="0"/>
              </a:rPr>
              <a:t> BD2K applications. Typically, this group will meet prior to council meetings so that it can review BD2K applications before they are approved by </a:t>
            </a:r>
            <a:r>
              <a:rPr lang="en-US" dirty="0" smtClean="0">
                <a:latin typeface="Arial" pitchFamily="34" charset="0"/>
                <a:cs typeface="Arial" pitchFamily="34" charset="0"/>
              </a:rPr>
              <a:t>individual </a:t>
            </a:r>
            <a:r>
              <a:rPr lang="en-US" baseline="0" dirty="0" smtClean="0">
                <a:latin typeface="Arial" pitchFamily="34" charset="0"/>
                <a:cs typeface="Arial" pitchFamily="34" charset="0"/>
              </a:rPr>
              <a:t>councils.</a:t>
            </a:r>
          </a:p>
          <a:p>
            <a:pPr lvl="2" defTabSz="631992">
              <a:buClr>
                <a:schemeClr val="bg1"/>
              </a:buClr>
              <a:buSzPct val="95000"/>
              <a:defRPr/>
            </a:pPr>
            <a:endParaRPr lang="en-US" baseline="0" dirty="0" smtClean="0">
              <a:latin typeface="Arial" pitchFamily="34" charset="0"/>
              <a:cs typeface="Arial" pitchFamily="34" charset="0"/>
            </a:endParaRPr>
          </a:p>
          <a:p>
            <a:pPr lvl="2" defTabSz="631992">
              <a:buClr>
                <a:schemeClr val="bg1"/>
              </a:buClr>
              <a:buSzPct val="95000"/>
              <a:defRPr/>
            </a:pPr>
            <a:r>
              <a:rPr lang="en-US" dirty="0" smtClean="0">
                <a:latin typeface="Arial" pitchFamily="34" charset="0"/>
                <a:cs typeface="Arial" pitchFamily="34" charset="0"/>
              </a:rPr>
              <a:t>* To</a:t>
            </a:r>
            <a:r>
              <a:rPr lang="en-US" baseline="0" dirty="0" smtClean="0">
                <a:latin typeface="Arial" pitchFamily="34" charset="0"/>
                <a:cs typeface="Arial" pitchFamily="34" charset="0"/>
              </a:rPr>
              <a:t> date, this group has met twice via conference call to discuss the various BD2K programmatic</a:t>
            </a:r>
            <a:r>
              <a:rPr lang="en-US" dirty="0" smtClean="0">
                <a:latin typeface="Arial" pitchFamily="34" charset="0"/>
                <a:cs typeface="Arial" pitchFamily="34" charset="0"/>
              </a:rPr>
              <a:t> components I mentioned earlier.  </a:t>
            </a:r>
          </a:p>
          <a:p>
            <a:pPr lvl="2" defTabSz="631992">
              <a:buClr>
                <a:schemeClr val="bg1"/>
              </a:buClr>
              <a:buSzPct val="95000"/>
              <a:defRPr/>
            </a:pPr>
            <a:endParaRPr lang="en-US" dirty="0" smtClean="0">
              <a:latin typeface="Arial" pitchFamily="34" charset="0"/>
              <a:cs typeface="Arial" pitchFamily="34" charset="0"/>
            </a:endParaRPr>
          </a:p>
          <a:p>
            <a:pPr lvl="2" defTabSz="631992">
              <a:buClr>
                <a:schemeClr val="bg1"/>
              </a:buClr>
              <a:buSzPct val="95000"/>
              <a:defRPr/>
            </a:pPr>
            <a:r>
              <a:rPr lang="en-US" dirty="0" smtClean="0">
                <a:latin typeface="Arial" pitchFamily="34" charset="0"/>
                <a:cs typeface="Arial" pitchFamily="34" charset="0"/>
              </a:rPr>
              <a:t>* So far</a:t>
            </a:r>
            <a:r>
              <a:rPr lang="en-US" baseline="0" dirty="0" smtClean="0">
                <a:latin typeface="Arial" pitchFamily="34" charset="0"/>
                <a:cs typeface="Arial" pitchFamily="34" charset="0"/>
              </a:rPr>
              <a:t>, the group has only been asked to review applications and pay lists recommended by BD2K staff. * But</a:t>
            </a:r>
            <a:r>
              <a:rPr lang="en-US" dirty="0" smtClean="0">
                <a:latin typeface="Arial" pitchFamily="34" charset="0"/>
                <a:cs typeface="Arial" pitchFamily="34" charset="0"/>
              </a:rPr>
              <a:t> i</a:t>
            </a:r>
            <a:r>
              <a:rPr lang="en-US" baseline="0" dirty="0" smtClean="0">
                <a:latin typeface="Arial" pitchFamily="34" charset="0"/>
                <a:cs typeface="Arial" pitchFamily="34" charset="0"/>
              </a:rPr>
              <a:t>n the future, the group will also be asked to provide</a:t>
            </a:r>
            <a:r>
              <a:rPr lang="en-US" dirty="0" smtClean="0">
                <a:latin typeface="Arial" pitchFamily="34" charset="0"/>
                <a:cs typeface="Arial" pitchFamily="34" charset="0"/>
              </a:rPr>
              <a:t> input about possible </a:t>
            </a:r>
            <a:r>
              <a:rPr lang="en-US" baseline="0" dirty="0" smtClean="0">
                <a:latin typeface="Arial" pitchFamily="34" charset="0"/>
                <a:cs typeface="Arial" pitchFamily="34" charset="0"/>
              </a:rPr>
              <a:t>future BD2K programs and FOAs.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1"/>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836" eaLnBrk="0" hangingPunct="0">
              <a:defRPr b="1">
                <a:solidFill>
                  <a:schemeClr val="tx1"/>
                </a:solidFill>
                <a:latin typeface="Arial" pitchFamily="34" charset="0"/>
              </a:defRPr>
            </a:lvl1pPr>
            <a:lvl2pPr marL="754222" indent="-290086" defTabSz="950836" eaLnBrk="0" hangingPunct="0">
              <a:defRPr b="1">
                <a:solidFill>
                  <a:schemeClr val="tx1"/>
                </a:solidFill>
                <a:latin typeface="Arial" pitchFamily="34" charset="0"/>
              </a:defRPr>
            </a:lvl2pPr>
            <a:lvl3pPr marL="1160345" indent="-232069" defTabSz="950836" eaLnBrk="0" hangingPunct="0">
              <a:defRPr b="1">
                <a:solidFill>
                  <a:schemeClr val="tx1"/>
                </a:solidFill>
                <a:latin typeface="Arial" pitchFamily="34" charset="0"/>
              </a:defRPr>
            </a:lvl3pPr>
            <a:lvl4pPr marL="1624483" indent="-232069" defTabSz="950836" eaLnBrk="0" hangingPunct="0">
              <a:defRPr b="1">
                <a:solidFill>
                  <a:schemeClr val="tx1"/>
                </a:solidFill>
                <a:latin typeface="Arial" pitchFamily="34" charset="0"/>
              </a:defRPr>
            </a:lvl4pPr>
            <a:lvl5pPr marL="2088620" indent="-232069" defTabSz="950836" eaLnBrk="0" hangingPunct="0">
              <a:defRPr b="1">
                <a:solidFill>
                  <a:schemeClr val="tx1"/>
                </a:solidFill>
                <a:latin typeface="Arial" pitchFamily="34" charset="0"/>
              </a:defRPr>
            </a:lvl5pPr>
            <a:lvl6pPr marL="2552758" indent="-232069" defTabSz="950836" eaLnBrk="0" fontAlgn="base" hangingPunct="0">
              <a:spcBef>
                <a:spcPct val="0"/>
              </a:spcBef>
              <a:spcAft>
                <a:spcPct val="0"/>
              </a:spcAft>
              <a:defRPr b="1">
                <a:solidFill>
                  <a:schemeClr val="tx1"/>
                </a:solidFill>
                <a:latin typeface="Arial" pitchFamily="34" charset="0"/>
              </a:defRPr>
            </a:lvl6pPr>
            <a:lvl7pPr marL="3016895" indent="-232069" defTabSz="950836" eaLnBrk="0" fontAlgn="base" hangingPunct="0">
              <a:spcBef>
                <a:spcPct val="0"/>
              </a:spcBef>
              <a:spcAft>
                <a:spcPct val="0"/>
              </a:spcAft>
              <a:defRPr b="1">
                <a:solidFill>
                  <a:schemeClr val="tx1"/>
                </a:solidFill>
                <a:latin typeface="Arial" pitchFamily="34" charset="0"/>
              </a:defRPr>
            </a:lvl7pPr>
            <a:lvl8pPr marL="3481034" indent="-232069" defTabSz="950836" eaLnBrk="0" fontAlgn="base" hangingPunct="0">
              <a:spcBef>
                <a:spcPct val="0"/>
              </a:spcBef>
              <a:spcAft>
                <a:spcPct val="0"/>
              </a:spcAft>
              <a:defRPr b="1">
                <a:solidFill>
                  <a:schemeClr val="tx1"/>
                </a:solidFill>
                <a:latin typeface="Arial" pitchFamily="34" charset="0"/>
              </a:defRPr>
            </a:lvl8pPr>
            <a:lvl9pPr marL="3945171" indent="-232069" defTabSz="950836"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57</a:t>
            </a:fld>
            <a:endParaRPr lang="en-US" dirty="0" smtClean="0">
              <a:solidFill>
                <a:prstClr val="black"/>
              </a:solidFill>
              <a:cs typeface="Arial"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58</a:t>
            </a:fld>
            <a:endParaRPr lang="en-US" dirty="0" smtClean="0">
              <a:cs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33" tIns="47316" rIns="94633" bIns="47316" numCol="1" anchor="t" anchorCtr="0" compatLnSpc="1">
            <a:prstTxWarp prst="textNoShape">
              <a:avLst/>
            </a:prstTxWarp>
          </a:bodyPr>
          <a:lstStyle/>
          <a:p>
            <a:pPr defTabSz="929611">
              <a:defRPr/>
            </a:pPr>
            <a:r>
              <a:rPr lang="en-US" dirty="0" smtClean="0">
                <a:latin typeface="Arial" pitchFamily="34" charset="0"/>
                <a:cs typeface="Arial" pitchFamily="34" charset="0"/>
              </a:rPr>
              <a:t>The </a:t>
            </a:r>
            <a:r>
              <a:rPr lang="en-US" baseline="0" dirty="0" smtClean="0">
                <a:latin typeface="Arial" pitchFamily="34" charset="0"/>
                <a:cs typeface="Arial" pitchFamily="34" charset="0"/>
              </a:rPr>
              <a:t>Genomics in Medicine Lecture Series culminated in June. The series </a:t>
            </a:r>
            <a:r>
              <a:rPr lang="en-US" dirty="0" smtClean="0">
                <a:latin typeface="Arial" pitchFamily="34" charset="0"/>
                <a:cs typeface="Arial" pitchFamily="34" charset="0"/>
              </a:rPr>
              <a:t>represented</a:t>
            </a:r>
            <a:r>
              <a:rPr lang="en-US" baseline="0" dirty="0" smtClean="0">
                <a:latin typeface="Arial" pitchFamily="34" charset="0"/>
                <a:cs typeface="Arial" pitchFamily="34" charset="0"/>
              </a:rPr>
              <a:t> a collaboration involving NHGRI, Suburban Hospital, and Johns Hopkins University. It was launched in 2011, and consisted of 25 lectures.  </a:t>
            </a:r>
          </a:p>
          <a:p>
            <a:pPr defTabSz="929611">
              <a:defRPr/>
            </a:pPr>
            <a:endParaRPr lang="en-US" baseline="0" dirty="0" smtClean="0">
              <a:latin typeface="Arial" pitchFamily="34" charset="0"/>
              <a:cs typeface="Arial" pitchFamily="34" charset="0"/>
            </a:endParaRPr>
          </a:p>
          <a:p>
            <a:pPr defTabSz="929611">
              <a:defRPr/>
            </a:pPr>
            <a:r>
              <a:rPr lang="en-US" baseline="0" dirty="0" smtClean="0">
                <a:latin typeface="Arial" pitchFamily="34" charset="0"/>
                <a:cs typeface="Arial" pitchFamily="34" charset="0"/>
              </a:rPr>
              <a:t>The lecture series was intended to </a:t>
            </a:r>
            <a:r>
              <a:rPr lang="en-US" dirty="0" smtClean="0">
                <a:latin typeface="Arial" pitchFamily="34" charset="0"/>
                <a:cs typeface="Arial" pitchFamily="34" charset="0"/>
              </a:rPr>
              <a:t>educate healthcare professionals about the increasing role of genomics in clinical care. It began with an</a:t>
            </a:r>
            <a:r>
              <a:rPr lang="en-US" baseline="0" dirty="0" smtClean="0">
                <a:latin typeface="Arial" pitchFamily="34" charset="0"/>
                <a:cs typeface="Arial" pitchFamily="34" charset="0"/>
              </a:rPr>
              <a:t> introductory lecture on current knowledge of the human genome, and then included lectures on genomics and infectious disease, rational therapeutics, maternal-child health, cardiovascular diseases, </a:t>
            </a:r>
            <a:r>
              <a:rPr lang="en-US" baseline="0" dirty="0" err="1" smtClean="0">
                <a:latin typeface="Arial" pitchFamily="34" charset="0"/>
                <a:cs typeface="Arial" pitchFamily="34" charset="0"/>
              </a:rPr>
              <a:t>autoinflammatory</a:t>
            </a:r>
            <a:r>
              <a:rPr lang="en-US" baseline="0" dirty="0" smtClean="0">
                <a:latin typeface="Arial" pitchFamily="34" charset="0"/>
                <a:cs typeface="Arial" pitchFamily="34" charset="0"/>
              </a:rPr>
              <a:t> diseases, neuromuscular diseases, ophthalmic diseases, pharmacogenomics, oncology, neurology, and psychiatry</a:t>
            </a:r>
            <a:r>
              <a:rPr lang="en-US" dirty="0" smtClean="0">
                <a:latin typeface="Arial" pitchFamily="34" charset="0"/>
                <a:cs typeface="Arial" pitchFamily="34" charset="0"/>
              </a:rPr>
              <a:t>. The speakers were all experts in their fields from NHGRI, other NIH institutes and centers, and Johns Hopkins</a:t>
            </a:r>
            <a:r>
              <a:rPr lang="en-US" baseline="0" dirty="0" smtClean="0">
                <a:latin typeface="Arial" pitchFamily="34" charset="0"/>
                <a:cs typeface="Arial" pitchFamily="34" charset="0"/>
              </a:rPr>
              <a:t> University.  </a:t>
            </a:r>
          </a:p>
          <a:p>
            <a:pPr defTabSz="929611">
              <a:defRPr/>
            </a:pPr>
            <a:endParaRPr lang="en-US" baseline="0" dirty="0" smtClean="0">
              <a:latin typeface="Arial" pitchFamily="34" charset="0"/>
              <a:cs typeface="Arial" pitchFamily="34" charset="0"/>
            </a:endParaRPr>
          </a:p>
          <a:p>
            <a:pPr defTabSz="929611">
              <a:defRPr/>
            </a:pPr>
            <a:r>
              <a:rPr lang="en-US" baseline="0" dirty="0" smtClean="0">
                <a:latin typeface="Arial" pitchFamily="34" charset="0"/>
                <a:cs typeface="Arial" pitchFamily="34" charset="0"/>
              </a:rPr>
              <a:t>Video recordings of all the lectures are available on NHGRI’s </a:t>
            </a:r>
            <a:r>
              <a:rPr lang="en-US" baseline="0" dirty="0" err="1" smtClean="0">
                <a:latin typeface="Arial" pitchFamily="34" charset="0"/>
                <a:cs typeface="Arial" pitchFamily="34" charset="0"/>
              </a:rPr>
              <a:t>GenomeTV</a:t>
            </a:r>
            <a:r>
              <a:rPr lang="en-US" baseline="0" dirty="0" smtClean="0">
                <a:latin typeface="Arial" pitchFamily="34" charset="0"/>
                <a:cs typeface="Arial" pitchFamily="34" charset="0"/>
              </a:rPr>
              <a:t> channel of YouTube.     </a:t>
            </a:r>
            <a:endParaRPr lang="en-US" dirty="0" smtClean="0">
              <a:latin typeface="Arial" pitchFamily="34" charset="0"/>
              <a:cs typeface="Arial" pitchFamily="34" charset="0"/>
            </a:endParaRPr>
          </a:p>
          <a:p>
            <a:pPr>
              <a:defRPr/>
            </a:pP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008">
              <a:defRPr/>
            </a:pPr>
            <a:fld id="{EF1538E9-0E3C-4F99-854D-827A84D0C00A}" type="slidenum">
              <a:rPr lang="en-US" smtClean="0">
                <a:solidFill>
                  <a:srgbClr val="000000"/>
                </a:solidFill>
              </a:rPr>
              <a:pPr defTabSz="933008">
                <a:defRPr/>
              </a:pPr>
              <a:t>59</a:t>
            </a:fld>
            <a:endParaRPr lang="en-US" dirty="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xfrm>
            <a:off x="1203325" y="701675"/>
            <a:ext cx="4679950" cy="3509963"/>
          </a:xfrm>
          <a:prstGeom prst="rect">
            <a:avLst/>
          </a:prstGeom>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And we will start</a:t>
            </a:r>
            <a:r>
              <a:rPr lang="en-US" baseline="0" dirty="0" smtClean="0">
                <a:latin typeface="Arial" pitchFamily="34" charset="0"/>
                <a:cs typeface="Arial" pitchFamily="34" charset="0"/>
              </a:rPr>
              <a:t> with some General NHGRI Updates.</a:t>
            </a:r>
            <a:endParaRPr lang="en-US" dirty="0" smtClean="0">
              <a:latin typeface="Arial" pitchFamily="34" charset="0"/>
              <a:cs typeface="Arial" pitchFamily="34" charset="0"/>
            </a:endParaRP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a:t>
            </a:fld>
            <a:endParaRPr lang="en-US" dirty="0" smtClean="0">
              <a:cs typeface="Arial"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r>
              <a:rPr lang="en-US" baseline="0" dirty="0" smtClean="0">
                <a:latin typeface="Arial" pitchFamily="34" charset="0"/>
                <a:cs typeface="Arial" pitchFamily="34" charset="0"/>
              </a:rPr>
              <a:t>At the end of July, the FDA released the long-awaited details of its draft guidance for the regulation of laboratory developed tests</a:t>
            </a:r>
            <a:r>
              <a:rPr lang="en-US" dirty="0" smtClean="0">
                <a:latin typeface="Arial" pitchFamily="34" charset="0"/>
                <a:cs typeface="Arial" pitchFamily="34" charset="0"/>
              </a:rPr>
              <a:t> (</a:t>
            </a:r>
            <a:r>
              <a:rPr lang="en-US" baseline="0" dirty="0" smtClean="0">
                <a:latin typeface="Arial" pitchFamily="34" charset="0"/>
                <a:cs typeface="Arial" pitchFamily="34" charset="0"/>
              </a:rPr>
              <a:t>or LDTs</a:t>
            </a:r>
            <a:r>
              <a:rPr lang="en-US" dirty="0">
                <a:latin typeface="Arial" pitchFamily="34" charset="0"/>
                <a:cs typeface="Arial" pitchFamily="34" charset="0"/>
              </a:rPr>
              <a:t>)</a:t>
            </a:r>
            <a:r>
              <a:rPr lang="en-US" baseline="0" dirty="0" smtClean="0">
                <a:latin typeface="Arial" pitchFamily="34" charset="0"/>
                <a:cs typeface="Arial" pitchFamily="34" charset="0"/>
              </a:rPr>
              <a:t>. Currently, if a molecular diagnostic test is developed and only performed in a single laboratory, it is classified as an LDT and receives no regulatory oversight before coming to market. This is in contrast to requirements for similar diagnostics that are marketed as kits and sold to multiple laboratories (even if the substance of the tests is the same). The FDA has stated for many years that it would like to level this playing field, and this much-anticipated draft guidance spells out how it proposes to do so.</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FDA plans to phase-in their oversight through a risk-based approach for regulating LDTs, with continued ‘enforcement discretion’ (that is, a hands-off approach) for many tests, including the lowest risk tests and those for rare diseases. Beginning 12 months after the guidelines are finalized, those tests that the FDA considers to be moderate and high-risk LDTs will be subject to the same kinds of clearance or approval process as test kits.</a:t>
            </a:r>
          </a:p>
          <a:p>
            <a:endParaRPr lang="en-US" baseline="0" dirty="0" smtClean="0">
              <a:latin typeface="Arial" pitchFamily="34" charset="0"/>
              <a:cs typeface="Arial" pitchFamily="34" charset="0"/>
            </a:endParaRPr>
          </a:p>
          <a:p>
            <a:r>
              <a:rPr lang="en-US" baseline="0" dirty="0" smtClean="0">
                <a:latin typeface="Arial" pitchFamily="34" charset="0"/>
                <a:cs typeface="Arial" pitchFamily="34" charset="0"/>
              </a:rPr>
              <a:t>The FDA plans to hold public meetings to engage with stakeholders before finalizing the LDT guidance in the coming months.</a:t>
            </a:r>
          </a:p>
        </p:txBody>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7414331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lstStyle/>
          <a:p>
            <a:pPr defTabSz="929421">
              <a:defRPr/>
            </a:pPr>
            <a:r>
              <a:rPr lang="en-US" dirty="0" smtClean="0">
                <a:latin typeface="Arial" panose="020B0604020202020204" pitchFamily="34" charset="0"/>
                <a:cs typeface="Arial" panose="020B0604020202020204" pitchFamily="34" charset="0"/>
              </a:rPr>
              <a:t>In addition to publishing the draft LDT guidance, the FDA</a:t>
            </a:r>
            <a:r>
              <a:rPr lang="en-US" baseline="0" dirty="0" smtClean="0">
                <a:latin typeface="Arial" panose="020B0604020202020204" pitchFamily="34" charset="0"/>
                <a:cs typeface="Arial" panose="020B0604020202020204" pitchFamily="34" charset="0"/>
              </a:rPr>
              <a:t> published the final guidance for getting approvals of in vitro companion diagnostic devices. This guidance is intended to assist both </a:t>
            </a:r>
            <a:r>
              <a:rPr lang="en-US" dirty="0">
                <a:latin typeface="Arial" panose="020B0604020202020204" pitchFamily="34" charset="0"/>
                <a:cs typeface="Arial" panose="020B0604020202020204" pitchFamily="34" charset="0"/>
              </a:rPr>
              <a:t>developers of drugs seeking FDA </a:t>
            </a:r>
            <a:r>
              <a:rPr lang="en-US" dirty="0" smtClean="0">
                <a:latin typeface="Arial" panose="020B0604020202020204" pitchFamily="34" charset="0"/>
                <a:cs typeface="Arial" panose="020B0604020202020204" pitchFamily="34" charset="0"/>
              </a:rPr>
              <a:t>approval </a:t>
            </a:r>
            <a:r>
              <a:rPr lang="en-US" dirty="0">
                <a:latin typeface="Arial" panose="020B0604020202020204" pitchFamily="34" charset="0"/>
                <a:cs typeface="Arial" panose="020B0604020202020204" pitchFamily="34" charset="0"/>
              </a:rPr>
              <a:t>where the use of a companion diagnostic is essential for a </a:t>
            </a:r>
            <a:r>
              <a:rPr lang="en-US" dirty="0" err="1" smtClean="0">
                <a:latin typeface="Arial" panose="020B0604020202020204" pitchFamily="34" charset="0"/>
                <a:cs typeface="Arial" panose="020B0604020202020204" pitchFamily="34" charset="0"/>
              </a:rPr>
              <a:t>therapeutic’s</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safety and effectiveness and </a:t>
            </a:r>
            <a:r>
              <a:rPr lang="en-US" dirty="0" smtClean="0">
                <a:latin typeface="Arial" panose="020B0604020202020204" pitchFamily="34" charset="0"/>
                <a:cs typeface="Arial" panose="020B0604020202020204" pitchFamily="34" charset="0"/>
              </a:rPr>
              <a:t>for developers </a:t>
            </a:r>
            <a:r>
              <a:rPr lang="en-US" dirty="0">
                <a:latin typeface="Arial" panose="020B0604020202020204" pitchFamily="34" charset="0"/>
                <a:cs typeface="Arial" panose="020B0604020202020204" pitchFamily="34" charset="0"/>
              </a:rPr>
              <a:t>of the diagnostic devices themselves.  </a:t>
            </a:r>
            <a:endParaRPr lang="en-US" dirty="0" smtClean="0">
              <a:latin typeface="Arial" panose="020B0604020202020204" pitchFamily="34" charset="0"/>
              <a:cs typeface="Arial" panose="020B0604020202020204" pitchFamily="34" charset="0"/>
            </a:endParaRPr>
          </a:p>
          <a:p>
            <a:pPr defTabSz="929421">
              <a:defRPr/>
            </a:pPr>
            <a:endParaRPr lang="en-US" dirty="0" smtClean="0">
              <a:latin typeface="Arial" panose="020B0604020202020204" pitchFamily="34" charset="0"/>
              <a:cs typeface="Arial" panose="020B0604020202020204" pitchFamily="34" charset="0"/>
            </a:endParaRPr>
          </a:p>
          <a:p>
            <a:pPr defTabSz="929421">
              <a:defRPr/>
            </a:pP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final guidance</a:t>
            </a:r>
            <a:r>
              <a:rPr lang="en-US" baseline="0" dirty="0" smtClean="0">
                <a:latin typeface="Arial" panose="020B0604020202020204" pitchFamily="34" charset="0"/>
                <a:cs typeface="Arial" panose="020B0604020202020204" pitchFamily="34" charset="0"/>
              </a:rPr>
              <a:t> clarifies that</a:t>
            </a:r>
            <a:r>
              <a:rPr lang="en-US" dirty="0">
                <a:latin typeface="Arial" panose="020B0604020202020204" pitchFamily="34" charset="0"/>
                <a:cs typeface="Arial" panose="020B0604020202020204" pitchFamily="34" charset="0"/>
              </a:rPr>
              <a:t>, in most cases, the FDA would like to approve the therapeutic and companion diagnostic at the same time, and that </a:t>
            </a:r>
            <a:r>
              <a:rPr lang="en-US" baseline="0" dirty="0" smtClean="0">
                <a:latin typeface="Arial" panose="020B0604020202020204" pitchFamily="34" charset="0"/>
                <a:cs typeface="Arial" panose="020B0604020202020204" pitchFamily="34" charset="0"/>
              </a:rPr>
              <a:t>companion diagnostics will go through FDA’s clearance or approval process using the same risk-based approach currently used for test kits and currently being developed for laboratory</a:t>
            </a:r>
            <a:r>
              <a:rPr lang="en-US" dirty="0" smtClean="0">
                <a:latin typeface="Arial" panose="020B0604020202020204" pitchFamily="34" charset="0"/>
                <a:cs typeface="Arial" panose="020B0604020202020204" pitchFamily="34" charset="0"/>
              </a:rPr>
              <a:t> </a:t>
            </a:r>
            <a:r>
              <a:rPr lang="en-US" baseline="0" dirty="0" smtClean="0">
                <a:latin typeface="Arial" panose="020B0604020202020204" pitchFamily="34" charset="0"/>
                <a:cs typeface="Arial" panose="020B0604020202020204" pitchFamily="34" charset="0"/>
              </a:rPr>
              <a:t>developed tests. It also states, however, that in cases where a therapy is intended to treat a serious or life-threatening condition and there are no satisfactory alternatives on the market, it may approve the drug even if the diagnostic has not yet passed regulatory muster.</a:t>
            </a:r>
          </a:p>
        </p:txBody>
      </p:sp>
      <p:sp>
        <p:nvSpPr>
          <p:cNvPr id="4" name="Slide Number Placeholder 3"/>
          <p:cNvSpPr>
            <a:spLocks noGrp="1"/>
          </p:cNvSpPr>
          <p:nvPr>
            <p:ph type="sldNum" sz="quarter" idx="10"/>
          </p:nvPr>
        </p:nvSpPr>
        <p:spPr/>
        <p:txBody>
          <a:bodyPr/>
          <a:lstStyle/>
          <a:p>
            <a:fld id="{CFDD2888-EA59-4FA6-882F-5E5CD6B79C53}" type="slidenum">
              <a:rPr lang="en-US" smtClean="0"/>
              <a:pPr/>
              <a:t>61</a:t>
            </a:fld>
            <a:endParaRPr lang="en-US" dirty="0"/>
          </a:p>
        </p:txBody>
      </p:sp>
    </p:spTree>
    <p:extLst>
      <p:ext uri="{BB962C8B-B14F-4D97-AF65-F5344CB8AC3E}">
        <p14:creationId xmlns:p14="http://schemas.microsoft.com/office/powerpoint/2010/main" val="30379845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4913" y="701675"/>
            <a:ext cx="4676775" cy="350837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2" tIns="47320" rIns="94642" bIns="47320" numCol="1" anchor="t" anchorCtr="0" compatLnSpc="1">
            <a:prstTxWarp prst="textNoShape">
              <a:avLst/>
            </a:prstTxWarp>
          </a:bodyPr>
          <a:lstStyle/>
          <a:p>
            <a:r>
              <a:rPr lang="en-US" dirty="0" smtClean="0">
                <a:latin typeface="Arial" pitchFamily="34" charset="0"/>
                <a:cs typeface="Arial" pitchFamily="34" charset="0"/>
              </a:rPr>
              <a:t>In June, the NHGRI Education and Community Involvement Branch partnered with </a:t>
            </a:r>
            <a:r>
              <a:rPr lang="en-US" baseline="0" dirty="0" smtClean="0">
                <a:latin typeface="Arial" pitchFamily="34" charset="0"/>
                <a:cs typeface="Arial" pitchFamily="34" charset="0"/>
              </a:rPr>
              <a:t>the National Congress of American Indians and the Smithsonian’s National Museum of the American Indian to host a symposium called “A Spectrum of Perspectives: Native Peoples and Genetic Research.” The event was held at the National Museum of the American Indian in Washington DC.</a:t>
            </a:r>
          </a:p>
          <a:p>
            <a:endParaRPr lang="en-US" baseline="0" dirty="0" smtClean="0">
              <a:latin typeface="Arial" pitchFamily="34" charset="0"/>
              <a:cs typeface="Arial" pitchFamily="34" charset="0"/>
            </a:endParaRPr>
          </a:p>
          <a:p>
            <a:pPr defTabSz="921532">
              <a:defRPr/>
            </a:pPr>
            <a:r>
              <a:rPr lang="en-US" dirty="0">
                <a:latin typeface="Arial" panose="020B0604020202020204" pitchFamily="34" charset="0"/>
                <a:cs typeface="Arial" panose="020B0604020202020204" pitchFamily="34" charset="0"/>
              </a:rPr>
              <a:t>The symposium featured four panel discussions with speakers who represented an array of tribal affiliations, scholarly disciplines, and viewpoints. These conversations ranged from </a:t>
            </a:r>
            <a:r>
              <a:rPr lang="en-US" dirty="0" smtClean="0">
                <a:latin typeface="Arial" panose="020B0604020202020204" pitchFamily="34" charset="0"/>
                <a:cs typeface="Arial" panose="020B0604020202020204" pitchFamily="34" charset="0"/>
              </a:rPr>
              <a:t>whether (and how) </a:t>
            </a:r>
            <a:r>
              <a:rPr lang="en-US" dirty="0">
                <a:latin typeface="Arial" panose="020B0604020202020204" pitchFamily="34" charset="0"/>
                <a:cs typeface="Arial" panose="020B0604020202020204" pitchFamily="34" charset="0"/>
              </a:rPr>
              <a:t>genetics research impacts American </a:t>
            </a:r>
            <a:r>
              <a:rPr lang="en-US" dirty="0" smtClean="0">
                <a:latin typeface="Arial" panose="020B0604020202020204" pitchFamily="34" charset="0"/>
                <a:cs typeface="Arial" panose="020B0604020202020204" pitchFamily="34" charset="0"/>
              </a:rPr>
              <a:t>Indian </a:t>
            </a:r>
            <a:r>
              <a:rPr lang="en-US" dirty="0">
                <a:latin typeface="Arial" panose="020B0604020202020204" pitchFamily="34" charset="0"/>
                <a:cs typeface="Arial" panose="020B0604020202020204" pitchFamily="34" charset="0"/>
              </a:rPr>
              <a:t>and Alaska </a:t>
            </a:r>
            <a:r>
              <a:rPr lang="en-US" dirty="0" smtClean="0">
                <a:latin typeface="Arial" panose="020B0604020202020204" pitchFamily="34" charset="0"/>
                <a:cs typeface="Arial" panose="020B0604020202020204" pitchFamily="34" charset="0"/>
              </a:rPr>
              <a:t>Native </a:t>
            </a:r>
            <a:r>
              <a:rPr lang="en-US" dirty="0">
                <a:latin typeface="Arial" panose="020B0604020202020204" pitchFamily="34" charset="0"/>
                <a:cs typeface="Arial" panose="020B0604020202020204" pitchFamily="34" charset="0"/>
              </a:rPr>
              <a:t>health; genomics and ancestry; training and health career pathways for Native researchers; and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ethics of blood, including viewpoints on specimen handling and identity. </a:t>
            </a:r>
            <a:r>
              <a:rPr lang="en-US" dirty="0" smtClean="0">
                <a:latin typeface="Arial" panose="020B0604020202020204" pitchFamily="34" charset="0"/>
                <a:cs typeface="Arial" panose="020B0604020202020204" pitchFamily="34" charset="0"/>
              </a:rPr>
              <a:t>The </a:t>
            </a:r>
            <a:r>
              <a:rPr lang="en-US" dirty="0">
                <a:latin typeface="Arial" panose="020B0604020202020204" pitchFamily="34" charset="0"/>
                <a:cs typeface="Arial" panose="020B0604020202020204" pitchFamily="34" charset="0"/>
              </a:rPr>
              <a:t>conversation with the audience was rich and informative, and has already led to further </a:t>
            </a:r>
            <a:r>
              <a:rPr lang="en-US" dirty="0" smtClean="0">
                <a:latin typeface="Arial" panose="020B0604020202020204" pitchFamily="34" charset="0"/>
                <a:cs typeface="Arial" panose="020B0604020202020204" pitchFamily="34" charset="0"/>
              </a:rPr>
              <a:t>discussion</a:t>
            </a:r>
            <a:r>
              <a:rPr lang="en-US" baseline="0" dirty="0" smtClean="0">
                <a:latin typeface="Arial" panose="020B0604020202020204" pitchFamily="34" charset="0"/>
                <a:cs typeface="Arial" panose="020B0604020202020204" pitchFamily="34" charset="0"/>
              </a:rPr>
              <a:t> by stakeholders. </a:t>
            </a:r>
          </a:p>
          <a:p>
            <a:pPr>
              <a:defRPr/>
            </a:pPr>
            <a:endParaRPr lang="en-US" i="1" dirty="0" smtClean="0">
              <a:latin typeface="Arial" pitchFamily="34" charset="0"/>
              <a:cs typeface="Arial" pitchFamily="34" charset="0"/>
            </a:endParaRPr>
          </a:p>
          <a:p>
            <a:pPr>
              <a:defRPr/>
            </a:pP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092">
              <a:defRPr/>
            </a:pPr>
            <a:fld id="{EF1538E9-0E3C-4F99-854D-827A84D0C00A}" type="slidenum">
              <a:rPr lang="en-US" smtClean="0">
                <a:solidFill>
                  <a:srgbClr val="000000"/>
                </a:solidFill>
              </a:rPr>
              <a:pPr defTabSz="933092">
                <a:defRPr/>
              </a:pPr>
              <a:t>62</a:t>
            </a:fld>
            <a:endParaRPr lang="en-US" dirty="0" smtClean="0">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4913" y="701675"/>
            <a:ext cx="4676775" cy="350837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2" tIns="47320" rIns="94642" bIns="47320" numCol="1" anchor="t" anchorCtr="0" compatLnSpc="1">
            <a:prstTxWarp prst="textNoShape">
              <a:avLst/>
            </a:prstTxWarp>
          </a:bodyPr>
          <a:lstStyle/>
          <a:p>
            <a:pPr defTabSz="921532">
              <a:defRPr/>
            </a:pPr>
            <a:r>
              <a:rPr lang="en-US" dirty="0" smtClean="0">
                <a:latin typeface="Arial" panose="020B0604020202020204" pitchFamily="34" charset="0"/>
                <a:cs typeface="Arial" panose="020B0604020202020204" pitchFamily="34" charset="0"/>
              </a:rPr>
              <a:t>In </a:t>
            </a:r>
            <a:r>
              <a:rPr lang="en-US" dirty="0">
                <a:latin typeface="Arial" panose="020B0604020202020204" pitchFamily="34" charset="0"/>
                <a:cs typeface="Arial" panose="020B0604020202020204" pitchFamily="34" charset="0"/>
              </a:rPr>
              <a:t>mid-May, </a:t>
            </a:r>
            <a:r>
              <a:rPr lang="en-US" dirty="0" smtClean="0">
                <a:latin typeface="Arial" panose="020B0604020202020204" pitchFamily="34" charset="0"/>
                <a:cs typeface="Arial" panose="020B0604020202020204" pitchFamily="34" charset="0"/>
              </a:rPr>
              <a:t>the NHGRI Education and Community Involvement</a:t>
            </a:r>
            <a:r>
              <a:rPr lang="en-US" baseline="0" dirty="0" smtClean="0">
                <a:latin typeface="Arial" panose="020B0604020202020204" pitchFamily="34" charset="0"/>
                <a:cs typeface="Arial" panose="020B0604020202020204" pitchFamily="34" charset="0"/>
              </a:rPr>
              <a:t> Branch </a:t>
            </a:r>
            <a:r>
              <a:rPr lang="en-US" dirty="0" smtClean="0">
                <a:latin typeface="Arial" panose="020B0604020202020204" pitchFamily="34" charset="0"/>
                <a:cs typeface="Arial" panose="020B0604020202020204" pitchFamily="34" charset="0"/>
              </a:rPr>
              <a:t>partnered </a:t>
            </a:r>
            <a:r>
              <a:rPr lang="en-US" dirty="0">
                <a:latin typeface="Arial" panose="020B0604020202020204" pitchFamily="34" charset="0"/>
                <a:cs typeface="Arial" panose="020B0604020202020204" pitchFamily="34" charset="0"/>
              </a:rPr>
              <a:t>with the Brooklyn Public Library and the Smithsonian's National Museum of African American History and Culture to honor the legacy of Henrietta Lacks at a community-based </a:t>
            </a:r>
            <a:r>
              <a:rPr lang="en-US" dirty="0" smtClean="0">
                <a:latin typeface="Arial" panose="020B0604020202020204" pitchFamily="34" charset="0"/>
                <a:cs typeface="Arial" panose="020B0604020202020204" pitchFamily="34" charset="0"/>
              </a:rPr>
              <a:t>event entitled “We </a:t>
            </a:r>
            <a:r>
              <a:rPr lang="en-US" dirty="0">
                <a:latin typeface="Arial" panose="020B0604020202020204" pitchFamily="34" charset="0"/>
                <a:cs typeface="Arial" panose="020B0604020202020204" pitchFamily="34" charset="0"/>
              </a:rPr>
              <a:t>Speak Your Name: Exploring the Life of Henrietta Lacks ‘Heroine of Modern Science &amp; </a:t>
            </a:r>
            <a:r>
              <a:rPr lang="en-US" dirty="0" smtClean="0">
                <a:latin typeface="Arial" panose="020B0604020202020204" pitchFamily="34" charset="0"/>
                <a:cs typeface="Arial" panose="020B0604020202020204" pitchFamily="34" charset="0"/>
              </a:rPr>
              <a:t>Medicine’.</a:t>
            </a:r>
            <a:r>
              <a:rPr lang="en-US" i="1"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Students, educators, and audience members representing diverse cultures and socioeconomic demographics met at the Brooklyn Library </a:t>
            </a:r>
            <a:r>
              <a:rPr lang="en-US" dirty="0" smtClean="0">
                <a:latin typeface="Arial" panose="020B0604020202020204" pitchFamily="34" charset="0"/>
                <a:cs typeface="Arial" panose="020B0604020202020204" pitchFamily="34" charset="0"/>
              </a:rPr>
              <a:t>to </a:t>
            </a:r>
            <a:r>
              <a:rPr lang="en-US" dirty="0">
                <a:latin typeface="Arial" panose="020B0604020202020204" pitchFamily="34" charset="0"/>
                <a:cs typeface="Arial" panose="020B0604020202020204" pitchFamily="34" charset="0"/>
              </a:rPr>
              <a:t>examine </a:t>
            </a:r>
            <a:r>
              <a:rPr lang="en-US" dirty="0" smtClean="0">
                <a:latin typeface="Arial" panose="020B0604020202020204" pitchFamily="34" charset="0"/>
                <a:cs typeface="Arial" panose="020B0604020202020204" pitchFamily="34" charset="0"/>
              </a:rPr>
              <a:t>important </a:t>
            </a:r>
            <a:r>
              <a:rPr lang="en-US" dirty="0">
                <a:latin typeface="Arial" panose="020B0604020202020204" pitchFamily="34" charset="0"/>
                <a:cs typeface="Arial" panose="020B0604020202020204" pitchFamily="34" charset="0"/>
              </a:rPr>
              <a:t>questions in ancestry, genomics, and culture, and to explore issues of race, class, gender, and bioethics through the story of Mrs. Lacks. </a:t>
            </a:r>
            <a:endParaRPr lang="en-US" dirty="0" smtClean="0">
              <a:latin typeface="Arial" panose="020B0604020202020204" pitchFamily="34" charset="0"/>
              <a:cs typeface="Arial" panose="020B0604020202020204" pitchFamily="34" charset="0"/>
            </a:endParaRPr>
          </a:p>
          <a:p>
            <a:pPr defTabSz="921532">
              <a:defRPr/>
            </a:pPr>
            <a:endParaRPr lang="en-US" dirty="0" smtClean="0">
              <a:latin typeface="Arial" panose="020B0604020202020204" pitchFamily="34" charset="0"/>
              <a:cs typeface="Arial" panose="020B0604020202020204" pitchFamily="34" charset="0"/>
            </a:endParaRPr>
          </a:p>
          <a:p>
            <a:pPr defTabSz="921532">
              <a:defRPr/>
            </a:pPr>
            <a:r>
              <a:rPr lang="en-US" dirty="0" smtClean="0">
                <a:latin typeface="Arial" panose="020B0604020202020204" pitchFamily="34" charset="0"/>
                <a:cs typeface="Arial" panose="020B0604020202020204" pitchFamily="34" charset="0"/>
              </a:rPr>
              <a:t>Members </a:t>
            </a:r>
            <a:r>
              <a:rPr lang="en-US" dirty="0">
                <a:latin typeface="Arial" panose="020B0604020202020204" pitchFamily="34" charset="0"/>
                <a:cs typeface="Arial" panose="020B0604020202020204" pitchFamily="34" charset="0"/>
              </a:rPr>
              <a:t>of the Lacks family were present as the community honored Mrs. Lacks and publicly recognized her life and tremendous contributions to science and medicine</a:t>
            </a:r>
            <a:r>
              <a:rPr lang="en-US" b="0" dirty="0">
                <a:latin typeface="Arial" panose="020B0604020202020204" pitchFamily="34" charset="0"/>
                <a:cs typeface="Arial" panose="020B0604020202020204" pitchFamily="34" charset="0"/>
              </a:rPr>
              <a:t>. To commemorate the event, NHGRI created a </a:t>
            </a:r>
            <a:r>
              <a:rPr lang="en-US" b="0" dirty="0" smtClean="0">
                <a:latin typeface="Arial" panose="020B0604020202020204" pitchFamily="34" charset="0"/>
                <a:cs typeface="Arial" panose="020B0604020202020204" pitchFamily="34" charset="0"/>
              </a:rPr>
              <a:t>graphical timeline (shown here) that </a:t>
            </a:r>
            <a:r>
              <a:rPr lang="en-US" b="0" dirty="0">
                <a:latin typeface="Arial" panose="020B0604020202020204" pitchFamily="34" charset="0"/>
                <a:cs typeface="Arial" panose="020B0604020202020204" pitchFamily="34" charset="0"/>
              </a:rPr>
              <a:t>highlights the various contributions that have been made to biomedical </a:t>
            </a:r>
            <a:r>
              <a:rPr lang="en-US" b="0" dirty="0" smtClean="0">
                <a:latin typeface="Arial" panose="020B0604020202020204" pitchFamily="34" charset="0"/>
                <a:cs typeface="Arial" panose="020B0604020202020204" pitchFamily="34" charset="0"/>
              </a:rPr>
              <a:t>research through </a:t>
            </a:r>
            <a:r>
              <a:rPr lang="en-US" b="0" dirty="0">
                <a:latin typeface="Arial" panose="020B0604020202020204" pitchFamily="34" charset="0"/>
                <a:cs typeface="Arial" panose="020B0604020202020204" pitchFamily="34" charset="0"/>
              </a:rPr>
              <a:t>the use of HeLa cells. </a:t>
            </a:r>
            <a:r>
              <a:rPr lang="en-US" b="0" dirty="0" smtClean="0">
                <a:latin typeface="Arial" panose="020B0604020202020204" pitchFamily="34" charset="0"/>
                <a:cs typeface="Arial" panose="020B0604020202020204" pitchFamily="34" charset="0"/>
              </a:rPr>
              <a:t>This </a:t>
            </a:r>
            <a:r>
              <a:rPr lang="en-US" b="0" dirty="0">
                <a:latin typeface="Arial" panose="020B0604020202020204" pitchFamily="34" charset="0"/>
                <a:cs typeface="Arial" panose="020B0604020202020204" pitchFamily="34" charset="0"/>
              </a:rPr>
              <a:t>timeline was given to participants attending the Brooklyn Library </a:t>
            </a:r>
            <a:r>
              <a:rPr lang="en-US" b="0" dirty="0" smtClean="0">
                <a:latin typeface="Arial" panose="020B0604020202020204" pitchFamily="34" charset="0"/>
                <a:cs typeface="Arial" panose="020B0604020202020204" pitchFamily="34" charset="0"/>
              </a:rPr>
              <a:t>program, </a:t>
            </a:r>
            <a:r>
              <a:rPr lang="en-US" b="0" dirty="0">
                <a:latin typeface="Arial" panose="020B0604020202020204" pitchFamily="34" charset="0"/>
                <a:cs typeface="Arial" panose="020B0604020202020204" pitchFamily="34" charset="0"/>
              </a:rPr>
              <a:t>and is available for download on genome.gov. </a:t>
            </a:r>
            <a:r>
              <a:rPr lang="en-US" b="0" dirty="0" smtClean="0">
                <a:latin typeface="Arial" panose="020B0604020202020204" pitchFamily="34" charset="0"/>
                <a:cs typeface="Arial" panose="020B0604020202020204" pitchFamily="34" charset="0"/>
              </a:rPr>
              <a:t>In </a:t>
            </a:r>
            <a:r>
              <a:rPr lang="en-US" b="0" dirty="0">
                <a:latin typeface="Arial" panose="020B0604020202020204" pitchFamily="34" charset="0"/>
                <a:cs typeface="Arial" panose="020B0604020202020204" pitchFamily="34" charset="0"/>
              </a:rPr>
              <a:t>addition to being a useful reference, we anticipate the timeline will be an excellent classroom resource.  </a:t>
            </a:r>
          </a:p>
          <a:p>
            <a:pPr defTabSz="921532">
              <a:defRPr/>
            </a:pPr>
            <a:endParaRPr lang="en-US" b="1" dirty="0">
              <a:solidFill>
                <a:srgbClr val="A50021"/>
              </a:solidFill>
              <a:latin typeface="Arial" panose="020B0604020202020204" pitchFamily="34" charset="0"/>
              <a:cs typeface="Arial" panose="020B0604020202020204"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092">
              <a:defRPr/>
            </a:pPr>
            <a:fld id="{EF1538E9-0E3C-4F99-854D-827A84D0C00A}" type="slidenum">
              <a:rPr lang="en-US" smtClean="0">
                <a:solidFill>
                  <a:srgbClr val="000000"/>
                </a:solidFill>
              </a:rPr>
              <a:pPr defTabSz="933092">
                <a:defRPr/>
              </a:pPr>
              <a:t>63</a:t>
            </a:fld>
            <a:endParaRPr lang="en-US" dirty="0" smtClean="0">
              <a:solidFill>
                <a:srgbClr val="000000"/>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4913" y="701675"/>
            <a:ext cx="4676775" cy="3508375"/>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2" tIns="47320" rIns="94642" bIns="47320" numCol="1" anchor="t" anchorCtr="0" compatLnSpc="1">
            <a:prstTxWarp prst="textNoShape">
              <a:avLst/>
            </a:prstTxWarp>
          </a:bodyPr>
          <a:lstStyle/>
          <a:p>
            <a:r>
              <a:rPr lang="en-US" dirty="0" smtClean="0">
                <a:latin typeface="Arial" pitchFamily="34" charset="0"/>
                <a:cs typeface="Arial" pitchFamily="34" charset="0"/>
              </a:rPr>
              <a:t>The NHGRI Summer Workshop in Genomics, commonly known as the “Short Course,” was held on the</a:t>
            </a:r>
            <a:r>
              <a:rPr lang="en-US" baseline="0" dirty="0" smtClean="0">
                <a:latin typeface="Arial" pitchFamily="34" charset="0"/>
                <a:cs typeface="Arial" pitchFamily="34" charset="0"/>
              </a:rPr>
              <a:t> </a:t>
            </a:r>
            <a:r>
              <a:rPr lang="en-US" dirty="0" smtClean="0">
                <a:latin typeface="Arial" pitchFamily="34" charset="0"/>
                <a:cs typeface="Arial" pitchFamily="34" charset="0"/>
              </a:rPr>
              <a:t>NIH campus in August. This intensive 4-day program focused on the latest updates in the changing landscape of genomics. The participants included faculty from universities and colleges that train students from various communities currently underrepresented in biomedical research, including racial and ethnic minority as well as rural </a:t>
            </a:r>
            <a:r>
              <a:rPr lang="en-US" b="0" dirty="0" smtClean="0">
                <a:latin typeface="Arial" pitchFamily="34" charset="0"/>
                <a:cs typeface="Arial" pitchFamily="34" charset="0"/>
              </a:rPr>
              <a:t>communities. </a:t>
            </a:r>
          </a:p>
          <a:p>
            <a:endParaRPr lang="en-US" b="0" dirty="0" smtClean="0">
              <a:latin typeface="Arial" pitchFamily="34" charset="0"/>
              <a:cs typeface="Arial" pitchFamily="34" charset="0"/>
            </a:endParaRPr>
          </a:p>
          <a:p>
            <a:r>
              <a:rPr lang="en-US" b="0" dirty="0" smtClean="0">
                <a:latin typeface="Arial" pitchFamily="34" charset="0"/>
                <a:cs typeface="Arial" pitchFamily="34" charset="0"/>
              </a:rPr>
              <a:t>This was the second time that the Short Course also included graduate students from underrepresented backgrounds in science who are pursuing careers in genomics. </a:t>
            </a:r>
            <a:r>
              <a:rPr lang="en-US" dirty="0" smtClean="0">
                <a:latin typeface="Arial" panose="020B0604020202020204" pitchFamily="34" charset="0"/>
                <a:cs typeface="Arial" panose="020B0604020202020204" pitchFamily="34" charset="0"/>
              </a:rPr>
              <a:t>This Short Course’s scientific program was presented by 32 NHGRI and NIH staff members.</a:t>
            </a:r>
            <a:endParaRPr lang="en-US" strike="sngStrike" dirty="0" smtClean="0">
              <a:latin typeface="Arial" panose="020B0604020202020204" pitchFamily="34" charset="0"/>
              <a:cs typeface="Arial" panose="020B0604020202020204" pitchFamily="34" charset="0"/>
            </a:endParaRPr>
          </a:p>
          <a:p>
            <a:pPr>
              <a:defRPr/>
            </a:pP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092">
              <a:defRPr/>
            </a:pPr>
            <a:fld id="{EF1538E9-0E3C-4F99-854D-827A84D0C00A}" type="slidenum">
              <a:rPr lang="en-US" smtClean="0">
                <a:solidFill>
                  <a:srgbClr val="000000"/>
                </a:solidFill>
              </a:rPr>
              <a:pPr defTabSz="933092">
                <a:defRPr/>
              </a:pPr>
              <a:t>64</a:t>
            </a:fld>
            <a:endParaRPr lang="en-US" dirty="0" smtClean="0">
              <a:solidFill>
                <a:srgbClr val="000000"/>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33" tIns="47316" rIns="94633" bIns="47316" numCol="1" anchor="t" anchorCtr="0" compatLnSpc="1">
            <a:prstTxWarp prst="textNoShape">
              <a:avLst/>
            </a:prstTxWarp>
          </a:bodyPr>
          <a:lstStyle/>
          <a:p>
            <a:pPr defTabSz="921448">
              <a:defRPr/>
            </a:pPr>
            <a:r>
              <a:rPr lang="en-US" dirty="0" smtClean="0">
                <a:latin typeface="Arial" pitchFamily="34" charset="0"/>
                <a:cs typeface="Arial" pitchFamily="34" charset="0"/>
              </a:rPr>
              <a:t>And finally, the Division of Policy, Communications, and Education will soon launch a search for someone to become Chief of the Co</a:t>
            </a:r>
            <a:r>
              <a:rPr lang="en-US" baseline="0" dirty="0" smtClean="0">
                <a:latin typeface="Arial" pitchFamily="34" charset="0"/>
                <a:cs typeface="Arial" pitchFamily="34" charset="0"/>
              </a:rPr>
              <a:t>mmunications and Public Liaison Branch. In essence</a:t>
            </a:r>
            <a:r>
              <a:rPr lang="en-US" dirty="0" smtClean="0">
                <a:latin typeface="Arial" pitchFamily="34" charset="0"/>
                <a:cs typeface="Arial" pitchFamily="34" charset="0"/>
              </a:rPr>
              <a:t>, this person serves as the Communications Director for NHGRI, a very important position for the Institute. </a:t>
            </a:r>
            <a:r>
              <a:rPr lang="en-US" baseline="0" dirty="0" smtClean="0">
                <a:latin typeface="Arial" pitchFamily="34" charset="0"/>
                <a:cs typeface="Arial" pitchFamily="34" charset="0"/>
              </a:rPr>
              <a:t>I</a:t>
            </a:r>
            <a:r>
              <a:rPr lang="en-US" dirty="0" smtClean="0">
                <a:latin typeface="Arial" pitchFamily="34" charset="0"/>
                <a:cs typeface="Arial" pitchFamily="34" charset="0"/>
              </a:rPr>
              <a:t>f any of you know of good candidates to suggest, please contact me or Laura Rodriguez. </a:t>
            </a:r>
          </a:p>
          <a:p>
            <a:endParaRPr lang="en-US" dirty="0" smtClean="0">
              <a:latin typeface="Arial" pitchFamily="34" charset="0"/>
              <a:cs typeface="Arial" pitchFamily="34" charset="0"/>
            </a:endParaRPr>
          </a:p>
          <a:p>
            <a:pPr>
              <a:defRPr/>
            </a:pPr>
            <a:endParaRPr lang="en-US" i="1"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008">
              <a:defRPr/>
            </a:pPr>
            <a:fld id="{EF1538E9-0E3C-4F99-854D-827A84D0C00A}" type="slidenum">
              <a:rPr lang="en-US" smtClean="0">
                <a:solidFill>
                  <a:srgbClr val="000000"/>
                </a:solidFill>
              </a:rPr>
              <a:pPr defTabSz="933008">
                <a:defRPr/>
              </a:pPr>
              <a:t>65</a:t>
            </a:fld>
            <a:endParaRPr lang="en-US" dirty="0" smtClean="0">
              <a:solidFill>
                <a:srgbClr val="000000"/>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xfrm>
            <a:off x="1203325" y="701675"/>
            <a:ext cx="4679950" cy="3509963"/>
          </a:xfrm>
          <a:prstGeom prst="rect">
            <a:avLst/>
          </a:prstGeom>
          <a:ln/>
        </p:spPr>
      </p:sp>
      <p:sp>
        <p:nvSpPr>
          <p:cNvPr id="163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66</a:t>
            </a:fld>
            <a:endParaRPr lang="en-US" dirty="0"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lvl="1" defTabSz="921587">
              <a:defRPr/>
            </a:pPr>
            <a:r>
              <a:rPr lang="en-US" kern="1200" baseline="0" dirty="0" smtClean="0">
                <a:effectLst/>
                <a:latin typeface="Arial" panose="020B0604020202020204" pitchFamily="34" charset="0"/>
                <a:cs typeface="Arial" panose="020B0604020202020204" pitchFamily="34" charset="0"/>
              </a:rPr>
              <a:t>This year, Bill Gahl, NHGRI Clinical Director and Founding </a:t>
            </a:r>
            <a:r>
              <a:rPr lang="en-US" dirty="0">
                <a:latin typeface="Arial" panose="020B0604020202020204" pitchFamily="34" charset="0"/>
                <a:cs typeface="Arial" panose="020B0604020202020204" pitchFamily="34" charset="0"/>
              </a:rPr>
              <a:t>D</a:t>
            </a:r>
            <a:r>
              <a:rPr lang="en-US" kern="1200" baseline="0" dirty="0" smtClean="0">
                <a:effectLst/>
                <a:latin typeface="Arial" panose="020B0604020202020204" pitchFamily="34" charset="0"/>
                <a:cs typeface="Arial" panose="020B0604020202020204" pitchFamily="34" charset="0"/>
              </a:rPr>
              <a:t>irector of the Undiagnosed Diseases Program, received the NIH Alan S. </a:t>
            </a:r>
            <a:r>
              <a:rPr lang="en-US" kern="1200" baseline="0" dirty="0" err="1" smtClean="0">
                <a:effectLst/>
                <a:latin typeface="Arial" panose="020B0604020202020204" pitchFamily="34" charset="0"/>
                <a:cs typeface="Arial" panose="020B0604020202020204" pitchFamily="34" charset="0"/>
              </a:rPr>
              <a:t>Rabson</a:t>
            </a:r>
            <a:r>
              <a:rPr lang="en-US" kern="1200" baseline="0" dirty="0" smtClean="0">
                <a:effectLst/>
                <a:latin typeface="Arial" panose="020B0604020202020204" pitchFamily="34" charset="0"/>
                <a:cs typeface="Arial" panose="020B0604020202020204" pitchFamily="34" charset="0"/>
              </a:rPr>
              <a:t> Award for Clinical Care. This honor</a:t>
            </a:r>
            <a:r>
              <a:rPr lang="en-US" kern="1200" dirty="0" smtClean="0">
                <a:effectLst/>
                <a:latin typeface="Arial" panose="020B0604020202020204" pitchFamily="34" charset="0"/>
                <a:cs typeface="Arial" panose="020B0604020202020204" pitchFamily="34" charset="0"/>
              </a:rPr>
              <a:t> is now given each year to a physician in the NIH Intramural Research Program</a:t>
            </a:r>
            <a:r>
              <a:rPr lang="en-US" kern="1200" baseline="0" dirty="0" smtClean="0">
                <a:effectLst/>
                <a:latin typeface="Arial" panose="020B0604020202020204" pitchFamily="34" charset="0"/>
                <a:cs typeface="Arial" panose="020B0604020202020204" pitchFamily="34" charset="0"/>
              </a:rPr>
              <a:t> for scientific and medical excellence and the outstanding</a:t>
            </a:r>
            <a:r>
              <a:rPr lang="en-US" kern="1200" dirty="0" smtClean="0">
                <a:effectLst/>
                <a:latin typeface="Arial" panose="020B0604020202020204" pitchFamily="34" charset="0"/>
                <a:cs typeface="Arial" panose="020B0604020202020204" pitchFamily="34" charset="0"/>
              </a:rPr>
              <a:t> and</a:t>
            </a:r>
            <a:r>
              <a:rPr lang="en-US" kern="1200" baseline="0" dirty="0" smtClean="0">
                <a:effectLst/>
                <a:latin typeface="Arial" panose="020B0604020202020204" pitchFamily="34" charset="0"/>
                <a:cs typeface="Arial" panose="020B0604020202020204" pitchFamily="34" charset="0"/>
              </a:rPr>
              <a:t> compassionate care for patients and their families. </a:t>
            </a: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pPr>
                <a:defRPr/>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3" name="Notes Placeholder 2"/>
          <p:cNvSpPr>
            <a:spLocks noGrp="1"/>
          </p:cNvSpPr>
          <p:nvPr>
            <p:ph type="body" idx="1"/>
          </p:nvPr>
        </p:nvSpPr>
        <p:spPr/>
        <p:txBody>
          <a:bodyPr>
            <a:noAutofit/>
          </a:bodyPr>
          <a:lstStyle/>
          <a:p>
            <a:pPr lvl="1">
              <a:defRPr/>
            </a:pPr>
            <a:r>
              <a:rPr lang="en-US" dirty="0" smtClean="0">
                <a:latin typeface="Arial" pitchFamily="34" charset="0"/>
                <a:cs typeface="Arial" pitchFamily="34" charset="0"/>
              </a:rPr>
              <a:t>Other h</a:t>
            </a:r>
            <a:r>
              <a:rPr lang="en-US" baseline="0" dirty="0" smtClean="0">
                <a:latin typeface="Arial" pitchFamily="34" charset="0"/>
                <a:cs typeface="Arial" pitchFamily="34" charset="0"/>
              </a:rPr>
              <a:t>ighlights from the NHGRI Intramural Research Program since the last Council meeting include:</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Ellen </a:t>
            </a:r>
            <a:r>
              <a:rPr lang="en-US" baseline="0" dirty="0" err="1" smtClean="0">
                <a:latin typeface="Arial" pitchFamily="34" charset="0"/>
                <a:cs typeface="Arial" pitchFamily="34" charset="0"/>
              </a:rPr>
              <a:t>Sidransky’s</a:t>
            </a:r>
            <a:r>
              <a:rPr lang="en-US" baseline="0" dirty="0" smtClean="0">
                <a:latin typeface="Arial" pitchFamily="34" charset="0"/>
                <a:cs typeface="Arial" pitchFamily="34" charset="0"/>
              </a:rPr>
              <a:t> group and colleagues at the National Center for Advancing Translational Sciences (or NCATS) successfully coaxed cultured cells to exhibit the signature traits of </a:t>
            </a:r>
            <a:r>
              <a:rPr lang="en-US" baseline="0" dirty="0" err="1" smtClean="0">
                <a:latin typeface="Arial" pitchFamily="34" charset="0"/>
                <a:cs typeface="Arial" pitchFamily="34" charset="0"/>
              </a:rPr>
              <a:t>Gaucher</a:t>
            </a:r>
            <a:r>
              <a:rPr lang="en-US" baseline="0" dirty="0" smtClean="0">
                <a:latin typeface="Arial" pitchFamily="34" charset="0"/>
                <a:cs typeface="Arial" pitchFamily="34" charset="0"/>
              </a:rPr>
              <a:t> disease, and used this model to test a drug compound that corrects the malfunctioning cells. Their work was published in </a:t>
            </a:r>
            <a:r>
              <a:rPr lang="en-US" i="1" baseline="0" dirty="0" smtClean="0">
                <a:latin typeface="Arial" pitchFamily="34" charset="0"/>
                <a:cs typeface="Arial" pitchFamily="34" charset="0"/>
              </a:rPr>
              <a:t>Science Translational Medicine</a:t>
            </a:r>
            <a:r>
              <a:rPr lang="en-US" baseline="0" dirty="0" smtClean="0">
                <a:latin typeface="Arial" pitchFamily="34" charset="0"/>
                <a:cs typeface="Arial" pitchFamily="34" charset="0"/>
              </a:rPr>
              <a:t>.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Les Biesecker and Harvard Medical School’s Robert Green co-authored a report in the </a:t>
            </a:r>
            <a:r>
              <a:rPr lang="en-US" i="1" baseline="0" dirty="0" smtClean="0">
                <a:latin typeface="Arial" pitchFamily="34" charset="0"/>
                <a:cs typeface="Arial" pitchFamily="34" charset="0"/>
              </a:rPr>
              <a:t>New England Journal of Medicine</a:t>
            </a:r>
            <a:r>
              <a:rPr lang="en-US" i="0" baseline="0" dirty="0" smtClean="0">
                <a:latin typeface="Arial" pitchFamily="34" charset="0"/>
                <a:cs typeface="Arial" pitchFamily="34" charset="0"/>
              </a:rPr>
              <a:t> </a:t>
            </a:r>
            <a:r>
              <a:rPr lang="en-US" baseline="0" dirty="0" smtClean="0">
                <a:latin typeface="Arial" pitchFamily="34" charset="0"/>
                <a:cs typeface="Arial" pitchFamily="34" charset="0"/>
              </a:rPr>
              <a:t>that provides guidance for clinicians in the use of genome sequence information. </a:t>
            </a:r>
          </a:p>
          <a:p>
            <a:pPr lvl="1">
              <a:defRPr/>
            </a:pPr>
            <a:endParaRPr lang="en-US" baseline="0" dirty="0" smtClean="0">
              <a:latin typeface="Arial" pitchFamily="34" charset="0"/>
              <a:cs typeface="Arial" pitchFamily="34" charset="0"/>
            </a:endParaRPr>
          </a:p>
          <a:p>
            <a:pPr lvl="1">
              <a:defRPr/>
            </a:pPr>
            <a:r>
              <a:rPr lang="en-US" baseline="0" dirty="0" smtClean="0">
                <a:latin typeface="Arial" pitchFamily="34" charset="0"/>
                <a:cs typeface="Arial" pitchFamily="34" charset="0"/>
              </a:rPr>
              <a:t>* </a:t>
            </a:r>
            <a:r>
              <a:rPr lang="en-US" dirty="0">
                <a:latin typeface="Arial" panose="020B0604020202020204" pitchFamily="34" charset="0"/>
                <a:cs typeface="Arial" panose="020B0604020202020204" pitchFamily="34" charset="0"/>
              </a:rPr>
              <a:t>Yingzi Yang’s group and collaborators described the role of genes involved in planar polarity of cilia cells that coordinate circulation of cerebrospinal fluid. Their study was published in the </a:t>
            </a:r>
            <a:r>
              <a:rPr lang="en-US" i="1" dirty="0">
                <a:latin typeface="Arial" panose="020B0604020202020204" pitchFamily="34" charset="0"/>
                <a:cs typeface="Arial" panose="020B0604020202020204" pitchFamily="34" charset="0"/>
              </a:rPr>
              <a:t>Proceedings of the National Academy of Sciences</a:t>
            </a:r>
            <a:r>
              <a:rPr lang="en-US" dirty="0">
                <a:latin typeface="Arial" panose="020B0604020202020204" pitchFamily="34" charset="0"/>
                <a:cs typeface="Arial" panose="020B0604020202020204" pitchFamily="34" charset="0"/>
              </a:rPr>
              <a:t>.</a:t>
            </a:r>
            <a:endParaRPr lang="en-US" b="0" dirty="0" smtClean="0">
              <a:latin typeface="Arial" panose="020B0604020202020204" pitchFamily="34" charset="0"/>
              <a:cs typeface="Arial" panose="020B0604020202020204" pitchFamily="34" charset="0"/>
            </a:endParaRPr>
          </a:p>
          <a:p>
            <a:pPr lvl="1" defTabSz="921587">
              <a:defRPr/>
            </a:pPr>
            <a:endParaRPr lang="en-US" b="0" baseline="0" dirty="0" smtClean="0">
              <a:latin typeface="Arial" panose="020B0604020202020204" pitchFamily="34" charset="0"/>
              <a:cs typeface="Arial" panose="020B0604020202020204" pitchFamily="34" charset="0"/>
            </a:endParaRPr>
          </a:p>
          <a:p>
            <a:pPr lvl="1" defTabSz="921587">
              <a:defRPr/>
            </a:pPr>
            <a:endParaRPr lang="pt-BR" baseline="0" dirty="0" smtClean="0">
              <a:latin typeface="Arial" pitchFamily="34" charset="0"/>
              <a:cs typeface="Arial" pitchFamily="34" charset="0"/>
            </a:endParaRPr>
          </a:p>
          <a:p>
            <a:pPr lvl="1" defTabSz="921587">
              <a:defRPr/>
            </a:pPr>
            <a:endParaRPr lang="en-US" baseline="0" dirty="0" smtClean="0">
              <a:latin typeface="Arial" pitchFamily="34" charset="0"/>
              <a:cs typeface="Arial" pitchFamily="34" charset="0"/>
            </a:endParaRPr>
          </a:p>
          <a:p>
            <a:pPr lvl="1" defTabSz="921587">
              <a:defRPr/>
            </a:pPr>
            <a:endParaRPr lang="en-US"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EFA660BE-5EA9-40FE-81C1-C76E7A7E4E18}" type="slidenum">
              <a:rPr lang="en-US" smtClean="0">
                <a:solidFill>
                  <a:prstClr val="black"/>
                </a:solidFill>
              </a:rPr>
              <a:pPr>
                <a:defRPr/>
              </a:pPr>
              <a:t>68</a:t>
            </a:fld>
            <a:endParaRPr lang="en-US" dirty="0">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xfrm>
            <a:off x="1203325" y="701675"/>
            <a:ext cx="4679950" cy="3509963"/>
          </a:xfrm>
          <a:prstGeom prst="rect">
            <a:avLst/>
          </a:prstGeom>
          <a:ln/>
        </p:spPr>
      </p:sp>
      <p:sp>
        <p:nvSpPr>
          <p:cNvPr id="132099" name="Notes Placeholder 2"/>
          <p:cNvSpPr>
            <a:spLocks noGrp="1"/>
          </p:cNvSpPr>
          <p:nvPr>
            <p:ph type="body" idx="1"/>
          </p:nvPr>
        </p:nvSpPr>
        <p:spPr>
          <a:xfrm>
            <a:off x="944565" y="4446593"/>
            <a:ext cx="5197473" cy="4371406"/>
          </a:xfr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5389" tIns="47694" rIns="95389" bIns="47694" numCol="1" anchor="t" anchorCtr="0" compatLnSpc="1">
            <a:prstTxWarp prst="textNoShape">
              <a:avLst/>
            </a:prstTxWarp>
          </a:bodyPr>
          <a:lstStyle/>
          <a:p>
            <a:r>
              <a:rPr lang="en-US" dirty="0" smtClean="0">
                <a:latin typeface="Arial" pitchFamily="34" charset="0"/>
                <a:cs typeface="Arial" pitchFamily="34" charset="0"/>
              </a:rPr>
              <a:t>Before</a:t>
            </a:r>
            <a:r>
              <a:rPr lang="en-US" baseline="0" dirty="0" smtClean="0">
                <a:latin typeface="Arial" pitchFamily="34" charset="0"/>
                <a:cs typeface="Arial" pitchFamily="34" charset="0"/>
              </a:rPr>
              <a:t> ending my Director’s Report, I would like to </a:t>
            </a:r>
            <a:r>
              <a:rPr lang="en-US" dirty="0" smtClean="0">
                <a:latin typeface="Arial" pitchFamily="34" charset="0"/>
                <a:cs typeface="Arial" pitchFamily="34" charset="0"/>
              </a:rPr>
              <a:t>put in a plug and say that anyone wishing to </a:t>
            </a:r>
            <a:r>
              <a:rPr lang="en-US" baseline="0" dirty="0" smtClean="0">
                <a:latin typeface="Arial" pitchFamily="34" charset="0"/>
                <a:cs typeface="Arial" pitchFamily="34" charset="0"/>
              </a:rPr>
              <a:t>receive my monthly email</a:t>
            </a:r>
            <a:r>
              <a:rPr lang="en-US" dirty="0" smtClean="0">
                <a:latin typeface="Arial" pitchFamily="34" charset="0"/>
                <a:cs typeface="Arial" pitchFamily="34" charset="0"/>
              </a:rPr>
              <a:t> </a:t>
            </a:r>
            <a:r>
              <a:rPr lang="en-US" baseline="0" dirty="0" smtClean="0">
                <a:latin typeface="Arial" pitchFamily="34" charset="0"/>
                <a:cs typeface="Arial" pitchFamily="34" charset="0"/>
              </a:rPr>
              <a:t>update (called “The Genomics Landscape”) can simply go to list.nih.gov and then search for “NHGRILANDSCAPE.”</a:t>
            </a:r>
            <a:endParaRPr lang="en-US" dirty="0">
              <a:latin typeface="Arial" pitchFamily="34" charset="0"/>
              <a:cs typeface="Arial" pitchFamily="34" charset="0"/>
            </a:endParaRPr>
          </a:p>
        </p:txBody>
      </p:sp>
      <p:sp>
        <p:nvSpPr>
          <p:cNvPr id="5"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69</a:t>
            </a:fld>
            <a:endParaRPr lang="en-US" dirty="0" smtClean="0">
              <a:solidFill>
                <a:prstClr val="black"/>
              </a:solidFill>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xfrm>
            <a:off x="944564" y="4446593"/>
            <a:ext cx="5762269" cy="4452860"/>
          </a:xfrm>
          <a:noFill/>
          <a:ln w="9525">
            <a:noFill/>
            <a:miter lim="800000"/>
            <a:headEnd/>
            <a:tailEnd/>
          </a:ln>
          <a:effectLst/>
        </p:spPr>
        <p:txBody>
          <a:bodyPr vert="horz" wrap="square" lIns="94629" tIns="47315" rIns="94629" bIns="47315" numCol="1" anchor="t" anchorCtr="0" compatLnSpc="1">
            <a:prstTxWarp prst="textNoShape">
              <a:avLst/>
            </a:prstTxWarp>
          </a:bodyPr>
          <a:lstStyle/>
          <a:p>
            <a:pPr defTabSz="921587">
              <a:defRPr/>
            </a:pPr>
            <a:r>
              <a:rPr lang="en-US" dirty="0" smtClean="0">
                <a:latin typeface="Arial" panose="020B0604020202020204" pitchFamily="34" charset="0"/>
                <a:cs typeface="Arial" pitchFamily="34" charset="0"/>
              </a:rPr>
              <a:t>For the second time in 2014, a f</a:t>
            </a:r>
            <a:r>
              <a:rPr lang="en-US" baseline="0" dirty="0" smtClean="0">
                <a:latin typeface="Arial" pitchFamily="34" charset="0"/>
                <a:cs typeface="Arial" pitchFamily="34" charset="0"/>
              </a:rPr>
              <a:t>ounding member and key leader of NHGRI has retired. We said goodbye to Dr. Jane Peterson earlier this year, and now we say farewell and enjoy retirement to Dr. Mark Guyer— after 26 years at NHGRI. </a:t>
            </a:r>
            <a:r>
              <a:rPr lang="en-US" b="0" i="0" kern="1200" dirty="0" smtClean="0">
                <a:solidFill>
                  <a:schemeClr val="tx1"/>
                </a:solidFill>
                <a:effectLst/>
                <a:latin typeface="Arial" panose="020B0604020202020204" pitchFamily="34" charset="0"/>
                <a:cs typeface="Arial" panose="020B0604020202020204" pitchFamily="34" charset="0"/>
              </a:rPr>
              <a:t>For the bulk of that time, Mark was a key leader of the Extramural Research Program; most recently, he was the NHGRI Deputy Director. Mark had a critical role in the Human Genome Project. </a:t>
            </a:r>
            <a:r>
              <a:rPr lang="en-US" baseline="0" dirty="0" smtClean="0">
                <a:latin typeface="Arial" pitchFamily="34" charset="0"/>
                <a:cs typeface="Arial" pitchFamily="34" charset="0"/>
              </a:rPr>
              <a:t>He saw the Project through its many phases, debates, competitions, races, and completions. </a:t>
            </a:r>
            <a:r>
              <a:rPr lang="en-US" b="0" i="0" kern="1200" dirty="0" smtClean="0">
                <a:solidFill>
                  <a:schemeClr val="tx1"/>
                </a:solidFill>
                <a:effectLst/>
                <a:latin typeface="Arial" panose="020B0604020202020204" pitchFamily="34" charset="0"/>
                <a:cs typeface="Arial" panose="020B0604020202020204" pitchFamily="34" charset="0"/>
              </a:rPr>
              <a:t>He played an important role in </a:t>
            </a:r>
            <a:r>
              <a:rPr lang="en-US" dirty="0" smtClean="0">
                <a:latin typeface="Arial" panose="020B0604020202020204" pitchFamily="34" charset="0"/>
                <a:cs typeface="Arial" panose="020B0604020202020204" pitchFamily="34" charset="0"/>
              </a:rPr>
              <a:t>developing t</a:t>
            </a:r>
            <a:r>
              <a:rPr lang="en-US" b="0" i="0" kern="1200" dirty="0" smtClean="0">
                <a:solidFill>
                  <a:schemeClr val="tx1"/>
                </a:solidFill>
                <a:effectLst/>
                <a:latin typeface="Arial" panose="020B0604020202020204" pitchFamily="34" charset="0"/>
                <a:cs typeface="Arial" panose="020B0604020202020204" pitchFamily="34" charset="0"/>
              </a:rPr>
              <a:t>he "Bermuda Principles" for</a:t>
            </a:r>
            <a:r>
              <a:rPr lang="en-US" b="0" i="0" kern="1200" baseline="0" dirty="0" smtClean="0">
                <a:solidFill>
                  <a:schemeClr val="tx1"/>
                </a:solidFill>
                <a:effectLst/>
                <a:latin typeface="Arial" panose="020B0604020202020204" pitchFamily="34" charset="0"/>
                <a:cs typeface="Arial" panose="020B0604020202020204" pitchFamily="34" charset="0"/>
              </a:rPr>
              <a:t> data release,</a:t>
            </a:r>
            <a:r>
              <a:rPr lang="en-US" b="0" i="0" kern="1200" dirty="0" smtClean="0">
                <a:solidFill>
                  <a:schemeClr val="tx1"/>
                </a:solidFill>
                <a:effectLst/>
                <a:latin typeface="Arial" panose="020B0604020202020204" pitchFamily="34" charset="0"/>
                <a:cs typeface="Arial" panose="020B0604020202020204" pitchFamily="34" charset="0"/>
              </a:rPr>
              <a:t> which laid the foundation for more widespread data sharing. </a:t>
            </a:r>
          </a:p>
          <a:p>
            <a:pPr defTabSz="921587">
              <a:defRPr/>
            </a:pPr>
            <a:endParaRPr lang="en-US" b="0" i="0" kern="1200" dirty="0" smtClean="0">
              <a:solidFill>
                <a:schemeClr val="tx1"/>
              </a:solidFill>
              <a:effectLst/>
              <a:latin typeface="Arial" panose="020B0604020202020204" pitchFamily="34" charset="0"/>
              <a:cs typeface="Arial" panose="020B0604020202020204" pitchFamily="34" charset="0"/>
            </a:endParaRPr>
          </a:p>
          <a:p>
            <a:pPr defTabSz="921587">
              <a:defRPr/>
            </a:pPr>
            <a:r>
              <a:rPr lang="en-US" b="0" i="0" kern="1200" dirty="0" smtClean="0">
                <a:solidFill>
                  <a:schemeClr val="tx1"/>
                </a:solidFill>
                <a:effectLst/>
                <a:latin typeface="Arial" panose="020B0604020202020204" pitchFamily="34" charset="0"/>
                <a:cs typeface="Arial" panose="020B0604020202020204" pitchFamily="34" charset="0"/>
              </a:rPr>
              <a:t>For many years, he was also a trusted advisor to me and other NHGRI leadership. He was centrally involved in crafting several five-year strategic plans for the Human</a:t>
            </a:r>
            <a:r>
              <a:rPr lang="en-US" b="0" i="0" kern="1200" baseline="0" dirty="0" smtClean="0">
                <a:solidFill>
                  <a:schemeClr val="tx1"/>
                </a:solidFill>
                <a:effectLst/>
                <a:latin typeface="Arial" panose="020B0604020202020204" pitchFamily="34" charset="0"/>
                <a:cs typeface="Arial" panose="020B0604020202020204" pitchFamily="34" charset="0"/>
              </a:rPr>
              <a:t> Genome Project </a:t>
            </a:r>
            <a:r>
              <a:rPr lang="en-US" b="0" i="0" kern="1200" dirty="0" smtClean="0">
                <a:solidFill>
                  <a:schemeClr val="tx1"/>
                </a:solidFill>
                <a:effectLst/>
                <a:latin typeface="Arial" panose="020B0604020202020204" pitchFamily="34" charset="0"/>
                <a:cs typeface="Arial" panose="020B0604020202020204" pitchFamily="34" charset="0"/>
              </a:rPr>
              <a:t>between 1990 and 2003</a:t>
            </a:r>
            <a:r>
              <a:rPr lang="en-US" b="0" i="0" kern="1200" baseline="0" dirty="0" smtClean="0">
                <a:solidFill>
                  <a:schemeClr val="tx1"/>
                </a:solidFill>
                <a:effectLst/>
                <a:latin typeface="Arial" panose="020B0604020202020204" pitchFamily="34" charset="0"/>
                <a:cs typeface="Arial" panose="020B0604020202020204" pitchFamily="34" charset="0"/>
              </a:rPr>
              <a:t> and, along with me, </a:t>
            </a:r>
            <a:r>
              <a:rPr lang="en-US" b="0" i="0" kern="1200" dirty="0" smtClean="0">
                <a:solidFill>
                  <a:schemeClr val="tx1"/>
                </a:solidFill>
                <a:effectLst/>
                <a:latin typeface="Arial" panose="020B0604020202020204" pitchFamily="34" charset="0"/>
                <a:cs typeface="Arial" panose="020B0604020202020204" pitchFamily="34" charset="0"/>
              </a:rPr>
              <a:t>the 2003 and then 2011 NHGRI ‘visions’ for the future of genomics research. He had a major hand in establishing and managing prominent</a:t>
            </a:r>
            <a:r>
              <a:rPr lang="en-US" b="0" i="0" kern="1200" baseline="0" dirty="0" smtClean="0">
                <a:solidFill>
                  <a:schemeClr val="tx1"/>
                </a:solidFill>
                <a:effectLst/>
                <a:latin typeface="Arial" panose="020B0604020202020204" pitchFamily="34" charset="0"/>
                <a:cs typeface="Arial" panose="020B0604020202020204" pitchFamily="34" charset="0"/>
              </a:rPr>
              <a:t> </a:t>
            </a:r>
            <a:r>
              <a:rPr lang="en-US" b="0" i="0" kern="1200" dirty="0" smtClean="0">
                <a:solidFill>
                  <a:schemeClr val="tx1"/>
                </a:solidFill>
                <a:effectLst/>
                <a:latin typeface="Arial" panose="020B0604020202020204" pitchFamily="34" charset="0"/>
                <a:cs typeface="Arial" panose="020B0604020202020204" pitchFamily="34" charset="0"/>
              </a:rPr>
              <a:t>programs such as The Cancer Genome Atlas, ENCODE and </a:t>
            </a:r>
            <a:r>
              <a:rPr lang="en-US" b="0" i="0" kern="1200" dirty="0" err="1" smtClean="0">
                <a:solidFill>
                  <a:schemeClr val="tx1"/>
                </a:solidFill>
                <a:effectLst/>
                <a:latin typeface="Arial" panose="020B0604020202020204" pitchFamily="34" charset="0"/>
                <a:cs typeface="Arial" panose="020B0604020202020204" pitchFamily="34" charset="0"/>
              </a:rPr>
              <a:t>modENCODE</a:t>
            </a:r>
            <a:r>
              <a:rPr lang="en-US" b="0" i="0" kern="1200" baseline="0" dirty="0" smtClean="0">
                <a:solidFill>
                  <a:schemeClr val="tx1"/>
                </a:solidFill>
                <a:effectLst/>
                <a:latin typeface="Arial" panose="020B0604020202020204" pitchFamily="34" charset="0"/>
                <a:cs typeface="Arial" panose="020B0604020202020204" pitchFamily="34" charset="0"/>
              </a:rPr>
              <a:t>, the </a:t>
            </a:r>
            <a:r>
              <a:rPr lang="en-US" baseline="0" dirty="0" smtClean="0">
                <a:latin typeface="Arial" pitchFamily="34" charset="0"/>
                <a:cs typeface="Arial" pitchFamily="34" charset="0"/>
              </a:rPr>
              <a:t>Human Heredity and Health in Africa (</a:t>
            </a:r>
            <a:r>
              <a:rPr lang="en-US" b="0" i="0" kern="1200" dirty="0" smtClean="0">
                <a:solidFill>
                  <a:schemeClr val="tx1"/>
                </a:solidFill>
                <a:effectLst/>
                <a:latin typeface="Arial" panose="020B0604020202020204" pitchFamily="34" charset="0"/>
                <a:cs typeface="Arial" panose="020B0604020202020204" pitchFamily="34" charset="0"/>
              </a:rPr>
              <a:t>H3Africa) initiative</a:t>
            </a:r>
            <a:r>
              <a:rPr lang="en-US" baseline="0" dirty="0" smtClean="0">
                <a:latin typeface="Arial" pitchFamily="34" charset="0"/>
                <a:cs typeface="Arial" pitchFamily="34" charset="0"/>
              </a:rPr>
              <a:t>, the Big Data to Knowledge (BD2K) program, and others</a:t>
            </a:r>
            <a:r>
              <a:rPr lang="en-US" b="0" i="0" kern="1200" dirty="0" smtClean="0">
                <a:solidFill>
                  <a:schemeClr val="tx1"/>
                </a:solidFill>
                <a:effectLst/>
                <a:latin typeface="Arial" panose="020B0604020202020204" pitchFamily="34" charset="0"/>
                <a:cs typeface="Arial" panose="020B0604020202020204" pitchFamily="34" charset="0"/>
              </a:rPr>
              <a:t>. His </a:t>
            </a:r>
            <a:r>
              <a:rPr lang="en-US" b="0" i="0" kern="1200" baseline="0" dirty="0" smtClean="0">
                <a:solidFill>
                  <a:schemeClr val="tx1"/>
                </a:solidFill>
                <a:effectLst/>
                <a:latin typeface="Arial" panose="020B0604020202020204" pitchFamily="34" charset="0"/>
                <a:cs typeface="Arial" panose="020B0604020202020204" pitchFamily="34" charset="0"/>
              </a:rPr>
              <a:t>leadership</a:t>
            </a:r>
            <a:r>
              <a:rPr lang="en-US" b="0" i="0" kern="1200" dirty="0" smtClean="0">
                <a:solidFill>
                  <a:schemeClr val="tx1"/>
                </a:solidFill>
                <a:effectLst/>
                <a:latin typeface="Arial" panose="020B0604020202020204" pitchFamily="34" charset="0"/>
                <a:cs typeface="Arial" panose="020B0604020202020204" pitchFamily="34" charset="0"/>
              </a:rPr>
              <a:t>, wisdom</a:t>
            </a:r>
            <a:r>
              <a:rPr lang="en-US" b="0" i="0" kern="1200" baseline="0" dirty="0" smtClean="0">
                <a:solidFill>
                  <a:schemeClr val="tx1"/>
                </a:solidFill>
                <a:effectLst/>
                <a:latin typeface="Arial" panose="020B0604020202020204" pitchFamily="34" charset="0"/>
                <a:cs typeface="Arial" panose="020B0604020202020204" pitchFamily="34" charset="0"/>
              </a:rPr>
              <a:t>, and dedication are the true foundations on which NHGRI has been built. While </a:t>
            </a:r>
            <a:r>
              <a:rPr lang="en-US" baseline="0" dirty="0" smtClean="0">
                <a:latin typeface="Arial" pitchFamily="34" charset="0"/>
                <a:cs typeface="Arial" pitchFamily="34" charset="0"/>
              </a:rPr>
              <a:t>Mark retired from federal service at the end of June, </a:t>
            </a:r>
            <a:r>
              <a:rPr lang="en-US" b="0" i="0" kern="1200" dirty="0" smtClean="0">
                <a:solidFill>
                  <a:schemeClr val="tx1"/>
                </a:solidFill>
                <a:effectLst/>
                <a:latin typeface="Arial" panose="020B0604020202020204" pitchFamily="34" charset="0"/>
                <a:cs typeface="Arial" panose="020B0604020202020204" pitchFamily="34" charset="0"/>
              </a:rPr>
              <a:t>he continues as a consultant on some key NIH and NHGRI programs, including H3Africa and BD2K. So fortunately, we are not completely losing Mark's involvement. Nonetheless,</a:t>
            </a:r>
            <a:r>
              <a:rPr lang="en-US" b="0" i="0" kern="1200" baseline="0" dirty="0" smtClean="0">
                <a:solidFill>
                  <a:schemeClr val="tx1"/>
                </a:solidFill>
                <a:effectLst/>
                <a:latin typeface="Arial" panose="020B0604020202020204" pitchFamily="34" charset="0"/>
                <a:cs typeface="Arial" panose="020B0604020202020204" pitchFamily="34" charset="0"/>
              </a:rPr>
              <a:t> we are immensely grateful to him for his many years of contributions to NHGRI (and the field of genomics more broadly). </a:t>
            </a:r>
            <a:endParaRPr lang="en-US" baseline="0"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2973">
              <a:defRPr/>
            </a:pPr>
            <a:fld id="{EF1538E9-0E3C-4F99-854D-827A84D0C00A}" type="slidenum">
              <a:rPr lang="en-US" smtClean="0">
                <a:solidFill>
                  <a:srgbClr val="000000"/>
                </a:solidFill>
              </a:rPr>
              <a:pPr defTabSz="932973">
                <a:defRPr/>
              </a:pPr>
              <a:t>7</a:t>
            </a:fld>
            <a:endParaRPr lang="en-US" dirty="0" smtClean="0">
              <a:solidFill>
                <a:srgbClr val="000000"/>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a:xfrm>
            <a:off x="1203325" y="701675"/>
            <a:ext cx="4679950" cy="3509963"/>
          </a:xfrm>
          <a:prstGeom prst="rect">
            <a:avLst/>
          </a:prstGeom>
          <a:ln/>
        </p:spPr>
      </p:sp>
      <p:sp>
        <p:nvSpPr>
          <p:cNvPr id="181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Arial" pitchFamily="34" charset="0"/>
                <a:cs typeface="Arial" pitchFamily="34" charset="0"/>
              </a:rPr>
              <a:t>Finally, a personal thanks to all of the various NHGRI staff (probably over 50-60 of you) who helped pull together the slides and information that I just reviewed. As always, such a group effort is essential for getting</a:t>
            </a:r>
            <a:r>
              <a:rPr lang="en-US" baseline="0" dirty="0" smtClean="0">
                <a:latin typeface="Arial" pitchFamily="34" charset="0"/>
                <a:cs typeface="Arial" pitchFamily="34" charset="0"/>
              </a:rPr>
              <a:t> this large amount of information conveyed efficiently </a:t>
            </a:r>
            <a:r>
              <a:rPr lang="en-US" dirty="0" smtClean="0">
                <a:latin typeface="Arial" pitchFamily="34" charset="0"/>
                <a:cs typeface="Arial" pitchFamily="34" charset="0"/>
              </a:rPr>
              <a:t>at each Council meeting.</a:t>
            </a:r>
          </a:p>
          <a:p>
            <a:pPr defTabSz="921587">
              <a:defRPr/>
            </a:pPr>
            <a:r>
              <a:rPr lang="en-US" dirty="0" smtClean="0">
                <a:latin typeface="Arial" pitchFamily="34" charset="0"/>
                <a:cs typeface="Arial" pitchFamily="34" charset="0"/>
              </a:rPr>
              <a:t/>
            </a:r>
            <a:br>
              <a:rPr lang="en-US" dirty="0" smtClean="0">
                <a:latin typeface="Arial" pitchFamily="34" charset="0"/>
                <a:cs typeface="Arial" pitchFamily="34" charset="0"/>
              </a:rPr>
            </a:br>
            <a:r>
              <a:rPr lang="en-US" dirty="0" smtClean="0">
                <a:latin typeface="Arial" pitchFamily="34" charset="0"/>
                <a:cs typeface="Arial" pitchFamily="34" charset="0"/>
              </a:rPr>
              <a:t>An additional thanks to the NHGRI communications group and web team for making my Director’s Report into an electronic resource.</a:t>
            </a:r>
          </a:p>
          <a:p>
            <a:endParaRPr lang="en-US" dirty="0" smtClean="0">
              <a:latin typeface="Arial" pitchFamily="34" charset="0"/>
              <a:cs typeface="Arial" pitchFamily="34" charset="0"/>
            </a:endParaRPr>
          </a:p>
          <a:p>
            <a:r>
              <a:rPr lang="en-US" dirty="0" smtClean="0">
                <a:latin typeface="Arial" pitchFamily="34" charset="0"/>
                <a:cs typeface="Arial" pitchFamily="34" charset="0"/>
              </a:rPr>
              <a:t>* And special thanks to Kris </a:t>
            </a:r>
            <a:r>
              <a:rPr lang="en-US" dirty="0" err="1" smtClean="0">
                <a:latin typeface="Arial" pitchFamily="34" charset="0"/>
                <a:cs typeface="Arial" pitchFamily="34" charset="0"/>
              </a:rPr>
              <a:t>Wetterstrand</a:t>
            </a:r>
            <a:r>
              <a:rPr lang="en-US" dirty="0" smtClean="0">
                <a:latin typeface="Arial" pitchFamily="34" charset="0"/>
                <a:cs typeface="Arial" pitchFamily="34" charset="0"/>
              </a:rPr>
              <a:t> (shown here as part of the entourage giving Jim Watson a tour of the Genome Exhibition at the Smithsonian), who serves as the ‘ring leader’ in coordinating material development, and who directly helps me produce the final </a:t>
            </a:r>
            <a:r>
              <a:rPr lang="en-US" dirty="0" err="1" smtClean="0">
                <a:latin typeface="Arial" pitchFamily="34" charset="0"/>
                <a:cs typeface="Arial" pitchFamily="34" charset="0"/>
              </a:rPr>
              <a:t>Powerpoint</a:t>
            </a:r>
            <a:r>
              <a:rPr lang="en-US" dirty="0" smtClean="0">
                <a:latin typeface="Arial" pitchFamily="34" charset="0"/>
                <a:cs typeface="Arial" pitchFamily="34" charset="0"/>
              </a:rPr>
              <a:t> file. </a:t>
            </a:r>
          </a:p>
        </p:txBody>
      </p:sp>
      <p:sp>
        <p:nvSpPr>
          <p:cNvPr id="5" name="Slide Number Placeholder 3"/>
          <p:cNvSpPr>
            <a:spLocks noGrp="1"/>
          </p:cNvSpPr>
          <p:nvPr>
            <p:ph type="sldNum" sz="quarter" idx="5"/>
          </p:nvPr>
        </p:nvSpPr>
        <p:spPr>
          <a:xfrm>
            <a:off x="4014791"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177" eaLnBrk="0" hangingPunct="0">
              <a:defRPr b="1">
                <a:solidFill>
                  <a:schemeClr val="tx1"/>
                </a:solidFill>
                <a:latin typeface="Arial" pitchFamily="34" charset="0"/>
              </a:defRPr>
            </a:lvl1pPr>
            <a:lvl2pPr marL="754492" indent="-290190" defTabSz="951177" eaLnBrk="0" hangingPunct="0">
              <a:defRPr b="1">
                <a:solidFill>
                  <a:schemeClr val="tx1"/>
                </a:solidFill>
                <a:latin typeface="Arial" pitchFamily="34" charset="0"/>
              </a:defRPr>
            </a:lvl2pPr>
            <a:lvl3pPr marL="1160759" indent="-232151" defTabSz="951177" eaLnBrk="0" hangingPunct="0">
              <a:defRPr b="1">
                <a:solidFill>
                  <a:schemeClr val="tx1"/>
                </a:solidFill>
                <a:latin typeface="Arial" pitchFamily="34" charset="0"/>
              </a:defRPr>
            </a:lvl3pPr>
            <a:lvl4pPr marL="1625062" indent="-232151" defTabSz="951177" eaLnBrk="0" hangingPunct="0">
              <a:defRPr b="1">
                <a:solidFill>
                  <a:schemeClr val="tx1"/>
                </a:solidFill>
                <a:latin typeface="Arial" pitchFamily="34" charset="0"/>
              </a:defRPr>
            </a:lvl4pPr>
            <a:lvl5pPr marL="2089365" indent="-232151" defTabSz="951177" eaLnBrk="0" hangingPunct="0">
              <a:defRPr b="1">
                <a:solidFill>
                  <a:schemeClr val="tx1"/>
                </a:solidFill>
                <a:latin typeface="Arial" pitchFamily="34" charset="0"/>
              </a:defRPr>
            </a:lvl5pPr>
            <a:lvl6pPr marL="2553669" indent="-232151" defTabSz="951177" eaLnBrk="0" fontAlgn="base" hangingPunct="0">
              <a:spcBef>
                <a:spcPct val="0"/>
              </a:spcBef>
              <a:spcAft>
                <a:spcPct val="0"/>
              </a:spcAft>
              <a:defRPr b="1">
                <a:solidFill>
                  <a:schemeClr val="tx1"/>
                </a:solidFill>
                <a:latin typeface="Arial" pitchFamily="34" charset="0"/>
              </a:defRPr>
            </a:lvl6pPr>
            <a:lvl7pPr marL="3017971" indent="-232151" defTabSz="951177" eaLnBrk="0" fontAlgn="base" hangingPunct="0">
              <a:spcBef>
                <a:spcPct val="0"/>
              </a:spcBef>
              <a:spcAft>
                <a:spcPct val="0"/>
              </a:spcAft>
              <a:defRPr b="1">
                <a:solidFill>
                  <a:schemeClr val="tx1"/>
                </a:solidFill>
                <a:latin typeface="Arial" pitchFamily="34" charset="0"/>
              </a:defRPr>
            </a:lvl7pPr>
            <a:lvl8pPr marL="3482275" indent="-232151" defTabSz="951177" eaLnBrk="0" fontAlgn="base" hangingPunct="0">
              <a:spcBef>
                <a:spcPct val="0"/>
              </a:spcBef>
              <a:spcAft>
                <a:spcPct val="0"/>
              </a:spcAft>
              <a:defRPr b="1">
                <a:solidFill>
                  <a:schemeClr val="tx1"/>
                </a:solidFill>
                <a:latin typeface="Arial" pitchFamily="34" charset="0"/>
              </a:defRPr>
            </a:lvl8pPr>
            <a:lvl9pPr marL="3946579" indent="-232151" defTabSz="951177"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solidFill>
                  <a:prstClr val="black"/>
                </a:solidFill>
                <a:cs typeface="Arial" pitchFamily="34" charset="0"/>
              </a:rPr>
              <a:pPr eaLnBrk="1" hangingPunct="1"/>
              <a:t>70</a:t>
            </a:fld>
            <a:endParaRPr lang="en-US" dirty="0" smtClean="0">
              <a:solidFill>
                <a:prstClr val="black"/>
              </a:solidFill>
              <a:cs typeface="Arial"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3325" y="701675"/>
            <a:ext cx="4679950" cy="3509963"/>
          </a:xfrm>
          <a:prstGeom prst="rect">
            <a:avLst/>
          </a:prstGeom>
        </p:spPr>
      </p:sp>
      <p:sp>
        <p:nvSpPr>
          <p:cNvPr id="4" name="Slide Number Placeholder 3"/>
          <p:cNvSpPr>
            <a:spLocks noGrp="1"/>
          </p:cNvSpPr>
          <p:nvPr>
            <p:ph type="sldNum" sz="quarter" idx="10"/>
          </p:nvPr>
        </p:nvSpPr>
        <p:spPr/>
        <p:txBody>
          <a:bodyPr/>
          <a:lstStyle/>
          <a:p>
            <a:fld id="{CFDD2888-EA59-4FA6-882F-5E5CD6B79C53}" type="slidenum">
              <a:rPr lang="en-US" smtClean="0">
                <a:solidFill>
                  <a:prstClr val="black"/>
                </a:solidFill>
              </a:rPr>
              <a:pPr/>
              <a:t>71</a:t>
            </a:fld>
            <a:endParaRPr lang="en-US" dirty="0">
              <a:solidFill>
                <a:prstClr val="black"/>
              </a:solidFill>
            </a:endParaRPr>
          </a:p>
        </p:txBody>
      </p:sp>
      <p:sp>
        <p:nvSpPr>
          <p:cNvPr id="3" name="Notes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632384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xfrm>
            <a:off x="1204913" y="701675"/>
            <a:ext cx="4676775" cy="3508375"/>
          </a:xfrm>
          <a:prstGeom prst="rect">
            <a:avLst/>
          </a:prstGeom>
          <a:ln/>
        </p:spPr>
      </p:sp>
      <p:sp>
        <p:nvSpPr>
          <p:cNvPr id="121859" name="Notes Placeholder 2"/>
          <p:cNvSpPr>
            <a:spLocks noGrp="1"/>
          </p:cNvSpPr>
          <p:nvPr>
            <p:ph type="body" idx="1"/>
          </p:nvPr>
        </p:nvSpPr>
        <p:spPr>
          <a:xfrm>
            <a:off x="944565" y="4446593"/>
            <a:ext cx="5197474" cy="4537921"/>
          </a:xfrm>
          <a:noFill/>
          <a:ln/>
        </p:spPr>
        <p:txBody>
          <a:bodyPr/>
          <a:lstStyle/>
          <a:p>
            <a:r>
              <a:rPr lang="en-US" dirty="0" smtClean="0">
                <a:latin typeface="Arial" panose="020B0604020202020204" pitchFamily="34" charset="0"/>
                <a:cs typeface="Arial" panose="020B0604020202020204" pitchFamily="34" charset="0"/>
              </a:rPr>
              <a:t>The</a:t>
            </a:r>
            <a:r>
              <a:rPr lang="en-US" baseline="0" dirty="0" smtClean="0">
                <a:latin typeface="Arial" panose="020B0604020202020204" pitchFamily="34" charset="0"/>
                <a:cs typeface="Arial" panose="020B0604020202020204" pitchFamily="34" charset="0"/>
              </a:rPr>
              <a:t> exhibition, </a:t>
            </a:r>
            <a:r>
              <a:rPr lang="en-US" i="1" baseline="0" dirty="0" smtClean="0">
                <a:latin typeface="Arial" panose="020B0604020202020204" pitchFamily="34" charset="0"/>
                <a:cs typeface="Arial" panose="020B0604020202020204" pitchFamily="34" charset="0"/>
              </a:rPr>
              <a:t>Genome: Unlocking Life’s Code,</a:t>
            </a:r>
            <a:r>
              <a:rPr lang="en-US" i="0" baseline="0" dirty="0" smtClean="0">
                <a:latin typeface="Arial" panose="020B0604020202020204" pitchFamily="34" charset="0"/>
                <a:cs typeface="Arial" panose="020B0604020202020204" pitchFamily="34" charset="0"/>
              </a:rPr>
              <a:t> has ended its tenure at the National Museum of Natural History in Washington DC. * The exhibition opened at this museum in June 2013 and closed </a:t>
            </a:r>
            <a:r>
              <a:rPr lang="en-US" i="0" u="none" baseline="0" dirty="0" smtClean="0">
                <a:latin typeface="Arial" panose="020B0604020202020204" pitchFamily="34" charset="0"/>
                <a:cs typeface="Arial" panose="020B0604020202020204" pitchFamily="34" charset="0"/>
              </a:rPr>
              <a:t>on September 1</a:t>
            </a:r>
            <a:r>
              <a:rPr lang="en-US" i="0" baseline="0" dirty="0" smtClean="0">
                <a:latin typeface="Arial" panose="020B0604020202020204" pitchFamily="34" charset="0"/>
                <a:cs typeface="Arial" panose="020B0604020202020204" pitchFamily="34" charset="0"/>
              </a:rPr>
              <a:t>. During this time, over 3.3 million </a:t>
            </a:r>
            <a:r>
              <a:rPr lang="en-US" i="0" strike="noStrike" baseline="0" dirty="0" smtClean="0">
                <a:latin typeface="Arial" panose="020B0604020202020204" pitchFamily="34" charset="0"/>
                <a:cs typeface="Arial" panose="020B0604020202020204" pitchFamily="34" charset="0"/>
              </a:rPr>
              <a:t>people visited the exhibition</a:t>
            </a:r>
            <a:r>
              <a:rPr lang="en-US" i="0" baseline="0" dirty="0" smtClean="0">
                <a:latin typeface="Arial" panose="020B0604020202020204" pitchFamily="34" charset="0"/>
                <a:cs typeface="Arial" panose="020B0604020202020204" pitchFamily="34" charset="0"/>
              </a:rPr>
              <a:t>. * In conjunction with the Smithsonian Institution, NHGRI hosted 15 outreach programs to enrich the learning experience provided through the exhibition’s content.</a:t>
            </a:r>
          </a:p>
          <a:p>
            <a:endParaRPr lang="en-US" i="0" baseline="0" dirty="0" smtClean="0">
              <a:latin typeface="Arial" panose="020B0604020202020204" pitchFamily="34" charset="0"/>
              <a:cs typeface="Arial" panose="020B0604020202020204" pitchFamily="34" charset="0"/>
            </a:endParaRPr>
          </a:p>
          <a:p>
            <a:r>
              <a:rPr lang="en-US" i="0" baseline="0" dirty="0" smtClean="0">
                <a:latin typeface="Arial" panose="020B0604020202020204" pitchFamily="34" charset="0"/>
                <a:cs typeface="Arial" panose="020B0604020202020204" pitchFamily="34" charset="0"/>
              </a:rPr>
              <a:t>* The website, videos, and other media associated with the exhibition has been nationally recognized, receiving several awards this past summer.  The website (unlockinglifescode.org) will continue to serve as the focal point for information about the exhibition and an </a:t>
            </a:r>
            <a:r>
              <a:rPr lang="en-US" i="0" u="none" baseline="0" dirty="0" smtClean="0">
                <a:latin typeface="Arial" panose="020B0604020202020204" pitchFamily="34" charset="0"/>
                <a:cs typeface="Arial" panose="020B0604020202020204" pitchFamily="34" charset="0"/>
              </a:rPr>
              <a:t>educational resource for students, teachers, and the general public </a:t>
            </a:r>
            <a:r>
              <a:rPr lang="en-US" i="0" baseline="0" dirty="0" smtClean="0">
                <a:latin typeface="Arial" panose="020B0604020202020204" pitchFamily="34" charset="0"/>
                <a:cs typeface="Arial" panose="020B0604020202020204" pitchFamily="34" charset="0"/>
              </a:rPr>
              <a:t>as the exhibition travels; it will also continue to feature news and events associated with the exhibition. </a:t>
            </a:r>
          </a:p>
          <a:p>
            <a:endParaRPr lang="en-US" i="0" baseline="0" dirty="0" smtClean="0">
              <a:latin typeface="Arial" panose="020B0604020202020204" pitchFamily="34" charset="0"/>
              <a:cs typeface="Arial" panose="020B0604020202020204" pitchFamily="34" charset="0"/>
            </a:endParaRPr>
          </a:p>
          <a:p>
            <a:r>
              <a:rPr lang="en-US" i="0" baseline="0" dirty="0" smtClean="0">
                <a:latin typeface="Arial" panose="020B0604020202020204" pitchFamily="34" charset="0"/>
                <a:cs typeface="Arial" panose="020B0604020202020204" pitchFamily="34" charset="0"/>
              </a:rPr>
              <a:t>* To celebrate the exhibition’s incredibly successful run at the </a:t>
            </a:r>
            <a:r>
              <a:rPr lang="en-US" i="0" u="none" baseline="0" dirty="0" smtClean="0">
                <a:latin typeface="Arial" panose="020B0604020202020204" pitchFamily="34" charset="0"/>
                <a:cs typeface="Arial" panose="020B0604020202020204" pitchFamily="34" charset="0"/>
              </a:rPr>
              <a:t>Smithsonian, </a:t>
            </a:r>
            <a:r>
              <a:rPr lang="en-US" i="0" baseline="0" dirty="0" smtClean="0">
                <a:latin typeface="Arial" panose="020B0604020202020204" pitchFamily="34" charset="0"/>
                <a:cs typeface="Arial" panose="020B0604020202020204" pitchFamily="34" charset="0"/>
              </a:rPr>
              <a:t>we will be holding a Closing Symposium at the National Museum of Natural History on September 30.  </a:t>
            </a:r>
          </a:p>
          <a:p>
            <a:endParaRPr lang="en-US" i="0" baseline="0" dirty="0" smtClean="0">
              <a:latin typeface="Arial" panose="020B0604020202020204" pitchFamily="34" charset="0"/>
              <a:cs typeface="Arial" panose="020B0604020202020204" pitchFamily="34" charset="0"/>
            </a:endParaRPr>
          </a:p>
          <a:p>
            <a:r>
              <a:rPr lang="en-US" i="0" baseline="0" dirty="0" smtClean="0">
                <a:latin typeface="Arial" panose="020B0604020202020204" pitchFamily="34" charset="0"/>
                <a:cs typeface="Arial" panose="020B0604020202020204" pitchFamily="34" charset="0"/>
              </a:rPr>
              <a:t>* For the next 4-5 years, the exhibition will be traveling around North America, with its first stop being the Rueben H. Fleet Center in San Diego (where it will open on September 27 and be resident until early January). From there, it travels to San Jose for a stint from late January to late April.  </a:t>
            </a:r>
          </a:p>
          <a:p>
            <a:endParaRPr lang="en-US" dirty="0" smtClean="0">
              <a:latin typeface="Arial" panose="020B0604020202020204" pitchFamily="34" charset="0"/>
              <a:cs typeface="Arial" panose="020B0604020202020204" pitchFamily="34" charset="0"/>
            </a:endParaRPr>
          </a:p>
        </p:txBody>
      </p:sp>
      <p:sp>
        <p:nvSpPr>
          <p:cNvPr id="5" name="Slide Number Placeholder 3"/>
          <p:cNvSpPr>
            <a:spLocks noGrp="1"/>
          </p:cNvSpPr>
          <p:nvPr>
            <p:ph type="sldNum" sz="quarter" idx="5"/>
          </p:nvPr>
        </p:nvSpPr>
        <p:spPr>
          <a:xfrm>
            <a:off x="4014792" y="8891590"/>
            <a:ext cx="3071814" cy="4683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1014" eaLnBrk="0" hangingPunct="0">
              <a:defRPr b="1">
                <a:solidFill>
                  <a:schemeClr val="tx1"/>
                </a:solidFill>
                <a:latin typeface="Arial" pitchFamily="34" charset="0"/>
              </a:defRPr>
            </a:lvl1pPr>
            <a:lvl2pPr marL="754364" indent="-290140" defTabSz="951014" eaLnBrk="0" hangingPunct="0">
              <a:defRPr b="1">
                <a:solidFill>
                  <a:schemeClr val="tx1"/>
                </a:solidFill>
                <a:latin typeface="Arial" pitchFamily="34" charset="0"/>
              </a:defRPr>
            </a:lvl2pPr>
            <a:lvl3pPr marL="1160559" indent="-232112" defTabSz="951014" eaLnBrk="0" hangingPunct="0">
              <a:defRPr b="1">
                <a:solidFill>
                  <a:schemeClr val="tx1"/>
                </a:solidFill>
                <a:latin typeface="Arial" pitchFamily="34" charset="0"/>
              </a:defRPr>
            </a:lvl3pPr>
            <a:lvl4pPr marL="1624784" indent="-232112" defTabSz="951014" eaLnBrk="0" hangingPunct="0">
              <a:defRPr b="1">
                <a:solidFill>
                  <a:schemeClr val="tx1"/>
                </a:solidFill>
                <a:latin typeface="Arial" pitchFamily="34" charset="0"/>
              </a:defRPr>
            </a:lvl4pPr>
            <a:lvl5pPr marL="2089009" indent="-232112" defTabSz="951014" eaLnBrk="0" hangingPunct="0">
              <a:defRPr b="1">
                <a:solidFill>
                  <a:schemeClr val="tx1"/>
                </a:solidFill>
                <a:latin typeface="Arial" pitchFamily="34" charset="0"/>
              </a:defRPr>
            </a:lvl5pPr>
            <a:lvl6pPr marL="2553234" indent="-232112" defTabSz="951014" eaLnBrk="0" fontAlgn="base" hangingPunct="0">
              <a:spcBef>
                <a:spcPct val="0"/>
              </a:spcBef>
              <a:spcAft>
                <a:spcPct val="0"/>
              </a:spcAft>
              <a:defRPr b="1">
                <a:solidFill>
                  <a:schemeClr val="tx1"/>
                </a:solidFill>
                <a:latin typeface="Arial" pitchFamily="34" charset="0"/>
              </a:defRPr>
            </a:lvl6pPr>
            <a:lvl7pPr marL="3017457" indent="-232112" defTabSz="951014" eaLnBrk="0" fontAlgn="base" hangingPunct="0">
              <a:spcBef>
                <a:spcPct val="0"/>
              </a:spcBef>
              <a:spcAft>
                <a:spcPct val="0"/>
              </a:spcAft>
              <a:defRPr b="1">
                <a:solidFill>
                  <a:schemeClr val="tx1"/>
                </a:solidFill>
                <a:latin typeface="Arial" pitchFamily="34" charset="0"/>
              </a:defRPr>
            </a:lvl7pPr>
            <a:lvl8pPr marL="3481680" indent="-232112" defTabSz="951014" eaLnBrk="0" fontAlgn="base" hangingPunct="0">
              <a:spcBef>
                <a:spcPct val="0"/>
              </a:spcBef>
              <a:spcAft>
                <a:spcPct val="0"/>
              </a:spcAft>
              <a:defRPr b="1">
                <a:solidFill>
                  <a:schemeClr val="tx1"/>
                </a:solidFill>
                <a:latin typeface="Arial" pitchFamily="34" charset="0"/>
              </a:defRPr>
            </a:lvl8pPr>
            <a:lvl9pPr marL="3945906" indent="-232112" defTabSz="951014" eaLnBrk="0" fontAlgn="base" hangingPunct="0">
              <a:spcBef>
                <a:spcPct val="0"/>
              </a:spcBef>
              <a:spcAft>
                <a:spcPct val="0"/>
              </a:spcAft>
              <a:defRPr b="1">
                <a:solidFill>
                  <a:schemeClr val="tx1"/>
                </a:solidFill>
                <a:latin typeface="Arial" pitchFamily="34" charset="0"/>
              </a:defRPr>
            </a:lvl9pPr>
          </a:lstStyle>
          <a:p>
            <a:pPr eaLnBrk="1" hangingPunct="1"/>
            <a:fld id="{69CD6823-C079-4E18-848E-A01DD4D78C0F}" type="slidenum">
              <a:rPr lang="en-US" smtClean="0">
                <a:cs typeface="Arial" pitchFamily="34" charset="0"/>
              </a:rPr>
              <a:pPr eaLnBrk="1" hangingPunct="1"/>
              <a:t>8</a:t>
            </a:fld>
            <a:endParaRPr lang="en-US" dirty="0" smtClean="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203325" y="701675"/>
            <a:ext cx="4679950" cy="3509963"/>
          </a:xfrm>
          <a:prstGeom prst="rect">
            <a:avLst/>
          </a:prstGeom>
          <a:noFill/>
          <a:ln>
            <a:solidFill>
              <a:srgbClr val="000000"/>
            </a:solidFill>
            <a:miter lim="800000"/>
            <a:headEnd/>
            <a:tailEnd/>
          </a:ln>
        </p:spPr>
      </p:sp>
      <p:sp>
        <p:nvSpPr>
          <p:cNvPr id="4099" name="Notes Placeholder 2"/>
          <p:cNvSpPr>
            <a:spLocks noGrp="1"/>
          </p:cNvSpPr>
          <p:nvPr>
            <p:ph type="body" idx="1"/>
          </p:nvPr>
        </p:nvSpPr>
        <p:spPr bwMode="auto">
          <a:noFill/>
          <a:ln w="9525">
            <a:noFill/>
            <a:miter lim="800000"/>
            <a:headEnd/>
            <a:tailEnd/>
          </a:ln>
          <a:effectLst/>
        </p:spPr>
        <p:txBody>
          <a:bodyPr vert="horz" wrap="square" lIns="94647" tIns="47323" rIns="94647" bIns="47323" numCol="1" anchor="t" anchorCtr="0" compatLnSpc="1">
            <a:prstTxWarp prst="textNoShape">
              <a:avLst/>
            </a:prstTxWarp>
          </a:bodyPr>
          <a:lstStyle/>
          <a:p>
            <a:pPr>
              <a:defRPr/>
            </a:pPr>
            <a:r>
              <a:rPr lang="en-US" i="0" dirty="0" smtClean="0">
                <a:latin typeface="Arial" panose="020B0604020202020204" pitchFamily="34" charset="0"/>
                <a:cs typeface="Arial" pitchFamily="34" charset="0"/>
              </a:rPr>
              <a:t>In July, it was our pleasure to host Dr. James Watson, Nobel Laureate and former NHGRI Director, when he came to Washington</a:t>
            </a:r>
            <a:r>
              <a:rPr lang="en-US" i="0" baseline="0" dirty="0" smtClean="0">
                <a:latin typeface="Arial" panose="020B0604020202020204" pitchFamily="34" charset="0"/>
                <a:cs typeface="Arial" pitchFamily="34" charset="0"/>
              </a:rPr>
              <a:t> DC to tour the </a:t>
            </a:r>
            <a:r>
              <a:rPr lang="en-US" i="1" dirty="0" smtClean="0">
                <a:latin typeface="Arial" panose="020B0604020202020204" pitchFamily="34" charset="0"/>
                <a:cs typeface="Arial" pitchFamily="34" charset="0"/>
              </a:rPr>
              <a:t>Genome: Unlocking Life’s Code </a:t>
            </a:r>
            <a:r>
              <a:rPr lang="en-US" i="0" dirty="0" smtClean="0">
                <a:latin typeface="Arial" panose="020B0604020202020204" pitchFamily="34" charset="0"/>
                <a:cs typeface="Arial" pitchFamily="34" charset="0"/>
              </a:rPr>
              <a:t>exhibition.</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Dr. Watson’s work in discovering</a:t>
            </a:r>
            <a:r>
              <a:rPr lang="en-US" i="0" baseline="0" dirty="0" smtClean="0">
                <a:latin typeface="Arial" pitchFamily="34" charset="0"/>
                <a:cs typeface="Arial" pitchFamily="34" charset="0"/>
              </a:rPr>
              <a:t> </a:t>
            </a:r>
            <a:r>
              <a:rPr lang="en-US" i="0" dirty="0" smtClean="0">
                <a:latin typeface="Arial" pitchFamily="34" charset="0"/>
                <a:cs typeface="Arial" pitchFamily="34" charset="0"/>
              </a:rPr>
              <a:t>DNA’s double-helical structure is prominently featured in the exhibition. Multiple NHGRI-</a:t>
            </a:r>
            <a:r>
              <a:rPr lang="en-US" i="0" baseline="0" dirty="0" smtClean="0">
                <a:latin typeface="Arial" pitchFamily="34" charset="0"/>
                <a:cs typeface="Arial" pitchFamily="34" charset="0"/>
              </a:rPr>
              <a:t> and Smithsonian-affiliated staff members were excited to join Dr. Watson during his visit to the museum, as seen in these photos. </a:t>
            </a:r>
          </a:p>
          <a:p>
            <a:pPr>
              <a:defRPr/>
            </a:pPr>
            <a:endParaRPr lang="en-US" i="0" baseline="0" dirty="0" smtClean="0">
              <a:latin typeface="Arial" pitchFamily="34" charset="0"/>
              <a:cs typeface="Arial" pitchFamily="34" charset="0"/>
            </a:endParaRPr>
          </a:p>
        </p:txBody>
      </p:sp>
      <p:sp>
        <p:nvSpPr>
          <p:cNvPr id="41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33148">
              <a:defRPr/>
            </a:pPr>
            <a:fld id="{EF1538E9-0E3C-4F99-854D-827A84D0C00A}" type="slidenum">
              <a:rPr lang="en-US" smtClean="0">
                <a:solidFill>
                  <a:srgbClr val="000000"/>
                </a:solidFill>
              </a:rPr>
              <a:pPr defTabSz="933148">
                <a:defRPr/>
              </a:pPr>
              <a:t>9</a:t>
            </a:fld>
            <a:endParaRPr lang="en-US" dirty="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pPr>
                <a:defRPr/>
              </a:pPr>
              <a:t>‹#›</a:t>
            </a:fld>
            <a:endParaRPr lang="en-US" dirty="0"/>
          </a:p>
        </p:txBody>
      </p:sp>
    </p:spTree>
    <p:extLst>
      <p:ext uri="{BB962C8B-B14F-4D97-AF65-F5344CB8AC3E}">
        <p14:creationId xmlns:p14="http://schemas.microsoft.com/office/powerpoint/2010/main" val="175418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pPr>
                <a:defRPr/>
              </a:pPr>
              <a:t>‹#›</a:t>
            </a:fld>
            <a:endParaRPr lang="en-US" dirty="0"/>
          </a:p>
        </p:txBody>
      </p:sp>
    </p:spTree>
    <p:extLst>
      <p:ext uri="{BB962C8B-B14F-4D97-AF65-F5344CB8AC3E}">
        <p14:creationId xmlns:p14="http://schemas.microsoft.com/office/powerpoint/2010/main" val="4244442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pPr>
                <a:defRPr/>
              </a:pPr>
              <a:t>‹#›</a:t>
            </a:fld>
            <a:endParaRPr lang="en-US" dirty="0"/>
          </a:p>
        </p:txBody>
      </p:sp>
    </p:spTree>
    <p:extLst>
      <p:ext uri="{BB962C8B-B14F-4D97-AF65-F5344CB8AC3E}">
        <p14:creationId xmlns:p14="http://schemas.microsoft.com/office/powerpoint/2010/main" val="7117225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9/7/2014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3838246545"/>
      </p:ext>
    </p:extLst>
  </p:cSld>
  <p:clrMapOvr>
    <a:masterClrMapping/>
  </p:clrMapOvr>
  <p:transition>
    <p:wipe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6E95F95-6A86-45D2-9F6A-8170A07E63A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6032101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98541231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solidFill>
                <a:prstClr val="white"/>
              </a:solidFill>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26" name="Footer Placeholder 4"/>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068349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87612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solidFill>
                <a:srgbClr val="D6ECFF"/>
              </a:solidFill>
            </a:endParaRPr>
          </a:p>
        </p:txBody>
      </p:sp>
      <p:sp>
        <p:nvSpPr>
          <p:cNvPr id="18" name="Footer Placeholder 7"/>
          <p:cNvSpPr>
            <a:spLocks noGrp="1"/>
          </p:cNvSpPr>
          <p:nvPr>
            <p:ph type="ftr" sz="quarter" idx="11"/>
          </p:nvPr>
        </p:nvSpPr>
        <p:spPr/>
        <p:txBody>
          <a:bodyPr/>
          <a:lstStyle>
            <a:lvl1pPr>
              <a:defRPr/>
            </a:lvl1pPr>
            <a:extLst/>
          </a:lstStyle>
          <a:p>
            <a:pPr>
              <a:defRPr/>
            </a:pPr>
            <a:endParaRPr lang="en-US">
              <a:solidFill>
                <a:srgbClr val="D6ECFF"/>
              </a:solidFill>
            </a:endParaRPr>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390277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3879317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2646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926D606-1CE5-48CA-B1E3-7874185442B5}" type="slidenum">
              <a:rPr lang="en-US"/>
              <a:pPr>
                <a:defRPr/>
              </a:pPr>
              <a:t>‹#›</a:t>
            </a:fld>
            <a:endParaRPr lang="en-US" dirty="0"/>
          </a:p>
        </p:txBody>
      </p:sp>
    </p:spTree>
    <p:extLst>
      <p:ext uri="{BB962C8B-B14F-4D97-AF65-F5344CB8AC3E}">
        <p14:creationId xmlns:p14="http://schemas.microsoft.com/office/powerpoint/2010/main" val="155289599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2766321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solidFill>
                <a:prstClr val="white"/>
              </a:solidFill>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solidFill>
                <a:srgbClr val="D6ECFF"/>
              </a:solidFill>
            </a:endParaRPr>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solidFill>
                <a:srgbClr val="D6ECFF"/>
              </a:solidFill>
            </a:endParaRPr>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90856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AD9AD164-6806-464B-A1D1-9E5402FBF197}"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146241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solidFill>
                <a:srgbClr val="D6ECFF"/>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srgbClr val="D6ECFF"/>
              </a:solidFill>
            </a:endParaRPr>
          </a:p>
        </p:txBody>
      </p:sp>
      <p:sp>
        <p:nvSpPr>
          <p:cNvPr id="6" name="Slide Number Placeholder 22"/>
          <p:cNvSpPr>
            <a:spLocks noGrp="1"/>
          </p:cNvSpPr>
          <p:nvPr>
            <p:ph type="sldNum" sz="quarter" idx="12"/>
          </p:nvPr>
        </p:nvSpPr>
        <p:spPr/>
        <p:txBody>
          <a:bodyPr/>
          <a:lstStyle>
            <a:lvl1pPr>
              <a:defRPr/>
            </a:lvl1pPr>
          </a:lstStyle>
          <a:p>
            <a:pPr>
              <a:defRPr/>
            </a:pPr>
            <a:fld id="{63433DCB-4F26-4D90-B8E8-FA2521692C36}"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575376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13"/>
          <p:cNvSpPr>
            <a:spLocks noGrp="1"/>
          </p:cNvSpPr>
          <p:nvPr>
            <p:ph type="dt" sz="half" idx="10"/>
          </p:nvPr>
        </p:nvSpPr>
        <p:spPr/>
        <p:txBody>
          <a:bodyPr/>
          <a:lstStyle>
            <a:lvl1pPr>
              <a:defRPr/>
            </a:lvl1pPr>
          </a:lstStyle>
          <a:p>
            <a:fld id="{BC2485DB-E278-4EB0-966A-C9C570922654}" type="datetimeFigureOut">
              <a:rPr lang="en-US" smtClean="0">
                <a:solidFill>
                  <a:srgbClr val="D6ECFF"/>
                </a:solidFill>
              </a:rPr>
              <a:pPr/>
              <a:t>9/7/2014</a:t>
            </a:fld>
            <a:endParaRPr lang="en-US">
              <a:solidFill>
                <a:srgbClr val="D6ECFF"/>
              </a:solidFill>
            </a:endParaRPr>
          </a:p>
        </p:txBody>
      </p:sp>
      <p:sp>
        <p:nvSpPr>
          <p:cNvPr id="4" name="Footer Placeholder 2"/>
          <p:cNvSpPr>
            <a:spLocks noGrp="1"/>
          </p:cNvSpPr>
          <p:nvPr>
            <p:ph type="ftr" sz="quarter" idx="11"/>
          </p:nvPr>
        </p:nvSpPr>
        <p:spPr/>
        <p:txBody>
          <a:bodyPr/>
          <a:lstStyle>
            <a:lvl1pPr>
              <a:defRPr/>
            </a:lvl1pPr>
          </a:lstStyle>
          <a:p>
            <a:endParaRPr lang="en-US">
              <a:solidFill>
                <a:srgbClr val="D6ECFF"/>
              </a:solidFill>
            </a:endParaRPr>
          </a:p>
        </p:txBody>
      </p:sp>
      <p:sp>
        <p:nvSpPr>
          <p:cNvPr id="5" name="Slide Number Placeholder 22"/>
          <p:cNvSpPr>
            <a:spLocks noGrp="1"/>
          </p:cNvSpPr>
          <p:nvPr>
            <p:ph type="sldNum" sz="quarter" idx="12"/>
          </p:nvPr>
        </p:nvSpPr>
        <p:spPr/>
        <p:txBody>
          <a:bodyPr/>
          <a:lstStyle>
            <a:lvl1pPr>
              <a:defRPr/>
            </a:lvl1pPr>
          </a:lstStyle>
          <a:p>
            <a:fld id="{F5393014-1EC9-49EE-B2DE-28DCDC49F35A}" type="slidenum">
              <a:rPr lang="en-US" smtClean="0">
                <a:solidFill>
                  <a:srgbClr val="D6ECFF"/>
                </a:solidFill>
              </a:rPr>
              <a:pPr/>
              <a:t>‹#›</a:t>
            </a:fld>
            <a:endParaRPr lang="en-US">
              <a:solidFill>
                <a:srgbClr val="D6ECFF"/>
              </a:solidFill>
            </a:endParaRPr>
          </a:p>
        </p:txBody>
      </p:sp>
    </p:spTree>
    <p:extLst>
      <p:ext uri="{BB962C8B-B14F-4D97-AF65-F5344CB8AC3E}">
        <p14:creationId xmlns:p14="http://schemas.microsoft.com/office/powerpoint/2010/main" val="2001571088"/>
      </p:ext>
    </p:extLst>
  </p:cSld>
  <p:clrMapOvr>
    <a:masterClrMapping/>
  </p:clrMapOvr>
  <p:transition>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914400" y="4343400"/>
            <a:ext cx="7772400" cy="1975104"/>
          </a:xfrm>
        </p:spPr>
        <p:txBody>
          <a:bodyPr/>
          <a:lstStyle>
            <a:lvl1pPr marR="9144" algn="l">
              <a:defRPr sz="4000" b="1" i="0" cap="all" spc="0" baseline="0">
                <a:effectLst>
                  <a:reflection blurRad="12700" stA="34000" endA="740" endPos="53000" dir="5400000" sy="-100000" algn="bl" rotWithShape="0"/>
                </a:effectLst>
              </a:defRPr>
            </a:lvl1pPr>
            <a:extLst/>
          </a:lstStyle>
          <a:p>
            <a:r>
              <a:rPr lang="en-US" dirty="0"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03A1A67F-B7E8-42C5-BDAF-5011E182C3A6}" type="slidenum">
              <a:rPr lang="en-US"/>
              <a:pPr>
                <a:defRPr/>
              </a:pPr>
              <a:t>‹#›</a:t>
            </a:fld>
            <a:endParaRPr lang="en-US" dirty="0"/>
          </a:p>
        </p:txBody>
      </p:sp>
    </p:spTree>
    <p:extLst>
      <p:ext uri="{BB962C8B-B14F-4D97-AF65-F5344CB8AC3E}">
        <p14:creationId xmlns:p14="http://schemas.microsoft.com/office/powerpoint/2010/main" val="31994309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2E567A-2F44-7F41-B572-36B5C90063D5}" type="datetimeFigureOut">
              <a:rPr lang="en-US" smtClean="0">
                <a:solidFill>
                  <a:prstClr val="black">
                    <a:tint val="75000"/>
                  </a:prstClr>
                </a:solidFill>
              </a:rPr>
              <a:pPr/>
              <a:t>9/7/2014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1D018-4C13-C94E-8C11-613E88E5CE7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515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3703F6D8-1180-4E1B-A42A-C15513F8712C}" type="slidenum">
              <a:rPr lang="en-US"/>
              <a:pPr>
                <a:defRPr/>
              </a:pPr>
              <a:t>‹#›</a:t>
            </a:fld>
            <a:endParaRPr lang="en-US" dirty="0"/>
          </a:p>
        </p:txBody>
      </p:sp>
    </p:spTree>
    <p:extLst>
      <p:ext uri="{BB962C8B-B14F-4D97-AF65-F5344CB8AC3E}">
        <p14:creationId xmlns:p14="http://schemas.microsoft.com/office/powerpoint/2010/main" val="3612959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4829175" y="1073150"/>
            <a:ext cx="4321175"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5" name="Freeform 4"/>
          <p:cNvSpPr>
            <a:spLocks/>
          </p:cNvSpPr>
          <p:nvPr/>
        </p:nvSpPr>
        <p:spPr bwMode="auto">
          <a:xfrm>
            <a:off x="374650" y="0"/>
            <a:ext cx="5513388"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extLst/>
          </a:lstStyle>
          <a:p>
            <a:pPr eaLnBrk="0" hangingPunct="0">
              <a:defRPr/>
            </a:pPr>
            <a:endParaRPr lang="en-US" dirty="0">
              <a:latin typeface="Arial" charset="0"/>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atin typeface="+mn-lt"/>
              </a:defRPr>
            </a:lvl1pPr>
            <a:extLst/>
          </a:lstStyle>
          <a:p>
            <a:r>
              <a:rPr lang="en-US" smtClean="0"/>
              <a:t>Click to edit Master title style</a:t>
            </a:r>
            <a:endParaRPr lang="en-US" dirty="0"/>
          </a:p>
        </p:txBody>
      </p:sp>
      <p:sp>
        <p:nvSpPr>
          <p:cNvPr id="25" name="Date Placeholder 3"/>
          <p:cNvSpPr>
            <a:spLocks noGrp="1"/>
          </p:cNvSpPr>
          <p:nvPr>
            <p:ph type="dt" sz="half" idx="10"/>
          </p:nvPr>
        </p:nvSpPr>
        <p:spPr/>
        <p:txBody>
          <a:bodyPr/>
          <a:lstStyle>
            <a:lvl1pPr>
              <a:defRPr/>
            </a:lvl1pPr>
            <a:extLst/>
          </a:lstStyle>
          <a:p>
            <a:pPr>
              <a:defRPr/>
            </a:pPr>
            <a:endParaRPr lang="en-US"/>
          </a:p>
        </p:txBody>
      </p:sp>
      <p:sp>
        <p:nvSpPr>
          <p:cNvPr id="26" name="Footer Placeholder 4"/>
          <p:cNvSpPr>
            <a:spLocks noGrp="1"/>
          </p:cNvSpPr>
          <p:nvPr>
            <p:ph type="ftr" sz="quarter" idx="11"/>
          </p:nvPr>
        </p:nvSpPr>
        <p:spPr/>
        <p:txBody>
          <a:bodyPr/>
          <a:lstStyle>
            <a:lvl1pPr>
              <a:defRPr/>
            </a:lvl1pPr>
            <a:extLst/>
          </a:lstStyle>
          <a:p>
            <a:pPr>
              <a:defRPr/>
            </a:pPr>
            <a:endParaRPr lang="en-US"/>
          </a:p>
        </p:txBody>
      </p:sp>
      <p:sp>
        <p:nvSpPr>
          <p:cNvPr id="27" name="Slide Number Placeholder 5"/>
          <p:cNvSpPr>
            <a:spLocks noGrp="1"/>
          </p:cNvSpPr>
          <p:nvPr>
            <p:ph type="sldNum" sz="quarter" idx="12"/>
          </p:nvPr>
        </p:nvSpPr>
        <p:spPr/>
        <p:txBody>
          <a:bodyPr/>
          <a:lstStyle>
            <a:lvl1pPr>
              <a:defRPr/>
            </a:lvl1pPr>
            <a:extLst/>
          </a:lstStyle>
          <a:p>
            <a:pPr>
              <a:defRPr/>
            </a:pPr>
            <a:fld id="{A9C2C228-90BF-4D99-AC76-2D3AE6233168}" type="slidenum">
              <a:rPr lang="en-US"/>
              <a:pPr>
                <a:defRPr/>
              </a:pPr>
              <a:t>‹#›</a:t>
            </a:fld>
            <a:endParaRPr lang="en-US" dirty="0"/>
          </a:p>
        </p:txBody>
      </p:sp>
    </p:spTree>
    <p:extLst>
      <p:ext uri="{BB962C8B-B14F-4D97-AF65-F5344CB8AC3E}">
        <p14:creationId xmlns:p14="http://schemas.microsoft.com/office/powerpoint/2010/main" val="253426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lvl1pPr>
              <a:defRPr>
                <a:latin typeface="+mn-lt"/>
              </a:defRPr>
            </a:lvl1pPr>
            <a:extLst/>
          </a:lstStyle>
          <a:p>
            <a:r>
              <a:rPr lang="en-US" smtClean="0"/>
              <a:t>Click to edit Master title style</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7517C83-1F2E-473A-8CD2-D2189545B6D5}" type="slidenum">
              <a:rPr lang="en-US"/>
              <a:pPr>
                <a:defRPr/>
              </a:pPr>
              <a:t>‹#›</a:t>
            </a:fld>
            <a:endParaRPr lang="en-US" dirty="0"/>
          </a:p>
        </p:txBody>
      </p:sp>
    </p:spTree>
    <p:extLst>
      <p:ext uri="{BB962C8B-B14F-4D97-AF65-F5344CB8AC3E}">
        <p14:creationId xmlns:p14="http://schemas.microsoft.com/office/powerpoint/2010/main" val="2840900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sp>
        <p:nvSpPr>
          <p:cNvPr id="2" name="Title 1"/>
          <p:cNvSpPr>
            <a:spLocks noGrp="1"/>
          </p:cNvSpPr>
          <p:nvPr>
            <p:ph type="title"/>
          </p:nvPr>
        </p:nvSpPr>
        <p:spPr>
          <a:xfrm>
            <a:off x="504824" y="512064"/>
            <a:ext cx="7772400" cy="914400"/>
          </a:xfrm>
        </p:spPr>
        <p:txBody>
          <a:bodyPr/>
          <a:lstStyle>
            <a:lvl1pPr>
              <a:defRPr sz="4000">
                <a:latin typeface="+mn-lt"/>
              </a:defRPr>
            </a:lvl1pPr>
            <a:extLst/>
          </a:lstStyle>
          <a:p>
            <a:r>
              <a:rPr lang="en-US" smtClean="0"/>
              <a:t>Click to edit Master title style</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p:txBody>
          <a:bodyPr/>
          <a:lstStyle>
            <a:lvl1pPr>
              <a:defRPr/>
            </a:lvl1pPr>
            <a:extLst/>
          </a:lstStyle>
          <a:p>
            <a:pPr>
              <a:defRPr/>
            </a:pPr>
            <a:endParaRPr lang="en-US"/>
          </a:p>
        </p:txBody>
      </p:sp>
      <p:sp>
        <p:nvSpPr>
          <p:cNvPr id="18" name="Footer Placeholder 7"/>
          <p:cNvSpPr>
            <a:spLocks noGrp="1"/>
          </p:cNvSpPr>
          <p:nvPr>
            <p:ph type="ftr" sz="quarter" idx="11"/>
          </p:nvPr>
        </p:nvSpPr>
        <p:spPr/>
        <p:txBody>
          <a:bodyPr/>
          <a:lstStyle>
            <a:lvl1pPr>
              <a:defRPr/>
            </a:lvl1pPr>
            <a:extLst/>
          </a:lstStyle>
          <a:p>
            <a:pPr>
              <a:defRPr/>
            </a:pPr>
            <a:endParaRPr lang="en-US"/>
          </a:p>
        </p:txBody>
      </p:sp>
      <p:sp>
        <p:nvSpPr>
          <p:cNvPr id="19" name="Slide Number Placeholder 8"/>
          <p:cNvSpPr>
            <a:spLocks noGrp="1"/>
          </p:cNvSpPr>
          <p:nvPr>
            <p:ph type="sldNum" sz="quarter" idx="12"/>
          </p:nvPr>
        </p:nvSpPr>
        <p:spPr/>
        <p:txBody>
          <a:bodyPr/>
          <a:lstStyle>
            <a:lvl1pPr>
              <a:defRPr/>
            </a:lvl1pPr>
            <a:extLst/>
          </a:lstStyle>
          <a:p>
            <a:pPr>
              <a:defRPr/>
            </a:pPr>
            <a:fld id="{5395CB0A-B81B-4CD0-9821-CB4EECCC1FC1}" type="slidenum">
              <a:rPr lang="en-US"/>
              <a:pPr>
                <a:defRPr/>
              </a:pPr>
              <a:t>‹#›</a:t>
            </a:fld>
            <a:endParaRPr lang="en-US" dirty="0"/>
          </a:p>
        </p:txBody>
      </p:sp>
    </p:spTree>
    <p:extLst>
      <p:ext uri="{BB962C8B-B14F-4D97-AF65-F5344CB8AC3E}">
        <p14:creationId xmlns:p14="http://schemas.microsoft.com/office/powerpoint/2010/main" val="4017156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atin typeface="+mn-lt"/>
              </a:defRPr>
            </a:lvl1pPr>
            <a:extLst/>
          </a:lstStyle>
          <a:p>
            <a:r>
              <a:rPr lang="en-US" smtClean="0"/>
              <a:t>Click to edit Master title style</a:t>
            </a:r>
            <a:endParaRPr lang="en-US" dirty="0"/>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1A797CDB-F470-463F-9EAE-2450A655C053}" type="slidenum">
              <a:rPr lang="en-US"/>
              <a:pPr>
                <a:defRPr/>
              </a:pPr>
              <a:t>‹#›</a:t>
            </a:fld>
            <a:endParaRPr lang="en-US" dirty="0"/>
          </a:p>
        </p:txBody>
      </p:sp>
    </p:spTree>
    <p:extLst>
      <p:ext uri="{BB962C8B-B14F-4D97-AF65-F5344CB8AC3E}">
        <p14:creationId xmlns:p14="http://schemas.microsoft.com/office/powerpoint/2010/main" val="225125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96660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CD7B934-939C-4081-B242-3BF57152218D}" type="slidenum">
              <a:rPr lang="en-US"/>
              <a:pPr>
                <a:defRPr/>
              </a:pPr>
              <a:t>‹#›</a:t>
            </a:fld>
            <a:endParaRPr lang="en-US" dirty="0"/>
          </a:p>
        </p:txBody>
      </p:sp>
    </p:spTree>
    <p:extLst>
      <p:ext uri="{BB962C8B-B14F-4D97-AF65-F5344CB8AC3E}">
        <p14:creationId xmlns:p14="http://schemas.microsoft.com/office/powerpoint/2010/main" val="1380550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dirty="0"/>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1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63593" y="979369"/>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744513" y="978394"/>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1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63592" y="979371"/>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744512" y="97839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extLst/>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p:spPr>
        <p:txBody>
          <a:bodyPr/>
          <a:lstStyle>
            <a:lvl1pPr>
              <a:defRPr/>
            </a:lvl1pPr>
            <a:extLst/>
          </a:lstStyle>
          <a:p>
            <a:pPr>
              <a:defRPr/>
            </a:pPr>
            <a:endParaRPr lang="en-US"/>
          </a:p>
        </p:txBody>
      </p:sp>
      <p:sp>
        <p:nvSpPr>
          <p:cNvPr id="20" name="Footer Placeholder 5"/>
          <p:cNvSpPr>
            <a:spLocks noGrp="1"/>
          </p:cNvSpPr>
          <p:nvPr>
            <p:ph type="ftr" sz="quarter" idx="11"/>
          </p:nvPr>
        </p:nvSpPr>
        <p:spPr>
          <a:xfrm>
            <a:off x="914400" y="55563"/>
            <a:ext cx="5562600" cy="365125"/>
          </a:xfrm>
        </p:spPr>
        <p:txBody>
          <a:bodyPr/>
          <a:lstStyle>
            <a:lvl1pPr>
              <a:defRPr/>
            </a:lvl1pPr>
            <a:extLst/>
          </a:lstStyle>
          <a:p>
            <a:pPr>
              <a:defRPr/>
            </a:pP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extLst/>
          </a:lstStyle>
          <a:p>
            <a:pPr>
              <a:defRPr/>
            </a:pPr>
            <a:fld id="{DE4B2D37-1A4E-4C64-B640-B98F493B19B2}" type="slidenum">
              <a:rPr lang="en-US"/>
              <a:pPr>
                <a:defRPr/>
              </a:pPr>
              <a:t>‹#›</a:t>
            </a:fld>
            <a:endParaRPr lang="en-US" dirty="0"/>
          </a:p>
        </p:txBody>
      </p:sp>
    </p:spTree>
    <p:extLst>
      <p:ext uri="{BB962C8B-B14F-4D97-AF65-F5344CB8AC3E}">
        <p14:creationId xmlns:p14="http://schemas.microsoft.com/office/powerpoint/2010/main" val="1438024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7859" r:id="rId1"/>
    <p:sldLayoutId id="2147487860" r:id="rId2"/>
    <p:sldLayoutId id="2147487875" r:id="rId3"/>
    <p:sldLayoutId id="2147487861" r:id="rId4"/>
    <p:sldLayoutId id="2147487876" r:id="rId5"/>
    <p:sldLayoutId id="2147487862" r:id="rId6"/>
    <p:sldLayoutId id="2147487863" r:id="rId7"/>
    <p:sldLayoutId id="2147487864" r:id="rId8"/>
    <p:sldLayoutId id="2147487877" r:id="rId9"/>
    <p:sldLayoutId id="2147487865" r:id="rId10"/>
    <p:sldLayoutId id="2147487866" r:id="rId11"/>
    <p:sldLayoutId id="2147488253"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1027"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latin typeface="Arial" charset="0"/>
              </a:defRPr>
            </a:lvl1pPr>
            <a:extLst/>
          </a:lstStyle>
          <a:p>
            <a:pPr>
              <a:defRPr/>
            </a:pPr>
            <a:endParaRPr lang="en-US">
              <a:solidFill>
                <a:srgbClr val="D6ECFF"/>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latin typeface="Arial" charset="0"/>
              </a:defRPr>
            </a:lvl1pPr>
            <a:extLst/>
          </a:lstStyle>
          <a:p>
            <a:pPr>
              <a:defRPr/>
            </a:pPr>
            <a:fld id="{9D99FA2D-34A0-43D8-ACF0-E9CE63357AAC}" type="slidenum">
              <a:rPr lang="en-US">
                <a:solidFill>
                  <a:srgbClr val="D6ECFF"/>
                </a:solidFill>
              </a:rPr>
              <a:pPr>
                <a:defRPr/>
              </a:pPr>
              <a:t>‹#›</a:t>
            </a:fld>
            <a:endParaRPr lang="en-US" dirty="0">
              <a:solidFill>
                <a:srgbClr val="D6ECFF"/>
              </a:solidFill>
            </a:endParaRPr>
          </a:p>
        </p:txBody>
      </p:sp>
    </p:spTree>
    <p:extLst>
      <p:ext uri="{BB962C8B-B14F-4D97-AF65-F5344CB8AC3E}">
        <p14:creationId xmlns:p14="http://schemas.microsoft.com/office/powerpoint/2010/main" val="1488194451"/>
      </p:ext>
    </p:extLst>
  </p:cSld>
  <p:clrMap bg1="dk1" tx1="lt1" bg2="dk2" tx2="lt2" accent1="accent1" accent2="accent2" accent3="accent3" accent4="accent4" accent5="accent5" accent6="accent6" hlink="hlink" folHlink="folHlink"/>
  <p:sldLayoutIdLst>
    <p:sldLayoutId id="2147488255" r:id="rId1"/>
    <p:sldLayoutId id="2147488256" r:id="rId2"/>
    <p:sldLayoutId id="2147488257" r:id="rId3"/>
    <p:sldLayoutId id="2147488258" r:id="rId4"/>
    <p:sldLayoutId id="2147488259" r:id="rId5"/>
    <p:sldLayoutId id="2147488260" r:id="rId6"/>
    <p:sldLayoutId id="2147488261" r:id="rId7"/>
    <p:sldLayoutId id="2147488262" r:id="rId8"/>
    <p:sldLayoutId id="2147488263" r:id="rId9"/>
    <p:sldLayoutId id="2147488264" r:id="rId10"/>
    <p:sldLayoutId id="2147488265" r:id="rId11"/>
    <p:sldLayoutId id="2147488266" r:id="rId12"/>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914400" y="512763"/>
            <a:ext cx="7772400" cy="914400"/>
          </a:xfrm>
          <a:prstGeom prst="rect">
            <a:avLst/>
          </a:prstGeom>
        </p:spPr>
        <p:txBody>
          <a:bodyPr vert="horz" anchor="t">
            <a:noAutofit/>
          </a:bodyPr>
          <a:lstStyle>
            <a:extLst/>
          </a:lstStyle>
          <a:p>
            <a:r>
              <a:rPr lang="en-US" smtClean="0"/>
              <a:t>Click to edit Master title style</a:t>
            </a:r>
            <a:endParaRPr lang="en-US" dirty="0"/>
          </a:p>
        </p:txBody>
      </p:sp>
      <p:sp>
        <p:nvSpPr>
          <p:cNvPr id="3075" name="Text Placeholder 12"/>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rgbClr val="D6ECFF"/>
                </a:solidFill>
                <a:latin typeface="Arial" charset="0"/>
              </a:defRPr>
            </a:lvl1pPr>
            <a:extLst/>
          </a:lstStyle>
          <a:p>
            <a:pPr>
              <a:defRPr/>
            </a:pPr>
            <a:endParaRPr lang="en-US"/>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rgbClr val="D6ECFF"/>
                </a:solidFill>
                <a:latin typeface="Arial" charset="0"/>
              </a:defRPr>
            </a:lvl1pPr>
            <a:extLst/>
          </a:lstStyle>
          <a:p>
            <a:pPr>
              <a:defRPr/>
            </a:pPr>
            <a:endParaRPr lang="en-US"/>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rgbClr val="D6ECFF"/>
                </a:solidFill>
                <a:latin typeface="Arial" charset="0"/>
              </a:defRPr>
            </a:lvl1pPr>
            <a:extLst/>
          </a:lstStyle>
          <a:p>
            <a:pPr>
              <a:defRPr/>
            </a:pPr>
            <a:fld id="{A99ABD12-4F1C-4DA2-9664-13F25BFDF4F9}" type="slidenum">
              <a:rPr lang="en-US"/>
              <a:pPr>
                <a:defRPr/>
              </a:pPr>
              <a:t>‹#›</a:t>
            </a:fld>
            <a:endParaRPr lang="en-US" dirty="0"/>
          </a:p>
        </p:txBody>
      </p:sp>
    </p:spTree>
    <p:extLst>
      <p:ext uri="{BB962C8B-B14F-4D97-AF65-F5344CB8AC3E}">
        <p14:creationId xmlns:p14="http://schemas.microsoft.com/office/powerpoint/2010/main" val="525874664"/>
      </p:ext>
    </p:extLst>
  </p:cSld>
  <p:clrMap bg1="dk1" tx1="lt1" bg2="dk2" tx2="lt2" accent1="accent1" accent2="accent2" accent3="accent3" accent4="accent4" accent5="accent5" accent6="accent6" hlink="hlink" folHlink="folHlink"/>
  <p:sldLayoutIdLst>
    <p:sldLayoutId id="2147488268" r:id="rId1"/>
    <p:sldLayoutId id="2147488269" r:id="rId2"/>
    <p:sldLayoutId id="2147488270" r:id="rId3"/>
  </p:sldLayoutIdLst>
  <p:txStyles>
    <p:title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gif"/><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46.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jpeg"/><Relationship Id="rId2" Type="http://schemas.openxmlformats.org/officeDocument/2006/relationships/notesSlide" Target="../notesSlides/notesSlide26.xml"/><Relationship Id="rId16" Type="http://schemas.openxmlformats.org/officeDocument/2006/relationships/image" Target="../media/image67.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2.png"/><Relationship Id="rId24" Type="http://schemas.openxmlformats.org/officeDocument/2006/relationships/image" Target="../media/image75.jpe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47.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png"/><Relationship Id="rId7" Type="http://schemas.openxmlformats.org/officeDocument/2006/relationships/image" Target="../media/image81.jpg"/><Relationship Id="rId12" Type="http://schemas.openxmlformats.org/officeDocument/2006/relationships/image" Target="../media/image8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jpg"/><Relationship Id="rId11" Type="http://schemas.openxmlformats.org/officeDocument/2006/relationships/image" Target="../media/image85.jpg"/><Relationship Id="rId5" Type="http://schemas.openxmlformats.org/officeDocument/2006/relationships/image" Target="../media/image79.jpg"/><Relationship Id="rId10" Type="http://schemas.openxmlformats.org/officeDocument/2006/relationships/image" Target="../media/image84.jpg"/><Relationship Id="rId4" Type="http://schemas.openxmlformats.org/officeDocument/2006/relationships/image" Target="../media/image78.jpg"/><Relationship Id="rId9" Type="http://schemas.openxmlformats.org/officeDocument/2006/relationships/image" Target="../media/image83.jp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gif"/><Relationship Id="rId4" Type="http://schemas.openxmlformats.org/officeDocument/2006/relationships/image" Target="../media/image98.pn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4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chart" Target="../charts/chart1.xml"/></Relationships>
</file>

<file path=ppt/slides/_rels/slide42.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1.jpeg"/><Relationship Id="rId18" Type="http://schemas.openxmlformats.org/officeDocument/2006/relationships/image" Target="../media/image126.gif"/><Relationship Id="rId26" Type="http://schemas.openxmlformats.org/officeDocument/2006/relationships/image" Target="../media/image134.jpeg"/><Relationship Id="rId3" Type="http://schemas.openxmlformats.org/officeDocument/2006/relationships/image" Target="../media/image111.png"/><Relationship Id="rId21" Type="http://schemas.openxmlformats.org/officeDocument/2006/relationships/image" Target="../media/image129.gif"/><Relationship Id="rId7" Type="http://schemas.openxmlformats.org/officeDocument/2006/relationships/image" Target="../media/image115.jpeg"/><Relationship Id="rId12" Type="http://schemas.openxmlformats.org/officeDocument/2006/relationships/image" Target="../media/image120.jpeg"/><Relationship Id="rId17" Type="http://schemas.openxmlformats.org/officeDocument/2006/relationships/image" Target="../media/image125.jpeg"/><Relationship Id="rId25" Type="http://schemas.openxmlformats.org/officeDocument/2006/relationships/image" Target="../media/image133.jpeg"/><Relationship Id="rId2" Type="http://schemas.openxmlformats.org/officeDocument/2006/relationships/notesSlide" Target="../notesSlides/notesSlide42.xml"/><Relationship Id="rId16" Type="http://schemas.openxmlformats.org/officeDocument/2006/relationships/image" Target="../media/image124.png"/><Relationship Id="rId20" Type="http://schemas.openxmlformats.org/officeDocument/2006/relationships/image" Target="../media/image128.gif"/><Relationship Id="rId1" Type="http://schemas.openxmlformats.org/officeDocument/2006/relationships/slideLayout" Target="../slideLayouts/slideLayout4.xml"/><Relationship Id="rId6" Type="http://schemas.openxmlformats.org/officeDocument/2006/relationships/image" Target="../media/image114.png"/><Relationship Id="rId11" Type="http://schemas.openxmlformats.org/officeDocument/2006/relationships/image" Target="../media/image119.jpeg"/><Relationship Id="rId24" Type="http://schemas.openxmlformats.org/officeDocument/2006/relationships/image" Target="../media/image132.png"/><Relationship Id="rId5" Type="http://schemas.openxmlformats.org/officeDocument/2006/relationships/image" Target="../media/image113.jpeg"/><Relationship Id="rId15" Type="http://schemas.openxmlformats.org/officeDocument/2006/relationships/image" Target="../media/image123.jpeg"/><Relationship Id="rId23" Type="http://schemas.openxmlformats.org/officeDocument/2006/relationships/image" Target="../media/image131.png"/><Relationship Id="rId28" Type="http://schemas.openxmlformats.org/officeDocument/2006/relationships/image" Target="../media/image136.jpeg"/><Relationship Id="rId10" Type="http://schemas.openxmlformats.org/officeDocument/2006/relationships/image" Target="../media/image118.jpeg"/><Relationship Id="rId19" Type="http://schemas.openxmlformats.org/officeDocument/2006/relationships/image" Target="../media/image127.jpeg"/><Relationship Id="rId4" Type="http://schemas.openxmlformats.org/officeDocument/2006/relationships/image" Target="../media/image112.jpeg"/><Relationship Id="rId9" Type="http://schemas.openxmlformats.org/officeDocument/2006/relationships/image" Target="../media/image117.png"/><Relationship Id="rId14" Type="http://schemas.openxmlformats.org/officeDocument/2006/relationships/image" Target="../media/image122.gif"/><Relationship Id="rId22" Type="http://schemas.openxmlformats.org/officeDocument/2006/relationships/image" Target="../media/image130.png"/><Relationship Id="rId27" Type="http://schemas.openxmlformats.org/officeDocument/2006/relationships/image" Target="../media/image135.jpeg"/></Relationships>
</file>

<file path=ppt/slides/_rels/slide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emf"/><Relationship Id="rId4" Type="http://schemas.openxmlformats.org/officeDocument/2006/relationships/image" Target="../media/image139.emf"/></Relationships>
</file>

<file path=ppt/slides/_rels/slide4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47.pn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53.png"/><Relationship Id="rId4" Type="http://schemas.openxmlformats.org/officeDocument/2006/relationships/image" Target="../media/image152.png"/></Relationships>
</file>

<file path=ppt/slides/_rels/slide54.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4.jpeg"/><Relationship Id="rId7" Type="http://schemas.openxmlformats.org/officeDocument/2006/relationships/image" Target="../media/image157.png"/><Relationship Id="rId12" Type="http://schemas.openxmlformats.org/officeDocument/2006/relationships/image" Target="../media/image16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1.png"/><Relationship Id="rId9" Type="http://schemas.openxmlformats.org/officeDocument/2006/relationships/image" Target="../media/image159.png"/></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6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71.jpg"/></Relationships>
</file>

<file path=ppt/slides/_rels/slide6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74.png"/><Relationship Id="rId4" Type="http://schemas.openxmlformats.org/officeDocument/2006/relationships/image" Target="../media/image173.png"/></Relationships>
</file>

<file path=ppt/slides/_rels/slide6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67.xml"/><Relationship Id="rId1" Type="http://schemas.openxmlformats.org/officeDocument/2006/relationships/slideLayout" Target="../slideLayouts/slideLayout12.xml"/><Relationship Id="rId4" Type="http://schemas.openxmlformats.org/officeDocument/2006/relationships/image" Target="../media/image178.jpeg"/></Relationships>
</file>

<file path=ppt/slides/_rels/slide6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jpeg"/><Relationship Id="rId2" Type="http://schemas.openxmlformats.org/officeDocument/2006/relationships/notesSlide" Target="../notesSlides/notesSlide68.xml"/><Relationship Id="rId1" Type="http://schemas.openxmlformats.org/officeDocument/2006/relationships/slideLayout" Target="../slideLayouts/slideLayout24.xml"/><Relationship Id="rId6" Type="http://schemas.openxmlformats.org/officeDocument/2006/relationships/image" Target="../media/image182.jpeg"/><Relationship Id="rId5" Type="http://schemas.openxmlformats.org/officeDocument/2006/relationships/image" Target="../media/image181.jpeg"/><Relationship Id="rId4" Type="http://schemas.openxmlformats.org/officeDocument/2006/relationships/image" Target="../media/image180.jpeg"/></Relationships>
</file>

<file path=ppt/slides/_rels/slide69.xml.rels><?xml version="1.0" encoding="UTF-8" standalone="yes"?>
<Relationships xmlns="http://schemas.openxmlformats.org/package/2006/relationships"><Relationship Id="rId3" Type="http://schemas.openxmlformats.org/officeDocument/2006/relationships/image" Target="../media/image185.tif"/><Relationship Id="rId2" Type="http://schemas.openxmlformats.org/officeDocument/2006/relationships/notesSlide" Target="../notesSlides/notesSlide69.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7.jpe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jpeg"/></Relationships>
</file>

<file path=ppt/slides/_rels/slide7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70.xml"/><Relationship Id="rId1" Type="http://schemas.openxmlformats.org/officeDocument/2006/relationships/slideLayout" Target="../slideLayouts/slideLayout25.xml"/><Relationship Id="rId4" Type="http://schemas.openxmlformats.org/officeDocument/2006/relationships/image" Target="../media/image187.jpeg"/></Relationships>
</file>

<file path=ppt/slides/_rels/slide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ctrTitle"/>
          </p:nvPr>
        </p:nvSpPr>
        <p:spPr>
          <a:xfrm>
            <a:off x="0" y="1569580"/>
            <a:ext cx="9144000" cy="3567688"/>
          </a:xfrm>
          <a:effectLst/>
        </p:spPr>
        <p:txBody>
          <a:bodyPr/>
          <a:lstStyle/>
          <a:p>
            <a:pPr algn="ctr" eaLnBrk="1" fontAlgn="auto" hangingPunct="1">
              <a:spcAft>
                <a:spcPts val="0"/>
              </a:spcAft>
              <a:defRPr/>
            </a:pPr>
            <a:r>
              <a:rPr lang="en-US" sz="3400" cap="none" dirty="0" smtClean="0">
                <a:solidFill>
                  <a:schemeClr val="tx1"/>
                </a:solidFill>
                <a:effectLst/>
                <a:latin typeface="Arial" pitchFamily="34" charset="0"/>
                <a:cs typeface="Arial" pitchFamily="34" charset="0"/>
              </a:rPr>
              <a:t>National Advisory Council </a:t>
            </a:r>
            <a:br>
              <a:rPr lang="en-US" sz="3400" cap="none" dirty="0" smtClean="0">
                <a:solidFill>
                  <a:schemeClr val="tx1"/>
                </a:solidFill>
                <a:effectLst/>
                <a:latin typeface="Arial" pitchFamily="34" charset="0"/>
                <a:cs typeface="Arial" pitchFamily="34" charset="0"/>
              </a:rPr>
            </a:br>
            <a:r>
              <a:rPr lang="en-US" sz="3400" cap="none" dirty="0" smtClean="0">
                <a:solidFill>
                  <a:schemeClr val="tx1"/>
                </a:solidFill>
                <a:effectLst/>
                <a:latin typeface="Arial" pitchFamily="34" charset="0"/>
                <a:cs typeface="Arial" pitchFamily="34" charset="0"/>
              </a:rPr>
              <a:t>for Human Genome Research</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September 2014</a:t>
            </a:r>
            <a:r>
              <a:rPr lang="en-US" sz="3600" cap="none" dirty="0" smtClean="0">
                <a:solidFill>
                  <a:schemeClr val="tx1"/>
                </a:solidFill>
                <a:effectLst/>
                <a:latin typeface="Arial" pitchFamily="34" charset="0"/>
                <a:cs typeface="Arial" pitchFamily="34" charset="0"/>
              </a:rPr>
              <a:t/>
            </a:r>
            <a:br>
              <a:rPr lang="en-US" sz="3600" cap="none" dirty="0" smtClean="0">
                <a:solidFill>
                  <a:schemeClr val="tx1"/>
                </a:solidFill>
                <a:effectLst/>
                <a:latin typeface="Arial" pitchFamily="34" charset="0"/>
                <a:cs typeface="Arial" pitchFamily="34" charset="0"/>
              </a:rPr>
            </a:br>
            <a:r>
              <a:rPr lang="en-US" sz="2000" cap="none" dirty="0" smtClean="0">
                <a:solidFill>
                  <a:schemeClr val="tx1"/>
                </a:solidFill>
                <a:effectLst/>
                <a:latin typeface="Arial" pitchFamily="34" charset="0"/>
                <a:cs typeface="Arial" pitchFamily="34" charset="0"/>
              </a:rPr>
              <a:t/>
            </a:r>
            <a:br>
              <a:rPr lang="en-US" sz="20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Eric Green, M.D., Ph.D.</a:t>
            </a:r>
            <a:br>
              <a:rPr lang="en-US" sz="3200" cap="none" dirty="0" smtClean="0">
                <a:solidFill>
                  <a:schemeClr val="tx1"/>
                </a:solidFill>
                <a:effectLst/>
                <a:latin typeface="Arial" pitchFamily="34" charset="0"/>
                <a:cs typeface="Arial" pitchFamily="34" charset="0"/>
              </a:rPr>
            </a:br>
            <a:r>
              <a:rPr lang="en-US" sz="3200" cap="none" dirty="0" smtClean="0">
                <a:solidFill>
                  <a:schemeClr val="tx1"/>
                </a:solidFill>
                <a:effectLst/>
                <a:latin typeface="Arial" pitchFamily="34" charset="0"/>
                <a:cs typeface="Arial" pitchFamily="34" charset="0"/>
              </a:rPr>
              <a:t>Director, NHGRI</a:t>
            </a:r>
            <a:endParaRPr lang="en-US" sz="3200" cap="none" dirty="0" smtClean="0">
              <a:solidFill>
                <a:schemeClr val="tx1"/>
              </a:solidFill>
              <a:latin typeface="Arial" pitchFamily="34" charset="0"/>
              <a:cs typeface="Arial" pitchFamily="34" charset="0"/>
            </a:endParaRPr>
          </a:p>
        </p:txBody>
      </p:sp>
      <p:pic>
        <p:nvPicPr>
          <p:cNvPr id="10245" name="Picture 3" descr="helix at bottom new seq 2.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030913"/>
            <a:ext cx="9134475" cy="87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404577" y="289213"/>
            <a:ext cx="8334846" cy="1015663"/>
          </a:xfrm>
          <a:prstGeom prst="rect">
            <a:avLst/>
          </a:prstGeom>
          <a:solidFill>
            <a:srgbClr val="A50021"/>
          </a:solidFill>
          <a:scene3d>
            <a:camera prst="orthographicFront"/>
            <a:lightRig rig="threePt" dir="t"/>
          </a:scene3d>
          <a:sp3d>
            <a:bevelT w="101600" prst="riblet"/>
          </a:sp3d>
        </p:spPr>
        <p:txBody>
          <a:bodyPr wrap="none" rtlCol="0">
            <a:spAutoFit/>
          </a:bodyPr>
          <a:lstStyle/>
          <a:p>
            <a:r>
              <a:rPr lang="en-US" sz="6000" dirty="0">
                <a:solidFill>
                  <a:schemeClr val="bg2">
                    <a:lumMod val="20000"/>
                    <a:lumOff val="80000"/>
                  </a:schemeClr>
                </a:solidFill>
                <a:cs typeface="Arial" pitchFamily="34" charset="0"/>
              </a:rPr>
              <a:t>DIRECTOR’S REPORT</a:t>
            </a:r>
            <a:endParaRPr lang="en-US" sz="6000" dirty="0">
              <a:solidFill>
                <a:schemeClr val="bg2">
                  <a:lumMod val="20000"/>
                  <a:lumOff val="80000"/>
                </a:schemeClr>
              </a:solidFill>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05259" y="5096303"/>
            <a:ext cx="2933483" cy="735769"/>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4293433"/>
      </p:ext>
    </p:extLst>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704848"/>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charset="0"/>
                <a:cs typeface="Arial" pitchFamily="34" charset="0"/>
              </a:rPr>
              <a:t>New </a:t>
            </a:r>
            <a:r>
              <a:rPr lang="en-US" sz="3600" b="1" dirty="0" smtClean="0">
                <a:solidFill>
                  <a:srgbClr val="FFFF00"/>
                </a:solidFill>
                <a:latin typeface="Arial" charset="0"/>
                <a:cs typeface="Arial" pitchFamily="34" charset="0"/>
              </a:rPr>
              <a:t>ASHG-NHGRI </a:t>
            </a:r>
            <a:r>
              <a:rPr lang="en-US" sz="3600" b="1" dirty="0" smtClean="0">
                <a:solidFill>
                  <a:srgbClr val="FFFF00"/>
                </a:solidFill>
                <a:latin typeface="Arial" pitchFamily="34" charset="0"/>
                <a:cs typeface="Arial" pitchFamily="34" charset="0"/>
              </a:rPr>
              <a:t>Fellows</a:t>
            </a:r>
          </a:p>
        </p:txBody>
      </p:sp>
      <p:sp>
        <p:nvSpPr>
          <p:cNvPr id="4" name="TextBox 3"/>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a:t>
            </a:r>
            <a:endParaRPr lang="en-US" sz="2000" dirty="0">
              <a:solidFill>
                <a:srgbClr val="00ADDC">
                  <a:lumMod val="40000"/>
                  <a:lumOff val="60000"/>
                </a:srgbClr>
              </a:solidFill>
              <a:latin typeface="Arial" charset="0"/>
            </a:endParaRPr>
          </a:p>
        </p:txBody>
      </p:sp>
      <p:grpSp>
        <p:nvGrpSpPr>
          <p:cNvPr id="11" name="Group 10"/>
          <p:cNvGrpSpPr/>
          <p:nvPr/>
        </p:nvGrpSpPr>
        <p:grpSpPr>
          <a:xfrm>
            <a:off x="4745412" y="1088079"/>
            <a:ext cx="4114800" cy="5437036"/>
            <a:chOff x="5029200" y="835823"/>
            <a:chExt cx="4114800" cy="5437036"/>
          </a:xfrm>
        </p:grpSpPr>
        <p:sp>
          <p:nvSpPr>
            <p:cNvPr id="10" name="Title 1"/>
            <p:cNvSpPr txBox="1">
              <a:spLocks/>
            </p:cNvSpPr>
            <p:nvPr/>
          </p:nvSpPr>
          <p:spPr>
            <a:xfrm>
              <a:off x="5029200" y="4218267"/>
              <a:ext cx="4114800" cy="2054592"/>
            </a:xfrm>
            <a:prstGeom prst="rect">
              <a:avLst/>
            </a:prstGeom>
          </p:spPr>
          <p:txBody>
            <a:bodyPr/>
            <a:lstStyle/>
            <a:p>
              <a:pPr algn="ctr" eaLnBrk="0" hangingPunct="0">
                <a:defRPr/>
              </a:pPr>
              <a:r>
                <a:rPr lang="en-US" sz="3200" spc="-100" dirty="0" smtClean="0">
                  <a:latin typeface="Arial" charset="0"/>
                  <a:ea typeface="+mj-ea"/>
                  <a:cs typeface="Arial" charset="0"/>
                </a:rPr>
                <a:t>Elizabeth Tuck</a:t>
              </a:r>
            </a:p>
            <a:p>
              <a:pPr algn="ctr" eaLnBrk="0" hangingPunct="0">
                <a:defRPr/>
              </a:pPr>
              <a:endParaRPr lang="en-US" sz="1200" dirty="0" smtClean="0">
                <a:cs typeface="Arial" panose="020B0604020202020204" pitchFamily="34" charset="0"/>
              </a:endParaRPr>
            </a:p>
            <a:p>
              <a:pPr algn="ctr" eaLnBrk="0" hangingPunct="0">
                <a:defRPr/>
              </a:pPr>
              <a:r>
                <a:rPr lang="en-US" sz="2800" dirty="0" smtClean="0">
                  <a:solidFill>
                    <a:srgbClr val="66FF33"/>
                  </a:solidFill>
                  <a:cs typeface="Arial" panose="020B0604020202020204" pitchFamily="34" charset="0"/>
                </a:rPr>
                <a:t>Genetics </a:t>
              </a:r>
              <a:r>
                <a:rPr lang="en-US" sz="2800" dirty="0">
                  <a:solidFill>
                    <a:srgbClr val="66FF33"/>
                  </a:solidFill>
                  <a:cs typeface="Arial" panose="020B0604020202020204" pitchFamily="34" charset="0"/>
                </a:rPr>
                <a:t>and Education </a:t>
              </a:r>
              <a:r>
                <a:rPr lang="en-US" sz="2800" dirty="0" smtClean="0">
                  <a:solidFill>
                    <a:srgbClr val="66FF33"/>
                  </a:solidFill>
                  <a:cs typeface="Arial" panose="020B0604020202020204" pitchFamily="34" charset="0"/>
                </a:rPr>
                <a:t>Fellow</a:t>
              </a:r>
              <a:endParaRPr lang="en-US" sz="2800" spc="-100" dirty="0">
                <a:solidFill>
                  <a:srgbClr val="66FF33"/>
                </a:solidFill>
                <a:latin typeface="Arial" charset="0"/>
                <a:ea typeface="+mj-ea"/>
                <a:cs typeface="Arial" charset="0"/>
              </a:endParaRPr>
            </a:p>
          </p:txBody>
        </p:sp>
        <p:pic>
          <p:nvPicPr>
            <p:cNvPr id="1026" name="Picture 2" descr="C:\Users\wettersk\AppData\Local\Microsoft\Windows\Temporary Internet Files\Content.Outlook\RLRC8AQY\Tuck pic.jpg"/>
            <p:cNvPicPr>
              <a:picLocks noChangeAspect="1" noChangeArrowheads="1"/>
            </p:cNvPicPr>
            <p:nvPr/>
          </p:nvPicPr>
          <p:blipFill rotWithShape="1">
            <a:blip r:embed="rId3">
              <a:extLst>
                <a:ext uri="{28A0092B-C50C-407E-A947-70E740481C1C}">
                  <a14:useLocalDpi xmlns:a14="http://schemas.microsoft.com/office/drawing/2010/main" val="0"/>
                </a:ext>
              </a:extLst>
            </a:blip>
            <a:srcRect t="4690" r="5334" b="3978"/>
            <a:stretch/>
          </p:blipFill>
          <p:spPr bwMode="auto">
            <a:xfrm>
              <a:off x="5408147" y="835823"/>
              <a:ext cx="3269298" cy="3154183"/>
            </a:xfrm>
            <a:prstGeom prst="roundRect">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173426" y="1064399"/>
            <a:ext cx="4330700" cy="5236695"/>
            <a:chOff x="0" y="812143"/>
            <a:chExt cx="4330700" cy="5236695"/>
          </a:xfrm>
        </p:grpSpPr>
        <p:sp>
          <p:nvSpPr>
            <p:cNvPr id="6" name="Title 1"/>
            <p:cNvSpPr txBox="1">
              <a:spLocks/>
            </p:cNvSpPr>
            <p:nvPr/>
          </p:nvSpPr>
          <p:spPr>
            <a:xfrm>
              <a:off x="0" y="4218267"/>
              <a:ext cx="4330700" cy="1830571"/>
            </a:xfrm>
            <a:prstGeom prst="rect">
              <a:avLst/>
            </a:prstGeom>
          </p:spPr>
          <p:txBody>
            <a:bodyPr/>
            <a:lstStyle/>
            <a:p>
              <a:pPr algn="ctr" eaLnBrk="0" hangingPunct="0">
                <a:defRPr/>
              </a:pPr>
              <a:r>
                <a:rPr lang="en-US" sz="3200" spc="-100" dirty="0" smtClean="0">
                  <a:latin typeface="Arial" charset="0"/>
                  <a:ea typeface="+mj-ea"/>
                  <a:cs typeface="Arial" charset="0"/>
                </a:rPr>
                <a:t>Kate </a:t>
              </a:r>
              <a:r>
                <a:rPr lang="en-US" sz="3200" spc="-100" dirty="0" err="1" smtClean="0">
                  <a:latin typeface="Arial" charset="0"/>
                  <a:ea typeface="+mj-ea"/>
                  <a:cs typeface="Arial" charset="0"/>
                </a:rPr>
                <a:t>Blizinsky</a:t>
              </a:r>
              <a:r>
                <a:rPr lang="en-US" sz="3200" spc="-100" dirty="0" smtClean="0">
                  <a:latin typeface="Arial" charset="0"/>
                  <a:ea typeface="+mj-ea"/>
                  <a:cs typeface="Arial" charset="0"/>
                </a:rPr>
                <a:t>, Ph.D.</a:t>
              </a:r>
            </a:p>
            <a:p>
              <a:pPr algn="ctr" eaLnBrk="0" hangingPunct="0">
                <a:defRPr/>
              </a:pPr>
              <a:endParaRPr lang="en-US" sz="1200" spc="-100" dirty="0" smtClean="0">
                <a:latin typeface="Arial" charset="0"/>
                <a:ea typeface="+mj-ea"/>
                <a:cs typeface="Arial" charset="0"/>
              </a:endParaRPr>
            </a:p>
            <a:p>
              <a:pPr algn="ctr" eaLnBrk="0" hangingPunct="0">
                <a:defRPr/>
              </a:pPr>
              <a:r>
                <a:rPr lang="en-US" sz="2800" spc="-100" dirty="0" smtClean="0">
                  <a:solidFill>
                    <a:srgbClr val="66FF33"/>
                  </a:solidFill>
                  <a:latin typeface="Arial" charset="0"/>
                  <a:ea typeface="+mj-ea"/>
                  <a:cs typeface="Arial" charset="0"/>
                </a:rPr>
                <a:t>Genetics and Public Policy Fellow</a:t>
              </a:r>
              <a:endParaRPr lang="en-US" sz="2800" spc="-100" dirty="0">
                <a:solidFill>
                  <a:srgbClr val="66FF33"/>
                </a:solidFill>
                <a:latin typeface="Arial" charset="0"/>
                <a:ea typeface="+mj-ea"/>
                <a:cs typeface="Arial" charset="0"/>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9086"/>
            <a:stretch/>
          </p:blipFill>
          <p:spPr bwMode="auto">
            <a:xfrm>
              <a:off x="639762" y="812143"/>
              <a:ext cx="3051175" cy="31778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97279889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NHGRI Historical </a:t>
            </a:r>
            <a:r>
              <a:rPr lang="en-US" sz="3600" b="1" dirty="0">
                <a:solidFill>
                  <a:srgbClr val="FFFF00"/>
                </a:solidFill>
                <a:latin typeface="Arial" pitchFamily="34" charset="0"/>
                <a:cs typeface="Arial" pitchFamily="34" charset="0"/>
              </a:rPr>
              <a:t>Archiving Initiative </a:t>
            </a:r>
            <a:endParaRPr lang="en-US" sz="3600" b="1" dirty="0" smtClean="0">
              <a:solidFill>
                <a:srgbClr val="FFFF00"/>
              </a:solidFill>
              <a:latin typeface="Arial" pitchFamily="34" charset="0"/>
              <a:cs typeface="Arial" pitchFamily="34" charset="0"/>
            </a:endParaRPr>
          </a:p>
        </p:txBody>
      </p:sp>
      <p:sp>
        <p:nvSpPr>
          <p:cNvPr id="3" name="TextBox 2"/>
          <p:cNvSpPr txBox="1"/>
          <p:nvPr/>
        </p:nvSpPr>
        <p:spPr>
          <a:xfrm>
            <a:off x="7317497"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a:t>
            </a:r>
            <a:endParaRPr lang="en-US" sz="2000" dirty="0">
              <a:solidFill>
                <a:srgbClr val="00ADDC">
                  <a:lumMod val="40000"/>
                  <a:lumOff val="60000"/>
                </a:srgbClr>
              </a:solidFill>
              <a:latin typeface="Arial" charset="0"/>
            </a:endParaRPr>
          </a:p>
        </p:txBody>
      </p:sp>
      <p:pic>
        <p:nvPicPr>
          <p:cNvPr id="1026" name="Picture 2" descr="C:\Users\wettersk\AppData\Local\Microsoft\Windows\Temporary Internet Files\Content.Outlook\5HYXLVEI\Historical Archive_v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9396" y="879364"/>
            <a:ext cx="5751387" cy="5272103"/>
          </a:xfrm>
          <a:prstGeom prst="rect">
            <a:avLst/>
          </a:prstGeom>
          <a:noFill/>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558142"/>
      </p:ext>
    </p:extLst>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a:p>
            <a:pPr algn="ctr">
              <a:spcBef>
                <a:spcPct val="50000"/>
              </a:spcBef>
            </a:pPr>
            <a:endParaRPr lang="en-US" sz="2400">
              <a:solidFill>
                <a:prstClr val="black"/>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rgbClr val="4E5B6F"/>
                </a:solidFill>
              </a:rPr>
              <a:t>General NHGRI Updates</a:t>
            </a:r>
          </a:p>
          <a:p>
            <a:pPr marL="1016000" indent="-787400">
              <a:spcBef>
                <a:spcPts val="1800"/>
              </a:spcBef>
              <a:buFontTx/>
              <a:buAutoNum type="romanUcPeriod"/>
            </a:pPr>
            <a:r>
              <a:rPr lang="en-US" sz="3400" dirty="0">
                <a:solidFill>
                  <a:srgbClr val="D6ECFF">
                    <a:lumMod val="90000"/>
                  </a:srgbClr>
                </a:solidFill>
              </a:rPr>
              <a:t>General NIH Updates</a:t>
            </a:r>
          </a:p>
          <a:p>
            <a:pPr marL="1016000" indent="-787400">
              <a:spcBef>
                <a:spcPts val="1800"/>
              </a:spcBef>
              <a:buFontTx/>
              <a:buAutoNum type="romanUcPeriod"/>
            </a:pPr>
            <a:r>
              <a:rPr lang="en-US" sz="3400" dirty="0" smtClean="0">
                <a:solidFill>
                  <a:srgbClr val="4E5B6F"/>
                </a:solidFill>
              </a:rPr>
              <a:t>General Genomics </a:t>
            </a:r>
            <a:r>
              <a:rPr lang="en-US" sz="3400" dirty="0">
                <a:solidFill>
                  <a:srgbClr val="4E5B6F"/>
                </a:solidFill>
              </a:rPr>
              <a:t>Updates</a:t>
            </a:r>
          </a:p>
          <a:p>
            <a:pPr marL="1016000" indent="-787400">
              <a:spcBef>
                <a:spcPts val="1800"/>
              </a:spcBef>
              <a:buFontTx/>
              <a:buAutoNum type="romanUcPeriod"/>
            </a:pPr>
            <a:r>
              <a:rPr lang="en-US" sz="3400" dirty="0">
                <a:solidFill>
                  <a:srgbClr val="4E5B6F"/>
                </a:solidFill>
              </a:rPr>
              <a:t>NHGRI Extramural </a:t>
            </a:r>
            <a:r>
              <a:rPr lang="en-US" sz="3400" dirty="0" smtClean="0">
                <a:solidFill>
                  <a:srgbClr val="4E5B6F"/>
                </a:solidFill>
              </a:rPr>
              <a:t>Research Program</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NIH Common </a:t>
            </a:r>
            <a:r>
              <a:rPr lang="en-US" sz="3400" dirty="0" smtClean="0">
                <a:solidFill>
                  <a:srgbClr val="4E5B6F"/>
                </a:solidFill>
              </a:rPr>
              <a:t>Fund/Trans-NIH</a:t>
            </a:r>
            <a:endParaRPr lang="en-US" sz="3400" dirty="0">
              <a:solidFill>
                <a:srgbClr val="4E5B6F"/>
              </a:solidFill>
            </a:endParaRPr>
          </a:p>
          <a:p>
            <a:pPr marL="1016000" indent="-787400">
              <a:spcBef>
                <a:spcPts val="1800"/>
              </a:spcBef>
              <a:buFontTx/>
              <a:buAutoNum type="romanUcPeriod"/>
              <a:tabLst>
                <a:tab pos="1371600" algn="l"/>
              </a:tabLst>
            </a:pPr>
            <a:r>
              <a:rPr lang="en-US" sz="3400" dirty="0">
                <a:solidFill>
                  <a:srgbClr val="4E5B6F"/>
                </a:solidFill>
              </a:rPr>
              <a:t>NHGRI </a:t>
            </a:r>
            <a:r>
              <a:rPr lang="en-US" sz="3400" dirty="0" smtClean="0">
                <a:solidFill>
                  <a:srgbClr val="4E5B6F"/>
                </a:solidFill>
              </a:rPr>
              <a:t>Division of Policy, 	Communications, and Education</a:t>
            </a:r>
            <a:endParaRPr lang="en-US" sz="3400" dirty="0">
              <a:solidFill>
                <a:srgbClr val="4E5B6F"/>
              </a:solidFill>
            </a:endParaRPr>
          </a:p>
          <a:p>
            <a:pPr marL="1016000" indent="-787400">
              <a:spcBef>
                <a:spcPts val="1800"/>
              </a:spcBef>
              <a:buFontTx/>
              <a:buAutoNum type="romanUcPeriod"/>
            </a:pPr>
            <a:r>
              <a:rPr lang="en-US" sz="3400" dirty="0">
                <a:solidFill>
                  <a:srgbClr val="4E5B6F"/>
                </a:solidFill>
              </a:rPr>
              <a:t>NHGRI Intramural </a:t>
            </a:r>
            <a:r>
              <a:rPr lang="en-US" sz="3400" dirty="0" smtClean="0">
                <a:solidFill>
                  <a:srgbClr val="4E5B6F"/>
                </a:solidFill>
              </a:rPr>
              <a:t>Research Program</a:t>
            </a:r>
            <a:endParaRPr lang="en-US" sz="3400" dirty="0">
              <a:solidFill>
                <a:srgbClr val="4E5B6F"/>
              </a:solidFill>
            </a:endParaRPr>
          </a:p>
        </p:txBody>
      </p:sp>
      <p:sp>
        <p:nvSpPr>
          <p:cNvPr id="5" name="Title 1"/>
          <p:cNvSpPr txBox="1">
            <a:spLocks/>
          </p:cNvSpPr>
          <p:nvPr/>
        </p:nvSpPr>
        <p:spPr>
          <a:xfrm>
            <a:off x="-4764" y="633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2958632765"/>
      </p:ext>
    </p:extLst>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dirty="0">
              <a:solidFill>
                <a:prstClr val="white"/>
              </a:solidFill>
              <a:latin typeface="Calibri" pitchFamily="34" charset="0"/>
              <a:cs typeface="Arial" pitchFamily="34" charset="0"/>
            </a:endParaRPr>
          </a:p>
        </p:txBody>
      </p:sp>
      <p:sp>
        <p:nvSpPr>
          <p:cNvPr id="9" name="Title 1"/>
          <p:cNvSpPr>
            <a:spLocks noGrp="1"/>
          </p:cNvSpPr>
          <p:nvPr>
            <p:ph type="title" idx="4294967295"/>
          </p:nvPr>
        </p:nvSpPr>
        <p:spPr>
          <a:xfrm>
            <a:off x="0" y="7940"/>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New DHHS Secretary: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Sylvia Mathews Burwell</a:t>
            </a:r>
          </a:p>
        </p:txBody>
      </p:sp>
      <p:pic>
        <p:nvPicPr>
          <p:cNvPr id="1029" name="Picture 5" descr="Secretary Burwell portra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27957"/>
            <a:ext cx="4038600" cy="5048250"/>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316764"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4085723131"/>
      </p:ext>
    </p:extLst>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5</a:t>
            </a:r>
            <a:endParaRPr lang="en-US" sz="2000" dirty="0">
              <a:solidFill>
                <a:srgbClr val="00ADDC">
                  <a:lumMod val="40000"/>
                  <a:lumOff val="60000"/>
                </a:srgbClr>
              </a:solidFill>
              <a:latin typeface="Arial" charset="0"/>
            </a:endParaRPr>
          </a:p>
        </p:txBody>
      </p:sp>
      <p:sp>
        <p:nvSpPr>
          <p:cNvPr id="4" name="Rectangle 2"/>
          <p:cNvSpPr txBox="1">
            <a:spLocks noChangeArrowheads="1"/>
          </p:cNvSpPr>
          <p:nvPr/>
        </p:nvSpPr>
        <p:spPr>
          <a:xfrm>
            <a:off x="0" y="6336"/>
            <a:ext cx="9144000" cy="749300"/>
          </a:xfrm>
          <a:prstGeom prst="rect">
            <a:avLst/>
          </a:prstGeom>
        </p:spPr>
        <p:txBody>
          <a:bodyPr/>
          <a:lstStyle/>
          <a:p>
            <a:pPr algn="ctr">
              <a:defRPr/>
            </a:pPr>
            <a:r>
              <a:rPr lang="en-US" sz="3600" spc="-100" dirty="0" smtClean="0">
                <a:solidFill>
                  <a:srgbClr val="FFFF00"/>
                </a:solidFill>
                <a:latin typeface="Arial" charset="0"/>
                <a:cs typeface="Arial" pitchFamily="34" charset="0"/>
              </a:rPr>
              <a:t>Retirement of Story Landis</a:t>
            </a:r>
            <a:endParaRPr lang="en-US" sz="2500" spc="-100" dirty="0">
              <a:solidFill>
                <a:srgbClr val="FFFF00"/>
              </a:solidFill>
              <a:latin typeface="Arial" charset="0"/>
              <a:cs typeface="Arial" pitchFamily="34" charset="0"/>
            </a:endParaRPr>
          </a:p>
        </p:txBody>
      </p:sp>
      <p:grpSp>
        <p:nvGrpSpPr>
          <p:cNvPr id="2" name="Group 1"/>
          <p:cNvGrpSpPr/>
          <p:nvPr/>
        </p:nvGrpSpPr>
        <p:grpSpPr>
          <a:xfrm>
            <a:off x="88900" y="1075774"/>
            <a:ext cx="4572000" cy="4183990"/>
            <a:chOff x="88900" y="1359562"/>
            <a:chExt cx="4572000" cy="4183990"/>
          </a:xfrm>
        </p:grpSpPr>
        <p:sp>
          <p:nvSpPr>
            <p:cNvPr id="6" name="Title 1"/>
            <p:cNvSpPr txBox="1">
              <a:spLocks/>
            </p:cNvSpPr>
            <p:nvPr/>
          </p:nvSpPr>
          <p:spPr>
            <a:xfrm>
              <a:off x="88900" y="4346863"/>
              <a:ext cx="4572000" cy="1196689"/>
            </a:xfrm>
            <a:prstGeom prst="rect">
              <a:avLst/>
            </a:prstGeom>
          </p:spPr>
          <p:txBody>
            <a:bodyPr/>
            <a:lstStyle/>
            <a:p>
              <a:pPr algn="ctr" eaLnBrk="0" hangingPunct="0">
                <a:defRPr/>
              </a:pPr>
              <a:r>
                <a:rPr lang="en-US" sz="3200" spc="-100" dirty="0" smtClean="0">
                  <a:solidFill>
                    <a:prstClr val="white"/>
                  </a:solidFill>
                  <a:latin typeface="Arial" charset="0"/>
                  <a:cs typeface="Arial" charset="0"/>
                </a:rPr>
                <a:t>Story Landis, </a:t>
              </a:r>
            </a:p>
            <a:p>
              <a:pPr algn="ctr" eaLnBrk="0" hangingPunct="0">
                <a:defRPr/>
              </a:pPr>
              <a:r>
                <a:rPr lang="en-US" sz="3200" spc="-100" dirty="0" smtClean="0">
                  <a:solidFill>
                    <a:prstClr val="white"/>
                  </a:solidFill>
                  <a:latin typeface="Arial" charset="0"/>
                  <a:cs typeface="Arial" charset="0"/>
                </a:rPr>
                <a:t>Ph.D. </a:t>
              </a:r>
              <a:endParaRPr lang="en-US" sz="3200" spc="-100" dirty="0">
                <a:solidFill>
                  <a:prstClr val="white"/>
                </a:solidFill>
                <a:latin typeface="Arial" charset="0"/>
                <a:cs typeface="Arial" charset="0"/>
              </a:endParaRPr>
            </a:p>
          </p:txBody>
        </p:sp>
        <p:pic>
          <p:nvPicPr>
            <p:cNvPr id="17410" name="Picture 2" descr="http://nihrecord.nih.gov/newsletters/2011/09_16_2011/images/milestones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320" y="1359562"/>
              <a:ext cx="2160270" cy="2928613"/>
            </a:xfrm>
            <a:prstGeom prst="round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4295141" y="1075773"/>
            <a:ext cx="4572000" cy="4199110"/>
            <a:chOff x="4295141" y="1359561"/>
            <a:chExt cx="4572000" cy="4199110"/>
          </a:xfrm>
        </p:grpSpPr>
        <p:sp>
          <p:nvSpPr>
            <p:cNvPr id="11" name="Title 1"/>
            <p:cNvSpPr txBox="1">
              <a:spLocks/>
            </p:cNvSpPr>
            <p:nvPr/>
          </p:nvSpPr>
          <p:spPr>
            <a:xfrm>
              <a:off x="4295141" y="4361982"/>
              <a:ext cx="4572000" cy="1196689"/>
            </a:xfrm>
            <a:prstGeom prst="rect">
              <a:avLst/>
            </a:prstGeom>
          </p:spPr>
          <p:txBody>
            <a:bodyPr/>
            <a:lstStyle/>
            <a:p>
              <a:pPr algn="ctr" eaLnBrk="0" hangingPunct="0">
                <a:defRPr/>
              </a:pPr>
              <a:r>
                <a:rPr lang="en-US" sz="3200" spc="-100" dirty="0" smtClean="0">
                  <a:solidFill>
                    <a:prstClr val="white"/>
                  </a:solidFill>
                  <a:latin typeface="Arial" charset="0"/>
                  <a:cs typeface="Arial" charset="0"/>
                </a:rPr>
                <a:t>Walter </a:t>
              </a:r>
              <a:r>
                <a:rPr lang="en-US" sz="3200" spc="-100" dirty="0" err="1" smtClean="0">
                  <a:solidFill>
                    <a:prstClr val="white"/>
                  </a:solidFill>
                  <a:latin typeface="Arial" charset="0"/>
                  <a:cs typeface="Arial" charset="0"/>
                </a:rPr>
                <a:t>Koroshetz</a:t>
              </a:r>
              <a:r>
                <a:rPr lang="en-US" sz="3200" spc="-100" dirty="0" smtClean="0">
                  <a:solidFill>
                    <a:prstClr val="white"/>
                  </a:solidFill>
                  <a:latin typeface="Arial" charset="0"/>
                  <a:cs typeface="Arial" charset="0"/>
                </a:rPr>
                <a:t>, </a:t>
              </a:r>
            </a:p>
            <a:p>
              <a:pPr algn="ctr" eaLnBrk="0" hangingPunct="0">
                <a:defRPr/>
              </a:pPr>
              <a:r>
                <a:rPr lang="en-US" sz="3200" spc="-100" dirty="0" smtClean="0">
                  <a:solidFill>
                    <a:prstClr val="white"/>
                  </a:solidFill>
                  <a:latin typeface="Arial" charset="0"/>
                  <a:cs typeface="Arial" charset="0"/>
                </a:rPr>
                <a:t>M.D.</a:t>
              </a:r>
              <a:endParaRPr lang="en-US" sz="3200" spc="-100" dirty="0">
                <a:solidFill>
                  <a:prstClr val="white"/>
                </a:solidFill>
                <a:latin typeface="Arial" charset="0"/>
                <a:cs typeface="Arial" charset="0"/>
              </a:endParaRPr>
            </a:p>
          </p:txBody>
        </p:sp>
        <p:pic>
          <p:nvPicPr>
            <p:cNvPr id="1741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15" b="-4806"/>
            <a:stretch/>
          </p:blipFill>
          <p:spPr bwMode="auto">
            <a:xfrm>
              <a:off x="5501006" y="1359561"/>
              <a:ext cx="2160270" cy="307586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3310" y="5648564"/>
            <a:ext cx="3937853" cy="971760"/>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5112782"/>
      </p:ext>
    </p:extLst>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New NIH Program on Biosecurity </a:t>
            </a: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and </a:t>
            </a:r>
            <a:r>
              <a:rPr lang="en-US" sz="3600" b="1" dirty="0">
                <a:solidFill>
                  <a:srgbClr val="FFFF00"/>
                </a:solidFill>
                <a:latin typeface="Arial" pitchFamily="34" charset="0"/>
                <a:cs typeface="Arial" pitchFamily="34" charset="0"/>
              </a:rPr>
              <a:t>Biosafety Policy</a:t>
            </a:r>
            <a:endParaRPr lang="en-US" sz="3600" b="1" dirty="0" smtClean="0">
              <a:solidFill>
                <a:srgbClr val="FFFF00"/>
              </a:solidFill>
              <a:latin typeface="Arial" pitchFamily="34" charset="0"/>
              <a:cs typeface="Arial" pitchFamily="34" charset="0"/>
            </a:endParaRPr>
          </a:p>
        </p:txBody>
      </p:sp>
      <p:grpSp>
        <p:nvGrpSpPr>
          <p:cNvPr id="3" name="Group 2"/>
          <p:cNvGrpSpPr/>
          <p:nvPr/>
        </p:nvGrpSpPr>
        <p:grpSpPr>
          <a:xfrm>
            <a:off x="280580" y="1284008"/>
            <a:ext cx="4559300" cy="3916508"/>
            <a:chOff x="25400" y="1473200"/>
            <a:chExt cx="4559300" cy="3916508"/>
          </a:xfrm>
        </p:grpSpPr>
        <p:sp>
          <p:nvSpPr>
            <p:cNvPr id="6" name="Title 1"/>
            <p:cNvSpPr txBox="1">
              <a:spLocks/>
            </p:cNvSpPr>
            <p:nvPr/>
          </p:nvSpPr>
          <p:spPr>
            <a:xfrm>
              <a:off x="25400" y="4791364"/>
              <a:ext cx="45593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Amy Patterson, </a:t>
              </a:r>
            </a:p>
            <a:p>
              <a:pPr algn="ctr" eaLnBrk="0" hangingPunct="0">
                <a:defRPr/>
              </a:pPr>
              <a:r>
                <a:rPr lang="en-US" sz="3200" spc="-100" dirty="0" smtClean="0">
                  <a:solidFill>
                    <a:prstClr val="white"/>
                  </a:solidFill>
                  <a:latin typeface="Arial" charset="0"/>
                  <a:cs typeface="Arial" charset="0"/>
                </a:rPr>
                <a:t>M.D. </a:t>
              </a:r>
              <a:endParaRPr lang="en-US" sz="3200" spc="-100" dirty="0">
                <a:solidFill>
                  <a:prstClr val="white"/>
                </a:solidFill>
                <a:latin typeface="Arial" charset="0"/>
                <a:cs typeface="Arial" charset="0"/>
              </a:endParaRPr>
            </a:p>
          </p:txBody>
        </p:sp>
        <p:pic>
          <p:nvPicPr>
            <p:cNvPr id="2150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745" t="4374" r="34460" b="7654"/>
            <a:stretch/>
          </p:blipFill>
          <p:spPr bwMode="auto">
            <a:xfrm>
              <a:off x="1163638" y="1473200"/>
              <a:ext cx="2286000" cy="32512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2626" y="5918700"/>
            <a:ext cx="4673162" cy="720446"/>
          </a:xfrm>
          <a:prstGeom prst="rect">
            <a:avLst/>
          </a:prstGeom>
          <a:noFill/>
          <a:ln w="76200">
            <a:solidFill>
              <a:schemeClr val="tx1"/>
            </a:solidFill>
            <a:miter lim="800000"/>
            <a:headEnd/>
            <a:tailEnd/>
          </a:ln>
          <a:effectLst>
            <a:softEdge rad="31750"/>
          </a:effectLst>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4448545" y="1284008"/>
            <a:ext cx="4559300" cy="3903808"/>
            <a:chOff x="4597400" y="1473200"/>
            <a:chExt cx="4559300" cy="3903808"/>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4050" y="1473200"/>
              <a:ext cx="2286000" cy="3251200"/>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4597400" y="4778664"/>
              <a:ext cx="45593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David Shurtleff, </a:t>
              </a:r>
            </a:p>
            <a:p>
              <a:pPr algn="ctr" eaLnBrk="0" hangingPunct="0">
                <a:defRPr/>
              </a:pPr>
              <a:r>
                <a:rPr lang="en-US" sz="3200" spc="-100" dirty="0" smtClean="0">
                  <a:solidFill>
                    <a:prstClr val="white"/>
                  </a:solidFill>
                  <a:latin typeface="Arial" charset="0"/>
                  <a:cs typeface="Arial" charset="0"/>
                </a:rPr>
                <a:t>Ph.D. </a:t>
              </a:r>
              <a:endParaRPr lang="en-US" sz="3200" spc="-100" dirty="0">
                <a:solidFill>
                  <a:prstClr val="white"/>
                </a:solidFill>
                <a:latin typeface="Arial" charset="0"/>
                <a:cs typeface="Arial" charset="0"/>
              </a:endParaRPr>
            </a:p>
          </p:txBody>
        </p:sp>
      </p:grpSp>
    </p:spTree>
    <p:extLst>
      <p:ext uri="{BB962C8B-B14F-4D97-AF65-F5344CB8AC3E}">
        <p14:creationId xmlns:p14="http://schemas.microsoft.com/office/powerpoint/2010/main" val="2140724997"/>
      </p:ext>
    </p:extLst>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hangingPunct="0">
              <a:spcBef>
                <a:spcPts val="700"/>
              </a:spcBef>
              <a:buClr>
                <a:srgbClr val="D6ECFF"/>
              </a:buClr>
              <a:buSzPct val="95000"/>
              <a:buFont typeface="Wingdings" pitchFamily="2" charset="2"/>
              <a:buChar char=""/>
            </a:pPr>
            <a:endParaRPr lang="en-US" sz="3000" dirty="0">
              <a:solidFill>
                <a:prstClr val="white"/>
              </a:solidFill>
              <a:latin typeface="Calibri" pitchFamily="34" charset="0"/>
              <a:cs typeface="Arial" pitchFamily="34" charset="0"/>
            </a:endParaRPr>
          </a:p>
        </p:txBody>
      </p:sp>
      <p:sp>
        <p:nvSpPr>
          <p:cNvPr id="9" name="Title 1"/>
          <p:cNvSpPr>
            <a:spLocks noGrp="1"/>
          </p:cNvSpPr>
          <p:nvPr>
            <p:ph type="title" idx="4294967295"/>
          </p:nvPr>
        </p:nvSpPr>
        <p:spPr>
          <a:xfrm>
            <a:off x="0" y="6352"/>
            <a:ext cx="9144000" cy="6667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Departure of Francis ‘Pat’ White</a:t>
            </a:r>
          </a:p>
        </p:txBody>
      </p:sp>
      <p:sp>
        <p:nvSpPr>
          <p:cNvPr id="5" name="TextBox 4"/>
          <p:cNvSpPr txBox="1"/>
          <p:nvPr/>
        </p:nvSpPr>
        <p:spPr>
          <a:xfrm>
            <a:off x="7316764"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6</a:t>
            </a:r>
            <a:endParaRPr lang="en-US" sz="2000" dirty="0">
              <a:solidFill>
                <a:srgbClr val="00ADDC">
                  <a:lumMod val="40000"/>
                  <a:lumOff val="60000"/>
                </a:srgbClr>
              </a:solidFill>
              <a:latin typeface="Arial" charset="0"/>
            </a:endParaRPr>
          </a:p>
        </p:txBody>
      </p:sp>
      <p:grpSp>
        <p:nvGrpSpPr>
          <p:cNvPr id="3" name="Group 2"/>
          <p:cNvGrpSpPr/>
          <p:nvPr/>
        </p:nvGrpSpPr>
        <p:grpSpPr>
          <a:xfrm>
            <a:off x="4382056" y="1527499"/>
            <a:ext cx="4004331" cy="1028699"/>
            <a:chOff x="4786091" y="1293584"/>
            <a:chExt cx="4004331" cy="1028699"/>
          </a:xfrm>
        </p:grpSpPr>
        <p:sp>
          <p:nvSpPr>
            <p:cNvPr id="2" name="Rectangle 1"/>
            <p:cNvSpPr/>
            <p:nvPr/>
          </p:nvSpPr>
          <p:spPr>
            <a:xfrm>
              <a:off x="4786091" y="1293584"/>
              <a:ext cx="4004331" cy="102869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26" name="Picture 2" descr="ACT for NIH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1648" y="1393928"/>
              <a:ext cx="3810000" cy="88582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43" r="1994" b="10957"/>
          <a:stretch/>
        </p:blipFill>
        <p:spPr bwMode="auto">
          <a:xfrm>
            <a:off x="4161733" y="2946321"/>
            <a:ext cx="4524040" cy="2939306"/>
          </a:xfrm>
          <a:prstGeom prst="rect">
            <a:avLst/>
          </a:prstGeom>
          <a:noFill/>
          <a:ln>
            <a:noFill/>
          </a:ln>
          <a:effectLst>
            <a:glow rad="228600">
              <a:schemeClr val="accent6">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51" y="1189806"/>
            <a:ext cx="3449062" cy="4858710"/>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421593"/>
      </p:ext>
    </p:extLst>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6352"/>
            <a:ext cx="9144000" cy="1193800"/>
          </a:xfrm>
        </p:spPr>
        <p:txBody>
          <a:bodyPr>
            <a:noAutofit/>
          </a:bodyPr>
          <a:lstStyle/>
          <a:p>
            <a:pPr algn="ctr"/>
            <a:r>
              <a:rPr lang="en-US" sz="3600" b="1" i="0" dirty="0" smtClean="0">
                <a:solidFill>
                  <a:srgbClr val="FFFF00"/>
                </a:solidFill>
                <a:effectLst/>
                <a:latin typeface="Arial" panose="020B0604020202020204" pitchFamily="34" charset="0"/>
                <a:cs typeface="Arial" panose="020B0604020202020204" pitchFamily="34" charset="0"/>
              </a:rPr>
              <a:t>Changes to the </a:t>
            </a:r>
            <a:r>
              <a:rPr lang="en-US" sz="3600" b="1" i="0" dirty="0" err="1" smtClean="0">
                <a:solidFill>
                  <a:srgbClr val="FFFF00"/>
                </a:solidFill>
                <a:effectLst/>
                <a:latin typeface="Arial" panose="020B0604020202020204" pitchFamily="34" charset="0"/>
                <a:cs typeface="Arial" panose="020B0604020202020204" pitchFamily="34" charset="0"/>
              </a:rPr>
              <a:t>Biosketch</a:t>
            </a:r>
            <a:r>
              <a:rPr lang="en-US" sz="3600" b="1" i="0" dirty="0" smtClean="0">
                <a:solidFill>
                  <a:srgbClr val="FFFF00"/>
                </a:solidFill>
                <a:effectLst/>
                <a:latin typeface="Arial" panose="020B0604020202020204" pitchFamily="34" charset="0"/>
                <a:cs typeface="Arial" panose="020B0604020202020204" pitchFamily="34" charset="0"/>
              </a:rPr>
              <a:t> for </a:t>
            </a:r>
            <a:br>
              <a:rPr lang="en-US" sz="3600" b="1" i="0" dirty="0" smtClean="0">
                <a:solidFill>
                  <a:srgbClr val="FFFF00"/>
                </a:solidFill>
                <a:effectLst/>
                <a:latin typeface="Arial" panose="020B0604020202020204" pitchFamily="34" charset="0"/>
                <a:cs typeface="Arial" panose="020B0604020202020204" pitchFamily="34" charset="0"/>
              </a:rPr>
            </a:br>
            <a:r>
              <a:rPr lang="en-US" sz="3600" b="1" i="0" dirty="0" smtClean="0">
                <a:solidFill>
                  <a:srgbClr val="FFFF00"/>
                </a:solidFill>
                <a:effectLst/>
                <a:latin typeface="Arial" panose="020B0604020202020204" pitchFamily="34" charset="0"/>
                <a:cs typeface="Arial" panose="020B0604020202020204" pitchFamily="34" charset="0"/>
              </a:rPr>
              <a:t>NIH Grant Applications</a:t>
            </a:r>
            <a:endParaRPr lang="en-US" sz="3600" b="1" i="0" dirty="0">
              <a:solidFill>
                <a:srgbClr val="FFFF00"/>
              </a:solidFill>
              <a:effectLst/>
              <a:latin typeface="Arial" panose="020B0604020202020204" pitchFamily="34" charset="0"/>
              <a:cs typeface="Arial" panose="020B0604020202020204" pitchFamily="34" charset="0"/>
            </a:endParaRPr>
          </a:p>
        </p:txBody>
      </p:sp>
      <p:sp>
        <p:nvSpPr>
          <p:cNvPr id="6" name="Content Placeholder 5"/>
          <p:cNvSpPr>
            <a:spLocks noGrp="1"/>
          </p:cNvSpPr>
          <p:nvPr>
            <p:ph idx="1"/>
          </p:nvPr>
        </p:nvSpPr>
        <p:spPr>
          <a:xfrm>
            <a:off x="214995" y="1308101"/>
            <a:ext cx="8686800" cy="4038600"/>
          </a:xfrm>
        </p:spPr>
        <p:txBody>
          <a:bodyPr>
            <a:normAutofit/>
          </a:bodyPr>
          <a:lstStyle/>
          <a:p>
            <a:pPr>
              <a:buClr>
                <a:schemeClr val="tx1"/>
              </a:buClr>
            </a:pPr>
            <a:r>
              <a:rPr lang="en-US" b="1" dirty="0" smtClean="0">
                <a:effectLst/>
                <a:latin typeface="Arial" panose="020B0604020202020204" pitchFamily="34" charset="0"/>
                <a:cs typeface="Arial" panose="020B0604020202020204" pitchFamily="34" charset="0"/>
              </a:rPr>
              <a:t>Length extended from 4 to 5 pages</a:t>
            </a:r>
          </a:p>
          <a:p>
            <a:pPr>
              <a:buClr>
                <a:schemeClr val="tx1"/>
              </a:buClr>
            </a:pPr>
            <a:r>
              <a:rPr lang="en-US" b="1" dirty="0" smtClean="0">
                <a:effectLst/>
                <a:latin typeface="Arial" panose="020B0604020202020204" pitchFamily="34" charset="0"/>
                <a:cs typeface="Arial" panose="020B0604020202020204" pitchFamily="34" charset="0"/>
              </a:rPr>
              <a:t>Section A – Personal Statement</a:t>
            </a:r>
          </a:p>
          <a:p>
            <a:pPr>
              <a:buClr>
                <a:schemeClr val="tx1"/>
              </a:buClr>
            </a:pPr>
            <a:r>
              <a:rPr lang="en-US" b="1" dirty="0" smtClean="0">
                <a:effectLst/>
                <a:latin typeface="Arial" panose="020B0604020202020204" pitchFamily="34" charset="0"/>
                <a:cs typeface="Arial" panose="020B0604020202020204" pitchFamily="34" charset="0"/>
              </a:rPr>
              <a:t>Section B – Positions and Honors</a:t>
            </a:r>
          </a:p>
          <a:p>
            <a:pPr>
              <a:buClr>
                <a:schemeClr val="tx1"/>
              </a:buClr>
            </a:pPr>
            <a:r>
              <a:rPr lang="en-US" b="1" dirty="0" smtClean="0">
                <a:effectLst/>
                <a:latin typeface="Arial" panose="020B0604020202020204" pitchFamily="34" charset="0"/>
                <a:cs typeface="Arial" panose="020B0604020202020204" pitchFamily="34" charset="0"/>
              </a:rPr>
              <a:t>Section C – Contributions to Science </a:t>
            </a:r>
            <a:r>
              <a:rPr lang="en-US" b="1" dirty="0" smtClean="0">
                <a:solidFill>
                  <a:schemeClr val="accent4">
                    <a:lumMod val="20000"/>
                    <a:lumOff val="80000"/>
                  </a:schemeClr>
                </a:solidFill>
                <a:effectLst/>
                <a:latin typeface="Arial" panose="020B0604020202020204" pitchFamily="34" charset="0"/>
                <a:cs typeface="Arial" panose="020B0604020202020204" pitchFamily="34" charset="0"/>
              </a:rPr>
              <a:t>(NEW)</a:t>
            </a:r>
          </a:p>
          <a:p>
            <a:pPr>
              <a:buClr>
                <a:schemeClr val="tx1"/>
              </a:buClr>
            </a:pPr>
            <a:r>
              <a:rPr lang="en-US" b="1" dirty="0" smtClean="0">
                <a:effectLst/>
                <a:latin typeface="Arial" panose="020B0604020202020204" pitchFamily="34" charset="0"/>
                <a:cs typeface="Arial" panose="020B0604020202020204" pitchFamily="34" charset="0"/>
              </a:rPr>
              <a:t>Section D – Research Support</a:t>
            </a:r>
          </a:p>
          <a:p>
            <a:pPr>
              <a:buClr>
                <a:schemeClr val="tx1"/>
              </a:buClr>
            </a:pPr>
            <a:r>
              <a:rPr lang="en-US" b="1" dirty="0" smtClean="0">
                <a:effectLst/>
                <a:latin typeface="Arial" panose="020B0604020202020204" pitchFamily="34" charset="0"/>
                <a:cs typeface="Arial" panose="020B0604020202020204" pitchFamily="34" charset="0"/>
              </a:rPr>
              <a:t>Now in Round 2 of piloting and evaluation </a:t>
            </a:r>
          </a:p>
          <a:p>
            <a:pPr>
              <a:buClr>
                <a:schemeClr val="tx1"/>
              </a:buClr>
            </a:pPr>
            <a:r>
              <a:rPr lang="en-US" b="1" dirty="0" smtClean="0">
                <a:effectLst/>
                <a:latin typeface="Arial" panose="020B0604020202020204" pitchFamily="34" charset="0"/>
                <a:cs typeface="Arial" panose="020B0604020202020204" pitchFamily="34" charset="0"/>
              </a:rPr>
              <a:t>Roll-out for submissions in January 2015 </a:t>
            </a:r>
            <a:endParaRPr lang="en-US" b="1" dirty="0">
              <a:effectLst/>
              <a:latin typeface="Arial" panose="020B0604020202020204" pitchFamily="34" charset="0"/>
              <a:cs typeface="Arial" panose="020B0604020202020204" pitchFamily="34" charset="0"/>
            </a:endParaRPr>
          </a:p>
        </p:txBody>
      </p:sp>
      <p:grpSp>
        <p:nvGrpSpPr>
          <p:cNvPr id="2" name="Group 1"/>
          <p:cNvGrpSpPr/>
          <p:nvPr/>
        </p:nvGrpSpPr>
        <p:grpSpPr>
          <a:xfrm>
            <a:off x="425447" y="5298509"/>
            <a:ext cx="8265898" cy="1292159"/>
            <a:chOff x="425448" y="1191007"/>
            <a:chExt cx="8265898" cy="1292159"/>
          </a:xfrm>
          <a:effectLst>
            <a:glow rad="228600">
              <a:schemeClr val="accent4">
                <a:satMod val="175000"/>
                <a:alpha val="40000"/>
              </a:schemeClr>
            </a:glow>
          </a:effectLst>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77168"/>
            <a:stretch/>
          </p:blipFill>
          <p:spPr bwMode="auto">
            <a:xfrm>
              <a:off x="425449" y="1191007"/>
              <a:ext cx="8265897" cy="90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9893"/>
            <a:stretch/>
          </p:blipFill>
          <p:spPr bwMode="auto">
            <a:xfrm>
              <a:off x="425448" y="2082800"/>
              <a:ext cx="8265897" cy="400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21133735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8655"/>
            <a:ext cx="9144000" cy="639763"/>
          </a:xfrm>
        </p:spPr>
        <p:txBody>
          <a:bodyPr/>
          <a:lstStyle/>
          <a:p>
            <a:pPr algn="ctr">
              <a:defRPr/>
            </a:pPr>
            <a:r>
              <a:rPr lang="en-US" sz="3600" b="1" dirty="0" smtClean="0">
                <a:solidFill>
                  <a:srgbClr val="FFFF00"/>
                </a:solidFill>
                <a:latin typeface="Arial" charset="0"/>
                <a:cs typeface="Arial" charset="0"/>
              </a:rPr>
              <a:t>NIH Genomic Data Sharing Policy</a:t>
            </a:r>
            <a:endParaRPr lang="en-US" sz="3600" b="1" dirty="0">
              <a:solidFill>
                <a:srgbClr val="FFFF00"/>
              </a:solidFill>
              <a:latin typeface="Arial" pitchFamily="34" charset="0"/>
              <a:cs typeface="Arial" pitchFamily="34" charset="0"/>
            </a:endParaRPr>
          </a:p>
        </p:txBody>
      </p:sp>
      <p:sp>
        <p:nvSpPr>
          <p:cNvPr id="9" name="TextBox 8"/>
          <p:cNvSpPr txBox="1"/>
          <p:nvPr/>
        </p:nvSpPr>
        <p:spPr>
          <a:xfrm>
            <a:off x="7318222" y="6411060"/>
            <a:ext cx="1653017" cy="400110"/>
          </a:xfrm>
          <a:prstGeom prst="rect">
            <a:avLst/>
          </a:prstGeom>
          <a:solidFill>
            <a:srgbClr val="000066"/>
          </a:solid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7</a:t>
            </a:r>
            <a:endParaRPr lang="en-US" sz="2000" b="1" dirty="0">
              <a:solidFill>
                <a:srgbClr val="00ADDC">
                  <a:lumMod val="40000"/>
                  <a:lumOff val="60000"/>
                </a:srgbClr>
              </a:solidFill>
              <a:latin typeface="Arial" charset="0"/>
            </a:endParaRPr>
          </a:p>
        </p:txBody>
      </p:sp>
      <p:grpSp>
        <p:nvGrpSpPr>
          <p:cNvPr id="2" name="Group 1"/>
          <p:cNvGrpSpPr/>
          <p:nvPr/>
        </p:nvGrpSpPr>
        <p:grpSpPr>
          <a:xfrm>
            <a:off x="292228" y="1123505"/>
            <a:ext cx="8515517" cy="4830728"/>
            <a:chOff x="292228" y="1123505"/>
            <a:chExt cx="8515517" cy="4830728"/>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28" y="1123505"/>
              <a:ext cx="8515517" cy="4830728"/>
            </a:xfrm>
            <a:prstGeom prst="rect">
              <a:avLst/>
            </a:prstGeom>
            <a:noFill/>
            <a:ln w="38100">
              <a:noFill/>
              <a:miter lim="800000"/>
              <a:headEnd/>
              <a:tailEnd/>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Lst>
          </p:spPr>
        </p:pic>
        <p:pic>
          <p:nvPicPr>
            <p:cNvPr id="1026" name="Picture 2" descr="C:\Users\baileyali\AppData\Local\Microsoft\Windows\Temporary Internet Files\Content.Outlook\G8O0PJWX\genomic sharing2-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9175" y="1314893"/>
              <a:ext cx="2652245" cy="2202712"/>
            </a:xfrm>
            <a:prstGeom prst="rect">
              <a:avLst/>
            </a:prstGeom>
            <a:noFill/>
            <a:ln w="38100">
              <a:noFill/>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01397553"/>
      </p:ext>
    </p:extLst>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29036" y="6440"/>
            <a:ext cx="9144000" cy="800100"/>
          </a:xfrm>
          <a:prstGeom prst="rect">
            <a:avLst/>
          </a:prstGeom>
        </p:spPr>
        <p:txBody>
          <a:bodyPr/>
          <a:lstStyle/>
          <a:p>
            <a:pPr algn="ctr">
              <a:defRPr/>
            </a:pPr>
            <a:r>
              <a:rPr lang="en-US" sz="3600" spc="-100" dirty="0">
                <a:solidFill>
                  <a:srgbClr val="FFFF00"/>
                </a:solidFill>
                <a:latin typeface="Arial" charset="0"/>
                <a:cs typeface="Arial" pitchFamily="34" charset="0"/>
              </a:rPr>
              <a:t>“A Path to 21</a:t>
            </a:r>
            <a:r>
              <a:rPr lang="en-US" sz="3600" spc="-100" baseline="30000" dirty="0">
                <a:solidFill>
                  <a:srgbClr val="FFFF00"/>
                </a:solidFill>
                <a:latin typeface="Arial" charset="0"/>
                <a:cs typeface="Arial" pitchFamily="34" charset="0"/>
              </a:rPr>
              <a:t>st</a:t>
            </a:r>
            <a:r>
              <a:rPr lang="en-US" sz="3600" spc="-100" dirty="0">
                <a:solidFill>
                  <a:srgbClr val="FFFF00"/>
                </a:solidFill>
                <a:latin typeface="Arial" charset="0"/>
                <a:cs typeface="Arial" pitchFamily="34" charset="0"/>
              </a:rPr>
              <a:t> Century Cures”</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0013" t="22901" r="20558" b="46702"/>
          <a:stretch/>
        </p:blipFill>
        <p:spPr bwMode="auto">
          <a:xfrm>
            <a:off x="270623" y="3836728"/>
            <a:ext cx="4050959" cy="2376711"/>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t="13550"/>
          <a:stretch/>
        </p:blipFill>
        <p:spPr bwMode="auto">
          <a:xfrm>
            <a:off x="4785385" y="3875734"/>
            <a:ext cx="4027072" cy="232273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43248" t="14890" r="44180" b="68162"/>
          <a:stretch/>
        </p:blipFill>
        <p:spPr bwMode="auto">
          <a:xfrm>
            <a:off x="3310271" y="893372"/>
            <a:ext cx="2523457" cy="2551611"/>
          </a:xfrm>
          <a:prstGeom prst="ellipse">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7316351" y="6408764"/>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8</a:t>
            </a:r>
            <a:endParaRPr lang="en-US" sz="2000" dirty="0">
              <a:solidFill>
                <a:srgbClr val="00ADDC">
                  <a:lumMod val="40000"/>
                  <a:lumOff val="60000"/>
                </a:srgbClr>
              </a:solidFill>
              <a:latin typeface="Arial" charset="0"/>
            </a:endParaRPr>
          </a:p>
        </p:txBody>
      </p:sp>
      <p:pic>
        <p:nvPicPr>
          <p:cNvPr id="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023" y="702872"/>
            <a:ext cx="8722403" cy="492409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96514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9804" y="408940"/>
            <a:ext cx="8884025" cy="4208243"/>
            <a:chOff x="117104" y="408940"/>
            <a:chExt cx="8884025" cy="4208243"/>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94"/>
            <a:stretch/>
          </p:blipFill>
          <p:spPr bwMode="auto">
            <a:xfrm>
              <a:off x="117104" y="408940"/>
              <a:ext cx="8884025" cy="420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l="12428" t="38857" r="24286" b="53714"/>
            <a:stretch>
              <a:fillRect/>
            </a:stretch>
          </p:blipFill>
          <p:spPr bwMode="auto">
            <a:xfrm>
              <a:off x="269766" y="2274135"/>
              <a:ext cx="6676196" cy="625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idx="4294967295"/>
          </p:nvPr>
        </p:nvSpPr>
        <p:spPr bwMode="auto">
          <a:xfrm>
            <a:off x="0" y="5233504"/>
            <a:ext cx="9144000" cy="736600"/>
          </a:xfrm>
          <a:solidFill>
            <a:srgbClr val="000066"/>
          </a:solidFill>
        </p:spPr>
        <p:txBody>
          <a:bodyPr wrap="square" lIns="91440" tIns="45720" rIns="91440" bIns="45720" numCol="1" anchorCtr="0" compatLnSpc="1">
            <a:prstTxWarp prst="textNoShape">
              <a:avLst/>
            </a:prstTxWarp>
          </a:bodyPr>
          <a:lstStyle/>
          <a:p>
            <a:pPr algn="ctr">
              <a:defRPr/>
            </a:pPr>
            <a:r>
              <a:rPr lang="en-US" sz="3600" b="1" dirty="0" smtClean="0">
                <a:solidFill>
                  <a:schemeClr val="tx1"/>
                </a:solidFill>
                <a:latin typeface="Arial" charset="0"/>
                <a:cs typeface="Arial" charset="0"/>
              </a:rPr>
              <a:t>genome.gov/</a:t>
            </a:r>
            <a:r>
              <a:rPr lang="en-US" sz="3600" b="1" dirty="0" err="1" smtClean="0">
                <a:solidFill>
                  <a:schemeClr val="tx1"/>
                </a:solidFill>
                <a:latin typeface="Arial" charset="0"/>
                <a:cs typeface="Arial" charset="0"/>
              </a:rPr>
              <a:t>DirectorsReport</a:t>
            </a:r>
            <a:r>
              <a:rPr lang="en-US" sz="3600" b="1" dirty="0" smtClean="0">
                <a:solidFill>
                  <a:schemeClr val="tx1"/>
                </a:solidFill>
                <a:latin typeface="Arial" charset="0"/>
                <a:cs typeface="Arial" charset="0"/>
              </a:rPr>
              <a:t>  </a:t>
            </a:r>
          </a:p>
        </p:txBody>
      </p:sp>
      <p:sp>
        <p:nvSpPr>
          <p:cNvPr id="5" name="TextBox 4"/>
          <p:cNvSpPr txBox="1"/>
          <p:nvPr/>
        </p:nvSpPr>
        <p:spPr>
          <a:xfrm>
            <a:off x="7317494" y="6409068"/>
            <a:ext cx="1652588" cy="40005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p>
        </p:txBody>
      </p:sp>
      <p:sp>
        <p:nvSpPr>
          <p:cNvPr id="7" name="Down Arrow 6"/>
          <p:cNvSpPr/>
          <p:nvPr/>
        </p:nvSpPr>
        <p:spPr>
          <a:xfrm>
            <a:off x="8604100" y="5389126"/>
            <a:ext cx="400050" cy="10096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180604" y="2065154"/>
            <a:ext cx="1563235" cy="1007988"/>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138469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nodeType="afterGroup">
                            <p:stCondLst>
                              <p:cond delay="0"/>
                            </p:stCondLst>
                            <p:childTnLst>
                              <p:par>
                                <p:cTn id="12" presetID="2" presetClass="entr" presetSubtype="1"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13635" y="6408757"/>
            <a:ext cx="1653017"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9</a:t>
            </a:r>
            <a:endParaRPr lang="en-US" sz="2000" dirty="0">
              <a:solidFill>
                <a:schemeClr val="accent4">
                  <a:lumMod val="40000"/>
                  <a:lumOff val="60000"/>
                </a:schemeClr>
              </a:solidFill>
              <a:latin typeface="Arial" charset="0"/>
            </a:endParaRPr>
          </a:p>
        </p:txBody>
      </p:sp>
      <p:sp>
        <p:nvSpPr>
          <p:cNvPr id="6" name="Title 1"/>
          <p:cNvSpPr txBox="1">
            <a:spLocks/>
          </p:cNvSpPr>
          <p:nvPr/>
        </p:nvSpPr>
        <p:spPr bwMode="auto">
          <a:xfrm>
            <a:off x="1710" y="455379"/>
            <a:ext cx="9332686" cy="550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393700" defTabSz="457200">
              <a:spcBef>
                <a:spcPts val="700"/>
              </a:spcBef>
              <a:buClr>
                <a:schemeClr val="tx1"/>
              </a:buClr>
              <a:buSzPct val="95000"/>
              <a:buFont typeface="Wingdings" pitchFamily="2" charset="2"/>
              <a:buChar char=""/>
              <a:tabLst>
                <a:tab pos="914400" algn="l"/>
              </a:tabLst>
            </a:pPr>
            <a:endParaRPr lang="en-US" sz="3000" dirty="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r>
              <a:rPr lang="en-US" sz="2800" dirty="0" smtClean="0">
                <a:solidFill>
                  <a:srgbClr val="FFFFFF"/>
                </a:solidFill>
              </a:rPr>
              <a:t>Regular appropriations process not completed</a:t>
            </a:r>
          </a:p>
          <a:p>
            <a:pPr marL="571500" lvl="1" indent="-393700" defTabSz="457200">
              <a:spcBef>
                <a:spcPts val="700"/>
              </a:spcBef>
              <a:buClr>
                <a:schemeClr val="tx1"/>
              </a:buClr>
              <a:buSzPct val="95000"/>
              <a:buFont typeface="Wingdings" pitchFamily="2" charset="2"/>
              <a:buChar char=""/>
              <a:tabLst>
                <a:tab pos="914400" algn="l"/>
              </a:tabLst>
            </a:pPr>
            <a:endParaRPr lang="en-US" sz="2800" dirty="0" smtClean="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endParaRPr lang="en-US" sz="2800" dirty="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endParaRPr lang="en-US" sz="2800" dirty="0" smtClean="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endParaRPr lang="en-US" sz="2800" dirty="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endParaRPr lang="en-US" sz="2800" dirty="0" smtClean="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endParaRPr lang="en-US" sz="2800" dirty="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endParaRPr lang="en-US" sz="2800" dirty="0" smtClean="0">
              <a:solidFill>
                <a:srgbClr val="FFFFFF"/>
              </a:solidFill>
            </a:endParaRPr>
          </a:p>
          <a:p>
            <a:pPr marL="571500" lvl="1" indent="-393700" defTabSz="457200">
              <a:spcBef>
                <a:spcPts val="700"/>
              </a:spcBef>
              <a:buClr>
                <a:schemeClr val="tx1"/>
              </a:buClr>
              <a:buSzPct val="95000"/>
              <a:buFont typeface="Wingdings" pitchFamily="2" charset="2"/>
              <a:buChar char=""/>
              <a:tabLst>
                <a:tab pos="914400" algn="l"/>
              </a:tabLst>
            </a:pPr>
            <a:r>
              <a:rPr lang="en-US" sz="2800" dirty="0">
                <a:solidFill>
                  <a:srgbClr val="FFFFFF"/>
                </a:solidFill>
              </a:rPr>
              <a:t>Continuing Resolution (CR) </a:t>
            </a:r>
            <a:r>
              <a:rPr lang="en-US" sz="2800" dirty="0" smtClean="0">
                <a:solidFill>
                  <a:srgbClr val="FFFFFF"/>
                </a:solidFill>
              </a:rPr>
              <a:t>needed</a:t>
            </a:r>
            <a:endParaRPr lang="en-US" sz="2800" dirty="0">
              <a:solidFill>
                <a:srgbClr val="FFFFFF"/>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051835684"/>
              </p:ext>
            </p:extLst>
          </p:nvPr>
        </p:nvGraphicFramePr>
        <p:xfrm>
          <a:off x="349375" y="1887029"/>
          <a:ext cx="8445249" cy="2901417"/>
        </p:xfrm>
        <a:graphic>
          <a:graphicData uri="http://schemas.openxmlformats.org/drawingml/2006/table">
            <a:tbl>
              <a:tblPr/>
              <a:tblGrid>
                <a:gridCol w="1028530"/>
                <a:gridCol w="1266269"/>
                <a:gridCol w="1447165"/>
                <a:gridCol w="1860547"/>
                <a:gridCol w="2842738"/>
              </a:tblGrid>
              <a:tr h="1024351">
                <a:tc>
                  <a:txBody>
                    <a:bodyPr/>
                    <a:lstStyle/>
                    <a:p>
                      <a:pPr marL="0" marR="0" algn="r">
                        <a:lnSpc>
                          <a:spcPct val="115000"/>
                        </a:lnSpc>
                        <a:spcBef>
                          <a:spcPts val="0"/>
                        </a:spcBef>
                        <a:spcAft>
                          <a:spcPts val="0"/>
                        </a:spcAft>
                      </a:pPr>
                      <a:endParaRPr lang="en-US" sz="18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marL="0" marR="0" algn="ctr">
                        <a:lnSpc>
                          <a:spcPct val="115000"/>
                        </a:lnSpc>
                        <a:spcBef>
                          <a:spcPts val="0"/>
                        </a:spcBef>
                        <a:spcAft>
                          <a:spcPts val="0"/>
                        </a:spcAft>
                      </a:pPr>
                      <a:endParaRPr lang="en-US" sz="1800" b="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FY 2014</a:t>
                      </a: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Actual</a:t>
                      </a:r>
                      <a:endParaRPr lang="en-US" sz="2000" b="1" i="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rowSpan="2">
                  <a:txBody>
                    <a:bodyPr/>
                    <a:lstStyle/>
                    <a:p>
                      <a:pPr marL="0" marR="0" algn="ctr">
                        <a:lnSpc>
                          <a:spcPct val="115000"/>
                        </a:lnSpc>
                        <a:spcBef>
                          <a:spcPts val="0"/>
                        </a:spcBef>
                        <a:spcAft>
                          <a:spcPts val="0"/>
                        </a:spcAft>
                      </a:pPr>
                      <a:endParaRPr lang="en-US" sz="18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President’s Budget </a:t>
                      </a: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FY 2015</a:t>
                      </a:r>
                      <a:endParaRPr lang="en-US" sz="20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endParaRPr lang="en-US" sz="18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House </a:t>
                      </a: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FY 2015</a:t>
                      </a:r>
                      <a:endParaRPr lang="en-US" sz="20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c>
                  <a:txBody>
                    <a:bodyPr/>
                    <a:lstStyle/>
                    <a:p>
                      <a:pPr marL="0" marR="0" algn="ctr">
                        <a:lnSpc>
                          <a:spcPct val="115000"/>
                        </a:lnSpc>
                        <a:spcBef>
                          <a:spcPts val="0"/>
                        </a:spcBef>
                        <a:spcAft>
                          <a:spcPts val="0"/>
                        </a:spcAft>
                      </a:pPr>
                      <a:endParaRPr lang="en-US" sz="1800" b="1" i="1" dirty="0" smtClean="0">
                        <a:solidFill>
                          <a:srgbClr val="000000"/>
                        </a:solidFill>
                        <a:latin typeface="Arial"/>
                        <a:ea typeface="Calibri"/>
                        <a:cs typeface="Times New Roman"/>
                      </a:endParaRP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Senate</a:t>
                      </a:r>
                      <a:r>
                        <a:rPr lang="en-US" sz="2000" b="1" i="1" baseline="0" dirty="0" smtClean="0">
                          <a:solidFill>
                            <a:srgbClr val="000000"/>
                          </a:solidFill>
                          <a:latin typeface="Arial"/>
                          <a:ea typeface="Calibri"/>
                          <a:cs typeface="Times New Roman"/>
                        </a:rPr>
                        <a:t> </a:t>
                      </a: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FY 2015</a:t>
                      </a:r>
                    </a:p>
                    <a:p>
                      <a:pPr marL="0" marR="0" algn="ctr">
                        <a:lnSpc>
                          <a:spcPct val="115000"/>
                        </a:lnSpc>
                        <a:spcBef>
                          <a:spcPts val="0"/>
                        </a:spcBef>
                        <a:spcAft>
                          <a:spcPts val="0"/>
                        </a:spcAft>
                      </a:pPr>
                      <a:r>
                        <a:rPr lang="en-US" sz="2000" b="1" i="1" dirty="0" smtClean="0">
                          <a:solidFill>
                            <a:srgbClr val="000000"/>
                          </a:solidFill>
                          <a:latin typeface="Arial"/>
                          <a:ea typeface="Calibri"/>
                          <a:cs typeface="Times New Roman"/>
                        </a:rPr>
                        <a:t>(draft)</a:t>
                      </a:r>
                      <a:endParaRPr lang="en-US" sz="20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00FF00"/>
                    </a:solidFill>
                  </a:tcPr>
                </a:tc>
              </a:tr>
              <a:tr h="0">
                <a:tc>
                  <a:txBody>
                    <a:bodyPr/>
                    <a:lstStyle/>
                    <a:p>
                      <a:pPr marL="0" marR="0" algn="r">
                        <a:lnSpc>
                          <a:spcPct val="115000"/>
                        </a:lnSpc>
                        <a:spcBef>
                          <a:spcPts val="0"/>
                        </a:spcBef>
                        <a:spcAft>
                          <a:spcPts val="0"/>
                        </a:spcAft>
                      </a:pPr>
                      <a:endParaRPr lang="en-US" sz="110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c vMerge="1">
                  <a:txBody>
                    <a:bodyPr/>
                    <a:lstStyle/>
                    <a:p>
                      <a:endParaRPr lang="en-US"/>
                    </a:p>
                  </a:txBody>
                  <a:tcPr/>
                </a:tc>
                <a:tc>
                  <a:txBody>
                    <a:bodyPr/>
                    <a:lstStyle/>
                    <a:p>
                      <a:pPr marL="0" marR="0" algn="ctr">
                        <a:lnSpc>
                          <a:spcPct val="115000"/>
                        </a:lnSpc>
                        <a:spcBef>
                          <a:spcPts val="0"/>
                        </a:spcBef>
                        <a:spcAft>
                          <a:spcPts val="0"/>
                        </a:spcAft>
                      </a:pPr>
                      <a:endParaRPr lang="en-US" sz="110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c>
                  <a:txBody>
                    <a:bodyPr/>
                    <a:lstStyle/>
                    <a:p>
                      <a:pPr marL="0" marR="0" algn="ctr">
                        <a:lnSpc>
                          <a:spcPct val="115000"/>
                        </a:lnSpc>
                        <a:spcBef>
                          <a:spcPts val="0"/>
                        </a:spcBef>
                        <a:spcAft>
                          <a:spcPts val="0"/>
                        </a:spcAft>
                      </a:pPr>
                      <a:endParaRPr lang="en-US" sz="1100"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solidFill>
                      <a:srgbClr val="00FF00"/>
                    </a:solidFill>
                  </a:tcPr>
                </a:tc>
              </a:tr>
              <a:tr h="204870">
                <a:tc>
                  <a:txBody>
                    <a:bodyPr/>
                    <a:lstStyle/>
                    <a:p>
                      <a:pPr marL="0" marR="0" algn="ctr">
                        <a:lnSpc>
                          <a:spcPct val="115000"/>
                        </a:lnSpc>
                        <a:spcBef>
                          <a:spcPts val="0"/>
                        </a:spcBef>
                        <a:spcAft>
                          <a:spcPts val="0"/>
                        </a:spcAft>
                      </a:pPr>
                      <a:r>
                        <a:rPr lang="en-US" sz="2400" b="1" dirty="0" smtClean="0">
                          <a:solidFill>
                            <a:srgbClr val="000000"/>
                          </a:solidFill>
                          <a:latin typeface="Arial"/>
                          <a:ea typeface="Calibri"/>
                          <a:cs typeface="Times New Roman"/>
                        </a:rPr>
                        <a:t>NIH </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CCFFCC"/>
                    </a:solidFill>
                  </a:tcPr>
                </a:tc>
                <a:tc>
                  <a:txBody>
                    <a:bodyPr/>
                    <a:lstStyle/>
                    <a:p>
                      <a:pPr algn="ctr" rtl="0" fontAlgn="t"/>
                      <a:r>
                        <a:rPr lang="en-US" sz="2400" b="1" i="0" u="none" strike="noStrike" dirty="0" smtClean="0">
                          <a:solidFill>
                            <a:srgbClr val="000000"/>
                          </a:solidFill>
                          <a:effectLst/>
                          <a:latin typeface="Arial" panose="020B0604020202020204" pitchFamily="34" charset="0"/>
                          <a:cs typeface="Arial" panose="020B0604020202020204" pitchFamily="34" charset="0"/>
                        </a:rPr>
                        <a:t>$30.2B</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CCFFCC"/>
                    </a:solidFill>
                  </a:tcPr>
                </a:tc>
                <a:tc>
                  <a:txBody>
                    <a:bodyPr/>
                    <a:lstStyle/>
                    <a:p>
                      <a:pPr algn="ctr" rtl="0" fontAlgn="t"/>
                      <a:r>
                        <a:rPr lang="en-US" sz="2400" b="1" i="0" u="none" strike="noStrike" dirty="0" smtClean="0">
                          <a:solidFill>
                            <a:srgbClr val="000000"/>
                          </a:solidFill>
                          <a:effectLst/>
                          <a:latin typeface="Arial" panose="020B0604020202020204" pitchFamily="34" charset="0"/>
                          <a:cs typeface="Arial" panose="020B0604020202020204" pitchFamily="34" charset="0"/>
                        </a:rPr>
                        <a:t>$30.4B</a:t>
                      </a: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a:noFill/>
                    </a:lnB>
                    <a:solidFill>
                      <a:srgbClr val="CCFFCC"/>
                    </a:solidFill>
                  </a:tcPr>
                </a:tc>
                <a:tc rowSpan="2">
                  <a:txBody>
                    <a:bodyPr/>
                    <a:lstStyle/>
                    <a:p>
                      <a:pPr marL="0" marR="0" algn="ctr">
                        <a:lnSpc>
                          <a:spcPct val="115000"/>
                        </a:lnSpc>
                        <a:spcBef>
                          <a:spcPts val="0"/>
                        </a:spcBef>
                        <a:spcAft>
                          <a:spcPts val="0"/>
                        </a:spcAft>
                      </a:pPr>
                      <a:r>
                        <a:rPr lang="en-US" sz="1800" b="1" dirty="0" smtClean="0">
                          <a:solidFill>
                            <a:srgbClr val="000000"/>
                          </a:solidFill>
                          <a:latin typeface="Arial"/>
                          <a:ea typeface="Calibri"/>
                          <a:cs typeface="Times New Roman"/>
                        </a:rPr>
                        <a:t>-</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c rowSpan="2">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a:t>
                      </a:r>
                      <a:r>
                        <a:rPr lang="en-US" sz="2400" b="1" dirty="0" smtClean="0">
                          <a:solidFill>
                            <a:srgbClr val="000000"/>
                          </a:solidFill>
                          <a:latin typeface="Arial"/>
                          <a:ea typeface="Calibri"/>
                          <a:cs typeface="Times New Roman"/>
                        </a:rPr>
                        <a:t>30.5B</a:t>
                      </a:r>
                      <a:endParaRPr lang="en-US" sz="24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solidFill>
                      <a:srgbClr val="CCFFCC"/>
                    </a:solidFill>
                  </a:tcPr>
                </a:tc>
              </a:tr>
              <a:tr h="204870">
                <a:tc>
                  <a:txBody>
                    <a:bodyPr/>
                    <a:lstStyle/>
                    <a:p>
                      <a:pPr marL="0" marR="0" algn="ctr">
                        <a:lnSpc>
                          <a:spcPct val="115000"/>
                        </a:lnSpc>
                        <a:spcBef>
                          <a:spcPts val="0"/>
                        </a:spcBef>
                        <a:spcAft>
                          <a:spcPts val="0"/>
                        </a:spcAft>
                      </a:pPr>
                      <a:endParaRPr lang="en-US" sz="1800" b="1" dirty="0">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CC"/>
                    </a:solidFill>
                  </a:tcPr>
                </a:tc>
                <a:tc>
                  <a:txBody>
                    <a:bodyPr/>
                    <a:lstStyle/>
                    <a:p>
                      <a:pPr marL="0" marR="0" algn="ctr">
                        <a:lnSpc>
                          <a:spcPct val="115000"/>
                        </a:lnSpc>
                        <a:spcBef>
                          <a:spcPts val="0"/>
                        </a:spcBef>
                        <a:spcAft>
                          <a:spcPts val="0"/>
                        </a:spcAft>
                      </a:pPr>
                      <a:endParaRPr lang="en-US" sz="1800" b="1">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CC"/>
                    </a:solidFill>
                  </a:tcPr>
                </a:tc>
                <a:tc>
                  <a:txBody>
                    <a:bodyPr/>
                    <a:lstStyle/>
                    <a:p>
                      <a:pPr marL="0" marR="0" algn="ctr">
                        <a:lnSpc>
                          <a:spcPct val="115000"/>
                        </a:lnSpc>
                        <a:spcBef>
                          <a:spcPts val="0"/>
                        </a:spcBef>
                        <a:spcAft>
                          <a:spcPts val="0"/>
                        </a:spcAft>
                      </a:pPr>
                      <a:endParaRPr lang="en-US" sz="1800" b="1" dirty="0">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CCFFCC"/>
                    </a:solidFill>
                  </a:tcPr>
                </a:tc>
                <a:tc vMerge="1">
                  <a:txBody>
                    <a:bodyPr/>
                    <a:lstStyle/>
                    <a:p>
                      <a:endParaRPr lang="en-US"/>
                    </a:p>
                  </a:txBody>
                  <a:tcPr/>
                </a:tc>
                <a:tc vMerge="1">
                  <a:txBody>
                    <a:bodyPr/>
                    <a:lstStyle/>
                    <a:p>
                      <a:endParaRPr lang="en-US"/>
                    </a:p>
                  </a:txBody>
                  <a:tcPr/>
                </a:tc>
              </a:tr>
              <a:tr h="409740">
                <a:tc>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NHGRI </a:t>
                      </a:r>
                      <a:endParaRPr lang="en-US" sz="18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00"/>
                    </a:solidFill>
                  </a:tcPr>
                </a:tc>
                <a:tc>
                  <a:txBody>
                    <a:bodyPr/>
                    <a:lstStyle/>
                    <a:p>
                      <a:pPr algn="ctr" rtl="0" fontAlgn="t"/>
                      <a:r>
                        <a:rPr lang="en-US" sz="2400" b="1" i="0" u="none" strike="noStrike" dirty="0" smtClean="0">
                          <a:solidFill>
                            <a:srgbClr val="000000"/>
                          </a:solidFill>
                          <a:effectLst/>
                          <a:latin typeface="Arial" panose="020B0604020202020204" pitchFamily="34" charset="0"/>
                          <a:cs typeface="Arial" panose="020B0604020202020204" pitchFamily="34" charset="0"/>
                        </a:rPr>
                        <a:t>$497M</a:t>
                      </a:r>
                      <a:endParaRPr lang="en-US" sz="2400" b="1" i="0" u="none" strike="noStrike" dirty="0">
                        <a:solidFill>
                          <a:srgbClr val="000000"/>
                        </a:solidFill>
                        <a:effectLst/>
                        <a:latin typeface="Arial" panose="020B0604020202020204" pitchFamily="34" charset="0"/>
                        <a:cs typeface="Arial" panose="020B0604020202020204" pitchFamily="34" charset="0"/>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solidFill>
                      <a:srgbClr val="FFFF00"/>
                    </a:solidFill>
                  </a:tcPr>
                </a:tc>
                <a:tc rowSpan="2">
                  <a:txBody>
                    <a:bodyPr/>
                    <a:lstStyle/>
                    <a:p>
                      <a:pPr algn="ctr" rtl="0" fontAlgn="t"/>
                      <a:r>
                        <a:rPr lang="en-US" sz="2400" b="1" i="0" u="none" strike="noStrike" dirty="0" smtClean="0">
                          <a:solidFill>
                            <a:srgbClr val="000000"/>
                          </a:solidFill>
                          <a:effectLst/>
                          <a:latin typeface="Arial" panose="020B0604020202020204" pitchFamily="34" charset="0"/>
                          <a:cs typeface="Arial" panose="020B0604020202020204" pitchFamily="34" charset="0"/>
                        </a:rPr>
                        <a:t>$498M</a:t>
                      </a: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row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solidFill>
                            <a:srgbClr val="000000"/>
                          </a:solidFill>
                          <a:latin typeface="Arial"/>
                          <a:ea typeface="Calibri"/>
                          <a:cs typeface="Times New Roman"/>
                        </a:rPr>
                        <a:t>-</a:t>
                      </a:r>
                      <a:endParaRPr lang="en-US" sz="1800" b="1" dirty="0" smtClean="0">
                        <a:latin typeface="Calibri"/>
                        <a:ea typeface="Calibri"/>
                        <a:cs typeface="Times New Roman"/>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US" sz="1800" b="1" dirty="0" smtClean="0">
                          <a:latin typeface="Calibri"/>
                          <a:ea typeface="Calibri"/>
                          <a:cs typeface="Times New Roman"/>
                        </a:rPr>
                        <a:t>-</a:t>
                      </a: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c rowSpan="2">
                  <a:txBody>
                    <a:bodyPr/>
                    <a:lstStyle/>
                    <a:p>
                      <a:pPr marL="0" marR="0" algn="ctr">
                        <a:lnSpc>
                          <a:spcPct val="115000"/>
                        </a:lnSpc>
                        <a:spcBef>
                          <a:spcPts val="0"/>
                        </a:spcBef>
                        <a:spcAft>
                          <a:spcPts val="0"/>
                        </a:spcAft>
                      </a:pPr>
                      <a:r>
                        <a:rPr lang="en-US" sz="2400" b="1" dirty="0">
                          <a:solidFill>
                            <a:srgbClr val="000000"/>
                          </a:solidFill>
                          <a:latin typeface="Arial"/>
                          <a:ea typeface="Calibri"/>
                          <a:cs typeface="Times New Roman"/>
                        </a:rPr>
                        <a:t>$</a:t>
                      </a:r>
                      <a:r>
                        <a:rPr lang="en-US" sz="2400" b="1" dirty="0" smtClean="0">
                          <a:solidFill>
                            <a:srgbClr val="000000"/>
                          </a:solidFill>
                          <a:latin typeface="Arial"/>
                          <a:ea typeface="Calibri"/>
                          <a:cs typeface="Times New Roman"/>
                        </a:rPr>
                        <a:t>504M</a:t>
                      </a:r>
                      <a:endParaRPr lang="en-US" sz="2400" b="1" dirty="0">
                        <a:latin typeface="Calibri"/>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00"/>
                    </a:solidFill>
                  </a:tcPr>
                </a:tc>
              </a:tr>
              <a:tr h="204870">
                <a:tc>
                  <a:txBody>
                    <a:bodyPr/>
                    <a:lstStyle/>
                    <a:p>
                      <a:pPr marL="0" marR="0">
                        <a:lnSpc>
                          <a:spcPct val="115000"/>
                        </a:lnSpc>
                        <a:spcBef>
                          <a:spcPts val="0"/>
                        </a:spcBef>
                        <a:spcAft>
                          <a:spcPts val="0"/>
                        </a:spcAft>
                      </a:pPr>
                      <a:endParaRPr lang="en-US" sz="1400" b="1">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00"/>
                    </a:solidFill>
                  </a:tcPr>
                </a:tc>
                <a:tc>
                  <a:txBody>
                    <a:bodyPr/>
                    <a:lstStyle/>
                    <a:p>
                      <a:pPr marL="0" marR="0">
                        <a:lnSpc>
                          <a:spcPct val="115000"/>
                        </a:lnSpc>
                        <a:spcBef>
                          <a:spcPts val="0"/>
                        </a:spcBef>
                        <a:spcAft>
                          <a:spcPts val="0"/>
                        </a:spcAft>
                      </a:pPr>
                      <a:endParaRPr lang="en-US" sz="1400" b="1" dirty="0">
                        <a:solidFill>
                          <a:srgbClr val="000000"/>
                        </a:solidFill>
                        <a:latin typeface="Arial"/>
                        <a:ea typeface="Calibri"/>
                        <a:cs typeface="Times New Roman"/>
                      </a:endParaRPr>
                    </a:p>
                  </a:txBody>
                  <a:tcPr marL="18557" marR="18557" marT="0" marB="0">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rgbClr val="FFFF00"/>
                    </a:solidFill>
                  </a:tcPr>
                </a:tc>
                <a:tc vMerge="1">
                  <a:txBody>
                    <a:bodyPr/>
                    <a:lstStyle/>
                    <a:p>
                      <a:endParaRPr lang="en-US"/>
                    </a:p>
                  </a:txBody>
                  <a:tcPr/>
                </a:tc>
                <a:tc vMerge="1">
                  <a:txBody>
                    <a:bodyPr/>
                    <a:lstStyle/>
                    <a:p>
                      <a:endParaRPr lang="en-US"/>
                    </a:p>
                  </a:txBody>
                  <a:tcPr/>
                </a:tc>
                <a:tc vMerge="1">
                  <a:txBody>
                    <a:bodyPr/>
                    <a:lstStyle/>
                    <a:p>
                      <a:endParaRPr lang="en-US" dirty="0"/>
                    </a:p>
                  </a:txBody>
                  <a:tcPr/>
                </a:tc>
              </a:tr>
            </a:tbl>
          </a:graphicData>
        </a:graphic>
      </p:graphicFrame>
      <p:sp>
        <p:nvSpPr>
          <p:cNvPr id="9" name="Rectangle 2"/>
          <p:cNvSpPr txBox="1">
            <a:spLocks noChangeArrowheads="1"/>
          </p:cNvSpPr>
          <p:nvPr/>
        </p:nvSpPr>
        <p:spPr>
          <a:xfrm>
            <a:off x="0" y="6444"/>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Fiscal Year 2015 Funding</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Tree>
    <p:extLst>
      <p:ext uri="{BB962C8B-B14F-4D97-AF65-F5344CB8AC3E}">
        <p14:creationId xmlns:p14="http://schemas.microsoft.com/office/powerpoint/2010/main" val="4478861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a:solidFill>
                  <a:schemeClr val="tx2">
                    <a:lumMod val="90000"/>
                  </a:schemeClr>
                </a:solidFill>
              </a:rPr>
              <a:t>General Genomics 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633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552999562"/>
      </p:ext>
    </p:extLst>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Richard </a:t>
            </a:r>
            <a:r>
              <a:rPr lang="en-US" sz="3600" b="1" dirty="0">
                <a:solidFill>
                  <a:srgbClr val="FFFF00"/>
                </a:solidFill>
                <a:latin typeface="Arial" pitchFamily="34" charset="0"/>
                <a:cs typeface="Arial" pitchFamily="34" charset="0"/>
              </a:rPr>
              <a:t>Gibbs </a:t>
            </a:r>
            <a:r>
              <a:rPr lang="en-US" sz="3600" b="1" dirty="0" smtClean="0">
                <a:solidFill>
                  <a:srgbClr val="FFFF00"/>
                </a:solidFill>
                <a:latin typeface="Arial" pitchFamily="34" charset="0"/>
                <a:cs typeface="Arial" pitchFamily="34" charset="0"/>
              </a:rPr>
              <a:t>Awarded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Companion </a:t>
            </a:r>
            <a:r>
              <a:rPr lang="en-US" sz="3600" b="1" dirty="0">
                <a:solidFill>
                  <a:srgbClr val="FFFF00"/>
                </a:solidFill>
                <a:latin typeface="Arial" pitchFamily="34" charset="0"/>
                <a:cs typeface="Arial" pitchFamily="34" charset="0"/>
              </a:rPr>
              <a:t>of the Order of Australia</a:t>
            </a:r>
            <a:endParaRPr lang="en-US" sz="3600" b="1" dirty="0" smtClean="0">
              <a:solidFill>
                <a:srgbClr val="FFFF00"/>
              </a:solidFill>
              <a:latin typeface="Arial" pitchFamily="34" charset="0"/>
              <a:cs typeface="Arial" pitchFamily="34" charset="0"/>
            </a:endParaRPr>
          </a:p>
        </p:txBody>
      </p:sp>
      <p:sp>
        <p:nvSpPr>
          <p:cNvPr id="7" name="TextBox 6"/>
          <p:cNvSpPr txBox="1"/>
          <p:nvPr/>
        </p:nvSpPr>
        <p:spPr>
          <a:xfrm>
            <a:off x="7316787"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10</a:t>
            </a:r>
            <a:endParaRPr lang="en-US" sz="2000" dirty="0">
              <a:solidFill>
                <a:srgbClr val="00ADDC">
                  <a:lumMod val="40000"/>
                  <a:lumOff val="60000"/>
                </a:srgbClr>
              </a:solidFill>
              <a:latin typeface="Arial" charset="0"/>
            </a:endParaRPr>
          </a:p>
        </p:txBody>
      </p:sp>
      <p:grpSp>
        <p:nvGrpSpPr>
          <p:cNvPr id="3" name="Group 2"/>
          <p:cNvGrpSpPr/>
          <p:nvPr/>
        </p:nvGrpSpPr>
        <p:grpSpPr>
          <a:xfrm>
            <a:off x="1114896" y="1477287"/>
            <a:ext cx="6381279" cy="4733538"/>
            <a:chOff x="1114896" y="1477287"/>
            <a:chExt cx="6381279" cy="4733538"/>
          </a:xfrm>
        </p:grpSpPr>
        <p:grpSp>
          <p:nvGrpSpPr>
            <p:cNvPr id="2" name="Group 1"/>
            <p:cNvGrpSpPr/>
            <p:nvPr/>
          </p:nvGrpSpPr>
          <p:grpSpPr>
            <a:xfrm>
              <a:off x="1114896" y="1477287"/>
              <a:ext cx="4572000" cy="4733538"/>
              <a:chOff x="1114896" y="1295399"/>
              <a:chExt cx="4572000" cy="4733538"/>
            </a:xfrm>
          </p:grpSpPr>
          <p:pic>
            <p:nvPicPr>
              <p:cNvPr id="2048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3826"/>
              <a:stretch/>
            </p:blipFill>
            <p:spPr bwMode="auto">
              <a:xfrm>
                <a:off x="1823395" y="1295399"/>
                <a:ext cx="3155003" cy="409344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114896" y="5430593"/>
                <a:ext cx="4572000" cy="598344"/>
              </a:xfrm>
              <a:prstGeom prst="rect">
                <a:avLst/>
              </a:prstGeom>
            </p:spPr>
            <p:txBody>
              <a:bodyPr/>
              <a:lstStyle/>
              <a:p>
                <a:pPr algn="ctr" eaLnBrk="0" hangingPunct="0">
                  <a:defRPr/>
                </a:pPr>
                <a:r>
                  <a:rPr lang="en-US" sz="3200" spc="-100" dirty="0" smtClean="0">
                    <a:solidFill>
                      <a:prstClr val="white"/>
                    </a:solidFill>
                    <a:latin typeface="Arial" charset="0"/>
                    <a:cs typeface="Arial" charset="0"/>
                  </a:rPr>
                  <a:t>Richard Gibbs, Ph.D. </a:t>
                </a:r>
                <a:endParaRPr lang="en-US" sz="3200" spc="-100" dirty="0">
                  <a:solidFill>
                    <a:prstClr val="white"/>
                  </a:solidFill>
                  <a:latin typeface="Arial" charset="0"/>
                  <a:cs typeface="Arial" charset="0"/>
                </a:endParaRPr>
              </a:p>
            </p:txBody>
          </p:sp>
        </p:grpSp>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0245" y="2315355"/>
              <a:ext cx="1985930" cy="2676402"/>
            </a:xfrm>
            <a:prstGeom prst="flowChartAlternateProcess">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765214396"/>
      </p:ext>
    </p:extLst>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Jay </a:t>
            </a:r>
            <a:r>
              <a:rPr lang="en-US" sz="3600" b="1" dirty="0" err="1" smtClean="0">
                <a:solidFill>
                  <a:srgbClr val="FFFF00"/>
                </a:solidFill>
                <a:latin typeface="Arial" pitchFamily="34" charset="0"/>
                <a:cs typeface="Arial" pitchFamily="34" charset="0"/>
              </a:rPr>
              <a:t>Shendure</a:t>
            </a:r>
            <a:r>
              <a:rPr lang="en-US" sz="3600" b="1" dirty="0">
                <a:solidFill>
                  <a:srgbClr val="FFFF00"/>
                </a:solidFill>
                <a:latin typeface="Arial" pitchFamily="34" charset="0"/>
                <a:cs typeface="Arial" pitchFamily="34" charset="0"/>
              </a:rPr>
              <a:t> Awarded </a:t>
            </a: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r>
              <a:rPr lang="en-US" sz="3600" b="1" dirty="0" err="1" smtClean="0">
                <a:solidFill>
                  <a:srgbClr val="FFFF00"/>
                </a:solidFill>
                <a:latin typeface="Arial" pitchFamily="34" charset="0"/>
                <a:cs typeface="Arial" pitchFamily="34" charset="0"/>
              </a:rPr>
              <a:t>HudsonAlpha</a:t>
            </a:r>
            <a:r>
              <a:rPr lang="en-US" sz="3600" b="1" dirty="0" smtClean="0">
                <a:solidFill>
                  <a:srgbClr val="FFFF00"/>
                </a:solidFill>
                <a:latin typeface="Arial" pitchFamily="34" charset="0"/>
                <a:cs typeface="Arial" pitchFamily="34" charset="0"/>
              </a:rPr>
              <a:t> </a:t>
            </a:r>
            <a:r>
              <a:rPr lang="en-US" sz="3600" b="1" dirty="0">
                <a:solidFill>
                  <a:srgbClr val="FFFF00"/>
                </a:solidFill>
                <a:latin typeface="Arial" pitchFamily="34" charset="0"/>
                <a:cs typeface="Arial" pitchFamily="34" charset="0"/>
              </a:rPr>
              <a:t>Life Sciences Prize </a:t>
            </a:r>
            <a:endParaRPr lang="en-US" sz="3600" b="1" dirty="0" smtClean="0">
              <a:solidFill>
                <a:srgbClr val="FFFF00"/>
              </a:solidFill>
              <a:latin typeface="Arial" pitchFamily="34" charset="0"/>
              <a:cs typeface="Arial" pitchFamily="34" charset="0"/>
            </a:endParaRPr>
          </a:p>
        </p:txBody>
      </p:sp>
      <p:sp>
        <p:nvSpPr>
          <p:cNvPr id="7" name="TextBox 6"/>
          <p:cNvSpPr txBox="1"/>
          <p:nvPr/>
        </p:nvSpPr>
        <p:spPr>
          <a:xfrm>
            <a:off x="7318375" y="6411063"/>
            <a:ext cx="1781513"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11</a:t>
            </a:r>
            <a:endParaRPr lang="en-US" sz="2000" dirty="0">
              <a:solidFill>
                <a:srgbClr val="00ADDC">
                  <a:lumMod val="40000"/>
                  <a:lumOff val="60000"/>
                </a:srgbClr>
              </a:solidFill>
              <a:latin typeface="Arial" charset="0"/>
            </a:endParaRPr>
          </a:p>
        </p:txBody>
      </p:sp>
      <p:grpSp>
        <p:nvGrpSpPr>
          <p:cNvPr id="3" name="Group 2"/>
          <p:cNvGrpSpPr/>
          <p:nvPr/>
        </p:nvGrpSpPr>
        <p:grpSpPr>
          <a:xfrm>
            <a:off x="-252255" y="1515513"/>
            <a:ext cx="9216706" cy="5395159"/>
            <a:chOff x="1" y="1215959"/>
            <a:chExt cx="9216706" cy="5395159"/>
          </a:xfrm>
        </p:grpSpPr>
        <p:sp>
          <p:nvSpPr>
            <p:cNvPr id="8" name="Title 1"/>
            <p:cNvSpPr txBox="1">
              <a:spLocks/>
            </p:cNvSpPr>
            <p:nvPr/>
          </p:nvSpPr>
          <p:spPr>
            <a:xfrm>
              <a:off x="1" y="5213348"/>
              <a:ext cx="6235700" cy="139777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Jay </a:t>
              </a:r>
              <a:r>
                <a:rPr lang="en-US" sz="3200" spc="-100" dirty="0" err="1" smtClean="0">
                  <a:solidFill>
                    <a:prstClr val="white"/>
                  </a:solidFill>
                  <a:latin typeface="Arial" charset="0"/>
                  <a:cs typeface="Arial" charset="0"/>
                </a:rPr>
                <a:t>Shendure</a:t>
              </a:r>
              <a:r>
                <a:rPr lang="en-US" sz="3200" spc="-100" dirty="0" smtClean="0">
                  <a:solidFill>
                    <a:prstClr val="white"/>
                  </a:solidFill>
                  <a:latin typeface="Arial" charset="0"/>
                  <a:cs typeface="Arial" charset="0"/>
                </a:rPr>
                <a:t>, M.D., Ph.D.</a:t>
              </a:r>
            </a:p>
            <a:p>
              <a:pPr algn="ctr" eaLnBrk="0" hangingPunct="0">
                <a:defRPr/>
              </a:pPr>
              <a:r>
                <a:rPr lang="en-US" sz="2400" spc="-100" dirty="0" smtClean="0">
                  <a:solidFill>
                    <a:prstClr val="white"/>
                  </a:solidFill>
                  <a:latin typeface="Arial" charset="0"/>
                  <a:cs typeface="Arial" charset="0"/>
                </a:rPr>
                <a:t>On right, with Rick Myers (</a:t>
              </a:r>
              <a:r>
                <a:rPr lang="en-US" sz="2400" spc="-100" dirty="0" err="1" smtClean="0">
                  <a:solidFill>
                    <a:prstClr val="white"/>
                  </a:solidFill>
                  <a:latin typeface="Arial" charset="0"/>
                  <a:cs typeface="Arial" charset="0"/>
                </a:rPr>
                <a:t>HudsonAlpha</a:t>
              </a:r>
              <a:r>
                <a:rPr lang="en-US" sz="2400" spc="-100" dirty="0" smtClean="0">
                  <a:solidFill>
                    <a:prstClr val="white"/>
                  </a:solidFill>
                  <a:latin typeface="Arial" charset="0"/>
                  <a:cs typeface="Arial" charset="0"/>
                </a:rPr>
                <a:t>)</a:t>
              </a:r>
              <a:endParaRPr lang="en-US" sz="2400" spc="-100" dirty="0">
                <a:solidFill>
                  <a:prstClr val="white"/>
                </a:solidFill>
                <a:latin typeface="Arial" charset="0"/>
                <a:cs typeface="Arial" charset="0"/>
              </a:endParaRPr>
            </a:p>
          </p:txBody>
        </p:sp>
        <p:pic>
          <p:nvPicPr>
            <p:cNvPr id="225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860" r="4348"/>
            <a:stretch/>
          </p:blipFill>
          <p:spPr bwMode="auto">
            <a:xfrm>
              <a:off x="914400" y="1215959"/>
              <a:ext cx="4508500" cy="399738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descr="HudsonAl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9492" y="2948825"/>
              <a:ext cx="3587215" cy="645700"/>
            </a:xfrm>
            <a:prstGeom prst="rect">
              <a:avLst/>
            </a:prstGeom>
            <a:solidFill>
              <a:schemeClr val="accent4">
                <a:lumMod val="75000"/>
              </a:schemeClr>
            </a:solidFill>
            <a:ln w="76200">
              <a:solidFill>
                <a:schemeClr val="accent4">
                  <a:lumMod val="75000"/>
                </a:schemeClr>
              </a:solidFill>
            </a:ln>
          </p:spPr>
        </p:pic>
      </p:grpSp>
    </p:spTree>
    <p:extLst>
      <p:ext uri="{BB962C8B-B14F-4D97-AF65-F5344CB8AC3E}">
        <p14:creationId xmlns:p14="http://schemas.microsoft.com/office/powerpoint/2010/main" val="899130283"/>
      </p:ext>
    </p:extLst>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6625"/>
            <a:ext cx="9144000" cy="665162"/>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charset="0"/>
                <a:cs typeface="Arial" charset="0"/>
              </a:rPr>
              <a:t>NHGRI Genome Advance of the Month</a:t>
            </a:r>
          </a:p>
        </p:txBody>
      </p:sp>
      <p:sp>
        <p:nvSpPr>
          <p:cNvPr id="4" name="TextBox 3"/>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12</a:t>
            </a:r>
            <a:endParaRPr lang="en-US" sz="2000" dirty="0">
              <a:solidFill>
                <a:srgbClr val="00ADDC">
                  <a:lumMod val="40000"/>
                  <a:lumOff val="60000"/>
                </a:srgbClr>
              </a:solidFill>
              <a:latin typeface="Arial" charset="0"/>
            </a:endParaRPr>
          </a:p>
        </p:txBody>
      </p:sp>
      <p:pic>
        <p:nvPicPr>
          <p:cNvPr id="2355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605" t="25555" r="18854" b="28333"/>
          <a:stretch/>
        </p:blipFill>
        <p:spPr bwMode="auto">
          <a:xfrm>
            <a:off x="215900" y="780396"/>
            <a:ext cx="7747000" cy="31623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7709" t="29815" r="18749" b="24815"/>
          <a:stretch/>
        </p:blipFill>
        <p:spPr bwMode="auto">
          <a:xfrm>
            <a:off x="619563" y="1439651"/>
            <a:ext cx="7747000" cy="3111500"/>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709" t="30185" r="18749" b="20014"/>
          <a:stretch/>
        </p:blipFill>
        <p:spPr bwMode="auto">
          <a:xfrm>
            <a:off x="975002" y="2132970"/>
            <a:ext cx="7747000" cy="3415369"/>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8818" t="29667" r="19833" b="17237"/>
          <a:stretch/>
        </p:blipFill>
        <p:spPr bwMode="auto">
          <a:xfrm>
            <a:off x="1620622" y="2717914"/>
            <a:ext cx="7350770" cy="3578569"/>
          </a:xfrm>
          <a:prstGeom prst="rect">
            <a:avLst/>
          </a:prstGeom>
          <a:noFill/>
          <a:ln>
            <a:noFill/>
          </a:ln>
          <a:effectLst>
            <a:glow rad="228600">
              <a:schemeClr val="accent1">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8415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additive="base">
                                        <p:cTn id="7" dur="500" fill="hold"/>
                                        <p:tgtEl>
                                          <p:spTgt spid="23554"/>
                                        </p:tgtEl>
                                        <p:attrNameLst>
                                          <p:attrName>ppt_x</p:attrName>
                                        </p:attrNameLst>
                                      </p:cBhvr>
                                      <p:tavLst>
                                        <p:tav tm="0">
                                          <p:val>
                                            <p:strVal val="#ppt_x"/>
                                          </p:val>
                                        </p:tav>
                                        <p:tav tm="100000">
                                          <p:val>
                                            <p:strVal val="#ppt_x"/>
                                          </p:val>
                                        </p:tav>
                                      </p:tavLst>
                                    </p:anim>
                                    <p:anim calcmode="lin" valueType="num">
                                      <p:cBhvr additive="base">
                                        <p:cTn id="8"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555"/>
                                        </p:tgtEl>
                                        <p:attrNameLst>
                                          <p:attrName>style.visibility</p:attrName>
                                        </p:attrNameLst>
                                      </p:cBhvr>
                                      <p:to>
                                        <p:strVal val="visible"/>
                                      </p:to>
                                    </p:set>
                                    <p:anim calcmode="lin" valueType="num">
                                      <p:cBhvr additive="base">
                                        <p:cTn id="13" dur="500" fill="hold"/>
                                        <p:tgtEl>
                                          <p:spTgt spid="23555"/>
                                        </p:tgtEl>
                                        <p:attrNameLst>
                                          <p:attrName>ppt_x</p:attrName>
                                        </p:attrNameLst>
                                      </p:cBhvr>
                                      <p:tavLst>
                                        <p:tav tm="0">
                                          <p:val>
                                            <p:strVal val="#ppt_x"/>
                                          </p:val>
                                        </p:tav>
                                        <p:tav tm="100000">
                                          <p:val>
                                            <p:strVal val="#ppt_x"/>
                                          </p:val>
                                        </p:tav>
                                      </p:tavLst>
                                    </p:anim>
                                    <p:anim calcmode="lin" valueType="num">
                                      <p:cBhvr additive="base">
                                        <p:cTn id="14" dur="500" fill="hold"/>
                                        <p:tgtEl>
                                          <p:spTgt spid="2355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556"/>
                                        </p:tgtEl>
                                        <p:attrNameLst>
                                          <p:attrName>style.visibility</p:attrName>
                                        </p:attrNameLst>
                                      </p:cBhvr>
                                      <p:to>
                                        <p:strVal val="visible"/>
                                      </p:to>
                                    </p:set>
                                    <p:anim calcmode="lin" valueType="num">
                                      <p:cBhvr additive="base">
                                        <p:cTn id="19" dur="500" fill="hold"/>
                                        <p:tgtEl>
                                          <p:spTgt spid="23556"/>
                                        </p:tgtEl>
                                        <p:attrNameLst>
                                          <p:attrName>ppt_x</p:attrName>
                                        </p:attrNameLst>
                                      </p:cBhvr>
                                      <p:tavLst>
                                        <p:tav tm="0">
                                          <p:val>
                                            <p:strVal val="#ppt_x"/>
                                          </p:val>
                                        </p:tav>
                                        <p:tav tm="100000">
                                          <p:val>
                                            <p:strVal val="#ppt_x"/>
                                          </p:val>
                                        </p:tav>
                                      </p:tavLst>
                                    </p:anim>
                                    <p:anim calcmode="lin" valueType="num">
                                      <p:cBhvr additive="base">
                                        <p:cTn id="20" dur="500" fill="hold"/>
                                        <p:tgtEl>
                                          <p:spTgt spid="2355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0617"/>
            <a:ext cx="9144000" cy="809625"/>
          </a:xfrm>
          <a:prstGeom prst="rect">
            <a:avLst/>
          </a:prstGeom>
        </p:spPr>
        <p:txBody>
          <a:bodyPr/>
          <a:lstStyle/>
          <a:p>
            <a:pPr algn="ctr">
              <a:defRPr/>
            </a:pPr>
            <a:r>
              <a:rPr lang="en-US" sz="3800" i="1" spc="-100" dirty="0">
                <a:solidFill>
                  <a:srgbClr val="FFFF00"/>
                </a:solidFill>
                <a:latin typeface="Arial" charset="0"/>
                <a:cs typeface="Arial" pitchFamily="34" charset="0"/>
              </a:rPr>
              <a:t>Genomics 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13</a:t>
            </a:r>
            <a:endParaRPr lang="en-US" sz="2000" dirty="0">
              <a:solidFill>
                <a:srgbClr val="00ADDC">
                  <a:lumMod val="40000"/>
                  <a:lumOff val="60000"/>
                </a:srgbClr>
              </a:solidFill>
              <a:latin typeface="Arial" charset="0"/>
            </a:endParaRPr>
          </a:p>
        </p:txBody>
      </p:sp>
      <p:grpSp>
        <p:nvGrpSpPr>
          <p:cNvPr id="2" name="Group 1"/>
          <p:cNvGrpSpPr/>
          <p:nvPr/>
        </p:nvGrpSpPr>
        <p:grpSpPr>
          <a:xfrm>
            <a:off x="698501" y="1975570"/>
            <a:ext cx="3377198" cy="4673648"/>
            <a:chOff x="342901" y="1975570"/>
            <a:chExt cx="3377198" cy="4673648"/>
          </a:xfrm>
        </p:grpSpPr>
        <p:pic>
          <p:nvPicPr>
            <p:cNvPr id="2457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1851" r="5625" b="23334"/>
            <a:stretch/>
          </p:blipFill>
          <p:spPr bwMode="auto">
            <a:xfrm>
              <a:off x="342901" y="2507872"/>
              <a:ext cx="3377198" cy="700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2214" r="4" b="43893"/>
            <a:stretch/>
          </p:blipFill>
          <p:spPr bwMode="auto">
            <a:xfrm>
              <a:off x="342902" y="1975570"/>
              <a:ext cx="3377068" cy="532302"/>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24580"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378" b="27291"/>
            <a:stretch/>
          </p:blipFill>
          <p:spPr bwMode="auto">
            <a:xfrm>
              <a:off x="343031" y="3207518"/>
              <a:ext cx="3377068" cy="344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4329698" y="1975570"/>
            <a:ext cx="4280902" cy="3935469"/>
            <a:chOff x="4329698" y="2419866"/>
            <a:chExt cx="4280902" cy="3935469"/>
          </a:xfrm>
        </p:grpSpPr>
        <p:pic>
          <p:nvPicPr>
            <p:cNvPr id="24579"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50" t="74075" r="31979" b="10000"/>
            <a:stretch/>
          </p:blipFill>
          <p:spPr bwMode="auto">
            <a:xfrm>
              <a:off x="4329698" y="2940516"/>
              <a:ext cx="4280902" cy="574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1"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29698" y="3501400"/>
              <a:ext cx="4280902" cy="2853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82"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29698" y="2419866"/>
              <a:ext cx="4280902" cy="52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2682539" y="2775504"/>
            <a:ext cx="3793872" cy="3920845"/>
            <a:chOff x="2569579" y="2349523"/>
            <a:chExt cx="3793872" cy="3920845"/>
          </a:xfrm>
        </p:grpSpPr>
        <p:pic>
          <p:nvPicPr>
            <p:cNvPr id="16" name="Picture 2"/>
            <p:cNvPicPr>
              <a:picLocks noChangeAspect="1" noChangeArrowheads="1"/>
            </p:cNvPicPr>
            <p:nvPr/>
          </p:nvPicPr>
          <p:blipFill rotWithShape="1">
            <a:blip r:embed="rId11">
              <a:extLst>
                <a:ext uri="{28A0092B-C50C-407E-A947-70E740481C1C}">
                  <a14:useLocalDpi xmlns:a14="http://schemas.microsoft.com/office/drawing/2010/main" val="0"/>
                </a:ext>
              </a:extLst>
            </a:blip>
            <a:srcRect l="21266" t="33883" r="41993" b="6947"/>
            <a:stretch/>
          </p:blipFill>
          <p:spPr bwMode="auto">
            <a:xfrm>
              <a:off x="2569579" y="2986268"/>
              <a:ext cx="3793872" cy="328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descr="The New York Times"/>
            <p:cNvPicPr>
              <a:picLocks noChangeAspect="1" noChangeArrowheads="1"/>
            </p:cNvPicPr>
            <p:nvPr/>
          </p:nvPicPr>
          <p:blipFill>
            <a:blip r:embed="rId12" cstate="print"/>
            <a:srcRect/>
            <a:stretch>
              <a:fillRect/>
            </a:stretch>
          </p:blipFill>
          <p:spPr bwMode="auto">
            <a:xfrm>
              <a:off x="2569579" y="2349523"/>
              <a:ext cx="3793872" cy="636745"/>
            </a:xfrm>
            <a:prstGeom prst="rect">
              <a:avLst/>
            </a:prstGeom>
            <a:solidFill>
              <a:schemeClr val="tx1"/>
            </a:solidFill>
            <a:ln w="28575">
              <a:noFill/>
            </a:ln>
          </p:spPr>
        </p:pic>
      </p:grpSp>
    </p:spTree>
    <p:extLst>
      <p:ext uri="{BB962C8B-B14F-4D97-AF65-F5344CB8AC3E}">
        <p14:creationId xmlns:p14="http://schemas.microsoft.com/office/powerpoint/2010/main" val="24063800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9050" y="172205"/>
            <a:ext cx="9144000" cy="809625"/>
          </a:xfrm>
          <a:prstGeom prst="rect">
            <a:avLst/>
          </a:prstGeom>
        </p:spPr>
        <p:txBody>
          <a:bodyPr/>
          <a:lstStyle/>
          <a:p>
            <a:pPr algn="ctr">
              <a:defRPr/>
            </a:pPr>
            <a:r>
              <a:rPr lang="en-US" sz="3800" i="1" spc="-100" dirty="0" smtClean="0">
                <a:solidFill>
                  <a:srgbClr val="FFFF00"/>
                </a:solidFill>
                <a:latin typeface="Arial" charset="0"/>
                <a:cs typeface="Arial" pitchFamily="34" charset="0"/>
              </a:rPr>
              <a:t>Genomes </a:t>
            </a:r>
            <a:r>
              <a:rPr lang="en-US" sz="3800" i="1" spc="-100" dirty="0">
                <a:solidFill>
                  <a:srgbClr val="FFFF00"/>
                </a:solidFill>
                <a:latin typeface="Arial" charset="0"/>
                <a:cs typeface="Arial" pitchFamily="34" charset="0"/>
              </a:rPr>
              <a:t>In The News…</a:t>
            </a:r>
          </a:p>
        </p:txBody>
      </p:sp>
      <p:pic>
        <p:nvPicPr>
          <p:cNvPr id="4813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3200" r="3000"/>
          <a:stretch>
            <a:fillRect/>
          </a:stretch>
        </p:blipFill>
        <p:spPr bwMode="auto">
          <a:xfrm>
            <a:off x="92075" y="114300"/>
            <a:ext cx="1600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8550" y="95250"/>
            <a:ext cx="16002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AutoShape 17" descr="data:image/jpeg;base64,/9j/4AAQSkZJRgABAQAAAQABAAD/2wBDAAkGBwgHBgkIBwgKCgkLDRYPDQwMDRsUFRAWIB0iIiAdHx8kKDQsJCYxJx8fLT0tMTU3Ojo6Iys/RD84QzQ5Ojf/2wBDAQoKCg0MDRoPDxo3JR8lNzc3Nzc3Nzc3Nzc3Nzc3Nzc3Nzc3Nzc3Nzc3Nzc3Nzc3Nzc3Nzc3Nzc3Nzc3Nzc3Nzf/wAARCACCAMcDASIAAhEBAxEB/8QAGwAAAQUBAQAAAAAAAAAAAAAABQADBAYHAgH/xAA/EAACAQMDAgQDBQYEBAcAAAABAgMABBEFEiExQQYTIlEUYXEyM4GRsRUjQlKhwQclYnIWJJLRQ0RzgqLw8f/EABkBAAMBAQEAAAAAAAAAAAAAAAABAgMEBf/EACERAAICAgMAAgMAAAAAAAAAAAABAhEhMQMSQSIyEzNC/9oADAMBAAIRAxEAPwCs2UQ/Zsv0pzTgRcA9sVJgQJpUhx1NNabgyL9KzWhsKGuGVTwwyKcI5rk9aGIY+HiJzsX8sV6sMYHQ/wDUacxT1vbS3DbYkZj8hxSAjJEgOdo+uKkxii9p4ZvpsF1jjU93bFE4vCWPt3ij5BKfVhZWridbW1eZhkIu7FAYfF8sz7VtwnszGtA1fwo76bOkEwlcoQFIxms/0zSILOSRdQVQznaUc4K02qIk6H9Q12+t5Y1RowrrnIXpRpLyWbw610zYl8oncOMUF8YLBBp9q9uU7qQp54olD6PBm7OR8OTn8KEKNlQtp7mZ0kmnmMW4b2LnFaHavZTQIYI0cLjJxntWUR3J8sRhyU7gUUstUkhjKQySpu/lNGSi+alKjalp6Kqghz0+lRtXES60fPlVE8rucE0A8OSXV34ggaXznQAks6niiviS6gg1VY7i0FwSo2jOMU02nkVWgFPrsi36NCGeANhgB1Aq1eFSZYLibaQjylhuqs3V3aLMyizQF+Au7lTVl8GsJLOb0FB5hAU9qblY0qC13dxWm3zScscAKMk1Ak1pACUt5DjvxUXxiqeTbl5TEN5G4HFVR78LEIRKHfkA560qbHZYk8QpqE8tn5BUlCQ+ar+h3uLeeCcgbWO0nvT/AIXcz6nGrRNkAhjsOCKu66bapylvGO/ShOskzgpKintPALLCQvK7dAF6UAl0jUruTdHZuq9lIq/avqUWlvGqW3mPJ0C4ofb+IZZpGT4cR7R3PWh5FGCieeEtLu7K3dbtdjMcgZpV1aa3dSXpimRAmD2pUFjVyhi0QcclscVC0vPxHei2pbRosA7s+aF6av8AzG4GpWhvYXrk12a52kkAcnsBToRN0fTZNSuxFGp2jG4ir5aaXBp8QSNQp7kckn6134U0r9m6Ujy/fzeps/wjsKlXc6jI6fPFXFUFkZwyjkgD5mmGnZTkHOfY0xPdKOWwfxqDLfRg4GfpQ2CVhF74Lw+aAatZadfTedcRbmBBODjOO9K61ONcg7cUOl1GNl9LACpc0V0Z3qR0G3WJpNPLqABj+XpXaz2d5FshRfhTGQV68e1QEuraWUGfBIYdKlwi0tQ/w4GGBBJySanYqorrazodsCbfRndVJG7ywBwcU2/i6JBmDRkUdtxA/tQ/WrOaIIiu5hJb7A9PJzQ+7Hw6mNWOw4KlutPIJFhtPGN3LeQRiyhjV3Ckg8/pRnX9Am1K+juIrhI8Jg5XJqgxwnz7Ri5y0oyR25q5u0WyZjdTOVPGXOCKeasiUupD/wCHEFyd95NJKhG7y4+h+tF7OZdHgYCGdy7bizkAmgmgXl0BdLFKxXzuMnJ6fOpWoy3E0W3zWkYnG3HAoTvQWllsnXV4mqQr5lrE6ZyA715pK20hnV7SCNoWwSq54oJG0tlGufUV/hFEvDFyL1tQkC4yen4U6aEpXom2uvaSZSkMrBh3CYr26163i1GOxMUrPLjDlsDms6Z2huZcEj1MP61Ntb2W612xeYjKsq8e1IotmtjcsQdXJJIG3mg0fxNveYMbyIeAFXp9atEszicQrsUEsdzLmhWp6mLaJ2F1hlOCFTFADcUE010hEEgABySKVQF1iQyw+XeSMXByCflSoAKa5hbC0jVupzUPSwDMq9zU7xQQkdki5yVyeKGaW371fnS8Lew0fajXhfS31C9Lsh8mIjcx6UNtoHuHCJGSScArWj6FZJa2iDIZ1UZUY4qkiQhdShE2heBwOe1V7ULzywzZAwccnv2olqEhOR3qs3QFzMIQeAcnFU3Q0rOJ5DJFuUcnqOlVu+u5IyQdxJGcYqxGJlO187s8ewoPf2Ek2/0kZH0H1zXPOTZvCNACXUGbg1Hkuty4zxTlxp/lsTlfahxbaSoH9KhFseNwQchTT0GoyxDK8qOqn2qIF3LuNeLgEnNNOiJRsJwXaTkDOFPODmnJPDl5q+PKuYFhXlQV5H40BO+K4yjMAefxo1pN5dQZeF84+0tapmLid3Xgq5htvM+OQshG0bcDNcz2QjlSyublvOyMiMjB/Gj9hPcX3mrdussY2lRtHvRObTYZtRSBR5aeWWO0DJOa0ToynGyjaa7Wd7eRpbzMhk9LKhI6UTla5aLEFpOxxxldtHZ20e0doZr2XepwVDmorah4fDlCJXI67smldBKCbVldez1WQkm0iTPdpQKL+FNMuLUXj3DRZfosbZ7UVsJNKvZ1hhssZGQzCuIUjtNevUQKiGNWxjikijOc2Ki/W5BE3mNsI+ppzTxYJLaytK7XXmp6B0PNaEdNsN5YWkLFjkkRZzTiW0Sfd22MdMRAUwsE6t5sbJJDEzlXOQoycEVW59J1S5eQpayMGP8AFxWhxeYm7FvIWbqWrppLgKW+HAwM/aoAzmy8Kays6u8UaqAcZalWkWdwLqLeq7e2KVKgKv4u4urWM/wx0L0oA7Hqf4ylH7ZVM/ZhoZo78oD7dKCiz2Ku7ERbVKkMWYADGeeTWk6QipYel9wPO4cA/Ssut4DdzxQK0g3SKSFGehzzWo28QtrBIhkBV6ZyT86uOhMgapJ5cTsvLe/tQTS4XaVmY4APrcjjP9zT2s3DPLHDGcYb1nNDLm4kLoittznBHbjripkzSCLSLWB9zMgAxnJ9hVO8TaqokZYio28Dmicut29tpEkdvKLm4QFW2n0r/uP07DJqlWGmXOtGW6ceXbr6mnmbAP0X2+dYSmpOkbxg0rkQmvfNOJHJwM8VF9crsyrwPam7mawW5aK3l8yNTgyAdfp8qc0e5Bu/JjK4YHIIJyvcg9jUO4q2UqbojPceXu38fXtUbzpZ/sAhfej+peHJri2kukdUgDlQTlicHB4HTpVekkZSIEUoVXa3HfvTg+ysXJHq6O0aZpNk7SAAekgD/tU4Nd28Zkt52xjJDKpB/pQ62SSP7Um8Z5yOlFYIpbwpaxAhM7pGx1HYfjWleGMnWS1eFLhr2ykndVD4AJUYBw2M47Vao0/zeP8A9Fv1FV7wvaNBFqPqAUMm1MdcjPH5VZ0H+aQn3ib9a1isGUtlI1O0hPiC684d9wyenFMfH6d8VFGqoFf0Pkck9qser6JdT6hcTxwI4kXAJbG3ig1n4HuBL5l068HIA96pohMM6bptvHexTxrgqpVcHjBrm8j/AM/uc/xW6/0JorY6e9sIwzZ2DB+dQ7xc685/mtf71NDBnijW7rSri3itlTZIm4lhQ7SvEN9f3ZikmRVCk4C9aJeJLGK8vrPz/sLAWK5xuoIBc2skXw9lGF7MrerFDmoyXbRhJ5Hm125eaVFnICHHai3h+6lu2uVmkL7V4JqrtDpv7+Rmm3SNyyjODRPwLe+ff3UIB2qnGRjPbpWn5oP4+kpPtZYNEGIGU/zH9aVd6QvrnX2c0qzR0lJ8WPv8Rz7v4UxUfSMecF613rkofW74nnBIrzSuGUgdqlsrwLSXpsZraQZwZ0DYbb6SRmtYgf8AaGmxSxkYfPK1jGsMqxw7hu/ergZxznvWq+DdQifTEtUbc8abnPzJNXFgRNXsygxGMsOpoC2bWRXkAaZSGjhzyQOct7D9atOsz3E0ptLCHMpG5pWXKovy9z7e3X5UDk8PyvJGJXJd33SMeSxx3NYcjbwjo40lsF+HdKS1kvoLrG2dG4DZIViTjP0OK91RHu7eSykItbWRg77FyXwMBAOwAxyaPX+lGwaG7ALIi7ZwOoX+b8KiXlvbMVkJaSILlSg4Oay411tM6G+1GezeHtgdlh2Ak4LEE/XAqJpMAg1iJWbODuOBjj/8onrNzd/EtHtK7h6QT2/A1FtbdmuobWNwbm6Pl53fZU8E/lVzeBRirNK0O3W78HwrMuPNRnBxj7TE5x+NZrq+ny2d3LIgJQHnI/rWjnxJomi2selHUY5JolwVdxnFZrruoyftCaUhmy52KBxjtVVSVGcpXdkLzlZecc0e8L3sMF0yXStscekhCzZHYAcnPy71WsLI49JjLAHAPfvRTw2/w+tWbpxJ5yqPfnjr+NFu7M5JNZNQ0O0MMMss8W2a4k8wo2DsGAAvHyH5k1Lu7d3likimaJ0BGQM5BpxPMPI2D6mnJM+n3xXRVI52ys3eq3MaSOJbtkjJBK7RnFRY7+9umRU+J9a7humA4r2/mSJpkbtI1c6dqEQLqiAsi9vaojLLsqUKSaFdm/hQFmbexwFM7VI8NyLdrcSyxAXCExlt5bj8aEajqVwYWmlUQyBswtjKsPnRDwDcveNeyShN5k5CDA6VbRDVBm6trO7RHllCyKm0MDyAetC5PD+mMwZ7+447CU4qzG3h3/dITj2peRH2hT8qGr2iequytWuj6LawmFZGZS27LMSc1JtotJs5jLax7ZCNpYKc4o20QxxEv5VyUAH3Y/Kl1W6HSBWkAmadtrBWbIJGKVEILiOUnZ0BxSooZk1++6/vCf5zT+kv61+lD7tm+Lu2I7mpekZ3p9KzZfg74glCx2+T0lBqxaXqgg095U3BFmjkl2dTGMg/lwfxqmeK5G3QBc43Z4o5oVy0UMMigOoGCp6MO4NBfG1Fps0W21JE1F4S7bgBIvH2l9/n1qwMyApJkN6cg/WqHPLFBowu7ZRhY/IR/wCKNcggZ7EcD8KPeHNTTUNBtZ3kDzRRiOY9PWOM4HTNFnRyQVdkGkk+IXdg4yQarOs2UKMfILws7c+W2Pxx07GrBaN/y7beufeq3rUxQy3EpKwxZUDHqkY9Av8AXn51LSeyYWngpGtC3tLlyA7qp53P9s/hXHhfSJtUee+wY1GRGUGME0O1EyajqQiJ2ZYDB7Z7f3rQbO7tdI0zaNsNvEvLtwCcdvekooqcpeFVfwpDYq8zffZyXzzmgF1H+/LNK7t3LHNWHV9ca7ytnEzROcLK3pBPXv8AKqdJdkuS0yA7uceoinVkPATjjimjYNlXHQintDlA1Wy4y3xCA/mOaFQzXDtiEB89S4xUvT5dtwJl4KyA/Qg5oqmT4bZGMn1IcfWnpR64x8jXjSrEqsxwGIA+p6V1Mf3kX410HMZ34mt9SGsXIt7GWWKQghwmR05xXNpZXttG8VpY3e2TDMzAZJxWjYGegpY9qiUFLZcZuOjMv2Z4ldmVLFPJOfRIwqw+BNG1DSluf2hFHGZXyoRsjH5VbgBXuBVJJKkKTbdsbI/eVHvryKxhaacgKtSj9sCoOrWcd/bSQSnCsKpIzYMg8VWdzdpByhf7JbvRrO5STQCDQYRPA0rI3kfY2irAg9P0p6EmCtJH7yb/AHmlXemDFxcj/WaVQWjJrw+q8P8Aq61L0ggomKF3Uufif9TVN0l8MAOmKyosn31pFc7fMQNtrq1TyYjEMBB9kZ6V2zfOud1DEEbDUfhZCskay2zjbNC3SQf9/Y1ddC0zS4Lb42yiEHnHEXrO1gfdc8cnGPlVBsLSbULyK0twDLKwVc9K1LV9NGj6HD8FEZTagFwBy3TL/wB8U4xcmWuXpFpkTTL2AXt1p6SF54FyykY+XH4/rXWoWEd1ByAQpIA+Z60P0+1s575Nb02VpJZC3nITjg4z+g4otcubcsSCY24xRPjcNlQ5o8j+JlWu6fFYX7SRD7uVNvuxzkn59hVj0rwnbeMbmTUdRu5hp8Tbba2h9O7HVmbr1qJrdk9xqbRlcLIfMhPZiMEqfnjNGfCd/HYeE4YYyyybC5Gecsc/3rOLrZvNYwRNa8NaVagrHHGsa8AyAuVH4mqFqXwazMlrAu1SQHIwTVx1S6mmSTzZAQeetUvUVVJSFIPvihu2TbqjmBgqjAAA9qI6Fpj6nqsUEY9DMGlYdFUdT+XFCYW52YJJICgdyegrUvDWmppVgqFR8RJgzN8/5foKqMbZlKVBHxBc/D2MUmP/ADEY/wDlREyCSZSDwMmqh/iJO0fh4urEESoRj3zVjsZA1tA+eSgrqddEcy2OS6rYROUku4lYHBBYcVyNb00dbyL/AKqCWXkQahq3nRIwRhJkqCcYruDWtPnhMsEG5QMgeWBkVnZVhy21WxuJTFDdRu/XaDU1TkZqk+Ip1OnWmoWw2EN2GDg0Y8O6h58Ch2ycc0Jgg6ftCoV+HONu754qYSMj2riZdxz2q0Jkez057lQ3mbVP50/KjWq7W9eB1qfpybIVWoupnk1DdDSA1nKsd5NnIDnNKoUkm24zSqOw6MknYlZMr3ojphYOOwxQ24J8v29dENPOCOc8UigmWpZ5ry3gnuZVit4nkkY4VUBJP5VpnhXwNbRW8d1rURkuDhhAW9K88Z9z8qaVkjn+GWkLBp76pPHiWRisZI5C+4+vIq2TS+o9OetPFlEYVQFjAxgDgChl5IY1Z1JIXritKoRQvG8N14XebV9JlEVnKv7xQPsOf0BPSp3h/XrO+062QuyzLGqMJDzkD9aMXd1DcQvb3EayxuMMjjgisw17Tn0a6nuIGBgbBi55BJ6fhVdlJdZGfV8b7RNGltra9gMbuPMB3IccqRyCPoazDxJc3ml6jJHBKYwG3Dbyue+P+1EdN8RyldomZHAxgNwRTGqT2mp7wQYmiK7s4LYOQScDtwawnxOOTr4+dTVLZXRrN1MGWVkPP2gCD+tQ7i4c7OVO7NOfCeXK6yDoDz0BA4P6imJFJ8vPzqNFPQT8PCJ9Sha6n8kIdysBn1DoOeOv6VpVjdMFCXFzFIQOGEZT+5H41j9zP5DxIO6sflij2j6zPBGquGZccZGQfx7GtI3VnPOWTSb60t9RtxHcrviznAPGalW22KNUT7KjAqmw6xHaxSXAcpEo3MByVHfjvRbTNct71C0MySg/xIen1FUpeMklDjxDOhAInts7T3xxVJsrlUmvYiREdxVBn7PNXGWVP29ZOGBBRkODUS48D6dcXk1zLPMDK5YjdgUJgzyCf9peD5xhd0PGAe4NNeHrhomAHQ4IOKKwafYaHp11Gk5EUiksHbocVF8Oz2j+HjBKrGUE7CO47GiKTZUa9LXBdCRF8tHlfsicmm7m+ijmEUjtFIeikYJqqaXqd3oN3C7wnbMxAdnGAKn+N9Xtn0y3n8yP4t3XbsPOO9WJ7wW6wvrdk+9HHXNDdS1ewLsgu4S2cbd4zVO0XVHkt2DHJArN/EOw6nI4ClvM69+vvWbdopI1i5lUyBlOQehpV7po36TavnJMY75pU+hNmV3P3X/uqdp/b6UqVQyzYf8ACeCI2U0xiQyhwA+0bgM9M1ds+uQdgwx+VKlWkSBk/fIOx6j86ByM3nyjJxg9/nSpVYATUOJuP/vSgniBVbSp9wB9BPIpUqxX2Kl9TOkOCuOOe1Tr5jttDk5LEHnqKVKuif0Zy8f7EMycw2+ef32P6VBb7tPpSpVx+noeA3VusH+1v7VK0snbjJwRyKVKtYaOblDUfNu+eeKrmjSPFf2bxOyMzEFlOCRjpSpVL2CLxrzMpt3ViH/mB5oFJe3RBzczdT/4h96VKqGMGeWSQLJK7L7MxNR57idFwk0ij2DkUqVT/RS0NWNxPLMwlmkcKDjcxOKlWzM+/exbDcZOcUqVUvRIs+jkhGwaol+SZ5c/zmlSqS4+ml+EZH/4atfW3T3pUqVboyP/2Q=="/>
          <p:cNvSpPr>
            <a:spLocks noChangeAspect="1" noChangeArrowheads="1"/>
          </p:cNvSpPr>
          <p:nvPr/>
        </p:nvSpPr>
        <p:spPr bwMode="auto">
          <a:xfrm>
            <a:off x="63500" y="-604838"/>
            <a:ext cx="1885950" cy="123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prstClr val="white"/>
              </a:solidFill>
            </a:endParaRPr>
          </a:p>
        </p:txBody>
      </p:sp>
      <p:sp>
        <p:nvSpPr>
          <p:cNvPr id="7" name="TextBox 6"/>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14</a:t>
            </a:r>
            <a:endParaRPr lang="en-US" sz="2000" dirty="0">
              <a:solidFill>
                <a:srgbClr val="00ADDC">
                  <a:lumMod val="40000"/>
                  <a:lumOff val="60000"/>
                </a:srgbClr>
              </a:solidFill>
              <a:latin typeface="Arial" charset="0"/>
            </a:endParaRPr>
          </a:p>
        </p:txBody>
      </p:sp>
      <p:pic>
        <p:nvPicPr>
          <p:cNvPr id="1026" name="Picture 2" descr="Figure 1 Geographic origin of ancient samples and ADMIXTURE result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2574" y="1967451"/>
            <a:ext cx="2119313" cy="134760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374" y="3150366"/>
            <a:ext cx="1509712" cy="2266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1874" y="4842192"/>
            <a:ext cx="2130424" cy="1517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5140" y="5168532"/>
            <a:ext cx="1985961" cy="144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91101" y="4921767"/>
            <a:ext cx="2057400" cy="179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46"/>
          <a:stretch/>
        </p:blipFill>
        <p:spPr bwMode="auto">
          <a:xfrm>
            <a:off x="6727077" y="4532088"/>
            <a:ext cx="2139950" cy="176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2712" y="2883120"/>
            <a:ext cx="2348679" cy="1648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80010" y="1654608"/>
            <a:ext cx="1973291" cy="197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29782" y="1234086"/>
            <a:ext cx="2601120" cy="2047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71659" y="1219382"/>
            <a:ext cx="3091065" cy="2064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949450" y="3235500"/>
            <a:ext cx="2600325" cy="1762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8" name="Picture 14"/>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99971" y="4532088"/>
            <a:ext cx="2380039" cy="159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87886" y="3802591"/>
            <a:ext cx="24003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p:cNvPicPr>
            <a:picLocks noChangeAspect="1" noChangeArrowheads="1"/>
          </p:cNvPicPr>
          <p:nvPr/>
        </p:nvPicPr>
        <p:blipFill rotWithShape="1">
          <a:blip r:embed="rId18">
            <a:extLst>
              <a:ext uri="{28A0092B-C50C-407E-A947-70E740481C1C}">
                <a14:useLocalDpi xmlns:a14="http://schemas.microsoft.com/office/drawing/2010/main" val="0"/>
              </a:ext>
            </a:extLst>
          </a:blip>
          <a:srcRect l="13344" t="6382" r="11328" b="6414"/>
          <a:stretch/>
        </p:blipFill>
        <p:spPr bwMode="auto">
          <a:xfrm>
            <a:off x="4860636" y="2497158"/>
            <a:ext cx="2318330" cy="178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3" name="Picture 19"/>
          <p:cNvPicPr>
            <a:picLocks noChangeAspect="1" noChangeArrowheads="1"/>
          </p:cNvPicPr>
          <p:nvPr/>
        </p:nvPicPr>
        <p:blipFill rotWithShape="1">
          <a:blip r:embed="rId19">
            <a:extLst>
              <a:ext uri="{28A0092B-C50C-407E-A947-70E740481C1C}">
                <a14:useLocalDpi xmlns:a14="http://schemas.microsoft.com/office/drawing/2010/main" val="0"/>
              </a:ext>
            </a:extLst>
          </a:blip>
          <a:srcRect l="6038" r="9481"/>
          <a:stretch/>
        </p:blipFill>
        <p:spPr bwMode="auto">
          <a:xfrm>
            <a:off x="2732442" y="2938229"/>
            <a:ext cx="2366235" cy="1728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 name="Picture 20"/>
          <p:cNvPicPr>
            <a:picLocks noChangeAspect="1" noChangeArrowheads="1"/>
          </p:cNvPicPr>
          <p:nvPr/>
        </p:nvPicPr>
        <p:blipFill rotWithShape="1">
          <a:blip r:embed="rId20">
            <a:extLst>
              <a:ext uri="{28A0092B-C50C-407E-A947-70E740481C1C}">
                <a14:useLocalDpi xmlns:a14="http://schemas.microsoft.com/office/drawing/2010/main" val="0"/>
              </a:ext>
            </a:extLst>
          </a:blip>
          <a:srcRect l="2113" t="14836" r="2113" b="8207"/>
          <a:stretch/>
        </p:blipFill>
        <p:spPr bwMode="auto">
          <a:xfrm>
            <a:off x="2097514" y="4418925"/>
            <a:ext cx="2129567" cy="171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5" name="Picture 21"/>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98120" y="4668826"/>
            <a:ext cx="2410712" cy="1808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6" name="Picture 22"/>
          <p:cNvPicPr>
            <a:picLocks noChangeAspect="1" noChangeArrowheads="1"/>
          </p:cNvPicPr>
          <p:nvPr/>
        </p:nvPicPr>
        <p:blipFill rotWithShape="1">
          <a:blip r:embed="rId22">
            <a:extLst>
              <a:ext uri="{28A0092B-C50C-407E-A947-70E740481C1C}">
                <a14:useLocalDpi xmlns:a14="http://schemas.microsoft.com/office/drawing/2010/main" val="0"/>
              </a:ext>
            </a:extLst>
          </a:blip>
          <a:srcRect l="5954" r="9332" b="8932"/>
          <a:stretch/>
        </p:blipFill>
        <p:spPr bwMode="auto">
          <a:xfrm>
            <a:off x="5916616" y="3865164"/>
            <a:ext cx="2332034" cy="1767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8" name="Picture 24"/>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315964" y="2269954"/>
            <a:ext cx="2822226" cy="176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1" name="Picture 27"/>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83095" y="2005370"/>
            <a:ext cx="2588031" cy="172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1802693" y="1664530"/>
            <a:ext cx="5548288" cy="4572300"/>
            <a:chOff x="1802693" y="1984570"/>
            <a:chExt cx="5548288" cy="4572300"/>
          </a:xfrm>
        </p:grpSpPr>
        <p:pic>
          <p:nvPicPr>
            <p:cNvPr id="1052" name="Picture 28"/>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802693" y="1984570"/>
              <a:ext cx="5548288" cy="375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02693" y="5725873"/>
              <a:ext cx="5538541" cy="830997"/>
            </a:xfrm>
            <a:prstGeom prst="rect">
              <a:avLst/>
            </a:prstGeom>
            <a:solidFill>
              <a:schemeClr val="tx1"/>
            </a:solidFill>
          </p:spPr>
          <p:txBody>
            <a:bodyPr wrap="square">
              <a:spAutoFit/>
            </a:bodyPr>
            <a:lstStyle/>
            <a:p>
              <a:r>
                <a:rPr lang="en-US" sz="1600" b="0" dirty="0">
                  <a:solidFill>
                    <a:prstClr val="black">
                      <a:lumMod val="50000"/>
                      <a:lumOff val="50000"/>
                    </a:prstClr>
                  </a:solidFill>
                </a:rPr>
                <a:t>Elephants have five times more olfactory receptors than humans and the most of any animal characterized to date, according to a new study. (Courtesy of Eric Green)</a:t>
              </a:r>
              <a:endParaRPr lang="en-US" sz="1600" dirty="0">
                <a:solidFill>
                  <a:prstClr val="black">
                    <a:lumMod val="50000"/>
                    <a:lumOff val="50000"/>
                  </a:prstClr>
                </a:solidFill>
              </a:endParaRPr>
            </a:p>
          </p:txBody>
        </p:sp>
      </p:grpSp>
    </p:spTree>
    <p:extLst>
      <p:ext uri="{BB962C8B-B14F-4D97-AF65-F5344CB8AC3E}">
        <p14:creationId xmlns:p14="http://schemas.microsoft.com/office/powerpoint/2010/main" val="230882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additive="base">
                                        <p:cTn id="19" dur="500" fill="hold"/>
                                        <p:tgtEl>
                                          <p:spTgt spid="1028"/>
                                        </p:tgtEl>
                                        <p:attrNameLst>
                                          <p:attrName>ppt_x</p:attrName>
                                        </p:attrNameLst>
                                      </p:cBhvr>
                                      <p:tavLst>
                                        <p:tav tm="0">
                                          <p:val>
                                            <p:strVal val="#ppt_x"/>
                                          </p:val>
                                        </p:tav>
                                        <p:tav tm="100000">
                                          <p:val>
                                            <p:strVal val="#ppt_x"/>
                                          </p:val>
                                        </p:tav>
                                      </p:tavLst>
                                    </p:anim>
                                    <p:anim calcmode="lin" valueType="num">
                                      <p:cBhvr additive="base">
                                        <p:cTn id="2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ppt_x"/>
                                          </p:val>
                                        </p:tav>
                                        <p:tav tm="100000">
                                          <p:val>
                                            <p:strVal val="#ppt_x"/>
                                          </p:val>
                                        </p:tav>
                                      </p:tavLst>
                                    </p:anim>
                                    <p:anim calcmode="lin" valueType="num">
                                      <p:cBhvr additive="base">
                                        <p:cTn id="26" dur="500" fill="hold"/>
                                        <p:tgtEl>
                                          <p:spTgt spid="10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1"/>
                                        </p:tgtEl>
                                        <p:attrNameLst>
                                          <p:attrName>style.visibility</p:attrName>
                                        </p:attrNameLst>
                                      </p:cBhvr>
                                      <p:to>
                                        <p:strVal val="visible"/>
                                      </p:to>
                                    </p:set>
                                    <p:anim calcmode="lin" valueType="num">
                                      <p:cBhvr additive="base">
                                        <p:cTn id="37" dur="500" fill="hold"/>
                                        <p:tgtEl>
                                          <p:spTgt spid="1031"/>
                                        </p:tgtEl>
                                        <p:attrNameLst>
                                          <p:attrName>ppt_x</p:attrName>
                                        </p:attrNameLst>
                                      </p:cBhvr>
                                      <p:tavLst>
                                        <p:tav tm="0">
                                          <p:val>
                                            <p:strVal val="#ppt_x"/>
                                          </p:val>
                                        </p:tav>
                                        <p:tav tm="100000">
                                          <p:val>
                                            <p:strVal val="#ppt_x"/>
                                          </p:val>
                                        </p:tav>
                                      </p:tavLst>
                                    </p:anim>
                                    <p:anim calcmode="lin" valueType="num">
                                      <p:cBhvr additive="base">
                                        <p:cTn id="3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33"/>
                                        </p:tgtEl>
                                        <p:attrNameLst>
                                          <p:attrName>style.visibility</p:attrName>
                                        </p:attrNameLst>
                                      </p:cBhvr>
                                      <p:to>
                                        <p:strVal val="visible"/>
                                      </p:to>
                                    </p:set>
                                    <p:anim calcmode="lin" valueType="num">
                                      <p:cBhvr additive="base">
                                        <p:cTn id="43" dur="500" fill="hold"/>
                                        <p:tgtEl>
                                          <p:spTgt spid="1033"/>
                                        </p:tgtEl>
                                        <p:attrNameLst>
                                          <p:attrName>ppt_x</p:attrName>
                                        </p:attrNameLst>
                                      </p:cBhvr>
                                      <p:tavLst>
                                        <p:tav tm="0">
                                          <p:val>
                                            <p:strVal val="#ppt_x"/>
                                          </p:val>
                                        </p:tav>
                                        <p:tav tm="100000">
                                          <p:val>
                                            <p:strVal val="#ppt_x"/>
                                          </p:val>
                                        </p:tav>
                                      </p:tavLst>
                                    </p:anim>
                                    <p:anim calcmode="lin" valueType="num">
                                      <p:cBhvr additive="base">
                                        <p:cTn id="44" dur="500" fill="hold"/>
                                        <p:tgtEl>
                                          <p:spTgt spid="103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34"/>
                                        </p:tgtEl>
                                        <p:attrNameLst>
                                          <p:attrName>style.visibility</p:attrName>
                                        </p:attrNameLst>
                                      </p:cBhvr>
                                      <p:to>
                                        <p:strVal val="visible"/>
                                      </p:to>
                                    </p:set>
                                    <p:anim calcmode="lin" valueType="num">
                                      <p:cBhvr additive="base">
                                        <p:cTn id="49" dur="500" fill="hold"/>
                                        <p:tgtEl>
                                          <p:spTgt spid="1034"/>
                                        </p:tgtEl>
                                        <p:attrNameLst>
                                          <p:attrName>ppt_x</p:attrName>
                                        </p:attrNameLst>
                                      </p:cBhvr>
                                      <p:tavLst>
                                        <p:tav tm="0">
                                          <p:val>
                                            <p:strVal val="#ppt_x"/>
                                          </p:val>
                                        </p:tav>
                                        <p:tav tm="100000">
                                          <p:val>
                                            <p:strVal val="#ppt_x"/>
                                          </p:val>
                                        </p:tav>
                                      </p:tavLst>
                                    </p:anim>
                                    <p:anim calcmode="lin" valueType="num">
                                      <p:cBhvr additive="base">
                                        <p:cTn id="50"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35"/>
                                        </p:tgtEl>
                                        <p:attrNameLst>
                                          <p:attrName>style.visibility</p:attrName>
                                        </p:attrNameLst>
                                      </p:cBhvr>
                                      <p:to>
                                        <p:strVal val="visible"/>
                                      </p:to>
                                    </p:set>
                                    <p:anim calcmode="lin" valueType="num">
                                      <p:cBhvr additive="base">
                                        <p:cTn id="55" dur="500" fill="hold"/>
                                        <p:tgtEl>
                                          <p:spTgt spid="1035"/>
                                        </p:tgtEl>
                                        <p:attrNameLst>
                                          <p:attrName>ppt_x</p:attrName>
                                        </p:attrNameLst>
                                      </p:cBhvr>
                                      <p:tavLst>
                                        <p:tav tm="0">
                                          <p:val>
                                            <p:strVal val="#ppt_x"/>
                                          </p:val>
                                        </p:tav>
                                        <p:tav tm="100000">
                                          <p:val>
                                            <p:strVal val="#ppt_x"/>
                                          </p:val>
                                        </p:tav>
                                      </p:tavLst>
                                    </p:anim>
                                    <p:anim calcmode="lin" valueType="num">
                                      <p:cBhvr additive="base">
                                        <p:cTn id="56" dur="500" fill="hold"/>
                                        <p:tgtEl>
                                          <p:spTgt spid="103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036"/>
                                        </p:tgtEl>
                                        <p:attrNameLst>
                                          <p:attrName>style.visibility</p:attrName>
                                        </p:attrNameLst>
                                      </p:cBhvr>
                                      <p:to>
                                        <p:strVal val="visible"/>
                                      </p:to>
                                    </p:set>
                                    <p:anim calcmode="lin" valueType="num">
                                      <p:cBhvr additive="base">
                                        <p:cTn id="61" dur="500" fill="hold"/>
                                        <p:tgtEl>
                                          <p:spTgt spid="1036"/>
                                        </p:tgtEl>
                                        <p:attrNameLst>
                                          <p:attrName>ppt_x</p:attrName>
                                        </p:attrNameLst>
                                      </p:cBhvr>
                                      <p:tavLst>
                                        <p:tav tm="0">
                                          <p:val>
                                            <p:strVal val="#ppt_x"/>
                                          </p:val>
                                        </p:tav>
                                        <p:tav tm="100000">
                                          <p:val>
                                            <p:strVal val="#ppt_x"/>
                                          </p:val>
                                        </p:tav>
                                      </p:tavLst>
                                    </p:anim>
                                    <p:anim calcmode="lin" valueType="num">
                                      <p:cBhvr additive="base">
                                        <p:cTn id="6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37"/>
                                        </p:tgtEl>
                                        <p:attrNameLst>
                                          <p:attrName>style.visibility</p:attrName>
                                        </p:attrNameLst>
                                      </p:cBhvr>
                                      <p:to>
                                        <p:strVal val="visible"/>
                                      </p:to>
                                    </p:set>
                                    <p:anim calcmode="lin" valueType="num">
                                      <p:cBhvr additive="base">
                                        <p:cTn id="67" dur="500" fill="hold"/>
                                        <p:tgtEl>
                                          <p:spTgt spid="1037"/>
                                        </p:tgtEl>
                                        <p:attrNameLst>
                                          <p:attrName>ppt_x</p:attrName>
                                        </p:attrNameLst>
                                      </p:cBhvr>
                                      <p:tavLst>
                                        <p:tav tm="0">
                                          <p:val>
                                            <p:strVal val="#ppt_x"/>
                                          </p:val>
                                        </p:tav>
                                        <p:tav tm="100000">
                                          <p:val>
                                            <p:strVal val="#ppt_x"/>
                                          </p:val>
                                        </p:tav>
                                      </p:tavLst>
                                    </p:anim>
                                    <p:anim calcmode="lin" valueType="num">
                                      <p:cBhvr additive="base">
                                        <p:cTn id="68" dur="500" fill="hold"/>
                                        <p:tgtEl>
                                          <p:spTgt spid="103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38"/>
                                        </p:tgtEl>
                                        <p:attrNameLst>
                                          <p:attrName>style.visibility</p:attrName>
                                        </p:attrNameLst>
                                      </p:cBhvr>
                                      <p:to>
                                        <p:strVal val="visible"/>
                                      </p:to>
                                    </p:set>
                                    <p:anim calcmode="lin" valueType="num">
                                      <p:cBhvr additive="base">
                                        <p:cTn id="73" dur="500" fill="hold"/>
                                        <p:tgtEl>
                                          <p:spTgt spid="1038"/>
                                        </p:tgtEl>
                                        <p:attrNameLst>
                                          <p:attrName>ppt_x</p:attrName>
                                        </p:attrNameLst>
                                      </p:cBhvr>
                                      <p:tavLst>
                                        <p:tav tm="0">
                                          <p:val>
                                            <p:strVal val="#ppt_x"/>
                                          </p:val>
                                        </p:tav>
                                        <p:tav tm="100000">
                                          <p:val>
                                            <p:strVal val="#ppt_x"/>
                                          </p:val>
                                        </p:tav>
                                      </p:tavLst>
                                    </p:anim>
                                    <p:anim calcmode="lin" valueType="num">
                                      <p:cBhvr additive="base">
                                        <p:cTn id="74"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39"/>
                                        </p:tgtEl>
                                        <p:attrNameLst>
                                          <p:attrName>style.visibility</p:attrName>
                                        </p:attrNameLst>
                                      </p:cBhvr>
                                      <p:to>
                                        <p:strVal val="visible"/>
                                      </p:to>
                                    </p:set>
                                    <p:anim calcmode="lin" valueType="num">
                                      <p:cBhvr additive="base">
                                        <p:cTn id="79" dur="500" fill="hold"/>
                                        <p:tgtEl>
                                          <p:spTgt spid="1039"/>
                                        </p:tgtEl>
                                        <p:attrNameLst>
                                          <p:attrName>ppt_x</p:attrName>
                                        </p:attrNameLst>
                                      </p:cBhvr>
                                      <p:tavLst>
                                        <p:tav tm="0">
                                          <p:val>
                                            <p:strVal val="#ppt_x"/>
                                          </p:val>
                                        </p:tav>
                                        <p:tav tm="100000">
                                          <p:val>
                                            <p:strVal val="#ppt_x"/>
                                          </p:val>
                                        </p:tav>
                                      </p:tavLst>
                                    </p:anim>
                                    <p:anim calcmode="lin" valueType="num">
                                      <p:cBhvr additive="base">
                                        <p:cTn id="80" dur="500" fill="hold"/>
                                        <p:tgtEl>
                                          <p:spTgt spid="103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042"/>
                                        </p:tgtEl>
                                        <p:attrNameLst>
                                          <p:attrName>style.visibility</p:attrName>
                                        </p:attrNameLst>
                                      </p:cBhvr>
                                      <p:to>
                                        <p:strVal val="visible"/>
                                      </p:to>
                                    </p:set>
                                    <p:anim calcmode="lin" valueType="num">
                                      <p:cBhvr additive="base">
                                        <p:cTn id="85" dur="500" fill="hold"/>
                                        <p:tgtEl>
                                          <p:spTgt spid="1042"/>
                                        </p:tgtEl>
                                        <p:attrNameLst>
                                          <p:attrName>ppt_x</p:attrName>
                                        </p:attrNameLst>
                                      </p:cBhvr>
                                      <p:tavLst>
                                        <p:tav tm="0">
                                          <p:val>
                                            <p:strVal val="#ppt_x"/>
                                          </p:val>
                                        </p:tav>
                                        <p:tav tm="100000">
                                          <p:val>
                                            <p:strVal val="#ppt_x"/>
                                          </p:val>
                                        </p:tav>
                                      </p:tavLst>
                                    </p:anim>
                                    <p:anim calcmode="lin" valueType="num">
                                      <p:cBhvr additive="base">
                                        <p:cTn id="86"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43"/>
                                        </p:tgtEl>
                                        <p:attrNameLst>
                                          <p:attrName>style.visibility</p:attrName>
                                        </p:attrNameLst>
                                      </p:cBhvr>
                                      <p:to>
                                        <p:strVal val="visible"/>
                                      </p:to>
                                    </p:set>
                                    <p:anim calcmode="lin" valueType="num">
                                      <p:cBhvr additive="base">
                                        <p:cTn id="91" dur="500" fill="hold"/>
                                        <p:tgtEl>
                                          <p:spTgt spid="1043"/>
                                        </p:tgtEl>
                                        <p:attrNameLst>
                                          <p:attrName>ppt_x</p:attrName>
                                        </p:attrNameLst>
                                      </p:cBhvr>
                                      <p:tavLst>
                                        <p:tav tm="0">
                                          <p:val>
                                            <p:strVal val="#ppt_x"/>
                                          </p:val>
                                        </p:tav>
                                        <p:tav tm="100000">
                                          <p:val>
                                            <p:strVal val="#ppt_x"/>
                                          </p:val>
                                        </p:tav>
                                      </p:tavLst>
                                    </p:anim>
                                    <p:anim calcmode="lin" valueType="num">
                                      <p:cBhvr additive="base">
                                        <p:cTn id="92" dur="500" fill="hold"/>
                                        <p:tgtEl>
                                          <p:spTgt spid="104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044"/>
                                        </p:tgtEl>
                                        <p:attrNameLst>
                                          <p:attrName>style.visibility</p:attrName>
                                        </p:attrNameLst>
                                      </p:cBhvr>
                                      <p:to>
                                        <p:strVal val="visible"/>
                                      </p:to>
                                    </p:set>
                                    <p:anim calcmode="lin" valueType="num">
                                      <p:cBhvr additive="base">
                                        <p:cTn id="97" dur="500" fill="hold"/>
                                        <p:tgtEl>
                                          <p:spTgt spid="1044"/>
                                        </p:tgtEl>
                                        <p:attrNameLst>
                                          <p:attrName>ppt_x</p:attrName>
                                        </p:attrNameLst>
                                      </p:cBhvr>
                                      <p:tavLst>
                                        <p:tav tm="0">
                                          <p:val>
                                            <p:strVal val="#ppt_x"/>
                                          </p:val>
                                        </p:tav>
                                        <p:tav tm="100000">
                                          <p:val>
                                            <p:strVal val="#ppt_x"/>
                                          </p:val>
                                        </p:tav>
                                      </p:tavLst>
                                    </p:anim>
                                    <p:anim calcmode="lin" valueType="num">
                                      <p:cBhvr additive="base">
                                        <p:cTn id="98"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1045"/>
                                        </p:tgtEl>
                                        <p:attrNameLst>
                                          <p:attrName>style.visibility</p:attrName>
                                        </p:attrNameLst>
                                      </p:cBhvr>
                                      <p:to>
                                        <p:strVal val="visible"/>
                                      </p:to>
                                    </p:set>
                                    <p:anim calcmode="lin" valueType="num">
                                      <p:cBhvr additive="base">
                                        <p:cTn id="103" dur="500" fill="hold"/>
                                        <p:tgtEl>
                                          <p:spTgt spid="1045"/>
                                        </p:tgtEl>
                                        <p:attrNameLst>
                                          <p:attrName>ppt_x</p:attrName>
                                        </p:attrNameLst>
                                      </p:cBhvr>
                                      <p:tavLst>
                                        <p:tav tm="0">
                                          <p:val>
                                            <p:strVal val="#ppt_x"/>
                                          </p:val>
                                        </p:tav>
                                        <p:tav tm="100000">
                                          <p:val>
                                            <p:strVal val="#ppt_x"/>
                                          </p:val>
                                        </p:tav>
                                      </p:tavLst>
                                    </p:anim>
                                    <p:anim calcmode="lin" valueType="num">
                                      <p:cBhvr additive="base">
                                        <p:cTn id="104" dur="500" fill="hold"/>
                                        <p:tgtEl>
                                          <p:spTgt spid="104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1046"/>
                                        </p:tgtEl>
                                        <p:attrNameLst>
                                          <p:attrName>style.visibility</p:attrName>
                                        </p:attrNameLst>
                                      </p:cBhvr>
                                      <p:to>
                                        <p:strVal val="visible"/>
                                      </p:to>
                                    </p:set>
                                    <p:anim calcmode="lin" valueType="num">
                                      <p:cBhvr additive="base">
                                        <p:cTn id="109" dur="500" fill="hold"/>
                                        <p:tgtEl>
                                          <p:spTgt spid="1046"/>
                                        </p:tgtEl>
                                        <p:attrNameLst>
                                          <p:attrName>ppt_x</p:attrName>
                                        </p:attrNameLst>
                                      </p:cBhvr>
                                      <p:tavLst>
                                        <p:tav tm="0">
                                          <p:val>
                                            <p:strVal val="#ppt_x"/>
                                          </p:val>
                                        </p:tav>
                                        <p:tav tm="100000">
                                          <p:val>
                                            <p:strVal val="#ppt_x"/>
                                          </p:val>
                                        </p:tav>
                                      </p:tavLst>
                                    </p:anim>
                                    <p:anim calcmode="lin" valueType="num">
                                      <p:cBhvr additive="base">
                                        <p:cTn id="110"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048"/>
                                        </p:tgtEl>
                                        <p:attrNameLst>
                                          <p:attrName>style.visibility</p:attrName>
                                        </p:attrNameLst>
                                      </p:cBhvr>
                                      <p:to>
                                        <p:strVal val="visible"/>
                                      </p:to>
                                    </p:set>
                                    <p:anim calcmode="lin" valueType="num">
                                      <p:cBhvr additive="base">
                                        <p:cTn id="115" dur="500" fill="hold"/>
                                        <p:tgtEl>
                                          <p:spTgt spid="1048"/>
                                        </p:tgtEl>
                                        <p:attrNameLst>
                                          <p:attrName>ppt_x</p:attrName>
                                        </p:attrNameLst>
                                      </p:cBhvr>
                                      <p:tavLst>
                                        <p:tav tm="0">
                                          <p:val>
                                            <p:strVal val="#ppt_x"/>
                                          </p:val>
                                        </p:tav>
                                        <p:tav tm="100000">
                                          <p:val>
                                            <p:strVal val="#ppt_x"/>
                                          </p:val>
                                        </p:tav>
                                      </p:tavLst>
                                    </p:anim>
                                    <p:anim calcmode="lin" valueType="num">
                                      <p:cBhvr additive="base">
                                        <p:cTn id="116" dur="5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nodeType="clickEffect">
                                  <p:stCondLst>
                                    <p:cond delay="0"/>
                                  </p:stCondLst>
                                  <p:childTnLst>
                                    <p:set>
                                      <p:cBhvr>
                                        <p:cTn id="120" dur="1" fill="hold">
                                          <p:stCondLst>
                                            <p:cond delay="0"/>
                                          </p:stCondLst>
                                        </p:cTn>
                                        <p:tgtEl>
                                          <p:spTgt spid="1051"/>
                                        </p:tgtEl>
                                        <p:attrNameLst>
                                          <p:attrName>style.visibility</p:attrName>
                                        </p:attrNameLst>
                                      </p:cBhvr>
                                      <p:to>
                                        <p:strVal val="visible"/>
                                      </p:to>
                                    </p:set>
                                    <p:anim calcmode="lin" valueType="num">
                                      <p:cBhvr additive="base">
                                        <p:cTn id="121" dur="500" fill="hold"/>
                                        <p:tgtEl>
                                          <p:spTgt spid="1051"/>
                                        </p:tgtEl>
                                        <p:attrNameLst>
                                          <p:attrName>ppt_x</p:attrName>
                                        </p:attrNameLst>
                                      </p:cBhvr>
                                      <p:tavLst>
                                        <p:tav tm="0">
                                          <p:val>
                                            <p:strVal val="#ppt_x"/>
                                          </p:val>
                                        </p:tav>
                                        <p:tav tm="100000">
                                          <p:val>
                                            <p:strVal val="#ppt_x"/>
                                          </p:val>
                                        </p:tav>
                                      </p:tavLst>
                                    </p:anim>
                                    <p:anim calcmode="lin" valueType="num">
                                      <p:cBhvr additive="base">
                                        <p:cTn id="122" dur="500" fill="hold"/>
                                        <p:tgtEl>
                                          <p:spTgt spid="1051"/>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1" presetClass="entr" presetSubtype="0" fill="hold" nodeType="clickEffect">
                                  <p:stCondLst>
                                    <p:cond delay="0"/>
                                  </p:stCondLst>
                                  <p:childTnLst>
                                    <p:set>
                                      <p:cBhvr>
                                        <p:cTn id="126" dur="1" fill="hold">
                                          <p:stCondLst>
                                            <p:cond delay="0"/>
                                          </p:stCondLst>
                                        </p:cTn>
                                        <p:tgtEl>
                                          <p:spTgt spid="4"/>
                                        </p:tgtEl>
                                        <p:attrNameLst>
                                          <p:attrName>style.visibility</p:attrName>
                                        </p:attrNameLst>
                                      </p:cBhvr>
                                      <p:to>
                                        <p:strVal val="visible"/>
                                      </p:to>
                                    </p:set>
                                    <p:anim calcmode="lin" valueType="num">
                                      <p:cBhvr>
                                        <p:cTn id="127" dur="1000" fill="hold"/>
                                        <p:tgtEl>
                                          <p:spTgt spid="4"/>
                                        </p:tgtEl>
                                        <p:attrNameLst>
                                          <p:attrName>ppt_w</p:attrName>
                                        </p:attrNameLst>
                                      </p:cBhvr>
                                      <p:tavLst>
                                        <p:tav tm="0">
                                          <p:val>
                                            <p:fltVal val="0"/>
                                          </p:val>
                                        </p:tav>
                                        <p:tav tm="100000">
                                          <p:val>
                                            <p:strVal val="#ppt_w"/>
                                          </p:val>
                                        </p:tav>
                                      </p:tavLst>
                                    </p:anim>
                                    <p:anim calcmode="lin" valueType="num">
                                      <p:cBhvr>
                                        <p:cTn id="128" dur="1000" fill="hold"/>
                                        <p:tgtEl>
                                          <p:spTgt spid="4"/>
                                        </p:tgtEl>
                                        <p:attrNameLst>
                                          <p:attrName>ppt_h</p:attrName>
                                        </p:attrNameLst>
                                      </p:cBhvr>
                                      <p:tavLst>
                                        <p:tav tm="0">
                                          <p:val>
                                            <p:fltVal val="0"/>
                                          </p:val>
                                        </p:tav>
                                        <p:tav tm="100000">
                                          <p:val>
                                            <p:strVal val="#ppt_h"/>
                                          </p:val>
                                        </p:tav>
                                      </p:tavLst>
                                    </p:anim>
                                    <p:anim calcmode="lin" valueType="num">
                                      <p:cBhvr>
                                        <p:cTn id="129" dur="1000" fill="hold"/>
                                        <p:tgtEl>
                                          <p:spTgt spid="4"/>
                                        </p:tgtEl>
                                        <p:attrNameLst>
                                          <p:attrName>style.rotation</p:attrName>
                                        </p:attrNameLst>
                                      </p:cBhvr>
                                      <p:tavLst>
                                        <p:tav tm="0">
                                          <p:val>
                                            <p:fltVal val="90"/>
                                          </p:val>
                                        </p:tav>
                                        <p:tav tm="100000">
                                          <p:val>
                                            <p:fltVal val="0"/>
                                          </p:val>
                                        </p:tav>
                                      </p:tavLst>
                                    </p:anim>
                                    <p:animEffect transition="in" filter="fade">
                                      <p:cBhvr>
                                        <p:cTn id="13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6352"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80791673"/>
      </p:ext>
    </p:extLst>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Genome Sequencing Program</a:t>
            </a:r>
          </a:p>
        </p:txBody>
      </p:sp>
      <p:sp>
        <p:nvSpPr>
          <p:cNvPr id="4" name="TextBox 3"/>
          <p:cNvSpPr txBox="1"/>
          <p:nvPr/>
        </p:nvSpPr>
        <p:spPr>
          <a:xfrm>
            <a:off x="7316825" y="6410250"/>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16</a:t>
            </a:r>
            <a:endParaRPr lang="en-US" sz="2000" dirty="0">
              <a:solidFill>
                <a:srgbClr val="00ADDC">
                  <a:lumMod val="40000"/>
                  <a:lumOff val="60000"/>
                </a:srgbClr>
              </a:solidFill>
              <a:latin typeface="Arial" charset="0"/>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282" t="6619" r="18469" b="25939"/>
          <a:stretch/>
        </p:blipFill>
        <p:spPr bwMode="auto">
          <a:xfrm>
            <a:off x="241172" y="975359"/>
            <a:ext cx="8684914" cy="4900050"/>
          </a:xfrm>
          <a:prstGeom prst="rect">
            <a:avLst/>
          </a:prstGeom>
          <a:noFill/>
          <a:ln>
            <a:noFill/>
          </a:ln>
          <a:effectLst>
            <a:glow rad="228600">
              <a:srgbClr val="FF9900">
                <a:alpha val="4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1087" y="3722482"/>
            <a:ext cx="3914074" cy="2604872"/>
          </a:xfrm>
          <a:prstGeom prst="rect">
            <a:avLst/>
          </a:prstGeom>
          <a:effectLst>
            <a:glow rad="228600">
              <a:schemeClr val="accent1">
                <a:satMod val="175000"/>
                <a:alpha val="40000"/>
              </a:schemeClr>
            </a:glow>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0841" y="3722835"/>
            <a:ext cx="3916555" cy="2607869"/>
          </a:xfrm>
          <a:prstGeom prst="rect">
            <a:avLst/>
          </a:prstGeom>
          <a:effectLst>
            <a:glow rad="228600">
              <a:schemeClr val="accent1">
                <a:satMod val="175000"/>
                <a:alpha val="40000"/>
              </a:schemeClr>
            </a:glow>
          </a:effectLst>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0841" y="799895"/>
            <a:ext cx="3916555" cy="2608806"/>
          </a:xfrm>
          <a:prstGeom prst="rect">
            <a:avLst/>
          </a:prstGeom>
          <a:effectLst>
            <a:glow rad="228600">
              <a:schemeClr val="accent1">
                <a:satMod val="175000"/>
                <a:alpha val="40000"/>
              </a:schemeClr>
            </a:glow>
          </a:effectLst>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8312" y="799638"/>
            <a:ext cx="3916555" cy="2606641"/>
          </a:xfrm>
          <a:prstGeom prst="rect">
            <a:avLst/>
          </a:prstGeom>
          <a:effectLst>
            <a:glow rad="228600">
              <a:schemeClr val="accent1">
                <a:satMod val="175000"/>
                <a:alpha val="40000"/>
              </a:schemeClr>
            </a:glow>
          </a:effectLst>
        </p:spPr>
      </p:pic>
      <p:pic>
        <p:nvPicPr>
          <p:cNvPr id="19" name="Content Placeholder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4742159" y="3715535"/>
            <a:ext cx="3924321" cy="2611296"/>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9630" y="794167"/>
            <a:ext cx="3924321" cy="2608806"/>
          </a:xfrm>
          <a:prstGeom prst="rect">
            <a:avLst/>
          </a:prstGeom>
          <a:effectLst>
            <a:glow rad="228600">
              <a:schemeClr val="accent3">
                <a:satMod val="175000"/>
                <a:alpha val="40000"/>
              </a:schemeClr>
            </a:glow>
          </a:effectLst>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9630" y="3715589"/>
            <a:ext cx="3924321" cy="2611765"/>
          </a:xfrm>
          <a:prstGeom prst="rect">
            <a:avLst/>
          </a:prstGeom>
          <a:effectLst>
            <a:glow rad="228600">
              <a:schemeClr val="accent3">
                <a:satMod val="175000"/>
                <a:alpha val="40000"/>
              </a:schemeClr>
            </a:glow>
          </a:effectLst>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42159" y="791207"/>
            <a:ext cx="3924321" cy="2611765"/>
          </a:xfrm>
          <a:prstGeom prst="rect">
            <a:avLst/>
          </a:prstGeom>
          <a:effectLst>
            <a:glow rad="228600">
              <a:schemeClr val="accent3">
                <a:satMod val="175000"/>
                <a:alpha val="40000"/>
              </a:schemeClr>
            </a:glow>
          </a:effectLst>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07629" y="1702431"/>
            <a:ext cx="5360055" cy="3563252"/>
          </a:xfrm>
          <a:prstGeom prst="rect">
            <a:avLst/>
          </a:prstGeom>
          <a:effectLst>
            <a:glow rad="228600">
              <a:schemeClr val="accent4">
                <a:satMod val="175000"/>
                <a:alpha val="40000"/>
              </a:schemeClr>
            </a:glow>
          </a:effectLst>
        </p:spPr>
      </p:pic>
    </p:spTree>
    <p:extLst>
      <p:ext uri="{BB962C8B-B14F-4D97-AF65-F5344CB8AC3E}">
        <p14:creationId xmlns:p14="http://schemas.microsoft.com/office/powerpoint/2010/main" val="11013637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Effect transition="in" filter="fade">
                                      <p:cBhvr>
                                        <p:cTn id="15" dur="1000"/>
                                        <p:tgtEl>
                                          <p:spTgt spid="17"/>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1000" fill="hold"/>
                                        <p:tgtEl>
                                          <p:spTgt spid="16"/>
                                        </p:tgtEl>
                                        <p:attrNameLst>
                                          <p:attrName>ppt_w</p:attrName>
                                        </p:attrNameLst>
                                      </p:cBhvr>
                                      <p:tavLst>
                                        <p:tav tm="0">
                                          <p:val>
                                            <p:fltVal val="0"/>
                                          </p:val>
                                        </p:tav>
                                        <p:tav tm="100000">
                                          <p:val>
                                            <p:strVal val="#ppt_w"/>
                                          </p:val>
                                        </p:tav>
                                      </p:tavLst>
                                    </p:anim>
                                    <p:anim calcmode="lin" valueType="num">
                                      <p:cBhvr>
                                        <p:cTn id="26" dur="1000" fill="hold"/>
                                        <p:tgtEl>
                                          <p:spTgt spid="16"/>
                                        </p:tgtEl>
                                        <p:attrNameLst>
                                          <p:attrName>ppt_h</p:attrName>
                                        </p:attrNameLst>
                                      </p:cBhvr>
                                      <p:tavLst>
                                        <p:tav tm="0">
                                          <p:val>
                                            <p:fltVal val="0"/>
                                          </p:val>
                                        </p:tav>
                                        <p:tav tm="100000">
                                          <p:val>
                                            <p:strVal val="#ppt_h"/>
                                          </p:val>
                                        </p:tav>
                                      </p:tavLst>
                                    </p:anim>
                                    <p:animEffect transition="in" filter="fade">
                                      <p:cBhvr>
                                        <p:cTn id="27" dur="10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1000" fill="hold"/>
                                        <p:tgtEl>
                                          <p:spTgt spid="20"/>
                                        </p:tgtEl>
                                        <p:attrNameLst>
                                          <p:attrName>ppt_w</p:attrName>
                                        </p:attrNameLst>
                                      </p:cBhvr>
                                      <p:tavLst>
                                        <p:tav tm="0">
                                          <p:val>
                                            <p:fltVal val="0"/>
                                          </p:val>
                                        </p:tav>
                                        <p:tav tm="100000">
                                          <p:val>
                                            <p:strVal val="#ppt_w"/>
                                          </p:val>
                                        </p:tav>
                                      </p:tavLst>
                                    </p:anim>
                                    <p:anim calcmode="lin" valueType="num">
                                      <p:cBhvr>
                                        <p:cTn id="33" dur="1000" fill="hold"/>
                                        <p:tgtEl>
                                          <p:spTgt spid="20"/>
                                        </p:tgtEl>
                                        <p:attrNameLst>
                                          <p:attrName>ppt_h</p:attrName>
                                        </p:attrNameLst>
                                      </p:cBhvr>
                                      <p:tavLst>
                                        <p:tav tm="0">
                                          <p:val>
                                            <p:fltVal val="0"/>
                                          </p:val>
                                        </p:tav>
                                        <p:tav tm="100000">
                                          <p:val>
                                            <p:strVal val="#ppt_h"/>
                                          </p:val>
                                        </p:tav>
                                      </p:tavLst>
                                    </p:anim>
                                    <p:animEffect transition="in" filter="fade">
                                      <p:cBhvr>
                                        <p:cTn id="34" dur="1000"/>
                                        <p:tgtEl>
                                          <p:spTgt spid="20"/>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ppt_w</p:attrName>
                                        </p:attrNameLst>
                                      </p:cBhvr>
                                      <p:tavLst>
                                        <p:tav tm="0">
                                          <p:val>
                                            <p:fltVal val="0"/>
                                          </p:val>
                                        </p:tav>
                                        <p:tav tm="100000">
                                          <p:val>
                                            <p:strVal val="#ppt_w"/>
                                          </p:val>
                                        </p:tav>
                                      </p:tavLst>
                                    </p:anim>
                                    <p:anim calcmode="lin" valueType="num">
                                      <p:cBhvr>
                                        <p:cTn id="39" dur="1000" fill="hold"/>
                                        <p:tgtEl>
                                          <p:spTgt spid="22"/>
                                        </p:tgtEl>
                                        <p:attrNameLst>
                                          <p:attrName>ppt_h</p:attrName>
                                        </p:attrNameLst>
                                      </p:cBhvr>
                                      <p:tavLst>
                                        <p:tav tm="0">
                                          <p:val>
                                            <p:fltVal val="0"/>
                                          </p:val>
                                        </p:tav>
                                        <p:tav tm="100000">
                                          <p:val>
                                            <p:strVal val="#ppt_h"/>
                                          </p:val>
                                        </p:tav>
                                      </p:tavLst>
                                    </p:anim>
                                    <p:animEffect transition="in" filter="fade">
                                      <p:cBhvr>
                                        <p:cTn id="40" dur="1000"/>
                                        <p:tgtEl>
                                          <p:spTgt spid="22"/>
                                        </p:tgtEl>
                                      </p:cBhvr>
                                    </p:animEffect>
                                  </p:childTnLst>
                                </p:cTn>
                              </p:par>
                            </p:childTnLst>
                          </p:cTn>
                        </p:par>
                        <p:par>
                          <p:cTn id="41" fill="hold">
                            <p:stCondLst>
                              <p:cond delay="2000"/>
                            </p:stCondLst>
                            <p:childTnLst>
                              <p:par>
                                <p:cTn id="42" presetID="53" presetClass="entr" presetSubtype="16"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childTnLst>
                          </p:cTn>
                        </p:par>
                        <p:par>
                          <p:cTn id="47" fill="hold">
                            <p:stCondLst>
                              <p:cond delay="3000"/>
                            </p:stCondLst>
                            <p:childTnLst>
                              <p:par>
                                <p:cTn id="48" presetID="53" presetClass="entr" presetSubtype="16"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 calcmode="lin" valueType="num">
                                      <p:cBhvr>
                                        <p:cTn id="50" dur="1000" fill="hold"/>
                                        <p:tgtEl>
                                          <p:spTgt spid="19"/>
                                        </p:tgtEl>
                                        <p:attrNameLst>
                                          <p:attrName>ppt_w</p:attrName>
                                        </p:attrNameLst>
                                      </p:cBhvr>
                                      <p:tavLst>
                                        <p:tav tm="0">
                                          <p:val>
                                            <p:fltVal val="0"/>
                                          </p:val>
                                        </p:tav>
                                        <p:tav tm="100000">
                                          <p:val>
                                            <p:strVal val="#ppt_w"/>
                                          </p:val>
                                        </p:tav>
                                      </p:tavLst>
                                    </p:anim>
                                    <p:anim calcmode="lin" valueType="num">
                                      <p:cBhvr>
                                        <p:cTn id="51" dur="1000" fill="hold"/>
                                        <p:tgtEl>
                                          <p:spTgt spid="19"/>
                                        </p:tgtEl>
                                        <p:attrNameLst>
                                          <p:attrName>ppt_h</p:attrName>
                                        </p:attrNameLst>
                                      </p:cBhvr>
                                      <p:tavLst>
                                        <p:tav tm="0">
                                          <p:val>
                                            <p:fltVal val="0"/>
                                          </p:val>
                                        </p:tav>
                                        <p:tav tm="100000">
                                          <p:val>
                                            <p:strVal val="#ppt_h"/>
                                          </p:val>
                                        </p:tav>
                                      </p:tavLst>
                                    </p:anim>
                                    <p:animEffect transition="in" filter="fade">
                                      <p:cBhvr>
                                        <p:cTn id="52" dur="10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 calcmode="lin" valueType="num">
                                      <p:cBhvr>
                                        <p:cTn id="59" dur="500" fill="hold"/>
                                        <p:tgtEl>
                                          <p:spTgt spid="23"/>
                                        </p:tgtEl>
                                        <p:attrNameLst>
                                          <p:attrName>style.rotation</p:attrName>
                                        </p:attrNameLst>
                                      </p:cBhvr>
                                      <p:tavLst>
                                        <p:tav tm="0">
                                          <p:val>
                                            <p:fltVal val="90"/>
                                          </p:val>
                                        </p:tav>
                                        <p:tav tm="100000">
                                          <p:val>
                                            <p:fltVal val="0"/>
                                          </p:val>
                                        </p:tav>
                                      </p:tavLst>
                                    </p:anim>
                                    <p:animEffect transition="in" filter="fade">
                                      <p:cBhvr>
                                        <p:cTn id="6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70" y="1111468"/>
            <a:ext cx="6953250" cy="4200525"/>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5299045" y="1201579"/>
            <a:ext cx="2187605" cy="246221"/>
          </a:xfrm>
          <a:prstGeom prst="rect">
            <a:avLst/>
          </a:prstGeom>
          <a:noFill/>
        </p:spPr>
        <p:txBody>
          <a:bodyPr wrap="square" rtlCol="0">
            <a:spAutoFit/>
          </a:bodyPr>
          <a:lstStyle/>
          <a:p>
            <a:pPr algn="r"/>
            <a:r>
              <a:rPr lang="en-US" sz="1000" i="1" dirty="0" smtClean="0">
                <a:solidFill>
                  <a:schemeClr val="bg1"/>
                </a:solidFill>
              </a:rPr>
              <a:t>Nature</a:t>
            </a:r>
            <a:r>
              <a:rPr lang="en-US" sz="1000" dirty="0" smtClean="0">
                <a:solidFill>
                  <a:schemeClr val="bg1"/>
                </a:solidFill>
              </a:rPr>
              <a:t> 2014, July 31. Vol. 511 (7511)</a:t>
            </a:r>
            <a:endParaRPr lang="en-US" sz="1000" i="1" dirty="0">
              <a:solidFill>
                <a:schemeClr val="bg1"/>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328" y="1707176"/>
            <a:ext cx="6858000" cy="3994688"/>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38915" name="Picture 2" descr="cover_3"/>
          <p:cNvPicPr>
            <a:picLocks noChangeAspect="1" noChangeArrowheads="1"/>
          </p:cNvPicPr>
          <p:nvPr/>
        </p:nvPicPr>
        <p:blipFill>
          <a:blip r:embed="rId5" cstate="print"/>
          <a:srcRect t="8273" b="76785"/>
          <a:stretch>
            <a:fillRect/>
          </a:stretch>
        </p:blipFill>
        <p:spPr bwMode="auto">
          <a:xfrm>
            <a:off x="0" y="0"/>
            <a:ext cx="9144000" cy="1023938"/>
          </a:xfrm>
          <a:prstGeom prst="rect">
            <a:avLst/>
          </a:prstGeom>
          <a:noFill/>
          <a:ln w="9525">
            <a:noFill/>
            <a:miter lim="800000"/>
            <a:headEnd/>
            <a:tailEnd/>
          </a:ln>
        </p:spPr>
      </p:pic>
      <p:sp>
        <p:nvSpPr>
          <p:cNvPr id="9" name="TextBox 8"/>
          <p:cNvSpPr txBox="1"/>
          <p:nvPr/>
        </p:nvSpPr>
        <p:spPr>
          <a:xfrm>
            <a:off x="7315237" y="6408662"/>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16</a:t>
            </a:r>
            <a:endParaRPr lang="en-US" sz="2000" b="1" dirty="0">
              <a:solidFill>
                <a:srgbClr val="00ADDC">
                  <a:lumMod val="40000"/>
                  <a:lumOff val="60000"/>
                </a:srgbClr>
              </a:solidFill>
              <a:latin typeface="Arial" charset="0"/>
            </a:endParaRPr>
          </a:p>
        </p:txBody>
      </p:sp>
      <p:sp>
        <p:nvSpPr>
          <p:cNvPr id="10" name="TextBox 9"/>
          <p:cNvSpPr txBox="1"/>
          <p:nvPr/>
        </p:nvSpPr>
        <p:spPr>
          <a:xfrm>
            <a:off x="4953000" y="1676400"/>
            <a:ext cx="2686049" cy="246221"/>
          </a:xfrm>
          <a:prstGeom prst="rect">
            <a:avLst/>
          </a:prstGeom>
          <a:noFill/>
        </p:spPr>
        <p:txBody>
          <a:bodyPr wrap="square" rtlCol="0">
            <a:spAutoFit/>
          </a:bodyPr>
          <a:lstStyle/>
          <a:p>
            <a:pPr algn="r"/>
            <a:r>
              <a:rPr lang="en-US" sz="1000" i="1" dirty="0" smtClean="0">
                <a:solidFill>
                  <a:schemeClr val="bg1"/>
                </a:solidFill>
              </a:rPr>
              <a:t>Nature</a:t>
            </a:r>
            <a:r>
              <a:rPr lang="en-US" sz="1000" dirty="0" smtClean="0">
                <a:solidFill>
                  <a:schemeClr val="bg1"/>
                </a:solidFill>
              </a:rPr>
              <a:t> 2014, July 23. doi.10.1038/nature13480</a:t>
            </a:r>
            <a:endParaRPr lang="en-US" sz="1000" i="1" dirty="0">
              <a:solidFill>
                <a:schemeClr val="bg1"/>
              </a:solidFill>
            </a:endParaRPr>
          </a:p>
        </p:txBody>
      </p:sp>
      <p:pic>
        <p:nvPicPr>
          <p:cNvPr id="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03235" y="2245613"/>
            <a:ext cx="6810322" cy="3819640"/>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sp>
        <p:nvSpPr>
          <p:cNvPr id="11" name="TextBox 10"/>
          <p:cNvSpPr txBox="1"/>
          <p:nvPr/>
        </p:nvSpPr>
        <p:spPr>
          <a:xfrm>
            <a:off x="3810000" y="2151017"/>
            <a:ext cx="3483005" cy="246221"/>
          </a:xfrm>
          <a:prstGeom prst="rect">
            <a:avLst/>
          </a:prstGeom>
          <a:noFill/>
        </p:spPr>
        <p:txBody>
          <a:bodyPr wrap="square" rtlCol="0">
            <a:spAutoFit/>
          </a:bodyPr>
          <a:lstStyle/>
          <a:p>
            <a:pPr algn="r"/>
            <a:r>
              <a:rPr lang="en-US" sz="1000" i="1" dirty="0" smtClean="0">
                <a:solidFill>
                  <a:schemeClr val="bg1"/>
                </a:solidFill>
              </a:rPr>
              <a:t>Cancer Cell, </a:t>
            </a:r>
            <a:r>
              <a:rPr lang="en-US" sz="1000" dirty="0" smtClean="0">
                <a:solidFill>
                  <a:schemeClr val="bg1"/>
                </a:solidFill>
              </a:rPr>
              <a:t>2014, Aug 21. </a:t>
            </a:r>
            <a:r>
              <a:rPr lang="en-US" sz="1000" dirty="0">
                <a:solidFill>
                  <a:schemeClr val="bg1"/>
                </a:solidFill>
              </a:rPr>
              <a:t>doi.org/10.1016/j.ccr.2014.07.014</a:t>
            </a:r>
            <a:endParaRPr lang="en-US" sz="1000" i="1" dirty="0">
              <a:solidFill>
                <a:schemeClr val="bg1"/>
              </a:solidFill>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2475" y="2843056"/>
            <a:ext cx="6858000" cy="3581400"/>
          </a:xfrm>
          <a:prstGeom prst="rect">
            <a:avLst/>
          </a:prstGeom>
          <a:noFill/>
          <a:ln w="952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3" name="TextBox 12"/>
          <p:cNvSpPr txBox="1"/>
          <p:nvPr/>
        </p:nvSpPr>
        <p:spPr>
          <a:xfrm>
            <a:off x="5486399" y="2661963"/>
            <a:ext cx="2533649" cy="246221"/>
          </a:xfrm>
          <a:prstGeom prst="rect">
            <a:avLst/>
          </a:prstGeom>
          <a:noFill/>
        </p:spPr>
        <p:txBody>
          <a:bodyPr wrap="square" rtlCol="0">
            <a:spAutoFit/>
          </a:bodyPr>
          <a:lstStyle/>
          <a:p>
            <a:pPr algn="r"/>
            <a:r>
              <a:rPr lang="en-US" sz="1000" i="1" dirty="0" smtClean="0">
                <a:solidFill>
                  <a:schemeClr val="bg1"/>
                </a:solidFill>
              </a:rPr>
              <a:t>Cell 2014</a:t>
            </a:r>
            <a:r>
              <a:rPr lang="en-US" sz="1000" dirty="0" smtClean="0">
                <a:solidFill>
                  <a:schemeClr val="bg1"/>
                </a:solidFill>
              </a:rPr>
              <a:t>, Aug 14. Vol. 158</a:t>
            </a:r>
            <a:endParaRPr lang="en-US" sz="1000" i="1" dirty="0">
              <a:solidFill>
                <a:schemeClr val="bg1"/>
              </a:solidFill>
            </a:endParaRPr>
          </a:p>
        </p:txBody>
      </p:sp>
    </p:spTree>
    <p:extLst>
      <p:ext uri="{BB962C8B-B14F-4D97-AF65-F5344CB8AC3E}">
        <p14:creationId xmlns:p14="http://schemas.microsoft.com/office/powerpoint/2010/main" val="15402695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7764"/>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54000" y="1083485"/>
            <a:ext cx="9398000" cy="5050615"/>
          </a:xfrm>
          <a:prstGeom prst="rect">
            <a:avLst/>
          </a:prstGeom>
          <a:noFill/>
          <a:ln w="9525" algn="ctr">
            <a:noFill/>
            <a:miter lim="800000"/>
            <a:headEnd/>
            <a:tailEnd/>
          </a:ln>
        </p:spPr>
        <p:txBody>
          <a:bodyPr/>
          <a:lstStyle/>
          <a:p>
            <a:pPr marL="682625" lvl="1" indent="-22542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Presentation from </a:t>
            </a:r>
            <a:r>
              <a:rPr lang="en-US" sz="2800" dirty="0" smtClean="0">
                <a:solidFill>
                  <a:prstClr val="white"/>
                </a:solidFill>
              </a:rPr>
              <a:t>NIH </a:t>
            </a:r>
            <a:r>
              <a:rPr lang="en-US" sz="2800" dirty="0">
                <a:solidFill>
                  <a:prstClr val="white"/>
                </a:solidFill>
              </a:rPr>
              <a:t>Associate Director for </a:t>
            </a:r>
            <a:r>
              <a:rPr lang="en-US" sz="2800" dirty="0" smtClean="0">
                <a:solidFill>
                  <a:prstClr val="white"/>
                </a:solidFill>
              </a:rPr>
              <a:t>	Data Science</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500" dirty="0">
                <a:solidFill>
                  <a:srgbClr val="66FF33"/>
                </a:solidFill>
                <a:latin typeface="Arial" charset="0"/>
              </a:rPr>
              <a:t>Phil </a:t>
            </a:r>
            <a:r>
              <a:rPr lang="en-US" sz="2500" dirty="0" smtClean="0">
                <a:solidFill>
                  <a:srgbClr val="66FF33"/>
                </a:solidFill>
                <a:latin typeface="Arial" charset="0"/>
              </a:rPr>
              <a:t>Bourne</a:t>
            </a:r>
          </a:p>
          <a:p>
            <a:pPr marL="1371600" lvl="2" eaLnBrk="0" hangingPunct="0">
              <a:spcBef>
                <a:spcPts val="0"/>
              </a:spcBef>
              <a:spcAft>
                <a:spcPts val="600"/>
              </a:spcAft>
              <a:buClr>
                <a:srgbClr val="D6ECFF"/>
              </a:buClr>
              <a:buSzPct val="95000"/>
              <a:defRPr/>
            </a:pPr>
            <a:endParaRPr lang="en-US" sz="2500" dirty="0">
              <a:solidFill>
                <a:srgbClr val="66FF33"/>
              </a:solidFill>
              <a:latin typeface="Arial" charset="0"/>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Genome Sequencing Workshop </a:t>
            </a:r>
            <a:r>
              <a:rPr lang="en-US" sz="2800" dirty="0">
                <a:solidFill>
                  <a:prstClr val="white"/>
                </a:solidFill>
              </a:rPr>
              <a:t>Report</a:t>
            </a:r>
          </a:p>
          <a:p>
            <a:pPr marL="1371600" lvl="2" eaLnBrk="0" hangingPunct="0">
              <a:spcBef>
                <a:spcPts val="0"/>
              </a:spcBef>
              <a:spcAft>
                <a:spcPts val="600"/>
              </a:spcAft>
              <a:buClr>
                <a:srgbClr val="D6ECFF"/>
              </a:buClr>
              <a:buSzPct val="95000"/>
              <a:defRPr/>
            </a:pPr>
            <a:r>
              <a:rPr lang="en-US" sz="2500" dirty="0">
                <a:solidFill>
                  <a:srgbClr val="66FF33"/>
                </a:solidFill>
                <a:latin typeface="Arial" charset="0"/>
              </a:rPr>
              <a:t>Adam </a:t>
            </a:r>
            <a:r>
              <a:rPr lang="en-US" sz="2500" dirty="0" err="1">
                <a:solidFill>
                  <a:srgbClr val="66FF33"/>
                </a:solidFill>
                <a:latin typeface="Arial" charset="0"/>
              </a:rPr>
              <a:t>Felsenfeld</a:t>
            </a:r>
            <a:endParaRPr lang="en-US" sz="2400" dirty="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endParaRPr lang="en-US" sz="2500" dirty="0" smtClean="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a:solidFill>
                  <a:prstClr val="white"/>
                </a:solidFill>
              </a:rPr>
              <a:t>Concept </a:t>
            </a:r>
            <a:r>
              <a:rPr lang="en-US" sz="2800" dirty="0" smtClean="0">
                <a:solidFill>
                  <a:prstClr val="white"/>
                </a:solidFill>
              </a:rPr>
              <a:t>Clearances: Genome Sequencing 	Program </a:t>
            </a:r>
            <a:endParaRPr lang="en-US" sz="2500" dirty="0" smtClean="0">
              <a:solidFill>
                <a:srgbClr val="66FF33"/>
              </a:solidFill>
              <a:latin typeface="Arial" charset="0"/>
            </a:endParaRP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Adam Felsenfeld</a:t>
            </a: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Lu Wang</a:t>
            </a:r>
            <a:endParaRPr lang="en-US" sz="2500" dirty="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srgbClr val="66FF33"/>
              </a:solidFill>
              <a:latin typeface="Arial" charset="0"/>
            </a:endParaRPr>
          </a:p>
        </p:txBody>
      </p:sp>
    </p:spTree>
    <p:extLst>
      <p:ext uri="{BB962C8B-B14F-4D97-AF65-F5344CB8AC3E}">
        <p14:creationId xmlns:p14="http://schemas.microsoft.com/office/powerpoint/2010/main" val="419415851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85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417" y="1560099"/>
            <a:ext cx="9380483" cy="3970318"/>
          </a:xfrm>
          <a:prstGeom prst="rect">
            <a:avLst/>
          </a:prstGeom>
        </p:spPr>
        <p:txBody>
          <a:bodyPr wrap="square">
            <a:spAutoFit/>
          </a:bodyPr>
          <a:lstStyle/>
          <a:p>
            <a:pPr marL="342900" indent="-228600" defTabSz="568325" fontAlgn="base">
              <a:spcBef>
                <a:spcPct val="0"/>
              </a:spcBef>
              <a:spcAft>
                <a:spcPts val="1200"/>
              </a:spcAft>
              <a:buFont typeface="Wingdings" pitchFamily="2" charset="2"/>
              <a:buChar char="§"/>
            </a:pPr>
            <a:r>
              <a:rPr lang="en-US" sz="2400" b="1" dirty="0" smtClean="0">
                <a:solidFill>
                  <a:prstClr val="white"/>
                </a:solidFill>
                <a:latin typeface="Arial" pitchFamily="34" charset="0"/>
                <a:cs typeface="Arial" pitchFamily="34" charset="0"/>
              </a:rPr>
              <a:t>15,790 samples / 6,421 families / 1,433 Mendelian disorders</a:t>
            </a:r>
          </a:p>
          <a:p>
            <a:pPr marL="342900" indent="-228600" defTabSz="568325" fontAlgn="base">
              <a:spcBef>
                <a:spcPct val="0"/>
              </a:spcBef>
              <a:spcAft>
                <a:spcPts val="1200"/>
              </a:spcAft>
              <a:buFont typeface="Wingdings" pitchFamily="2" charset="2"/>
              <a:buChar char="§"/>
            </a:pPr>
            <a:r>
              <a:rPr lang="en-US" sz="2400" b="1" dirty="0" smtClean="0">
                <a:solidFill>
                  <a:prstClr val="white"/>
                </a:solidFill>
                <a:latin typeface="Arial" pitchFamily="34" charset="0"/>
                <a:cs typeface="Arial" pitchFamily="34" charset="0"/>
              </a:rPr>
              <a:t>11,800 whole-</a:t>
            </a:r>
            <a:r>
              <a:rPr lang="en-US" sz="2400" b="1" dirty="0" err="1" smtClean="0">
                <a:solidFill>
                  <a:prstClr val="white"/>
                </a:solidFill>
                <a:latin typeface="Arial" pitchFamily="34" charset="0"/>
                <a:cs typeface="Arial" pitchFamily="34" charset="0"/>
              </a:rPr>
              <a:t>exome</a:t>
            </a:r>
            <a:r>
              <a:rPr lang="en-US" sz="2400" b="1" dirty="0" smtClean="0">
                <a:solidFill>
                  <a:prstClr val="white"/>
                </a:solidFill>
                <a:latin typeface="Arial" pitchFamily="34" charset="0"/>
                <a:cs typeface="Arial" pitchFamily="34" charset="0"/>
              </a:rPr>
              <a:t> sequences, various stages of analysis  </a:t>
            </a:r>
          </a:p>
          <a:p>
            <a:pPr marL="342900" lvl="2" indent="-228600" defTabSz="568325" fontAlgn="base">
              <a:spcBef>
                <a:spcPct val="0"/>
              </a:spcBef>
              <a:spcAft>
                <a:spcPts val="1200"/>
              </a:spcAft>
              <a:buFont typeface="Wingdings" pitchFamily="2" charset="2"/>
              <a:buChar char="§"/>
            </a:pPr>
            <a:r>
              <a:rPr lang="en-US" sz="2400" b="1" dirty="0">
                <a:latin typeface="Arial" pitchFamily="34" charset="0"/>
                <a:cs typeface="Arial" pitchFamily="34" charset="0"/>
              </a:rPr>
              <a:t>N</a:t>
            </a:r>
            <a:r>
              <a:rPr lang="en-US" sz="2400" b="1" dirty="0" smtClean="0">
                <a:latin typeface="Arial" pitchFamily="34" charset="0"/>
                <a:cs typeface="Arial" pitchFamily="34" charset="0"/>
              </a:rPr>
              <a:t>ovel discoveries about the genomic bases or clinical 	phenotypes of &gt;280 Mendelian disorders</a:t>
            </a:r>
            <a:endParaRPr lang="en-US" sz="2400" b="1" dirty="0" smtClean="0">
              <a:solidFill>
                <a:schemeClr val="accent4">
                  <a:lumMod val="40000"/>
                  <a:lumOff val="60000"/>
                </a:schemeClr>
              </a:solidFill>
              <a:latin typeface="Arial" pitchFamily="34" charset="0"/>
              <a:cs typeface="Arial" pitchFamily="34" charset="0"/>
            </a:endParaRPr>
          </a:p>
          <a:p>
            <a:pPr marL="342900" indent="-228600" defTabSz="568325" fontAlgn="base">
              <a:spcBef>
                <a:spcPct val="0"/>
              </a:spcBef>
              <a:spcAft>
                <a:spcPts val="1200"/>
              </a:spcAft>
              <a:buFont typeface="Wingdings" pitchFamily="2" charset="2"/>
              <a:buChar char="§"/>
            </a:pPr>
            <a:r>
              <a:rPr lang="en-US" sz="2400" b="1" dirty="0" smtClean="0">
                <a:solidFill>
                  <a:prstClr val="white"/>
                </a:solidFill>
                <a:latin typeface="Arial" pitchFamily="34" charset="0"/>
                <a:cs typeface="Arial" pitchFamily="34" charset="0"/>
              </a:rPr>
              <a:t>Nearly 100 manuscripts published </a:t>
            </a:r>
            <a:r>
              <a:rPr lang="en-US" sz="2400" b="1" dirty="0">
                <a:solidFill>
                  <a:prstClr val="white"/>
                </a:solidFill>
                <a:latin typeface="Arial" pitchFamily="34" charset="0"/>
                <a:cs typeface="Arial" pitchFamily="34" charset="0"/>
              </a:rPr>
              <a:t>or in </a:t>
            </a:r>
            <a:r>
              <a:rPr lang="en-US" sz="2400" b="1" dirty="0" smtClean="0">
                <a:solidFill>
                  <a:prstClr val="white"/>
                </a:solidFill>
                <a:latin typeface="Arial" pitchFamily="34" charset="0"/>
                <a:cs typeface="Arial" pitchFamily="34" charset="0"/>
              </a:rPr>
              <a:t>press </a:t>
            </a:r>
          </a:p>
          <a:p>
            <a:pPr lvl="1" defTabSz="568325" fontAlgn="base">
              <a:spcBef>
                <a:spcPct val="0"/>
              </a:spcBef>
              <a:spcAft>
                <a:spcPts val="1200"/>
              </a:spcAft>
            </a:pPr>
            <a:r>
              <a:rPr lang="en-US" sz="2400" b="1" dirty="0" smtClean="0">
                <a:solidFill>
                  <a:schemeClr val="accent4">
                    <a:lumMod val="40000"/>
                    <a:lumOff val="60000"/>
                  </a:schemeClr>
                </a:solidFill>
                <a:latin typeface="Arial" pitchFamily="34" charset="0"/>
                <a:cs typeface="Arial" pitchFamily="34" charset="0"/>
              </a:rPr>
              <a:t>	Phenotype-driven and genotype-driven approach </a:t>
            </a:r>
            <a:endParaRPr lang="en-US" sz="2400" b="1" dirty="0">
              <a:solidFill>
                <a:schemeClr val="accent4">
                  <a:lumMod val="40000"/>
                  <a:lumOff val="60000"/>
                </a:schemeClr>
              </a:solidFill>
              <a:latin typeface="Arial" pitchFamily="34" charset="0"/>
              <a:cs typeface="Arial" pitchFamily="34" charset="0"/>
            </a:endParaRPr>
          </a:p>
          <a:p>
            <a:pPr lvl="1" defTabSz="568325" fontAlgn="base">
              <a:spcBef>
                <a:spcPct val="0"/>
              </a:spcBef>
              <a:spcAft>
                <a:spcPts val="1200"/>
              </a:spcAft>
            </a:pPr>
            <a:r>
              <a:rPr lang="en-US" sz="2400" b="1" dirty="0" smtClean="0">
                <a:solidFill>
                  <a:schemeClr val="accent4">
                    <a:lumMod val="40000"/>
                    <a:lumOff val="60000"/>
                  </a:schemeClr>
                </a:solidFill>
                <a:latin typeface="Arial" pitchFamily="34" charset="0"/>
                <a:cs typeface="Arial" pitchFamily="34" charset="0"/>
              </a:rPr>
              <a:t>	Disease </a:t>
            </a:r>
            <a:r>
              <a:rPr lang="en-US" sz="2400" b="1" dirty="0">
                <a:solidFill>
                  <a:schemeClr val="accent4">
                    <a:lumMod val="40000"/>
                    <a:lumOff val="60000"/>
                  </a:schemeClr>
                </a:solidFill>
                <a:latin typeface="Arial" pitchFamily="34" charset="0"/>
                <a:cs typeface="Arial" pitchFamily="34" charset="0"/>
              </a:rPr>
              <a:t>genes/pathways and disease biology</a:t>
            </a:r>
          </a:p>
          <a:p>
            <a:pPr lvl="1" defTabSz="568325" fontAlgn="base">
              <a:spcBef>
                <a:spcPct val="0"/>
              </a:spcBef>
              <a:spcAft>
                <a:spcPts val="1200"/>
              </a:spcAft>
            </a:pPr>
            <a:r>
              <a:rPr lang="en-US" sz="2400" b="1" dirty="0" smtClean="0">
                <a:solidFill>
                  <a:schemeClr val="accent4">
                    <a:lumMod val="40000"/>
                    <a:lumOff val="60000"/>
                  </a:schemeClr>
                </a:solidFill>
                <a:latin typeface="Arial" pitchFamily="34" charset="0"/>
                <a:cs typeface="Arial" pitchFamily="34" charset="0"/>
              </a:rPr>
              <a:t>	</a:t>
            </a:r>
            <a:r>
              <a:rPr lang="en-US" sz="2400" b="1" dirty="0" err="1" smtClean="0">
                <a:solidFill>
                  <a:schemeClr val="accent4">
                    <a:lumMod val="40000"/>
                    <a:lumOff val="60000"/>
                  </a:schemeClr>
                </a:solidFill>
                <a:latin typeface="Arial" pitchFamily="34" charset="0"/>
                <a:cs typeface="Arial" pitchFamily="34" charset="0"/>
              </a:rPr>
              <a:t>Pleiotropy</a:t>
            </a:r>
            <a:r>
              <a:rPr lang="en-US" sz="2400" b="1" dirty="0" smtClean="0">
                <a:solidFill>
                  <a:schemeClr val="accent4">
                    <a:lumMod val="40000"/>
                    <a:lumOff val="60000"/>
                  </a:schemeClr>
                </a:solidFill>
                <a:latin typeface="Arial" pitchFamily="34" charset="0"/>
                <a:cs typeface="Arial" pitchFamily="34" charset="0"/>
              </a:rPr>
              <a:t> and genetic heterogeneity</a:t>
            </a:r>
            <a:endParaRPr lang="en-US" sz="2400" b="1" dirty="0" smtClean="0">
              <a:solidFill>
                <a:prstClr val="white"/>
              </a:solidFill>
              <a:latin typeface="Arial" pitchFamily="34" charset="0"/>
              <a:cs typeface="Arial" pitchFamily="34" charset="0"/>
            </a:endParaRPr>
          </a:p>
        </p:txBody>
      </p:sp>
      <p:pic>
        <p:nvPicPr>
          <p:cNvPr id="3" name="Picture 2"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6" name="TextBox 5"/>
          <p:cNvSpPr txBox="1"/>
          <p:nvPr/>
        </p:nvSpPr>
        <p:spPr>
          <a:xfrm>
            <a:off x="7316887" y="6412007"/>
            <a:ext cx="1718740" cy="384721"/>
          </a:xfrm>
          <a:prstGeom prst="rect">
            <a:avLst/>
          </a:prstGeom>
          <a:noFill/>
        </p:spPr>
        <p:txBody>
          <a:bodyPr wrap="none">
            <a:spAutoFit/>
          </a:bodyPr>
          <a:lstStyle/>
          <a:p>
            <a:pPr fontAlgn="base">
              <a:spcBef>
                <a:spcPct val="0"/>
              </a:spcBef>
              <a:spcAft>
                <a:spcPct val="0"/>
              </a:spcAft>
              <a:defRPr/>
            </a:pPr>
            <a:r>
              <a:rPr lang="en-US" sz="1900" b="1" dirty="0">
                <a:solidFill>
                  <a:srgbClr val="00ADDC">
                    <a:lumMod val="40000"/>
                    <a:lumOff val="60000"/>
                  </a:srgbClr>
                </a:solidFill>
                <a:latin typeface="Arial" charset="0"/>
              </a:rPr>
              <a:t>Document </a:t>
            </a:r>
            <a:r>
              <a:rPr lang="en-US" sz="1900" b="1" dirty="0" smtClean="0">
                <a:solidFill>
                  <a:srgbClr val="00ADDC">
                    <a:lumMod val="40000"/>
                    <a:lumOff val="60000"/>
                  </a:srgbClr>
                </a:solidFill>
                <a:latin typeface="Arial" charset="0"/>
              </a:rPr>
              <a:t>17</a:t>
            </a:r>
            <a:endParaRPr lang="en-US" sz="19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405225359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5" name="TextBox 4"/>
          <p:cNvSpPr txBox="1"/>
          <p:nvPr/>
        </p:nvSpPr>
        <p:spPr>
          <a:xfrm>
            <a:off x="7317275" y="6412007"/>
            <a:ext cx="1718740" cy="384721"/>
          </a:xfrm>
          <a:prstGeom prst="rect">
            <a:avLst/>
          </a:prstGeom>
          <a:noFill/>
        </p:spPr>
        <p:txBody>
          <a:bodyPr wrap="none">
            <a:spAutoFit/>
          </a:bodyPr>
          <a:lstStyle/>
          <a:p>
            <a:pPr fontAlgn="base">
              <a:spcBef>
                <a:spcPct val="0"/>
              </a:spcBef>
              <a:spcAft>
                <a:spcPct val="0"/>
              </a:spcAft>
              <a:defRPr/>
            </a:pPr>
            <a:r>
              <a:rPr lang="en-US" sz="1900" b="1" dirty="0">
                <a:solidFill>
                  <a:srgbClr val="00ADDC">
                    <a:lumMod val="40000"/>
                    <a:lumOff val="60000"/>
                  </a:srgbClr>
                </a:solidFill>
                <a:latin typeface="Arial" charset="0"/>
              </a:rPr>
              <a:t>Document </a:t>
            </a:r>
            <a:r>
              <a:rPr lang="en-US" sz="1900" b="1" dirty="0" smtClean="0">
                <a:solidFill>
                  <a:srgbClr val="00ADDC">
                    <a:lumMod val="40000"/>
                    <a:lumOff val="60000"/>
                  </a:srgbClr>
                </a:solidFill>
                <a:latin typeface="Arial" charset="0"/>
              </a:rPr>
              <a:t>17</a:t>
            </a:r>
            <a:endParaRPr lang="en-US" sz="1900" b="1" dirty="0">
              <a:solidFill>
                <a:srgbClr val="00ADDC">
                  <a:lumMod val="40000"/>
                  <a:lumOff val="60000"/>
                </a:srgbClr>
              </a:solidFill>
              <a:latin typeface="Arial" charset="0"/>
            </a:endParaRPr>
          </a:p>
        </p:txBody>
      </p:sp>
      <p:sp>
        <p:nvSpPr>
          <p:cNvPr id="8" name="TextBox 7"/>
          <p:cNvSpPr txBox="1"/>
          <p:nvPr/>
        </p:nvSpPr>
        <p:spPr>
          <a:xfrm>
            <a:off x="2834040" y="5084905"/>
            <a:ext cx="3499971" cy="1569660"/>
          </a:xfrm>
          <a:prstGeom prst="rect">
            <a:avLst/>
          </a:prstGeom>
          <a:noFill/>
          <a:ln>
            <a:solidFill>
              <a:schemeClr val="accent6">
                <a:lumMod val="40000"/>
                <a:lumOff val="60000"/>
              </a:schemeClr>
            </a:solidFill>
          </a:ln>
        </p:spPr>
        <p:txBody>
          <a:bodyPr wrap="square" rtlCol="0">
            <a:spAutoFit/>
          </a:bodyPr>
          <a:lstStyle/>
          <a:p>
            <a:pPr algn="ctr"/>
            <a:r>
              <a:rPr lang="en-US" sz="2400" b="1" dirty="0" smtClean="0"/>
              <a:t>As of August 1, 2014:</a:t>
            </a:r>
          </a:p>
          <a:p>
            <a:pPr algn="ctr"/>
            <a:r>
              <a:rPr lang="en-US" sz="2400" b="1" dirty="0" smtClean="0"/>
              <a:t>662 </a:t>
            </a:r>
            <a:r>
              <a:rPr lang="en-US" sz="2400" b="1" dirty="0"/>
              <a:t>genes </a:t>
            </a:r>
            <a:r>
              <a:rPr lang="en-US" sz="2400" b="1" dirty="0" smtClean="0"/>
              <a:t>submitted</a:t>
            </a:r>
          </a:p>
          <a:p>
            <a:pPr algn="ctr"/>
            <a:r>
              <a:rPr lang="en-US" sz="2400" b="1" dirty="0" smtClean="0"/>
              <a:t>143 submitters</a:t>
            </a:r>
          </a:p>
          <a:p>
            <a:pPr algn="ctr"/>
            <a:r>
              <a:rPr lang="en-US" sz="2400" b="1" dirty="0" smtClean="0"/>
              <a:t>15 </a:t>
            </a:r>
            <a:r>
              <a:rPr lang="en-US" sz="2400" b="1" dirty="0"/>
              <a:t>matches </a:t>
            </a:r>
            <a:endParaRPr lang="en-US" sz="2400" b="1" dirty="0">
              <a:solidFill>
                <a:srgbClr val="FFFF00"/>
              </a:solidFill>
              <a:cs typeface="Arial" panose="020B0604020202020204" pitchFamily="34" charset="0"/>
            </a:endParaRPr>
          </a:p>
        </p:txBody>
      </p:sp>
      <p:grpSp>
        <p:nvGrpSpPr>
          <p:cNvPr id="2" name="Group 1"/>
          <p:cNvGrpSpPr/>
          <p:nvPr/>
        </p:nvGrpSpPr>
        <p:grpSpPr>
          <a:xfrm>
            <a:off x="1474096" y="1438029"/>
            <a:ext cx="6192713" cy="3417552"/>
            <a:chOff x="1399600" y="3368040"/>
            <a:chExt cx="4570559" cy="2589286"/>
          </a:xfrm>
          <a:effectLst>
            <a:glow rad="228600">
              <a:schemeClr val="accent3">
                <a:satMod val="175000"/>
                <a:alpha val="40000"/>
              </a:schemeClr>
            </a:glow>
          </a:effectLst>
        </p:grpSpPr>
        <p:pic>
          <p:nvPicPr>
            <p:cNvPr id="7"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738" r="1264" b="7289"/>
            <a:stretch/>
          </p:blipFill>
          <p:spPr bwMode="auto">
            <a:xfrm>
              <a:off x="1399600" y="3368040"/>
              <a:ext cx="4570559" cy="2589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474444" y="3588603"/>
              <a:ext cx="4433399" cy="584775"/>
            </a:xfrm>
            <a:prstGeom prst="rect">
              <a:avLst/>
            </a:prstGeom>
            <a:solidFill>
              <a:srgbClr val="200864"/>
            </a:solidFill>
          </p:spPr>
          <p:txBody>
            <a:bodyPr wrap="square" rtlCol="0">
              <a:spAutoFit/>
            </a:bodyPr>
            <a:lstStyle/>
            <a:p>
              <a:pPr algn="ctr"/>
              <a:r>
                <a:rPr lang="en-US" sz="3200" b="1" dirty="0" smtClean="0">
                  <a:latin typeface="Arial" panose="020B0604020202020204" pitchFamily="34" charset="0"/>
                  <a:cs typeface="Arial" panose="020B0604020202020204" pitchFamily="34" charset="0"/>
                </a:rPr>
                <a:t>GeneMatcher</a:t>
              </a:r>
            </a:p>
          </p:txBody>
        </p:sp>
      </p:grpSp>
    </p:spTree>
    <p:extLst>
      <p:ext uri="{BB962C8B-B14F-4D97-AF65-F5344CB8AC3E}">
        <p14:creationId xmlns:p14="http://schemas.microsoft.com/office/powerpoint/2010/main" val="104933091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105" y="2267296"/>
            <a:ext cx="8610600" cy="3293209"/>
          </a:xfrm>
          <a:prstGeom prst="rect">
            <a:avLst/>
          </a:prstGeom>
        </p:spPr>
        <p:txBody>
          <a:bodyPr wrap="square">
            <a:spAutoFit/>
          </a:bodyPr>
          <a:lstStyle/>
          <a:p>
            <a:pPr marL="342900" indent="-228600" defTabSz="568325" fontAlgn="base">
              <a:spcBef>
                <a:spcPct val="0"/>
              </a:spcBef>
              <a:spcAft>
                <a:spcPts val="1200"/>
              </a:spcAft>
              <a:buFont typeface="Wingdings" pitchFamily="2" charset="2"/>
              <a:buChar char="§"/>
            </a:pPr>
            <a:r>
              <a:rPr lang="en-US" sz="2400" b="1" dirty="0" smtClean="0">
                <a:latin typeface="Arial" pitchFamily="34" charset="0"/>
                <a:cs typeface="Arial" pitchFamily="34" charset="0"/>
              </a:rPr>
              <a:t>17 participants</a:t>
            </a:r>
          </a:p>
          <a:p>
            <a:pPr marL="342900" indent="-228600" defTabSz="568325" fontAlgn="base">
              <a:spcBef>
                <a:spcPct val="0"/>
              </a:spcBef>
              <a:spcAft>
                <a:spcPts val="1200"/>
              </a:spcAft>
              <a:buFont typeface="Wingdings" pitchFamily="2" charset="2"/>
              <a:buChar char="§"/>
            </a:pPr>
            <a:r>
              <a:rPr lang="en-US" sz="2400" b="1" dirty="0" smtClean="0">
                <a:latin typeface="Arial" pitchFamily="34" charset="0"/>
                <a:cs typeface="Arial" pitchFamily="34" charset="0"/>
              </a:rPr>
              <a:t>Interaction </a:t>
            </a:r>
            <a:r>
              <a:rPr lang="en-US" sz="2400" b="1" dirty="0">
                <a:latin typeface="Arial" pitchFamily="34" charset="0"/>
                <a:cs typeface="Arial" pitchFamily="34" charset="0"/>
              </a:rPr>
              <a:t>with </a:t>
            </a:r>
            <a:r>
              <a:rPr lang="en-US" sz="2400" b="1" dirty="0" smtClean="0">
                <a:latin typeface="Arial" pitchFamily="34" charset="0"/>
                <a:cs typeface="Arial" pitchFamily="34" charset="0"/>
              </a:rPr>
              <a:t>Center analysts</a:t>
            </a:r>
            <a:r>
              <a:rPr lang="en-US" sz="2400" b="1" dirty="0">
                <a:latin typeface="Arial" pitchFamily="34" charset="0"/>
                <a:cs typeface="Arial" pitchFamily="34" charset="0"/>
              </a:rPr>
              <a:t>, IT team, and PIs</a:t>
            </a:r>
          </a:p>
          <a:p>
            <a:pPr marL="342900" indent="-228600" defTabSz="568325" fontAlgn="base">
              <a:spcBef>
                <a:spcPct val="0"/>
              </a:spcBef>
              <a:spcAft>
                <a:spcPts val="1200"/>
              </a:spcAft>
              <a:buFont typeface="Wingdings" pitchFamily="2" charset="2"/>
              <a:buChar char="§"/>
            </a:pPr>
            <a:r>
              <a:rPr lang="en-US" sz="2400" b="1" dirty="0">
                <a:latin typeface="Arial" pitchFamily="34" charset="0"/>
                <a:cs typeface="Arial" pitchFamily="34" charset="0"/>
              </a:rPr>
              <a:t>Concept-driven lectures on approaches to Mendelian </a:t>
            </a:r>
            <a:r>
              <a:rPr lang="en-US" sz="2400" b="1" dirty="0" smtClean="0">
                <a:latin typeface="Arial" pitchFamily="34" charset="0"/>
                <a:cs typeface="Arial" pitchFamily="34" charset="0"/>
              </a:rPr>
              <a:t>	gene </a:t>
            </a:r>
            <a:r>
              <a:rPr lang="en-US" sz="2400" b="1" dirty="0">
                <a:latin typeface="Arial" pitchFamily="34" charset="0"/>
                <a:cs typeface="Arial" pitchFamily="34" charset="0"/>
              </a:rPr>
              <a:t>discovery (e.g., how to design project)</a:t>
            </a:r>
          </a:p>
          <a:p>
            <a:pPr marL="342900" indent="-228600" defTabSz="568325" fontAlgn="base">
              <a:spcBef>
                <a:spcPct val="0"/>
              </a:spcBef>
              <a:spcAft>
                <a:spcPts val="1200"/>
              </a:spcAft>
              <a:buFont typeface="Wingdings" pitchFamily="2" charset="2"/>
              <a:buChar char="§"/>
            </a:pPr>
            <a:r>
              <a:rPr lang="en-US" sz="2400" b="1" dirty="0" smtClean="0">
                <a:latin typeface="Arial" pitchFamily="34" charset="0"/>
                <a:cs typeface="Arial" pitchFamily="34" charset="0"/>
              </a:rPr>
              <a:t>Hands-on data </a:t>
            </a:r>
            <a:r>
              <a:rPr lang="en-US" sz="2400" b="1" dirty="0">
                <a:latin typeface="Arial" pitchFamily="34" charset="0"/>
                <a:cs typeface="Arial" pitchFamily="34" charset="0"/>
              </a:rPr>
              <a:t>analysis </a:t>
            </a:r>
            <a:r>
              <a:rPr lang="en-US" sz="2400" b="1" dirty="0" smtClean="0">
                <a:latin typeface="Arial" pitchFamily="34" charset="0"/>
                <a:cs typeface="Arial" pitchFamily="34" charset="0"/>
              </a:rPr>
              <a:t>using open-source </a:t>
            </a:r>
            <a:r>
              <a:rPr lang="en-US" sz="2400" b="1" dirty="0">
                <a:latin typeface="Arial" pitchFamily="34" charset="0"/>
                <a:cs typeface="Arial" pitchFamily="34" charset="0"/>
              </a:rPr>
              <a:t>software </a:t>
            </a:r>
            <a:r>
              <a:rPr lang="en-US" sz="2400" b="1" dirty="0" smtClean="0">
                <a:latin typeface="Arial" pitchFamily="34" charset="0"/>
                <a:cs typeface="Arial" pitchFamily="34" charset="0"/>
              </a:rPr>
              <a:t>	and the testing of different genetic models</a:t>
            </a:r>
            <a:endParaRPr lang="en-US" sz="2400" b="1" dirty="0">
              <a:latin typeface="Arial" pitchFamily="34" charset="0"/>
              <a:cs typeface="Arial" pitchFamily="34" charset="0"/>
            </a:endParaRPr>
          </a:p>
          <a:p>
            <a:pPr marL="342900" indent="-228600" defTabSz="568325" fontAlgn="base">
              <a:spcBef>
                <a:spcPct val="0"/>
              </a:spcBef>
              <a:spcAft>
                <a:spcPts val="1200"/>
              </a:spcAft>
              <a:buFont typeface="Wingdings" pitchFamily="2" charset="2"/>
              <a:buChar char="§"/>
            </a:pPr>
            <a:r>
              <a:rPr lang="en-US" sz="2400" b="1" dirty="0" smtClean="0">
                <a:latin typeface="Arial" pitchFamily="34" charset="0"/>
                <a:cs typeface="Arial" pitchFamily="34" charset="0"/>
              </a:rPr>
              <a:t>Positive post-workshop </a:t>
            </a:r>
            <a:r>
              <a:rPr lang="en-US" sz="2400" b="1" dirty="0">
                <a:latin typeface="Arial" pitchFamily="34" charset="0"/>
                <a:cs typeface="Arial" pitchFamily="34" charset="0"/>
              </a:rPr>
              <a:t>feedback from </a:t>
            </a:r>
            <a:r>
              <a:rPr lang="en-US" sz="2400" b="1" dirty="0" smtClean="0">
                <a:latin typeface="Arial" pitchFamily="34" charset="0"/>
                <a:cs typeface="Arial" pitchFamily="34" charset="0"/>
              </a:rPr>
              <a:t>attendees</a:t>
            </a:r>
            <a:endParaRPr lang="en-US" sz="2400" b="1" dirty="0">
              <a:latin typeface="Arial" pitchFamily="34" charset="0"/>
              <a:cs typeface="Arial" pitchFamily="34" charset="0"/>
            </a:endParaRPr>
          </a:p>
        </p:txBody>
      </p:sp>
      <p:pic>
        <p:nvPicPr>
          <p:cNvPr id="3" name="Picture 2" descr="Screen shot 2012-04-20 at 7.04.49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9143999" cy="1220518"/>
          </a:xfrm>
          <a:prstGeom prst="rect">
            <a:avLst/>
          </a:prstGeom>
        </p:spPr>
      </p:pic>
      <p:sp>
        <p:nvSpPr>
          <p:cNvPr id="4" name="TextBox 3"/>
          <p:cNvSpPr txBox="1"/>
          <p:nvPr/>
        </p:nvSpPr>
        <p:spPr>
          <a:xfrm>
            <a:off x="7318475" y="6412007"/>
            <a:ext cx="1718740" cy="384721"/>
          </a:xfrm>
          <a:prstGeom prst="rect">
            <a:avLst/>
          </a:prstGeom>
          <a:noFill/>
        </p:spPr>
        <p:txBody>
          <a:bodyPr wrap="none">
            <a:spAutoFit/>
          </a:bodyPr>
          <a:lstStyle/>
          <a:p>
            <a:pPr fontAlgn="base">
              <a:spcBef>
                <a:spcPct val="0"/>
              </a:spcBef>
              <a:spcAft>
                <a:spcPct val="0"/>
              </a:spcAft>
              <a:defRPr/>
            </a:pPr>
            <a:r>
              <a:rPr lang="en-US" sz="1900" b="1" dirty="0">
                <a:solidFill>
                  <a:srgbClr val="00ADDC">
                    <a:lumMod val="40000"/>
                    <a:lumOff val="60000"/>
                  </a:srgbClr>
                </a:solidFill>
                <a:latin typeface="Arial" charset="0"/>
              </a:rPr>
              <a:t>Document </a:t>
            </a:r>
            <a:r>
              <a:rPr lang="en-US" sz="1900" b="1" dirty="0" smtClean="0">
                <a:solidFill>
                  <a:srgbClr val="00ADDC">
                    <a:lumMod val="40000"/>
                    <a:lumOff val="60000"/>
                  </a:srgbClr>
                </a:solidFill>
                <a:latin typeface="Arial" charset="0"/>
              </a:rPr>
              <a:t>17</a:t>
            </a:r>
            <a:endParaRPr lang="en-US" sz="1900" b="1" dirty="0">
              <a:solidFill>
                <a:srgbClr val="00ADDC">
                  <a:lumMod val="40000"/>
                  <a:lumOff val="60000"/>
                </a:srgbClr>
              </a:solidFill>
              <a:latin typeface="Arial" charset="0"/>
            </a:endParaRPr>
          </a:p>
        </p:txBody>
      </p:sp>
      <p:sp>
        <p:nvSpPr>
          <p:cNvPr id="5" name="TextBox 4"/>
          <p:cNvSpPr txBox="1"/>
          <p:nvPr/>
        </p:nvSpPr>
        <p:spPr>
          <a:xfrm>
            <a:off x="9706" y="1457980"/>
            <a:ext cx="9107399" cy="523220"/>
          </a:xfrm>
          <a:prstGeom prst="rect">
            <a:avLst/>
          </a:prstGeom>
          <a:noFill/>
        </p:spPr>
        <p:txBody>
          <a:bodyPr wrap="square" rtlCol="0">
            <a:spAutoFit/>
          </a:bodyPr>
          <a:lstStyle/>
          <a:p>
            <a:pPr algn="ctr"/>
            <a:r>
              <a:rPr lang="en-US" sz="2800" b="1" dirty="0" smtClean="0">
                <a:solidFill>
                  <a:srgbClr val="FFFF00"/>
                </a:solidFill>
                <a:latin typeface="Arial" panose="020B0604020202020204" pitchFamily="34" charset="0"/>
                <a:cs typeface="Arial" panose="020B0604020202020204" pitchFamily="34" charset="0"/>
              </a:rPr>
              <a:t>2</a:t>
            </a:r>
            <a:r>
              <a:rPr lang="en-US" sz="2800" b="1" baseline="30000" dirty="0" smtClean="0">
                <a:solidFill>
                  <a:srgbClr val="FFFF00"/>
                </a:solidFill>
                <a:latin typeface="Arial" panose="020B0604020202020204" pitchFamily="34" charset="0"/>
                <a:cs typeface="Arial" panose="020B0604020202020204" pitchFamily="34" charset="0"/>
              </a:rPr>
              <a:t>nd</a:t>
            </a:r>
            <a:r>
              <a:rPr lang="en-US" sz="2800" b="1" dirty="0" smtClean="0">
                <a:solidFill>
                  <a:srgbClr val="FFFF00"/>
                </a:solidFill>
                <a:latin typeface="Arial" panose="020B0604020202020204" pitchFamily="34" charset="0"/>
                <a:cs typeface="Arial" panose="020B0604020202020204" pitchFamily="34" charset="0"/>
              </a:rPr>
              <a:t> UWCMG Mendelian Data Analysis Workshop</a:t>
            </a:r>
            <a:endParaRPr lang="en-US" sz="28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055555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txBox="1">
            <a:spLocks/>
          </p:cNvSpPr>
          <p:nvPr/>
        </p:nvSpPr>
        <p:spPr bwMode="auto">
          <a:xfrm>
            <a:off x="-1058" y="8033"/>
            <a:ext cx="9144000" cy="80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fontAlgn="base">
              <a:spcBef>
                <a:spcPct val="0"/>
              </a:spcBef>
              <a:spcAft>
                <a:spcPct val="0"/>
              </a:spcAft>
            </a:pPr>
            <a:r>
              <a:rPr lang="en-US" sz="3600" dirty="0" smtClean="0">
                <a:solidFill>
                  <a:srgbClr val="FFFF00"/>
                </a:solidFill>
                <a:cs typeface="Arial" charset="0"/>
              </a:rPr>
              <a:t>Genome Sequencing Informatics Tools</a:t>
            </a:r>
          </a:p>
        </p:txBody>
      </p:sp>
      <p:sp>
        <p:nvSpPr>
          <p:cNvPr id="7171" name="Content Placeholder 3"/>
          <p:cNvSpPr>
            <a:spLocks/>
          </p:cNvSpPr>
          <p:nvPr/>
        </p:nvSpPr>
        <p:spPr bwMode="auto">
          <a:xfrm>
            <a:off x="304800" y="2590800"/>
            <a:ext cx="871307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marL="339725" lvl="1" indent="-228600" defTabSz="574675" eaLnBrk="0" hangingPunct="0">
              <a:spcBef>
                <a:spcPts val="1800"/>
              </a:spcBef>
              <a:buClr>
                <a:schemeClr val="tx1"/>
              </a:buClr>
              <a:buSzPct val="95000"/>
              <a:buFont typeface="Wingdings" pitchFamily="2" charset="2"/>
              <a:buChar char=""/>
              <a:defRPr/>
            </a:pPr>
            <a:r>
              <a:rPr lang="en-US" sz="2400" b="1" dirty="0" err="1" smtClean="0">
                <a:latin typeface="Arial" pitchFamily="34" charset="0"/>
                <a:cs typeface="Arial" pitchFamily="34" charset="0"/>
              </a:rPr>
              <a:t>iSeqtools</a:t>
            </a:r>
            <a:r>
              <a:rPr lang="en-US" sz="2400" b="1" dirty="0" smtClean="0">
                <a:latin typeface="Arial" pitchFamily="34" charset="0"/>
                <a:cs typeface="Arial" pitchFamily="34" charset="0"/>
              </a:rPr>
              <a:t> being used in clinical research for analysis 	and annotation of complex genomic variants</a:t>
            </a:r>
          </a:p>
          <a:p>
            <a:pPr marL="568325" lvl="2" defTabSz="574675" eaLnBrk="0" hangingPunct="0">
              <a:spcBef>
                <a:spcPts val="1800"/>
              </a:spcBef>
              <a:buClr>
                <a:srgbClr val="D6ECFF"/>
              </a:buClr>
              <a:buSzPct val="95000"/>
              <a:defRPr/>
            </a:pPr>
            <a:r>
              <a:rPr lang="en-US" sz="2400" b="1" dirty="0" smtClean="0">
                <a:solidFill>
                  <a:schemeClr val="accent4">
                    <a:lumMod val="20000"/>
                    <a:lumOff val="80000"/>
                  </a:schemeClr>
                </a:solidFill>
                <a:latin typeface="Arial" pitchFamily="34" charset="0"/>
                <a:cs typeface="Arial" pitchFamily="34" charset="0"/>
              </a:rPr>
              <a:t>Annotation of CNVs (benign vs. pathogenic)</a:t>
            </a:r>
          </a:p>
          <a:p>
            <a:pPr marL="568325" lvl="2" defTabSz="574675" eaLnBrk="0" hangingPunct="0">
              <a:spcBef>
                <a:spcPts val="1800"/>
              </a:spcBef>
              <a:buClr>
                <a:srgbClr val="D6ECFF"/>
              </a:buClr>
              <a:buSzPct val="95000"/>
              <a:defRPr/>
            </a:pPr>
            <a:r>
              <a:rPr lang="en-US" sz="2400" b="1" dirty="0" smtClean="0">
                <a:solidFill>
                  <a:schemeClr val="accent4">
                    <a:lumMod val="20000"/>
                    <a:lumOff val="80000"/>
                  </a:schemeClr>
                </a:solidFill>
                <a:latin typeface="Arial" pitchFamily="34" charset="0"/>
                <a:cs typeface="Arial" pitchFamily="34" charset="0"/>
              </a:rPr>
              <a:t>Analysis of complex </a:t>
            </a:r>
            <a:r>
              <a:rPr lang="en-US" sz="2400" b="1" dirty="0" err="1" smtClean="0">
                <a:solidFill>
                  <a:schemeClr val="accent4">
                    <a:lumMod val="20000"/>
                    <a:lumOff val="80000"/>
                  </a:schemeClr>
                </a:solidFill>
                <a:latin typeface="Arial" pitchFamily="34" charset="0"/>
                <a:cs typeface="Arial" pitchFamily="34" charset="0"/>
              </a:rPr>
              <a:t>indels</a:t>
            </a:r>
            <a:endParaRPr lang="en-US" sz="2400" b="1" dirty="0">
              <a:solidFill>
                <a:schemeClr val="accent4">
                  <a:lumMod val="20000"/>
                  <a:lumOff val="80000"/>
                </a:schemeClr>
              </a:solidFill>
              <a:latin typeface="Arial" pitchFamily="34" charset="0"/>
              <a:cs typeface="Arial" pitchFamily="34" charset="0"/>
            </a:endParaRPr>
          </a:p>
          <a:p>
            <a:pPr marL="568325" lvl="2" defTabSz="574675" eaLnBrk="0" hangingPunct="0">
              <a:spcBef>
                <a:spcPts val="1800"/>
              </a:spcBef>
              <a:buClr>
                <a:srgbClr val="D6ECFF"/>
              </a:buClr>
              <a:buSzPct val="95000"/>
              <a:defRPr/>
            </a:pPr>
            <a:r>
              <a:rPr lang="en-US" sz="2400" b="1" dirty="0" smtClean="0">
                <a:solidFill>
                  <a:schemeClr val="accent4">
                    <a:lumMod val="20000"/>
                    <a:lumOff val="80000"/>
                  </a:schemeClr>
                </a:solidFill>
                <a:latin typeface="Arial" pitchFamily="34" charset="0"/>
                <a:cs typeface="Arial" pitchFamily="34" charset="0"/>
              </a:rPr>
              <a:t>Prediction of structural variants</a:t>
            </a:r>
          </a:p>
          <a:p>
            <a:pPr marL="339725" lvl="1" indent="-228600" defTabSz="574675" eaLnBrk="0" hangingPunct="0">
              <a:spcBef>
                <a:spcPts val="1800"/>
              </a:spcBef>
              <a:buClr>
                <a:schemeClr val="tx1"/>
              </a:buClr>
              <a:buSzPct val="95000"/>
              <a:buFont typeface="Wingdings" pitchFamily="2" charset="2"/>
              <a:buChar char=""/>
              <a:defRPr/>
            </a:pPr>
            <a:r>
              <a:rPr lang="en-US" sz="2400" dirty="0">
                <a:solidFill>
                  <a:prstClr val="white"/>
                </a:solidFill>
                <a:cs typeface="Arial" pitchFamily="34" charset="0"/>
              </a:rPr>
              <a:t>2014 ASHG workshop </a:t>
            </a:r>
            <a:r>
              <a:rPr lang="en-US" sz="2400" b="1" dirty="0" smtClean="0">
                <a:solidFill>
                  <a:prstClr val="white"/>
                </a:solidFill>
                <a:latin typeface="Arial" pitchFamily="34" charset="0"/>
                <a:cs typeface="Arial" pitchFamily="34" charset="0"/>
              </a:rPr>
              <a:t>“</a:t>
            </a:r>
            <a:r>
              <a:rPr lang="en-US" sz="2400" b="1" dirty="0" err="1" smtClean="0">
                <a:solidFill>
                  <a:prstClr val="white"/>
                </a:solidFill>
                <a:latin typeface="Arial" pitchFamily="34" charset="0"/>
                <a:cs typeface="Arial" pitchFamily="34" charset="0"/>
              </a:rPr>
              <a:t>iSeqTools</a:t>
            </a:r>
            <a:r>
              <a:rPr lang="en-US" sz="2400" b="1" dirty="0" smtClean="0">
                <a:solidFill>
                  <a:prstClr val="white"/>
                </a:solidFill>
                <a:latin typeface="Arial" pitchFamily="34" charset="0"/>
                <a:cs typeface="Arial" pitchFamily="34" charset="0"/>
              </a:rPr>
              <a:t> to demystify the 	cloud” sold out; “hands on” evening session added</a:t>
            </a:r>
            <a:endParaRPr lang="en-US" sz="2800" b="1" dirty="0">
              <a:solidFill>
                <a:prstClr val="white"/>
              </a:solidFill>
              <a:latin typeface="Arial" pitchFamily="34" charset="0"/>
              <a:cs typeface="Arial" pitchFamily="34" charset="0"/>
            </a:endParaRPr>
          </a:p>
        </p:txBody>
      </p:sp>
      <p:sp>
        <p:nvSpPr>
          <p:cNvPr id="10" name="TextBox 9"/>
          <p:cNvSpPr txBox="1"/>
          <p:nvPr/>
        </p:nvSpPr>
        <p:spPr>
          <a:xfrm>
            <a:off x="7317066" y="6408722"/>
            <a:ext cx="1903942" cy="400110"/>
          </a:xfrm>
          <a:prstGeom prst="rect">
            <a:avLst/>
          </a:prstGeom>
          <a:noFill/>
        </p:spPr>
        <p:txBody>
          <a:bodyPr wrap="square">
            <a:spAutoFit/>
          </a:bodyPr>
          <a:lstStyle/>
          <a:p>
            <a:pPr>
              <a:defRPr/>
            </a:pPr>
            <a:r>
              <a:rPr lang="en-US" sz="2000" b="1" dirty="0" smtClean="0">
                <a:solidFill>
                  <a:schemeClr val="accent4">
                    <a:lumMod val="40000"/>
                    <a:lumOff val="60000"/>
                  </a:schemeClr>
                </a:solidFill>
                <a:latin typeface="Arial" charset="0"/>
              </a:rPr>
              <a:t>Document 18</a:t>
            </a:r>
            <a:endParaRPr lang="en-US" sz="2000" b="1" dirty="0">
              <a:solidFill>
                <a:schemeClr val="accent4">
                  <a:lumMod val="40000"/>
                  <a:lumOff val="60000"/>
                </a:schemeClr>
              </a:solidFill>
              <a:latin typeface="Arial"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357" y="757545"/>
            <a:ext cx="4905163" cy="1660208"/>
          </a:xfrm>
          <a:prstGeom prst="rect">
            <a:avLst/>
          </a:prstGeom>
          <a:effectLst>
            <a:softEdge rad="63500"/>
          </a:effectLst>
        </p:spPr>
      </p:pic>
      <p:sp>
        <p:nvSpPr>
          <p:cNvPr id="3" name="AutoShape 2"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eg;base64,/9j/4AAQSkZJRgABAQAAAQABAAD/2wCEAAkGBhMSERUTExQWFRQWGBgYFxgYFxgeGxsYGBUXFxcWHBgXGyYfGBwkGRUUHy8gIygpLCwsFR4xNTAqNyYrLCkBCQoKDgwOGg8PGi0kHyQsLCwsLCwsLCwsLCwsLCwsLCwsLCwsLCosLCwsLCwsLCwsLCwsLCwsLCwsLCwsLCwsLP/AABEIALgBEwMBIgACEQEDEQH/xAAbAAACAwEBAQAAAAAAAAAAAAAEBQIDBgABB//EAEEQAAIBAgQDBQUHAgUDBAMAAAECEQADBBIhMQVBUQYTImFxMkKBkaEUI1KxwdHhYvAzcoKS8RUWQwckorIXwuL/xAAaAQADAQEBAQAAAAAAAAAAAAABAgMABAYF/8QALBEAAgICAgEDAwMEAwAAAAAAAAECERIhAzFBEyJRMmGBcaGxI5Hw8TNSwf/aAAwDAQACEQMRAD8A0V3hPebaDnVlrA2bGvOqOKcfCCFFC38WAAdyRXnbUej7CjJ9l97tKobKQY5V7i+J3mgWoA5ms3hLme62Y89BRzY0q2Wtm0O+ONjHH2LjIBnJkUs4bgArzdMiiOBcWW4zW58S6/Cj8dhB7vPamQrdaPL1+3sg0qm3israDWh7tgiPxUfhkywSNaSrZtJC7G8VJJHOhFuO/OmHFLSu0qI61ThMM5MKNOtbzQ66sK4AroxEytNOJ4JHIb3hXllMogb86FxnEQnrVbpUSpylaDVfSJrwW1Jzc6VpZa6khspO1OeD8LC7sWPOaytsnJYhAWV6CqMi8qIx+FzrAOX0pPgsIysQTpyrT+ECC1YU2AJ51VfwRXUTTi2mlRa2CaRRsOYuw+NA0dd6pfgksXHhB5U0+xL8auVpBBq0Y+GLnXRhbnAEDsW9qjLWLFtcomneO4UHIOzCqLnDrY0OpqThJ+Sy5I+ROOOaxBr25i8+gmTTwcPtx7IoC/dRDoBNK4fLGU0+kMeCMtogMdW5V5xO1luExvWewOILYkMToKd8Tx2cwN6pmqolKLUge/cB0NJceWttptRnDcZNwq4g8qdX+Ai8NDBrKLkNmoMT9n7+a5lI3Fe4/CIHMjY0xs8EaxcU761HtLh4OcDfejg0tgzTlaE11EaMtCYnCj0NeX7rAeFYq3D4nbvBpSFfBbhLrpGs07dhANCJZVlzJUxYNyBsayfgR12XFx1rqsHCep1rq1MFxEV9YkkMZ8jVuXOugM9Ipm+LyaOCPUfrVtrFK2zLUqRVzfwZrDYRg5JQgjyrxrdxnnK3TatUQd5FWW0Mb0y7FczHcJ4Ncs4jvYMMYPoa197Rcp3Ps0TZxfusBUOI5AqywDT4f2qjdonlb2hJhbDlypIHmacrh8i6kMaGxHDgzZySp5xtVt1cq6AtpyrRpBlcuipMOjMZFeKxHhUQOtW8CXvHYsIjrXmKxeRj4TEwKzWrRrp0VcQd7ds5RJrMcPwV7EXM1wQg5da0GIxxP7UdgLQUabnehH3djOTii3B4RVWSPSjMLZgZudVWxmPkKvtPLxyFWpJWczbYTbcc6zuM4h/7nJEU2Nw54IkUDxThIa6lwGIqbbaHiknsPw1yRHOrmWg8PoaYFudZCMgomoPbjU1730Va10RVU0xWqBDi0bbUiuS2p1IjpUU4YgYum51jlNDYrvBqf4rO12Np9BvgcQfnQV7s2pOYGa4XdATVqYwj2ZoWvIVa6FR4Gc5IEUT9jCiT86apiVuaHwP1pfxFLhK2EytcuGACJAQyDcI9dB0hj7tCMFJ6M5vyKOI4cORlIkcxRuG4jctxI250gu20GLuDDE90kAa6M3skgcgcpPowprg1d5z/AApZPCVFUsops0A4orasJFWcQyXLcjUUrw3CLr7aL1OlN8PgRbTKzTVrlJbItRj0zPPbQQdKExRRzEVocVw+1c8KiI6Urw/BchLN6Cag4SLRnGtlfDb6LKDemGGvgGY1pd9nS2S3M1abwy5tqGTRnFPolfxRzGupK/GxNdQyH9M0XFrIZQpHOZpZ/wBtd8Tk0IE0VwbjYvkoQdevKmVuw1l806fpVaUt+CWUoa8ibhfD2goynQ9abm2LYmRpyphdtd4M1uM3Os1j8ITm1Of6CpThitDRlm9heKxikiKpzqxGYAxsTyqHDsA5SWIBmINde4cwklgBUll2UqPVncTvsmqtp0orhXFAb1pCNW6baCaUpZZyVB05Ny+NO+FsQVUlSw2gfrVIfUmCaWNDq7h1ViRp1pXxS3njoNoo69fjQneg3cqvgAJ61ec10jnjFg//AE1AsgAHzq7DQNDzpNexrltW1mjrVtyRPUVzPlr6UWfH8sLxeIyKQBr5UHY4kIykwas4zc7u2XnUERWcv8R7zZYNPOTNDjtGl+1QPDqaR8Qx11gytI6RRNjCXAFJ8IPXc/CjMgjqfOkdhVRfyWcIdsil94pmzx8dqBtnQbaVVxO9d7ubcSN5HKqZe0ljch3bSV1GtI+IcSYNCLOsa6CaYcF4slxBqCw9r1oftLaItyBz1+POjfttGivfiwazjG3MA+RmuxnG8txQRKHQnzpPwu0lts2YnyZqO4tftXbcSA3KpZtLsv6ayqgu6qkzrHlXtzHhRCilXCcW0ZGOo501tlQxzkKB8zW3LpgccXtEYZpZ/AgBZm6KBJPrAobiWNbD2Ll9hlvX4S1+JFIhUU8sqa+betF47Frca1aQZg5DtPvKrSi+hZc3oi9aSYjG/a8cXYzawxyLGzXN3PmAYH+g10wioLsjJuT6HfCOyqWraZzDHxMByJ934CB8KcqLSn7tJPU0kxGNckZYjzOtFXi6qty1udCDTKSXSFab7YwuYh6X4m2x96KpNu/c1Zwvko/WrbXD2UTmLNynalk3ICSXkhatlDmZv5qN3iraiAQats8JZwWu3YedBHhjkKCvYFlJAI0pW5R/QKpg93Gqq+JSaBv3O8WATTXuCRrFRexpERSNWUU6M4mCMbV1OThH5HSuoYlfUGeFt+L2QOjDnROJvLc+7LAkdN6ETitoGAQQfWPnUPtqLLLaDH11+tHXSZKn20MOG3e6OmvXWveIXJbMg0O486CbEpcgGVJ5AiqcTcyAZS2u3rMEUjlJKk9BUbd+Q/DudyAB050Nxd7d1F0kqaEbHXE0cCeU/wAUZhjnSQB0IGtFTbVUZxxdgiYFri5MwC6aDpV2JUWdApBA0J51HDsLVzKTrvl50dj7i3lymR5jei8FHfYbeX2F+Cu3MUCEIBGjE8vKhsPYu2cQbZYtKzI2pzwtFsqQvPcnepF1zgk+LlPnS+2l8hydteBJd4sbd7LdRYnRhoR0mnIbMQUObUVPGWrajvHQN8ATFAcX45dsor2rQKEiSN1HMx6UaYv1VQfxPAi4Ar7E7UNiDh8KM7JLEaaaaflXuJxoF20SdGO/qNK97Y2gcOpjUMPkd6qvpcvKAu1F9MT4ji5utmzTOwH5VJnuqJNtiPLX8qzD4XPBLwAdh0rVWce4RWtmLYGp3qGK7bOiWtRQEe0GXNKsCqk6gjanvD8UblkOkEMsj5bUj4ir4gr3jwsbBd/U0WcW1lAEgCNNNvSjFxixJRyVeRF2dv8Ad3zcU/dsSrAcmmCD6Gt5jvvLeTqNDWEu4U3F8IyhjmYjTWmNniphbRcnKIGv61suwz48mminiPCVmHUjzEivcPbtqAEQmOu/1o3H3rhWDqOR/mhLWKA5GfIVPrRVNtbBsThrubMq/WmuAm4uS6I0MkclAkn5A1WnEl10OgnUcqPw7Lcshs2RboYk6g9wn+IwIIILObaKZ3k6xVuKGUqJc02o7MdxniN0Xe9TwM0LZA2BKQD5rbtif9K9a2HYf7LdwYsWwfBOYtuWO7Vm+GKMS74wqe4QG1YDHXJ71w6as5E7bBRR3Bsa6lrlhUKg+JYgny9avkovF/ki4uUbX4HmJ4JbVoYkdDJphgeG5LRUOWBMgk7UQmMW/YV8hGYbMNaWHG90pJXw/l6is8YuidyaBuIWWtS6zmI2nn+1Y2329v5yHQrGmhreYTiFm/MMCekzQF3s9hrjEXkAPJhofnSJK6HUku0Xdmhdvobju0OJVdIA89NzVeJ43YS6bRfK491hHxE7094PhFs5batmQAxPTpQvavszbxCTlGceyf0mnw9pPJZfYFW5Nc1L+EcBZUi5eMg+FZ5edG30dT7BYeRFSplNWTmuqnvG/CfpXUNmxFdi3b3iR6yKZWsNbMRHzrP4fgThjDRr1H701t8DKwWugH60ii/g6JNfIybAo0Ty2/5q3EYIspy6xqf3rMYvjN5gcukSBI100rT8MLRazkB8oLAH2tNdDvT0nok7juwfDAXCUunX3SfyoR7bYa6d4bfoY2Pkaa8UwQJlTv7J/SouoxVprL+F4jfX1FFd4+f5A3q/ABxO4LirdA+9t6jzHSr+BcZF9Z7og6xPl1ojhXArlq2EuEPl9lhzHQjrRmC4cltmZfe3HIelWqXkk5RWkBYi06qWMQP7ilGNxoLKGEbfnvT/AIocxVOU1meLH75z+EAD4AGuOcFGWjo4nl2OMbZfu8yyCND6UHwi+9tmR/Ep1+exqi32ufvFtsgNpgMzg6jWDp9acvhnt3IClk9pW5FT7ST15ir15iJbWpFF6yrSWjLy8jy9KH7W437hFkiSKZcQ4KS2dG8JjMvIjr615jcMskEArl26Chi0mFSVpmBwdxQ5LQQOnOtfw3DhMMY1Bk6+dKh2b+9DW1JEz0Hoa09yyxUCIgbedJTq0POadIhwvBjIC2p5T06RSjtCzC6F0iJA/etJaAAA6Vi+0F7vLhZXAAPSTArTVRSNx7k2MOEAEZXWANulR4jwbDE5s+U9B+1BWe9GQFCVYSp5/wAelTW1ctnMFzA7aSfQ1Omivm7DsPly5bZmOp0ovCYcTJ355dqRWuzuJuXC+lpDuW0/5phfx64IZFm4765n8Keg/anSfkSaXUXsKPA0uNlUeNyADJ0nfTpEn4Vme0uKa/fGGs6Lei1aj3cJa8LXDB0zsbkaSAz9RWiwvEWXA3sTeK2+8DpbKaEW9rt0E+9Byqdszr1rOdlbTS+KZcr3YCKBolpRlS2o5AKBXVH+nDLyzndzlXwavDdn7VlFts5K8gNAoA20o7BLhllVHy/c70DhsW7NlI+NWXbrIfZ+MD9KipfYZpvVhl/iw9i3oBsIk0JhOIjUMcxO4/ig7vHu7lmyCNvxH0qm9fe4oe2ck6yVB/Lag5yuwrjVUVca7Lph5xGHslnOsByACeeUaUxwOJ+04cNcXK48LqevUeVL04ne0Rkz/wBSmdPQ1da4jbzgJ4jzDaEH0ozne0bB9MHKOg7pTlWZz5td+lOuHcZyILbuLjH2TsfTzpBx7A9/BMrEmAYpFbwqCFFzKwMiTrSxk/A3pprZ9DxAYAkrA3NJB2qskkBjp5GmnBOKl0C3SCwG42P80u4jhEdGyqAQelNL7MnFU6kgf/uZPP5V1Zy5jwpIyHSupKOnCPwPbXC+6ZrgbMen0ptgbN54LRHmKngcMQHfI5UaMGg/Ec+dGDFkpCiPMg0KXbJSm3oyvaDjSWbj28qvBA6bgEz86b8HxS4p1fUra2aNJ2gEbms4nYhrl/M99Ctxjm3za9Ad+Qrb4LCW8LaWwnsrvpEtPiY+ZJJpnVWGTSVLsu4jeVbS/Gs5bxAueuuvpy0ptx5u8SbZHs7edIODcNKOSx8O5HnST90qBxpKLbHnCsVfFsrccsG9ifaA8zR5xARCx5betUWlkz1/KkXanjqqwsqRpq2vONBHkK6G3GJCMfUnQ7wl7vGDRoJFZnjGEe61wqustl1iehmmtvFmxhlaVIYkFlM5SdQD6il+BxGZwe8GXoRpPLaudy6s6IRabaO7K8GNpme+JJAhSQdvOtD9ofEC5bzZGWCgB3WkQF1X8WVgTuNB8Iou5j7tkDIgaTHnHWelMpoEot78j6whAC5tefSaowPC+5DKWm3mJUMZILGSAT7vQa0jxHFCtxSzFF94yNDFX31s4m2VN5LqtGhYaR6bGnjOycoUNsVjwkwuaOhEUJb4lef3VQdW3+VD4KwttQsaARMz8aKNsEE5hHmD+9ZuT8i+1eCi9ftKZZ5b/N+gqOBRDJRIHUrv896vS0tsDKqT1Cj86kpvNP3iqvIgGf2FTHvRO4WZ1GRsv+WrbrBRIHjMgCdB5nzqpmZRJYkDbqx/b0pddR2Mgz5T86DkxkrCnvMR4rgBnc6/CORohbYuqLLKt4OcoDLpr18hufIULh+HjVWHtQQD+IbftV3FuIjC4W5ffcKyKPkHiOZJW2CNQXJ5Vfhi3IlyOlozfazEDFYm1w+xHcWwheNu7X/DXQ+94rh6hgN1rWWbKZQloquUQM37ViuzjGwj3roLXrpL3CBzbUjyA0X4HrRPE8MbqgkkBoY66xyE0eXm932HjxaoZcTw9224bNJTdln/AOQq7D8cS4BmddtSD+lZv7WLG3eMDv4yZ+dU4XGpMpYcH6H47VC72i2Otj/i/BBiEm2yk8j+k1Ls3ZuWPur7WyG2GbUek7g0Jgb4tjwItuTJGYn6DSmy4u1cIDRPLNG/lRUhZJ1QVjOyisM1t3RgZ0OnprS3FcMVY7xgXGoMEH5itNhb2ZQuxH1io4zhqXZVvgeY9DVnxpq4kFyNP3GdxqG6q92cridxofKsdjsExeXCqwMGTWzbBX7FzIZuWz7LjceTD9ahe4VnuFriqQd9enOKlTTLRkkZ3gePNt1a5dthVPsg7j1reXCrpmVd9Z8qzd7sTh3nVl/y6j6in9jDZbaouaVET1HmKpTEnKLpoy+JsQ5HdFtdxsa8rTLw8gRLfSupMJfA/qR+SWIxot2RLsFZiZVfaEDw6mfOYpPd7TWl0UCAYlyZ9YFXHhGIeybbhNCrJBbcDKQZG0R8qXYjsjeYGVJ0kREk/h1/vWkkpPwPBca+pjnCFmaWcBeWQKBHXNExXmN7RYZZ17wk6xLR/q2HwqGG7PNkUOr5QkZDry2MbmKQ4HsuTch7d2zbABXKFCjcZWBUknaI6SaNNKhUoN22ND2hN24tq0jEnRYUx8zyoq9aYEAgGNyOdH8G4EmHVmlmdxAmJVegjmd/QUaLARHdoIUSPM7f36U8eN1bIznG6iKOI8S7izI1uN7A/wD2PkKyFjgBcG5cuZTqSXA19DMzTfi1++zFrGGa8x/8jMgA6AKWBgelLE4JiG8eJLT0VW/sUs2+/BfiSiq8luBwys6gsXBU8/C0dV2JHzFMl7L2wgdDk3LDlHl0oPgzKt5VCQJlh0Eakzz8hTvh+IW5adQQQ0gee4IoQqXYeRuPRk+JY68uljxep0326/GiuFdprqnJcQqfiQfSaY8I7KuEIl1MyMzE79IMkeorWYHhqoomGYbsQKMeJy1X5BPmivuZLG8dyJmvWCUPM2zH09aFxpw2S25tm33i5lKA9YIIGxraY3iKN90o71j7oOmnU1RxHsZaxVq0Hd7dy3OiNpBMlSG39d6ZcSeouxFy1TkqMWmDFwHub3iHWfTlUU7K4/XJiojec2npm0rVLwP7J4baKF/GW1PqTr8KU3+L3kfu7ZkEyzHYDm0nUjl8qmri6ZTLL6Qa1YxtrVsRoOqSPyqP/Xbswt2055hVYn5LTjhPF7zoWe1pmKnlMHcdaLuXrKFxlysNbgC6iRoxjUjzE0OwXXaK8HZu3QpYeGARB1nmCPhVP/XLf/i1EkEryI0IPMH1pn2X4hZQFUui4MxYSZInUj0ms/ieyK2uJNesSLV6XaCYzNJYHynX41XFYWnsknc6kh7wtWeCBDXDlQ//AGb0EH5Gsh234yl3FLaDRhsKFZieb/8AhB6nxNcPObkHatXxvjIwuEu4hl1g27SDnqFYCPxOVt9QM55Vluz/AGZ7ywTfhzcLPeJ5uxljPLX6LXR/x8f6k17534QHgeOW7ki3JyxObbLrJp/gSt1PHIDQVI5CocJ7NWUBIUA6gQNIO/rVdzDKpK+I8lCmAI05+lcbSWzrvLQxwXZi2Gzs+ZeXWfXaq+IWUEIskE/HU6D50Hg72SYe4s6ZWgjzI9KMwLRcDOCfTl+GmtNUJTTuya8MsLqc3xYD868NvCE7WyR1uT+Rppc4dbujxIm+oYDU8jVGL4BaLZ+5gxq1uB5ars1NiiXqfJ6nEUGzoI6SdqrTj1lte9kbGOXrSTHdkfELuHcrB8S6x5jKdVPlt6UsXhtq1eKTkZwCOSkHUSDz3BoN0PGMWbb/AKhZ6k0ShTKWiABOulZyzgrttcygMDsV1HwrziHEHuoo7uHWZUT4hG4019KMeRrtAfGn0x5h+NI6yiyekir24ooA0gnl06yaQ47hT2bK3UJIYiRlgrI+e+le8Is3hcVrpJW4GGUrtpIaeW23nTepNOmL6cKtDc8bHKPlXlVXeHKSToPjXUMuQ2MDrnGm6n5UNd4s595vnWKTjlx4AIDkTkMZvzg1TiuI4hdDOaYg6flUmpvydS44o2Yx7c2J9Sf3qzC8QUOC5MDWATr0G+1fPe8u5Az3W1006848qY4BCRIbf8bHn0mg4NbGcUb3/uRCZaRvtzk7/AQBVGN46ly0UDEFmB05Kuw9SZNZpOBX3Gly3/v11rzG9kcRmAD2wMqTmuCc2UF4EbZiQPSn97W2RUOJMb2sc6exfI9VQ/mBRVvtLeG5tOPRlP0JFZK32RxavmJQjorz8KKbg1/YKxPSfpPOp046TK4wl3X7GstdpFcgNa1OnhZT/wDaKuwOItjvAltUKExlEDUTqQIUk0F2S7G3Ae/xIyCPAm7a8z0J6evwu7ScSt2FIgksZCrrJiMxPTQa+WlV/qRScjmkoOWMCGF7TXNc2HYj+kE6/LWq+I4y5eEBmX+kgr+Yg1gsN2tvlyc+SeQYqPSBpWm4L2jxl25kUyIklspAHUws+lD3VU2WfFj7opGy4PikZFGQKw6AfPw8qMv4uFLHVRz9KATEMZkwANTt6ms9h+01vvCFuMQNAdNf4qnqVrwc643K2grj+IF8KuZpnSNvlRuD4RlthHYOoMgFYJnZTM6elVHtdh1bKzGfQH4GDVydqsMfeP8AtP6TSxxttyDJclJKLPL2e8xs2XFmBDOVkgdEEgA+Zp8nArXd2xdfMba5Q5IBOgBJIPOBQuFxNt9UjXyj8xQPGOO4S0Mt8g/05c38CrRxittMk8pOkmGJwjh63C690HO5DkkkdQrVfiLimEtAB3OUE+6I1f8A0gE/CsgrYe602wbXTXT+KO4hj2wuEuXn+8uOO7tL+IEhcv8AruFUP9Ic8qHFLOVJL8B5YYq23+TP9pcR9txyWEB7jC5THV8vgB0mUtsXP9V9hypqrhQQJyjlpOm3x5Uh4XYazbzElnJLM/NnYy7/ABYk/KmOH4k1w+wbnUqPEPUjT51Lm5PUlo6OLjcYFqY8gBoykcm009djUeG/eXWBmYY//L+aY4TAs6+MZkJPhe3BAnaZj41YeE5GZrYQTMa6ifjA+FJi9MOcdryLmQOxH4dJH98z+VLcfiLmYtat3bhOnhWAI82IFaXAcOZGlo3J0PwHKjsRh0uKUcaHmND86aMb7FfJi9GVwHHGb7tiVboeflTEcXvquVCJGwYCPTqKpv8AZBZTurmXKxJzDMWB3X2hUk7N3BcLfaPCfdNudOk5qDi10wuUH/oZ8O4kt20bjoyOg+8UA5hG409odN5qQaziFzIytEQyRmHqCK9w+HyGQ5+VC2uDIl83kZlJ3UHw+Yg7UyZBpeBfjsDirOZ8PdJBMlRbBI8skj6a1DB8fF3KSjq4bUFXAaP86gqfI08u2cxkk+RGhH+repGCAGObWZYA7bUH0MpPyTuYoR3c6OQVMxlM+JfLSoYuFvKc5AGsDY+R66UPiMELhBLzG3h1HoQdvIzUBg3DSrgqdw06HyOsDypm20KtDFon+/hXtSw7DKM8ZucHTTQfSK8qlC2YW32MymQyAnc+LWmOE4UwlbjK9s6EFTI8weVUp2hvFoGsAfx8K5uL4siUVW8tR9RP5VyZSZ3UwXj/AGKLC3lu5EGbxZZksZAmRBA+decJ7NAZlvN36nQZRkdY6OrSfQ0x4X2ovSLeJslVcxzYCToTABy+Y1UkHrWg4fw1CGcuxtywA0XYwQTzI2JEag1Wpuq/8JudfUZLFdie7ZWs3bmRjKanMCN0OupH1B51oeIcMbE2AL2e2499SQQRHiGUzB5j+KsbtThu9+zWbiKy6spEEmN1uE5WIG+5j0qVzDtn8Tnfeeu0dQa08osVSy71/Iss8CyHu7Vy/ccj2nvOQB1gtA9YrU8E4UthdPE25ZiWho1gnfbpFDWcJ7xOUcz6fnSrinaU2yQgJmQOgE7kczoaymou32K1LkVIfcX4q6227sZ3gwCd/j/c7aCsRw/il69cysoke1IGgmDodd9Iq/hHFPGTmHeP1O59Duf+OlH43Bh3LplXEWgpOjZWRmAYaanwyeo0oSue2NGuO40AX70PbtthszXJClBI0OstsIGuvL0NPRhrOFtsYW2u7toJjz6f31q5LioPDqx5nppr5fxWL43hMZfz3L1tlsIxChQSIB0YxvPWIE1kq6Cvfp6HPEOI4PFJ3ZxKhearcAJ6A+Xlz50kvdi7bD7q8Cu/iAYgDmChFK8JwG5eDBLGZPJW19YEUT2e7EXr910+yHDqBla4xZAUb2gBALjTUbbTTRi31Y7qHTFOM7N4q34rYD/0mZPo3/FKcVi7mitauWrnOZExyExNfTuKdi2sqowzX7rag+yE0iAJ2OvMx1ij+H9lryKe/uW2Y7IFJGp1zNsTE7DfnVFku1/n8AfLDtM+W8OxOJgqr3lO41IBA3G/xHoaOwfCLtx5umQQdSZM8q+iX+x1gkMAVbfwGIjmVJj6UMOz6W3LFiV3CQBrz1k6TyEUk21uqDHmXhiHszwm4963aB8BJzk+4qgljryEGmvHsR9rxqW1kWrPhA6ELBO26WyV8nvXBypuuMFqxeuKqKzLCjlkmMzcyHuLBndLLRuKW9meHFlN4yA/sltyg1znqXaXnzFPeHHrtkJS9SdvpfyOMXdQKIRREAaA6DTbapXDlQG5dW1IDZNJCkwCdYEkgR50vxnHsLZfu2cM/MGcoP8AUQIG9JO0PEb15AGW33Zj2DmDBTKhmG0EkgHSdfTnS+SqjdI1iWwf/JP+kmphR+M/7Gr5theD5zCeGJLKeUayNPT51C9gShJYwJifoB+nwra8FHwr/t+x9OlObH5R+dUnEWtYaSNwCunrB0rJpjAUEjQQJGmo/wAutdjeO92oOXOToY3A6yY6UL8E/SZq1xds7a/E/pRKW5Gijyk6ViMStwQ1tgcwEKw3kSIPIxT3hWZMKJJzZXOs9TAp4b7EnGumOr1hlGYwFGhgTr89KT4vtfgrJi5cBPMLBI9QJIq7hXacrAurAOmsT01HMUk7Q9hsG339hSoYy+RpEHcgaxrzGlVWD2n+BFFp1Ie4/j1u2ygWSwdC9u5I7toE5Z5GI3HOhrXGluqHRVgzI6EGCP760r4XetpbXCtJtkHITqV1MNry126GKBu4N8PchAQWOmQEo07Nl106x8anJ30UjBLT7NPwnFi+19QMrWWCwQRmBUEOPLNmX/TU7t4KAToCYmdj0NLeyTXheZbzJP8AQTrMxIOimeQJ+FEcXs6OP6p+dCdJWhUvdTCVxakSCSK6kmF4rkQIURiukyRsekV1La+R8H8CPtn2faxfS7mZVjKrKxAnMTuBMmRpOsU57McfZoFxO+/rSM/SSAAG+laPF9obLsLPdu3eSFDKDJ6FZPz12NeJwFcMhvrbtWSRLqIzE+6pYaCDrzk9Iq8qr2+BFK1U1scqbeYWwyzGbKSJMdBM/KhsX3ZdUEMRoOijqPP++dfO8Bwu/icab91Wi2ful3GbkxHJV9rzMDlW84fYW2M1xtRoBMmBoJjnQlO1X9xXx4+QK52VwwxOZLYNzRiRIytGkZRppHSm1/DuUUFASswBoIBkCfUdahc4wig5RA3JPM9SaBu8eLEIpJJ2C/vttSPkivI2E5DC6r3EGeLU7rIOk7TtrpQuJwWHYDNBI5gD05iDt0oVGLc556VPu4BIALdCdPXz/vapZ29IbHHyC3OFYFWNxrKFpnM+uvkGOVfQAUfa4oLgDWgGBkB1jkSDDDzBHqKUHELiRcRrbgKQpzqAG/rUdJoXC4a8X7i2CEG2nhAmZn3deVM5PodRvv8AcfYcuhJC78yf1opsRdGpXWCdxMDyq7D4ZlUJmVnG5JE6dFP5n1pXxbiSWBluK1y4+1tQSGPy+8/LoBTVS1ZK8n0W4HjhuW++V17vrrrHw1oK52xw7kt9qtqSI9teXlOn8UHfweIxEG8e7Xkg3+Q2+Pyoixw+3aAIUFhszQSPMToPgKXL5KYR7G2Ex57vVhlOqk8/TqKUY2/e8LM8TMZT4SB9NvIVTfvM58ILHqdvnzqK4SNXaQPlSubkqGXGoux5dxU2gqHKTEkc9NQZ21PLyockgS8kcyIP03FLL3H7NlGuXP8ADWATuSToFA5mB8hTDCY3DXLa31d0tt+KQD7X4tROR/8AaYp2pS2SpR0XphLNxWds14RAtZR3egAA3iIGxr22Dc8LTbgAiOXkCI2rOYXtDat4i7ZV+8s30XK6SQpB9kxz5yNI382NtmH+HdUjeJgx5qdDTOTVZGw+BXx3/wBPmvXWvJiAC8Zgyn2gImQegHu8qSLwzGYY5blu3cQ7m3cE+pVgs/CvoGB4spRiwUOo0I5zptyNJ3UXC0XkuHnaJhp5wSdD8Ip3O18hTl02DcPdBbZwGE6EMIIjUjzGtKOKYTvUCEAyRvzPTyMmnGLwjKMokGDod4Mztvvy6UNwNRcc3A0rbmQQQQ2sTrBgSZ8hUd3aLJpKy0cHKrbw6EyIBaZ9Wk766egFUdq+HZbqrbhcqKoBiDqSZO0+IGpPxgC+jt4NRE6DfQTME/GaJ7SYEONZMKFMbyhNufnbrfcG00ENhlW1bQjQWbRYgzyKmDsfFbJ+Ioy5h5tF7LZ0jUH2hzO248xVGBbNZtDUzauAyPwXf/7qWGtDC4SEbKyKDtoNcxAieRiKKat2Sdi7Cob57vIG0J0YAxzI119BFM8JwRsF4kc3LZaXViTAOkqeXpUcFaF7761Fu8upA9lvMDlPPlr8a0Fi7nWShHJlPL+KeEVQvJN/jyJeNdjrF5e8VALqjwkM4BBMicp2MxPLSs7huJs6padWRgSqmS456ZokbR4oracNvm3Nl2LlRIJABa2T5c12NJuJ4DLeKLlDOZWYAYxJAPNufUgz1oz2tA427plGFweJDKxu2giaaIS3p4WyjYdfSnONxFu5J+cfP+/WkuKx5Y5WUoygypnSBr9NauwGH/8Abq+bxkmU3I1O+vkPgRUre6KOPTZ13hlhiSUaT/U36Guru8HPNPPT+K6kG39zTWMDatP3rBRdy5cx5KJYgdOpjeB0FC8XtrfCi4Wykgi2uhPTOYnXoPnVmJshGJZgz7ifZQfq1U4iwSvhZlzTLD2yPIn2ee2vnXROTaxRCNJ22C38SLY7sQse4ukesbfHWq8Mq3YHfIs9GEnyqGH7O2RplZp3zMTPPaYoy1wK3+EAcgP7/L51z4OyznGtMAxXDsGLp7xmdgQ3vsFMQMpnw+ixRebCKc2rE6e/02j4UVesWbQ9kDoANTS2zjFe5oFAWSRImANSaLu/AE7XkuxXEbWVTbQjmdIMRoNaBtcQW6coMHodD/ND47GAuRbBeTChRv0imvDOz6KQ9wBrm4GhC/oT57dJ3pabH9sUH4XDBVgiZG/P67fP4Vb32UQoj0/T96ru3tdT/pH5k1RcxGnQf3z/AGqjZFRbI4kM+jHKszlGpMdTyq3D8Ry6MMyDzM/7idT9aFlm9kadToP5/Kg+IcRw+HE3rgJOy8yeQCjf60qbv2lMU9MbYp7DrNl2zTGQgx6z0+JoB8ON3M9BynpHP60hxnayWyqpTSdRrE/LlQ9rGIzBzdYPyO4+TAiPSi97aMk4oaXu0NsOttQZbYEFfoRJ+NA8Q7SGTbFpgdszAH/bqY28t6N+3hol7TnlJAI5aSTH0oy5wAXLYyuqnloG1nYkHURP0p4ySFboxN3CJiHyZpM+9sAPabyhZo3tPxUFbeEQhVURAM5VAA1PNtAPXMRvJ2WE7FKbYz3JYhgYUZZ5aHeki/8Ap3bzasi/5Eg/Qj8qtaS2xM03sxIwjpDAqYOgkjbz/wCK1PZvH97cCtbZH2OhKkGBOYacxv0pwOyOHtKSztlAJJZgAANyYA0oTD2sIv8Agtmgr7JdtSfCAddyDoKnOVrZZSy0G8UwTKuYCCpg+YOhBHMSBWfuguYdQy7hWGYDpGaSI6gg1uMTxa01m87EstqVvZUJOYAFoE6jfUcwelZHgPF7F9iLCO7nQoEZoBOhJUQJA3O1K4tbRuOWqkeYXjWJtTmHeoonKdTvplPI0+wfH8CqBH7nD97uHADBiBuBIjSC0gaUXiezbiy9y5FtFAJnVjl5ADqY361ncFwrvrmZrIK5TDEDKp00zHfbYVlJxfuRmoTVoKx/D7DowtuCxHg3yETqGDAxpO4pn9kVwJ8cSZGiyZJ1O+pY/GqrPABzbToo/U/zTOxaW2IGn1/PalyEk0umVFHVcqCdPDEBdRrI01mll/hLlGW44IeDkG8iDGbpI6UxxmLCiST+X1pLd7Rg5ltkBgI05SDrPwpHtjRy8B2CvpZtyq5QFOaZJ09oa6nUVO1xRkvG45i2PANdD+KfKZ9IHQ1lkxVzvArTcUghuu2pJ6nMP+TTPDXQ4OHuH2lOU6TnGunqNfUU6tDShXZqL+GDEMhkjW2TtqNVJ5gjT5GheIYWzj8K1oEpdDECQc1u6mwPwIHmp0rMdmuLPZfubp8EkQfdM6QeQ+labFr3V77So8L5UxAG4AMW78dUJhv6STyrohJM5pQcHV/oY7A8cuDNYxa94yeDMSe8WJEFvfWRsdwfOnnF8Sq/Zihy96hyiDBygHcbGG51PtvwNRmxSiDA72NdBs2nSdT0g8qCXGBsDZcFWW1cKtMQUM6eL2TOWD6Uk1vZZPJKSEf/AOUFWVZLoYEggFSAQYOpI/KuqGN7OYZ7jurghmJBg7E+u9dT3xfDBi/t/Y2xvG5cmdZEfpyIH970zN1sxWPCCQSfzFdXVzx6NPsi3ELa6Ag+mv8AzS3inaVbayzi3PMkT6AbV1dRi3NpFY8UbF918QbbXLNrNKls1y4QzaTCggnX4CkfBhfe632ex3Ze2Ud3QqbclTmk+1toADPlFeV1NSiKuTT0bHAYZcNb8T5mjxXGABPwGgH960uw/aAXXD2mDICQYMluvw13rq6ppZJv4GivLHL2WO0Bd53HqAN6DbGW1MCbjzAGh16DkD9a6uoSgrFg7TAcZZx1xHa4wwltQSQgFy6dJgBTE/GfWs3wXDm/cIa1cGUhgzrBbXwkgzDSOp2rq6qquqNGTqwHjuDf7QbiglQSmh/CIbTnGY1Pg3BcZdebNvMBsz6J6Zufwrq6mjK9MPJLBWj6JY7LrctBcVbss3PIDp6OfED5iKIw9nCYUd3bFu2W91YzNHM+83rXV1GftWjnhc3TY4wNwMgInUzr/emkisv2kx6faWsLfNm8QrrEcxqAGGV9jK7611dVElKOwQXuaFv/AHFibK5b9u3d38ayqkSYnQlDEaRHnTvg/B7VyLyWGs3XUj3fCOTEiVnUETrqNOVdXVOKUhp+1WgrgfY4Wr5vHEHIFK92AAhB3zkzmIIkHwxHrTLgeJsWc9mwiQhk92sL4pIMwATodp2rq6mi6SonK5W2dxLi5b7twgDHY67a6/Kgr7qoliI89vlXV1c0pOTbZWMFpLyIcf2qtrosufLb57UoPaS7dJCKFEGDIJ06T+1e11ZLR14RiIPtl1mm45MkgA8gPLkaa9n8KgY3WJkkpEeGNCGPM66R0Jr2uqktdAW40evYIQMRIcaawu0EE+X60DxPDXH7t7YOZCTIOoOkbeYryupLx2G7QZxF2uBbqKGcKDdtj2o2zqOY02rR9m+NDEWws/eKvP305jzIBrq6qR7RDkVxf2NFYdQAvKIjfQafECY9DWd4tksm5aZfunQsARIkalfPVdNOYrq6nn1+hz8S936h3AOz9k4e2wtqAwzAZQNCSRpGmhr2urqpGKpE5TeT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87" t="19460" r="25534" b="32265"/>
          <a:stretch/>
        </p:blipFill>
        <p:spPr bwMode="auto">
          <a:xfrm>
            <a:off x="5561010" y="752846"/>
            <a:ext cx="3188339" cy="1664907"/>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007002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110362" y="1402361"/>
            <a:ext cx="9111844" cy="5709845"/>
          </a:xfrm>
          <a:prstGeom prst="rect">
            <a:avLst/>
          </a:prstGeom>
          <a:noFill/>
          <a:ln w="9525" algn="ctr">
            <a:noFill/>
            <a:miter lim="800000"/>
            <a:headEnd/>
            <a:tailEnd/>
          </a:ln>
        </p:spPr>
        <p:txBody>
          <a:bodyPr/>
          <a:lstStyle/>
          <a:p>
            <a:pPr marL="571500" lvl="1" indent="-287338" defTabSz="457200" eaLnBrk="0" hangingPunct="0">
              <a:spcBef>
                <a:spcPts val="700"/>
              </a:spcBef>
              <a:buClr>
                <a:schemeClr val="tx1"/>
              </a:buClr>
              <a:buSzPct val="95000"/>
              <a:buFont typeface="Wingdings" pitchFamily="2" charset="2"/>
              <a:buChar char=""/>
              <a:tabLst>
                <a:tab pos="914400" algn="l"/>
              </a:tabLst>
            </a:pPr>
            <a:r>
              <a:rPr lang="en-US" sz="2400" dirty="0" smtClean="0">
                <a:cs typeface="Arial" pitchFamily="34" charset="0"/>
              </a:rPr>
              <a:t>Molecular </a:t>
            </a:r>
            <a:r>
              <a:rPr lang="en-US" sz="2400" dirty="0">
                <a:cs typeface="Arial" pitchFamily="34" charset="0"/>
              </a:rPr>
              <a:t>biology to produce </a:t>
            </a:r>
            <a:r>
              <a:rPr lang="en-US" sz="2400" dirty="0" smtClean="0">
                <a:cs typeface="Arial" pitchFamily="34" charset="0"/>
              </a:rPr>
              <a:t>long </a:t>
            </a:r>
            <a:r>
              <a:rPr lang="en-US" sz="2400" dirty="0">
                <a:cs typeface="Arial" pitchFamily="34" charset="0"/>
              </a:rPr>
              <a:t>read </a:t>
            </a:r>
            <a:r>
              <a:rPr lang="en-US" sz="2400" dirty="0" smtClean="0">
                <a:cs typeface="Arial" pitchFamily="34" charset="0"/>
              </a:rPr>
              <a:t>information	using short-read sequencing technology</a:t>
            </a:r>
            <a:endParaRPr lang="en-US" sz="2400" dirty="0">
              <a:cs typeface="Arial" pitchFamily="34" charset="0"/>
            </a:endParaRPr>
          </a:p>
          <a:p>
            <a:pPr marL="571500" lvl="1" indent="-287338" defTabSz="457200" eaLnBrk="0" hangingPunct="0">
              <a:spcBef>
                <a:spcPts val="700"/>
              </a:spcBef>
              <a:buClr>
                <a:schemeClr val="tx1"/>
              </a:buClr>
              <a:buSzPct val="95000"/>
              <a:buFont typeface="Wingdings" pitchFamily="2" charset="2"/>
              <a:buChar char=""/>
              <a:tabLst>
                <a:tab pos="914400" algn="l"/>
              </a:tabLst>
            </a:pPr>
            <a:r>
              <a:rPr lang="en-US" sz="2400" dirty="0">
                <a:cs typeface="Arial" pitchFamily="34" charset="0"/>
              </a:rPr>
              <a:t>Increased sequence accuracy </a:t>
            </a:r>
            <a:r>
              <a:rPr lang="en-US" sz="2400" dirty="0" smtClean="0">
                <a:cs typeface="Arial" pitchFamily="34" charset="0"/>
              </a:rPr>
              <a:t>with a </a:t>
            </a:r>
            <a:r>
              <a:rPr lang="en-US" sz="2400" dirty="0">
                <a:cs typeface="Arial" pitchFamily="34" charset="0"/>
              </a:rPr>
              <a:t>protein </a:t>
            </a:r>
            <a:r>
              <a:rPr lang="en-US" sz="2400" dirty="0" err="1">
                <a:cs typeface="Arial" pitchFamily="34" charset="0"/>
              </a:rPr>
              <a:t>nanopore</a:t>
            </a:r>
            <a:endParaRPr lang="en-US" sz="2400" dirty="0">
              <a:cs typeface="Arial" pitchFamily="34" charset="0"/>
            </a:endParaRPr>
          </a:p>
          <a:p>
            <a:pPr marL="571500" lvl="1" indent="-287338" defTabSz="457200" eaLnBrk="0" hangingPunct="0">
              <a:spcBef>
                <a:spcPts val="700"/>
              </a:spcBef>
              <a:buClr>
                <a:schemeClr val="tx1"/>
              </a:buClr>
              <a:buSzPct val="95000"/>
              <a:buFont typeface="Wingdings" pitchFamily="2" charset="2"/>
              <a:buChar char=""/>
              <a:tabLst>
                <a:tab pos="914400" algn="l"/>
              </a:tabLst>
            </a:pPr>
            <a:r>
              <a:rPr lang="en-US" sz="2400" dirty="0">
                <a:cs typeface="Arial" pitchFamily="34" charset="0"/>
              </a:rPr>
              <a:t>Hybrid </a:t>
            </a:r>
            <a:r>
              <a:rPr lang="en-US" sz="2400" dirty="0" err="1">
                <a:cs typeface="Arial" pitchFamily="34" charset="0"/>
              </a:rPr>
              <a:t>nanopore</a:t>
            </a:r>
            <a:r>
              <a:rPr lang="en-US" sz="2400" dirty="0">
                <a:cs typeface="Arial" pitchFamily="34" charset="0"/>
              </a:rPr>
              <a:t> arrays with protein pores in solid-state </a:t>
            </a:r>
            <a:r>
              <a:rPr lang="en-US" sz="2400" dirty="0" smtClean="0">
                <a:cs typeface="Arial" pitchFamily="34" charset="0"/>
              </a:rPr>
              <a:t>	or </a:t>
            </a:r>
            <a:r>
              <a:rPr lang="en-US" sz="2400" dirty="0">
                <a:cs typeface="Arial" pitchFamily="34" charset="0"/>
              </a:rPr>
              <a:t>other support structures</a:t>
            </a:r>
          </a:p>
          <a:p>
            <a:pPr marL="571500" lvl="1" indent="-287338" defTabSz="457200" eaLnBrk="0" hangingPunct="0">
              <a:spcBef>
                <a:spcPts val="700"/>
              </a:spcBef>
              <a:buClr>
                <a:schemeClr val="tx1"/>
              </a:buClr>
              <a:buSzPct val="95000"/>
              <a:buFont typeface="Wingdings" pitchFamily="2" charset="2"/>
              <a:buChar char=""/>
              <a:tabLst>
                <a:tab pos="914400" algn="l"/>
              </a:tabLst>
            </a:pPr>
            <a:r>
              <a:rPr lang="en-US" sz="2400" dirty="0">
                <a:cs typeface="Arial" pitchFamily="34" charset="0"/>
              </a:rPr>
              <a:t>Solid-state </a:t>
            </a:r>
            <a:r>
              <a:rPr lang="en-US" sz="2400" dirty="0" smtClean="0">
                <a:cs typeface="Arial" pitchFamily="34" charset="0"/>
              </a:rPr>
              <a:t>graphene </a:t>
            </a:r>
            <a:r>
              <a:rPr lang="en-US" sz="2400" dirty="0" err="1" smtClean="0">
                <a:cs typeface="Arial" pitchFamily="34" charset="0"/>
              </a:rPr>
              <a:t>nanopore</a:t>
            </a:r>
            <a:endParaRPr lang="en-US" sz="2400" dirty="0">
              <a:cs typeface="Arial" pitchFamily="34" charset="0"/>
            </a:endParaRPr>
          </a:p>
          <a:p>
            <a:pPr marL="571500" lvl="1" indent="-287338" defTabSz="457200" eaLnBrk="0" hangingPunct="0">
              <a:spcBef>
                <a:spcPts val="700"/>
              </a:spcBef>
              <a:buClr>
                <a:schemeClr val="tx1"/>
              </a:buClr>
              <a:buSzPct val="95000"/>
              <a:buFont typeface="Wingdings" pitchFamily="2" charset="2"/>
              <a:buChar char=""/>
              <a:tabLst>
                <a:tab pos="914400" algn="l"/>
              </a:tabLst>
            </a:pPr>
            <a:r>
              <a:rPr lang="en-US" sz="2400" dirty="0">
                <a:cs typeface="Arial" pitchFamily="34" charset="0"/>
              </a:rPr>
              <a:t>Electronic detection of </a:t>
            </a:r>
            <a:r>
              <a:rPr lang="en-US" sz="2400" dirty="0" smtClean="0">
                <a:cs typeface="Arial" pitchFamily="34" charset="0"/>
              </a:rPr>
              <a:t>polymerase                                     	motion</a:t>
            </a:r>
            <a:endParaRPr lang="en-US" sz="2400" dirty="0">
              <a:cs typeface="Arial" pitchFamily="34" charset="0"/>
            </a:endParaRPr>
          </a:p>
          <a:p>
            <a:pPr marL="571500" lvl="1" indent="-287338" defTabSz="457200" eaLnBrk="0" hangingPunct="0">
              <a:spcBef>
                <a:spcPts val="700"/>
              </a:spcBef>
              <a:buClr>
                <a:schemeClr val="tx1"/>
              </a:buClr>
              <a:buSzPct val="95000"/>
              <a:buFont typeface="Wingdings" pitchFamily="2" charset="2"/>
              <a:buChar char=""/>
              <a:tabLst>
                <a:tab pos="914400" algn="l"/>
              </a:tabLst>
            </a:pPr>
            <a:r>
              <a:rPr lang="en-US" sz="2400" dirty="0" smtClean="0">
                <a:cs typeface="Arial" pitchFamily="34" charset="0"/>
              </a:rPr>
              <a:t>Single-molecule </a:t>
            </a:r>
            <a:r>
              <a:rPr lang="en-US" sz="2400" dirty="0">
                <a:cs typeface="Arial" pitchFamily="34" charset="0"/>
              </a:rPr>
              <a:t>sequencing </a:t>
            </a:r>
            <a:r>
              <a:rPr lang="en-US" sz="2400" dirty="0" smtClean="0">
                <a:cs typeface="Arial" pitchFamily="34" charset="0"/>
              </a:rPr>
              <a:t>using                             	chemical </a:t>
            </a:r>
            <a:r>
              <a:rPr lang="en-US" sz="2400" dirty="0">
                <a:cs typeface="Arial" pitchFamily="34" charset="0"/>
              </a:rPr>
              <a:t>detection of </a:t>
            </a:r>
            <a:r>
              <a:rPr lang="en-US" sz="2400" dirty="0" smtClean="0">
                <a:cs typeface="Arial" pitchFamily="34" charset="0"/>
              </a:rPr>
              <a:t>amplified                                      	reporter </a:t>
            </a:r>
            <a:r>
              <a:rPr lang="en-US" sz="2400" dirty="0">
                <a:cs typeface="Arial" pitchFamily="34" charset="0"/>
              </a:rPr>
              <a:t>molecule</a:t>
            </a:r>
          </a:p>
          <a:p>
            <a:pPr marL="177800" lvl="1" defTabSz="457200" eaLnBrk="0" hangingPunct="0">
              <a:spcBef>
                <a:spcPts val="700"/>
              </a:spcBef>
              <a:buClr>
                <a:schemeClr val="tx1"/>
              </a:buClr>
              <a:buSzPct val="95000"/>
              <a:tabLst>
                <a:tab pos="914400" algn="l"/>
              </a:tabLst>
            </a:pPr>
            <a:endParaRPr lang="en-US" sz="2600" b="1" dirty="0">
              <a:latin typeface="Arial" pitchFamily="34" charset="0"/>
              <a:cs typeface="Arial" pitchFamily="34" charset="0"/>
            </a:endParaRPr>
          </a:p>
        </p:txBody>
      </p:sp>
      <p:sp>
        <p:nvSpPr>
          <p:cNvPr id="8" name="Title 1"/>
          <p:cNvSpPr>
            <a:spLocks noGrp="1"/>
          </p:cNvSpPr>
          <p:nvPr>
            <p:ph type="title" idx="4294967295"/>
          </p:nvPr>
        </p:nvSpPr>
        <p:spPr>
          <a:xfrm>
            <a:off x="-32156" y="7371"/>
            <a:ext cx="9144000" cy="631825"/>
          </a:xfrm>
        </p:spPr>
        <p:txBody>
          <a:bodyPr/>
          <a:lstStyle/>
          <a:p>
            <a:pPr algn="ctr">
              <a:defRPr/>
            </a:pPr>
            <a:r>
              <a:rPr lang="en-US" sz="3500" b="1" dirty="0" smtClean="0">
                <a:solidFill>
                  <a:srgbClr val="FFFF00"/>
                </a:solidFill>
                <a:latin typeface="Arial" charset="0"/>
                <a:cs typeface="Arial" charset="0"/>
              </a:rPr>
              <a:t>DNA Sequencing Technology Development: New Awards</a:t>
            </a:r>
            <a:endParaRPr lang="en-US" sz="3500" b="1" dirty="0">
              <a:solidFill>
                <a:srgbClr val="FFFF00"/>
              </a:solidFill>
              <a:latin typeface="Arial" charset="0"/>
              <a:cs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297" y="3543529"/>
            <a:ext cx="2428860" cy="2620791"/>
          </a:xfrm>
          <a:prstGeom prst="rect">
            <a:avLst/>
          </a:prstGeom>
          <a:noFill/>
          <a:ln>
            <a:noFill/>
          </a:ln>
          <a:effectLst>
            <a:glow rad="228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7"/>
          <p:cNvSpPr txBox="1">
            <a:spLocks noChangeArrowheads="1"/>
          </p:cNvSpPr>
          <p:nvPr/>
        </p:nvSpPr>
        <p:spPr bwMode="auto">
          <a:xfrm>
            <a:off x="7315868" y="6409715"/>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19</a:t>
            </a:r>
            <a:endParaRPr lang="en-US" sz="2000" b="1" dirty="0">
              <a:solidFill>
                <a:srgbClr val="8BE6FF"/>
              </a:solidFill>
              <a:latin typeface="Arial" pitchFamily="34" charset="0"/>
            </a:endParaRPr>
          </a:p>
        </p:txBody>
      </p:sp>
    </p:spTree>
    <p:extLst>
      <p:ext uri="{BB962C8B-B14F-4D97-AF65-F5344CB8AC3E}">
        <p14:creationId xmlns:p14="http://schemas.microsoft.com/office/powerpoint/2010/main" val="35813764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57150" y="1294371"/>
            <a:ext cx="8839200" cy="5465148"/>
          </a:xfrm>
          <a:prstGeom prst="rect">
            <a:avLst/>
          </a:prstGeom>
          <a:noFill/>
          <a:ln w="9525" algn="ctr">
            <a:noFill/>
            <a:miter lim="800000"/>
            <a:headEnd/>
            <a:tailEnd/>
          </a:ln>
        </p:spPr>
        <p:txBody>
          <a:bodyPr/>
          <a:lstStyle/>
          <a:p>
            <a:pPr marL="571500" lvl="1" indent="-393700" defTabSz="457200" eaLnBrk="0" hangingPunct="0">
              <a:spcBef>
                <a:spcPts val="700"/>
              </a:spcBef>
              <a:buClr>
                <a:schemeClr val="tx1"/>
              </a:buClr>
              <a:buSzPct val="95000"/>
              <a:buFont typeface="Wingdings" pitchFamily="2" charset="2"/>
              <a:buChar char=""/>
              <a:tabLst>
                <a:tab pos="914400" algn="l"/>
              </a:tabLst>
            </a:pPr>
            <a:r>
              <a:rPr lang="en-US" sz="3000" b="1" dirty="0" smtClean="0">
                <a:latin typeface="Arial" pitchFamily="34" charset="0"/>
                <a:cs typeface="Arial" pitchFamily="34" charset="0"/>
              </a:rPr>
              <a:t>Updated Data Release Policy</a:t>
            </a:r>
          </a:p>
          <a:p>
            <a:pPr marL="571500" lvl="1" indent="-393700" defTabSz="457200" eaLnBrk="0" hangingPunct="0">
              <a:spcBef>
                <a:spcPts val="700"/>
              </a:spcBef>
              <a:buClr>
                <a:schemeClr val="tx1"/>
              </a:buClr>
              <a:buSzPct val="95000"/>
              <a:buFont typeface="Wingdings" pitchFamily="2" charset="2"/>
              <a:buChar char=""/>
              <a:tabLst>
                <a:tab pos="914400" algn="l"/>
              </a:tabLst>
            </a:pPr>
            <a:r>
              <a:rPr lang="en-US" sz="3000" b="1" dirty="0" smtClean="0">
                <a:latin typeface="Arial" pitchFamily="34" charset="0"/>
                <a:cs typeface="Arial" pitchFamily="34" charset="0"/>
              </a:rPr>
              <a:t>ENCODE Publications</a:t>
            </a:r>
            <a:endParaRPr lang="en-US" sz="30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a:p>
            <a:pPr marL="571500" lvl="1" indent="-393700" defTabSz="457200" eaLnBrk="0" hangingPunct="0">
              <a:spcBef>
                <a:spcPts val="700"/>
              </a:spcBef>
              <a:buClr>
                <a:srgbClr val="D6ECFF"/>
              </a:buClr>
              <a:buSzPct val="95000"/>
              <a:buFont typeface="Wingdings" pitchFamily="2" charset="2"/>
              <a:buChar char=""/>
              <a:tabLst>
                <a:tab pos="914400" algn="l"/>
              </a:tabLst>
            </a:pPr>
            <a:endParaRPr lang="en-US" sz="2600" b="1" dirty="0" smtClean="0">
              <a:latin typeface="Arial" pitchFamily="34" charset="0"/>
              <a:cs typeface="Arial" pitchFamily="34" charset="0"/>
            </a:endParaRPr>
          </a:p>
        </p:txBody>
      </p:sp>
      <p:sp>
        <p:nvSpPr>
          <p:cNvPr id="15362" name="Rectangle 4"/>
          <p:cNvSpPr>
            <a:spLocks noChangeArrowheads="1"/>
          </p:cNvSpPr>
          <p:nvPr/>
        </p:nvSpPr>
        <p:spPr bwMode="auto">
          <a:xfrm>
            <a:off x="57150" y="266700"/>
            <a:ext cx="9144000" cy="1047750"/>
          </a:xfrm>
          <a:prstGeom prst="rect">
            <a:avLst/>
          </a:prstGeom>
          <a:noFill/>
          <a:ln w="9525">
            <a:noFill/>
            <a:miter lim="800000"/>
            <a:headEnd/>
            <a:tailEnd/>
          </a:ln>
        </p:spPr>
        <p:txBody>
          <a:bodyPr/>
          <a:lstStyle/>
          <a:p>
            <a:pPr algn="ctr"/>
            <a:r>
              <a:rPr lang="en-US" sz="3600" b="1" dirty="0" smtClean="0">
                <a:solidFill>
                  <a:srgbClr val="FFFF00"/>
                </a:solidFill>
                <a:latin typeface="Arial" pitchFamily="34" charset="0"/>
                <a:cs typeface="Arial" pitchFamily="34" charset="0"/>
              </a:rPr>
              <a:t>ENCODE</a:t>
            </a:r>
            <a:endParaRPr lang="en-US" sz="3600" b="1" dirty="0">
              <a:solidFill>
                <a:srgbClr val="FFFF00"/>
              </a:solidFill>
              <a:latin typeface="Arial" pitchFamily="34" charset="0"/>
              <a:cs typeface="Arial" pitchFamily="34" charset="0"/>
            </a:endParaRPr>
          </a:p>
        </p:txBody>
      </p:sp>
      <p:sp>
        <p:nvSpPr>
          <p:cNvPr id="7" name="TextBox 7"/>
          <p:cNvSpPr txBox="1">
            <a:spLocks noChangeArrowheads="1"/>
          </p:cNvSpPr>
          <p:nvPr/>
        </p:nvSpPr>
        <p:spPr bwMode="auto">
          <a:xfrm>
            <a:off x="7315868" y="6411303"/>
            <a:ext cx="1795684" cy="400110"/>
          </a:xfrm>
          <a:prstGeom prst="rect">
            <a:avLst/>
          </a:prstGeom>
          <a:noFill/>
          <a:ln w="9525">
            <a:noFill/>
            <a:miter lim="800000"/>
            <a:headEnd/>
            <a:tailEnd/>
          </a:ln>
        </p:spPr>
        <p:txBody>
          <a:bodyPr wrap="none">
            <a:spAutoFit/>
          </a:bodyPr>
          <a:lstStyle/>
          <a:p>
            <a:r>
              <a:rPr lang="en-US" sz="2000" b="1" dirty="0">
                <a:solidFill>
                  <a:srgbClr val="8BE6FF"/>
                </a:solidFill>
                <a:latin typeface="Arial" pitchFamily="34" charset="0"/>
              </a:rPr>
              <a:t>Document </a:t>
            </a:r>
            <a:r>
              <a:rPr lang="en-US" sz="2000" b="1" dirty="0" smtClean="0">
                <a:solidFill>
                  <a:srgbClr val="8BE6FF"/>
                </a:solidFill>
                <a:latin typeface="Arial" pitchFamily="34" charset="0"/>
              </a:rPr>
              <a:t>20</a:t>
            </a:r>
            <a:endParaRPr lang="en-US" sz="2000" b="1" dirty="0">
              <a:solidFill>
                <a:srgbClr val="8BE6FF"/>
              </a:solidFill>
              <a:latin typeface="Arial"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66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3546"/>
            <a:ext cx="153670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Cover image expan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533" y="2472556"/>
            <a:ext cx="2888179" cy="3737643"/>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854" y="2472556"/>
            <a:ext cx="5892109" cy="3737643"/>
          </a:xfrm>
          <a:prstGeom prst="rect">
            <a:avLst/>
          </a:prstGeom>
          <a:effectLst>
            <a:softEdge rad="31750"/>
          </a:effectLst>
        </p:spPr>
      </p:pic>
    </p:spTree>
    <p:extLst>
      <p:ext uri="{BB962C8B-B14F-4D97-AF65-F5344CB8AC3E}">
        <p14:creationId xmlns:p14="http://schemas.microsoft.com/office/powerpoint/2010/main" val="239819145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22" presetClass="entr" presetSubtype="1"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176" y="6634"/>
            <a:ext cx="9144000" cy="1276065"/>
          </a:xfrm>
          <a:prstGeom prst="rect">
            <a:avLst/>
          </a:prstGeom>
        </p:spPr>
        <p:txBody>
          <a:bodyPr/>
          <a:lstStyle/>
          <a:p>
            <a:pPr algn="ctr">
              <a:defRPr/>
            </a:pPr>
            <a:r>
              <a:rPr lang="en-US" sz="3600" spc="-100" dirty="0">
                <a:solidFill>
                  <a:srgbClr val="FFFF00"/>
                </a:solidFill>
                <a:cs typeface="Arial" pitchFamily="34" charset="0"/>
              </a:rPr>
              <a:t>DHHS Award for Distinguished Service Given to NHGRI ENCODE Team</a:t>
            </a:r>
            <a:endParaRPr lang="en-US" sz="3600" spc="-100" dirty="0">
              <a:solidFill>
                <a:srgbClr val="FFFF00"/>
              </a:solidFill>
              <a:latin typeface="Arial" pitchFamily="34" charset="0"/>
              <a:cs typeface="Arial" pitchFamily="34" charset="0"/>
            </a:endParaRPr>
          </a:p>
        </p:txBody>
      </p:sp>
      <p:sp>
        <p:nvSpPr>
          <p:cNvPr id="5" name="AutoShape 2" descr="http://inside.genome.gov/NHGRIStaff/Staff/retrieve.cfm?imageid=15000018&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inside.genome.gov/NHGRIStaff/Staff/retrieve.cfm?imageid=15000018&amp;dpi=300&amp;fileformat=jpg"/>
          <p:cNvSpPr>
            <a:spLocks noChangeAspect="1" noChangeArrowheads="1"/>
          </p:cNvSpPr>
          <p:nvPr/>
        </p:nvSpPr>
        <p:spPr bwMode="auto">
          <a:xfrm>
            <a:off x="-1385602" y="-10354338"/>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316787" y="6409475"/>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20</a:t>
            </a:r>
            <a:endParaRPr lang="en-US" sz="2000" dirty="0">
              <a:solidFill>
                <a:srgbClr val="00ADDC">
                  <a:lumMod val="40000"/>
                  <a:lumOff val="60000"/>
                </a:srgbClr>
              </a:solidFill>
              <a:latin typeface="Arial" charset="0"/>
            </a:endParaRPr>
          </a:p>
        </p:txBody>
      </p:sp>
      <p:pic>
        <p:nvPicPr>
          <p:cNvPr id="25602" name="Picture 2" descr="\\centaur.nhgri.nih.gov\CPLB_Digital_Media_Archive\Archived Photos by date\2014\HHS_Award_6_5_14_by_Dorie_Pilot\ENCODE_HHS_Awards_2014_6_5_14_08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28" t="7086" r="6944" b="15561"/>
          <a:stretch/>
        </p:blipFill>
        <p:spPr bwMode="auto">
          <a:xfrm>
            <a:off x="1147183" y="1465547"/>
            <a:ext cx="6997700" cy="4706653"/>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171030"/>
      </p:ext>
    </p:extLst>
  </p:cSld>
  <p:clrMapOvr>
    <a:masterClrMapping/>
  </p:clrMapOvr>
  <p:transition spd="slow">
    <p:wipe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95" t="53295" r="25000" b="13953"/>
          <a:stretch/>
        </p:blipFill>
        <p:spPr bwMode="auto">
          <a:xfrm>
            <a:off x="1487668" y="1047983"/>
            <a:ext cx="6165948" cy="2063456"/>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0" y="3245925"/>
            <a:ext cx="9139236" cy="2749826"/>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lgn="ctr"/>
            <a:r>
              <a:rPr lang="en-US" sz="2400" dirty="0" smtClean="0"/>
              <a:t>“…no one, to our knowledge, has attempted anything approaching the complexity of sequencing inside the cell itself.”</a:t>
            </a:r>
          </a:p>
          <a:p>
            <a:pPr algn="ctr"/>
            <a:r>
              <a:rPr lang="en-US" sz="2400" dirty="0" smtClean="0"/>
              <a:t>“This work represents a technical </a:t>
            </a:r>
            <a:r>
              <a:rPr lang="en-US" sz="2400" i="1" dirty="0" smtClean="0"/>
              <a:t>tour de force</a:t>
            </a:r>
            <a:r>
              <a:rPr lang="en-US" sz="2400" dirty="0" smtClean="0"/>
              <a:t>…”</a:t>
            </a:r>
          </a:p>
          <a:p>
            <a:pPr algn="ctr"/>
            <a:r>
              <a:rPr lang="en-US" sz="2400" dirty="0" smtClean="0"/>
              <a:t>“FISSEQ has the potential to transform several areas of research.”</a:t>
            </a:r>
          </a:p>
          <a:p>
            <a:pPr algn="ctr"/>
            <a:r>
              <a:rPr lang="en-US" sz="2400" dirty="0" smtClean="0"/>
              <a:t>“The potential for </a:t>
            </a:r>
            <a:r>
              <a:rPr lang="en-US" sz="2400" i="1" dirty="0" smtClean="0"/>
              <a:t>in situ</a:t>
            </a:r>
            <a:r>
              <a:rPr lang="en-US" sz="2400" dirty="0" smtClean="0"/>
              <a:t> sequencing is enormous.”</a:t>
            </a:r>
          </a:p>
        </p:txBody>
      </p:sp>
      <p:sp>
        <p:nvSpPr>
          <p:cNvPr id="3" name="Title 3"/>
          <p:cNvSpPr txBox="1">
            <a:spLocks/>
          </p:cNvSpPr>
          <p:nvPr/>
        </p:nvSpPr>
        <p:spPr>
          <a:xfrm>
            <a:off x="-4764" y="6732"/>
            <a:ext cx="9144000" cy="639763"/>
          </a:xfrm>
          <a:prstGeom prst="rect">
            <a:avLst/>
          </a:prstGeom>
        </p:spPr>
        <p:txBody>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charset="0"/>
              </a:rPr>
              <a:t>CEGS Program: High-Visibility Papers</a:t>
            </a:r>
          </a:p>
        </p:txBody>
      </p:sp>
      <p:sp>
        <p:nvSpPr>
          <p:cNvPr id="6" name="Rectangle 5"/>
          <p:cNvSpPr/>
          <p:nvPr/>
        </p:nvSpPr>
        <p:spPr>
          <a:xfrm>
            <a:off x="330200" y="943216"/>
            <a:ext cx="8661400" cy="5006191"/>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bwMode="auto">
          <a:xfrm>
            <a:off x="0" y="4142140"/>
            <a:ext cx="8991600" cy="2248736"/>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algn="ctr"/>
            <a:r>
              <a:rPr lang="en-US" sz="2400" dirty="0" smtClean="0"/>
              <a:t>“</a:t>
            </a:r>
            <a:r>
              <a:rPr lang="en-US" sz="2400" dirty="0"/>
              <a:t>This is one of the first studies that looks for an epigenetic disease association in a really rigorous </a:t>
            </a:r>
            <a:r>
              <a:rPr lang="en-US" sz="2400" dirty="0" smtClean="0"/>
              <a:t>fashion.”</a:t>
            </a:r>
          </a:p>
          <a:p>
            <a:pPr algn="ctr"/>
            <a:endParaRPr lang="en-US" sz="1600" dirty="0" smtClean="0"/>
          </a:p>
          <a:p>
            <a:pPr algn="ctr"/>
            <a:r>
              <a:rPr lang="en-US" sz="2400" dirty="0" smtClean="0"/>
              <a:t>“</a:t>
            </a:r>
            <a:r>
              <a:rPr lang="en-US" sz="2400" dirty="0"/>
              <a:t>I am quite impressed with their level of </a:t>
            </a:r>
            <a:endParaRPr lang="en-US" sz="2400" dirty="0" smtClean="0"/>
          </a:p>
          <a:p>
            <a:pPr algn="ctr"/>
            <a:r>
              <a:rPr lang="en-US" sz="2400" dirty="0" smtClean="0"/>
              <a:t>rigor </a:t>
            </a:r>
            <a:r>
              <a:rPr lang="en-US" sz="2400" dirty="0"/>
              <a:t>and sophistication</a:t>
            </a:r>
            <a:r>
              <a:rPr lang="en-US" sz="2400" dirty="0" smtClean="0"/>
              <a:t>.”</a:t>
            </a:r>
            <a:endParaRPr lang="en-US" sz="2400" dirty="0"/>
          </a:p>
        </p:txBody>
      </p:sp>
      <p:sp>
        <p:nvSpPr>
          <p:cNvPr id="5" name="TextBox 4"/>
          <p:cNvSpPr txBox="1"/>
          <p:nvPr/>
        </p:nvSpPr>
        <p:spPr>
          <a:xfrm>
            <a:off x="7318144" y="640879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21</a:t>
            </a:r>
            <a:endParaRPr lang="en-US" sz="2000" b="1" dirty="0">
              <a:solidFill>
                <a:srgbClr val="00ADDC">
                  <a:lumMod val="40000"/>
                  <a:lumOff val="60000"/>
                </a:srgbClr>
              </a:solidFill>
              <a:latin typeface="Arial" charset="0"/>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750" t="34302" r="42500" b="36822"/>
          <a:stretch/>
        </p:blipFill>
        <p:spPr bwMode="auto">
          <a:xfrm>
            <a:off x="1916091" y="1588947"/>
            <a:ext cx="5394349" cy="2337076"/>
          </a:xfrm>
          <a:prstGeom prst="rect">
            <a:avLst/>
          </a:prstGeom>
          <a:noFill/>
          <a:ln>
            <a:noFill/>
          </a:ln>
          <a:effectLst>
            <a:glow rad="228600">
              <a:schemeClr val="accent5">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39667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p:cNvSpPr>
            <a:spLocks noGrp="1"/>
          </p:cNvSpPr>
          <p:nvPr>
            <p:ph type="title"/>
          </p:nvPr>
        </p:nvSpPr>
        <p:spPr>
          <a:xfrm>
            <a:off x="-4764" y="6732"/>
            <a:ext cx="9144000" cy="639763"/>
          </a:xfrm>
        </p:spPr>
        <p:txBody>
          <a:bodyPr/>
          <a:lstStyle/>
          <a:p>
            <a:pPr algn="ctr">
              <a:defRPr/>
            </a:pPr>
            <a:r>
              <a:rPr lang="en-US" sz="3600" b="1" dirty="0" err="1" smtClean="0">
                <a:solidFill>
                  <a:srgbClr val="FFFF00"/>
                </a:solidFill>
                <a:latin typeface="Arial" charset="0"/>
                <a:cs typeface="Arial" charset="0"/>
              </a:rPr>
              <a:t>eMERGE</a:t>
            </a:r>
            <a:r>
              <a:rPr lang="en-US" sz="3600" b="1" dirty="0" smtClean="0">
                <a:solidFill>
                  <a:srgbClr val="FFFF00"/>
                </a:solidFill>
                <a:latin typeface="Arial" charset="0"/>
                <a:cs typeface="Arial" charset="0"/>
              </a:rPr>
              <a:t> Phase III RFAs</a:t>
            </a:r>
          </a:p>
        </p:txBody>
      </p:sp>
      <p:sp>
        <p:nvSpPr>
          <p:cNvPr id="9" name="TextBox 8"/>
          <p:cNvSpPr txBox="1"/>
          <p:nvPr/>
        </p:nvSpPr>
        <p:spPr>
          <a:xfrm>
            <a:off x="7318923"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22</a:t>
            </a:r>
            <a:endParaRPr lang="en-US" sz="2000" b="1" dirty="0">
              <a:solidFill>
                <a:srgbClr val="00ADDC">
                  <a:lumMod val="40000"/>
                  <a:lumOff val="60000"/>
                </a:srgbClr>
              </a:solidFill>
              <a:latin typeface="Arial" charset="0"/>
            </a:endParaRPr>
          </a:p>
        </p:txBody>
      </p:sp>
      <p:sp>
        <p:nvSpPr>
          <p:cNvPr id="10" name="Title 1"/>
          <p:cNvSpPr txBox="1">
            <a:spLocks/>
          </p:cNvSpPr>
          <p:nvPr/>
        </p:nvSpPr>
        <p:spPr bwMode="auto">
          <a:xfrm>
            <a:off x="149288" y="925439"/>
            <a:ext cx="9144000" cy="5326070"/>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625475" lvl="1" indent="-514350" eaLnBrk="0" hangingPunct="0">
              <a:spcBef>
                <a:spcPts val="0"/>
              </a:spcBef>
              <a:buClr>
                <a:prstClr val="white"/>
              </a:buClr>
              <a:buSzPct val="95000"/>
              <a:buFont typeface="+mj-lt"/>
              <a:buAutoNum type="arabicPeriod"/>
              <a:defRPr/>
            </a:pPr>
            <a:r>
              <a:rPr lang="en-US" sz="2800" dirty="0" smtClean="0">
                <a:solidFill>
                  <a:prstClr val="white"/>
                </a:solidFill>
                <a:latin typeface="Arial" charset="0"/>
              </a:rPr>
              <a:t>RFA-HG-14-025 – Study Investigators (U01)</a:t>
            </a:r>
          </a:p>
          <a:p>
            <a:pPr marL="568325" lvl="2" eaLnBrk="0" hangingPunct="0">
              <a:spcBef>
                <a:spcPts val="0"/>
              </a:spcBef>
              <a:buClr>
                <a:prstClr val="white"/>
              </a:buClr>
              <a:buSzPct val="95000"/>
              <a:defRPr/>
            </a:pPr>
            <a:r>
              <a:rPr lang="en-US" sz="2400" dirty="0" smtClean="0">
                <a:solidFill>
                  <a:schemeClr val="accent4">
                    <a:lumMod val="20000"/>
                    <a:lumOff val="80000"/>
                  </a:schemeClr>
                </a:solidFill>
                <a:latin typeface="Arial" charset="0"/>
              </a:rPr>
              <a:t>	Genomic discovery and clinical implementation 	research</a:t>
            </a:r>
          </a:p>
          <a:p>
            <a:pPr marL="1025525" lvl="2" indent="-457200" eaLnBrk="0" hangingPunct="0">
              <a:spcBef>
                <a:spcPts val="0"/>
              </a:spcBef>
              <a:buClr>
                <a:prstClr val="white"/>
              </a:buClr>
              <a:buSzPct val="95000"/>
              <a:buFont typeface="Wingdings" panose="05000000000000000000" pitchFamily="2" charset="2"/>
              <a:buChar char="§"/>
              <a:defRPr/>
            </a:pPr>
            <a:endParaRPr lang="en-US" sz="2400" dirty="0" smtClean="0">
              <a:solidFill>
                <a:prstClr val="white"/>
              </a:solidFill>
              <a:latin typeface="Arial" charset="0"/>
            </a:endParaRPr>
          </a:p>
          <a:p>
            <a:pPr marL="568325" lvl="1" indent="-457200" eaLnBrk="0" hangingPunct="0">
              <a:spcBef>
                <a:spcPts val="0"/>
              </a:spcBef>
              <a:buClr>
                <a:prstClr val="white"/>
              </a:buClr>
              <a:buSzPct val="95000"/>
              <a:buFont typeface="+mj-lt"/>
              <a:buAutoNum type="arabicPeriod"/>
              <a:defRPr/>
            </a:pPr>
            <a:r>
              <a:rPr lang="en-US" sz="2800" dirty="0" smtClean="0">
                <a:solidFill>
                  <a:prstClr val="white"/>
                </a:solidFill>
                <a:latin typeface="Arial" charset="0"/>
              </a:rPr>
              <a:t>RFA-HG-14-026 – Coordinating Center (U01)</a:t>
            </a:r>
          </a:p>
          <a:p>
            <a:pPr marL="568325" lvl="2" eaLnBrk="0" hangingPunct="0">
              <a:spcBef>
                <a:spcPts val="0"/>
              </a:spcBef>
              <a:buClr>
                <a:prstClr val="white"/>
              </a:buClr>
              <a:buSzPct val="95000"/>
              <a:defRPr/>
            </a:pPr>
            <a:r>
              <a:rPr lang="en-US" sz="2400" dirty="0" smtClean="0">
                <a:solidFill>
                  <a:schemeClr val="accent4">
                    <a:lumMod val="20000"/>
                    <a:lumOff val="80000"/>
                  </a:schemeClr>
                </a:solidFill>
                <a:latin typeface="Arial" charset="0"/>
              </a:rPr>
              <a:t>	Centralized support and communications</a:t>
            </a:r>
          </a:p>
          <a:p>
            <a:pPr marL="1025525" lvl="2" indent="-457200" eaLnBrk="0" hangingPunct="0">
              <a:spcBef>
                <a:spcPts val="0"/>
              </a:spcBef>
              <a:buClr>
                <a:prstClr val="white"/>
              </a:buClr>
              <a:buSzPct val="95000"/>
              <a:buFont typeface="Wingdings" panose="05000000000000000000" pitchFamily="2" charset="2"/>
              <a:buChar char="§"/>
              <a:defRPr/>
            </a:pPr>
            <a:endParaRPr lang="en-US" sz="2400" dirty="0" smtClean="0">
              <a:solidFill>
                <a:prstClr val="white"/>
              </a:solidFill>
              <a:latin typeface="Arial" charset="0"/>
            </a:endParaRPr>
          </a:p>
          <a:p>
            <a:pPr marL="568325" lvl="1" indent="-457200" defTabSz="749300" eaLnBrk="0" hangingPunct="0">
              <a:spcBef>
                <a:spcPts val="0"/>
              </a:spcBef>
              <a:buClr>
                <a:prstClr val="white"/>
              </a:buClr>
              <a:buSzPct val="95000"/>
              <a:buFont typeface="+mj-lt"/>
              <a:buAutoNum type="arabicPeriod"/>
              <a:defRPr/>
            </a:pPr>
            <a:r>
              <a:rPr lang="en-US" sz="2800" dirty="0" smtClean="0">
                <a:solidFill>
                  <a:prstClr val="white"/>
                </a:solidFill>
                <a:latin typeface="Arial" charset="0"/>
              </a:rPr>
              <a:t>RFA-HG-14-027 – Central Genome Sequencing </a:t>
            </a:r>
            <a:r>
              <a:rPr lang="en-US" sz="2800" dirty="0">
                <a:solidFill>
                  <a:prstClr val="white"/>
                </a:solidFill>
                <a:latin typeface="Arial" charset="0"/>
              </a:rPr>
              <a:t> </a:t>
            </a:r>
            <a:r>
              <a:rPr lang="en-US" sz="2800" dirty="0" smtClean="0">
                <a:solidFill>
                  <a:prstClr val="white"/>
                </a:solidFill>
                <a:latin typeface="Arial" charset="0"/>
              </a:rPr>
              <a:t>	and </a:t>
            </a:r>
            <a:r>
              <a:rPr lang="en-US" sz="2800" dirty="0" smtClean="0">
                <a:solidFill>
                  <a:prstClr val="white"/>
                </a:solidFill>
                <a:latin typeface="Arial" charset="0"/>
              </a:rPr>
              <a:t>Genotyping Center (U01)</a:t>
            </a:r>
          </a:p>
          <a:p>
            <a:pPr marL="568325" lvl="2" eaLnBrk="0" hangingPunct="0">
              <a:spcBef>
                <a:spcPts val="0"/>
              </a:spcBef>
              <a:buClr>
                <a:prstClr val="white"/>
              </a:buClr>
              <a:buSzPct val="95000"/>
              <a:defRPr/>
            </a:pPr>
            <a:r>
              <a:rPr lang="en-US" sz="2400" dirty="0" smtClean="0">
                <a:solidFill>
                  <a:schemeClr val="accent4">
                    <a:lumMod val="20000"/>
                    <a:lumOff val="80000"/>
                  </a:schemeClr>
                </a:solidFill>
                <a:latin typeface="Arial" charset="0"/>
              </a:rPr>
              <a:t>	High-quality sequencing and genotyping in a CLIA 	environment</a:t>
            </a:r>
          </a:p>
          <a:p>
            <a:pPr marL="111125" lvl="1" eaLnBrk="0" hangingPunct="0">
              <a:spcBef>
                <a:spcPts val="0"/>
              </a:spcBef>
              <a:buClr>
                <a:prstClr val="white"/>
              </a:buClr>
              <a:buSzPct val="95000"/>
              <a:defRPr/>
            </a:pPr>
            <a:endParaRPr lang="en-US" sz="2400" dirty="0" smtClean="0">
              <a:solidFill>
                <a:prstClr val="white"/>
              </a:solidFill>
              <a:latin typeface="Arial" charset="0"/>
            </a:endParaRPr>
          </a:p>
          <a:p>
            <a:pPr marL="111125" lvl="1" eaLnBrk="0" hangingPunct="0">
              <a:spcBef>
                <a:spcPts val="0"/>
              </a:spcBef>
              <a:buClr>
                <a:prstClr val="white"/>
              </a:buClr>
              <a:buSzPct val="95000"/>
              <a:defRPr/>
            </a:pPr>
            <a:r>
              <a:rPr lang="en-US" sz="2800" dirty="0" smtClean="0">
                <a:solidFill>
                  <a:prstClr val="white"/>
                </a:solidFill>
                <a:latin typeface="Arial" charset="0"/>
              </a:rPr>
              <a:t>Deadline for submission</a:t>
            </a:r>
            <a:r>
              <a:rPr lang="en-US" sz="2800" dirty="0" smtClean="0">
                <a:latin typeface="Arial" charset="0"/>
              </a:rPr>
              <a:t>: November 12, 2014</a:t>
            </a:r>
            <a:endParaRPr lang="en-US" sz="2800" dirty="0">
              <a:latin typeface="Arial" charset="0"/>
            </a:endParaRPr>
          </a:p>
        </p:txBody>
      </p:sp>
    </p:spTree>
    <p:extLst>
      <p:ext uri="{BB962C8B-B14F-4D97-AF65-F5344CB8AC3E}">
        <p14:creationId xmlns:p14="http://schemas.microsoft.com/office/powerpoint/2010/main" val="178840656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p:cNvSpPr>
            <a:spLocks noGrp="1"/>
          </p:cNvSpPr>
          <p:nvPr>
            <p:ph type="title"/>
          </p:nvPr>
        </p:nvSpPr>
        <p:spPr>
          <a:xfrm>
            <a:off x="-4764" y="6217"/>
            <a:ext cx="9144000" cy="639763"/>
          </a:xfrm>
        </p:spPr>
        <p:txBody>
          <a:bodyPr/>
          <a:lstStyle/>
          <a:p>
            <a:pPr algn="ctr">
              <a:defRPr/>
            </a:pPr>
            <a:r>
              <a:rPr lang="en-US" sz="3600" b="1" dirty="0" smtClean="0">
                <a:solidFill>
                  <a:srgbClr val="FFFF00"/>
                </a:solidFill>
                <a:latin typeface="Arial" charset="0"/>
                <a:cs typeface="Arial" charset="0"/>
              </a:rPr>
              <a:t>eMERGE Network</a:t>
            </a:r>
          </a:p>
        </p:txBody>
      </p:sp>
      <p:sp>
        <p:nvSpPr>
          <p:cNvPr id="5" name="Title 1"/>
          <p:cNvSpPr txBox="1">
            <a:spLocks/>
          </p:cNvSpPr>
          <p:nvPr/>
        </p:nvSpPr>
        <p:spPr bwMode="auto">
          <a:xfrm>
            <a:off x="-47298" y="850795"/>
            <a:ext cx="4950372" cy="5758169"/>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339725" lvl="1" indent="-228600" eaLnBrk="0" hangingPunct="0">
              <a:spcBef>
                <a:spcPts val="0"/>
              </a:spcBef>
              <a:buClr>
                <a:prstClr val="white"/>
              </a:buClr>
              <a:buSzPct val="95000"/>
              <a:buFont typeface="Wingdings" pitchFamily="2" charset="2"/>
              <a:buChar char=""/>
              <a:tabLst>
                <a:tab pos="568325" algn="l"/>
              </a:tabLst>
              <a:defRPr/>
            </a:pPr>
            <a:r>
              <a:rPr lang="en-US" sz="3200" dirty="0" smtClean="0">
                <a:solidFill>
                  <a:prstClr val="white"/>
                </a:solidFill>
                <a:latin typeface="Arial" charset="0"/>
              </a:rPr>
              <a:t>Special Issue of  	</a:t>
            </a:r>
            <a:r>
              <a:rPr lang="en-US" sz="3200" i="1" dirty="0" smtClean="0">
                <a:solidFill>
                  <a:prstClr val="white"/>
                </a:solidFill>
                <a:latin typeface="Arial" charset="0"/>
              </a:rPr>
              <a:t>Frontiers in Genetics</a:t>
            </a:r>
          </a:p>
          <a:p>
            <a:pPr marL="568325" lvl="2" defTabSz="1087438" eaLnBrk="0" hangingPunct="0">
              <a:spcBef>
                <a:spcPts val="0"/>
              </a:spcBef>
              <a:buClr>
                <a:prstClr val="white"/>
              </a:buClr>
              <a:buSzPct val="95000"/>
              <a:defRPr/>
            </a:pPr>
            <a:r>
              <a:rPr lang="en-US" sz="2400" i="1" dirty="0" smtClean="0">
                <a:solidFill>
                  <a:schemeClr val="accent4">
                    <a:lumMod val="20000"/>
                    <a:lumOff val="80000"/>
                  </a:schemeClr>
                </a:solidFill>
                <a:latin typeface="Arial" charset="0"/>
              </a:rPr>
              <a:t>Genetic Research in  Electronic Health Records Linked to DNA </a:t>
            </a:r>
            <a:r>
              <a:rPr lang="en-US" sz="2400" i="1" dirty="0" err="1" smtClean="0">
                <a:solidFill>
                  <a:schemeClr val="accent4">
                    <a:lumMod val="20000"/>
                    <a:lumOff val="80000"/>
                  </a:schemeClr>
                </a:solidFill>
                <a:latin typeface="Arial" charset="0"/>
              </a:rPr>
              <a:t>Biobanks</a:t>
            </a:r>
            <a:endParaRPr lang="en-US" sz="2400" i="1" dirty="0" smtClean="0">
              <a:solidFill>
                <a:schemeClr val="accent4">
                  <a:lumMod val="20000"/>
                  <a:lumOff val="80000"/>
                </a:schemeClr>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2400" dirty="0">
              <a:solidFill>
                <a:prstClr val="white"/>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1000" dirty="0" smtClean="0">
              <a:solidFill>
                <a:prstClr val="white"/>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2400" dirty="0" smtClean="0">
              <a:solidFill>
                <a:prstClr val="white"/>
              </a:solidFill>
              <a:latin typeface="Arial" charset="0"/>
            </a:endParaRPr>
          </a:p>
          <a:p>
            <a:pPr marL="796925" lvl="2" indent="-228600" eaLnBrk="0" hangingPunct="0">
              <a:spcBef>
                <a:spcPts val="0"/>
              </a:spcBef>
              <a:buClr>
                <a:prstClr val="white"/>
              </a:buClr>
              <a:buSzPct val="95000"/>
              <a:buFont typeface="Wingdings" pitchFamily="2" charset="2"/>
              <a:buChar char=""/>
              <a:defRPr/>
            </a:pPr>
            <a:endParaRPr lang="en-US" sz="2400" dirty="0" smtClean="0">
              <a:solidFill>
                <a:prstClr val="white"/>
              </a:solidFill>
              <a:latin typeface="Arial" charset="0"/>
            </a:endParaRPr>
          </a:p>
          <a:p>
            <a:pPr marL="339725" lvl="1" indent="-228600" eaLnBrk="0" hangingPunct="0">
              <a:spcBef>
                <a:spcPts val="0"/>
              </a:spcBef>
              <a:buClr>
                <a:prstClr val="white"/>
              </a:buClr>
              <a:buSzPct val="95000"/>
              <a:buFont typeface="Wingdings" pitchFamily="2" charset="2"/>
              <a:buChar char=""/>
              <a:defRPr/>
            </a:pPr>
            <a:r>
              <a:rPr lang="en-US" sz="3200" dirty="0" smtClean="0">
                <a:solidFill>
                  <a:prstClr val="white"/>
                </a:solidFill>
                <a:latin typeface="Arial" charset="0"/>
              </a:rPr>
              <a:t>IGES 2014</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9" r="2900"/>
          <a:stretch/>
        </p:blipFill>
        <p:spPr bwMode="auto">
          <a:xfrm>
            <a:off x="4778971" y="4276137"/>
            <a:ext cx="4245427" cy="2015541"/>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7318923" y="6408909"/>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22</a:t>
            </a:r>
            <a:endParaRPr lang="en-US" sz="2000" dirty="0">
              <a:solidFill>
                <a:srgbClr val="00ADDC">
                  <a:lumMod val="40000"/>
                  <a:lumOff val="60000"/>
                </a:srgbClr>
              </a:solidFill>
              <a:latin typeface="Arial"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8971" y="998913"/>
            <a:ext cx="4253535" cy="167710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971" y="2820158"/>
            <a:ext cx="4231058" cy="1211483"/>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785742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88" y="7764"/>
            <a:ext cx="9144000" cy="661987"/>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Open Session Presentations</a:t>
            </a:r>
          </a:p>
        </p:txBody>
      </p:sp>
      <p:sp>
        <p:nvSpPr>
          <p:cNvPr id="121859" name="Title 1"/>
          <p:cNvSpPr txBox="1">
            <a:spLocks/>
          </p:cNvSpPr>
          <p:nvPr/>
        </p:nvSpPr>
        <p:spPr bwMode="auto">
          <a:xfrm>
            <a:off x="-254000" y="760223"/>
            <a:ext cx="9131300" cy="5821332"/>
          </a:xfrm>
          <a:prstGeom prst="rect">
            <a:avLst/>
          </a:prstGeom>
          <a:noFill/>
          <a:ln w="9525" algn="ctr">
            <a:noFill/>
            <a:miter lim="800000"/>
            <a:headEnd/>
            <a:tailEnd/>
          </a:ln>
        </p:spPr>
        <p:txBody>
          <a:bodyPr/>
          <a:lstStyle/>
          <a:p>
            <a:pPr marL="682625" lvl="1" indent="-22542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Concept Clearance: Center </a:t>
            </a:r>
            <a:r>
              <a:rPr lang="en-US" sz="2800" dirty="0">
                <a:solidFill>
                  <a:prstClr val="white"/>
                </a:solidFill>
              </a:rPr>
              <a:t>for Inherited Disease </a:t>
            </a:r>
            <a:r>
              <a:rPr lang="en-US" sz="2800" dirty="0" smtClean="0">
                <a:solidFill>
                  <a:prstClr val="white"/>
                </a:solidFill>
              </a:rPr>
              <a:t>	Research </a:t>
            </a:r>
            <a:r>
              <a:rPr lang="en-US" sz="2800" dirty="0">
                <a:solidFill>
                  <a:prstClr val="white"/>
                </a:solidFill>
              </a:rPr>
              <a:t>Contract </a:t>
            </a:r>
            <a:r>
              <a:rPr lang="en-US" sz="2800" dirty="0" smtClean="0">
                <a:solidFill>
                  <a:prstClr val="white"/>
                </a:solidFill>
              </a:rPr>
              <a:t>Renewal</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500" dirty="0">
                <a:solidFill>
                  <a:srgbClr val="66FF33"/>
                </a:solidFill>
                <a:latin typeface="Arial" charset="0"/>
              </a:rPr>
              <a:t>Lawrence Brody </a:t>
            </a:r>
            <a:endParaRPr lang="en-US" sz="2400" dirty="0">
              <a:solidFill>
                <a:prstClr val="white"/>
              </a:solidFill>
            </a:endParaRPr>
          </a:p>
          <a:p>
            <a:pPr marL="0" lvl="1" eaLnBrk="0" hangingPunct="0">
              <a:spcBef>
                <a:spcPts val="0"/>
              </a:spcBef>
              <a:spcAft>
                <a:spcPts val="600"/>
              </a:spcAft>
              <a:buClr>
                <a:srgbClr val="D6ECFF"/>
              </a:buClr>
              <a:buSzPct val="95000"/>
              <a:defRPr/>
            </a:pPr>
            <a:endParaRPr lang="en-US" sz="1000" dirty="0" smtClean="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NHGRI Division of Genomics and Society &amp; the 	ELSI Research Program</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Lawrence Brody</a:t>
            </a:r>
          </a:p>
          <a:p>
            <a:pPr marL="1371600" lvl="2" eaLnBrk="0" hangingPunct="0">
              <a:spcBef>
                <a:spcPts val="0"/>
              </a:spcBef>
              <a:spcAft>
                <a:spcPts val="600"/>
              </a:spcAft>
              <a:buClr>
                <a:srgbClr val="D6ECFF"/>
              </a:buClr>
              <a:buSzPct val="95000"/>
              <a:defRPr/>
            </a:pPr>
            <a:endParaRPr lang="en-US" sz="1000" dirty="0">
              <a:solidFill>
                <a:srgbClr val="66FF33"/>
              </a:solidFill>
              <a:latin typeface="Arial" charset="0"/>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NACHGR Genomics and Society Working Group 	Update</a:t>
            </a: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Pamela </a:t>
            </a:r>
            <a:r>
              <a:rPr lang="en-US" sz="2500" dirty="0" err="1" smtClean="0">
                <a:solidFill>
                  <a:srgbClr val="66FF33"/>
                </a:solidFill>
                <a:latin typeface="Arial" charset="0"/>
              </a:rPr>
              <a:t>Sankar</a:t>
            </a:r>
            <a:endParaRPr lang="en-US" sz="2500" dirty="0" smtClean="0">
              <a:solidFill>
                <a:srgbClr val="66FF33"/>
              </a:solidFill>
              <a:latin typeface="Arial" charset="0"/>
            </a:endParaRPr>
          </a:p>
          <a:p>
            <a:pPr marL="1371600" lvl="2" eaLnBrk="0" hangingPunct="0">
              <a:spcBef>
                <a:spcPts val="0"/>
              </a:spcBef>
              <a:spcAft>
                <a:spcPts val="600"/>
              </a:spcAft>
              <a:buClr>
                <a:srgbClr val="D6ECFF"/>
              </a:buClr>
              <a:buSzPct val="95000"/>
              <a:defRPr/>
            </a:pPr>
            <a:endParaRPr lang="en-US" sz="1000" dirty="0" smtClean="0">
              <a:solidFill>
                <a:prstClr val="white"/>
              </a:solidFill>
            </a:endParaRPr>
          </a:p>
          <a:p>
            <a:pPr marL="682625" lvl="1" indent="-225425" eaLnBrk="0" hangingPunct="0">
              <a:spcBef>
                <a:spcPts val="0"/>
              </a:spcBef>
              <a:spcAft>
                <a:spcPts val="600"/>
              </a:spcAft>
              <a:buClr>
                <a:prstClr val="white"/>
              </a:buClr>
              <a:buSzPct val="95000"/>
              <a:buFont typeface="Wingdings" pitchFamily="2" charset="2"/>
              <a:buChar char=""/>
              <a:defRPr/>
            </a:pPr>
            <a:r>
              <a:rPr lang="en-US" sz="2800" dirty="0" smtClean="0">
                <a:solidFill>
                  <a:prstClr val="white"/>
                </a:solidFill>
              </a:rPr>
              <a:t>ENCODE Project Update</a:t>
            </a:r>
            <a:endParaRPr lang="en-US" sz="2800" dirty="0">
              <a:solidFill>
                <a:prstClr val="white"/>
              </a:solidFill>
            </a:endParaRPr>
          </a:p>
          <a:p>
            <a:pPr marL="1371600" lvl="2" eaLnBrk="0" hangingPunct="0">
              <a:spcBef>
                <a:spcPts val="0"/>
              </a:spcBef>
              <a:spcAft>
                <a:spcPts val="600"/>
              </a:spcAft>
              <a:buClr>
                <a:srgbClr val="D6ECFF"/>
              </a:buClr>
              <a:buSzPct val="95000"/>
              <a:defRPr/>
            </a:pPr>
            <a:r>
              <a:rPr lang="en-US" sz="2500" dirty="0" smtClean="0">
                <a:solidFill>
                  <a:srgbClr val="66FF33"/>
                </a:solidFill>
                <a:latin typeface="Arial" charset="0"/>
              </a:rPr>
              <a:t>Elise Feingold</a:t>
            </a:r>
            <a:endParaRPr lang="en-US" sz="2800" dirty="0" smtClean="0">
              <a:solidFill>
                <a:srgbClr val="66FF33"/>
              </a:solidFill>
              <a:latin typeface="Arial" charset="0"/>
            </a:endParaRPr>
          </a:p>
        </p:txBody>
      </p:sp>
    </p:spTree>
    <p:extLst>
      <p:ext uri="{BB962C8B-B14F-4D97-AF65-F5344CB8AC3E}">
        <p14:creationId xmlns:p14="http://schemas.microsoft.com/office/powerpoint/2010/main" val="13096625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18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185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18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185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185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1859">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85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15622" y="3255859"/>
            <a:ext cx="8991600" cy="368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708025" indent="-250825">
              <a:buFont typeface="Wingdings" panose="05000000000000000000" pitchFamily="2" charset="2"/>
              <a:buChar char="§"/>
            </a:pPr>
            <a:r>
              <a:rPr lang="en-US" sz="2600" dirty="0" smtClean="0"/>
              <a:t>Standardizing </a:t>
            </a:r>
            <a:r>
              <a:rPr lang="en-US" sz="2600" dirty="0"/>
              <a:t>clinical assessment of variants and </a:t>
            </a:r>
            <a:r>
              <a:rPr lang="en-US" sz="2600" dirty="0" smtClean="0"/>
              <a:t>	deposition into </a:t>
            </a:r>
            <a:r>
              <a:rPr lang="en-US" sz="2600" dirty="0" err="1" smtClean="0"/>
              <a:t>ClinVar</a:t>
            </a:r>
            <a:endParaRPr lang="en-US" sz="2600" dirty="0" smtClean="0"/>
          </a:p>
          <a:p>
            <a:pPr marL="708025" indent="-250825">
              <a:buFont typeface="Wingdings" panose="05000000000000000000" pitchFamily="2" charset="2"/>
              <a:buChar char="§"/>
            </a:pPr>
            <a:endParaRPr lang="en-US" sz="1200" dirty="0"/>
          </a:p>
          <a:p>
            <a:pPr marL="708025" indent="-250825">
              <a:buFont typeface="Wingdings" panose="05000000000000000000" pitchFamily="2" charset="2"/>
              <a:buChar char="§"/>
            </a:pPr>
            <a:r>
              <a:rPr lang="en-US" sz="2600" dirty="0" smtClean="0"/>
              <a:t>Consensus processes </a:t>
            </a:r>
            <a:r>
              <a:rPr lang="en-US" sz="2600" dirty="0"/>
              <a:t>for identifying clinically </a:t>
            </a:r>
            <a:r>
              <a:rPr lang="en-US" sz="2600" dirty="0" smtClean="0"/>
              <a:t>	relevant variants</a:t>
            </a:r>
          </a:p>
          <a:p>
            <a:pPr marL="708025" indent="-250825">
              <a:buFont typeface="Wingdings" panose="05000000000000000000" pitchFamily="2" charset="2"/>
              <a:buChar char="§"/>
            </a:pPr>
            <a:endParaRPr lang="en-US" sz="1200" dirty="0" smtClean="0"/>
          </a:p>
          <a:p>
            <a:pPr marL="708025" indent="-250825">
              <a:buFont typeface="Wingdings" panose="05000000000000000000" pitchFamily="2" charset="2"/>
              <a:buChar char="§"/>
            </a:pPr>
            <a:r>
              <a:rPr lang="en-US" sz="2600" dirty="0" smtClean="0"/>
              <a:t>2014 NSGC Education Conference and ASHG 	Annual Meeting</a:t>
            </a:r>
            <a:endParaRPr lang="en-US" sz="2000" dirty="0"/>
          </a:p>
        </p:txBody>
      </p:sp>
      <p:sp>
        <p:nvSpPr>
          <p:cNvPr id="8" name="TextBox 7"/>
          <p:cNvSpPr txBox="1"/>
          <p:nvPr/>
        </p:nvSpPr>
        <p:spPr>
          <a:xfrm>
            <a:off x="7318923"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23</a:t>
            </a:r>
            <a:endParaRPr lang="en-US" sz="2000" b="1" dirty="0">
              <a:solidFill>
                <a:srgbClr val="00ADDC">
                  <a:lumMod val="40000"/>
                  <a:lumOff val="60000"/>
                </a:srgbClr>
              </a:solidFill>
              <a:latin typeface="Arial" charset="0"/>
            </a:endParaRPr>
          </a:p>
        </p:txBody>
      </p:sp>
      <p:pic>
        <p:nvPicPr>
          <p:cNvPr id="9" name="Picture 2" descr="S:\Division of Genomic Medicine (DGM)\Programs\ClinGen\PPT Presentations\Logo\ClinGen logo fin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42" y="22428"/>
            <a:ext cx="3480934" cy="2918111"/>
          </a:xfrm>
          <a:prstGeom prst="rect">
            <a:avLst/>
          </a:prstGeom>
          <a:noFill/>
          <a:ln w="50800">
            <a:solidFill>
              <a:srgbClr val="002060"/>
            </a:solidFill>
          </a:ln>
          <a:effectLst>
            <a:softEdge rad="317500"/>
          </a:effectLst>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42" y="117024"/>
            <a:ext cx="5647094" cy="5908768"/>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89997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27"/>
                                        </p:tgtEl>
                                      </p:cBhvr>
                                    </p:animEffect>
                                    <p:set>
                                      <p:cBhvr>
                                        <p:cTn id="16" dur="1" fill="hold">
                                          <p:stCondLst>
                                            <p:cond delay="499"/>
                                          </p:stCondLst>
                                        </p:cTn>
                                        <p:tgtEl>
                                          <p:spTgt spid="102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141051" y="1697429"/>
            <a:ext cx="9426102" cy="218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796925" lvl="2" indent="-339725" defTabSz="284163">
              <a:buClr>
                <a:prstClr val="white"/>
              </a:buClr>
              <a:buSzPct val="95000"/>
              <a:buFont typeface="Wingdings" pitchFamily="2" charset="2"/>
              <a:buChar char="§"/>
            </a:pPr>
            <a:endParaRPr lang="en-US" sz="1200" dirty="0">
              <a:solidFill>
                <a:srgbClr val="FFFFFF"/>
              </a:solidFill>
              <a:latin typeface="Arial"/>
              <a:cs typeface="Arial"/>
            </a:endParaRPr>
          </a:p>
          <a:p>
            <a:pPr marL="796925" lvl="2" indent="-339725" defTabSz="284163">
              <a:spcAft>
                <a:spcPts val="1200"/>
              </a:spcAft>
              <a:buClr>
                <a:srgbClr val="DBEEF4"/>
              </a:buClr>
              <a:buSzPct val="95000"/>
              <a:buFont typeface="Wingdings" pitchFamily="2" charset="2"/>
              <a:buChar char="§"/>
            </a:pPr>
            <a:r>
              <a:rPr lang="en-US" sz="2800" dirty="0" smtClean="0">
                <a:solidFill>
                  <a:srgbClr val="FFFFFF"/>
                </a:solidFill>
                <a:latin typeface="Arial"/>
                <a:cs typeface="Arial"/>
              </a:rPr>
              <a:t>Rare Conditions and Obesity are newest </a:t>
            </a:r>
            <a:r>
              <a:rPr lang="en-US" sz="2800" dirty="0" err="1" smtClean="0">
                <a:solidFill>
                  <a:srgbClr val="FFFFFF"/>
                </a:solidFill>
                <a:latin typeface="Arial"/>
                <a:cs typeface="Arial"/>
              </a:rPr>
              <a:t>PhenX</a:t>
            </a:r>
            <a:r>
              <a:rPr lang="en-US" sz="2800" dirty="0" smtClean="0">
                <a:solidFill>
                  <a:srgbClr val="FFFFFF"/>
                </a:solidFill>
                <a:latin typeface="Arial"/>
                <a:cs typeface="Arial"/>
              </a:rPr>
              <a:t> 			domains</a:t>
            </a:r>
            <a:endParaRPr lang="en-US" sz="1200" dirty="0">
              <a:solidFill>
                <a:srgbClr val="FFFFFF"/>
              </a:solidFill>
              <a:latin typeface="Arial"/>
              <a:cs typeface="Arial"/>
            </a:endParaRPr>
          </a:p>
          <a:p>
            <a:pPr marL="796925" lvl="2" indent="-339725" defTabSz="284163">
              <a:spcAft>
                <a:spcPts val="1200"/>
              </a:spcAft>
              <a:buClr>
                <a:srgbClr val="DBEEF4"/>
              </a:buClr>
              <a:buSzPct val="95000"/>
              <a:buFont typeface="Wingdings" pitchFamily="2" charset="2"/>
              <a:buChar char="§"/>
            </a:pPr>
            <a:r>
              <a:rPr lang="en-US" sz="2800" dirty="0">
                <a:solidFill>
                  <a:srgbClr val="FFFFFF"/>
                </a:solidFill>
                <a:latin typeface="Arial"/>
                <a:cs typeface="Arial"/>
              </a:rPr>
              <a:t>Adding depth to Toolkit through </a:t>
            </a:r>
            <a:r>
              <a:rPr lang="en-US" sz="2800" dirty="0" smtClean="0">
                <a:solidFill>
                  <a:srgbClr val="FFFFFF"/>
                </a:solidFill>
                <a:latin typeface="Arial"/>
                <a:cs typeface="Arial"/>
              </a:rPr>
              <a:t>NIH 										collaborations</a:t>
            </a:r>
            <a:endParaRPr lang="en-US" sz="2800" dirty="0">
              <a:solidFill>
                <a:srgbClr val="FFFFFF"/>
              </a:solidFill>
              <a:latin typeface="Arial"/>
              <a:cs typeface="Arial"/>
            </a:endParaRPr>
          </a:p>
          <a:p>
            <a:pPr marL="796925" lvl="2" indent="-339725" defTabSz="284163">
              <a:buClr>
                <a:srgbClr val="DBEEF4"/>
              </a:buClr>
              <a:buSzPct val="95000"/>
              <a:buFont typeface="Wingdings" pitchFamily="2" charset="2"/>
              <a:buChar char="§"/>
            </a:pPr>
            <a:endParaRPr lang="en-US" sz="2800" dirty="0" smtClean="0">
              <a:solidFill>
                <a:srgbClr val="D6ECFF">
                  <a:lumMod val="90000"/>
                </a:srgbClr>
              </a:solidFill>
            </a:endParaRPr>
          </a:p>
          <a:p>
            <a:pPr marL="2487612" lvl="6" indent="-457200" defTabSz="457200">
              <a:buClr>
                <a:prstClr val="white"/>
              </a:buClr>
              <a:buSzPct val="95000"/>
              <a:buFont typeface="Wingdings" panose="05000000000000000000" pitchFamily="2" charset="2"/>
              <a:buChar char="§"/>
              <a:tabLst>
                <a:tab pos="914400" algn="l"/>
              </a:tabLst>
            </a:pPr>
            <a:endParaRPr lang="en-US" sz="2800" dirty="0" smtClean="0">
              <a:solidFill>
                <a:srgbClr val="D6ECFF">
                  <a:lumMod val="90000"/>
                </a:srgbClr>
              </a:solidFill>
            </a:endParaRPr>
          </a:p>
        </p:txBody>
      </p:sp>
      <p:sp>
        <p:nvSpPr>
          <p:cNvPr id="8" name="TextBox 7"/>
          <p:cNvSpPr txBox="1"/>
          <p:nvPr/>
        </p:nvSpPr>
        <p:spPr>
          <a:xfrm>
            <a:off x="7315775" y="6411112"/>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24</a:t>
            </a:r>
            <a:endParaRPr lang="en-US" sz="2000" dirty="0">
              <a:solidFill>
                <a:srgbClr val="00ADDC">
                  <a:lumMod val="40000"/>
                  <a:lumOff val="60000"/>
                </a:srgbClr>
              </a:solidFill>
              <a:latin typeface="Arial" charset="0"/>
            </a:endParaRPr>
          </a:p>
        </p:txBody>
      </p:sp>
      <p:grpSp>
        <p:nvGrpSpPr>
          <p:cNvPr id="4" name="Group 3"/>
          <p:cNvGrpSpPr/>
          <p:nvPr/>
        </p:nvGrpSpPr>
        <p:grpSpPr>
          <a:xfrm>
            <a:off x="0" y="0"/>
            <a:ext cx="9144000" cy="821094"/>
            <a:chOff x="0" y="0"/>
            <a:chExt cx="9144000" cy="821094"/>
          </a:xfrm>
        </p:grpSpPr>
        <p:sp>
          <p:nvSpPr>
            <p:cNvPr id="3" name="Rectangle 2"/>
            <p:cNvSpPr/>
            <p:nvPr/>
          </p:nvSpPr>
          <p:spPr>
            <a:xfrm>
              <a:off x="0" y="0"/>
              <a:ext cx="9144000" cy="82109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478" y="42408"/>
              <a:ext cx="7556242" cy="778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9" name="Chart 8"/>
          <p:cNvGraphicFramePr>
            <a:graphicFrameLocks/>
          </p:cNvGraphicFramePr>
          <p:nvPr>
            <p:extLst>
              <p:ext uri="{D42A27DB-BD31-4B8C-83A1-F6EECF244321}">
                <p14:modId xmlns:p14="http://schemas.microsoft.com/office/powerpoint/2010/main" val="327299254"/>
              </p:ext>
            </p:extLst>
          </p:nvPr>
        </p:nvGraphicFramePr>
        <p:xfrm>
          <a:off x="485350" y="1828606"/>
          <a:ext cx="8034370" cy="502939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141050" y="1215580"/>
            <a:ext cx="9426101" cy="800219"/>
          </a:xfrm>
          <a:prstGeom prst="rect">
            <a:avLst/>
          </a:prstGeom>
          <a:noFill/>
        </p:spPr>
        <p:txBody>
          <a:bodyPr wrap="square" rtlCol="0">
            <a:spAutoFit/>
          </a:bodyPr>
          <a:lstStyle/>
          <a:p>
            <a:pPr marL="800100" lvl="2" indent="-342900" defTabSz="457200">
              <a:buClr>
                <a:srgbClr val="DBEEF4"/>
              </a:buClr>
              <a:buSzPct val="95000"/>
              <a:buFont typeface="Wingdings" pitchFamily="2" charset="2"/>
              <a:buChar char="§"/>
              <a:tabLst>
                <a:tab pos="914400" algn="l"/>
              </a:tabLst>
            </a:pPr>
            <a:r>
              <a:rPr lang="en-US" sz="2800" dirty="0" err="1">
                <a:solidFill>
                  <a:prstClr val="white"/>
                </a:solidFill>
              </a:rPr>
              <a:t>PhenX</a:t>
            </a:r>
            <a:r>
              <a:rPr lang="en-US" sz="2800" dirty="0">
                <a:solidFill>
                  <a:prstClr val="white"/>
                </a:solidFill>
              </a:rPr>
              <a:t> user community continues to grow</a:t>
            </a:r>
          </a:p>
          <a:p>
            <a:endParaRPr 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58" y="4050941"/>
            <a:ext cx="6667031" cy="26566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7846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Effect transition="in" filter="fade">
                                      <p:cBhvr>
                                        <p:cTn id="23" dur="500"/>
                                        <p:tgtEl>
                                          <p:spTgt spid="10">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fade">
                                      <p:cBhvr>
                                        <p:cTn id="2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9" grpId="1">
        <p:bldAsOne/>
      </p:bldGraphic>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41024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0" name="TextBox 739"/>
          <p:cNvSpPr txBox="1"/>
          <p:nvPr/>
        </p:nvSpPr>
        <p:spPr>
          <a:xfrm>
            <a:off x="557368" y="791234"/>
            <a:ext cx="1521249" cy="230832"/>
          </a:xfrm>
          <a:prstGeom prst="rect">
            <a:avLst/>
          </a:prstGeom>
          <a:noFill/>
          <a:ln>
            <a:noFill/>
          </a:ln>
        </p:spPr>
        <p:txBody>
          <a:bodyPr wrap="square" rtlCol="0">
            <a:spAutoFit/>
          </a:bodyPr>
          <a:lstStyle/>
          <a:p>
            <a:r>
              <a:rPr lang="en-US" sz="900" dirty="0">
                <a:solidFill>
                  <a:srgbClr val="000514"/>
                </a:solidFill>
                <a:latin typeface="Arial" pitchFamily="34" charset="0"/>
                <a:cs typeface="Arial" pitchFamily="34" charset="0"/>
              </a:rPr>
              <a:t>IGNITE Principal Site</a:t>
            </a:r>
          </a:p>
        </p:txBody>
      </p:sp>
      <p:sp>
        <p:nvSpPr>
          <p:cNvPr id="741" name="TextBox 740"/>
          <p:cNvSpPr txBox="1"/>
          <p:nvPr/>
        </p:nvSpPr>
        <p:spPr>
          <a:xfrm>
            <a:off x="309720" y="747068"/>
            <a:ext cx="304800" cy="461665"/>
          </a:xfrm>
          <a:prstGeom prst="rect">
            <a:avLst/>
          </a:prstGeom>
          <a:noFill/>
          <a:ln>
            <a:noFill/>
          </a:ln>
        </p:spPr>
        <p:txBody>
          <a:bodyPr wrap="square" rtlCol="0">
            <a:spAutoFit/>
          </a:bodyPr>
          <a:lstStyle/>
          <a:p>
            <a:pPr algn="ctr"/>
            <a:r>
              <a:rPr lang="en-US" sz="2400" b="1" dirty="0">
                <a:solidFill>
                  <a:srgbClr val="000514"/>
                </a:solidFill>
                <a:latin typeface="Arial" pitchFamily="34" charset="0"/>
                <a:cs typeface="Arial" pitchFamily="34" charset="0"/>
              </a:rPr>
              <a:t>*</a:t>
            </a:r>
            <a:endParaRPr lang="en-US" sz="2400" dirty="0">
              <a:solidFill>
                <a:srgbClr val="000514"/>
              </a:solidFill>
              <a:latin typeface="Arial" pitchFamily="34" charset="0"/>
              <a:cs typeface="Arial" pitchFamily="34" charset="0"/>
            </a:endParaRPr>
          </a:p>
        </p:txBody>
      </p:sp>
      <p:sp>
        <p:nvSpPr>
          <p:cNvPr id="764" name="5-Point Star 763"/>
          <p:cNvSpPr/>
          <p:nvPr/>
        </p:nvSpPr>
        <p:spPr>
          <a:xfrm>
            <a:off x="370680" y="1054738"/>
            <a:ext cx="182880" cy="182880"/>
          </a:xfrm>
          <a:prstGeom prst="star5">
            <a:avLst/>
          </a:prstGeom>
          <a:no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smtClean="0">
              <a:ln>
                <a:noFill/>
              </a:ln>
              <a:solidFill>
                <a:srgbClr val="92D050"/>
              </a:solidFill>
              <a:effectLst/>
              <a:uLnTx/>
              <a:uFillTx/>
              <a:latin typeface="Calibri"/>
              <a:ea typeface="+mn-ea"/>
              <a:cs typeface="+mn-cs"/>
            </a:endParaRPr>
          </a:p>
        </p:txBody>
      </p:sp>
      <p:sp>
        <p:nvSpPr>
          <p:cNvPr id="765" name="TextBox 764"/>
          <p:cNvSpPr txBox="1"/>
          <p:nvPr/>
        </p:nvSpPr>
        <p:spPr>
          <a:xfrm>
            <a:off x="557368" y="1051868"/>
            <a:ext cx="924246" cy="230832"/>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New sites</a:t>
            </a:r>
            <a:endParaRPr lang="en-US" sz="900" dirty="0">
              <a:solidFill>
                <a:srgbClr val="000514"/>
              </a:solidFill>
              <a:latin typeface="Arial" pitchFamily="34" charset="0"/>
              <a:cs typeface="Arial" pitchFamily="34" charset="0"/>
            </a:endParaRPr>
          </a:p>
        </p:txBody>
      </p:sp>
      <p:sp>
        <p:nvSpPr>
          <p:cNvPr id="11" name="TextBox 10"/>
          <p:cNvSpPr txBox="1"/>
          <p:nvPr/>
        </p:nvSpPr>
        <p:spPr>
          <a:xfrm>
            <a:off x="7317067" y="640874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25</a:t>
            </a:r>
            <a:endParaRPr lang="en-US" sz="2000" b="1" dirty="0">
              <a:solidFill>
                <a:srgbClr val="00ADDC">
                  <a:lumMod val="40000"/>
                  <a:lumOff val="60000"/>
                </a:srgbClr>
              </a:solidFill>
              <a:latin typeface="Arial" charset="0"/>
            </a:endParaRPr>
          </a:p>
        </p:txBody>
      </p:sp>
      <p:pic>
        <p:nvPicPr>
          <p:cNvPr id="12" name="Picture 1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01600"/>
            <a:ext cx="1748865" cy="655510"/>
          </a:xfrm>
          <a:prstGeom prst="rect">
            <a:avLst/>
          </a:prstGeom>
          <a:noFill/>
          <a:ln w="101600">
            <a:solidFill>
              <a:schemeClr val="tx1"/>
            </a:solidFill>
          </a:ln>
        </p:spPr>
      </p:pic>
      <p:pic>
        <p:nvPicPr>
          <p:cNvPr id="705" name="Picture 704" descr="http://www.martinsaphug.com/wp-content/uploads/2010/07/mapoftheusa-620x385.jpg"/>
          <p:cNvPicPr/>
          <p:nvPr/>
        </p:nvPicPr>
        <p:blipFill>
          <a:blip r:embed="rId4" cstate="print"/>
          <a:srcRect/>
          <a:stretch>
            <a:fillRect/>
          </a:stretch>
        </p:blipFill>
        <p:spPr bwMode="auto">
          <a:xfrm>
            <a:off x="1904497" y="1267167"/>
            <a:ext cx="5460598" cy="3286085"/>
          </a:xfrm>
          <a:prstGeom prst="rect">
            <a:avLst/>
          </a:prstGeom>
          <a:noFill/>
          <a:ln w="9525">
            <a:noFill/>
            <a:miter lim="800000"/>
            <a:headEnd/>
            <a:tailEnd/>
          </a:ln>
        </p:spPr>
      </p:pic>
      <p:cxnSp>
        <p:nvCxnSpPr>
          <p:cNvPr id="706" name="Straight Connector 705"/>
          <p:cNvCxnSpPr>
            <a:endCxn id="757" idx="1"/>
          </p:cNvCxnSpPr>
          <p:nvPr/>
        </p:nvCxnSpPr>
        <p:spPr>
          <a:xfrm>
            <a:off x="3921955" y="1015246"/>
            <a:ext cx="1312338" cy="911161"/>
          </a:xfrm>
          <a:prstGeom prst="line">
            <a:avLst/>
          </a:prstGeom>
          <a:noFill/>
          <a:ln w="19050" cap="flat" cmpd="sng" algn="ctr">
            <a:solidFill>
              <a:srgbClr val="000514"/>
            </a:solidFill>
            <a:prstDash val="solid"/>
          </a:ln>
          <a:effectLst/>
        </p:spPr>
      </p:cxnSp>
      <p:cxnSp>
        <p:nvCxnSpPr>
          <p:cNvPr id="707" name="Straight Connector 706"/>
          <p:cNvCxnSpPr/>
          <p:nvPr/>
        </p:nvCxnSpPr>
        <p:spPr>
          <a:xfrm>
            <a:off x="6357527" y="4007876"/>
            <a:ext cx="384596" cy="918451"/>
          </a:xfrm>
          <a:prstGeom prst="line">
            <a:avLst/>
          </a:prstGeom>
          <a:noFill/>
          <a:ln w="19050" cap="flat" cmpd="sng" algn="ctr">
            <a:solidFill>
              <a:sysClr val="windowText" lastClr="000000"/>
            </a:solidFill>
            <a:prstDash val="solid"/>
          </a:ln>
          <a:effectLst/>
        </p:spPr>
      </p:cxnSp>
      <p:cxnSp>
        <p:nvCxnSpPr>
          <p:cNvPr id="709" name="Straight Connector 708"/>
          <p:cNvCxnSpPr>
            <a:stCxn id="717" idx="4"/>
          </p:cNvCxnSpPr>
          <p:nvPr/>
        </p:nvCxnSpPr>
        <p:spPr>
          <a:xfrm flipH="1" flipV="1">
            <a:off x="6456169" y="1153676"/>
            <a:ext cx="1" cy="1906756"/>
          </a:xfrm>
          <a:prstGeom prst="line">
            <a:avLst/>
          </a:prstGeom>
          <a:noFill/>
          <a:ln w="19050" cap="flat" cmpd="sng" algn="ctr">
            <a:solidFill>
              <a:srgbClr val="000514"/>
            </a:solidFill>
            <a:prstDash val="solid"/>
          </a:ln>
          <a:effectLst/>
        </p:spPr>
      </p:cxnSp>
      <p:sp>
        <p:nvSpPr>
          <p:cNvPr id="711" name="Oval 710"/>
          <p:cNvSpPr/>
          <p:nvPr/>
        </p:nvSpPr>
        <p:spPr>
          <a:xfrm>
            <a:off x="6061598" y="3729598"/>
            <a:ext cx="84551" cy="81939"/>
          </a:xfrm>
          <a:prstGeom prst="ellipse">
            <a:avLst/>
          </a:prstGeom>
          <a:solidFill>
            <a:srgbClr val="F79646">
              <a:lumMod val="75000"/>
            </a:srgbClr>
          </a:solidFill>
          <a:ln w="25400" cap="flat" cmpd="sng" algn="ctr">
            <a:solidFill>
              <a:srgbClr val="00051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514"/>
              </a:solidFill>
              <a:effectLst/>
              <a:uLnTx/>
              <a:uFillTx/>
              <a:latin typeface="Arial" pitchFamily="34" charset="0"/>
              <a:cs typeface="Arial" pitchFamily="34" charset="0"/>
            </a:endParaRPr>
          </a:p>
        </p:txBody>
      </p:sp>
      <p:sp>
        <p:nvSpPr>
          <p:cNvPr id="712" name="Oval 711"/>
          <p:cNvSpPr/>
          <p:nvPr/>
        </p:nvSpPr>
        <p:spPr>
          <a:xfrm>
            <a:off x="6202516" y="4139291"/>
            <a:ext cx="84551" cy="81939"/>
          </a:xfrm>
          <a:prstGeom prst="ellipse">
            <a:avLst/>
          </a:prstGeom>
          <a:solidFill>
            <a:srgbClr val="F79646">
              <a:lumMod val="75000"/>
            </a:srgbClr>
          </a:solidFill>
          <a:ln w="25400" cap="flat" cmpd="sng" algn="ctr">
            <a:solidFill>
              <a:srgbClr val="00051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514"/>
              </a:solidFill>
              <a:effectLst/>
              <a:uLnTx/>
              <a:uFillTx/>
              <a:latin typeface="Arial" pitchFamily="34" charset="0"/>
              <a:cs typeface="Arial" pitchFamily="34" charset="0"/>
            </a:endParaRPr>
          </a:p>
        </p:txBody>
      </p:sp>
      <p:sp>
        <p:nvSpPr>
          <p:cNvPr id="713" name="Oval 712"/>
          <p:cNvSpPr/>
          <p:nvPr/>
        </p:nvSpPr>
        <p:spPr>
          <a:xfrm>
            <a:off x="6272976" y="3966906"/>
            <a:ext cx="84551" cy="81939"/>
          </a:xfrm>
          <a:prstGeom prst="ellipse">
            <a:avLst/>
          </a:prstGeom>
          <a:solidFill>
            <a:srgbClr val="F79646">
              <a:lumMod val="75000"/>
            </a:srgbClr>
          </a:solidFill>
          <a:ln w="25400" cap="flat" cmpd="sng" algn="ctr">
            <a:solidFill>
              <a:srgbClr val="00051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514"/>
              </a:solidFill>
              <a:effectLst/>
              <a:uLnTx/>
              <a:uFillTx/>
              <a:latin typeface="Arial" pitchFamily="34" charset="0"/>
              <a:cs typeface="Arial" pitchFamily="34" charset="0"/>
            </a:endParaRPr>
          </a:p>
        </p:txBody>
      </p:sp>
      <p:sp>
        <p:nvSpPr>
          <p:cNvPr id="714" name="Oval 713"/>
          <p:cNvSpPr/>
          <p:nvPr/>
        </p:nvSpPr>
        <p:spPr>
          <a:xfrm>
            <a:off x="6502561" y="2614917"/>
            <a:ext cx="84551" cy="81939"/>
          </a:xfrm>
          <a:prstGeom prst="ellipse">
            <a:avLst/>
          </a:prstGeom>
          <a:solidFill>
            <a:srgbClr val="6600CC"/>
          </a:solidFill>
          <a:ln w="25400" cap="flat" cmpd="sng" algn="ctr">
            <a:solidFill>
              <a:srgbClr val="000514"/>
            </a:solidFill>
            <a:prstDash val="solid"/>
          </a:ln>
          <a:effectLst/>
        </p:spPr>
        <p:txBody>
          <a:bodyPr rtlCol="0" anchor="ctr"/>
          <a:lstStyle/>
          <a:p>
            <a:pPr algn="ctr">
              <a:defRPr/>
            </a:pPr>
            <a:endParaRPr lang="en-US" kern="0" dirty="0">
              <a:solidFill>
                <a:srgbClr val="000514"/>
              </a:solidFill>
              <a:latin typeface="Arial" pitchFamily="34" charset="0"/>
              <a:cs typeface="Arial" pitchFamily="34" charset="0"/>
            </a:endParaRPr>
          </a:p>
        </p:txBody>
      </p:sp>
      <p:sp>
        <p:nvSpPr>
          <p:cNvPr id="715" name="Oval 714"/>
          <p:cNvSpPr/>
          <p:nvPr/>
        </p:nvSpPr>
        <p:spPr>
          <a:xfrm>
            <a:off x="6132057" y="3830342"/>
            <a:ext cx="84551" cy="81939"/>
          </a:xfrm>
          <a:prstGeom prst="ellipse">
            <a:avLst/>
          </a:prstGeom>
          <a:solidFill>
            <a:srgbClr val="F79646">
              <a:lumMod val="75000"/>
            </a:srgbClr>
          </a:solidFill>
          <a:ln w="25400" cap="flat" cmpd="sng" algn="ctr">
            <a:solidFill>
              <a:srgbClr val="00051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514"/>
              </a:solidFill>
              <a:effectLst/>
              <a:uLnTx/>
              <a:uFillTx/>
              <a:latin typeface="Arial" pitchFamily="34" charset="0"/>
              <a:cs typeface="Arial" pitchFamily="34" charset="0"/>
            </a:endParaRPr>
          </a:p>
        </p:txBody>
      </p:sp>
      <p:sp>
        <p:nvSpPr>
          <p:cNvPr id="716" name="Oval 715"/>
          <p:cNvSpPr/>
          <p:nvPr/>
        </p:nvSpPr>
        <p:spPr>
          <a:xfrm>
            <a:off x="5779760" y="3797880"/>
            <a:ext cx="84551" cy="81939"/>
          </a:xfrm>
          <a:prstGeom prst="ellipse">
            <a:avLst/>
          </a:prstGeom>
          <a:solidFill>
            <a:srgbClr val="F79646">
              <a:lumMod val="75000"/>
            </a:srgbClr>
          </a:solidFill>
          <a:ln w="25400" cap="flat" cmpd="sng" algn="ctr">
            <a:solidFill>
              <a:srgbClr val="00051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514"/>
              </a:solidFill>
              <a:effectLst/>
              <a:uLnTx/>
              <a:uFillTx/>
              <a:latin typeface="Arial" pitchFamily="34" charset="0"/>
              <a:cs typeface="Arial" pitchFamily="34" charset="0"/>
            </a:endParaRPr>
          </a:p>
        </p:txBody>
      </p:sp>
      <p:sp>
        <p:nvSpPr>
          <p:cNvPr id="717" name="Oval 716"/>
          <p:cNvSpPr/>
          <p:nvPr/>
        </p:nvSpPr>
        <p:spPr>
          <a:xfrm>
            <a:off x="6413894" y="2978493"/>
            <a:ext cx="84551" cy="81939"/>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sp>
        <p:nvSpPr>
          <p:cNvPr id="718" name="Oval 717"/>
          <p:cNvSpPr/>
          <p:nvPr/>
        </p:nvSpPr>
        <p:spPr>
          <a:xfrm>
            <a:off x="6695731" y="2159105"/>
            <a:ext cx="84551" cy="81939"/>
          </a:xfrm>
          <a:prstGeom prst="ellipse">
            <a:avLst/>
          </a:prstGeom>
          <a:solidFill>
            <a:srgbClr val="F117B8"/>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sp>
        <p:nvSpPr>
          <p:cNvPr id="719" name="Oval 718"/>
          <p:cNvSpPr/>
          <p:nvPr/>
        </p:nvSpPr>
        <p:spPr>
          <a:xfrm>
            <a:off x="2909136" y="1986720"/>
            <a:ext cx="84551" cy="81939"/>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sp>
        <p:nvSpPr>
          <p:cNvPr id="720" name="Oval 719"/>
          <p:cNvSpPr/>
          <p:nvPr/>
        </p:nvSpPr>
        <p:spPr>
          <a:xfrm>
            <a:off x="4229655" y="1681129"/>
            <a:ext cx="84551" cy="81939"/>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sp>
        <p:nvSpPr>
          <p:cNvPr id="721" name="Oval 720"/>
          <p:cNvSpPr/>
          <p:nvPr/>
        </p:nvSpPr>
        <p:spPr>
          <a:xfrm>
            <a:off x="6484353" y="2273506"/>
            <a:ext cx="84551" cy="81939"/>
          </a:xfrm>
          <a:prstGeom prst="ellipse">
            <a:avLst/>
          </a:prstGeom>
          <a:solidFill>
            <a:srgbClr val="BE0202"/>
          </a:solidFill>
          <a:ln w="25400" cap="flat" cmpd="sng" algn="ctr">
            <a:solidFill>
              <a:srgbClr val="000514"/>
            </a:solidFill>
            <a:prstDash val="solid"/>
          </a:ln>
          <a:effectLst/>
        </p:spPr>
        <p:txBody>
          <a:bodyPr rtlCol="0" anchor="ctr"/>
          <a:lstStyle/>
          <a:p>
            <a:pPr algn="ctr">
              <a:defRPr/>
            </a:pPr>
            <a:endParaRPr lang="en-US" kern="0" dirty="0">
              <a:solidFill>
                <a:srgbClr val="000514"/>
              </a:solidFill>
              <a:latin typeface="Arial" pitchFamily="34" charset="0"/>
              <a:cs typeface="Arial" pitchFamily="34" charset="0"/>
            </a:endParaRPr>
          </a:p>
        </p:txBody>
      </p:sp>
      <p:cxnSp>
        <p:nvCxnSpPr>
          <p:cNvPr id="723" name="Straight Connector 722"/>
          <p:cNvCxnSpPr>
            <a:stCxn id="720" idx="2"/>
          </p:cNvCxnSpPr>
          <p:nvPr/>
        </p:nvCxnSpPr>
        <p:spPr>
          <a:xfrm flipH="1" flipV="1">
            <a:off x="1669051" y="1403550"/>
            <a:ext cx="2560604" cy="318549"/>
          </a:xfrm>
          <a:prstGeom prst="line">
            <a:avLst/>
          </a:prstGeom>
          <a:noFill/>
          <a:ln w="19050" cap="flat" cmpd="sng" algn="ctr">
            <a:solidFill>
              <a:srgbClr val="000514"/>
            </a:solidFill>
            <a:prstDash val="solid"/>
          </a:ln>
          <a:effectLst/>
        </p:spPr>
      </p:cxnSp>
      <p:cxnSp>
        <p:nvCxnSpPr>
          <p:cNvPr id="724" name="Straight Connector 723"/>
          <p:cNvCxnSpPr>
            <a:stCxn id="725" idx="1"/>
          </p:cNvCxnSpPr>
          <p:nvPr/>
        </p:nvCxnSpPr>
        <p:spPr>
          <a:xfrm flipH="1" flipV="1">
            <a:off x="3684188" y="1143356"/>
            <a:ext cx="1403361" cy="822902"/>
          </a:xfrm>
          <a:prstGeom prst="line">
            <a:avLst/>
          </a:prstGeom>
          <a:noFill/>
          <a:ln w="19050" cap="flat" cmpd="sng" algn="ctr">
            <a:solidFill>
              <a:srgbClr val="000514"/>
            </a:solidFill>
            <a:prstDash val="solid"/>
          </a:ln>
          <a:effectLst/>
        </p:spPr>
      </p:cxnSp>
      <p:sp>
        <p:nvSpPr>
          <p:cNvPr id="725" name="Oval 724"/>
          <p:cNvSpPr/>
          <p:nvPr/>
        </p:nvSpPr>
        <p:spPr>
          <a:xfrm>
            <a:off x="5075167" y="1954258"/>
            <a:ext cx="84551" cy="81939"/>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cxnSp>
        <p:nvCxnSpPr>
          <p:cNvPr id="727" name="Straight Connector 726"/>
          <p:cNvCxnSpPr>
            <a:endCxn id="728" idx="3"/>
          </p:cNvCxnSpPr>
          <p:nvPr/>
        </p:nvCxnSpPr>
        <p:spPr>
          <a:xfrm>
            <a:off x="1305486" y="2746333"/>
            <a:ext cx="822772" cy="28970"/>
          </a:xfrm>
          <a:prstGeom prst="line">
            <a:avLst/>
          </a:prstGeom>
          <a:noFill/>
          <a:ln w="19050" cap="flat" cmpd="sng" algn="ctr">
            <a:solidFill>
              <a:srgbClr val="000514"/>
            </a:solidFill>
            <a:prstDash val="solid"/>
          </a:ln>
          <a:effectLst/>
        </p:spPr>
      </p:cxnSp>
      <p:sp>
        <p:nvSpPr>
          <p:cNvPr id="728" name="Oval 727"/>
          <p:cNvSpPr/>
          <p:nvPr/>
        </p:nvSpPr>
        <p:spPr>
          <a:xfrm>
            <a:off x="2115875" y="2705363"/>
            <a:ext cx="84551" cy="81939"/>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cxnSp>
        <p:nvCxnSpPr>
          <p:cNvPr id="730" name="Straight Connector 729"/>
          <p:cNvCxnSpPr>
            <a:stCxn id="731" idx="1"/>
          </p:cNvCxnSpPr>
          <p:nvPr/>
        </p:nvCxnSpPr>
        <p:spPr>
          <a:xfrm flipH="1" flipV="1">
            <a:off x="2289093" y="1026513"/>
            <a:ext cx="3001915" cy="1122427"/>
          </a:xfrm>
          <a:prstGeom prst="line">
            <a:avLst/>
          </a:prstGeom>
          <a:noFill/>
          <a:ln w="19050" cap="flat" cmpd="sng" algn="ctr">
            <a:solidFill>
              <a:srgbClr val="000514"/>
            </a:solidFill>
            <a:prstDash val="solid"/>
          </a:ln>
          <a:effectLst/>
        </p:spPr>
      </p:cxnSp>
      <p:sp>
        <p:nvSpPr>
          <p:cNvPr id="731" name="Oval 730"/>
          <p:cNvSpPr/>
          <p:nvPr/>
        </p:nvSpPr>
        <p:spPr>
          <a:xfrm>
            <a:off x="5278626" y="2136941"/>
            <a:ext cx="84551" cy="81939"/>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cxnSp>
        <p:nvCxnSpPr>
          <p:cNvPr id="744" name="Straight Connector 743"/>
          <p:cNvCxnSpPr>
            <a:stCxn id="719" idx="2"/>
          </p:cNvCxnSpPr>
          <p:nvPr/>
        </p:nvCxnSpPr>
        <p:spPr>
          <a:xfrm flipH="1" flipV="1">
            <a:off x="1669051" y="1698843"/>
            <a:ext cx="1240084" cy="328846"/>
          </a:xfrm>
          <a:prstGeom prst="line">
            <a:avLst/>
          </a:prstGeom>
          <a:noFill/>
          <a:ln w="19050" cap="flat" cmpd="sng" algn="ctr">
            <a:solidFill>
              <a:srgbClr val="000514"/>
            </a:solidFill>
            <a:prstDash val="solid"/>
          </a:ln>
          <a:effectLst/>
        </p:spPr>
      </p:cxnSp>
      <p:cxnSp>
        <p:nvCxnSpPr>
          <p:cNvPr id="745" name="Straight Connector 744"/>
          <p:cNvCxnSpPr>
            <a:endCxn id="758" idx="3"/>
          </p:cNvCxnSpPr>
          <p:nvPr/>
        </p:nvCxnSpPr>
        <p:spPr>
          <a:xfrm flipV="1">
            <a:off x="4314206" y="3239457"/>
            <a:ext cx="1409190" cy="1706056"/>
          </a:xfrm>
          <a:prstGeom prst="line">
            <a:avLst/>
          </a:prstGeom>
          <a:noFill/>
          <a:ln w="19050" cap="flat" cmpd="sng" algn="ctr">
            <a:solidFill>
              <a:srgbClr val="000514"/>
            </a:solidFill>
            <a:prstDash val="solid"/>
          </a:ln>
          <a:effectLst/>
        </p:spPr>
      </p:cxnSp>
      <p:cxnSp>
        <p:nvCxnSpPr>
          <p:cNvPr id="746" name="Straight Connector 745"/>
          <p:cNvCxnSpPr>
            <a:stCxn id="753" idx="3"/>
          </p:cNvCxnSpPr>
          <p:nvPr/>
        </p:nvCxnSpPr>
        <p:spPr>
          <a:xfrm>
            <a:off x="6709827" y="2662565"/>
            <a:ext cx="459875" cy="413015"/>
          </a:xfrm>
          <a:prstGeom prst="line">
            <a:avLst/>
          </a:prstGeom>
          <a:noFill/>
          <a:ln w="19050" cap="flat" cmpd="sng" algn="ctr">
            <a:solidFill>
              <a:srgbClr val="000514"/>
            </a:solidFill>
            <a:prstDash val="solid"/>
          </a:ln>
          <a:effectLst/>
        </p:spPr>
      </p:cxnSp>
      <p:cxnSp>
        <p:nvCxnSpPr>
          <p:cNvPr id="747" name="Straight Connector 746"/>
          <p:cNvCxnSpPr>
            <a:endCxn id="755" idx="0"/>
          </p:cNvCxnSpPr>
          <p:nvPr/>
        </p:nvCxnSpPr>
        <p:spPr>
          <a:xfrm flipH="1">
            <a:off x="5602929" y="1481698"/>
            <a:ext cx="599587" cy="1069787"/>
          </a:xfrm>
          <a:prstGeom prst="line">
            <a:avLst/>
          </a:prstGeom>
          <a:noFill/>
          <a:ln w="19050" cap="flat" cmpd="sng" algn="ctr">
            <a:solidFill>
              <a:srgbClr val="000514"/>
            </a:solidFill>
            <a:prstDash val="solid"/>
          </a:ln>
          <a:effectLst/>
        </p:spPr>
      </p:cxnSp>
      <p:sp>
        <p:nvSpPr>
          <p:cNvPr id="751" name="5-Point Star 750"/>
          <p:cNvSpPr/>
          <p:nvPr/>
        </p:nvSpPr>
        <p:spPr>
          <a:xfrm>
            <a:off x="5445671" y="3143862"/>
            <a:ext cx="169102" cy="163877"/>
          </a:xfrm>
          <a:prstGeom prst="star5">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53" name="5-Point Star 752"/>
          <p:cNvSpPr/>
          <p:nvPr/>
        </p:nvSpPr>
        <p:spPr>
          <a:xfrm>
            <a:off x="6573020" y="2498688"/>
            <a:ext cx="169102" cy="163877"/>
          </a:xfrm>
          <a:prstGeom prst="star5">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755" name="5-Point Star 754"/>
          <p:cNvSpPr/>
          <p:nvPr/>
        </p:nvSpPr>
        <p:spPr>
          <a:xfrm>
            <a:off x="5518378" y="2551485"/>
            <a:ext cx="169102" cy="163877"/>
          </a:xfrm>
          <a:prstGeom prst="star5">
            <a:avLst/>
          </a:prstGeom>
          <a:solidFill>
            <a:srgbClr val="92D05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92D050"/>
              </a:solidFill>
              <a:effectLst/>
              <a:uLnTx/>
              <a:uFillTx/>
              <a:latin typeface="Calibri"/>
              <a:ea typeface="+mn-ea"/>
              <a:cs typeface="+mn-cs"/>
            </a:endParaRPr>
          </a:p>
        </p:txBody>
      </p:sp>
      <p:sp>
        <p:nvSpPr>
          <p:cNvPr id="757" name="5-Point Star 756"/>
          <p:cNvSpPr/>
          <p:nvPr/>
        </p:nvSpPr>
        <p:spPr>
          <a:xfrm>
            <a:off x="5234293" y="1863812"/>
            <a:ext cx="169102" cy="163877"/>
          </a:xfrm>
          <a:prstGeom prst="star5">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58" name="5-Point Star 757"/>
          <p:cNvSpPr/>
          <p:nvPr/>
        </p:nvSpPr>
        <p:spPr>
          <a:xfrm>
            <a:off x="5586590" y="3075580"/>
            <a:ext cx="169102" cy="163877"/>
          </a:xfrm>
          <a:prstGeom prst="star5">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59" name="5-Point Star 758"/>
          <p:cNvSpPr/>
          <p:nvPr/>
        </p:nvSpPr>
        <p:spPr>
          <a:xfrm>
            <a:off x="5709301" y="3024611"/>
            <a:ext cx="169102" cy="163877"/>
          </a:xfrm>
          <a:prstGeom prst="star5">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61" name="Oval 760"/>
          <p:cNvSpPr/>
          <p:nvPr/>
        </p:nvSpPr>
        <p:spPr>
          <a:xfrm>
            <a:off x="6736526" y="2098410"/>
            <a:ext cx="84551" cy="81939"/>
          </a:xfrm>
          <a:prstGeom prst="ellipse">
            <a:avLst/>
          </a:prstGeom>
          <a:solidFill>
            <a:srgbClr val="F117B8"/>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cxnSp>
        <p:nvCxnSpPr>
          <p:cNvPr id="767" name="Straight Connector 766"/>
          <p:cNvCxnSpPr>
            <a:stCxn id="714" idx="4"/>
          </p:cNvCxnSpPr>
          <p:nvPr/>
        </p:nvCxnSpPr>
        <p:spPr>
          <a:xfrm>
            <a:off x="6544837" y="2696856"/>
            <a:ext cx="354294" cy="1711538"/>
          </a:xfrm>
          <a:prstGeom prst="line">
            <a:avLst/>
          </a:prstGeom>
          <a:noFill/>
          <a:ln w="19050" cap="flat" cmpd="sng" algn="ctr">
            <a:solidFill>
              <a:srgbClr val="000514"/>
            </a:solidFill>
            <a:prstDash val="solid"/>
          </a:ln>
          <a:effectLst/>
        </p:spPr>
      </p:cxnSp>
      <p:sp>
        <p:nvSpPr>
          <p:cNvPr id="768" name="5-Point Star 767"/>
          <p:cNvSpPr/>
          <p:nvPr/>
        </p:nvSpPr>
        <p:spPr>
          <a:xfrm>
            <a:off x="6403918" y="2345934"/>
            <a:ext cx="169102" cy="163877"/>
          </a:xfrm>
          <a:prstGeom prst="star5">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769" name="5-Point Star 768"/>
          <p:cNvSpPr/>
          <p:nvPr/>
        </p:nvSpPr>
        <p:spPr>
          <a:xfrm>
            <a:off x="6643480" y="2480479"/>
            <a:ext cx="169102" cy="163877"/>
          </a:xfrm>
          <a:prstGeom prst="star5">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770" name="5-Point Star 769"/>
          <p:cNvSpPr/>
          <p:nvPr/>
        </p:nvSpPr>
        <p:spPr>
          <a:xfrm>
            <a:off x="6580066" y="2562418"/>
            <a:ext cx="169102" cy="163877"/>
          </a:xfrm>
          <a:prstGeom prst="star5">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grpSp>
        <p:nvGrpSpPr>
          <p:cNvPr id="773" name="Group 772"/>
          <p:cNvGrpSpPr/>
          <p:nvPr/>
        </p:nvGrpSpPr>
        <p:grpSpPr>
          <a:xfrm>
            <a:off x="7169702" y="3066150"/>
            <a:ext cx="1517097" cy="1147142"/>
            <a:chOff x="7315200" y="2133600"/>
            <a:chExt cx="1640703" cy="1280160"/>
          </a:xfrm>
        </p:grpSpPr>
        <p:sp>
          <p:nvSpPr>
            <p:cNvPr id="774" name="Rectangle 773"/>
            <p:cNvSpPr/>
            <p:nvPr/>
          </p:nvSpPr>
          <p:spPr>
            <a:xfrm>
              <a:off x="7315200" y="2133600"/>
              <a:ext cx="1640703" cy="1280160"/>
            </a:xfrm>
            <a:prstGeom prst="rect">
              <a:avLst/>
            </a:prstGeom>
            <a:noFill/>
            <a:ln w="25400" cap="flat" cmpd="sng" algn="ctr">
              <a:solidFill>
                <a:srgbClr val="FF0000"/>
              </a:solidFill>
              <a:prstDash val="solid"/>
            </a:ln>
            <a:effectLst>
              <a:glow rad="63500">
                <a:srgbClr val="C0504D">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pic>
          <p:nvPicPr>
            <p:cNvPr id="775" name="Picture 4" descr="http://www.mse.umd.edu/sites/default/files/images/logos/umd-bal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0246" y="2183253"/>
              <a:ext cx="640079" cy="640080"/>
            </a:xfrm>
            <a:prstGeom prst="rect">
              <a:avLst/>
            </a:prstGeom>
            <a:noFill/>
            <a:extLst>
              <a:ext uri="{909E8E84-426E-40DD-AFC4-6F175D3DCCD1}">
                <a14:hiddenFill xmlns:a14="http://schemas.microsoft.com/office/drawing/2010/main">
                  <a:solidFill>
                    <a:srgbClr val="FFFFFF"/>
                  </a:solidFill>
                </a14:hiddenFill>
              </a:ext>
            </a:extLst>
          </p:spPr>
        </p:pic>
        <p:sp>
          <p:nvSpPr>
            <p:cNvPr id="776" name="TextBox 775"/>
            <p:cNvSpPr txBox="1"/>
            <p:nvPr/>
          </p:nvSpPr>
          <p:spPr>
            <a:xfrm>
              <a:off x="7897570" y="2133600"/>
              <a:ext cx="228600"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514"/>
                  </a:solidFill>
                  <a:effectLst/>
                  <a:uLnTx/>
                  <a:uFillTx/>
                  <a:latin typeface="Arial" pitchFamily="34" charset="0"/>
                  <a:cs typeface="Arial" pitchFamily="34" charset="0"/>
                </a:rPr>
                <a:t>*</a:t>
              </a:r>
            </a:p>
          </p:txBody>
        </p:sp>
        <p:pic>
          <p:nvPicPr>
            <p:cNvPr id="777" name="Picture 8" descr="http://media.glassdoor.com/sqll/177621/department-of-veterans-affairs-medical-center-square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384" r="1543" b="12870"/>
            <a:stretch/>
          </p:blipFill>
          <p:spPr bwMode="auto">
            <a:xfrm>
              <a:off x="7973770" y="2425958"/>
              <a:ext cx="540173" cy="404601"/>
            </a:xfrm>
            <a:prstGeom prst="rect">
              <a:avLst/>
            </a:prstGeom>
            <a:noFill/>
            <a:extLst>
              <a:ext uri="{909E8E84-426E-40DD-AFC4-6F175D3DCCD1}">
                <a14:hiddenFill xmlns:a14="http://schemas.microsoft.com/office/drawing/2010/main">
                  <a:solidFill>
                    <a:srgbClr val="FFFFFF"/>
                  </a:solidFill>
                </a14:hiddenFill>
              </a:ext>
            </a:extLst>
          </p:spPr>
        </p:pic>
        <p:sp>
          <p:nvSpPr>
            <p:cNvPr id="778" name="Rectangle 777"/>
            <p:cNvSpPr/>
            <p:nvPr/>
          </p:nvSpPr>
          <p:spPr>
            <a:xfrm>
              <a:off x="7584303" y="2786467"/>
              <a:ext cx="1371600" cy="33855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1F497D">
                      <a:lumMod val="75000"/>
                    </a:srgbClr>
                  </a:solidFill>
                  <a:effectLst/>
                  <a:uLnTx/>
                  <a:uFillTx/>
                  <a:latin typeface="Times New Roman" panose="02020603050405020304" pitchFamily="18" charset="0"/>
                  <a:cs typeface="Times New Roman" panose="02020603050405020304" pitchFamily="18" charset="0"/>
                </a:rPr>
                <a:t>Baltimore Veterans Affairs Medical Center (BVAMC)</a:t>
              </a:r>
              <a:endParaRPr kumimoji="0" lang="en-US" sz="800" b="1"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79" name="Picture 4" descr="http://wkok.info/wp-content/uploads/2012/02/geisinge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9410" r="116" b="37327"/>
            <a:stretch/>
          </p:blipFill>
          <p:spPr bwMode="auto">
            <a:xfrm>
              <a:off x="8083452" y="2179320"/>
              <a:ext cx="785239" cy="182880"/>
            </a:xfrm>
            <a:prstGeom prst="rect">
              <a:avLst/>
            </a:prstGeom>
            <a:noFill/>
            <a:extLst>
              <a:ext uri="{909E8E84-426E-40DD-AFC4-6F175D3DCCD1}">
                <a14:hiddenFill xmlns:a14="http://schemas.microsoft.com/office/drawing/2010/main">
                  <a:solidFill>
                    <a:srgbClr val="FFFFFF"/>
                  </a:solidFill>
                </a14:hiddenFill>
              </a:ext>
            </a:extLst>
          </p:spPr>
        </p:pic>
        <p:pic>
          <p:nvPicPr>
            <p:cNvPr id="780" name="Picture 6" descr="http://www.bayendocrinology.com/365/images/compan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64170" y="3103915"/>
              <a:ext cx="1463040" cy="24888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p:cNvGrpSpPr/>
          <p:nvPr/>
        </p:nvGrpSpPr>
        <p:grpSpPr>
          <a:xfrm>
            <a:off x="7245315" y="1954955"/>
            <a:ext cx="1441485" cy="933091"/>
            <a:chOff x="7071698" y="2043855"/>
            <a:chExt cx="1441485" cy="933091"/>
          </a:xfrm>
        </p:grpSpPr>
        <p:pic>
          <p:nvPicPr>
            <p:cNvPr id="708" name="Picture 6" descr="https://profile-a.xx.fbcdn.net/hprofile-prn1/c10.10.160.160/15912_516597071704646_1608510786_a.png"/>
            <p:cNvPicPr>
              <a:picLocks noChangeAspect="1" noChangeArrowheads="1"/>
            </p:cNvPicPr>
            <p:nvPr/>
          </p:nvPicPr>
          <p:blipFill>
            <a:blip r:embed="rId9" cstate="print"/>
            <a:srcRect/>
            <a:stretch>
              <a:fillRect/>
            </a:stretch>
          </p:blipFill>
          <p:spPr bwMode="auto">
            <a:xfrm>
              <a:off x="7071698" y="2075620"/>
              <a:ext cx="930062" cy="901326"/>
            </a:xfrm>
            <a:prstGeom prst="rect">
              <a:avLst/>
            </a:prstGeom>
            <a:noFill/>
            <a:ln>
              <a:noFill/>
            </a:ln>
          </p:spPr>
        </p:pic>
        <p:pic>
          <p:nvPicPr>
            <p:cNvPr id="732" name="Picture 18" descr="http://1.bp.blogspot.com/-0ibKQ9aBNa0/UGR2MYX9q2I/AAAAAAAAAPs/K0cJPjU835Q/s300/IFH_logo_jpg.jpg"/>
            <p:cNvPicPr>
              <a:picLocks noChangeAspect="1" noChangeArrowheads="1"/>
            </p:cNvPicPr>
            <p:nvPr/>
          </p:nvPicPr>
          <p:blipFill>
            <a:blip r:embed="rId10" cstate="print"/>
            <a:srcRect/>
            <a:stretch>
              <a:fillRect/>
            </a:stretch>
          </p:blipFill>
          <p:spPr bwMode="auto">
            <a:xfrm>
              <a:off x="7868739" y="2133795"/>
              <a:ext cx="553426" cy="491632"/>
            </a:xfrm>
            <a:prstGeom prst="rect">
              <a:avLst/>
            </a:prstGeom>
            <a:noFill/>
            <a:ln>
              <a:noFill/>
            </a:ln>
          </p:spPr>
        </p:pic>
        <p:sp>
          <p:nvSpPr>
            <p:cNvPr id="733" name="TextBox 732"/>
            <p:cNvSpPr txBox="1"/>
            <p:nvPr/>
          </p:nvSpPr>
          <p:spPr>
            <a:xfrm>
              <a:off x="7547889" y="2074033"/>
              <a:ext cx="211378" cy="358536"/>
            </a:xfrm>
            <a:prstGeom prst="rect">
              <a:avLst/>
            </a:prstGeom>
            <a:noFill/>
            <a:ln>
              <a:noFill/>
            </a:ln>
          </p:spPr>
          <p:txBody>
            <a:bodyPr wrap="square" rtlCol="0">
              <a:spAutoFit/>
            </a:bodyPr>
            <a:lstStyle/>
            <a:p>
              <a:pPr algn="ctr"/>
              <a:r>
                <a:rPr lang="en-US" sz="2000" b="1" dirty="0">
                  <a:solidFill>
                    <a:srgbClr val="000514"/>
                  </a:solidFill>
                  <a:latin typeface="Arial" pitchFamily="34" charset="0"/>
                  <a:cs typeface="Arial" pitchFamily="34" charset="0"/>
                </a:rPr>
                <a:t>*</a:t>
              </a:r>
            </a:p>
          </p:txBody>
        </p:sp>
        <p:sp>
          <p:nvSpPr>
            <p:cNvPr id="781" name="Rectangle 780"/>
            <p:cNvSpPr/>
            <p:nvPr/>
          </p:nvSpPr>
          <p:spPr>
            <a:xfrm>
              <a:off x="7182611" y="2043855"/>
              <a:ext cx="1330572" cy="910744"/>
            </a:xfrm>
            <a:prstGeom prst="rect">
              <a:avLst/>
            </a:prstGeom>
            <a:noFill/>
            <a:ln w="25400" cap="flat" cmpd="sng" algn="ctr">
              <a:solidFill>
                <a:srgbClr val="F117B8"/>
              </a:solidFill>
              <a:prstDash val="solid"/>
            </a:ln>
            <a:effectLst>
              <a:glow rad="63500">
                <a:srgbClr val="F117B8">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1024" name="Group 1023"/>
          <p:cNvGrpSpPr/>
          <p:nvPr/>
        </p:nvGrpSpPr>
        <p:grpSpPr>
          <a:xfrm>
            <a:off x="4872068" y="478985"/>
            <a:ext cx="1366831" cy="1002713"/>
            <a:chOff x="4588025" y="567885"/>
            <a:chExt cx="1366831" cy="1002713"/>
          </a:xfrm>
        </p:grpSpPr>
        <p:pic>
          <p:nvPicPr>
            <p:cNvPr id="762" name="Picture 6" descr="http://www.seriouseats.com/images/2012/09/20120919-223190-college-tours-where-to-eat-near-indiana-university-logo.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201595" y="1020282"/>
              <a:ext cx="718398" cy="522151"/>
            </a:xfrm>
            <a:prstGeom prst="rect">
              <a:avLst/>
            </a:prstGeom>
            <a:noFill/>
            <a:extLst>
              <a:ext uri="{909E8E84-426E-40DD-AFC4-6F175D3DCCD1}">
                <a14:hiddenFill xmlns:a14="http://schemas.microsoft.com/office/drawing/2010/main">
                  <a:solidFill>
                    <a:srgbClr val="FFFFFF"/>
                  </a:solidFill>
                </a14:hiddenFill>
              </a:ext>
            </a:extLst>
          </p:spPr>
        </p:pic>
        <p:sp>
          <p:nvSpPr>
            <p:cNvPr id="763" name="TextBox 762"/>
            <p:cNvSpPr txBox="1"/>
            <p:nvPr/>
          </p:nvSpPr>
          <p:spPr>
            <a:xfrm>
              <a:off x="5743478" y="964627"/>
              <a:ext cx="211378" cy="358536"/>
            </a:xfrm>
            <a:prstGeom prst="rect">
              <a:avLst/>
            </a:prstGeom>
            <a:noFill/>
            <a:ln>
              <a:noFill/>
            </a:ln>
          </p:spPr>
          <p:txBody>
            <a:bodyPr wrap="square" rtlCol="0">
              <a:spAutoFit/>
            </a:bodyPr>
            <a:lstStyle/>
            <a:p>
              <a:pPr algn="ctr"/>
              <a:r>
                <a:rPr lang="en-US" sz="2000" b="1" dirty="0">
                  <a:solidFill>
                    <a:srgbClr val="000514"/>
                  </a:solidFill>
                  <a:latin typeface="Arial" pitchFamily="34" charset="0"/>
                  <a:cs typeface="Arial" pitchFamily="34" charset="0"/>
                </a:rPr>
                <a:t>*</a:t>
              </a:r>
            </a:p>
          </p:txBody>
        </p:sp>
        <p:pic>
          <p:nvPicPr>
            <p:cNvPr id="771" name="Picture 8" descr="http://www.eskenazihealth.edu/~/media/Images/Locations/Location%20Photos/Eskenazi%20Health%20Centers/2013_EHC%20logo-V-color.ashx"/>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7920" y="654155"/>
              <a:ext cx="324489" cy="819387"/>
            </a:xfrm>
            <a:prstGeom prst="rect">
              <a:avLst/>
            </a:prstGeom>
            <a:noFill/>
            <a:extLst>
              <a:ext uri="{909E8E84-426E-40DD-AFC4-6F175D3DCCD1}">
                <a14:hiddenFill xmlns:a14="http://schemas.microsoft.com/office/drawing/2010/main">
                  <a:solidFill>
                    <a:srgbClr val="FFFFFF"/>
                  </a:solidFill>
                </a14:hiddenFill>
              </a:ext>
            </a:extLst>
          </p:spPr>
        </p:pic>
        <p:pic>
          <p:nvPicPr>
            <p:cNvPr id="772" name="Picture 10" descr="http://communications.medicine.iu.edu/files/1413/1885/2829/Regenstrief_logo_2010.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0217" y="610589"/>
              <a:ext cx="907527" cy="409694"/>
            </a:xfrm>
            <a:prstGeom prst="rect">
              <a:avLst/>
            </a:prstGeom>
            <a:noFill/>
            <a:extLst>
              <a:ext uri="{909E8E84-426E-40DD-AFC4-6F175D3DCCD1}">
                <a14:hiddenFill xmlns:a14="http://schemas.microsoft.com/office/drawing/2010/main">
                  <a:solidFill>
                    <a:srgbClr val="FFFFFF"/>
                  </a:solidFill>
                </a14:hiddenFill>
              </a:ext>
            </a:extLst>
          </p:spPr>
        </p:pic>
        <p:sp>
          <p:nvSpPr>
            <p:cNvPr id="782" name="Rectangle 781"/>
            <p:cNvSpPr/>
            <p:nvPr/>
          </p:nvSpPr>
          <p:spPr>
            <a:xfrm>
              <a:off x="4588025" y="567885"/>
              <a:ext cx="1345563" cy="1002713"/>
            </a:xfrm>
            <a:prstGeom prst="rect">
              <a:avLst/>
            </a:prstGeom>
            <a:noFill/>
            <a:ln w="25400" cap="flat" cmpd="sng" algn="ctr">
              <a:solidFill>
                <a:srgbClr val="92D050"/>
              </a:solidFill>
              <a:prstDash val="solid"/>
            </a:ln>
            <a:effectLst>
              <a:glow rad="63500">
                <a:srgbClr val="92D05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7" name="Group 6"/>
          <p:cNvGrpSpPr/>
          <p:nvPr/>
        </p:nvGrpSpPr>
        <p:grpSpPr>
          <a:xfrm>
            <a:off x="4270592" y="4940300"/>
            <a:ext cx="2143302" cy="1366061"/>
            <a:chOff x="4096975" y="5029200"/>
            <a:chExt cx="2143302" cy="1366061"/>
          </a:xfrm>
        </p:grpSpPr>
        <p:pic>
          <p:nvPicPr>
            <p:cNvPr id="784" name="Picture 2" descr="http://thetsin.org/wp-content/uploads/2013/07/Vanderbilt-University-logo.gif"/>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17104" t="17107" r="16847" b="12986"/>
            <a:stretch/>
          </p:blipFill>
          <p:spPr bwMode="auto">
            <a:xfrm>
              <a:off x="5525842" y="5398813"/>
              <a:ext cx="477659" cy="592829"/>
            </a:xfrm>
            <a:prstGeom prst="rect">
              <a:avLst/>
            </a:prstGeom>
            <a:noFill/>
            <a:extLst>
              <a:ext uri="{909E8E84-426E-40DD-AFC4-6F175D3DCCD1}">
                <a14:hiddenFill xmlns:a14="http://schemas.microsoft.com/office/drawing/2010/main">
                  <a:solidFill>
                    <a:srgbClr val="FFFFFF"/>
                  </a:solidFill>
                </a14:hiddenFill>
              </a:ext>
            </a:extLst>
          </p:spPr>
        </p:pic>
        <p:pic>
          <p:nvPicPr>
            <p:cNvPr id="785" name="Picture 4" descr="http://secure.surveymonkey.com/_resources/3020/8823020/53d933dd-2b32-4e69-8321-b2c725acd306.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20708" y="5963388"/>
              <a:ext cx="1763202" cy="409694"/>
            </a:xfrm>
            <a:prstGeom prst="rect">
              <a:avLst/>
            </a:prstGeom>
            <a:noFill/>
            <a:extLst>
              <a:ext uri="{909E8E84-426E-40DD-AFC4-6F175D3DCCD1}">
                <a14:hiddenFill xmlns:a14="http://schemas.microsoft.com/office/drawing/2010/main">
                  <a:solidFill>
                    <a:srgbClr val="FFFFFF"/>
                  </a:solidFill>
                </a14:hiddenFill>
              </a:ext>
            </a:extLst>
          </p:spPr>
        </p:pic>
        <p:pic>
          <p:nvPicPr>
            <p:cNvPr id="786" name="Picture 8" descr="http://media.glassdoor.com/sqll/177621/department-of-veterans-affairs-medical-center-squarelog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56425" y="5029200"/>
              <a:ext cx="507307" cy="491632"/>
            </a:xfrm>
            <a:prstGeom prst="rect">
              <a:avLst/>
            </a:prstGeom>
            <a:noFill/>
            <a:extLst>
              <a:ext uri="{909E8E84-426E-40DD-AFC4-6F175D3DCCD1}">
                <a14:hiddenFill xmlns:a14="http://schemas.microsoft.com/office/drawing/2010/main">
                  <a:solidFill>
                    <a:srgbClr val="FFFFFF"/>
                  </a:solidFill>
                </a14:hiddenFill>
              </a:ext>
            </a:extLst>
          </p:spPr>
        </p:pic>
        <p:sp>
          <p:nvSpPr>
            <p:cNvPr id="787" name="TextBox 786"/>
            <p:cNvSpPr txBox="1"/>
            <p:nvPr/>
          </p:nvSpPr>
          <p:spPr>
            <a:xfrm>
              <a:off x="4096975" y="5390540"/>
              <a:ext cx="1426208" cy="41369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smtClean="0">
                  <a:ln>
                    <a:noFill/>
                  </a:ln>
                  <a:solidFill>
                    <a:srgbClr val="1F497D">
                      <a:lumMod val="75000"/>
                    </a:srgbClr>
                  </a:solidFill>
                  <a:effectLst/>
                  <a:uLnTx/>
                  <a:uFillTx/>
                  <a:latin typeface="Times New Roman" panose="02020603050405020304" pitchFamily="18" charset="0"/>
                  <a:cs typeface="Times New Roman" panose="02020603050405020304" pitchFamily="18" charset="0"/>
                </a:rPr>
                <a:t>Middle Tennessee Research Institute (MTRI) </a:t>
              </a:r>
              <a:r>
                <a:rPr kumimoji="0" lang="en-US" sz="800" b="0" i="0" u="none" strike="noStrike" kern="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Nashville Veterans Affairs Medical Center</a:t>
              </a:r>
            </a:p>
          </p:txBody>
        </p:sp>
        <p:sp>
          <p:nvSpPr>
            <p:cNvPr id="788" name="TextBox 787"/>
            <p:cNvSpPr txBox="1"/>
            <p:nvPr/>
          </p:nvSpPr>
          <p:spPr>
            <a:xfrm>
              <a:off x="5993669" y="5406846"/>
              <a:ext cx="211378" cy="358536"/>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514"/>
                  </a:solidFill>
                  <a:effectLst/>
                  <a:uLnTx/>
                  <a:uFillTx/>
                  <a:latin typeface="Arial" pitchFamily="34" charset="0"/>
                  <a:cs typeface="Arial" pitchFamily="34" charset="0"/>
                </a:rPr>
                <a:t>*</a:t>
              </a:r>
            </a:p>
          </p:txBody>
        </p:sp>
        <p:sp>
          <p:nvSpPr>
            <p:cNvPr id="789" name="Rectangle 788"/>
            <p:cNvSpPr/>
            <p:nvPr/>
          </p:nvSpPr>
          <p:spPr>
            <a:xfrm>
              <a:off x="4126497" y="5040869"/>
              <a:ext cx="2113780" cy="1354392"/>
            </a:xfrm>
            <a:prstGeom prst="rect">
              <a:avLst/>
            </a:prstGeom>
            <a:noFill/>
            <a:ln w="25400" cap="flat" cmpd="sng" algn="ctr">
              <a:solidFill>
                <a:srgbClr val="FFFF00"/>
              </a:solidFill>
              <a:prstDash val="solid"/>
            </a:ln>
            <a:effectLst>
              <a:glow rad="63500">
                <a:srgbClr val="FFFF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790" name="Group 789"/>
          <p:cNvGrpSpPr/>
          <p:nvPr/>
        </p:nvGrpSpPr>
        <p:grpSpPr>
          <a:xfrm>
            <a:off x="6713939" y="4880703"/>
            <a:ext cx="1972861" cy="1440643"/>
            <a:chOff x="6867864" y="5017020"/>
            <a:chExt cx="2133600" cy="1607694"/>
          </a:xfrm>
        </p:grpSpPr>
        <p:pic>
          <p:nvPicPr>
            <p:cNvPr id="791" name="Picture 4" descr="http://www.freelogovectors.net/wp-content/uploads/2012/04/uf_university-of-florida.jpg"/>
            <p:cNvPicPr>
              <a:picLocks noChangeAspect="1" noChangeArrowheads="1"/>
            </p:cNvPicPr>
            <p:nvPr/>
          </p:nvPicPr>
          <p:blipFill>
            <a:blip r:embed="rId17" cstate="print"/>
            <a:srcRect/>
            <a:stretch>
              <a:fillRect/>
            </a:stretch>
          </p:blipFill>
          <p:spPr bwMode="auto">
            <a:xfrm>
              <a:off x="6867864" y="5089345"/>
              <a:ext cx="1633682" cy="365760"/>
            </a:xfrm>
            <a:prstGeom prst="rect">
              <a:avLst/>
            </a:prstGeom>
            <a:noFill/>
            <a:ln>
              <a:noFill/>
            </a:ln>
          </p:spPr>
        </p:pic>
        <p:pic>
          <p:nvPicPr>
            <p:cNvPr id="792" name="Picture 6" descr="http://tnc-neuro.com/wp-content/uploads/2011/02/FSU-logo.gif"/>
            <p:cNvPicPr>
              <a:picLocks noChangeAspect="1" noChangeArrowheads="1"/>
            </p:cNvPicPr>
            <p:nvPr/>
          </p:nvPicPr>
          <p:blipFill>
            <a:blip r:embed="rId18" cstate="print"/>
            <a:srcRect/>
            <a:stretch>
              <a:fillRect/>
            </a:stretch>
          </p:blipFill>
          <p:spPr bwMode="auto">
            <a:xfrm>
              <a:off x="6927218" y="5418879"/>
              <a:ext cx="2074246" cy="548640"/>
            </a:xfrm>
            <a:prstGeom prst="rect">
              <a:avLst/>
            </a:prstGeom>
            <a:noFill/>
            <a:ln>
              <a:noFill/>
            </a:ln>
          </p:spPr>
        </p:pic>
        <p:pic>
          <p:nvPicPr>
            <p:cNvPr id="793" name="Picture 2" descr="https://fbcdn-profile-a.akamaihd.net/hprofile-ak-ash4/s160x160/208861_373904492659299_1891053086_a.jpg"/>
            <p:cNvPicPr>
              <a:picLocks noChangeAspect="1" noChangeArrowheads="1"/>
            </p:cNvPicPr>
            <p:nvPr/>
          </p:nvPicPr>
          <p:blipFill>
            <a:blip r:embed="rId19" cstate="print"/>
            <a:srcRect/>
            <a:stretch>
              <a:fillRect/>
            </a:stretch>
          </p:blipFill>
          <p:spPr bwMode="auto">
            <a:xfrm>
              <a:off x="8193745" y="5799879"/>
              <a:ext cx="731519" cy="731520"/>
            </a:xfrm>
            <a:prstGeom prst="rect">
              <a:avLst/>
            </a:prstGeom>
            <a:noFill/>
            <a:ln>
              <a:noFill/>
            </a:ln>
          </p:spPr>
        </p:pic>
        <p:sp>
          <p:nvSpPr>
            <p:cNvPr id="794" name="TextBox 793"/>
            <p:cNvSpPr txBox="1"/>
            <p:nvPr/>
          </p:nvSpPr>
          <p:spPr>
            <a:xfrm>
              <a:off x="8315664" y="5017020"/>
              <a:ext cx="228600"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514"/>
                  </a:solidFill>
                  <a:effectLst/>
                  <a:uLnTx/>
                  <a:uFillTx/>
                  <a:latin typeface="Arial" pitchFamily="34" charset="0"/>
                  <a:cs typeface="Arial" pitchFamily="34" charset="0"/>
                </a:rPr>
                <a:t>*</a:t>
              </a:r>
            </a:p>
          </p:txBody>
        </p:sp>
        <p:pic>
          <p:nvPicPr>
            <p:cNvPr id="795" name="Picture 2" descr="https://tmh.vendormate.com/vm/themes/tmh/images/logo_tmh.gif"/>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74545" y="6003745"/>
              <a:ext cx="1167507" cy="548640"/>
            </a:xfrm>
            <a:prstGeom prst="rect">
              <a:avLst/>
            </a:prstGeom>
            <a:noFill/>
            <a:extLst>
              <a:ext uri="{909E8E84-426E-40DD-AFC4-6F175D3DCCD1}">
                <a14:hiddenFill xmlns:a14="http://schemas.microsoft.com/office/drawing/2010/main">
                  <a:solidFill>
                    <a:srgbClr val="FFFFFF"/>
                  </a:solidFill>
                </a14:hiddenFill>
              </a:ext>
            </a:extLst>
          </p:spPr>
        </p:pic>
        <p:sp>
          <p:nvSpPr>
            <p:cNvPr id="796" name="Rectangle 795"/>
            <p:cNvSpPr/>
            <p:nvPr/>
          </p:nvSpPr>
          <p:spPr>
            <a:xfrm>
              <a:off x="6905110" y="5073807"/>
              <a:ext cx="2096353" cy="1550907"/>
            </a:xfrm>
            <a:prstGeom prst="rect">
              <a:avLst/>
            </a:prstGeom>
            <a:noFill/>
            <a:ln w="25400" cap="flat" cmpd="sng" algn="ctr">
              <a:solidFill>
                <a:srgbClr val="F79646">
                  <a:lumMod val="75000"/>
                </a:srgbClr>
              </a:solidFill>
              <a:prstDash val="solid"/>
            </a:ln>
            <a:effectLst>
              <a:glow rad="63500">
                <a:srgbClr val="F79646">
                  <a:lumMod val="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1025" name="Group 1024"/>
          <p:cNvGrpSpPr/>
          <p:nvPr/>
        </p:nvGrpSpPr>
        <p:grpSpPr>
          <a:xfrm>
            <a:off x="3921955" y="478985"/>
            <a:ext cx="761556" cy="536261"/>
            <a:chOff x="3695824" y="567885"/>
            <a:chExt cx="761556" cy="536261"/>
          </a:xfrm>
        </p:grpSpPr>
        <p:pic>
          <p:nvPicPr>
            <p:cNvPr id="797" name="Picture 6" descr="http://www.ama-assn.org/sub/career-fair/images/logos/aurora-logo.gif"/>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42649"/>
            <a:stretch/>
          </p:blipFill>
          <p:spPr bwMode="auto">
            <a:xfrm>
              <a:off x="3748669" y="626171"/>
              <a:ext cx="708711" cy="409694"/>
            </a:xfrm>
            <a:prstGeom prst="rect">
              <a:avLst/>
            </a:prstGeom>
            <a:noFill/>
            <a:extLst>
              <a:ext uri="{909E8E84-426E-40DD-AFC4-6F175D3DCCD1}">
                <a14:hiddenFill xmlns:a14="http://schemas.microsoft.com/office/drawing/2010/main">
                  <a:solidFill>
                    <a:srgbClr val="FFFFFF"/>
                  </a:solidFill>
                </a14:hiddenFill>
              </a:ext>
            </a:extLst>
          </p:spPr>
        </p:pic>
        <p:sp>
          <p:nvSpPr>
            <p:cNvPr id="798" name="Rectangle 797"/>
            <p:cNvSpPr/>
            <p:nvPr/>
          </p:nvSpPr>
          <p:spPr>
            <a:xfrm>
              <a:off x="3695824" y="567885"/>
              <a:ext cx="760961" cy="536261"/>
            </a:xfrm>
            <a:prstGeom prst="rect">
              <a:avLst/>
            </a:prstGeom>
            <a:noFill/>
            <a:ln w="25400" cap="flat" cmpd="sng" algn="ctr">
              <a:solidFill>
                <a:srgbClr val="FFFF00"/>
              </a:solidFill>
              <a:prstDash val="solid"/>
            </a:ln>
            <a:effectLst>
              <a:glow rad="63500">
                <a:srgbClr val="FFFF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799" name="Group 798"/>
          <p:cNvGrpSpPr/>
          <p:nvPr/>
        </p:nvGrpSpPr>
        <p:grpSpPr>
          <a:xfrm>
            <a:off x="6427456" y="498043"/>
            <a:ext cx="849628" cy="664966"/>
            <a:chOff x="6334464" y="320042"/>
            <a:chExt cx="918852" cy="742072"/>
          </a:xfrm>
        </p:grpSpPr>
        <p:sp>
          <p:nvSpPr>
            <p:cNvPr id="800" name="TextBox 799"/>
            <p:cNvSpPr txBox="1"/>
            <p:nvPr/>
          </p:nvSpPr>
          <p:spPr>
            <a:xfrm>
              <a:off x="7024716" y="320042"/>
              <a:ext cx="228600"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514"/>
                  </a:solidFill>
                  <a:effectLst/>
                  <a:uLnTx/>
                  <a:uFillTx/>
                  <a:latin typeface="Arial" pitchFamily="34" charset="0"/>
                  <a:cs typeface="Arial" pitchFamily="34" charset="0"/>
                </a:rPr>
                <a:t>*</a:t>
              </a:r>
            </a:p>
          </p:txBody>
        </p:sp>
        <p:pic>
          <p:nvPicPr>
            <p:cNvPr id="801" name="Picture 8" descr="https://coursera-university-assets.s3.amazonaws.com/6d/3cb3e06c357d40ef60000fb3d12d72/dukesquare_blue.png"/>
            <p:cNvPicPr>
              <a:picLocks noChangeAspect="1" noChangeArrowheads="1"/>
            </p:cNvPicPr>
            <p:nvPr/>
          </p:nvPicPr>
          <p:blipFill>
            <a:blip r:embed="rId22" cstate="print"/>
            <a:srcRect/>
            <a:stretch>
              <a:fillRect/>
            </a:stretch>
          </p:blipFill>
          <p:spPr bwMode="auto">
            <a:xfrm>
              <a:off x="6395425" y="403160"/>
              <a:ext cx="621792" cy="621792"/>
            </a:xfrm>
            <a:prstGeom prst="rect">
              <a:avLst/>
            </a:prstGeom>
            <a:noFill/>
            <a:ln>
              <a:noFill/>
            </a:ln>
          </p:spPr>
        </p:pic>
        <p:sp>
          <p:nvSpPr>
            <p:cNvPr id="802" name="Rectangle 801"/>
            <p:cNvSpPr/>
            <p:nvPr/>
          </p:nvSpPr>
          <p:spPr>
            <a:xfrm>
              <a:off x="6334464" y="339151"/>
              <a:ext cx="918852" cy="722963"/>
            </a:xfrm>
            <a:prstGeom prst="rect">
              <a:avLst/>
            </a:prstGeom>
            <a:noFill/>
            <a:ln w="25400" cap="flat" cmpd="sng" algn="ctr">
              <a:solidFill>
                <a:srgbClr val="080B92"/>
              </a:solidFill>
              <a:prstDash val="solid"/>
            </a:ln>
            <a:effectLst>
              <a:glow rad="63500">
                <a:srgbClr val="080B92">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803" name="Group 802"/>
          <p:cNvGrpSpPr/>
          <p:nvPr/>
        </p:nvGrpSpPr>
        <p:grpSpPr>
          <a:xfrm>
            <a:off x="7465642" y="480918"/>
            <a:ext cx="1217170" cy="807518"/>
            <a:chOff x="7751461" y="304800"/>
            <a:chExt cx="1316339" cy="901154"/>
          </a:xfrm>
        </p:grpSpPr>
        <p:sp>
          <p:nvSpPr>
            <p:cNvPr id="804" name="TextBox 803"/>
            <p:cNvSpPr txBox="1"/>
            <p:nvPr/>
          </p:nvSpPr>
          <p:spPr>
            <a:xfrm>
              <a:off x="7796072" y="762000"/>
              <a:ext cx="1143000" cy="400110"/>
            </a:xfrm>
            <a:prstGeom prst="rect">
              <a:avLst/>
            </a:prstGeom>
            <a:noFill/>
            <a:ln w="19050">
              <a:solidFill>
                <a:srgbClr val="000514"/>
              </a:solidFill>
            </a:ln>
          </p:spPr>
          <p:txBody>
            <a:bodyPr wrap="squar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000514"/>
                  </a:solidFill>
                  <a:effectLst/>
                  <a:uLnTx/>
                  <a:uFillTx/>
                  <a:latin typeface="Arial" pitchFamily="34" charset="0"/>
                  <a:cs typeface="Arial" pitchFamily="34" charset="0"/>
                </a:rPr>
                <a:t>Coordinating Center</a:t>
              </a:r>
              <a:endParaRPr kumimoji="0" lang="en-US" sz="1000" b="1" i="0" u="none" strike="noStrike" kern="0" cap="none" spc="0" normalizeH="0" baseline="0" noProof="0" dirty="0">
                <a:ln>
                  <a:noFill/>
                </a:ln>
                <a:solidFill>
                  <a:srgbClr val="000514"/>
                </a:solidFill>
                <a:effectLst/>
                <a:uLnTx/>
                <a:uFillTx/>
                <a:latin typeface="Arial" pitchFamily="34" charset="0"/>
                <a:cs typeface="Arial" pitchFamily="34" charset="0"/>
              </a:endParaRPr>
            </a:p>
          </p:txBody>
        </p:sp>
        <p:pic>
          <p:nvPicPr>
            <p:cNvPr id="805" name="Picture 2" descr="http://www.admissionassurance.com/blog/wp-content/uploads/2011/05/UPenn-Admissions-Interview.png"/>
            <p:cNvPicPr>
              <a:picLocks noChangeAspect="1" noChangeArrowheads="1"/>
            </p:cNvPicPr>
            <p:nvPr/>
          </p:nvPicPr>
          <p:blipFill>
            <a:blip r:embed="rId23" cstate="print"/>
            <a:srcRect/>
            <a:stretch>
              <a:fillRect/>
            </a:stretch>
          </p:blipFill>
          <p:spPr bwMode="auto">
            <a:xfrm>
              <a:off x="7796072" y="323910"/>
              <a:ext cx="1110683" cy="402036"/>
            </a:xfrm>
            <a:prstGeom prst="rect">
              <a:avLst/>
            </a:prstGeom>
            <a:noFill/>
            <a:ln>
              <a:noFill/>
            </a:ln>
          </p:spPr>
        </p:pic>
        <p:sp>
          <p:nvSpPr>
            <p:cNvPr id="806" name="TextBox 805"/>
            <p:cNvSpPr txBox="1"/>
            <p:nvPr/>
          </p:nvSpPr>
          <p:spPr>
            <a:xfrm>
              <a:off x="8763000" y="304800"/>
              <a:ext cx="304800" cy="400110"/>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smtClean="0">
                  <a:ln>
                    <a:noFill/>
                  </a:ln>
                  <a:solidFill>
                    <a:srgbClr val="000514"/>
                  </a:solidFill>
                  <a:effectLst/>
                  <a:uLnTx/>
                  <a:uFillTx/>
                  <a:latin typeface="Arial" pitchFamily="34" charset="0"/>
                  <a:cs typeface="Arial" pitchFamily="34" charset="0"/>
                </a:rPr>
                <a:t>*</a:t>
              </a:r>
              <a:endParaRPr kumimoji="0" lang="en-US" sz="2000" b="0" i="0" u="none" strike="noStrike" kern="0" cap="none" spc="0" normalizeH="0" baseline="0" noProof="0" dirty="0" smtClean="0">
                <a:ln>
                  <a:noFill/>
                </a:ln>
                <a:solidFill>
                  <a:srgbClr val="000514"/>
                </a:solidFill>
                <a:effectLst/>
                <a:uLnTx/>
                <a:uFillTx/>
                <a:latin typeface="Arial" pitchFamily="34" charset="0"/>
                <a:cs typeface="Arial" pitchFamily="34" charset="0"/>
              </a:endParaRPr>
            </a:p>
          </p:txBody>
        </p:sp>
        <p:sp>
          <p:nvSpPr>
            <p:cNvPr id="807" name="Rectangle 806"/>
            <p:cNvSpPr/>
            <p:nvPr/>
          </p:nvSpPr>
          <p:spPr>
            <a:xfrm>
              <a:off x="7751461" y="304800"/>
              <a:ext cx="1250003" cy="901154"/>
            </a:xfrm>
            <a:prstGeom prst="rect">
              <a:avLst/>
            </a:prstGeom>
            <a:noFill/>
            <a:ln w="25400" cap="flat" cmpd="sng" algn="ctr">
              <a:solidFill>
                <a:srgbClr val="820000"/>
              </a:solidFill>
              <a:prstDash val="solid"/>
            </a:ln>
            <a:effectLst>
              <a:glow rad="63500">
                <a:srgbClr val="BE0202">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808" name="Group 807"/>
          <p:cNvGrpSpPr/>
          <p:nvPr/>
        </p:nvGrpSpPr>
        <p:grpSpPr>
          <a:xfrm>
            <a:off x="6899130" y="4394456"/>
            <a:ext cx="1106613" cy="395755"/>
            <a:chOff x="7068144" y="4419600"/>
            <a:chExt cx="1196774" cy="441645"/>
          </a:xfrm>
        </p:grpSpPr>
        <p:pic>
          <p:nvPicPr>
            <p:cNvPr id="809" name="Picture 2" descr="File:US-NIH-NHGRI-Logo.sv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21918" y="4459150"/>
              <a:ext cx="1092727" cy="365760"/>
            </a:xfrm>
            <a:prstGeom prst="rect">
              <a:avLst/>
            </a:prstGeom>
            <a:noFill/>
            <a:extLst>
              <a:ext uri="{909E8E84-426E-40DD-AFC4-6F175D3DCCD1}">
                <a14:hiddenFill xmlns:a14="http://schemas.microsoft.com/office/drawing/2010/main">
                  <a:solidFill>
                    <a:srgbClr val="FFFFFF"/>
                  </a:solidFill>
                </a14:hiddenFill>
              </a:ext>
            </a:extLst>
          </p:spPr>
        </p:pic>
        <p:sp>
          <p:nvSpPr>
            <p:cNvPr id="810" name="Rectangle 809"/>
            <p:cNvSpPr/>
            <p:nvPr/>
          </p:nvSpPr>
          <p:spPr>
            <a:xfrm>
              <a:off x="7068144" y="4419600"/>
              <a:ext cx="1196774" cy="441645"/>
            </a:xfrm>
            <a:prstGeom prst="rect">
              <a:avLst/>
            </a:prstGeom>
            <a:noFill/>
            <a:ln w="25400" cap="flat" cmpd="sng" algn="ctr">
              <a:solidFill>
                <a:srgbClr val="6600CC"/>
              </a:solidFill>
              <a:prstDash val="solid"/>
            </a:ln>
            <a:effectLst>
              <a:glow rad="63500">
                <a:srgbClr val="6600CC">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1026" name="Group 1025"/>
          <p:cNvGrpSpPr/>
          <p:nvPr/>
        </p:nvGrpSpPr>
        <p:grpSpPr>
          <a:xfrm>
            <a:off x="3124386" y="498166"/>
            <a:ext cx="609012" cy="655510"/>
            <a:chOff x="2901559" y="587066"/>
            <a:chExt cx="609012" cy="655510"/>
          </a:xfrm>
        </p:grpSpPr>
        <p:pic>
          <p:nvPicPr>
            <p:cNvPr id="760" name="Picture 10" descr="https://si0.twimg.com/profile_images/265567837/MC-stacked.jpg"/>
            <p:cNvPicPr>
              <a:picLocks noChangeAspect="1" noChangeArrowheads="1"/>
            </p:cNvPicPr>
            <p:nvPr/>
          </p:nvPicPr>
          <p:blipFill>
            <a:blip r:embed="rId25" cstate="print"/>
            <a:srcRect/>
            <a:stretch>
              <a:fillRect/>
            </a:stretch>
          </p:blipFill>
          <p:spPr bwMode="auto">
            <a:xfrm>
              <a:off x="2901559" y="587066"/>
              <a:ext cx="609012" cy="655510"/>
            </a:xfrm>
            <a:prstGeom prst="rect">
              <a:avLst/>
            </a:prstGeom>
            <a:noFill/>
            <a:ln>
              <a:noFill/>
            </a:ln>
          </p:spPr>
        </p:pic>
        <p:sp>
          <p:nvSpPr>
            <p:cNvPr id="811" name="Rectangle 810"/>
            <p:cNvSpPr/>
            <p:nvPr/>
          </p:nvSpPr>
          <p:spPr>
            <a:xfrm>
              <a:off x="2921501" y="594734"/>
              <a:ext cx="589070" cy="647842"/>
            </a:xfrm>
            <a:prstGeom prst="rect">
              <a:avLst/>
            </a:prstGeom>
            <a:noFill/>
            <a:ln w="25400" cap="flat" cmpd="sng" algn="ctr">
              <a:solidFill>
                <a:srgbClr val="080B92"/>
              </a:solidFill>
              <a:prstDash val="solid"/>
            </a:ln>
            <a:effectLst>
              <a:glow rad="63500">
                <a:srgbClr val="080B92">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1028" name="Group 1027"/>
          <p:cNvGrpSpPr/>
          <p:nvPr/>
        </p:nvGrpSpPr>
        <p:grpSpPr>
          <a:xfrm>
            <a:off x="2287603" y="505834"/>
            <a:ext cx="648226" cy="520679"/>
            <a:chOff x="2113986" y="594734"/>
            <a:chExt cx="648226" cy="520679"/>
          </a:xfrm>
        </p:grpSpPr>
        <p:pic>
          <p:nvPicPr>
            <p:cNvPr id="729" name="Picture 16" descr="http://www.hpgm.org/Portals/2/MedicalCollegeWI.JPG"/>
            <p:cNvPicPr>
              <a:picLocks noChangeAspect="1" noChangeArrowheads="1"/>
            </p:cNvPicPr>
            <p:nvPr/>
          </p:nvPicPr>
          <p:blipFill>
            <a:blip r:embed="rId26" cstate="print"/>
            <a:srcRect/>
            <a:stretch>
              <a:fillRect/>
            </a:stretch>
          </p:blipFill>
          <p:spPr bwMode="auto">
            <a:xfrm>
              <a:off x="2184445" y="637437"/>
              <a:ext cx="531545" cy="409694"/>
            </a:xfrm>
            <a:prstGeom prst="rect">
              <a:avLst/>
            </a:prstGeom>
            <a:noFill/>
            <a:ln>
              <a:noFill/>
            </a:ln>
          </p:spPr>
        </p:pic>
        <p:sp>
          <p:nvSpPr>
            <p:cNvPr id="812" name="Rectangle 811"/>
            <p:cNvSpPr/>
            <p:nvPr/>
          </p:nvSpPr>
          <p:spPr>
            <a:xfrm>
              <a:off x="2113986" y="594734"/>
              <a:ext cx="648226" cy="520679"/>
            </a:xfrm>
            <a:prstGeom prst="rect">
              <a:avLst/>
            </a:prstGeom>
            <a:noFill/>
            <a:ln w="25400" cap="flat" cmpd="sng" algn="ctr">
              <a:solidFill>
                <a:srgbClr val="080B92"/>
              </a:solidFill>
              <a:prstDash val="solid"/>
            </a:ln>
            <a:effectLst>
              <a:glow rad="63500">
                <a:srgbClr val="080B92">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1030" name="Group 1029"/>
          <p:cNvGrpSpPr/>
          <p:nvPr/>
        </p:nvGrpSpPr>
        <p:grpSpPr>
          <a:xfrm>
            <a:off x="548640" y="2742079"/>
            <a:ext cx="756846" cy="619690"/>
            <a:chOff x="375023" y="2830979"/>
            <a:chExt cx="756846" cy="619690"/>
          </a:xfrm>
        </p:grpSpPr>
        <p:pic>
          <p:nvPicPr>
            <p:cNvPr id="726" name="Picture 14" descr="http://www.afrotc.umn.edu/images/AFlogo.jpg"/>
            <p:cNvPicPr>
              <a:picLocks noChangeAspect="1" noChangeArrowheads="1"/>
            </p:cNvPicPr>
            <p:nvPr/>
          </p:nvPicPr>
          <p:blipFill>
            <a:blip r:embed="rId27" cstate="print"/>
            <a:srcRect/>
            <a:stretch>
              <a:fillRect/>
            </a:stretch>
          </p:blipFill>
          <p:spPr bwMode="auto">
            <a:xfrm>
              <a:off x="445482" y="2890754"/>
              <a:ext cx="635084" cy="491632"/>
            </a:xfrm>
            <a:prstGeom prst="rect">
              <a:avLst/>
            </a:prstGeom>
            <a:noFill/>
            <a:ln>
              <a:noFill/>
            </a:ln>
          </p:spPr>
        </p:pic>
        <p:sp>
          <p:nvSpPr>
            <p:cNvPr id="813" name="Rectangle 812"/>
            <p:cNvSpPr/>
            <p:nvPr/>
          </p:nvSpPr>
          <p:spPr>
            <a:xfrm>
              <a:off x="375023" y="2830979"/>
              <a:ext cx="756846" cy="619690"/>
            </a:xfrm>
            <a:prstGeom prst="rect">
              <a:avLst/>
            </a:prstGeom>
            <a:noFill/>
            <a:ln w="25400" cap="flat" cmpd="sng" algn="ctr">
              <a:solidFill>
                <a:srgbClr val="080B92"/>
              </a:solidFill>
              <a:prstDash val="solid"/>
            </a:ln>
            <a:effectLst>
              <a:glow rad="63500">
                <a:srgbClr val="080B92">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grpSp>
        <p:nvGrpSpPr>
          <p:cNvPr id="1029" name="Group 1028"/>
          <p:cNvGrpSpPr/>
          <p:nvPr/>
        </p:nvGrpSpPr>
        <p:grpSpPr>
          <a:xfrm>
            <a:off x="548640" y="1403550"/>
            <a:ext cx="1120411" cy="295293"/>
            <a:chOff x="375023" y="1492450"/>
            <a:chExt cx="1120411" cy="295293"/>
          </a:xfrm>
        </p:grpSpPr>
        <p:pic>
          <p:nvPicPr>
            <p:cNvPr id="722" name="Picture 8" descr="http://www.dulutheastsoccer.com/pics/EssentiaHealth_Logo.jpg"/>
            <p:cNvPicPr>
              <a:picLocks noChangeAspect="1" noChangeArrowheads="1"/>
            </p:cNvPicPr>
            <p:nvPr/>
          </p:nvPicPr>
          <p:blipFill>
            <a:blip r:embed="rId28" cstate="print"/>
            <a:srcRect/>
            <a:stretch>
              <a:fillRect/>
            </a:stretch>
          </p:blipFill>
          <p:spPr bwMode="auto">
            <a:xfrm>
              <a:off x="375023" y="1510163"/>
              <a:ext cx="1099165" cy="249657"/>
            </a:xfrm>
            <a:prstGeom prst="rect">
              <a:avLst/>
            </a:prstGeom>
            <a:noFill/>
            <a:ln>
              <a:noFill/>
            </a:ln>
          </p:spPr>
        </p:pic>
        <p:sp>
          <p:nvSpPr>
            <p:cNvPr id="814" name="Rectangle 813"/>
            <p:cNvSpPr/>
            <p:nvPr/>
          </p:nvSpPr>
          <p:spPr>
            <a:xfrm>
              <a:off x="375023" y="1492450"/>
              <a:ext cx="1120411" cy="295293"/>
            </a:xfrm>
            <a:prstGeom prst="rect">
              <a:avLst/>
            </a:prstGeom>
            <a:noFill/>
            <a:ln w="25400" cap="flat" cmpd="sng" algn="ctr">
              <a:solidFill>
                <a:srgbClr val="080B92"/>
              </a:solidFill>
              <a:prstDash val="solid"/>
            </a:ln>
            <a:effectLst>
              <a:glow rad="63500">
                <a:srgbClr val="080B92">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grpSp>
      <p:sp>
        <p:nvSpPr>
          <p:cNvPr id="815" name="5-Point Star 814"/>
          <p:cNvSpPr/>
          <p:nvPr/>
        </p:nvSpPr>
        <p:spPr>
          <a:xfrm>
            <a:off x="5586590" y="2524172"/>
            <a:ext cx="169102" cy="163877"/>
          </a:xfrm>
          <a:prstGeom prst="star5">
            <a:avLst/>
          </a:prstGeom>
          <a:solidFill>
            <a:srgbClr val="92D05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92D050"/>
              </a:solidFill>
              <a:effectLst/>
              <a:uLnTx/>
              <a:uFillTx/>
              <a:latin typeface="Calibri"/>
              <a:ea typeface="+mn-ea"/>
              <a:cs typeface="+mn-cs"/>
            </a:endParaRPr>
          </a:p>
        </p:txBody>
      </p:sp>
      <p:sp>
        <p:nvSpPr>
          <p:cNvPr id="816" name="5-Point Star 815"/>
          <p:cNvSpPr/>
          <p:nvPr/>
        </p:nvSpPr>
        <p:spPr>
          <a:xfrm>
            <a:off x="5540199" y="2619252"/>
            <a:ext cx="169102" cy="163877"/>
          </a:xfrm>
          <a:prstGeom prst="star5">
            <a:avLst/>
          </a:prstGeom>
          <a:solidFill>
            <a:srgbClr val="92D05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92D050"/>
              </a:solidFill>
              <a:effectLst/>
              <a:uLnTx/>
              <a:uFillTx/>
              <a:latin typeface="Calibri"/>
              <a:ea typeface="+mn-ea"/>
              <a:cs typeface="+mn-cs"/>
            </a:endParaRPr>
          </a:p>
        </p:txBody>
      </p:sp>
      <p:cxnSp>
        <p:nvCxnSpPr>
          <p:cNvPr id="819" name="Straight Connector 818"/>
          <p:cNvCxnSpPr/>
          <p:nvPr/>
        </p:nvCxnSpPr>
        <p:spPr>
          <a:xfrm flipV="1">
            <a:off x="6554813" y="1288436"/>
            <a:ext cx="910829" cy="1007238"/>
          </a:xfrm>
          <a:prstGeom prst="line">
            <a:avLst/>
          </a:prstGeom>
          <a:noFill/>
          <a:ln w="19050" cap="flat" cmpd="sng" algn="ctr">
            <a:solidFill>
              <a:srgbClr val="000514"/>
            </a:solidFill>
            <a:prstDash val="solid"/>
          </a:ln>
          <a:effectLst/>
        </p:spPr>
      </p:cxnSp>
      <p:sp>
        <p:nvSpPr>
          <p:cNvPr id="734" name="Oval 733"/>
          <p:cNvSpPr/>
          <p:nvPr/>
        </p:nvSpPr>
        <p:spPr>
          <a:xfrm>
            <a:off x="432698" y="3782060"/>
            <a:ext cx="91440" cy="91440"/>
          </a:xfrm>
          <a:prstGeom prst="ellipse">
            <a:avLst/>
          </a:prstGeom>
          <a:solidFill>
            <a:srgbClr val="080B92"/>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sp>
        <p:nvSpPr>
          <p:cNvPr id="735" name="Oval 734"/>
          <p:cNvSpPr/>
          <p:nvPr/>
        </p:nvSpPr>
        <p:spPr>
          <a:xfrm>
            <a:off x="432698" y="4113768"/>
            <a:ext cx="91440" cy="91440"/>
          </a:xfrm>
          <a:prstGeom prst="ellipse">
            <a:avLst/>
          </a:prstGeom>
          <a:solidFill>
            <a:srgbClr val="F117B8"/>
          </a:solidFill>
          <a:ln w="25400" cap="flat" cmpd="sng" algn="ctr">
            <a:solidFill>
              <a:srgbClr val="000514"/>
            </a:solidFill>
            <a:prstDash val="solid"/>
          </a:ln>
          <a:effectLst/>
        </p:spPr>
        <p:txBody>
          <a:bodyPr rtlCol="0" anchor="ctr"/>
          <a:lstStyle/>
          <a:p>
            <a:pPr algn="ctr">
              <a:defRPr/>
            </a:pPr>
            <a:endParaRPr lang="en-US" kern="0">
              <a:solidFill>
                <a:srgbClr val="000514"/>
              </a:solidFill>
              <a:latin typeface="Arial" pitchFamily="34" charset="0"/>
              <a:cs typeface="Arial" pitchFamily="34" charset="0"/>
            </a:endParaRPr>
          </a:p>
        </p:txBody>
      </p:sp>
      <p:sp>
        <p:nvSpPr>
          <p:cNvPr id="736" name="Oval 735"/>
          <p:cNvSpPr/>
          <p:nvPr/>
        </p:nvSpPr>
        <p:spPr>
          <a:xfrm>
            <a:off x="432698" y="4418568"/>
            <a:ext cx="91440" cy="91440"/>
          </a:xfrm>
          <a:prstGeom prst="ellipse">
            <a:avLst/>
          </a:prstGeom>
          <a:solidFill>
            <a:srgbClr val="F79646">
              <a:lumMod val="75000"/>
            </a:srgbClr>
          </a:solidFill>
          <a:ln w="25400" cap="flat" cmpd="sng" algn="ctr">
            <a:solidFill>
              <a:srgbClr val="00051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514"/>
              </a:solidFill>
              <a:effectLst/>
              <a:uLnTx/>
              <a:uFillTx/>
              <a:latin typeface="Arial" pitchFamily="34" charset="0"/>
              <a:cs typeface="Arial" pitchFamily="34" charset="0"/>
            </a:endParaRPr>
          </a:p>
        </p:txBody>
      </p:sp>
      <p:sp>
        <p:nvSpPr>
          <p:cNvPr id="737" name="TextBox 736"/>
          <p:cNvSpPr txBox="1"/>
          <p:nvPr/>
        </p:nvSpPr>
        <p:spPr>
          <a:xfrm>
            <a:off x="573666" y="3721100"/>
            <a:ext cx="2689183" cy="507831"/>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Duke University – Geoffrey Ginsburg, M.D., </a:t>
            </a:r>
            <a:r>
              <a:rPr lang="en-US" sz="900" dirty="0" err="1" smtClean="0">
                <a:solidFill>
                  <a:srgbClr val="000514"/>
                </a:solidFill>
                <a:latin typeface="Arial" pitchFamily="34" charset="0"/>
                <a:cs typeface="Arial" pitchFamily="34" charset="0"/>
              </a:rPr>
              <a:t>Ph.D</a:t>
            </a:r>
            <a:r>
              <a:rPr lang="en-US" sz="900" dirty="0" smtClean="0">
                <a:solidFill>
                  <a:srgbClr val="000514"/>
                </a:solidFill>
                <a:latin typeface="Arial" pitchFamily="34" charset="0"/>
                <a:cs typeface="Arial" pitchFamily="34" charset="0"/>
              </a:rPr>
              <a:t> (Family History)</a:t>
            </a:r>
          </a:p>
          <a:p>
            <a:endParaRPr lang="en-US" sz="900" dirty="0">
              <a:solidFill>
                <a:srgbClr val="000514"/>
              </a:solidFill>
              <a:latin typeface="Arial" pitchFamily="34" charset="0"/>
              <a:cs typeface="Arial" pitchFamily="34" charset="0"/>
            </a:endParaRPr>
          </a:p>
        </p:txBody>
      </p:sp>
      <p:sp>
        <p:nvSpPr>
          <p:cNvPr id="738" name="TextBox 737"/>
          <p:cNvSpPr txBox="1"/>
          <p:nvPr/>
        </p:nvSpPr>
        <p:spPr>
          <a:xfrm>
            <a:off x="573666" y="4049236"/>
            <a:ext cx="2952751" cy="369332"/>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Mount Sinai School of Medicine – Erwin Bottinger, M.D. (Hypertension and CKD)</a:t>
            </a:r>
            <a:endParaRPr lang="en-US" sz="900" dirty="0">
              <a:solidFill>
                <a:srgbClr val="000514"/>
              </a:solidFill>
              <a:latin typeface="Arial" pitchFamily="34" charset="0"/>
              <a:cs typeface="Arial" pitchFamily="34" charset="0"/>
            </a:endParaRPr>
          </a:p>
        </p:txBody>
      </p:sp>
      <p:sp>
        <p:nvSpPr>
          <p:cNvPr id="739" name="TextBox 738"/>
          <p:cNvSpPr txBox="1"/>
          <p:nvPr/>
        </p:nvSpPr>
        <p:spPr>
          <a:xfrm>
            <a:off x="573666" y="4354036"/>
            <a:ext cx="2647952" cy="369332"/>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University of Florida – Julie Johnson, Ph.D.</a:t>
            </a:r>
          </a:p>
          <a:p>
            <a:r>
              <a:rPr lang="en-US" sz="900" dirty="0" smtClean="0">
                <a:solidFill>
                  <a:srgbClr val="000514"/>
                </a:solidFill>
                <a:latin typeface="Arial" pitchFamily="34" charset="0"/>
                <a:cs typeface="Arial" pitchFamily="34" charset="0"/>
              </a:rPr>
              <a:t>(Pharmacogenomics)</a:t>
            </a:r>
            <a:endParaRPr lang="en-US" sz="900" dirty="0">
              <a:solidFill>
                <a:srgbClr val="000514"/>
              </a:solidFill>
              <a:latin typeface="Arial" pitchFamily="34" charset="0"/>
              <a:cs typeface="Arial" pitchFamily="34" charset="0"/>
            </a:endParaRPr>
          </a:p>
        </p:txBody>
      </p:sp>
      <p:sp>
        <p:nvSpPr>
          <p:cNvPr id="742" name="Oval 741"/>
          <p:cNvSpPr/>
          <p:nvPr/>
        </p:nvSpPr>
        <p:spPr>
          <a:xfrm>
            <a:off x="432698" y="4708129"/>
            <a:ext cx="91440" cy="91440"/>
          </a:xfrm>
          <a:prstGeom prst="ellipse">
            <a:avLst/>
          </a:prstGeom>
          <a:solidFill>
            <a:srgbClr val="BE0202"/>
          </a:solidFill>
          <a:ln w="25400" cap="flat" cmpd="sng" algn="ctr">
            <a:solidFill>
              <a:srgbClr val="000514"/>
            </a:solidFill>
            <a:prstDash val="solid"/>
          </a:ln>
          <a:effectLst/>
        </p:spPr>
        <p:txBody>
          <a:bodyPr rtlCol="0" anchor="ctr"/>
          <a:lstStyle/>
          <a:p>
            <a:pPr algn="ctr">
              <a:defRPr/>
            </a:pPr>
            <a:endParaRPr lang="en-US" kern="0" dirty="0">
              <a:solidFill>
                <a:srgbClr val="000514"/>
              </a:solidFill>
              <a:latin typeface="Arial" pitchFamily="34" charset="0"/>
              <a:cs typeface="Arial" pitchFamily="34" charset="0"/>
            </a:endParaRPr>
          </a:p>
        </p:txBody>
      </p:sp>
      <p:sp>
        <p:nvSpPr>
          <p:cNvPr id="743" name="TextBox 742"/>
          <p:cNvSpPr txBox="1"/>
          <p:nvPr/>
        </p:nvSpPr>
        <p:spPr>
          <a:xfrm>
            <a:off x="573666" y="4647168"/>
            <a:ext cx="2544286" cy="369332"/>
          </a:xfrm>
          <a:prstGeom prst="rect">
            <a:avLst/>
          </a:prstGeom>
          <a:noFill/>
        </p:spPr>
        <p:txBody>
          <a:bodyPr wrap="none" rtlCol="0">
            <a:spAutoFit/>
          </a:bodyPr>
          <a:lstStyle/>
          <a:p>
            <a:r>
              <a:rPr lang="en-US" sz="900" dirty="0" smtClean="0">
                <a:solidFill>
                  <a:srgbClr val="000514"/>
                </a:solidFill>
                <a:latin typeface="Arial" panose="020B0604020202020204" pitchFamily="34" charset="0"/>
                <a:cs typeface="Arial" panose="020B0604020202020204" pitchFamily="34" charset="0"/>
              </a:rPr>
              <a:t>University of Pennsylvania – Stephen Kimmel,</a:t>
            </a:r>
          </a:p>
          <a:p>
            <a:r>
              <a:rPr lang="en-US" sz="900" dirty="0" smtClean="0">
                <a:solidFill>
                  <a:srgbClr val="000514"/>
                </a:solidFill>
                <a:latin typeface="Arial" panose="020B0604020202020204" pitchFamily="34" charset="0"/>
                <a:cs typeface="Arial" panose="020B0604020202020204" pitchFamily="34" charset="0"/>
              </a:rPr>
              <a:t>M.D. (Coordinating Center)</a:t>
            </a:r>
            <a:endParaRPr lang="en-US" sz="900" dirty="0">
              <a:solidFill>
                <a:srgbClr val="000514"/>
              </a:solidFill>
              <a:latin typeface="Arial" panose="020B0604020202020204" pitchFamily="34" charset="0"/>
              <a:cs typeface="Arial" panose="020B0604020202020204" pitchFamily="34" charset="0"/>
            </a:endParaRPr>
          </a:p>
        </p:txBody>
      </p:sp>
      <p:sp>
        <p:nvSpPr>
          <p:cNvPr id="748" name="TextBox 747"/>
          <p:cNvSpPr txBox="1"/>
          <p:nvPr/>
        </p:nvSpPr>
        <p:spPr>
          <a:xfrm>
            <a:off x="573666" y="5192236"/>
            <a:ext cx="2522337" cy="369332"/>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Vanderbilt University – Joshua Denny, M.D.  (Pharmacogenomics)</a:t>
            </a:r>
            <a:endParaRPr lang="en-US" sz="900" dirty="0">
              <a:solidFill>
                <a:srgbClr val="000514"/>
              </a:solidFill>
              <a:latin typeface="Arial" pitchFamily="34" charset="0"/>
              <a:cs typeface="Arial" pitchFamily="34" charset="0"/>
            </a:endParaRPr>
          </a:p>
        </p:txBody>
      </p:sp>
      <p:sp>
        <p:nvSpPr>
          <p:cNvPr id="749" name="TextBox 748"/>
          <p:cNvSpPr txBox="1"/>
          <p:nvPr/>
        </p:nvSpPr>
        <p:spPr>
          <a:xfrm>
            <a:off x="573666" y="5561568"/>
            <a:ext cx="2939781" cy="230832"/>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University of Maryland – Toni </a:t>
            </a:r>
            <a:r>
              <a:rPr lang="en-US" sz="900" dirty="0" err="1" smtClean="0">
                <a:solidFill>
                  <a:srgbClr val="000514"/>
                </a:solidFill>
                <a:latin typeface="Arial" pitchFamily="34" charset="0"/>
                <a:cs typeface="Arial" pitchFamily="34" charset="0"/>
              </a:rPr>
              <a:t>Pollin</a:t>
            </a:r>
            <a:r>
              <a:rPr lang="en-US" sz="900" dirty="0" smtClean="0">
                <a:solidFill>
                  <a:srgbClr val="000514"/>
                </a:solidFill>
                <a:latin typeface="Arial" pitchFamily="34" charset="0"/>
                <a:cs typeface="Arial" pitchFamily="34" charset="0"/>
              </a:rPr>
              <a:t>, Ph.D. (Diabetes)</a:t>
            </a:r>
            <a:endParaRPr lang="en-US" sz="900" dirty="0">
              <a:solidFill>
                <a:srgbClr val="000514"/>
              </a:solidFill>
              <a:latin typeface="Arial" pitchFamily="34" charset="0"/>
              <a:cs typeface="Arial" pitchFamily="34" charset="0"/>
            </a:endParaRPr>
          </a:p>
        </p:txBody>
      </p:sp>
      <p:sp>
        <p:nvSpPr>
          <p:cNvPr id="750" name="TextBox 749"/>
          <p:cNvSpPr txBox="1"/>
          <p:nvPr/>
        </p:nvSpPr>
        <p:spPr>
          <a:xfrm>
            <a:off x="573666" y="5942568"/>
            <a:ext cx="2689183" cy="369332"/>
          </a:xfrm>
          <a:prstGeom prst="rect">
            <a:avLst/>
          </a:prstGeom>
          <a:noFill/>
          <a:ln>
            <a:noFill/>
          </a:ln>
        </p:spPr>
        <p:txBody>
          <a:bodyPr wrap="square" rtlCol="0">
            <a:spAutoFit/>
          </a:bodyPr>
          <a:lstStyle/>
          <a:p>
            <a:r>
              <a:rPr lang="en-US" sz="900" dirty="0" smtClean="0">
                <a:solidFill>
                  <a:srgbClr val="000514"/>
                </a:solidFill>
                <a:latin typeface="Arial" pitchFamily="34" charset="0"/>
                <a:cs typeface="Arial" pitchFamily="34" charset="0"/>
              </a:rPr>
              <a:t>Indiana University – David </a:t>
            </a:r>
            <a:r>
              <a:rPr lang="en-US" sz="900" dirty="0" err="1" smtClean="0">
                <a:solidFill>
                  <a:srgbClr val="000514"/>
                </a:solidFill>
                <a:latin typeface="Arial" pitchFamily="34" charset="0"/>
                <a:cs typeface="Arial" pitchFamily="34" charset="0"/>
              </a:rPr>
              <a:t>Flockhart</a:t>
            </a:r>
            <a:r>
              <a:rPr lang="en-US" sz="900" dirty="0" smtClean="0">
                <a:solidFill>
                  <a:srgbClr val="000514"/>
                </a:solidFill>
                <a:latin typeface="Arial" pitchFamily="34" charset="0"/>
                <a:cs typeface="Arial" pitchFamily="34" charset="0"/>
              </a:rPr>
              <a:t>, M.D., Ph.D.  (Pharmacogenomics)</a:t>
            </a:r>
            <a:endParaRPr lang="en-US" sz="900" dirty="0">
              <a:solidFill>
                <a:srgbClr val="000514"/>
              </a:solidFill>
              <a:latin typeface="Arial" pitchFamily="34" charset="0"/>
              <a:cs typeface="Arial" pitchFamily="34" charset="0"/>
            </a:endParaRPr>
          </a:p>
        </p:txBody>
      </p:sp>
      <p:sp>
        <p:nvSpPr>
          <p:cNvPr id="752" name="5-Point Star 751"/>
          <p:cNvSpPr/>
          <p:nvPr/>
        </p:nvSpPr>
        <p:spPr>
          <a:xfrm>
            <a:off x="386978" y="5226288"/>
            <a:ext cx="182880" cy="182880"/>
          </a:xfrm>
          <a:prstGeom prst="star5">
            <a:avLst/>
          </a:prstGeom>
          <a:solidFill>
            <a:srgbClr val="FFFF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a:ea typeface="+mn-ea"/>
              <a:cs typeface="+mn-cs"/>
            </a:endParaRPr>
          </a:p>
        </p:txBody>
      </p:sp>
      <p:sp>
        <p:nvSpPr>
          <p:cNvPr id="754" name="5-Point Star 753"/>
          <p:cNvSpPr/>
          <p:nvPr/>
        </p:nvSpPr>
        <p:spPr>
          <a:xfrm>
            <a:off x="386978" y="5607288"/>
            <a:ext cx="182880" cy="182880"/>
          </a:xfrm>
          <a:prstGeom prst="star5">
            <a:avLst/>
          </a:prstGeom>
          <a:solidFill>
            <a:srgbClr val="FF000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FF0000"/>
              </a:solidFill>
              <a:effectLst/>
              <a:uLnTx/>
              <a:uFillTx/>
              <a:latin typeface="Calibri"/>
              <a:ea typeface="+mn-ea"/>
              <a:cs typeface="+mn-cs"/>
            </a:endParaRPr>
          </a:p>
        </p:txBody>
      </p:sp>
      <p:sp>
        <p:nvSpPr>
          <p:cNvPr id="756" name="5-Point Star 755"/>
          <p:cNvSpPr/>
          <p:nvPr/>
        </p:nvSpPr>
        <p:spPr>
          <a:xfrm>
            <a:off x="386978" y="5988288"/>
            <a:ext cx="182880" cy="182880"/>
          </a:xfrm>
          <a:prstGeom prst="star5">
            <a:avLst/>
          </a:prstGeom>
          <a:solidFill>
            <a:srgbClr val="92D050"/>
          </a:solidFill>
          <a:ln w="25400" cap="flat" cmpd="sng" algn="ctr">
            <a:solidFill>
              <a:sysClr val="windowText" lastClr="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92D050"/>
              </a:solidFill>
              <a:effectLst/>
              <a:uLnTx/>
              <a:uFillTx/>
              <a:latin typeface="Calibri"/>
              <a:ea typeface="+mn-ea"/>
              <a:cs typeface="+mn-cs"/>
            </a:endParaRPr>
          </a:p>
        </p:txBody>
      </p:sp>
      <p:sp>
        <p:nvSpPr>
          <p:cNvPr id="817" name="Oval 816"/>
          <p:cNvSpPr/>
          <p:nvPr/>
        </p:nvSpPr>
        <p:spPr>
          <a:xfrm>
            <a:off x="432698" y="5012928"/>
            <a:ext cx="91440" cy="91440"/>
          </a:xfrm>
          <a:prstGeom prst="ellipse">
            <a:avLst/>
          </a:prstGeom>
          <a:solidFill>
            <a:srgbClr val="6600CC"/>
          </a:solidFill>
          <a:ln w="25400" cap="flat" cmpd="sng" algn="ctr">
            <a:solidFill>
              <a:srgbClr val="000514"/>
            </a:solidFill>
            <a:prstDash val="solid"/>
          </a:ln>
          <a:effectLst/>
        </p:spPr>
        <p:txBody>
          <a:bodyPr rtlCol="0" anchor="ctr"/>
          <a:lstStyle/>
          <a:p>
            <a:pPr algn="ctr">
              <a:defRPr/>
            </a:pPr>
            <a:endParaRPr lang="en-US" kern="0" dirty="0">
              <a:solidFill>
                <a:srgbClr val="000514"/>
              </a:solidFill>
              <a:latin typeface="Arial" pitchFamily="34" charset="0"/>
              <a:cs typeface="Arial" pitchFamily="34" charset="0"/>
            </a:endParaRPr>
          </a:p>
        </p:txBody>
      </p:sp>
      <p:sp>
        <p:nvSpPr>
          <p:cNvPr id="818" name="TextBox 817"/>
          <p:cNvSpPr txBox="1"/>
          <p:nvPr/>
        </p:nvSpPr>
        <p:spPr>
          <a:xfrm>
            <a:off x="573666" y="4951968"/>
            <a:ext cx="2448106" cy="230832"/>
          </a:xfrm>
          <a:prstGeom prst="rect">
            <a:avLst/>
          </a:prstGeom>
          <a:noFill/>
        </p:spPr>
        <p:txBody>
          <a:bodyPr wrap="none" rtlCol="0">
            <a:spAutoFit/>
          </a:bodyPr>
          <a:lstStyle/>
          <a:p>
            <a:r>
              <a:rPr lang="en-US" sz="900" dirty="0" smtClean="0">
                <a:solidFill>
                  <a:srgbClr val="000514"/>
                </a:solidFill>
                <a:latin typeface="Arial" panose="020B0604020202020204" pitchFamily="34" charset="0"/>
                <a:cs typeface="Arial" panose="020B0604020202020204" pitchFamily="34" charset="0"/>
              </a:rPr>
              <a:t>National Human Genome Research Institute</a:t>
            </a:r>
            <a:endParaRPr lang="en-US" sz="900" dirty="0">
              <a:solidFill>
                <a:srgbClr val="000514"/>
              </a:solidFill>
              <a:latin typeface="Arial" panose="020B0604020202020204" pitchFamily="34" charset="0"/>
              <a:cs typeface="Arial" panose="020B0604020202020204" pitchFamily="34" charset="0"/>
            </a:endParaRPr>
          </a:p>
        </p:txBody>
      </p:sp>
      <p:cxnSp>
        <p:nvCxnSpPr>
          <p:cNvPr id="710" name="Straight Connector 709"/>
          <p:cNvCxnSpPr/>
          <p:nvPr/>
        </p:nvCxnSpPr>
        <p:spPr>
          <a:xfrm flipV="1">
            <a:off x="6766191" y="1954955"/>
            <a:ext cx="598904" cy="272434"/>
          </a:xfrm>
          <a:prstGeom prst="line">
            <a:avLst/>
          </a:prstGeom>
          <a:noFill/>
          <a:ln w="19050" cap="flat" cmpd="sng" algn="ctr">
            <a:solidFill>
              <a:srgbClr val="000514"/>
            </a:solidFill>
            <a:prstDash val="solid"/>
          </a:ln>
          <a:effectLst/>
        </p:spPr>
      </p:cxnSp>
    </p:spTree>
    <p:extLst>
      <p:ext uri="{BB962C8B-B14F-4D97-AF65-F5344CB8AC3E}">
        <p14:creationId xmlns:p14="http://schemas.microsoft.com/office/powerpoint/2010/main" val="18265200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par>
                                <p:cTn id="8" presetID="10" presetClass="entr" presetSubtype="0" fill="hold" nodeType="withEffect">
                                  <p:stCondLst>
                                    <p:cond delay="0"/>
                                  </p:stCondLst>
                                  <p:childTnLst>
                                    <p:set>
                                      <p:cBhvr>
                                        <p:cTn id="9" dur="1" fill="hold">
                                          <p:stCondLst>
                                            <p:cond delay="0"/>
                                          </p:stCondLst>
                                        </p:cTn>
                                        <p:tgtEl>
                                          <p:spTgt spid="1030"/>
                                        </p:tgtEl>
                                        <p:attrNameLst>
                                          <p:attrName>style.visibility</p:attrName>
                                        </p:attrNameLst>
                                      </p:cBhvr>
                                      <p:to>
                                        <p:strVal val="visible"/>
                                      </p:to>
                                    </p:set>
                                    <p:animEffect transition="in" filter="fade">
                                      <p:cBhvr>
                                        <p:cTn id="10" dur="500"/>
                                        <p:tgtEl>
                                          <p:spTgt spid="1030"/>
                                        </p:tgtEl>
                                      </p:cBhvr>
                                    </p:animEffect>
                                  </p:childTnLst>
                                </p:cTn>
                              </p:par>
                              <p:par>
                                <p:cTn id="11" presetID="10" presetClass="entr" presetSubtype="0" fill="hold" nodeType="withEffect">
                                  <p:stCondLst>
                                    <p:cond delay="0"/>
                                  </p:stCondLst>
                                  <p:childTnLst>
                                    <p:set>
                                      <p:cBhvr>
                                        <p:cTn id="12" dur="1" fill="hold">
                                          <p:stCondLst>
                                            <p:cond delay="0"/>
                                          </p:stCondLst>
                                        </p:cTn>
                                        <p:tgtEl>
                                          <p:spTgt spid="727"/>
                                        </p:tgtEl>
                                        <p:attrNameLst>
                                          <p:attrName>style.visibility</p:attrName>
                                        </p:attrNameLst>
                                      </p:cBhvr>
                                      <p:to>
                                        <p:strVal val="visible"/>
                                      </p:to>
                                    </p:set>
                                    <p:animEffect transition="in" filter="fade">
                                      <p:cBhvr>
                                        <p:cTn id="13" dur="500"/>
                                        <p:tgtEl>
                                          <p:spTgt spid="7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28"/>
                                        </p:tgtEl>
                                        <p:attrNameLst>
                                          <p:attrName>style.visibility</p:attrName>
                                        </p:attrNameLst>
                                      </p:cBhvr>
                                      <p:to>
                                        <p:strVal val="visible"/>
                                      </p:to>
                                    </p:set>
                                    <p:animEffect transition="in" filter="fade">
                                      <p:cBhvr>
                                        <p:cTn id="16" dur="500"/>
                                        <p:tgtEl>
                                          <p:spTgt spid="728"/>
                                        </p:tgtEl>
                                      </p:cBhvr>
                                    </p:animEffect>
                                  </p:childTnLst>
                                </p:cTn>
                              </p:par>
                              <p:par>
                                <p:cTn id="17" presetID="10" presetClass="entr" presetSubtype="0" fill="hold" nodeType="withEffect">
                                  <p:stCondLst>
                                    <p:cond delay="0"/>
                                  </p:stCondLst>
                                  <p:childTnLst>
                                    <p:set>
                                      <p:cBhvr>
                                        <p:cTn id="18" dur="1" fill="hold">
                                          <p:stCondLst>
                                            <p:cond delay="0"/>
                                          </p:stCondLst>
                                        </p:cTn>
                                        <p:tgtEl>
                                          <p:spTgt spid="744"/>
                                        </p:tgtEl>
                                        <p:attrNameLst>
                                          <p:attrName>style.visibility</p:attrName>
                                        </p:attrNameLst>
                                      </p:cBhvr>
                                      <p:to>
                                        <p:strVal val="visible"/>
                                      </p:to>
                                    </p:set>
                                    <p:animEffect transition="in" filter="fade">
                                      <p:cBhvr>
                                        <p:cTn id="19" dur="500"/>
                                        <p:tgtEl>
                                          <p:spTgt spid="7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19"/>
                                        </p:tgtEl>
                                        <p:attrNameLst>
                                          <p:attrName>style.visibility</p:attrName>
                                        </p:attrNameLst>
                                      </p:cBhvr>
                                      <p:to>
                                        <p:strVal val="visible"/>
                                      </p:to>
                                    </p:set>
                                    <p:animEffect transition="in" filter="fade">
                                      <p:cBhvr>
                                        <p:cTn id="22" dur="500"/>
                                        <p:tgtEl>
                                          <p:spTgt spid="719"/>
                                        </p:tgtEl>
                                      </p:cBhvr>
                                    </p:animEffect>
                                  </p:childTnLst>
                                </p:cTn>
                              </p:par>
                              <p:par>
                                <p:cTn id="23" presetID="10" presetClass="entr" presetSubtype="0" fill="hold" nodeType="withEffect">
                                  <p:stCondLst>
                                    <p:cond delay="0"/>
                                  </p:stCondLst>
                                  <p:childTnLst>
                                    <p:set>
                                      <p:cBhvr>
                                        <p:cTn id="24" dur="1" fill="hold">
                                          <p:stCondLst>
                                            <p:cond delay="0"/>
                                          </p:stCondLst>
                                        </p:cTn>
                                        <p:tgtEl>
                                          <p:spTgt spid="723"/>
                                        </p:tgtEl>
                                        <p:attrNameLst>
                                          <p:attrName>style.visibility</p:attrName>
                                        </p:attrNameLst>
                                      </p:cBhvr>
                                      <p:to>
                                        <p:strVal val="visible"/>
                                      </p:to>
                                    </p:set>
                                    <p:animEffect transition="in" filter="fade">
                                      <p:cBhvr>
                                        <p:cTn id="25" dur="500"/>
                                        <p:tgtEl>
                                          <p:spTgt spid="7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20"/>
                                        </p:tgtEl>
                                        <p:attrNameLst>
                                          <p:attrName>style.visibility</p:attrName>
                                        </p:attrNameLst>
                                      </p:cBhvr>
                                      <p:to>
                                        <p:strVal val="visible"/>
                                      </p:to>
                                    </p:set>
                                    <p:animEffect transition="in" filter="fade">
                                      <p:cBhvr>
                                        <p:cTn id="28" dur="500"/>
                                        <p:tgtEl>
                                          <p:spTgt spid="720"/>
                                        </p:tgtEl>
                                      </p:cBhvr>
                                    </p:animEffect>
                                  </p:childTnLst>
                                </p:cTn>
                              </p:par>
                              <p:par>
                                <p:cTn id="29" presetID="10" presetClass="entr" presetSubtype="0" fill="hold" nodeType="withEffect">
                                  <p:stCondLst>
                                    <p:cond delay="0"/>
                                  </p:stCondLst>
                                  <p:childTnLst>
                                    <p:set>
                                      <p:cBhvr>
                                        <p:cTn id="30" dur="1" fill="hold">
                                          <p:stCondLst>
                                            <p:cond delay="0"/>
                                          </p:stCondLst>
                                        </p:cTn>
                                        <p:tgtEl>
                                          <p:spTgt spid="1028"/>
                                        </p:tgtEl>
                                        <p:attrNameLst>
                                          <p:attrName>style.visibility</p:attrName>
                                        </p:attrNameLst>
                                      </p:cBhvr>
                                      <p:to>
                                        <p:strVal val="visible"/>
                                      </p:to>
                                    </p:set>
                                    <p:animEffect transition="in" filter="fade">
                                      <p:cBhvr>
                                        <p:cTn id="31" dur="500"/>
                                        <p:tgtEl>
                                          <p:spTgt spid="1028"/>
                                        </p:tgtEl>
                                      </p:cBhvr>
                                    </p:animEffect>
                                  </p:childTnLst>
                                </p:cTn>
                              </p:par>
                              <p:par>
                                <p:cTn id="32" presetID="10"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500"/>
                                        <p:tgtEl>
                                          <p:spTgt spid="1026"/>
                                        </p:tgtEl>
                                      </p:cBhvr>
                                    </p:animEffect>
                                  </p:childTnLst>
                                </p:cTn>
                              </p:par>
                              <p:par>
                                <p:cTn id="35" presetID="10" presetClass="entr" presetSubtype="0" fill="hold" nodeType="withEffect">
                                  <p:stCondLst>
                                    <p:cond delay="0"/>
                                  </p:stCondLst>
                                  <p:childTnLst>
                                    <p:set>
                                      <p:cBhvr>
                                        <p:cTn id="36" dur="1" fill="hold">
                                          <p:stCondLst>
                                            <p:cond delay="0"/>
                                          </p:stCondLst>
                                        </p:cTn>
                                        <p:tgtEl>
                                          <p:spTgt spid="724"/>
                                        </p:tgtEl>
                                        <p:attrNameLst>
                                          <p:attrName>style.visibility</p:attrName>
                                        </p:attrNameLst>
                                      </p:cBhvr>
                                      <p:to>
                                        <p:strVal val="visible"/>
                                      </p:to>
                                    </p:set>
                                    <p:animEffect transition="in" filter="fade">
                                      <p:cBhvr>
                                        <p:cTn id="37" dur="500"/>
                                        <p:tgtEl>
                                          <p:spTgt spid="72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25"/>
                                        </p:tgtEl>
                                        <p:attrNameLst>
                                          <p:attrName>style.visibility</p:attrName>
                                        </p:attrNameLst>
                                      </p:cBhvr>
                                      <p:to>
                                        <p:strVal val="visible"/>
                                      </p:to>
                                    </p:set>
                                    <p:animEffect transition="in" filter="fade">
                                      <p:cBhvr>
                                        <p:cTn id="40" dur="500"/>
                                        <p:tgtEl>
                                          <p:spTgt spid="7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31"/>
                                        </p:tgtEl>
                                        <p:attrNameLst>
                                          <p:attrName>style.visibility</p:attrName>
                                        </p:attrNameLst>
                                      </p:cBhvr>
                                      <p:to>
                                        <p:strVal val="visible"/>
                                      </p:to>
                                    </p:set>
                                    <p:animEffect transition="in" filter="fade">
                                      <p:cBhvr>
                                        <p:cTn id="43" dur="500"/>
                                        <p:tgtEl>
                                          <p:spTgt spid="731"/>
                                        </p:tgtEl>
                                      </p:cBhvr>
                                    </p:animEffect>
                                  </p:childTnLst>
                                </p:cTn>
                              </p:par>
                              <p:par>
                                <p:cTn id="44" presetID="10" presetClass="entr" presetSubtype="0" fill="hold" nodeType="withEffect">
                                  <p:stCondLst>
                                    <p:cond delay="0"/>
                                  </p:stCondLst>
                                  <p:childTnLst>
                                    <p:set>
                                      <p:cBhvr>
                                        <p:cTn id="45" dur="1" fill="hold">
                                          <p:stCondLst>
                                            <p:cond delay="0"/>
                                          </p:stCondLst>
                                        </p:cTn>
                                        <p:tgtEl>
                                          <p:spTgt spid="799"/>
                                        </p:tgtEl>
                                        <p:attrNameLst>
                                          <p:attrName>style.visibility</p:attrName>
                                        </p:attrNameLst>
                                      </p:cBhvr>
                                      <p:to>
                                        <p:strVal val="visible"/>
                                      </p:to>
                                    </p:set>
                                    <p:animEffect transition="in" filter="fade">
                                      <p:cBhvr>
                                        <p:cTn id="46" dur="500"/>
                                        <p:tgtEl>
                                          <p:spTgt spid="7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17"/>
                                        </p:tgtEl>
                                        <p:attrNameLst>
                                          <p:attrName>style.visibility</p:attrName>
                                        </p:attrNameLst>
                                      </p:cBhvr>
                                      <p:to>
                                        <p:strVal val="visible"/>
                                      </p:to>
                                    </p:set>
                                    <p:animEffect transition="in" filter="fade">
                                      <p:cBhvr>
                                        <p:cTn id="49" dur="500"/>
                                        <p:tgtEl>
                                          <p:spTgt spid="717"/>
                                        </p:tgtEl>
                                      </p:cBhvr>
                                    </p:animEffect>
                                  </p:childTnLst>
                                </p:cTn>
                              </p:par>
                              <p:par>
                                <p:cTn id="50" presetID="10" presetClass="entr" presetSubtype="0" fill="hold" nodeType="withEffect">
                                  <p:stCondLst>
                                    <p:cond delay="0"/>
                                  </p:stCondLst>
                                  <p:childTnLst>
                                    <p:set>
                                      <p:cBhvr>
                                        <p:cTn id="51" dur="1" fill="hold">
                                          <p:stCondLst>
                                            <p:cond delay="0"/>
                                          </p:stCondLst>
                                        </p:cTn>
                                        <p:tgtEl>
                                          <p:spTgt spid="709"/>
                                        </p:tgtEl>
                                        <p:attrNameLst>
                                          <p:attrName>style.visibility</p:attrName>
                                        </p:attrNameLst>
                                      </p:cBhvr>
                                      <p:to>
                                        <p:strVal val="visible"/>
                                      </p:to>
                                    </p:set>
                                    <p:animEffect transition="in" filter="fade">
                                      <p:cBhvr>
                                        <p:cTn id="52" dur="500"/>
                                        <p:tgtEl>
                                          <p:spTgt spid="709"/>
                                        </p:tgtEl>
                                      </p:cBhvr>
                                    </p:animEffect>
                                  </p:childTnLst>
                                </p:cTn>
                              </p:par>
                              <p:par>
                                <p:cTn id="53" presetID="10" presetClass="entr" presetSubtype="0" fill="hold" nodeType="withEffect">
                                  <p:stCondLst>
                                    <p:cond delay="0"/>
                                  </p:stCondLst>
                                  <p:childTnLst>
                                    <p:set>
                                      <p:cBhvr>
                                        <p:cTn id="54" dur="1" fill="hold">
                                          <p:stCondLst>
                                            <p:cond delay="0"/>
                                          </p:stCondLst>
                                        </p:cTn>
                                        <p:tgtEl>
                                          <p:spTgt spid="730"/>
                                        </p:tgtEl>
                                        <p:attrNameLst>
                                          <p:attrName>style.visibility</p:attrName>
                                        </p:attrNameLst>
                                      </p:cBhvr>
                                      <p:to>
                                        <p:strVal val="visible"/>
                                      </p:to>
                                    </p:set>
                                    <p:animEffect transition="in" filter="fade">
                                      <p:cBhvr>
                                        <p:cTn id="55" dur="500"/>
                                        <p:tgtEl>
                                          <p:spTgt spid="730"/>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18"/>
                                        </p:tgtEl>
                                        <p:attrNameLst>
                                          <p:attrName>style.visibility</p:attrName>
                                        </p:attrNameLst>
                                      </p:cBhvr>
                                      <p:to>
                                        <p:strVal val="visible"/>
                                      </p:to>
                                    </p:set>
                                    <p:animEffect transition="in" filter="fade">
                                      <p:cBhvr>
                                        <p:cTn id="58" dur="500"/>
                                        <p:tgtEl>
                                          <p:spTgt spid="71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1"/>
                                        </p:tgtEl>
                                        <p:attrNameLst>
                                          <p:attrName>style.visibility</p:attrName>
                                        </p:attrNameLst>
                                      </p:cBhvr>
                                      <p:to>
                                        <p:strVal val="visible"/>
                                      </p:to>
                                    </p:set>
                                    <p:animEffect transition="in" filter="fade">
                                      <p:cBhvr>
                                        <p:cTn id="61" dur="500"/>
                                        <p:tgtEl>
                                          <p:spTgt spid="761"/>
                                        </p:tgtEl>
                                      </p:cBhvr>
                                    </p:animEffect>
                                  </p:childTnLst>
                                </p:cTn>
                              </p:par>
                              <p:par>
                                <p:cTn id="62" presetID="10" presetClass="entr" presetSubtype="0" fill="hold"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nodeType="withEffect">
                                  <p:stCondLst>
                                    <p:cond delay="0"/>
                                  </p:stCondLst>
                                  <p:childTnLst>
                                    <p:set>
                                      <p:cBhvr>
                                        <p:cTn id="66" dur="1" fill="hold">
                                          <p:stCondLst>
                                            <p:cond delay="0"/>
                                          </p:stCondLst>
                                        </p:cTn>
                                        <p:tgtEl>
                                          <p:spTgt spid="710"/>
                                        </p:tgtEl>
                                        <p:attrNameLst>
                                          <p:attrName>style.visibility</p:attrName>
                                        </p:attrNameLst>
                                      </p:cBhvr>
                                      <p:to>
                                        <p:strVal val="visible"/>
                                      </p:to>
                                    </p:set>
                                    <p:animEffect transition="in" filter="fade">
                                      <p:cBhvr>
                                        <p:cTn id="67" dur="500"/>
                                        <p:tgtEl>
                                          <p:spTgt spid="710"/>
                                        </p:tgtEl>
                                      </p:cBhvr>
                                    </p:animEffect>
                                  </p:childTnLst>
                                </p:cTn>
                              </p:par>
                              <p:par>
                                <p:cTn id="68" presetID="10" presetClass="entr" presetSubtype="0" fill="hold" nodeType="withEffect">
                                  <p:stCondLst>
                                    <p:cond delay="0"/>
                                  </p:stCondLst>
                                  <p:childTnLst>
                                    <p:set>
                                      <p:cBhvr>
                                        <p:cTn id="69" dur="1" fill="hold">
                                          <p:stCondLst>
                                            <p:cond delay="0"/>
                                          </p:stCondLst>
                                        </p:cTn>
                                        <p:tgtEl>
                                          <p:spTgt spid="790"/>
                                        </p:tgtEl>
                                        <p:attrNameLst>
                                          <p:attrName>style.visibility</p:attrName>
                                        </p:attrNameLst>
                                      </p:cBhvr>
                                      <p:to>
                                        <p:strVal val="visible"/>
                                      </p:to>
                                    </p:set>
                                    <p:animEffect transition="in" filter="fade">
                                      <p:cBhvr>
                                        <p:cTn id="70" dur="500"/>
                                        <p:tgtEl>
                                          <p:spTgt spid="790"/>
                                        </p:tgtEl>
                                      </p:cBhvr>
                                    </p:animEffect>
                                  </p:childTnLst>
                                </p:cTn>
                              </p:par>
                              <p:par>
                                <p:cTn id="71" presetID="10" presetClass="entr" presetSubtype="0" fill="hold" nodeType="withEffect">
                                  <p:stCondLst>
                                    <p:cond delay="0"/>
                                  </p:stCondLst>
                                  <p:childTnLst>
                                    <p:set>
                                      <p:cBhvr>
                                        <p:cTn id="72" dur="1" fill="hold">
                                          <p:stCondLst>
                                            <p:cond delay="0"/>
                                          </p:stCondLst>
                                        </p:cTn>
                                        <p:tgtEl>
                                          <p:spTgt spid="707"/>
                                        </p:tgtEl>
                                        <p:attrNameLst>
                                          <p:attrName>style.visibility</p:attrName>
                                        </p:attrNameLst>
                                      </p:cBhvr>
                                      <p:to>
                                        <p:strVal val="visible"/>
                                      </p:to>
                                    </p:set>
                                    <p:animEffect transition="in" filter="fade">
                                      <p:cBhvr>
                                        <p:cTn id="73" dur="500"/>
                                        <p:tgtEl>
                                          <p:spTgt spid="707"/>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712"/>
                                        </p:tgtEl>
                                        <p:attrNameLst>
                                          <p:attrName>style.visibility</p:attrName>
                                        </p:attrNameLst>
                                      </p:cBhvr>
                                      <p:to>
                                        <p:strVal val="visible"/>
                                      </p:to>
                                    </p:set>
                                    <p:animEffect transition="in" filter="fade">
                                      <p:cBhvr>
                                        <p:cTn id="76" dur="500"/>
                                        <p:tgtEl>
                                          <p:spTgt spid="712"/>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715"/>
                                        </p:tgtEl>
                                        <p:attrNameLst>
                                          <p:attrName>style.visibility</p:attrName>
                                        </p:attrNameLst>
                                      </p:cBhvr>
                                      <p:to>
                                        <p:strVal val="visible"/>
                                      </p:to>
                                    </p:set>
                                    <p:animEffect transition="in" filter="fade">
                                      <p:cBhvr>
                                        <p:cTn id="79" dur="500"/>
                                        <p:tgtEl>
                                          <p:spTgt spid="715"/>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711"/>
                                        </p:tgtEl>
                                        <p:attrNameLst>
                                          <p:attrName>style.visibility</p:attrName>
                                        </p:attrNameLst>
                                      </p:cBhvr>
                                      <p:to>
                                        <p:strVal val="visible"/>
                                      </p:to>
                                    </p:set>
                                    <p:animEffect transition="in" filter="fade">
                                      <p:cBhvr>
                                        <p:cTn id="82" dur="500"/>
                                        <p:tgtEl>
                                          <p:spTgt spid="711"/>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716"/>
                                        </p:tgtEl>
                                        <p:attrNameLst>
                                          <p:attrName>style.visibility</p:attrName>
                                        </p:attrNameLst>
                                      </p:cBhvr>
                                      <p:to>
                                        <p:strVal val="visible"/>
                                      </p:to>
                                    </p:set>
                                    <p:animEffect transition="in" filter="fade">
                                      <p:cBhvr>
                                        <p:cTn id="85" dur="500"/>
                                        <p:tgtEl>
                                          <p:spTgt spid="71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713"/>
                                        </p:tgtEl>
                                        <p:attrNameLst>
                                          <p:attrName>style.visibility</p:attrName>
                                        </p:attrNameLst>
                                      </p:cBhvr>
                                      <p:to>
                                        <p:strVal val="visible"/>
                                      </p:to>
                                    </p:set>
                                    <p:animEffect transition="in" filter="fade">
                                      <p:cBhvr>
                                        <p:cTn id="88" dur="500"/>
                                        <p:tgtEl>
                                          <p:spTgt spid="713"/>
                                        </p:tgtEl>
                                      </p:cBhvr>
                                    </p:animEffect>
                                  </p:childTnLst>
                                </p:cTn>
                              </p:par>
                              <p:par>
                                <p:cTn id="89" presetID="10" presetClass="entr" presetSubtype="0" fill="hold" nodeType="withEffect">
                                  <p:stCondLst>
                                    <p:cond delay="0"/>
                                  </p:stCondLst>
                                  <p:childTnLst>
                                    <p:set>
                                      <p:cBhvr>
                                        <p:cTn id="90" dur="1" fill="hold">
                                          <p:stCondLst>
                                            <p:cond delay="0"/>
                                          </p:stCondLst>
                                        </p:cTn>
                                        <p:tgtEl>
                                          <p:spTgt spid="803"/>
                                        </p:tgtEl>
                                        <p:attrNameLst>
                                          <p:attrName>style.visibility</p:attrName>
                                        </p:attrNameLst>
                                      </p:cBhvr>
                                      <p:to>
                                        <p:strVal val="visible"/>
                                      </p:to>
                                    </p:set>
                                    <p:animEffect transition="in" filter="fade">
                                      <p:cBhvr>
                                        <p:cTn id="91" dur="500"/>
                                        <p:tgtEl>
                                          <p:spTgt spid="803"/>
                                        </p:tgtEl>
                                      </p:cBhvr>
                                    </p:animEffect>
                                  </p:childTnLst>
                                </p:cTn>
                              </p:par>
                              <p:par>
                                <p:cTn id="92" presetID="10" presetClass="entr" presetSubtype="0" fill="hold" nodeType="withEffect">
                                  <p:stCondLst>
                                    <p:cond delay="0"/>
                                  </p:stCondLst>
                                  <p:childTnLst>
                                    <p:set>
                                      <p:cBhvr>
                                        <p:cTn id="93" dur="1" fill="hold">
                                          <p:stCondLst>
                                            <p:cond delay="0"/>
                                          </p:stCondLst>
                                        </p:cTn>
                                        <p:tgtEl>
                                          <p:spTgt spid="819"/>
                                        </p:tgtEl>
                                        <p:attrNameLst>
                                          <p:attrName>style.visibility</p:attrName>
                                        </p:attrNameLst>
                                      </p:cBhvr>
                                      <p:to>
                                        <p:strVal val="visible"/>
                                      </p:to>
                                    </p:set>
                                    <p:animEffect transition="in" filter="fade">
                                      <p:cBhvr>
                                        <p:cTn id="94" dur="500"/>
                                        <p:tgtEl>
                                          <p:spTgt spid="819"/>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721"/>
                                        </p:tgtEl>
                                        <p:attrNameLst>
                                          <p:attrName>style.visibility</p:attrName>
                                        </p:attrNameLst>
                                      </p:cBhvr>
                                      <p:to>
                                        <p:strVal val="visible"/>
                                      </p:to>
                                    </p:set>
                                    <p:animEffect transition="in" filter="fade">
                                      <p:cBhvr>
                                        <p:cTn id="97" dur="500"/>
                                        <p:tgtEl>
                                          <p:spTgt spid="721"/>
                                        </p:tgtEl>
                                      </p:cBhvr>
                                    </p:animEffect>
                                  </p:childTnLst>
                                </p:cTn>
                              </p:par>
                              <p:par>
                                <p:cTn id="98" presetID="10" presetClass="entr" presetSubtype="0" fill="hold" nodeType="withEffect">
                                  <p:stCondLst>
                                    <p:cond delay="0"/>
                                  </p:stCondLst>
                                  <p:childTnLst>
                                    <p:set>
                                      <p:cBhvr>
                                        <p:cTn id="99" dur="1" fill="hold">
                                          <p:stCondLst>
                                            <p:cond delay="0"/>
                                          </p:stCondLst>
                                        </p:cTn>
                                        <p:tgtEl>
                                          <p:spTgt spid="808"/>
                                        </p:tgtEl>
                                        <p:attrNameLst>
                                          <p:attrName>style.visibility</p:attrName>
                                        </p:attrNameLst>
                                      </p:cBhvr>
                                      <p:to>
                                        <p:strVal val="visible"/>
                                      </p:to>
                                    </p:set>
                                    <p:animEffect transition="in" filter="fade">
                                      <p:cBhvr>
                                        <p:cTn id="100" dur="500"/>
                                        <p:tgtEl>
                                          <p:spTgt spid="80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14"/>
                                        </p:tgtEl>
                                        <p:attrNameLst>
                                          <p:attrName>style.visibility</p:attrName>
                                        </p:attrNameLst>
                                      </p:cBhvr>
                                      <p:to>
                                        <p:strVal val="visible"/>
                                      </p:to>
                                    </p:set>
                                    <p:animEffect transition="in" filter="fade">
                                      <p:cBhvr>
                                        <p:cTn id="103" dur="500"/>
                                        <p:tgtEl>
                                          <p:spTgt spid="714"/>
                                        </p:tgtEl>
                                      </p:cBhvr>
                                    </p:animEffect>
                                  </p:childTnLst>
                                </p:cTn>
                              </p:par>
                              <p:par>
                                <p:cTn id="104" presetID="10" presetClass="entr" presetSubtype="0" fill="hold" nodeType="withEffect">
                                  <p:stCondLst>
                                    <p:cond delay="0"/>
                                  </p:stCondLst>
                                  <p:childTnLst>
                                    <p:set>
                                      <p:cBhvr>
                                        <p:cTn id="105" dur="1" fill="hold">
                                          <p:stCondLst>
                                            <p:cond delay="0"/>
                                          </p:stCondLst>
                                        </p:cTn>
                                        <p:tgtEl>
                                          <p:spTgt spid="767"/>
                                        </p:tgtEl>
                                        <p:attrNameLst>
                                          <p:attrName>style.visibility</p:attrName>
                                        </p:attrNameLst>
                                      </p:cBhvr>
                                      <p:to>
                                        <p:strVal val="visible"/>
                                      </p:to>
                                    </p:set>
                                    <p:animEffect transition="in" filter="fade">
                                      <p:cBhvr>
                                        <p:cTn id="106" dur="500"/>
                                        <p:tgtEl>
                                          <p:spTgt spid="76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500"/>
                                        <p:tgtEl>
                                          <p:spTgt spid="7"/>
                                        </p:tgtEl>
                                      </p:cBhvr>
                                    </p:animEffect>
                                  </p:childTnLst>
                                </p:cTn>
                              </p:par>
                              <p:par>
                                <p:cTn id="112" presetID="10" presetClass="entr" presetSubtype="0" fill="hold" grpId="0" nodeType="withEffect">
                                  <p:stCondLst>
                                    <p:cond delay="0"/>
                                  </p:stCondLst>
                                  <p:childTnLst>
                                    <p:set>
                                      <p:cBhvr>
                                        <p:cTn id="113" dur="1" fill="hold">
                                          <p:stCondLst>
                                            <p:cond delay="0"/>
                                          </p:stCondLst>
                                        </p:cTn>
                                        <p:tgtEl>
                                          <p:spTgt spid="751"/>
                                        </p:tgtEl>
                                        <p:attrNameLst>
                                          <p:attrName>style.visibility</p:attrName>
                                        </p:attrNameLst>
                                      </p:cBhvr>
                                      <p:to>
                                        <p:strVal val="visible"/>
                                      </p:to>
                                    </p:set>
                                    <p:animEffect transition="in" filter="fade">
                                      <p:cBhvr>
                                        <p:cTn id="114" dur="500"/>
                                        <p:tgtEl>
                                          <p:spTgt spid="751"/>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758"/>
                                        </p:tgtEl>
                                        <p:attrNameLst>
                                          <p:attrName>style.visibility</p:attrName>
                                        </p:attrNameLst>
                                      </p:cBhvr>
                                      <p:to>
                                        <p:strVal val="visible"/>
                                      </p:to>
                                    </p:set>
                                    <p:animEffect transition="in" filter="fade">
                                      <p:cBhvr>
                                        <p:cTn id="117" dur="500"/>
                                        <p:tgtEl>
                                          <p:spTgt spid="758"/>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759"/>
                                        </p:tgtEl>
                                        <p:attrNameLst>
                                          <p:attrName>style.visibility</p:attrName>
                                        </p:attrNameLst>
                                      </p:cBhvr>
                                      <p:to>
                                        <p:strVal val="visible"/>
                                      </p:to>
                                    </p:set>
                                    <p:animEffect transition="in" filter="fade">
                                      <p:cBhvr>
                                        <p:cTn id="120" dur="500"/>
                                        <p:tgtEl>
                                          <p:spTgt spid="759"/>
                                        </p:tgtEl>
                                      </p:cBhvr>
                                    </p:animEffect>
                                  </p:childTnLst>
                                </p:cTn>
                              </p:par>
                              <p:par>
                                <p:cTn id="121" presetID="10" presetClass="entr" presetSubtype="0" fill="hold" nodeType="withEffect">
                                  <p:stCondLst>
                                    <p:cond delay="0"/>
                                  </p:stCondLst>
                                  <p:childTnLst>
                                    <p:set>
                                      <p:cBhvr>
                                        <p:cTn id="122" dur="1" fill="hold">
                                          <p:stCondLst>
                                            <p:cond delay="0"/>
                                          </p:stCondLst>
                                        </p:cTn>
                                        <p:tgtEl>
                                          <p:spTgt spid="745"/>
                                        </p:tgtEl>
                                        <p:attrNameLst>
                                          <p:attrName>style.visibility</p:attrName>
                                        </p:attrNameLst>
                                      </p:cBhvr>
                                      <p:to>
                                        <p:strVal val="visible"/>
                                      </p:to>
                                    </p:set>
                                    <p:animEffect transition="in" filter="fade">
                                      <p:cBhvr>
                                        <p:cTn id="123" dur="500"/>
                                        <p:tgtEl>
                                          <p:spTgt spid="745"/>
                                        </p:tgtEl>
                                      </p:cBhvr>
                                    </p:animEffect>
                                  </p:childTnLst>
                                </p:cTn>
                              </p:par>
                              <p:par>
                                <p:cTn id="124" presetID="10" presetClass="entr" presetSubtype="0" fill="hold" nodeType="withEffect">
                                  <p:stCondLst>
                                    <p:cond delay="0"/>
                                  </p:stCondLst>
                                  <p:childTnLst>
                                    <p:set>
                                      <p:cBhvr>
                                        <p:cTn id="125" dur="1" fill="hold">
                                          <p:stCondLst>
                                            <p:cond delay="0"/>
                                          </p:stCondLst>
                                        </p:cTn>
                                        <p:tgtEl>
                                          <p:spTgt spid="1025"/>
                                        </p:tgtEl>
                                        <p:attrNameLst>
                                          <p:attrName>style.visibility</p:attrName>
                                        </p:attrNameLst>
                                      </p:cBhvr>
                                      <p:to>
                                        <p:strVal val="visible"/>
                                      </p:to>
                                    </p:set>
                                    <p:animEffect transition="in" filter="fade">
                                      <p:cBhvr>
                                        <p:cTn id="126" dur="500"/>
                                        <p:tgtEl>
                                          <p:spTgt spid="1025"/>
                                        </p:tgtEl>
                                      </p:cBhvr>
                                    </p:animEffect>
                                  </p:childTnLst>
                                </p:cTn>
                              </p:par>
                              <p:par>
                                <p:cTn id="127" presetID="10" presetClass="entr" presetSubtype="0" fill="hold" nodeType="withEffect">
                                  <p:stCondLst>
                                    <p:cond delay="0"/>
                                  </p:stCondLst>
                                  <p:childTnLst>
                                    <p:set>
                                      <p:cBhvr>
                                        <p:cTn id="128" dur="1" fill="hold">
                                          <p:stCondLst>
                                            <p:cond delay="0"/>
                                          </p:stCondLst>
                                        </p:cTn>
                                        <p:tgtEl>
                                          <p:spTgt spid="706"/>
                                        </p:tgtEl>
                                        <p:attrNameLst>
                                          <p:attrName>style.visibility</p:attrName>
                                        </p:attrNameLst>
                                      </p:cBhvr>
                                      <p:to>
                                        <p:strVal val="visible"/>
                                      </p:to>
                                    </p:set>
                                    <p:animEffect transition="in" filter="fade">
                                      <p:cBhvr>
                                        <p:cTn id="129" dur="500"/>
                                        <p:tgtEl>
                                          <p:spTgt spid="706"/>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757"/>
                                        </p:tgtEl>
                                        <p:attrNameLst>
                                          <p:attrName>style.visibility</p:attrName>
                                        </p:attrNameLst>
                                      </p:cBhvr>
                                      <p:to>
                                        <p:strVal val="visible"/>
                                      </p:to>
                                    </p:set>
                                    <p:animEffect transition="in" filter="fade">
                                      <p:cBhvr>
                                        <p:cTn id="132" dur="500"/>
                                        <p:tgtEl>
                                          <p:spTgt spid="757"/>
                                        </p:tgtEl>
                                      </p:cBhvr>
                                    </p:animEffect>
                                  </p:childTnLst>
                                </p:cTn>
                              </p:par>
                              <p:par>
                                <p:cTn id="133" presetID="10" presetClass="entr" presetSubtype="0" fill="hold" nodeType="withEffect">
                                  <p:stCondLst>
                                    <p:cond delay="0"/>
                                  </p:stCondLst>
                                  <p:childTnLst>
                                    <p:set>
                                      <p:cBhvr>
                                        <p:cTn id="134" dur="1" fill="hold">
                                          <p:stCondLst>
                                            <p:cond delay="0"/>
                                          </p:stCondLst>
                                        </p:cTn>
                                        <p:tgtEl>
                                          <p:spTgt spid="773"/>
                                        </p:tgtEl>
                                        <p:attrNameLst>
                                          <p:attrName>style.visibility</p:attrName>
                                        </p:attrNameLst>
                                      </p:cBhvr>
                                      <p:to>
                                        <p:strVal val="visible"/>
                                      </p:to>
                                    </p:set>
                                    <p:animEffect transition="in" filter="fade">
                                      <p:cBhvr>
                                        <p:cTn id="135" dur="500"/>
                                        <p:tgtEl>
                                          <p:spTgt spid="773"/>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770"/>
                                        </p:tgtEl>
                                        <p:attrNameLst>
                                          <p:attrName>style.visibility</p:attrName>
                                        </p:attrNameLst>
                                      </p:cBhvr>
                                      <p:to>
                                        <p:strVal val="visible"/>
                                      </p:to>
                                    </p:set>
                                    <p:animEffect transition="in" filter="fade">
                                      <p:cBhvr>
                                        <p:cTn id="138" dur="500"/>
                                        <p:tgtEl>
                                          <p:spTgt spid="770"/>
                                        </p:tgtEl>
                                      </p:cBhvr>
                                    </p:animEffect>
                                  </p:childTnLst>
                                </p:cTn>
                              </p:par>
                              <p:par>
                                <p:cTn id="139" presetID="10" presetClass="entr" presetSubtype="0" fill="hold" nodeType="withEffect">
                                  <p:stCondLst>
                                    <p:cond delay="0"/>
                                  </p:stCondLst>
                                  <p:childTnLst>
                                    <p:set>
                                      <p:cBhvr>
                                        <p:cTn id="140" dur="1" fill="hold">
                                          <p:stCondLst>
                                            <p:cond delay="0"/>
                                          </p:stCondLst>
                                        </p:cTn>
                                        <p:tgtEl>
                                          <p:spTgt spid="746"/>
                                        </p:tgtEl>
                                        <p:attrNameLst>
                                          <p:attrName>style.visibility</p:attrName>
                                        </p:attrNameLst>
                                      </p:cBhvr>
                                      <p:to>
                                        <p:strVal val="visible"/>
                                      </p:to>
                                    </p:set>
                                    <p:animEffect transition="in" filter="fade">
                                      <p:cBhvr>
                                        <p:cTn id="141" dur="500"/>
                                        <p:tgtEl>
                                          <p:spTgt spid="74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769"/>
                                        </p:tgtEl>
                                        <p:attrNameLst>
                                          <p:attrName>style.visibility</p:attrName>
                                        </p:attrNameLst>
                                      </p:cBhvr>
                                      <p:to>
                                        <p:strVal val="visible"/>
                                      </p:to>
                                    </p:set>
                                    <p:animEffect transition="in" filter="fade">
                                      <p:cBhvr>
                                        <p:cTn id="144" dur="500"/>
                                        <p:tgtEl>
                                          <p:spTgt spid="769"/>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753"/>
                                        </p:tgtEl>
                                        <p:attrNameLst>
                                          <p:attrName>style.visibility</p:attrName>
                                        </p:attrNameLst>
                                      </p:cBhvr>
                                      <p:to>
                                        <p:strVal val="visible"/>
                                      </p:to>
                                    </p:set>
                                    <p:animEffect transition="in" filter="fade">
                                      <p:cBhvr>
                                        <p:cTn id="147" dur="500"/>
                                        <p:tgtEl>
                                          <p:spTgt spid="75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768"/>
                                        </p:tgtEl>
                                        <p:attrNameLst>
                                          <p:attrName>style.visibility</p:attrName>
                                        </p:attrNameLst>
                                      </p:cBhvr>
                                      <p:to>
                                        <p:strVal val="visible"/>
                                      </p:to>
                                    </p:set>
                                    <p:animEffect transition="in" filter="fade">
                                      <p:cBhvr>
                                        <p:cTn id="150" dur="500"/>
                                        <p:tgtEl>
                                          <p:spTgt spid="768"/>
                                        </p:tgtEl>
                                      </p:cBhvr>
                                    </p:animEffect>
                                  </p:childTnLst>
                                </p:cTn>
                              </p:par>
                              <p:par>
                                <p:cTn id="151" presetID="10" presetClass="entr" presetSubtype="0" fill="hold" nodeType="withEffect">
                                  <p:stCondLst>
                                    <p:cond delay="0"/>
                                  </p:stCondLst>
                                  <p:childTnLst>
                                    <p:set>
                                      <p:cBhvr>
                                        <p:cTn id="152" dur="1" fill="hold">
                                          <p:stCondLst>
                                            <p:cond delay="0"/>
                                          </p:stCondLst>
                                        </p:cTn>
                                        <p:tgtEl>
                                          <p:spTgt spid="1024"/>
                                        </p:tgtEl>
                                        <p:attrNameLst>
                                          <p:attrName>style.visibility</p:attrName>
                                        </p:attrNameLst>
                                      </p:cBhvr>
                                      <p:to>
                                        <p:strVal val="visible"/>
                                      </p:to>
                                    </p:set>
                                    <p:animEffect transition="in" filter="fade">
                                      <p:cBhvr>
                                        <p:cTn id="153" dur="500"/>
                                        <p:tgtEl>
                                          <p:spTgt spid="1024"/>
                                        </p:tgtEl>
                                      </p:cBhvr>
                                    </p:animEffect>
                                  </p:childTnLst>
                                </p:cTn>
                              </p:par>
                              <p:par>
                                <p:cTn id="154" presetID="10" presetClass="entr" presetSubtype="0" fill="hold" nodeType="withEffect">
                                  <p:stCondLst>
                                    <p:cond delay="0"/>
                                  </p:stCondLst>
                                  <p:childTnLst>
                                    <p:set>
                                      <p:cBhvr>
                                        <p:cTn id="155" dur="1" fill="hold">
                                          <p:stCondLst>
                                            <p:cond delay="0"/>
                                          </p:stCondLst>
                                        </p:cTn>
                                        <p:tgtEl>
                                          <p:spTgt spid="747"/>
                                        </p:tgtEl>
                                        <p:attrNameLst>
                                          <p:attrName>style.visibility</p:attrName>
                                        </p:attrNameLst>
                                      </p:cBhvr>
                                      <p:to>
                                        <p:strVal val="visible"/>
                                      </p:to>
                                    </p:set>
                                    <p:animEffect transition="in" filter="fade">
                                      <p:cBhvr>
                                        <p:cTn id="156" dur="500"/>
                                        <p:tgtEl>
                                          <p:spTgt spid="747"/>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815"/>
                                        </p:tgtEl>
                                        <p:attrNameLst>
                                          <p:attrName>style.visibility</p:attrName>
                                        </p:attrNameLst>
                                      </p:cBhvr>
                                      <p:to>
                                        <p:strVal val="visible"/>
                                      </p:to>
                                    </p:set>
                                    <p:animEffect transition="in" filter="fade">
                                      <p:cBhvr>
                                        <p:cTn id="159" dur="500"/>
                                        <p:tgtEl>
                                          <p:spTgt spid="81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755"/>
                                        </p:tgtEl>
                                        <p:attrNameLst>
                                          <p:attrName>style.visibility</p:attrName>
                                        </p:attrNameLst>
                                      </p:cBhvr>
                                      <p:to>
                                        <p:strVal val="visible"/>
                                      </p:to>
                                    </p:set>
                                    <p:animEffect transition="in" filter="fade">
                                      <p:cBhvr>
                                        <p:cTn id="162" dur="500"/>
                                        <p:tgtEl>
                                          <p:spTgt spid="755"/>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816"/>
                                        </p:tgtEl>
                                        <p:attrNameLst>
                                          <p:attrName>style.visibility</p:attrName>
                                        </p:attrNameLst>
                                      </p:cBhvr>
                                      <p:to>
                                        <p:strVal val="visible"/>
                                      </p:to>
                                    </p:set>
                                    <p:animEffect transition="in" filter="fade">
                                      <p:cBhvr>
                                        <p:cTn id="165" dur="500"/>
                                        <p:tgtEl>
                                          <p:spTgt spid="8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1" grpId="0" animBg="1"/>
      <p:bldP spid="712" grpId="0" animBg="1"/>
      <p:bldP spid="713" grpId="0" animBg="1"/>
      <p:bldP spid="714" grpId="0" animBg="1"/>
      <p:bldP spid="715" grpId="0" animBg="1"/>
      <p:bldP spid="716" grpId="0" animBg="1"/>
      <p:bldP spid="717" grpId="0" animBg="1"/>
      <p:bldP spid="718" grpId="0" animBg="1"/>
      <p:bldP spid="719" grpId="0" animBg="1"/>
      <p:bldP spid="720" grpId="0" animBg="1"/>
      <p:bldP spid="721" grpId="0" animBg="1"/>
      <p:bldP spid="725" grpId="0" animBg="1"/>
      <p:bldP spid="728" grpId="0" animBg="1"/>
      <p:bldP spid="731" grpId="0" animBg="1"/>
      <p:bldP spid="751" grpId="0" animBg="1"/>
      <p:bldP spid="753" grpId="0" animBg="1"/>
      <p:bldP spid="755" grpId="0" animBg="1"/>
      <p:bldP spid="757" grpId="0" animBg="1"/>
      <p:bldP spid="758" grpId="0" animBg="1"/>
      <p:bldP spid="759" grpId="0" animBg="1"/>
      <p:bldP spid="761" grpId="0" animBg="1"/>
      <p:bldP spid="768" grpId="0" animBg="1"/>
      <p:bldP spid="769" grpId="0" animBg="1"/>
      <p:bldP spid="770" grpId="0" animBg="1"/>
      <p:bldP spid="815" grpId="0" animBg="1"/>
      <p:bldP spid="81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1588" y="6341"/>
            <a:ext cx="9144000" cy="1287599"/>
          </a:xfrm>
          <a:prstGeom prst="rect">
            <a:avLst/>
          </a:prstGeom>
        </p:spPr>
        <p:txBody>
          <a:bodyPr/>
          <a:lstStyle/>
          <a:p>
            <a:pPr algn="ctr" fontAlgn="auto">
              <a:spcBef>
                <a:spcPts val="0"/>
              </a:spcBef>
              <a:spcAft>
                <a:spcPts val="0"/>
              </a:spcAft>
              <a:defRPr/>
            </a:pPr>
            <a:r>
              <a:rPr lang="en-US" sz="3600" dirty="0" smtClean="0">
                <a:solidFill>
                  <a:srgbClr val="FFFF00"/>
                </a:solidFill>
              </a:rPr>
              <a:t>SBIR and STTR Grants</a:t>
            </a:r>
            <a:endParaRPr lang="en-US" sz="3600" b="1" spc="-100" dirty="0">
              <a:solidFill>
                <a:srgbClr val="FFFF00"/>
              </a:solidFill>
              <a:cs typeface="Arial" pitchFamily="34" charset="0"/>
            </a:endParaRPr>
          </a:p>
        </p:txBody>
      </p:sp>
      <p:sp>
        <p:nvSpPr>
          <p:cNvPr id="16" name="Title 1"/>
          <p:cNvSpPr txBox="1">
            <a:spLocks/>
          </p:cNvSpPr>
          <p:nvPr/>
        </p:nvSpPr>
        <p:spPr bwMode="auto">
          <a:xfrm>
            <a:off x="0" y="2537805"/>
            <a:ext cx="9047865" cy="4249255"/>
          </a:xfrm>
          <a:prstGeom prst="rect">
            <a:avLst/>
          </a:prstGeom>
          <a:noFill/>
          <a:ln w="9525" algn="ctr">
            <a:noFill/>
            <a:miter lim="800000"/>
            <a:headEnd/>
            <a:tailEnd/>
          </a:ln>
        </p:spPr>
        <p:txBody>
          <a:bodyPr/>
          <a:lstStyle/>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a:solidFill>
                  <a:prstClr val="white"/>
                </a:solidFill>
                <a:latin typeface="Arial" charset="0"/>
              </a:rPr>
              <a:t>SBIR ($</a:t>
            </a:r>
            <a:r>
              <a:rPr lang="en-US" sz="2800" dirty="0" smtClean="0">
                <a:solidFill>
                  <a:prstClr val="white"/>
                </a:solidFill>
                <a:latin typeface="Arial" charset="0"/>
              </a:rPr>
              <a:t>10.5M</a:t>
            </a:r>
            <a:r>
              <a:rPr lang="en-US" sz="2800" dirty="0">
                <a:solidFill>
                  <a:prstClr val="white"/>
                </a:solidFill>
                <a:latin typeface="Arial" charset="0"/>
              </a:rPr>
              <a:t>):    23 Phase I and 9 Phase II</a:t>
            </a:r>
          </a:p>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a:solidFill>
                  <a:prstClr val="white"/>
                </a:solidFill>
                <a:latin typeface="Arial" charset="0"/>
              </a:rPr>
              <a:t>STTR</a:t>
            </a:r>
            <a:r>
              <a:rPr lang="en-US" sz="2800" dirty="0">
                <a:solidFill>
                  <a:prstClr val="white"/>
                </a:solidFill>
                <a:latin typeface="Arial" charset="0"/>
                <a:sym typeface="Wingdings" panose="05000000000000000000" pitchFamily="2" charset="2"/>
              </a:rPr>
              <a:t> ($</a:t>
            </a:r>
            <a:r>
              <a:rPr lang="en-US" sz="2800" dirty="0" smtClean="0">
                <a:solidFill>
                  <a:prstClr val="white"/>
                </a:solidFill>
                <a:latin typeface="Arial" charset="0"/>
                <a:sym typeface="Wingdings" panose="05000000000000000000" pitchFamily="2" charset="2"/>
              </a:rPr>
              <a:t>1.5M</a:t>
            </a:r>
            <a:r>
              <a:rPr lang="en-US" sz="2800" dirty="0">
                <a:solidFill>
                  <a:prstClr val="white"/>
                </a:solidFill>
                <a:latin typeface="Arial" charset="0"/>
                <a:sym typeface="Wingdings" panose="05000000000000000000" pitchFamily="2" charset="2"/>
              </a:rPr>
              <a:t>):</a:t>
            </a:r>
            <a:r>
              <a:rPr lang="en-US" sz="2800" dirty="0">
                <a:solidFill>
                  <a:prstClr val="white"/>
                </a:solidFill>
                <a:latin typeface="Arial" charset="0"/>
              </a:rPr>
              <a:t>       2 Phase I and 1 Phase II</a:t>
            </a:r>
          </a:p>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rPr>
              <a:t>Small business funding increasing by ~0.6M/year</a:t>
            </a:r>
            <a:endParaRPr lang="en-US" sz="2800" dirty="0" smtClean="0"/>
          </a:p>
          <a:p>
            <a:pPr marL="339725" lvl="1" indent="-228600" eaLnBrk="0" hangingPunct="0">
              <a:spcBef>
                <a:spcPts val="1800"/>
              </a:spcBef>
              <a:buClr>
                <a:schemeClr val="tx1"/>
              </a:buClr>
              <a:buSzPct val="95000"/>
              <a:buFont typeface="Wingdings" pitchFamily="2" charset="2"/>
              <a:buChar char=""/>
              <a:tabLst>
                <a:tab pos="574675" algn="l"/>
              </a:tabLst>
              <a:defRPr/>
            </a:pPr>
            <a:r>
              <a:rPr lang="en-US" sz="2800" dirty="0" smtClean="0">
                <a:solidFill>
                  <a:prstClr val="white"/>
                </a:solidFill>
                <a:latin typeface="Arial" charset="0"/>
              </a:rPr>
              <a:t>2014 ASHG Annual Meeting Workshop: </a:t>
            </a:r>
          </a:p>
          <a:p>
            <a:pPr marL="568325" lvl="2" eaLnBrk="0" hangingPunct="0">
              <a:spcBef>
                <a:spcPts val="1800"/>
              </a:spcBef>
              <a:buClr>
                <a:schemeClr val="tx1"/>
              </a:buClr>
              <a:buSzPct val="95000"/>
              <a:tabLst>
                <a:tab pos="574675" algn="l"/>
              </a:tabLst>
              <a:defRPr/>
            </a:pPr>
            <a:r>
              <a:rPr lang="en-US" sz="2600" i="1" dirty="0" smtClean="0">
                <a:solidFill>
                  <a:schemeClr val="accent4">
                    <a:lumMod val="20000"/>
                    <a:lumOff val="80000"/>
                  </a:schemeClr>
                </a:solidFill>
                <a:latin typeface="Arial" charset="0"/>
              </a:rPr>
              <a:t>“Building </a:t>
            </a:r>
            <a:r>
              <a:rPr lang="en-US" sz="2600" i="1" dirty="0">
                <a:solidFill>
                  <a:schemeClr val="accent4">
                    <a:lumMod val="20000"/>
                    <a:lumOff val="80000"/>
                  </a:schemeClr>
                </a:solidFill>
                <a:latin typeface="Arial" charset="0"/>
              </a:rPr>
              <a:t>your genomics business with </a:t>
            </a:r>
            <a:r>
              <a:rPr lang="en-US" sz="2600" i="1" dirty="0" smtClean="0">
                <a:solidFill>
                  <a:schemeClr val="accent4">
                    <a:lumMod val="20000"/>
                    <a:lumOff val="80000"/>
                  </a:schemeClr>
                </a:solidFill>
                <a:latin typeface="Arial" charset="0"/>
              </a:rPr>
              <a:t>			   SBIR/STTR </a:t>
            </a:r>
            <a:r>
              <a:rPr lang="en-US" sz="2600" i="1" dirty="0">
                <a:solidFill>
                  <a:schemeClr val="accent4">
                    <a:lumMod val="20000"/>
                    <a:lumOff val="80000"/>
                  </a:schemeClr>
                </a:solidFill>
                <a:latin typeface="Arial" charset="0"/>
              </a:rPr>
              <a:t>support from NHGRI and </a:t>
            </a:r>
            <a:r>
              <a:rPr lang="en-US" sz="2600" i="1" dirty="0" smtClean="0">
                <a:solidFill>
                  <a:schemeClr val="accent4">
                    <a:lumMod val="20000"/>
                    <a:lumOff val="80000"/>
                  </a:schemeClr>
                </a:solidFill>
                <a:latin typeface="Arial" charset="0"/>
              </a:rPr>
              <a:t>NIH”</a:t>
            </a:r>
            <a:r>
              <a:rPr lang="en-US" sz="2600" i="1" dirty="0">
                <a:solidFill>
                  <a:schemeClr val="accent4">
                    <a:lumMod val="20000"/>
                    <a:lumOff val="80000"/>
                  </a:schemeClr>
                </a:solidFill>
              </a:rPr>
              <a:t> </a:t>
            </a:r>
          </a:p>
          <a:p>
            <a:pPr marL="339725" lvl="1" indent="-228600" eaLnBrk="0" hangingPunct="0">
              <a:spcBef>
                <a:spcPts val="0"/>
              </a:spcBef>
              <a:buClr>
                <a:schemeClr val="tx1"/>
              </a:buClr>
              <a:buSzPct val="95000"/>
              <a:buFont typeface="Wingdings" pitchFamily="2" charset="2"/>
              <a:buChar char=""/>
              <a:defRPr/>
            </a:pPr>
            <a:endParaRPr lang="en-US" sz="2800" dirty="0">
              <a:solidFill>
                <a:prstClr val="white"/>
              </a:solidFill>
              <a:latin typeface="Arial" charset="0"/>
            </a:endParaRPr>
          </a:p>
          <a:p>
            <a:pPr marL="339725" lvl="1" indent="-228600" defTabSz="635000" eaLnBrk="0" hangingPunct="0">
              <a:spcBef>
                <a:spcPts val="0"/>
              </a:spcBef>
              <a:buClr>
                <a:schemeClr val="tx1"/>
              </a:buClr>
              <a:buSzPct val="95000"/>
              <a:buFont typeface="Wingdings" pitchFamily="2" charset="2"/>
              <a:buChar char=""/>
              <a:defRPr/>
            </a:pPr>
            <a:endParaRPr lang="en-US" sz="2800" dirty="0" smtClean="0">
              <a:solidFill>
                <a:prstClr val="white"/>
              </a:solidFill>
              <a:latin typeface="Arial" charset="0"/>
            </a:endParaRPr>
          </a:p>
          <a:p>
            <a:pPr marL="796925" lvl="2" indent="-228600"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p:txBody>
      </p:sp>
      <p:sp>
        <p:nvSpPr>
          <p:cNvPr id="5" name="TextBox 4"/>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26</a:t>
            </a:r>
            <a:endParaRPr lang="en-US" sz="2000" dirty="0">
              <a:solidFill>
                <a:srgbClr val="00ADDC">
                  <a:lumMod val="40000"/>
                  <a:lumOff val="60000"/>
                </a:srgbClr>
              </a:solidFill>
              <a:latin typeface="Arial" charset="0"/>
            </a:endParaRPr>
          </a:p>
        </p:txBody>
      </p:sp>
      <p:pic>
        <p:nvPicPr>
          <p:cNvPr id="6" name="Picture 5" descr="4.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8419" y="324964"/>
            <a:ext cx="2173478" cy="217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2456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4764" y="6318"/>
            <a:ext cx="9144000"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fontAlgn="base">
              <a:spcBef>
                <a:spcPct val="0"/>
              </a:spcBef>
              <a:spcAft>
                <a:spcPct val="0"/>
              </a:spcAft>
            </a:pPr>
            <a:r>
              <a:rPr lang="en-US" sz="3600" b="1" dirty="0" smtClean="0">
                <a:solidFill>
                  <a:srgbClr val="FFFF00"/>
                </a:solidFill>
                <a:latin typeface="Arial" pitchFamily="34" charset="0"/>
                <a:ea typeface="ＭＳ Ｐゴシック" pitchFamily="34" charset="-128"/>
                <a:cs typeface="Arial" pitchFamily="34" charset="0"/>
              </a:rPr>
              <a:t>Restructuring NHGRI Diversity </a:t>
            </a:r>
          </a:p>
          <a:p>
            <a:pPr algn="ctr" fontAlgn="base">
              <a:spcBef>
                <a:spcPct val="0"/>
              </a:spcBef>
              <a:spcAft>
                <a:spcPct val="0"/>
              </a:spcAft>
            </a:pPr>
            <a:r>
              <a:rPr lang="en-US" sz="3600" b="1" dirty="0" smtClean="0">
                <a:solidFill>
                  <a:srgbClr val="FFFF00"/>
                </a:solidFill>
                <a:latin typeface="Arial" pitchFamily="34" charset="0"/>
                <a:ea typeface="ＭＳ Ｐゴシック" pitchFamily="34" charset="-128"/>
                <a:cs typeface="Arial" pitchFamily="34" charset="0"/>
              </a:rPr>
              <a:t>Action Plan (DAP) Program</a:t>
            </a:r>
            <a:endParaRPr lang="en-US" sz="3600" b="1" dirty="0">
              <a:solidFill>
                <a:srgbClr val="FFFF00"/>
              </a:solidFill>
              <a:latin typeface="Arial" pitchFamily="34" charset="0"/>
              <a:ea typeface="ＭＳ Ｐゴシック" pitchFamily="34" charset="-128"/>
              <a:cs typeface="Arial" pitchFamily="34" charset="0"/>
            </a:endParaRPr>
          </a:p>
        </p:txBody>
      </p:sp>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fontAlgn="base">
              <a:spcBef>
                <a:spcPts val="700"/>
              </a:spcBef>
              <a:spcAft>
                <a:spcPct val="0"/>
              </a:spcAft>
              <a:buClr>
                <a:srgbClr val="D6ECFF"/>
              </a:buClr>
              <a:buSzPct val="95000"/>
              <a:buFont typeface="Arial" pitchFamily="34" charset="0"/>
              <a:buChar char="•"/>
            </a:pPr>
            <a:endParaRPr lang="en-US" sz="1600">
              <a:solidFill>
                <a:prstClr val="white"/>
              </a:solidFill>
              <a:latin typeface="Calibri" pitchFamily="34" charset="0"/>
              <a:ea typeface="ＭＳ Ｐゴシック" pitchFamily="34" charset="-128"/>
            </a:endParaRPr>
          </a:p>
        </p:txBody>
      </p:sp>
      <p:sp>
        <p:nvSpPr>
          <p:cNvPr id="10" name="Title 1"/>
          <p:cNvSpPr txBox="1">
            <a:spLocks/>
          </p:cNvSpPr>
          <p:nvPr/>
        </p:nvSpPr>
        <p:spPr bwMode="auto">
          <a:xfrm>
            <a:off x="-243241" y="1555256"/>
            <a:ext cx="9144000" cy="5174935"/>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42950" lvl="1" indent="-222250" eaLnBrk="0" hangingPunct="0">
              <a:spcBef>
                <a:spcPts val="1800"/>
              </a:spcBef>
              <a:buClr>
                <a:prstClr val="white"/>
              </a:buClr>
              <a:buSzPct val="95000"/>
              <a:buFont typeface="Wingdings" panose="05000000000000000000" pitchFamily="2" charset="2"/>
              <a:buChar char="§"/>
              <a:defRPr/>
            </a:pPr>
            <a:r>
              <a:rPr lang="en-US" sz="2800" dirty="0">
                <a:solidFill>
                  <a:prstClr val="white"/>
                </a:solidFill>
                <a:latin typeface="Arial" charset="0"/>
              </a:rPr>
              <a:t>Notices:  NOT-HG-14-029, </a:t>
            </a:r>
            <a:r>
              <a:rPr lang="en-US" sz="2800" dirty="0" smtClean="0">
                <a:solidFill>
                  <a:prstClr val="white"/>
                </a:solidFill>
                <a:latin typeface="Arial" charset="0"/>
              </a:rPr>
              <a:t>NOT-HG-14-032</a:t>
            </a:r>
          </a:p>
          <a:p>
            <a:pPr marL="742950" lvl="1" indent="-222250" eaLnBrk="0" hangingPunct="0">
              <a:spcBef>
                <a:spcPts val="1800"/>
              </a:spcBef>
              <a:buClr>
                <a:prstClr val="white"/>
              </a:buClr>
              <a:buSzPct val="95000"/>
              <a:buFont typeface="Wingdings" panose="05000000000000000000" pitchFamily="2" charset="2"/>
              <a:buChar char="§"/>
              <a:defRPr/>
            </a:pPr>
            <a:r>
              <a:rPr lang="en-US" sz="2800" dirty="0" smtClean="0">
                <a:solidFill>
                  <a:prstClr val="white"/>
                </a:solidFill>
                <a:latin typeface="Arial" charset="0"/>
              </a:rPr>
              <a:t>Goal: prepare </a:t>
            </a:r>
            <a:r>
              <a:rPr lang="en-US" sz="2800" dirty="0">
                <a:solidFill>
                  <a:prstClr val="white"/>
                </a:solidFill>
                <a:latin typeface="Arial" charset="0"/>
              </a:rPr>
              <a:t>students to pursue a </a:t>
            </a:r>
            <a:r>
              <a:rPr lang="en-US" sz="2800" dirty="0" smtClean="0">
                <a:solidFill>
                  <a:prstClr val="white"/>
                </a:solidFill>
                <a:latin typeface="Arial" charset="0"/>
              </a:rPr>
              <a:t>Ph.D. </a:t>
            </a:r>
            <a:r>
              <a:rPr lang="en-US" sz="2800" dirty="0">
                <a:solidFill>
                  <a:prstClr val="white"/>
                </a:solidFill>
                <a:latin typeface="Arial" charset="0"/>
              </a:rPr>
              <a:t>or </a:t>
            </a:r>
            <a:r>
              <a:rPr lang="en-US" sz="2800" dirty="0" smtClean="0">
                <a:solidFill>
                  <a:prstClr val="white"/>
                </a:solidFill>
                <a:latin typeface="Arial" charset="0"/>
              </a:rPr>
              <a:t>	M.D./Ph.D.</a:t>
            </a:r>
          </a:p>
          <a:p>
            <a:pPr marL="742950" lvl="1" indent="-222250" eaLnBrk="0" hangingPunct="0">
              <a:spcBef>
                <a:spcPts val="1800"/>
              </a:spcBef>
              <a:buClr>
                <a:prstClr val="white"/>
              </a:buClr>
              <a:buSzPct val="95000"/>
              <a:buFont typeface="Wingdings" panose="05000000000000000000" pitchFamily="2" charset="2"/>
              <a:buChar char="§"/>
              <a:defRPr/>
            </a:pPr>
            <a:r>
              <a:rPr lang="en-US" sz="2800" dirty="0" smtClean="0">
                <a:solidFill>
                  <a:prstClr val="white"/>
                </a:solidFill>
                <a:latin typeface="Arial" charset="0"/>
              </a:rPr>
              <a:t>Focus on undergraduates, post-</a:t>
            </a:r>
            <a:r>
              <a:rPr lang="en-US" sz="2800" dirty="0" err="1" smtClean="0">
                <a:solidFill>
                  <a:prstClr val="white"/>
                </a:solidFill>
                <a:latin typeface="Arial" charset="0"/>
              </a:rPr>
              <a:t>baccs</a:t>
            </a:r>
            <a:r>
              <a:rPr lang="en-US" sz="2800" dirty="0" smtClean="0">
                <a:solidFill>
                  <a:prstClr val="white"/>
                </a:solidFill>
                <a:latin typeface="Arial" charset="0"/>
              </a:rPr>
              <a:t>, and 	graduate students</a:t>
            </a:r>
            <a:endParaRPr lang="en-US" sz="2800" dirty="0">
              <a:solidFill>
                <a:prstClr val="white"/>
              </a:solidFill>
              <a:latin typeface="Arial" charset="0"/>
            </a:endParaRPr>
          </a:p>
          <a:p>
            <a:pPr marL="742950" lvl="1" indent="-222250" eaLnBrk="0" hangingPunct="0">
              <a:spcBef>
                <a:spcPts val="1800"/>
              </a:spcBef>
              <a:buClr>
                <a:prstClr val="white"/>
              </a:buClr>
              <a:buSzPct val="95000"/>
              <a:buFont typeface="Wingdings" panose="05000000000000000000" pitchFamily="2" charset="2"/>
              <a:buChar char="§"/>
              <a:defRPr/>
            </a:pPr>
            <a:r>
              <a:rPr lang="en-US" sz="2800" dirty="0" smtClean="0">
                <a:solidFill>
                  <a:prstClr val="white"/>
                </a:solidFill>
                <a:latin typeface="Arial" charset="0"/>
              </a:rPr>
              <a:t>Annual DAP meeting will be folded into new 	annual meeting for all trainees</a:t>
            </a:r>
          </a:p>
          <a:p>
            <a:pPr marL="742950" lvl="1" indent="-222250" eaLnBrk="0" hangingPunct="0">
              <a:spcBef>
                <a:spcPts val="1800"/>
              </a:spcBef>
              <a:buClr>
                <a:prstClr val="white"/>
              </a:buClr>
              <a:buSzPct val="95000"/>
              <a:buFont typeface="Wingdings" panose="05000000000000000000" pitchFamily="2" charset="2"/>
              <a:buChar char="§"/>
              <a:defRPr/>
            </a:pPr>
            <a:r>
              <a:rPr lang="en-US" sz="2800" dirty="0" smtClean="0">
                <a:solidFill>
                  <a:prstClr val="white"/>
                </a:solidFill>
                <a:latin typeface="Arial" charset="0"/>
              </a:rPr>
              <a:t>DAP participation optional </a:t>
            </a:r>
            <a:r>
              <a:rPr lang="en-US" sz="2800" dirty="0">
                <a:solidFill>
                  <a:prstClr val="white"/>
                </a:solidFill>
                <a:latin typeface="Arial" charset="0"/>
              </a:rPr>
              <a:t>but strongly </a:t>
            </a:r>
            <a:r>
              <a:rPr lang="en-US" sz="2800" dirty="0" smtClean="0">
                <a:solidFill>
                  <a:prstClr val="white"/>
                </a:solidFill>
                <a:latin typeface="Arial" charset="0"/>
              </a:rPr>
              <a:t>	encouraged</a:t>
            </a:r>
            <a:endParaRPr lang="en-US" sz="2800" dirty="0">
              <a:solidFill>
                <a:prstClr val="white"/>
              </a:solidFill>
              <a:latin typeface="Arial" charset="0"/>
            </a:endParaRPr>
          </a:p>
        </p:txBody>
      </p:sp>
    </p:spTree>
    <p:extLst>
      <p:ext uri="{BB962C8B-B14F-4D97-AF65-F5344CB8AC3E}">
        <p14:creationId xmlns:p14="http://schemas.microsoft.com/office/powerpoint/2010/main" val="22944027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a:t>
            </a:r>
            <a:endParaRPr lang="en-US" sz="3400" dirty="0">
              <a:solidFill>
                <a:schemeClr val="tx2">
                  <a:lumMod val="90000"/>
                </a:schemeClr>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691754955"/>
      </p:ext>
    </p:extLst>
  </p:cSld>
  <p:clrMapOvr>
    <a:masterClrMapping/>
  </p:clrMapOvr>
  <p:transition spd="slow">
    <p:wipe dir="d"/>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NIH Common Fund Evaluation and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10</a:t>
            </a:r>
            <a:r>
              <a:rPr lang="en-US" sz="3600" b="1" baseline="30000" dirty="0" smtClean="0">
                <a:solidFill>
                  <a:srgbClr val="FFFF00"/>
                </a:solidFill>
                <a:latin typeface="Arial" pitchFamily="34" charset="0"/>
                <a:cs typeface="Arial" pitchFamily="34" charset="0"/>
              </a:rPr>
              <a:t>th</a:t>
            </a:r>
            <a:r>
              <a:rPr lang="en-US" sz="3600" b="1" dirty="0" smtClean="0">
                <a:solidFill>
                  <a:srgbClr val="FFFF00"/>
                </a:solidFill>
                <a:latin typeface="Arial" pitchFamily="34" charset="0"/>
                <a:cs typeface="Arial" pitchFamily="34" charset="0"/>
              </a:rPr>
              <a:t> Anniversary Commemoration</a:t>
            </a:r>
          </a:p>
        </p:txBody>
      </p:sp>
      <p:sp>
        <p:nvSpPr>
          <p:cNvPr id="4" name="TextBox 3"/>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27</a:t>
            </a:r>
            <a:endParaRPr lang="en-US" sz="2000" dirty="0">
              <a:solidFill>
                <a:srgbClr val="00ADDC">
                  <a:lumMod val="40000"/>
                  <a:lumOff val="60000"/>
                </a:srgbClr>
              </a:solidFill>
              <a:latin typeface="Arial" charset="0"/>
            </a:endParaRPr>
          </a:p>
        </p:txBody>
      </p:sp>
      <p:sp>
        <p:nvSpPr>
          <p:cNvPr id="3" name="Rectangle 2"/>
          <p:cNvSpPr/>
          <p:nvPr/>
        </p:nvSpPr>
        <p:spPr>
          <a:xfrm>
            <a:off x="217678" y="1409700"/>
            <a:ext cx="2806344" cy="3662541"/>
          </a:xfrm>
          <a:prstGeom prst="rect">
            <a:avLst/>
          </a:prstGeom>
          <a:solidFill>
            <a:schemeClr val="tx2"/>
          </a:solidFill>
        </p:spPr>
        <p:txBody>
          <a:bodyPr wrap="square">
            <a:spAutoFit/>
          </a:bodyPr>
          <a:lstStyle/>
          <a:p>
            <a:pPr algn="ctr"/>
            <a:endParaRPr lang="en-US" sz="800" cap="all" dirty="0" smtClean="0">
              <a:solidFill>
                <a:schemeClr val="accent4">
                  <a:lumMod val="50000"/>
                </a:schemeClr>
              </a:solidFill>
            </a:endParaRPr>
          </a:p>
          <a:p>
            <a:pPr algn="ctr"/>
            <a:endParaRPr lang="en-US" sz="800" cap="all" dirty="0">
              <a:solidFill>
                <a:schemeClr val="accent4">
                  <a:lumMod val="50000"/>
                </a:schemeClr>
              </a:solidFill>
            </a:endParaRPr>
          </a:p>
          <a:p>
            <a:pPr algn="ctr"/>
            <a:endParaRPr lang="en-US" sz="800" cap="all" dirty="0" smtClean="0">
              <a:solidFill>
                <a:schemeClr val="accent4">
                  <a:lumMod val="50000"/>
                </a:schemeClr>
              </a:solidFill>
            </a:endParaRPr>
          </a:p>
          <a:p>
            <a:pPr algn="ctr"/>
            <a:endParaRPr lang="en-US" sz="800" cap="all" dirty="0" smtClean="0">
              <a:solidFill>
                <a:schemeClr val="accent4">
                  <a:lumMod val="50000"/>
                </a:schemeClr>
              </a:solidFill>
            </a:endParaRPr>
          </a:p>
          <a:p>
            <a:pPr algn="ctr"/>
            <a:endParaRPr lang="en-US" sz="800" cap="all" dirty="0" smtClean="0">
              <a:solidFill>
                <a:schemeClr val="accent4">
                  <a:lumMod val="50000"/>
                </a:schemeClr>
              </a:solidFill>
            </a:endParaRPr>
          </a:p>
          <a:p>
            <a:pPr algn="ctr"/>
            <a:endParaRPr lang="en-US" sz="800" cap="all" dirty="0">
              <a:solidFill>
                <a:schemeClr val="accent4">
                  <a:lumMod val="50000"/>
                </a:schemeClr>
              </a:solidFill>
            </a:endParaRPr>
          </a:p>
          <a:p>
            <a:pPr algn="ctr"/>
            <a:endParaRPr lang="en-US" sz="800" cap="all" dirty="0" smtClean="0">
              <a:solidFill>
                <a:schemeClr val="accent4">
                  <a:lumMod val="50000"/>
                </a:schemeClr>
              </a:solidFill>
            </a:endParaRPr>
          </a:p>
          <a:p>
            <a:pPr algn="ctr"/>
            <a:r>
              <a:rPr lang="en-US" sz="800" cap="all" dirty="0" smtClean="0">
                <a:solidFill>
                  <a:schemeClr val="accent4">
                    <a:lumMod val="50000"/>
                  </a:schemeClr>
                </a:solidFill>
              </a:rPr>
              <a:t>the </a:t>
            </a:r>
            <a:r>
              <a:rPr lang="en-US" sz="800" cap="all" dirty="0">
                <a:solidFill>
                  <a:schemeClr val="accent4">
                    <a:lumMod val="50000"/>
                  </a:schemeClr>
                </a:solidFill>
              </a:rPr>
              <a:t>2014 REVIEW OF Process and Management of THE NIH COMMON FUND:</a:t>
            </a:r>
            <a:endParaRPr lang="en-US" sz="800" dirty="0">
              <a:solidFill>
                <a:schemeClr val="accent4">
                  <a:lumMod val="50000"/>
                </a:schemeClr>
              </a:solidFill>
            </a:endParaRPr>
          </a:p>
          <a:p>
            <a:pPr algn="ctr"/>
            <a:r>
              <a:rPr lang="en-US" sz="800" cap="all" dirty="0">
                <a:solidFill>
                  <a:schemeClr val="accent4">
                    <a:lumMod val="50000"/>
                  </a:schemeClr>
                </a:solidFill>
              </a:rPr>
              <a:t>REPORT BY</a:t>
            </a:r>
            <a:endParaRPr lang="en-US" sz="800" dirty="0">
              <a:solidFill>
                <a:schemeClr val="accent4">
                  <a:lumMod val="50000"/>
                </a:schemeClr>
              </a:solidFill>
            </a:endParaRPr>
          </a:p>
          <a:p>
            <a:pPr algn="ctr"/>
            <a:r>
              <a:rPr lang="en-US" sz="800" cap="all" dirty="0">
                <a:solidFill>
                  <a:schemeClr val="accent4">
                    <a:lumMod val="50000"/>
                  </a:schemeClr>
                </a:solidFill>
              </a:rPr>
              <a:t>THE COMMON FUND EVALUATION WORKING </a:t>
            </a:r>
            <a:r>
              <a:rPr lang="en-US" sz="800" cap="all" dirty="0" smtClean="0">
                <a:solidFill>
                  <a:schemeClr val="accent4">
                    <a:lumMod val="50000"/>
                  </a:schemeClr>
                </a:solidFill>
              </a:rPr>
              <a:t>GROUP</a:t>
            </a:r>
            <a:endParaRPr lang="en-US" sz="800" dirty="0">
              <a:solidFill>
                <a:schemeClr val="bg1"/>
              </a:solidFill>
            </a:endParaRP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 </a:t>
            </a:r>
          </a:p>
          <a:p>
            <a:pPr algn="ctr"/>
            <a:r>
              <a:rPr lang="en-US" sz="800" dirty="0">
                <a:solidFill>
                  <a:schemeClr val="bg1"/>
                </a:solidFill>
              </a:rPr>
              <a:t>June 19, 2014 </a:t>
            </a:r>
            <a:endParaRPr lang="en-US" sz="800" dirty="0" smtClean="0">
              <a:solidFill>
                <a:schemeClr val="bg1"/>
              </a:solidFill>
            </a:endParaRPr>
          </a:p>
          <a:p>
            <a:pPr algn="ctr"/>
            <a:endParaRPr lang="en-US" sz="800" dirty="0" smtClean="0">
              <a:solidFill>
                <a:schemeClr val="bg1"/>
              </a:solidFill>
            </a:endParaRPr>
          </a:p>
          <a:p>
            <a:pPr algn="ctr"/>
            <a:endParaRPr lang="en-US" sz="800" dirty="0">
              <a:solidFill>
                <a:schemeClr val="bg1"/>
              </a:solidFill>
            </a:endParaRPr>
          </a:p>
          <a:p>
            <a:pPr algn="ctr"/>
            <a:endParaRPr lang="en-US" sz="800" dirty="0" smtClean="0">
              <a:solidFill>
                <a:schemeClr val="bg1"/>
              </a:solidFill>
            </a:endParaRPr>
          </a:p>
          <a:p>
            <a:pPr algn="ctr"/>
            <a:endParaRPr lang="en-US" sz="800" dirty="0">
              <a:solidFill>
                <a:schemeClr val="bg1"/>
              </a:solidFill>
            </a:endParaRPr>
          </a:p>
          <a:p>
            <a:pPr algn="ctr"/>
            <a:endParaRPr lang="en-US" sz="800" dirty="0">
              <a:solidFill>
                <a:schemeClr val="bg1"/>
              </a:solidFill>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054" y="5401232"/>
            <a:ext cx="4957750" cy="897397"/>
          </a:xfrm>
          <a:prstGeom prst="rect">
            <a:avLst/>
          </a:prstGeom>
          <a:noFill/>
          <a:ln>
            <a:noFill/>
          </a:ln>
          <a:effectLst>
            <a:glow rad="228600">
              <a:schemeClr val="accent3">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1" name="Picture 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415"/>
          <a:stretch/>
        </p:blipFill>
        <p:spPr bwMode="auto">
          <a:xfrm>
            <a:off x="1952714" y="1409700"/>
            <a:ext cx="2962185" cy="3662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4075"/>
          <a:stretch/>
        </p:blipFill>
        <p:spPr bwMode="auto">
          <a:xfrm>
            <a:off x="4022129" y="1409701"/>
            <a:ext cx="2607271" cy="3662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072836" y="1409699"/>
            <a:ext cx="2829786" cy="3662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03647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1"/>
                                        </p:tgtEl>
                                        <p:attrNameLst>
                                          <p:attrName>style.visibility</p:attrName>
                                        </p:attrNameLst>
                                      </p:cBhvr>
                                      <p:to>
                                        <p:strVal val="visible"/>
                                      </p:to>
                                    </p:set>
                                    <p:anim calcmode="lin" valueType="num">
                                      <p:cBhvr additive="base">
                                        <p:cTn id="13" dur="500" fill="hold"/>
                                        <p:tgtEl>
                                          <p:spTgt spid="5121"/>
                                        </p:tgtEl>
                                        <p:attrNameLst>
                                          <p:attrName>ppt_x</p:attrName>
                                        </p:attrNameLst>
                                      </p:cBhvr>
                                      <p:tavLst>
                                        <p:tav tm="0">
                                          <p:val>
                                            <p:strVal val="#ppt_x"/>
                                          </p:val>
                                        </p:tav>
                                        <p:tav tm="100000">
                                          <p:val>
                                            <p:strVal val="#ppt_x"/>
                                          </p:val>
                                        </p:tav>
                                      </p:tavLst>
                                    </p:anim>
                                    <p:anim calcmode="lin" valueType="num">
                                      <p:cBhvr additive="base">
                                        <p:cTn id="14"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additive="base">
                                        <p:cTn id="25" dur="500" fill="hold"/>
                                        <p:tgtEl>
                                          <p:spTgt spid="5122"/>
                                        </p:tgtEl>
                                        <p:attrNameLst>
                                          <p:attrName>ppt_x</p:attrName>
                                        </p:attrNameLst>
                                      </p:cBhvr>
                                      <p:tavLst>
                                        <p:tav tm="0">
                                          <p:val>
                                            <p:strVal val="#ppt_x"/>
                                          </p:val>
                                        </p:tav>
                                        <p:tav tm="100000">
                                          <p:val>
                                            <p:strVal val="#ppt_x"/>
                                          </p:val>
                                        </p:tav>
                                      </p:tavLst>
                                    </p:anim>
                                    <p:anim calcmode="lin" valueType="num">
                                      <p:cBhvr additive="base">
                                        <p:cTn id="26"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4"/>
          <p:cNvSpPr>
            <a:spLocks noChangeArrowheads="1"/>
          </p:cNvSpPr>
          <p:nvPr/>
        </p:nvSpPr>
        <p:spPr bwMode="auto">
          <a:xfrm>
            <a:off x="-4764" y="6271"/>
            <a:ext cx="914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3600" dirty="0">
                <a:solidFill>
                  <a:srgbClr val="FFFF00"/>
                </a:solidFill>
                <a:cs typeface="Arial" pitchFamily="34" charset="0"/>
              </a:rPr>
              <a:t>Knockout Mouse</a:t>
            </a:r>
            <a:r>
              <a:rPr lang="en-US" sz="3600" dirty="0" smtClean="0">
                <a:solidFill>
                  <a:srgbClr val="FFFF00"/>
                </a:solidFill>
                <a:cs typeface="Arial" pitchFamily="34" charset="0"/>
              </a:rPr>
              <a:t> </a:t>
            </a:r>
            <a:r>
              <a:rPr lang="en-US" sz="3600" dirty="0" err="1" smtClean="0">
                <a:solidFill>
                  <a:srgbClr val="FFFF00"/>
                </a:solidFill>
                <a:cs typeface="Arial" pitchFamily="34" charset="0"/>
              </a:rPr>
              <a:t>Phenotyping</a:t>
            </a:r>
            <a:r>
              <a:rPr lang="en-US" sz="3600" dirty="0" smtClean="0">
                <a:solidFill>
                  <a:srgbClr val="FFFF00"/>
                </a:solidFill>
                <a:cs typeface="Arial" pitchFamily="34" charset="0"/>
              </a:rPr>
              <a:t> Project (KOMP</a:t>
            </a:r>
            <a:r>
              <a:rPr lang="en-US" sz="3600" dirty="0">
                <a:solidFill>
                  <a:srgbClr val="FFFF00"/>
                </a:solidFill>
                <a:cs typeface="Arial" pitchFamily="34" charset="0"/>
              </a:rPr>
              <a:t>2</a:t>
            </a:r>
            <a:r>
              <a:rPr lang="en-US" sz="3600" dirty="0" smtClean="0">
                <a:solidFill>
                  <a:srgbClr val="FFFF00"/>
                </a:solidFill>
                <a:cs typeface="Arial" pitchFamily="34" charset="0"/>
              </a:rPr>
              <a:t>)</a:t>
            </a:r>
            <a:endParaRPr lang="en-US" sz="3600" dirty="0">
              <a:solidFill>
                <a:srgbClr val="FFFF00"/>
              </a:solidFill>
              <a:cs typeface="Arial" pitchFamily="34" charset="0"/>
            </a:endParaRPr>
          </a:p>
        </p:txBody>
      </p:sp>
      <p:pic>
        <p:nvPicPr>
          <p:cNvPr id="32775" name="Picture 7" descr="S:\CENTERS\Kris\Presos&amp;Posters&amp;Pictures\Graphics\KOMP logo.jpeg"/>
          <p:cNvPicPr>
            <a:picLocks noChangeAspect="1" noChangeArrowheads="1"/>
          </p:cNvPicPr>
          <p:nvPr/>
        </p:nvPicPr>
        <p:blipFill>
          <a:blip r:embed="rId3" cstate="print"/>
          <a:stretch>
            <a:fillRect/>
          </a:stretch>
        </p:blipFill>
        <p:spPr bwMode="auto">
          <a:xfrm>
            <a:off x="2917012" y="1392418"/>
            <a:ext cx="3318688" cy="1963624"/>
          </a:xfrm>
          <a:prstGeom prst="rect">
            <a:avLst/>
          </a:prstGeom>
          <a:noFill/>
          <a:ln>
            <a:noFill/>
          </a:ln>
          <a:effectLst>
            <a:glow rad="228600">
              <a:schemeClr val="accent3">
                <a:satMod val="175000"/>
                <a:alpha val="40000"/>
              </a:schemeClr>
            </a:glow>
            <a:softEdge rad="31750"/>
          </a:effectLst>
        </p:spPr>
      </p:pic>
      <p:sp>
        <p:nvSpPr>
          <p:cNvPr id="2" name="TextBox 1"/>
          <p:cNvSpPr txBox="1"/>
          <p:nvPr/>
        </p:nvSpPr>
        <p:spPr>
          <a:xfrm>
            <a:off x="114735" y="3528757"/>
            <a:ext cx="9006763" cy="3000821"/>
          </a:xfrm>
          <a:prstGeom prst="rect">
            <a:avLst/>
          </a:prstGeom>
          <a:noFill/>
        </p:spPr>
        <p:txBody>
          <a:bodyPr wrap="square" rtlCol="0">
            <a:spAutoFit/>
          </a:bodyPr>
          <a:lstStyle/>
          <a:p>
            <a:pPr marL="228600" lvl="2" indent="-228600" defTabSz="293688">
              <a:spcAft>
                <a:spcPts val="600"/>
              </a:spcAft>
              <a:buClr>
                <a:prstClr val="white"/>
              </a:buClr>
              <a:buSzPct val="95000"/>
              <a:buFont typeface="Wingdings" pitchFamily="2" charset="2"/>
              <a:buChar char=""/>
            </a:pPr>
            <a:r>
              <a:rPr lang="en-US" sz="2800" dirty="0" smtClean="0">
                <a:solidFill>
                  <a:prstClr val="white"/>
                </a:solidFill>
                <a:latin typeface="Arial" charset="0"/>
              </a:rPr>
              <a:t>Annual meeting held in late June</a:t>
            </a:r>
          </a:p>
          <a:p>
            <a:pPr marL="457200" lvl="3" defTabSz="293688">
              <a:spcAft>
                <a:spcPts val="600"/>
              </a:spcAft>
              <a:buClr>
                <a:prstClr val="white"/>
              </a:buClr>
              <a:buSzPct val="95000"/>
            </a:pPr>
            <a:r>
              <a:rPr lang="en-US" sz="2600" dirty="0" smtClean="0">
                <a:solidFill>
                  <a:schemeClr val="accent4">
                    <a:lumMod val="20000"/>
                    <a:lumOff val="80000"/>
                  </a:schemeClr>
                </a:solidFill>
                <a:latin typeface="Arial" charset="0"/>
              </a:rPr>
              <a:t>New version of website deployed</a:t>
            </a:r>
          </a:p>
          <a:p>
            <a:pPr marL="457200" lvl="3" defTabSz="293688">
              <a:spcAft>
                <a:spcPts val="600"/>
              </a:spcAft>
              <a:buClr>
                <a:prstClr val="white"/>
              </a:buClr>
              <a:buSzPct val="95000"/>
            </a:pPr>
            <a:r>
              <a:rPr lang="en-US" sz="2600" dirty="0" smtClean="0">
                <a:solidFill>
                  <a:schemeClr val="accent4">
                    <a:lumMod val="20000"/>
                    <a:lumOff val="80000"/>
                  </a:schemeClr>
                </a:solidFill>
                <a:latin typeface="Arial" charset="0"/>
              </a:rPr>
              <a:t>Phenotype data for 1,000 knockout strains uploaded</a:t>
            </a:r>
          </a:p>
          <a:p>
            <a:pPr marL="228600" lvl="2" indent="-228600" defTabSz="293688">
              <a:spcAft>
                <a:spcPts val="600"/>
              </a:spcAft>
              <a:buClr>
                <a:prstClr val="white"/>
              </a:buClr>
              <a:buSzPct val="95000"/>
              <a:buFont typeface="Wingdings" pitchFamily="2" charset="2"/>
              <a:buChar char=""/>
            </a:pPr>
            <a:r>
              <a:rPr lang="en-US" sz="2800" dirty="0">
                <a:solidFill>
                  <a:prstClr val="white"/>
                </a:solidFill>
                <a:latin typeface="Arial" charset="0"/>
              </a:rPr>
              <a:t>CRISPR technology pilots funded</a:t>
            </a:r>
          </a:p>
          <a:p>
            <a:pPr marL="228600" lvl="2" indent="-228600" defTabSz="293688">
              <a:spcAft>
                <a:spcPts val="600"/>
              </a:spcAft>
              <a:buClr>
                <a:prstClr val="white"/>
              </a:buClr>
              <a:buSzPct val="95000"/>
              <a:buFont typeface="Wingdings" pitchFamily="2" charset="2"/>
              <a:buChar char=""/>
            </a:pPr>
            <a:r>
              <a:rPr lang="en-US" sz="2800" dirty="0">
                <a:solidFill>
                  <a:prstClr val="white"/>
                </a:solidFill>
                <a:latin typeface="Arial" charset="0"/>
              </a:rPr>
              <a:t>Metabolomics </a:t>
            </a:r>
            <a:r>
              <a:rPr lang="en-US" sz="2800" dirty="0" smtClean="0">
                <a:solidFill>
                  <a:prstClr val="white"/>
                </a:solidFill>
                <a:latin typeface="Arial" charset="0"/>
              </a:rPr>
              <a:t>pilot </a:t>
            </a:r>
            <a:r>
              <a:rPr lang="en-US" sz="2800" dirty="0">
                <a:solidFill>
                  <a:prstClr val="white"/>
                </a:solidFill>
                <a:latin typeface="Arial" charset="0"/>
              </a:rPr>
              <a:t>approved</a:t>
            </a:r>
          </a:p>
          <a:p>
            <a:pPr marL="228600" lvl="2" indent="-228600" defTabSz="293688">
              <a:spcAft>
                <a:spcPts val="600"/>
              </a:spcAft>
              <a:buClr>
                <a:prstClr val="white"/>
              </a:buClr>
              <a:buSzPct val="95000"/>
              <a:buFont typeface="Wingdings" pitchFamily="2" charset="2"/>
              <a:buChar char=""/>
            </a:pPr>
            <a:r>
              <a:rPr lang="en-US" sz="2800" dirty="0">
                <a:solidFill>
                  <a:prstClr val="white"/>
                </a:solidFill>
                <a:latin typeface="Arial" charset="0"/>
              </a:rPr>
              <a:t>Annual PSC Review </a:t>
            </a:r>
            <a:r>
              <a:rPr lang="en-US" sz="2800" dirty="0" smtClean="0">
                <a:solidFill>
                  <a:prstClr val="white"/>
                </a:solidFill>
                <a:latin typeface="Arial" charset="0"/>
              </a:rPr>
              <a:t>Meeting in November</a:t>
            </a:r>
            <a:endParaRPr lang="en-US" sz="2800" dirty="0">
              <a:solidFill>
                <a:prstClr val="white"/>
              </a:solidFill>
              <a:latin typeface="Arial" charset="0"/>
            </a:endParaRPr>
          </a:p>
        </p:txBody>
      </p:sp>
      <p:sp>
        <p:nvSpPr>
          <p:cNvPr id="8" name="TextBox 7"/>
          <p:cNvSpPr txBox="1"/>
          <p:nvPr/>
        </p:nvSpPr>
        <p:spPr>
          <a:xfrm>
            <a:off x="7316791" y="6411055"/>
            <a:ext cx="1795684" cy="400110"/>
          </a:xfrm>
          <a:prstGeom prst="rect">
            <a:avLst/>
          </a:prstGeom>
          <a:solidFill>
            <a:srgbClr val="000066"/>
          </a:solidFill>
        </p:spPr>
        <p:txBody>
          <a:bodyPr wrap="none">
            <a:spAutoFit/>
          </a:bodyPr>
          <a:lstStyle/>
          <a:p>
            <a:pPr>
              <a:defRPr/>
            </a:pPr>
            <a:r>
              <a:rPr lang="en-US" sz="2000" dirty="0" smtClean="0">
                <a:solidFill>
                  <a:srgbClr val="00ADDC">
                    <a:lumMod val="40000"/>
                    <a:lumOff val="60000"/>
                  </a:srgbClr>
                </a:solidFill>
                <a:latin typeface="Arial" charset="0"/>
              </a:rPr>
              <a:t>Document 28</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5301741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2775"/>
                                        </p:tgtEl>
                                        <p:attrNameLst>
                                          <p:attrName>style.visibility</p:attrName>
                                        </p:attrNameLst>
                                      </p:cBhvr>
                                      <p:to>
                                        <p:strVal val="visible"/>
                                      </p:to>
                                    </p:set>
                                    <p:animEffect transition="in" filter="wipe(up)">
                                      <p:cBhvr>
                                        <p:cTn id="7" dur="500"/>
                                        <p:tgtEl>
                                          <p:spTgt spid="3277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descr="C:\Documents and Settings\wellingtonc\Desktop\Untitled-2.png"/>
          <p:cNvPicPr>
            <a:picLocks noChangeAspect="1" noChangeArrowheads="1"/>
          </p:cNvPicPr>
          <p:nvPr/>
        </p:nvPicPr>
        <p:blipFill>
          <a:blip r:embed="rId3" cstate="print"/>
          <a:srcRect l="48204" t="30989"/>
          <a:stretch>
            <a:fillRect/>
          </a:stretch>
        </p:blipFill>
        <p:spPr bwMode="auto">
          <a:xfrm>
            <a:off x="5181600" y="1309920"/>
            <a:ext cx="3807262" cy="3767138"/>
          </a:xfrm>
          <a:prstGeom prst="rect">
            <a:avLst/>
          </a:prstGeom>
          <a:noFill/>
          <a:ln w="9525">
            <a:noFill/>
            <a:miter lim="800000"/>
            <a:headEnd/>
            <a:tailEnd/>
          </a:ln>
        </p:spPr>
      </p:pic>
      <p:sp>
        <p:nvSpPr>
          <p:cNvPr id="15362" name="Rectangle 2"/>
          <p:cNvSpPr>
            <a:spLocks noChangeArrowheads="1"/>
          </p:cNvSpPr>
          <p:nvPr/>
        </p:nvSpPr>
        <p:spPr bwMode="auto">
          <a:xfrm>
            <a:off x="0" y="6404"/>
            <a:ext cx="9144000" cy="696913"/>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pitchFamily="34" charset="0"/>
                <a:cs typeface="Arial" pitchFamily="34" charset="0"/>
              </a:rPr>
              <a:t>Human </a:t>
            </a:r>
            <a:r>
              <a:rPr lang="en-US" sz="3600" b="1" spc="-100" dirty="0" err="1">
                <a:solidFill>
                  <a:srgbClr val="FFFF00"/>
                </a:solidFill>
                <a:latin typeface="Arial" pitchFamily="34" charset="0"/>
                <a:cs typeface="Arial" pitchFamily="34" charset="0"/>
              </a:rPr>
              <a:t>Microbiome</a:t>
            </a:r>
            <a:r>
              <a:rPr lang="en-US" sz="3600" b="1" spc="-100" dirty="0">
                <a:solidFill>
                  <a:srgbClr val="FFFF00"/>
                </a:solidFill>
                <a:latin typeface="Arial" pitchFamily="34" charset="0"/>
                <a:cs typeface="Arial" pitchFamily="34" charset="0"/>
              </a:rPr>
              <a:t> Project (HMP) </a:t>
            </a:r>
          </a:p>
        </p:txBody>
      </p:sp>
      <p:sp>
        <p:nvSpPr>
          <p:cNvPr id="7" name="Title 1"/>
          <p:cNvSpPr txBox="1">
            <a:spLocks/>
          </p:cNvSpPr>
          <p:nvPr/>
        </p:nvSpPr>
        <p:spPr bwMode="auto">
          <a:xfrm>
            <a:off x="0" y="1107110"/>
            <a:ext cx="9144000"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571500" lvl="1" indent="-287338" defTabSz="457200" fontAlgn="base">
              <a:spcBef>
                <a:spcPts val="700"/>
              </a:spcBef>
              <a:spcAft>
                <a:spcPct val="0"/>
              </a:spcAft>
              <a:buClr>
                <a:prstClr val="white"/>
              </a:buClr>
              <a:buSzPct val="95000"/>
              <a:buFont typeface="Wingdings" pitchFamily="2" charset="2"/>
              <a:buChar char=""/>
              <a:tabLst>
                <a:tab pos="914400" algn="l"/>
              </a:tabLst>
            </a:pPr>
            <a:r>
              <a:rPr lang="en-US" sz="2800" dirty="0" smtClean="0">
                <a:solidFill>
                  <a:prstClr val="white"/>
                </a:solidFill>
              </a:rPr>
              <a:t>Phase 2: “integrative HMP (</a:t>
            </a:r>
            <a:r>
              <a:rPr lang="en-US" sz="2800" dirty="0" err="1" smtClean="0">
                <a:solidFill>
                  <a:prstClr val="white"/>
                </a:solidFill>
              </a:rPr>
              <a:t>iHMP</a:t>
            </a:r>
            <a:r>
              <a:rPr lang="en-US" sz="2800" dirty="0" smtClean="0">
                <a:solidFill>
                  <a:prstClr val="white"/>
                </a:solidFill>
              </a:rPr>
              <a:t>)”</a:t>
            </a:r>
          </a:p>
          <a:p>
            <a:pPr marL="571500" lvl="1" indent="-287338" defTabSz="457200" fontAlgn="base">
              <a:spcBef>
                <a:spcPts val="700"/>
              </a:spcBef>
              <a:spcAft>
                <a:spcPct val="0"/>
              </a:spcAft>
              <a:buClr>
                <a:srgbClr val="D6ECFF"/>
              </a:buClr>
              <a:buSzPct val="95000"/>
              <a:tabLst>
                <a:tab pos="914400" algn="l"/>
              </a:tabLst>
            </a:pPr>
            <a:endParaRPr lang="en-US" sz="800" dirty="0" smtClean="0">
              <a:solidFill>
                <a:prstClr val="white"/>
              </a:solidFill>
            </a:endParaRPr>
          </a:p>
          <a:p>
            <a:pPr marL="571500" lvl="1" indent="-287338" defTabSz="457200" fontAlgn="base">
              <a:spcBef>
                <a:spcPts val="700"/>
              </a:spcBef>
              <a:spcAft>
                <a:spcPct val="0"/>
              </a:spcAft>
              <a:buClr>
                <a:prstClr val="white"/>
              </a:buClr>
              <a:buSzPct val="95000"/>
              <a:buFont typeface="Wingdings" pitchFamily="2" charset="2"/>
              <a:buChar char=""/>
              <a:tabLst>
                <a:tab pos="914400" algn="l"/>
              </a:tabLst>
            </a:pPr>
            <a:r>
              <a:rPr lang="en-US" sz="2800" dirty="0" err="1" smtClean="0">
                <a:solidFill>
                  <a:prstClr val="white"/>
                </a:solidFill>
              </a:rPr>
              <a:t>iHMP</a:t>
            </a:r>
            <a:r>
              <a:rPr lang="en-US" sz="2800" dirty="0" smtClean="0">
                <a:solidFill>
                  <a:prstClr val="white"/>
                </a:solidFill>
              </a:rPr>
              <a:t> marker </a:t>
            </a:r>
            <a:r>
              <a:rPr lang="en-US" sz="2800" dirty="0" smtClean="0">
                <a:solidFill>
                  <a:prstClr val="white"/>
                </a:solidFill>
              </a:rPr>
              <a:t>paper</a:t>
            </a:r>
            <a:endParaRPr lang="en-US" sz="2800" dirty="0" smtClean="0">
              <a:solidFill>
                <a:prstClr val="white"/>
              </a:solidFill>
            </a:endParaRPr>
          </a:p>
          <a:p>
            <a:pPr marL="571500" lvl="2" indent="-287338" defTabSz="457200" fontAlgn="base">
              <a:spcBef>
                <a:spcPts val="700"/>
              </a:spcBef>
              <a:spcAft>
                <a:spcPct val="0"/>
              </a:spcAft>
              <a:buClr>
                <a:prstClr val="white"/>
              </a:buClr>
              <a:buSzPct val="95000"/>
              <a:tabLst>
                <a:tab pos="914400" algn="l"/>
              </a:tabLst>
            </a:pPr>
            <a:r>
              <a:rPr lang="en-US" sz="2600" dirty="0" smtClean="0">
                <a:solidFill>
                  <a:schemeClr val="accent4">
                    <a:lumMod val="20000"/>
                    <a:lumOff val="80000"/>
                  </a:schemeClr>
                </a:solidFill>
              </a:rPr>
              <a:t>		Published in </a:t>
            </a:r>
            <a:r>
              <a:rPr lang="en-US" sz="2600" i="1" dirty="0" smtClean="0">
                <a:solidFill>
                  <a:schemeClr val="accent4">
                    <a:lumMod val="20000"/>
                    <a:lumOff val="80000"/>
                  </a:schemeClr>
                </a:solidFill>
              </a:rPr>
              <a:t>Cell Host and Microbe</a:t>
            </a:r>
          </a:p>
          <a:p>
            <a:pPr marL="571500" lvl="2" indent="-287338" defTabSz="457200" fontAlgn="base">
              <a:spcBef>
                <a:spcPts val="700"/>
              </a:spcBef>
              <a:spcAft>
                <a:spcPct val="0"/>
              </a:spcAft>
              <a:buClr>
                <a:prstClr val="white"/>
              </a:buClr>
              <a:buSzPct val="95000"/>
              <a:tabLst>
                <a:tab pos="914400" algn="l"/>
              </a:tabLst>
            </a:pPr>
            <a:r>
              <a:rPr lang="en-US" sz="2600" dirty="0" smtClean="0">
                <a:solidFill>
                  <a:schemeClr val="accent4">
                    <a:lumMod val="20000"/>
                    <a:lumOff val="80000"/>
                  </a:schemeClr>
                </a:solidFill>
              </a:rPr>
              <a:t>		</a:t>
            </a:r>
            <a:r>
              <a:rPr lang="en-US" sz="2600" dirty="0" smtClean="0">
                <a:solidFill>
                  <a:schemeClr val="accent4">
                    <a:lumMod val="20000"/>
                    <a:lumOff val="80000"/>
                  </a:schemeClr>
                </a:solidFill>
              </a:rPr>
              <a:t>Immediate open </a:t>
            </a:r>
            <a:r>
              <a:rPr lang="en-US" sz="2600" dirty="0" smtClean="0">
                <a:solidFill>
                  <a:schemeClr val="accent4">
                    <a:lumMod val="20000"/>
                    <a:lumOff val="80000"/>
                  </a:schemeClr>
                </a:solidFill>
              </a:rPr>
              <a:t>access </a:t>
            </a:r>
            <a:endParaRPr lang="en-US" sz="2600" dirty="0" smtClean="0">
              <a:solidFill>
                <a:schemeClr val="accent4">
                  <a:lumMod val="20000"/>
                  <a:lumOff val="80000"/>
                </a:schemeClr>
              </a:solidFill>
            </a:endParaRPr>
          </a:p>
          <a:p>
            <a:pPr marL="571500" lvl="2" indent="-287338" defTabSz="457200" fontAlgn="base">
              <a:spcBef>
                <a:spcPts val="700"/>
              </a:spcBef>
              <a:spcAft>
                <a:spcPct val="0"/>
              </a:spcAft>
              <a:buClr>
                <a:prstClr val="white"/>
              </a:buClr>
              <a:buSzPct val="95000"/>
              <a:tabLst>
                <a:tab pos="914400" algn="l"/>
              </a:tabLst>
            </a:pPr>
            <a:endParaRPr lang="en-US" sz="1000" dirty="0">
              <a:solidFill>
                <a:prstClr val="white"/>
              </a:solidFill>
            </a:endParaRPr>
          </a:p>
          <a:p>
            <a:pPr marL="571500" lvl="1" indent="-287338" defTabSz="457200" fontAlgn="base">
              <a:spcBef>
                <a:spcPts val="700"/>
              </a:spcBef>
              <a:spcAft>
                <a:spcPct val="0"/>
              </a:spcAft>
              <a:buClr>
                <a:prstClr val="white"/>
              </a:buClr>
              <a:buSzPct val="95000"/>
              <a:buFont typeface="Wingdings" pitchFamily="2" charset="2"/>
              <a:buChar char=""/>
              <a:tabLst>
                <a:tab pos="914400" algn="l"/>
              </a:tabLst>
            </a:pPr>
            <a:r>
              <a:rPr lang="en-US" sz="2600" dirty="0" err="1" smtClean="0"/>
              <a:t>iHMP</a:t>
            </a:r>
            <a:r>
              <a:rPr lang="en-US" sz="2600" dirty="0" smtClean="0"/>
              <a:t> Data Coordination Center</a:t>
            </a:r>
            <a:endParaRPr lang="en-US" sz="2600" dirty="0" smtClean="0">
              <a:solidFill>
                <a:schemeClr val="accent4">
                  <a:lumMod val="20000"/>
                  <a:lumOff val="80000"/>
                </a:schemeClr>
              </a:solidFill>
            </a:endParaRPr>
          </a:p>
          <a:p>
            <a:pPr marL="571500" lvl="2" indent="-287338" defTabSz="457200" fontAlgn="base">
              <a:spcBef>
                <a:spcPts val="700"/>
              </a:spcBef>
              <a:spcAft>
                <a:spcPct val="0"/>
              </a:spcAft>
              <a:buClr>
                <a:prstClr val="white"/>
              </a:buClr>
              <a:buSzPct val="95000"/>
              <a:tabLst>
                <a:tab pos="914400" algn="l"/>
              </a:tabLst>
            </a:pPr>
            <a:endParaRPr lang="en-US" sz="1000" dirty="0" smtClean="0"/>
          </a:p>
          <a:p>
            <a:pPr marL="571500" lvl="1" indent="-287338" defTabSz="457200" fontAlgn="base">
              <a:spcBef>
                <a:spcPts val="700"/>
              </a:spcBef>
              <a:spcAft>
                <a:spcPct val="0"/>
              </a:spcAft>
              <a:buClr>
                <a:prstClr val="white"/>
              </a:buClr>
              <a:buSzPct val="95000"/>
              <a:buFont typeface="Wingdings" pitchFamily="2" charset="2"/>
              <a:buChar char=""/>
              <a:tabLst>
                <a:tab pos="803275" algn="l"/>
              </a:tabLst>
            </a:pPr>
            <a:r>
              <a:rPr lang="en-US" sz="2600" dirty="0" smtClean="0"/>
              <a:t>Report on 2013 NIH meeting: “Human Microbiome 	Science: Vision for the Future”</a:t>
            </a:r>
          </a:p>
          <a:p>
            <a:pPr marL="571500" lvl="2" indent="-287338" defTabSz="457200" fontAlgn="base">
              <a:spcBef>
                <a:spcPts val="700"/>
              </a:spcBef>
              <a:spcAft>
                <a:spcPct val="0"/>
              </a:spcAft>
              <a:buClr>
                <a:prstClr val="white"/>
              </a:buClr>
              <a:buSzPct val="95000"/>
              <a:tabLst>
                <a:tab pos="914400" algn="l"/>
              </a:tabLst>
            </a:pPr>
            <a:r>
              <a:rPr lang="en-US" sz="2600" dirty="0" smtClean="0">
                <a:solidFill>
                  <a:schemeClr val="accent4">
                    <a:lumMod val="20000"/>
                    <a:lumOff val="80000"/>
                  </a:schemeClr>
                </a:solidFill>
              </a:rPr>
              <a:t>		Published in BMC </a:t>
            </a:r>
            <a:r>
              <a:rPr lang="en-US" sz="2600" i="1" dirty="0" smtClean="0">
                <a:solidFill>
                  <a:schemeClr val="accent4">
                    <a:lumMod val="20000"/>
                    <a:lumOff val="80000"/>
                  </a:schemeClr>
                </a:solidFill>
              </a:rPr>
              <a:t>Microbiome</a:t>
            </a:r>
          </a:p>
          <a:p>
            <a:pPr marL="1166812" lvl="2" indent="-393700" defTabSz="457200" fontAlgn="base">
              <a:spcBef>
                <a:spcPts val="700"/>
              </a:spcBef>
              <a:spcAft>
                <a:spcPct val="0"/>
              </a:spcAft>
              <a:buClr>
                <a:srgbClr val="D6ECFF"/>
              </a:buClr>
              <a:buSzPct val="95000"/>
              <a:buFont typeface="Wingdings" pitchFamily="2" charset="2"/>
              <a:buChar char=""/>
              <a:tabLst>
                <a:tab pos="914400" algn="l"/>
              </a:tabLst>
            </a:pPr>
            <a:endParaRPr lang="en-US" sz="400" dirty="0">
              <a:solidFill>
                <a:srgbClr val="FFFFFF"/>
              </a:solidFill>
            </a:endParaRPr>
          </a:p>
        </p:txBody>
      </p:sp>
      <p:sp>
        <p:nvSpPr>
          <p:cNvPr id="9" name="TextBox 8"/>
          <p:cNvSpPr txBox="1"/>
          <p:nvPr/>
        </p:nvSpPr>
        <p:spPr>
          <a:xfrm>
            <a:off x="7315205" y="6408737"/>
            <a:ext cx="2021792" cy="400110"/>
          </a:xfrm>
          <a:prstGeom prst="rect">
            <a:avLst/>
          </a:prstGeom>
          <a:noFill/>
        </p:spPr>
        <p:txBody>
          <a:bodyPr wrap="squar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29</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66124144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160" r="16743" b="54911"/>
          <a:stretch/>
        </p:blipFill>
        <p:spPr bwMode="auto">
          <a:xfrm>
            <a:off x="943708" y="1591192"/>
            <a:ext cx="7221764" cy="16546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667" y="48356"/>
            <a:ext cx="7221764" cy="160814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bwMode="auto">
          <a:xfrm>
            <a:off x="-81719" y="3509159"/>
            <a:ext cx="9306484" cy="290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342900" indent="-342900" eaLnBrk="0" hangingPunct="0">
              <a:defRPr b="1">
                <a:solidFill>
                  <a:schemeClr val="tx1"/>
                </a:solidFill>
                <a:latin typeface="Arial" pitchFamily="34" charset="0"/>
              </a:defRPr>
            </a:lvl1pPr>
            <a:lvl2pPr marL="547688" indent="-34290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marL="800100" lvl="2" indent="-342900" defTabSz="457200">
              <a:buClr>
                <a:srgbClr val="DBEEF4"/>
              </a:buClr>
              <a:buSzPct val="95000"/>
              <a:buFont typeface="Wingdings" pitchFamily="2" charset="2"/>
              <a:buChar char="§"/>
              <a:tabLst>
                <a:tab pos="914400" algn="l"/>
              </a:tabLst>
            </a:pPr>
            <a:r>
              <a:rPr lang="en-US" sz="2800" dirty="0" smtClean="0"/>
              <a:t>Scale-up </a:t>
            </a:r>
            <a:r>
              <a:rPr lang="en-US" sz="2800" dirty="0"/>
              <a:t>phase </a:t>
            </a:r>
            <a:r>
              <a:rPr lang="en-US" sz="2800" dirty="0" smtClean="0"/>
              <a:t>underway</a:t>
            </a:r>
          </a:p>
          <a:p>
            <a:pPr marL="1147762" lvl="4" indent="0" defTabSz="457200">
              <a:buClr>
                <a:srgbClr val="DBEEF4"/>
              </a:buClr>
              <a:buSzPct val="95000"/>
              <a:tabLst>
                <a:tab pos="914400" algn="l"/>
              </a:tabLst>
            </a:pPr>
            <a:r>
              <a:rPr lang="en-US" sz="2400" dirty="0" smtClean="0">
                <a:solidFill>
                  <a:schemeClr val="tx2">
                    <a:lumMod val="90000"/>
                  </a:schemeClr>
                </a:solidFill>
              </a:rPr>
              <a:t>700 donors enrolled /12.5K RNA-Seq studies</a:t>
            </a:r>
          </a:p>
          <a:p>
            <a:pPr marL="1147762" lvl="4" indent="0" defTabSz="457200">
              <a:buClr>
                <a:srgbClr val="DBEEF4"/>
              </a:buClr>
              <a:buSzPct val="95000"/>
              <a:tabLst>
                <a:tab pos="914400" algn="l"/>
              </a:tabLst>
            </a:pPr>
            <a:r>
              <a:rPr lang="en-US" sz="2400" dirty="0" smtClean="0">
                <a:solidFill>
                  <a:schemeClr val="tx2">
                    <a:lumMod val="90000"/>
                  </a:schemeClr>
                </a:solidFill>
              </a:rPr>
              <a:t>Whole-genome sequencing added</a:t>
            </a:r>
          </a:p>
          <a:p>
            <a:pPr marL="1147762" lvl="4" indent="0" defTabSz="457200">
              <a:buClr>
                <a:srgbClr val="DBEEF4"/>
              </a:buClr>
              <a:buSzPct val="95000"/>
              <a:tabLst>
                <a:tab pos="914400" algn="l"/>
              </a:tabLst>
            </a:pPr>
            <a:r>
              <a:rPr lang="en-US" sz="2400" dirty="0" smtClean="0">
                <a:solidFill>
                  <a:schemeClr val="tx2">
                    <a:lumMod val="90000"/>
                  </a:schemeClr>
                </a:solidFill>
              </a:rPr>
              <a:t>Portal revamped </a:t>
            </a:r>
          </a:p>
          <a:p>
            <a:pPr marL="658812" lvl="3" indent="0" defTabSz="457200">
              <a:buClr>
                <a:schemeClr val="tx1"/>
              </a:buClr>
              <a:buSzPct val="95000"/>
              <a:tabLst>
                <a:tab pos="914400" algn="l"/>
              </a:tabLst>
            </a:pPr>
            <a:endParaRPr lang="en-US" sz="1100" dirty="0" smtClean="0">
              <a:solidFill>
                <a:prstClr val="white"/>
              </a:solidFill>
            </a:endParaRPr>
          </a:p>
          <a:p>
            <a:pPr marL="796925" lvl="2" indent="-339725" defTabSz="284163">
              <a:buClr>
                <a:srgbClr val="DBEEF4"/>
              </a:buClr>
              <a:buSzPct val="95000"/>
              <a:buFont typeface="Wingdings" pitchFamily="2" charset="2"/>
              <a:buChar char="§"/>
            </a:pPr>
            <a:r>
              <a:rPr lang="en-US" sz="2800" dirty="0">
                <a:solidFill>
                  <a:srgbClr val="FFFFFF"/>
                </a:solidFill>
                <a:latin typeface="Arial"/>
                <a:cs typeface="Arial"/>
              </a:rPr>
              <a:t>Biospecimen </a:t>
            </a:r>
            <a:r>
              <a:rPr lang="en-US" sz="2800" dirty="0" smtClean="0">
                <a:solidFill>
                  <a:srgbClr val="FFFFFF"/>
                </a:solidFill>
                <a:latin typeface="Arial"/>
                <a:cs typeface="Arial"/>
              </a:rPr>
              <a:t>access mechanism in place</a:t>
            </a:r>
          </a:p>
          <a:p>
            <a:pPr marL="457200" lvl="2" indent="0" defTabSz="284163">
              <a:buClr>
                <a:srgbClr val="DBEEF4"/>
              </a:buClr>
              <a:buSzPct val="95000"/>
            </a:pPr>
            <a:endParaRPr lang="en-US" sz="1100" dirty="0">
              <a:solidFill>
                <a:srgbClr val="FFFFFF"/>
              </a:solidFill>
              <a:latin typeface="Arial"/>
              <a:cs typeface="Arial"/>
            </a:endParaRPr>
          </a:p>
          <a:p>
            <a:pPr marL="796925" lvl="2" indent="-339725" defTabSz="284163">
              <a:buClr>
                <a:srgbClr val="DBEEF4"/>
              </a:buClr>
              <a:buSzPct val="95000"/>
              <a:buFont typeface="Wingdings" pitchFamily="2" charset="2"/>
              <a:buChar char="§"/>
            </a:pPr>
            <a:r>
              <a:rPr lang="en-US" sz="2800" dirty="0" smtClean="0">
                <a:solidFill>
                  <a:srgbClr val="FFFFFF"/>
                </a:solidFill>
                <a:latin typeface="Arial"/>
                <a:cs typeface="Arial"/>
              </a:rPr>
              <a:t>2</a:t>
            </a:r>
            <a:r>
              <a:rPr lang="en-US" sz="2800" baseline="30000" dirty="0" smtClean="0">
                <a:solidFill>
                  <a:srgbClr val="FFFFFF"/>
                </a:solidFill>
                <a:latin typeface="Arial"/>
                <a:cs typeface="Arial"/>
              </a:rPr>
              <a:t>nd</a:t>
            </a:r>
            <a:r>
              <a:rPr lang="en-US" sz="2800" dirty="0" smtClean="0">
                <a:solidFill>
                  <a:srgbClr val="FFFFFF"/>
                </a:solidFill>
                <a:latin typeface="Arial"/>
                <a:cs typeface="Arial"/>
              </a:rPr>
              <a:t> GTEx Community </a:t>
            </a:r>
            <a:r>
              <a:rPr lang="en-US" sz="2800" dirty="0">
                <a:solidFill>
                  <a:srgbClr val="FFFFFF"/>
                </a:solidFill>
                <a:latin typeface="Arial"/>
                <a:cs typeface="Arial"/>
              </a:rPr>
              <a:t>Scientific </a:t>
            </a:r>
            <a:r>
              <a:rPr lang="en-US" sz="2800" dirty="0" smtClean="0">
                <a:solidFill>
                  <a:srgbClr val="FFFFFF"/>
                </a:solidFill>
                <a:latin typeface="Arial"/>
                <a:cs typeface="Arial"/>
              </a:rPr>
              <a:t>Meeting</a:t>
            </a:r>
          </a:p>
        </p:txBody>
      </p:sp>
      <p:sp>
        <p:nvSpPr>
          <p:cNvPr id="6" name="TextBox 5"/>
          <p:cNvSpPr txBox="1"/>
          <p:nvPr/>
        </p:nvSpPr>
        <p:spPr>
          <a:xfrm>
            <a:off x="7317335" y="6410325"/>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30</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6858252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6511"/>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tx2">
                    <a:lumMod val="90000"/>
                  </a:schemeClr>
                </a:solidFill>
              </a:rPr>
              <a:t>General NIH Updates</a:t>
            </a:r>
          </a:p>
          <a:p>
            <a:pPr marL="1016000" indent="-787400">
              <a:spcBef>
                <a:spcPts val="1800"/>
              </a:spcBef>
              <a:buFontTx/>
              <a:buAutoNum type="romanUcPeriod"/>
            </a:pPr>
            <a:r>
              <a:rPr lang="en-US" sz="3400" dirty="0" smtClean="0">
                <a:solidFill>
                  <a:schemeClr val="tx2">
                    <a:lumMod val="90000"/>
                  </a:schemeClr>
                </a:solidFill>
              </a:rPr>
              <a:t>General Genomics </a:t>
            </a:r>
            <a:r>
              <a:rPr lang="en-US" sz="3400" dirty="0">
                <a:solidFill>
                  <a:schemeClr val="tx2">
                    <a:lumMod val="90000"/>
                  </a:schemeClr>
                </a:solidFill>
              </a:rPr>
              <a:t>Updates</a:t>
            </a:r>
          </a:p>
          <a:p>
            <a:pPr marL="1016000" indent="-787400">
              <a:spcBef>
                <a:spcPts val="1800"/>
              </a:spcBef>
              <a:buFontTx/>
              <a:buAutoNum type="romanUcPeriod"/>
            </a:pPr>
            <a:r>
              <a:rPr lang="en-US" sz="3400" dirty="0">
                <a:solidFill>
                  <a:schemeClr val="tx2">
                    <a:lumMod val="90000"/>
                  </a:schemeClr>
                </a:solidFill>
              </a:rPr>
              <a:t>NHGRI Extramural </a:t>
            </a:r>
            <a:r>
              <a:rPr lang="en-US" sz="3400" dirty="0" smtClean="0">
                <a:solidFill>
                  <a:schemeClr val="tx2">
                    <a:lumMod val="90000"/>
                  </a:schemeClr>
                </a:solidFill>
              </a:rPr>
              <a:t>Research Program</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NIH Common </a:t>
            </a:r>
            <a:r>
              <a:rPr lang="en-US" sz="3400" dirty="0" smtClean="0">
                <a:solidFill>
                  <a:schemeClr val="tx2">
                    <a:lumMod val="90000"/>
                  </a:schemeClr>
                </a:solidFill>
              </a:rPr>
              <a:t>Fund/Trans-NIH </a:t>
            </a:r>
          </a:p>
          <a:p>
            <a:pPr marL="1016000" indent="-787400">
              <a:spcBef>
                <a:spcPts val="1800"/>
              </a:spcBef>
              <a:buFontTx/>
              <a:buAutoNum type="romanUcPeriod"/>
              <a:tabLst>
                <a:tab pos="1371600" algn="l"/>
              </a:tabLst>
            </a:pPr>
            <a:r>
              <a:rPr lang="en-US" sz="3400" dirty="0" smtClean="0">
                <a:solidFill>
                  <a:schemeClr val="tx2">
                    <a:lumMod val="90000"/>
                  </a:schemeClr>
                </a:solidFill>
              </a:rPr>
              <a:t>NHGRI 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Tree>
    <p:extLst>
      <p:ext uri="{BB962C8B-B14F-4D97-AF65-F5344CB8AC3E}">
        <p14:creationId xmlns:p14="http://schemas.microsoft.com/office/powerpoint/2010/main" val="25265488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4">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4">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4">
                                            <p:txEl>
                                              <p:pRg st="5" end="5"/>
                                            </p:txEl>
                                          </p:spTgt>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txBox="1">
            <a:spLocks/>
          </p:cNvSpPr>
          <p:nvPr/>
        </p:nvSpPr>
        <p:spPr bwMode="auto">
          <a:xfrm>
            <a:off x="0" y="2767013"/>
            <a:ext cx="4648200" cy="2036762"/>
          </a:xfrm>
          <a:prstGeom prst="rect">
            <a:avLst/>
          </a:prstGeom>
          <a:noFill/>
          <a:ln w="9525" algn="ctr">
            <a:noFill/>
            <a:miter lim="800000"/>
            <a:headEnd/>
            <a:tailEnd/>
          </a:ln>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b="1">
              <a:solidFill>
                <a:prstClr val="white"/>
              </a:solidFill>
              <a:latin typeface="Calibri" pitchFamily="34" charset="0"/>
              <a:cs typeface="Arial" pitchFamily="34" charset="0"/>
            </a:endParaRPr>
          </a:p>
        </p:txBody>
      </p:sp>
      <p:sp>
        <p:nvSpPr>
          <p:cNvPr id="2052" name="Title 1"/>
          <p:cNvSpPr txBox="1">
            <a:spLocks/>
          </p:cNvSpPr>
          <p:nvPr/>
        </p:nvSpPr>
        <p:spPr bwMode="auto">
          <a:xfrm>
            <a:off x="0" y="5511800"/>
            <a:ext cx="8842375" cy="1077913"/>
          </a:xfrm>
          <a:prstGeom prst="rect">
            <a:avLst/>
          </a:prstGeom>
          <a:noFill/>
          <a:ln w="9525" algn="ctr">
            <a:noFill/>
            <a:miter lim="800000"/>
            <a:headEnd/>
            <a:tailEnd/>
          </a:ln>
        </p:spPr>
        <p:txBody>
          <a:bodyPr/>
          <a:lstStyle/>
          <a:p>
            <a:pPr marL="411163" indent="-342900" eaLnBrk="0" fontAlgn="base" hangingPunct="0">
              <a:spcBef>
                <a:spcPts val="700"/>
              </a:spcBef>
              <a:spcAft>
                <a:spcPct val="0"/>
              </a:spcAft>
              <a:buClr>
                <a:srgbClr val="D6ECFF"/>
              </a:buClr>
              <a:buSzPct val="95000"/>
              <a:buFont typeface="Wingdings" pitchFamily="2" charset="2"/>
              <a:buChar char=""/>
            </a:pPr>
            <a:endParaRPr lang="en-US" sz="3000" b="1">
              <a:solidFill>
                <a:prstClr val="white"/>
              </a:solidFill>
              <a:latin typeface="Calibri" pitchFamily="34" charset="0"/>
              <a:cs typeface="Arial" pitchFamily="34" charset="0"/>
            </a:endParaRPr>
          </a:p>
        </p:txBody>
      </p:sp>
      <p:sp>
        <p:nvSpPr>
          <p:cNvPr id="9" name="Title 1"/>
          <p:cNvSpPr txBox="1">
            <a:spLocks/>
          </p:cNvSpPr>
          <p:nvPr/>
        </p:nvSpPr>
        <p:spPr>
          <a:xfrm>
            <a:off x="0" y="0"/>
            <a:ext cx="9144000" cy="774700"/>
          </a:xfrm>
          <a:prstGeom prst="rect">
            <a:avLst/>
          </a:prstGeom>
        </p:spPr>
        <p:txBody>
          <a:bodyPr/>
          <a:lstStyle/>
          <a:p>
            <a:pPr algn="ctr" eaLnBrk="0" hangingPunct="0">
              <a:defRPr/>
            </a:pPr>
            <a:endParaRPr lang="en-US" sz="3600" b="1" spc="-100" dirty="0">
              <a:solidFill>
                <a:srgbClr val="FFFF00"/>
              </a:solidFill>
              <a:latin typeface="Arial" pitchFamily="34" charset="0"/>
              <a:ea typeface="+mj-ea"/>
              <a:cs typeface="Arial" pitchFamily="34" charset="0"/>
            </a:endParaRPr>
          </a:p>
        </p:txBody>
      </p:sp>
      <p:sp>
        <p:nvSpPr>
          <p:cNvPr id="14" name="Title 1"/>
          <p:cNvSpPr txBox="1">
            <a:spLocks/>
          </p:cNvSpPr>
          <p:nvPr/>
        </p:nvSpPr>
        <p:spPr bwMode="auto">
          <a:xfrm>
            <a:off x="-16936" y="1332192"/>
            <a:ext cx="9372600" cy="5394325"/>
          </a:xfrm>
          <a:prstGeom prst="rect">
            <a:avLst/>
          </a:prstGeom>
          <a:noFill/>
          <a:ln w="9525" algn="ctr">
            <a:noFill/>
            <a:miter lim="800000"/>
            <a:headEnd/>
            <a:tailEnd/>
          </a:ln>
        </p:spPr>
        <p:txBody>
          <a:bodyPr/>
          <a:lstStyle/>
          <a:p>
            <a:pPr marL="339725" lvl="1" indent="-228600" eaLnBrk="0" fontAlgn="base" hangingPunct="0">
              <a:spcBef>
                <a:spcPts val="1800"/>
              </a:spcBef>
              <a:spcAft>
                <a:spcPct val="0"/>
              </a:spcAft>
              <a:buClr>
                <a:srgbClr val="D6ECFF"/>
              </a:buClr>
              <a:buSzPct val="95000"/>
              <a:buFont typeface="Wingdings" pitchFamily="2" charset="2"/>
              <a:buChar char=""/>
              <a:defRPr/>
            </a:pPr>
            <a:r>
              <a:rPr lang="en-US" sz="2800" b="1" dirty="0" smtClean="0">
                <a:solidFill>
                  <a:prstClr val="white"/>
                </a:solidFill>
                <a:latin typeface="Arial" charset="0"/>
              </a:rPr>
              <a:t>&gt;400 </a:t>
            </a:r>
            <a:r>
              <a:rPr lang="en-US" sz="2800" b="1" dirty="0">
                <a:solidFill>
                  <a:prstClr val="white"/>
                </a:solidFill>
                <a:latin typeface="Arial" charset="0"/>
              </a:rPr>
              <a:t>validated </a:t>
            </a:r>
            <a:r>
              <a:rPr lang="en-US" sz="2800" b="1" dirty="0" smtClean="0">
                <a:solidFill>
                  <a:prstClr val="white"/>
                </a:solidFill>
                <a:latin typeface="Arial" charset="0"/>
              </a:rPr>
              <a:t>antibodies to human transcription 	factors </a:t>
            </a:r>
            <a:r>
              <a:rPr lang="en-US" sz="2800" b="1" dirty="0">
                <a:solidFill>
                  <a:prstClr val="white"/>
                </a:solidFill>
                <a:latin typeface="Arial" charset="0"/>
              </a:rPr>
              <a:t>available </a:t>
            </a:r>
            <a:r>
              <a:rPr lang="en-US" sz="2800" b="1" dirty="0" smtClean="0">
                <a:solidFill>
                  <a:prstClr val="white"/>
                </a:solidFill>
                <a:latin typeface="Arial" charset="0"/>
              </a:rPr>
              <a:t>on </a:t>
            </a:r>
            <a:r>
              <a:rPr lang="en-US" sz="2800" b="1" dirty="0">
                <a:solidFill>
                  <a:prstClr val="white"/>
                </a:solidFill>
                <a:latin typeface="Arial" charset="0"/>
              </a:rPr>
              <a:t>the </a:t>
            </a:r>
            <a:r>
              <a:rPr lang="en-US" sz="2800" b="1" dirty="0" smtClean="0">
                <a:solidFill>
                  <a:prstClr val="white"/>
                </a:solidFill>
                <a:latin typeface="Arial" charset="0"/>
              </a:rPr>
              <a:t>Data Portal</a:t>
            </a: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a:solidFill>
                <a:prstClr val="white"/>
              </a:solidFill>
              <a:latin typeface="Arial" charset="0"/>
            </a:endParaRPr>
          </a:p>
          <a:p>
            <a:pPr marL="111125" lvl="1" eaLnBrk="0" fontAlgn="base" hangingPunct="0">
              <a:spcBef>
                <a:spcPts val="1800"/>
              </a:spcBef>
              <a:spcAft>
                <a:spcPct val="0"/>
              </a:spcAft>
              <a:buClr>
                <a:srgbClr val="D6ECFF"/>
              </a:buClr>
              <a:buSzPct val="95000"/>
              <a:defRPr/>
            </a:pPr>
            <a:endParaRPr lang="en-US" sz="2800" b="1" dirty="0" smtClean="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endParaRPr lang="en-US" sz="2800" b="1" dirty="0" smtClean="0">
              <a:solidFill>
                <a:prstClr val="white"/>
              </a:solidFill>
              <a:latin typeface="Arial" charset="0"/>
            </a:endParaRPr>
          </a:p>
          <a:p>
            <a:pPr marL="111125" lvl="1" eaLnBrk="0" fontAlgn="base" hangingPunct="0">
              <a:spcBef>
                <a:spcPts val="1800"/>
              </a:spcBef>
              <a:spcAft>
                <a:spcPct val="0"/>
              </a:spcAft>
              <a:buClr>
                <a:srgbClr val="D6ECFF"/>
              </a:buClr>
              <a:buSzPct val="95000"/>
              <a:defRPr/>
            </a:pPr>
            <a:endParaRPr lang="en-US" sz="2800" b="1" dirty="0">
              <a:solidFill>
                <a:prstClr val="white"/>
              </a:solidFill>
              <a:latin typeface="Arial" charset="0"/>
            </a:endParaRPr>
          </a:p>
          <a:p>
            <a:pPr marL="339725" lvl="1" indent="-228600" eaLnBrk="0" fontAlgn="base" hangingPunct="0">
              <a:spcBef>
                <a:spcPts val="1800"/>
              </a:spcBef>
              <a:spcAft>
                <a:spcPct val="0"/>
              </a:spcAft>
              <a:buClr>
                <a:srgbClr val="D6ECFF"/>
              </a:buClr>
              <a:buSzPct val="95000"/>
              <a:buFont typeface="Wingdings" pitchFamily="2" charset="2"/>
              <a:buChar char=""/>
              <a:defRPr/>
            </a:pPr>
            <a:r>
              <a:rPr lang="en-US" sz="2800" b="1" dirty="0" smtClean="0">
                <a:solidFill>
                  <a:prstClr val="white"/>
                </a:solidFill>
                <a:latin typeface="Arial" charset="0"/>
              </a:rPr>
              <a:t>4</a:t>
            </a:r>
            <a:r>
              <a:rPr lang="en-US" sz="2800" b="1" baseline="30000" dirty="0" smtClean="0">
                <a:solidFill>
                  <a:prstClr val="white"/>
                </a:solidFill>
                <a:latin typeface="Arial" charset="0"/>
              </a:rPr>
              <a:t>th</a:t>
            </a:r>
            <a:r>
              <a:rPr lang="en-US" sz="2800" b="1" dirty="0" smtClean="0">
                <a:solidFill>
                  <a:prstClr val="white"/>
                </a:solidFill>
                <a:latin typeface="Arial" charset="0"/>
              </a:rPr>
              <a:t> </a:t>
            </a:r>
            <a:r>
              <a:rPr lang="en-US" sz="2800" b="1" dirty="0">
                <a:solidFill>
                  <a:prstClr val="white"/>
                </a:solidFill>
                <a:latin typeface="Arial" charset="0"/>
              </a:rPr>
              <a:t>Annual Consortium Meeting </a:t>
            </a:r>
            <a:r>
              <a:rPr lang="en-US" sz="2800" b="1" dirty="0" smtClean="0">
                <a:solidFill>
                  <a:prstClr val="white"/>
                </a:solidFill>
                <a:latin typeface="Arial" charset="0"/>
              </a:rPr>
              <a:t>in </a:t>
            </a:r>
            <a:r>
              <a:rPr lang="en-US" sz="2800" b="1" dirty="0" smtClean="0">
                <a:solidFill>
                  <a:prstClr val="white"/>
                </a:solidFill>
                <a:latin typeface="Arial" charset="0"/>
              </a:rPr>
              <a:t>December </a:t>
            </a:r>
            <a:endParaRPr lang="en-US" sz="2800" b="1" dirty="0">
              <a:solidFill>
                <a:prstClr val="white"/>
              </a:solidFill>
              <a:latin typeface="Arial" charset="0"/>
            </a:endParaRPr>
          </a:p>
        </p:txBody>
      </p:sp>
      <p:pic>
        <p:nvPicPr>
          <p:cNvPr id="8" name="Picture 7"/>
          <p:cNvPicPr/>
          <p:nvPr/>
        </p:nvPicPr>
        <p:blipFill rotWithShape="1">
          <a:blip r:embed="rId3"/>
          <a:srcRect l="59712" t="12393" r="4328" b="81197"/>
          <a:stretch/>
        </p:blipFill>
        <p:spPr bwMode="auto">
          <a:xfrm>
            <a:off x="0" y="0"/>
            <a:ext cx="9144000" cy="990600"/>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4"/>
          <a:srcRect l="801" t="14958" r="51282" b="26687"/>
          <a:stretch/>
        </p:blipFill>
        <p:spPr bwMode="auto">
          <a:xfrm>
            <a:off x="1447800" y="2475192"/>
            <a:ext cx="6362700" cy="2974976"/>
          </a:xfrm>
          <a:prstGeom prst="rect">
            <a:avLst/>
          </a:prstGeom>
          <a:ln>
            <a:noFill/>
          </a:ln>
          <a:effectLst>
            <a:glow rad="228600">
              <a:schemeClr val="accent6">
                <a:satMod val="175000"/>
                <a:alpha val="40000"/>
              </a:schemeClr>
            </a:glow>
          </a:effectLst>
          <a:extLst>
            <a:ext uri="{53640926-AAD7-44D8-BBD7-CCE9431645EC}">
              <a14:shadowObscured xmlns:a14="http://schemas.microsoft.com/office/drawing/2010/main"/>
            </a:ext>
          </a:extLst>
        </p:spPr>
      </p:pic>
      <p:sp>
        <p:nvSpPr>
          <p:cNvPr id="12" name="TextBox 11"/>
          <p:cNvSpPr txBox="1"/>
          <p:nvPr/>
        </p:nvSpPr>
        <p:spPr>
          <a:xfrm>
            <a:off x="7313613" y="6408714"/>
            <a:ext cx="1795684" cy="400110"/>
          </a:xfrm>
          <a:prstGeom prst="rect">
            <a:avLst/>
          </a:prstGeom>
          <a:noFill/>
        </p:spPr>
        <p:txBody>
          <a:bodyPr wrap="none">
            <a:spAutoFit/>
          </a:bodyPr>
          <a:lstStyle/>
          <a:p>
            <a:pPr>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31</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68928424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itle 1"/>
          <p:cNvSpPr txBox="1">
            <a:spLocks/>
          </p:cNvSpPr>
          <p:nvPr/>
        </p:nvSpPr>
        <p:spPr bwMode="auto">
          <a:xfrm>
            <a:off x="228600" y="1295401"/>
            <a:ext cx="8740775" cy="1811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11163"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fontAlgn="base">
              <a:spcBef>
                <a:spcPts val="700"/>
              </a:spcBef>
              <a:spcAft>
                <a:spcPct val="0"/>
              </a:spcAft>
              <a:buClr>
                <a:srgbClr val="D6ECFF"/>
              </a:buClr>
              <a:buSzPct val="95000"/>
              <a:buFont typeface="Arial" pitchFamily="34" charset="0"/>
              <a:buChar char="•"/>
            </a:pPr>
            <a:endParaRPr lang="en-US" sz="1600">
              <a:solidFill>
                <a:prstClr val="white"/>
              </a:solidFill>
              <a:latin typeface="Calibri" pitchFamily="34" charset="0"/>
              <a:ea typeface="ＭＳ Ｐゴシック" pitchFamily="34" charset="-128"/>
            </a:endParaRPr>
          </a:p>
        </p:txBody>
      </p:sp>
      <p:sp>
        <p:nvSpPr>
          <p:cNvPr id="10" name="Title 1"/>
          <p:cNvSpPr txBox="1">
            <a:spLocks/>
          </p:cNvSpPr>
          <p:nvPr/>
        </p:nvSpPr>
        <p:spPr bwMode="auto">
          <a:xfrm>
            <a:off x="-94596" y="2598689"/>
            <a:ext cx="8969376" cy="4046709"/>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96925" lvl="1" indent="-225425" eaLnBrk="0" hangingPunct="0">
              <a:spcBef>
                <a:spcPts val="1800"/>
              </a:spcBef>
              <a:buClr>
                <a:prstClr val="white"/>
              </a:buClr>
              <a:buSzPct val="95000"/>
              <a:buFont typeface="Wingdings" panose="05000000000000000000" pitchFamily="2" charset="2"/>
              <a:buChar char="§"/>
              <a:defRPr/>
            </a:pPr>
            <a:r>
              <a:rPr lang="en-US" sz="2400" dirty="0" smtClean="0">
                <a:solidFill>
                  <a:prstClr val="white"/>
                </a:solidFill>
                <a:latin typeface="Arial" charset="0"/>
              </a:rPr>
              <a:t>LINCS Multi-Program Meeting: July 2014</a:t>
            </a:r>
            <a:endParaRPr lang="en-US" sz="2400" dirty="0">
              <a:solidFill>
                <a:prstClr val="white"/>
              </a:solidFill>
              <a:latin typeface="Arial" charset="0"/>
            </a:endParaRPr>
          </a:p>
          <a:p>
            <a:pPr marL="796925" lvl="1" indent="-225425" eaLnBrk="0" hangingPunct="0">
              <a:spcBef>
                <a:spcPts val="1800"/>
              </a:spcBef>
              <a:buClr>
                <a:prstClr val="white"/>
              </a:buClr>
              <a:buSzPct val="95000"/>
              <a:buFont typeface="Wingdings" panose="05000000000000000000" pitchFamily="2" charset="2"/>
              <a:buChar char="§"/>
              <a:defRPr/>
            </a:pPr>
            <a:r>
              <a:rPr lang="en-US" sz="2400" dirty="0" smtClean="0">
                <a:solidFill>
                  <a:prstClr val="white"/>
                </a:solidFill>
                <a:latin typeface="Arial" charset="0"/>
              </a:rPr>
              <a:t>Funding announcement for Phase 2 investigators to	be released in early September</a:t>
            </a:r>
            <a:endParaRPr lang="en-US" sz="2400" dirty="0">
              <a:solidFill>
                <a:prstClr val="white"/>
              </a:solidFill>
              <a:latin typeface="Arial" charset="0"/>
            </a:endParaRPr>
          </a:p>
          <a:p>
            <a:pPr marL="796925" lvl="1" indent="-225425" eaLnBrk="0" hangingPunct="0">
              <a:spcBef>
                <a:spcPts val="1800"/>
              </a:spcBef>
              <a:buClr>
                <a:prstClr val="white"/>
              </a:buClr>
              <a:buSzPct val="95000"/>
              <a:buFont typeface="Wingdings" panose="05000000000000000000" pitchFamily="2" charset="2"/>
              <a:buChar char="§"/>
              <a:defRPr/>
            </a:pPr>
            <a:r>
              <a:rPr lang="en-US" sz="2400" dirty="0" smtClean="0">
                <a:solidFill>
                  <a:prstClr val="white"/>
                </a:solidFill>
                <a:latin typeface="Arial" charset="0"/>
              </a:rPr>
              <a:t>LINCS Phase 2 Consortium Meeting: October 2014</a:t>
            </a:r>
            <a:endParaRPr lang="en-US" sz="2400" dirty="0">
              <a:solidFill>
                <a:prstClr val="white"/>
              </a:solidFill>
              <a:latin typeface="Arial" charset="0"/>
            </a:endParaRPr>
          </a:p>
          <a:p>
            <a:pPr marL="796925" lvl="1" indent="-225425" eaLnBrk="0" hangingPunct="0">
              <a:spcBef>
                <a:spcPts val="1800"/>
              </a:spcBef>
              <a:buClr>
                <a:prstClr val="white"/>
              </a:buClr>
              <a:buSzPct val="95000"/>
              <a:buFont typeface="Wingdings" panose="05000000000000000000" pitchFamily="2" charset="2"/>
              <a:buChar char="§"/>
              <a:defRPr/>
            </a:pPr>
            <a:r>
              <a:rPr lang="en-US" sz="2400" dirty="0" smtClean="0">
                <a:solidFill>
                  <a:prstClr val="white"/>
                </a:solidFill>
                <a:latin typeface="Arial" charset="0"/>
              </a:rPr>
              <a:t>Funding plan for the BD2K-LINCS Data </a:t>
            </a:r>
            <a:r>
              <a:rPr lang="en-US" sz="2400" dirty="0">
                <a:solidFill>
                  <a:prstClr val="white"/>
                </a:solidFill>
                <a:latin typeface="Arial" charset="0"/>
              </a:rPr>
              <a:t>Integration </a:t>
            </a:r>
            <a:r>
              <a:rPr lang="en-US" sz="2400" dirty="0" smtClean="0">
                <a:solidFill>
                  <a:prstClr val="white"/>
                </a:solidFill>
                <a:latin typeface="Arial" charset="0"/>
              </a:rPr>
              <a:t>and 	Coordination Center approved by the BD2K Multi-	Council Working Group</a:t>
            </a:r>
          </a:p>
          <a:p>
            <a:pPr marL="796925" lvl="3" indent="-225425" eaLnBrk="0" hangingPunct="0">
              <a:spcBef>
                <a:spcPts val="1800"/>
              </a:spcBef>
              <a:buClr>
                <a:prstClr val="white"/>
              </a:buClr>
              <a:buSzPct val="95000"/>
              <a:buFont typeface="Wingdings" pitchFamily="2" charset="2"/>
              <a:buChar char=""/>
              <a:defRPr/>
            </a:pPr>
            <a:endParaRPr lang="en-US" sz="2800" dirty="0" smtClean="0">
              <a:solidFill>
                <a:prstClr val="white"/>
              </a:solidFill>
              <a:latin typeface="Arial" charset="0"/>
            </a:endParaRPr>
          </a:p>
          <a:p>
            <a:pPr marL="796925" lvl="1" indent="-225425" eaLnBrk="0" hangingPunct="0">
              <a:spcBef>
                <a:spcPts val="1800"/>
              </a:spcBef>
              <a:buClr>
                <a:prstClr val="white"/>
              </a:buClr>
              <a:buSzPct val="95000"/>
              <a:buFont typeface="Wingdings" panose="05000000000000000000" pitchFamily="2" charset="2"/>
              <a:buChar char="§"/>
              <a:defRPr/>
            </a:pPr>
            <a:endParaRPr lang="en-US" sz="2800" dirty="0">
              <a:solidFill>
                <a:prstClr val="white"/>
              </a:solidFill>
              <a:latin typeface="Arial" charset="0"/>
            </a:endParaRPr>
          </a:p>
          <a:p>
            <a:pPr marL="796925" lvl="2" indent="-225425" eaLnBrk="0" hangingPunct="0">
              <a:spcBef>
                <a:spcPts val="1800"/>
              </a:spcBef>
              <a:buClr>
                <a:srgbClr val="D6ECFF"/>
              </a:buClr>
              <a:buSzPct val="95000"/>
              <a:buFont typeface="Wingdings" pitchFamily="2" charset="2"/>
              <a:buChar char=""/>
              <a:defRPr/>
            </a:pPr>
            <a:endParaRPr lang="en-US" sz="2800" dirty="0" smtClean="0">
              <a:solidFill>
                <a:prstClr val="white"/>
              </a:solidFill>
              <a:latin typeface="Arial" charset="0"/>
            </a:endParaRPr>
          </a:p>
          <a:p>
            <a:pPr marL="796925" lvl="1" indent="-225425" eaLnBrk="0" hangingPunct="0">
              <a:spcBef>
                <a:spcPts val="1800"/>
              </a:spcBef>
              <a:buClr>
                <a:srgbClr val="D6ECFF"/>
              </a:buClr>
              <a:buSzPct val="95000"/>
              <a:defRPr/>
            </a:pPr>
            <a:endParaRPr lang="en-US" sz="2800" dirty="0" smtClean="0">
              <a:solidFill>
                <a:prstClr val="white"/>
              </a:solidFill>
              <a:latin typeface="Arial"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394" y="189742"/>
            <a:ext cx="5106042" cy="1976748"/>
          </a:xfrm>
          <a:prstGeom prst="rect">
            <a:avLst/>
          </a:prstGeom>
          <a:effectLst>
            <a:glow rad="228600">
              <a:schemeClr val="accent4">
                <a:satMod val="175000"/>
                <a:alpha val="40000"/>
              </a:schemeClr>
            </a:glow>
            <a:softEdge rad="63500"/>
          </a:effectLst>
        </p:spPr>
      </p:pic>
      <p:sp>
        <p:nvSpPr>
          <p:cNvPr id="9" name="TextBox 8"/>
          <p:cNvSpPr txBox="1"/>
          <p:nvPr/>
        </p:nvSpPr>
        <p:spPr>
          <a:xfrm>
            <a:off x="7316160" y="6408909"/>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32</a:t>
            </a:r>
            <a:endParaRPr lang="en-US" sz="2000" b="1" dirty="0">
              <a:solidFill>
                <a:srgbClr val="00ADDC">
                  <a:lumMod val="40000"/>
                  <a:lumOff val="60000"/>
                </a:srgbClr>
              </a:solidFill>
              <a:latin typeface="Arial" charset="0"/>
            </a:endParaRPr>
          </a:p>
        </p:txBody>
      </p:sp>
    </p:spTree>
    <p:extLst>
      <p:ext uri="{BB962C8B-B14F-4D97-AF65-F5344CB8AC3E}">
        <p14:creationId xmlns:p14="http://schemas.microsoft.com/office/powerpoint/2010/main" val="373059763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CENTERS\H3Africa\Logos\H3Africa_500px_trans.png"/>
          <p:cNvPicPr>
            <a:picLocks noChangeAspect="1" noChangeArrowheads="1"/>
          </p:cNvPicPr>
          <p:nvPr/>
        </p:nvPicPr>
        <p:blipFill>
          <a:blip r:embed="rId3" cstate="print"/>
          <a:srcRect/>
          <a:stretch>
            <a:fillRect/>
          </a:stretch>
        </p:blipFill>
        <p:spPr bwMode="auto">
          <a:xfrm>
            <a:off x="7318923" y="968032"/>
            <a:ext cx="1514256" cy="1578640"/>
          </a:xfrm>
          <a:prstGeom prst="rect">
            <a:avLst/>
          </a:prstGeom>
          <a:noFill/>
        </p:spPr>
      </p:pic>
      <p:sp>
        <p:nvSpPr>
          <p:cNvPr id="7" name="Rectangle 2"/>
          <p:cNvSpPr>
            <a:spLocks noChangeArrowheads="1"/>
          </p:cNvSpPr>
          <p:nvPr/>
        </p:nvSpPr>
        <p:spPr bwMode="auto">
          <a:xfrm>
            <a:off x="-4764" y="5655"/>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smtClean="0">
                <a:solidFill>
                  <a:srgbClr val="FFFF00"/>
                </a:solidFill>
                <a:latin typeface="Arial" charset="0"/>
              </a:rPr>
              <a:t>H3Africa Initiative</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10" name="Title 1"/>
          <p:cNvSpPr txBox="1">
            <a:spLocks/>
          </p:cNvSpPr>
          <p:nvPr/>
        </p:nvSpPr>
        <p:spPr bwMode="auto">
          <a:xfrm>
            <a:off x="-139014" y="2871958"/>
            <a:ext cx="9104823" cy="3859298"/>
          </a:xfrm>
          <a:prstGeom prst="rect">
            <a:avLst/>
          </a:prstGeom>
          <a:noFill/>
          <a:ln w="9525" algn="ctr">
            <a:noFill/>
            <a:miter lim="800000"/>
            <a:headEnd/>
            <a:tailEnd/>
          </a:ln>
        </p:spPr>
        <p:txBody>
          <a:bodyPr/>
          <a:lstStyle>
            <a:defPPr>
              <a:defRPr lang="en-US"/>
            </a:defPPr>
            <a:lvl1pPr algn="l" rtl="0" fontAlgn="base">
              <a:spcBef>
                <a:spcPct val="0"/>
              </a:spcBef>
              <a:spcAft>
                <a:spcPct val="0"/>
              </a:spcAft>
              <a:defRPr b="1" kern="1200">
                <a:solidFill>
                  <a:schemeClr val="tx1"/>
                </a:solidFill>
                <a:latin typeface="Arial" pitchFamily="34" charset="0"/>
                <a:ea typeface="+mn-ea"/>
                <a:cs typeface="+mn-cs"/>
              </a:defRPr>
            </a:lvl1pPr>
            <a:lvl2pPr marL="457200" algn="l" rtl="0" fontAlgn="base">
              <a:spcBef>
                <a:spcPct val="0"/>
              </a:spcBef>
              <a:spcAft>
                <a:spcPct val="0"/>
              </a:spcAft>
              <a:defRPr b="1" kern="1200">
                <a:solidFill>
                  <a:schemeClr val="tx1"/>
                </a:solidFill>
                <a:latin typeface="Arial" pitchFamily="34" charset="0"/>
                <a:ea typeface="+mn-ea"/>
                <a:cs typeface="+mn-cs"/>
              </a:defRPr>
            </a:lvl2pPr>
            <a:lvl3pPr marL="914400" algn="l" rtl="0" fontAlgn="base">
              <a:spcBef>
                <a:spcPct val="0"/>
              </a:spcBef>
              <a:spcAft>
                <a:spcPct val="0"/>
              </a:spcAft>
              <a:defRPr b="1" kern="1200">
                <a:solidFill>
                  <a:schemeClr val="tx1"/>
                </a:solidFill>
                <a:latin typeface="Arial" pitchFamily="34" charset="0"/>
                <a:ea typeface="+mn-ea"/>
                <a:cs typeface="+mn-cs"/>
              </a:defRPr>
            </a:lvl3pPr>
            <a:lvl4pPr marL="1371600" algn="l" rtl="0" fontAlgn="base">
              <a:spcBef>
                <a:spcPct val="0"/>
              </a:spcBef>
              <a:spcAft>
                <a:spcPct val="0"/>
              </a:spcAft>
              <a:defRPr b="1" kern="1200">
                <a:solidFill>
                  <a:schemeClr val="tx1"/>
                </a:solidFill>
                <a:latin typeface="Arial" pitchFamily="34" charset="0"/>
                <a:ea typeface="+mn-ea"/>
                <a:cs typeface="+mn-cs"/>
              </a:defRPr>
            </a:lvl4pPr>
            <a:lvl5pPr marL="1828800" algn="l" rtl="0" fontAlgn="base">
              <a:spcBef>
                <a:spcPct val="0"/>
              </a:spcBef>
              <a:spcAft>
                <a:spcPct val="0"/>
              </a:spcAft>
              <a:defRPr b="1" kern="1200">
                <a:solidFill>
                  <a:schemeClr val="tx1"/>
                </a:solidFill>
                <a:latin typeface="Arial" pitchFamily="34" charset="0"/>
                <a:ea typeface="+mn-ea"/>
                <a:cs typeface="+mn-cs"/>
              </a:defRPr>
            </a:lvl5pPr>
            <a:lvl6pPr marL="2286000" algn="l" defTabSz="914400" rtl="0" eaLnBrk="1" latinLnBrk="0" hangingPunct="1">
              <a:defRPr b="1" kern="1200">
                <a:solidFill>
                  <a:schemeClr val="tx1"/>
                </a:solidFill>
                <a:latin typeface="Arial" pitchFamily="34" charset="0"/>
                <a:ea typeface="+mn-ea"/>
                <a:cs typeface="+mn-cs"/>
              </a:defRPr>
            </a:lvl6pPr>
            <a:lvl7pPr marL="2743200" algn="l" defTabSz="914400" rtl="0" eaLnBrk="1" latinLnBrk="0" hangingPunct="1">
              <a:defRPr b="1" kern="1200">
                <a:solidFill>
                  <a:schemeClr val="tx1"/>
                </a:solidFill>
                <a:latin typeface="Arial" pitchFamily="34" charset="0"/>
                <a:ea typeface="+mn-ea"/>
                <a:cs typeface="+mn-cs"/>
              </a:defRPr>
            </a:lvl7pPr>
            <a:lvl8pPr marL="3200400" algn="l" defTabSz="914400" rtl="0" eaLnBrk="1" latinLnBrk="0" hangingPunct="1">
              <a:defRPr b="1" kern="1200">
                <a:solidFill>
                  <a:schemeClr val="tx1"/>
                </a:solidFill>
                <a:latin typeface="Arial" pitchFamily="34" charset="0"/>
                <a:ea typeface="+mn-ea"/>
                <a:cs typeface="+mn-cs"/>
              </a:defRPr>
            </a:lvl8pPr>
            <a:lvl9pPr marL="3657600" algn="l" defTabSz="914400" rtl="0" eaLnBrk="1" latinLnBrk="0" hangingPunct="1">
              <a:defRPr b="1" kern="1200">
                <a:solidFill>
                  <a:schemeClr val="tx1"/>
                </a:solidFill>
                <a:latin typeface="Arial" pitchFamily="34" charset="0"/>
                <a:ea typeface="+mn-ea"/>
                <a:cs typeface="+mn-cs"/>
              </a:defRPr>
            </a:lvl9pPr>
          </a:lstStyle>
          <a:p>
            <a:pPr marL="742950" lvl="1" indent="-349250" eaLnBrk="0" hangingPunct="0">
              <a:spcBef>
                <a:spcPts val="1800"/>
              </a:spcBef>
              <a:buClr>
                <a:prstClr val="white"/>
              </a:buClr>
              <a:buSzPct val="95000"/>
              <a:buFont typeface="Wingdings" panose="05000000000000000000" pitchFamily="2" charset="2"/>
              <a:buChar char="§"/>
              <a:defRPr/>
            </a:pPr>
            <a:r>
              <a:rPr lang="en-US" sz="2600" dirty="0" smtClean="0">
                <a:solidFill>
                  <a:prstClr val="white"/>
                </a:solidFill>
                <a:latin typeface="Arial" charset="0"/>
              </a:rPr>
              <a:t>4</a:t>
            </a:r>
            <a:r>
              <a:rPr lang="en-US" sz="2600" baseline="30000" dirty="0" smtClean="0">
                <a:solidFill>
                  <a:prstClr val="white"/>
                </a:solidFill>
                <a:latin typeface="Arial" charset="0"/>
              </a:rPr>
              <a:t>th</a:t>
            </a:r>
            <a:r>
              <a:rPr lang="en-US" sz="2600" dirty="0" smtClean="0">
                <a:solidFill>
                  <a:prstClr val="white"/>
                </a:solidFill>
                <a:latin typeface="Arial" charset="0"/>
              </a:rPr>
              <a:t> H3Africa </a:t>
            </a:r>
            <a:r>
              <a:rPr lang="en-US" sz="2600" dirty="0">
                <a:solidFill>
                  <a:prstClr val="white"/>
                </a:solidFill>
                <a:latin typeface="Arial" charset="0"/>
              </a:rPr>
              <a:t>Consortium </a:t>
            </a:r>
            <a:r>
              <a:rPr lang="en-US" sz="2600" dirty="0" smtClean="0">
                <a:solidFill>
                  <a:prstClr val="white"/>
                </a:solidFill>
                <a:latin typeface="Arial" charset="0"/>
              </a:rPr>
              <a:t>Meeting: May 2014</a:t>
            </a:r>
            <a:endParaRPr lang="en-US" sz="2600" dirty="0">
              <a:solidFill>
                <a:prstClr val="white"/>
              </a:solidFill>
              <a:latin typeface="Arial" charset="0"/>
            </a:endParaRPr>
          </a:p>
          <a:p>
            <a:pPr marL="742950" lvl="2" indent="-349250" eaLnBrk="0" fontAlgn="auto" hangingPunct="0">
              <a:spcBef>
                <a:spcPts val="1800"/>
              </a:spcBef>
              <a:spcAft>
                <a:spcPts val="0"/>
              </a:spcAft>
              <a:buClr>
                <a:prstClr val="white"/>
              </a:buClr>
              <a:buSzPct val="95000"/>
              <a:defRPr/>
            </a:pPr>
            <a:r>
              <a:rPr lang="en-US" sz="2000" dirty="0" smtClean="0">
                <a:solidFill>
                  <a:schemeClr val="accent4">
                    <a:lumMod val="20000"/>
                    <a:lumOff val="80000"/>
                  </a:schemeClr>
                </a:solidFill>
                <a:latin typeface="Arial" charset="0"/>
              </a:rPr>
              <a:t>		Cardiovascular </a:t>
            </a:r>
            <a:r>
              <a:rPr lang="en-US" sz="2000" dirty="0">
                <a:solidFill>
                  <a:schemeClr val="accent4">
                    <a:lumMod val="20000"/>
                    <a:lumOff val="80000"/>
                  </a:schemeClr>
                </a:solidFill>
                <a:latin typeface="Arial" charset="0"/>
              </a:rPr>
              <a:t>Disease, Ethics, </a:t>
            </a:r>
            <a:r>
              <a:rPr lang="en-US" sz="2000" dirty="0" smtClean="0">
                <a:solidFill>
                  <a:schemeClr val="accent4">
                    <a:lumMod val="20000"/>
                    <a:lumOff val="80000"/>
                  </a:schemeClr>
                </a:solidFill>
                <a:latin typeface="Arial" charset="0"/>
              </a:rPr>
              <a:t>&amp; Genome </a:t>
            </a:r>
            <a:r>
              <a:rPr lang="en-US" sz="2000" dirty="0">
                <a:solidFill>
                  <a:schemeClr val="accent4">
                    <a:lumMod val="20000"/>
                    <a:lumOff val="80000"/>
                  </a:schemeClr>
                </a:solidFill>
                <a:latin typeface="Arial" charset="0"/>
              </a:rPr>
              <a:t>Analysis Workshops </a:t>
            </a:r>
          </a:p>
          <a:p>
            <a:pPr marL="742950" lvl="1" indent="-349250" eaLnBrk="0" hangingPunct="0">
              <a:spcBef>
                <a:spcPts val="1800"/>
              </a:spcBef>
              <a:buClr>
                <a:prstClr val="white"/>
              </a:buClr>
              <a:buSzPct val="95000"/>
              <a:buFont typeface="Wingdings" panose="05000000000000000000" pitchFamily="2" charset="2"/>
              <a:buChar char="§"/>
              <a:defRPr/>
            </a:pPr>
            <a:r>
              <a:rPr lang="en-US" sz="2600" dirty="0">
                <a:solidFill>
                  <a:prstClr val="white"/>
                </a:solidFill>
                <a:latin typeface="Arial" charset="0"/>
              </a:rPr>
              <a:t>H3Africa marker paper published in </a:t>
            </a:r>
            <a:r>
              <a:rPr lang="en-US" sz="2600" i="1" dirty="0">
                <a:solidFill>
                  <a:prstClr val="white"/>
                </a:solidFill>
                <a:latin typeface="Arial" charset="0"/>
              </a:rPr>
              <a:t>Science</a:t>
            </a:r>
          </a:p>
          <a:p>
            <a:pPr marL="742950" lvl="1" indent="-349250" eaLnBrk="0" hangingPunct="0">
              <a:spcBef>
                <a:spcPts val="1800"/>
              </a:spcBef>
              <a:buClr>
                <a:prstClr val="white"/>
              </a:buClr>
              <a:buSzPct val="95000"/>
              <a:buFont typeface="Wingdings" panose="05000000000000000000" pitchFamily="2" charset="2"/>
              <a:buChar char="§"/>
              <a:defRPr/>
            </a:pPr>
            <a:r>
              <a:rPr lang="en-US" sz="2600" dirty="0">
                <a:solidFill>
                  <a:prstClr val="white"/>
                </a:solidFill>
                <a:latin typeface="Arial" charset="0"/>
              </a:rPr>
              <a:t>Two new </a:t>
            </a:r>
            <a:r>
              <a:rPr lang="en-US" sz="2600" dirty="0" smtClean="0">
                <a:solidFill>
                  <a:prstClr val="white"/>
                </a:solidFill>
                <a:latin typeface="Arial" charset="0"/>
              </a:rPr>
              <a:t>H3Africa ELSI grants</a:t>
            </a:r>
            <a:endParaRPr lang="en-US" sz="2600" dirty="0">
              <a:solidFill>
                <a:prstClr val="white"/>
              </a:solidFill>
              <a:latin typeface="Arial" charset="0"/>
            </a:endParaRPr>
          </a:p>
          <a:p>
            <a:pPr marL="742950" lvl="1" indent="-349250" eaLnBrk="0" hangingPunct="0">
              <a:spcBef>
                <a:spcPts val="1800"/>
              </a:spcBef>
              <a:buClr>
                <a:prstClr val="white"/>
              </a:buClr>
              <a:buSzPct val="95000"/>
              <a:buFont typeface="Wingdings" panose="05000000000000000000" pitchFamily="2" charset="2"/>
              <a:buChar char="§"/>
              <a:defRPr/>
            </a:pPr>
            <a:r>
              <a:rPr lang="en-US" sz="2600" dirty="0" smtClean="0">
                <a:solidFill>
                  <a:prstClr val="white"/>
                </a:solidFill>
                <a:latin typeface="Arial" charset="0"/>
              </a:rPr>
              <a:t>5</a:t>
            </a:r>
            <a:r>
              <a:rPr lang="en-US" sz="2600" baseline="30000" dirty="0" smtClean="0">
                <a:solidFill>
                  <a:prstClr val="white"/>
                </a:solidFill>
                <a:latin typeface="Arial" charset="0"/>
              </a:rPr>
              <a:t>th</a:t>
            </a:r>
            <a:r>
              <a:rPr lang="en-US" sz="2600" dirty="0">
                <a:solidFill>
                  <a:prstClr val="white"/>
                </a:solidFill>
                <a:latin typeface="Arial" charset="0"/>
              </a:rPr>
              <a:t> H3Africa Consortium </a:t>
            </a:r>
            <a:r>
              <a:rPr lang="en-US" sz="2600" dirty="0" smtClean="0">
                <a:solidFill>
                  <a:prstClr val="white"/>
                </a:solidFill>
                <a:latin typeface="Arial" charset="0"/>
              </a:rPr>
              <a:t>Meeting: November </a:t>
            </a:r>
            <a:r>
              <a:rPr lang="en-US" sz="2600" dirty="0">
                <a:solidFill>
                  <a:prstClr val="white"/>
                </a:solidFill>
                <a:latin typeface="Arial" charset="0"/>
              </a:rPr>
              <a:t>2014 </a:t>
            </a:r>
          </a:p>
          <a:p>
            <a:pPr marL="568325" lvl="2" eaLnBrk="0" fontAlgn="auto" hangingPunct="0">
              <a:spcBef>
                <a:spcPts val="1800"/>
              </a:spcBef>
              <a:spcAft>
                <a:spcPts val="0"/>
              </a:spcAft>
              <a:buClr>
                <a:prstClr val="white"/>
              </a:buClr>
              <a:buSzPct val="95000"/>
              <a:defRPr/>
            </a:pPr>
            <a:r>
              <a:rPr lang="en-US" sz="2000" dirty="0" smtClean="0">
                <a:solidFill>
                  <a:schemeClr val="accent4">
                    <a:lumMod val="20000"/>
                    <a:lumOff val="80000"/>
                  </a:schemeClr>
                </a:solidFill>
                <a:latin typeface="Arial" charset="0"/>
              </a:rPr>
              <a:t>	Sickle </a:t>
            </a:r>
            <a:r>
              <a:rPr lang="en-US" sz="2000" dirty="0">
                <a:solidFill>
                  <a:schemeClr val="accent4">
                    <a:lumMod val="20000"/>
                    <a:lumOff val="80000"/>
                  </a:schemeClr>
                </a:solidFill>
                <a:latin typeface="Arial" charset="0"/>
              </a:rPr>
              <a:t>Cell Disease, Grant Writing, </a:t>
            </a:r>
            <a:r>
              <a:rPr lang="en-US" sz="2000" dirty="0" smtClean="0">
                <a:solidFill>
                  <a:schemeClr val="accent4">
                    <a:lumMod val="20000"/>
                    <a:lumOff val="80000"/>
                  </a:schemeClr>
                </a:solidFill>
                <a:latin typeface="Arial" charset="0"/>
              </a:rPr>
              <a:t>&amp; Custom </a:t>
            </a:r>
            <a:r>
              <a:rPr lang="en-US" sz="2000" dirty="0">
                <a:solidFill>
                  <a:schemeClr val="accent4">
                    <a:lumMod val="20000"/>
                    <a:lumOff val="80000"/>
                  </a:schemeClr>
                </a:solidFill>
                <a:latin typeface="Arial" charset="0"/>
              </a:rPr>
              <a:t>Chip Workshops</a:t>
            </a:r>
          </a:p>
        </p:txBody>
      </p:sp>
      <p:sp>
        <p:nvSpPr>
          <p:cNvPr id="8" name="TextBox 7"/>
          <p:cNvSpPr txBox="1"/>
          <p:nvPr/>
        </p:nvSpPr>
        <p:spPr>
          <a:xfrm>
            <a:off x="7317335"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33</a:t>
            </a:r>
            <a:endParaRPr lang="en-US" sz="2000" dirty="0">
              <a:solidFill>
                <a:schemeClr val="accent4">
                  <a:lumMod val="40000"/>
                  <a:lumOff val="60000"/>
                </a:schemeClr>
              </a:solidFill>
              <a:latin typeface="Arial"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057" t="45948" r="4022"/>
          <a:stretch/>
        </p:blipFill>
        <p:spPr>
          <a:xfrm>
            <a:off x="374979" y="760618"/>
            <a:ext cx="6719504" cy="1997330"/>
          </a:xfrm>
          <a:prstGeom prst="roundRect">
            <a:avLst/>
          </a:prstGeom>
        </p:spPr>
      </p:pic>
    </p:spTree>
    <p:extLst>
      <p:ext uri="{BB962C8B-B14F-4D97-AF65-F5344CB8AC3E}">
        <p14:creationId xmlns:p14="http://schemas.microsoft.com/office/powerpoint/2010/main" val="421926401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6952"/>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 (UDN)</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6397" y="6409780"/>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34</a:t>
            </a:r>
            <a:endParaRPr lang="en-US" sz="2000" b="1" dirty="0">
              <a:solidFill>
                <a:srgbClr val="00ADDC">
                  <a:lumMod val="40000"/>
                  <a:lumOff val="60000"/>
                </a:srgbClr>
              </a:solidFill>
              <a:latin typeface="Arial" charset="0"/>
            </a:endParaRPr>
          </a:p>
        </p:txBody>
      </p:sp>
      <p:pic>
        <p:nvPicPr>
          <p:cNvPr id="2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5273" t="43863" r="64003" b="43459"/>
          <a:stretch/>
        </p:blipFill>
        <p:spPr bwMode="auto">
          <a:xfrm>
            <a:off x="3135232" y="6108155"/>
            <a:ext cx="3108960" cy="600075"/>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0284"/>
          <a:stretch/>
        </p:blipFill>
        <p:spPr bwMode="auto">
          <a:xfrm>
            <a:off x="141894" y="717332"/>
            <a:ext cx="8166617" cy="5254625"/>
          </a:xfrm>
          <a:prstGeom prst="rect">
            <a:avLst/>
          </a:prstGeom>
          <a:ln w="9525">
            <a:noFill/>
            <a:miter lim="800000"/>
            <a:headEnd/>
            <a:tailEnd/>
          </a:ln>
          <a:effectLst>
            <a:outerShdw blurRad="292100" dist="139700" dir="2700000" algn="tl" rotWithShape="0">
              <a:srgbClr val="333333">
                <a:alpha val="65000"/>
              </a:srgbClr>
            </a:outerShdw>
            <a:softEdge rad="31750"/>
          </a:effectLst>
          <a:extLst>
            <a:ext uri="{909E8E84-426E-40DD-AFC4-6F175D3DCCD1}">
              <a14:hiddenFill xmlns:a14="http://schemas.microsoft.com/office/drawing/2010/main">
                <a:solidFill>
                  <a:schemeClr val="accent1"/>
                </a:solidFill>
              </a14:hiddenFill>
            </a:ext>
          </a:extLst>
        </p:spPr>
      </p:pic>
      <p:pic>
        <p:nvPicPr>
          <p:cNvPr id="17" name="Picture 11"/>
          <p:cNvPicPr>
            <a:picLocks noChangeAspect="1" noChangeArrowheads="1"/>
          </p:cNvPicPr>
          <p:nvPr/>
        </p:nvPicPr>
        <p:blipFill rotWithShape="1">
          <a:blip r:embed="rId5">
            <a:extLst>
              <a:ext uri="{28A0092B-C50C-407E-A947-70E740481C1C}">
                <a14:useLocalDpi xmlns:a14="http://schemas.microsoft.com/office/drawing/2010/main" val="0"/>
              </a:ext>
            </a:extLst>
          </a:blip>
          <a:srcRect b="31007"/>
          <a:stretch/>
        </p:blipFill>
        <p:spPr bwMode="auto">
          <a:xfrm>
            <a:off x="3587196" y="2002547"/>
            <a:ext cx="5303837" cy="3823578"/>
          </a:xfrm>
          <a:prstGeom prst="rect">
            <a:avLst/>
          </a:prstGeom>
          <a:ln>
            <a:noFill/>
          </a:ln>
          <a:effectLst>
            <a:outerShdw blurRad="292100" dist="139700" dir="2700000" algn="tl" rotWithShape="0">
              <a:srgbClr val="333333">
                <a:alpha val="65000"/>
              </a:srgbClr>
            </a:outerShdw>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9464637"/>
      </p:ext>
    </p:extLst>
  </p:cSld>
  <p:clrMapOvr>
    <a:masterClrMapping/>
  </p:clrMapOvr>
  <p:transition spd="slow">
    <p:wipe dir="d"/>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0" y="6952"/>
            <a:ext cx="9144000" cy="811177"/>
          </a:xfrm>
          <a:prstGeom prst="rect">
            <a:avLst/>
          </a:prstGeom>
          <a:noFill/>
          <a:ln w="9525">
            <a:noFill/>
            <a:miter lim="800000"/>
            <a:headEnd/>
            <a:tailEnd/>
          </a:ln>
        </p:spPr>
        <p:txBody>
          <a:bodyPr/>
          <a:lstStyle/>
          <a:p>
            <a:pPr algn="ctr" fontAlgn="base">
              <a:spcBef>
                <a:spcPct val="0"/>
              </a:spcBef>
              <a:spcAft>
                <a:spcPct val="0"/>
              </a:spcAft>
              <a:defRPr/>
            </a:pPr>
            <a:r>
              <a:rPr lang="en-US" sz="3600" b="1" spc="-100" dirty="0">
                <a:solidFill>
                  <a:srgbClr val="FFFF00"/>
                </a:solidFill>
                <a:latin typeface="Arial" charset="0"/>
              </a:rPr>
              <a:t>Undiagnosed Diseases </a:t>
            </a:r>
            <a:r>
              <a:rPr lang="en-US" sz="3600" b="1" spc="-100" dirty="0" smtClean="0">
                <a:solidFill>
                  <a:srgbClr val="FFFF00"/>
                </a:solidFill>
                <a:latin typeface="Arial" charset="0"/>
              </a:rPr>
              <a:t>Network (UDN)</a:t>
            </a:r>
            <a:endParaRPr lang="en-US" sz="3600" b="1" spc="-100" dirty="0">
              <a:solidFill>
                <a:srgbClr val="FFFF00"/>
              </a:solidFill>
              <a:latin typeface="Arial" charset="0"/>
            </a:endParaRPr>
          </a:p>
          <a:p>
            <a:pPr algn="ctr" fontAlgn="base">
              <a:spcBef>
                <a:spcPct val="0"/>
              </a:spcBef>
              <a:spcAft>
                <a:spcPct val="0"/>
              </a:spcAft>
              <a:defRPr/>
            </a:pPr>
            <a:endParaRPr lang="en-US" sz="1200" b="1" spc="-100" dirty="0">
              <a:solidFill>
                <a:srgbClr val="FFFF00"/>
              </a:solidFill>
              <a:latin typeface="Arial" charset="0"/>
            </a:endParaRPr>
          </a:p>
        </p:txBody>
      </p:sp>
      <p:sp>
        <p:nvSpPr>
          <p:cNvPr id="8" name="TextBox 7"/>
          <p:cNvSpPr txBox="1"/>
          <p:nvPr/>
        </p:nvSpPr>
        <p:spPr>
          <a:xfrm>
            <a:off x="7314816" y="6408668"/>
            <a:ext cx="1795684" cy="400110"/>
          </a:xfrm>
          <a:prstGeom prst="rect">
            <a:avLst/>
          </a:prstGeom>
          <a:noFill/>
        </p:spPr>
        <p:txBody>
          <a:bodyPr wrap="none">
            <a:spAutoFit/>
          </a:bodyPr>
          <a:lstStyle/>
          <a:p>
            <a:pPr fontAlgn="base">
              <a:spcBef>
                <a:spcPct val="0"/>
              </a:spcBef>
              <a:spcAft>
                <a:spcPct val="0"/>
              </a:spcAft>
              <a:defRPr/>
            </a:pPr>
            <a:r>
              <a:rPr lang="en-US" sz="2000" b="1" dirty="0">
                <a:solidFill>
                  <a:srgbClr val="00ADDC">
                    <a:lumMod val="40000"/>
                    <a:lumOff val="60000"/>
                  </a:srgbClr>
                </a:solidFill>
                <a:latin typeface="Arial" charset="0"/>
              </a:rPr>
              <a:t>Document </a:t>
            </a:r>
            <a:r>
              <a:rPr lang="en-US" sz="2000" b="1" dirty="0" smtClean="0">
                <a:solidFill>
                  <a:srgbClr val="00ADDC">
                    <a:lumMod val="40000"/>
                    <a:lumOff val="60000"/>
                  </a:srgbClr>
                </a:solidFill>
                <a:latin typeface="Arial" charset="0"/>
              </a:rPr>
              <a:t>34</a:t>
            </a:r>
            <a:endParaRPr lang="en-US" sz="2000" b="1" dirty="0">
              <a:solidFill>
                <a:srgbClr val="00ADDC">
                  <a:lumMod val="40000"/>
                  <a:lumOff val="60000"/>
                </a:srgbClr>
              </a:solidFill>
              <a:latin typeface="Arial" charset="0"/>
            </a:endParaRPr>
          </a:p>
        </p:txBody>
      </p:sp>
      <p:pic>
        <p:nvPicPr>
          <p:cNvPr id="2" name="Picture 2" descr="C:\Users\wisea2\AppData\Local\Microsoft\Windows\Temporary Internet Files\Content.Outlook\ATY747F2\UDN infographic_v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6950"/>
            <a:ext cx="9144000" cy="57949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955" t="43863" r="62178" b="43459"/>
          <a:stretch/>
        </p:blipFill>
        <p:spPr bwMode="auto">
          <a:xfrm>
            <a:off x="1026225" y="676374"/>
            <a:ext cx="448056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C:\Users\wisea2\AppData\Local\Microsoft\Windows\Temporary Internet Files\Content.Outlook\ATY747F2\Baylor College of Medic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4507" y="3786511"/>
            <a:ext cx="2740343" cy="146681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wisea2\AppData\Local\Microsoft\Windows\Temporary Internet Files\Content.Outlook\ATY747F2\Duke University.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3688749"/>
            <a:ext cx="3005750" cy="154181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sea2\AppData\Local\Microsoft\Windows\Temporary Internet Files\Content.Outlook\ATY747F2\Harvard Teaching Hospital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53000" y="1276449"/>
            <a:ext cx="2959865" cy="13548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wisea2\AppData\Local\Microsoft\Windows\Temporary Internet Files\Content.Outlook\ATY747F2\UCLA.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9600" y="2774349"/>
            <a:ext cx="2129033" cy="12070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wisea2\AppData\Local\Microsoft\Windows\Temporary Internet Files\Content.Outlook\ATY747F2\Vanderbil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33800" y="3822137"/>
            <a:ext cx="3152164" cy="15750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wisea2\AppData\Local\Microsoft\Windows\Temporary Internet Files\Content.Outlook\ATY747F2\NIH.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59825" y="2566813"/>
            <a:ext cx="3219266" cy="115756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wisea2\AppData\Local\Microsoft\Windows\Temporary Internet Files\Content.Outlook\ATY747F2\Harvard Medical School.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10479" y="2185660"/>
            <a:ext cx="3045342" cy="184861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wisea2\AppData\Local\Microsoft\Windows\Temporary Internet Files\Content.Outlook\ATY747F2\Stanford Medicin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0430" y="1707549"/>
            <a:ext cx="2806928" cy="153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3943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940"/>
            <a:ext cx="9144000" cy="706437"/>
          </a:xfrm>
        </p:spPr>
        <p:txBody>
          <a:bodyPr/>
          <a:lstStyle/>
          <a:p>
            <a:pPr algn="ctr">
              <a:defRPr/>
            </a:pPr>
            <a:r>
              <a:rPr lang="en-US" sz="3600" b="1" dirty="0" smtClean="0">
                <a:solidFill>
                  <a:srgbClr val="FFFF00"/>
                </a:solidFill>
                <a:latin typeface="Arial" charset="0"/>
                <a:cs typeface="Arial" charset="0"/>
              </a:rPr>
              <a:t>Big Data to Knowledge (BD2K)</a:t>
            </a:r>
            <a:endParaRPr lang="en-US" sz="3600" b="1" dirty="0"/>
          </a:p>
        </p:txBody>
      </p:sp>
      <p:sp>
        <p:nvSpPr>
          <p:cNvPr id="10" name="Title 1"/>
          <p:cNvSpPr txBox="1">
            <a:spLocks/>
          </p:cNvSpPr>
          <p:nvPr/>
        </p:nvSpPr>
        <p:spPr bwMode="auto">
          <a:xfrm>
            <a:off x="29394" y="2633876"/>
            <a:ext cx="9114606" cy="3753077"/>
          </a:xfrm>
          <a:prstGeom prst="rect">
            <a:avLst/>
          </a:prstGeom>
          <a:noFill/>
          <a:ln w="9525" algn="ctr">
            <a:noFill/>
            <a:miter lim="800000"/>
            <a:headEnd/>
            <a:tailEnd/>
          </a:ln>
        </p:spPr>
        <p:txBody>
          <a:bodyPr/>
          <a:lstStyle/>
          <a:p>
            <a:pPr marL="111125" lvl="1" defTabSz="627063" eaLnBrk="0" hangingPunct="0">
              <a:spcBef>
                <a:spcPts val="1800"/>
              </a:spcBef>
              <a:buClr>
                <a:schemeClr val="tx1"/>
              </a:buClr>
              <a:buSzPct val="95000"/>
              <a:defRPr/>
            </a:pPr>
            <a:r>
              <a:rPr lang="en-US" sz="2800" dirty="0">
                <a:solidFill>
                  <a:prstClr val="white"/>
                </a:solidFill>
                <a:latin typeface="Arial" charset="0"/>
              </a:rPr>
              <a:t>Status of BD2K </a:t>
            </a:r>
            <a:r>
              <a:rPr lang="en-US" sz="2800" dirty="0" smtClean="0">
                <a:solidFill>
                  <a:prstClr val="white"/>
                </a:solidFill>
                <a:latin typeface="Arial" charset="0"/>
              </a:rPr>
              <a:t>Programs</a:t>
            </a:r>
            <a:endParaRPr lang="en-US" sz="2800" dirty="0">
              <a:solidFill>
                <a:prstClr val="white"/>
              </a:solidFill>
              <a:latin typeface="Arial" charset="0"/>
            </a:endParaRPr>
          </a:p>
          <a:p>
            <a:pPr marL="796925"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Centers of Excellence</a:t>
            </a:r>
          </a:p>
          <a:p>
            <a:pPr marL="796925" lvl="2" indent="-228600" defTabSz="627063" eaLnBrk="0" hangingPunct="0">
              <a:spcBef>
                <a:spcPts val="1800"/>
              </a:spcBef>
              <a:buClr>
                <a:schemeClr val="tx1"/>
              </a:buClr>
              <a:buSzPct val="95000"/>
              <a:buFont typeface="Wingdings" pitchFamily="2" charset="2"/>
              <a:buChar char=""/>
              <a:tabLst>
                <a:tab pos="1092200" algn="l"/>
              </a:tabLst>
              <a:defRPr/>
            </a:pPr>
            <a:r>
              <a:rPr lang="en-US" sz="2400" dirty="0">
                <a:solidFill>
                  <a:prstClr val="white"/>
                </a:solidFill>
                <a:latin typeface="Arial" charset="0"/>
              </a:rPr>
              <a:t>LINCS-BD2K Perturbation Data Coordination and </a:t>
            </a:r>
            <a:r>
              <a:rPr lang="en-US" sz="2400" dirty="0" smtClean="0">
                <a:solidFill>
                  <a:prstClr val="white"/>
                </a:solidFill>
                <a:latin typeface="Arial" charset="0"/>
              </a:rPr>
              <a:t>	Integration Center— NHGRI and NHLBI Councils</a:t>
            </a:r>
            <a:endParaRPr lang="en-US" sz="2400" dirty="0">
              <a:solidFill>
                <a:prstClr val="white"/>
              </a:solidFill>
              <a:latin typeface="Arial" charset="0"/>
            </a:endParaRPr>
          </a:p>
          <a:p>
            <a:pPr marL="796925" lvl="2" indent="-228600" defTabSz="627063" eaLnBrk="0" hangingPunct="0">
              <a:spcBef>
                <a:spcPts val="1800"/>
              </a:spcBef>
              <a:buClr>
                <a:schemeClr val="tx1"/>
              </a:buClr>
              <a:buSzPct val="95000"/>
              <a:buFont typeface="Wingdings" pitchFamily="2" charset="2"/>
              <a:buChar char=""/>
              <a:tabLst>
                <a:tab pos="1092200" algn="l"/>
              </a:tabLst>
              <a:defRPr/>
            </a:pPr>
            <a:r>
              <a:rPr lang="en-US" sz="2400" dirty="0">
                <a:solidFill>
                  <a:prstClr val="white"/>
                </a:solidFill>
                <a:latin typeface="Arial" charset="0"/>
              </a:rPr>
              <a:t>Data Discovery Index Coordination </a:t>
            </a:r>
            <a:r>
              <a:rPr lang="en-US" sz="2400" dirty="0" smtClean="0">
                <a:solidFill>
                  <a:prstClr val="white"/>
                </a:solidFill>
                <a:latin typeface="Arial" charset="0"/>
              </a:rPr>
              <a:t>Consortium— 	NHLBI </a:t>
            </a:r>
            <a:r>
              <a:rPr lang="en-US" sz="2400" dirty="0">
                <a:solidFill>
                  <a:prstClr val="white"/>
                </a:solidFill>
                <a:latin typeface="Arial" charset="0"/>
              </a:rPr>
              <a:t>Council</a:t>
            </a:r>
          </a:p>
          <a:p>
            <a:pPr marL="796925" lvl="2" indent="-228600" defTabSz="627063" eaLnBrk="0" hangingPunct="0">
              <a:spcBef>
                <a:spcPts val="1800"/>
              </a:spcBef>
              <a:buClr>
                <a:schemeClr val="tx1"/>
              </a:buClr>
              <a:buSzPct val="95000"/>
              <a:buFont typeface="Wingdings" pitchFamily="2" charset="2"/>
              <a:buChar char=""/>
              <a:defRPr/>
            </a:pPr>
            <a:r>
              <a:rPr lang="en-US" sz="2400" dirty="0">
                <a:solidFill>
                  <a:prstClr val="white"/>
                </a:solidFill>
                <a:latin typeface="Arial" charset="0"/>
              </a:rPr>
              <a:t>Joint Kickoff </a:t>
            </a:r>
            <a:r>
              <a:rPr lang="en-US" sz="2400" dirty="0" smtClean="0">
                <a:solidFill>
                  <a:prstClr val="white"/>
                </a:solidFill>
                <a:latin typeface="Arial" charset="0"/>
              </a:rPr>
              <a:t>Meeting </a:t>
            </a:r>
            <a:r>
              <a:rPr lang="en-US" sz="2400" dirty="0">
                <a:solidFill>
                  <a:prstClr val="white"/>
                </a:solidFill>
                <a:latin typeface="Arial" charset="0"/>
              </a:rPr>
              <a:t>i</a:t>
            </a:r>
            <a:r>
              <a:rPr lang="en-US" sz="2400" dirty="0" smtClean="0">
                <a:solidFill>
                  <a:prstClr val="white"/>
                </a:solidFill>
                <a:latin typeface="Arial" charset="0"/>
              </a:rPr>
              <a:t>n November</a:t>
            </a:r>
            <a:endParaRPr lang="en-US" sz="2400" dirty="0">
              <a:solidFill>
                <a:prstClr val="white"/>
              </a:solidFill>
              <a:latin typeface="Arial" charset="0"/>
            </a:endParaRPr>
          </a:p>
        </p:txBody>
      </p:sp>
      <p:sp>
        <p:nvSpPr>
          <p:cNvPr id="7" name="TextBox 6"/>
          <p:cNvSpPr txBox="1"/>
          <p:nvPr/>
        </p:nvSpPr>
        <p:spPr>
          <a:xfrm>
            <a:off x="7317335"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pic>
        <p:nvPicPr>
          <p:cNvPr id="1026" name="Picture 2" descr="http://bd2k.nih.gov/images/tagli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434" y="829711"/>
            <a:ext cx="6223737" cy="158291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60751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317335"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pic>
        <p:nvPicPr>
          <p:cNvPr id="6" name="Picture 2" descr="H:\00_C to H_Exact_July 22 2012\Users\egreen\Desktop\Big Data Graphics\92374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7790" y="717643"/>
            <a:ext cx="2388164" cy="2388164"/>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10362" y="3179476"/>
            <a:ext cx="9333186" cy="2877711"/>
          </a:xfrm>
          <a:prstGeom prst="rect">
            <a:avLst/>
          </a:prstGeom>
        </p:spPr>
        <p:txBody>
          <a:bodyPr wrap="square">
            <a:spAutoFit/>
          </a:bodyPr>
          <a:lstStyle/>
          <a:p>
            <a:pPr marL="387350" lvl="2"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Training</a:t>
            </a:r>
            <a:endParaRPr lang="en-US" sz="2800" dirty="0">
              <a:solidFill>
                <a:prstClr val="white"/>
              </a:solidFill>
              <a:latin typeface="Arial" charset="0"/>
            </a:endParaRPr>
          </a:p>
          <a:p>
            <a:pPr marL="387350" lvl="3" indent="-228600" defTabSz="627063" eaLnBrk="0" hangingPunct="0">
              <a:spcBef>
                <a:spcPts val="1800"/>
              </a:spcBef>
              <a:buClr>
                <a:srgbClr val="D6ECFF"/>
              </a:buClr>
              <a:buSzPct val="95000"/>
              <a:defRPr/>
            </a:pPr>
            <a:r>
              <a:rPr lang="en-US" sz="2600" dirty="0" smtClean="0">
                <a:solidFill>
                  <a:schemeClr val="accent4">
                    <a:lumMod val="20000"/>
                    <a:lumOff val="80000"/>
                  </a:schemeClr>
                </a:solidFill>
                <a:latin typeface="Arial" charset="0"/>
              </a:rPr>
              <a:t>		K01s </a:t>
            </a:r>
            <a:r>
              <a:rPr lang="en-US" sz="2600" dirty="0">
                <a:solidFill>
                  <a:schemeClr val="accent4">
                    <a:lumMod val="20000"/>
                    <a:lumOff val="80000"/>
                  </a:schemeClr>
                </a:solidFill>
                <a:latin typeface="Arial" charset="0"/>
              </a:rPr>
              <a:t>&amp; </a:t>
            </a:r>
            <a:r>
              <a:rPr lang="en-US" sz="2600" dirty="0" smtClean="0">
                <a:solidFill>
                  <a:schemeClr val="accent4">
                    <a:lumMod val="20000"/>
                    <a:lumOff val="80000"/>
                  </a:schemeClr>
                </a:solidFill>
                <a:latin typeface="Arial" charset="0"/>
              </a:rPr>
              <a:t>R25s— through Multi-Council Working Group</a:t>
            </a:r>
          </a:p>
          <a:p>
            <a:pPr marL="387350" lvl="3" indent="-228600" defTabSz="627063" eaLnBrk="0" hangingPunct="0">
              <a:spcBef>
                <a:spcPts val="1800"/>
              </a:spcBef>
              <a:buClr>
                <a:srgbClr val="D6ECFF"/>
              </a:buClr>
              <a:buSzPct val="95000"/>
              <a:defRPr/>
            </a:pPr>
            <a:r>
              <a:rPr lang="en-US" sz="2600" dirty="0" smtClean="0">
                <a:solidFill>
                  <a:schemeClr val="accent4">
                    <a:lumMod val="20000"/>
                    <a:lumOff val="80000"/>
                  </a:schemeClr>
                </a:solidFill>
                <a:latin typeface="Arial" charset="0"/>
              </a:rPr>
              <a:t>		T32s </a:t>
            </a:r>
            <a:r>
              <a:rPr lang="en-US" sz="2600" dirty="0">
                <a:solidFill>
                  <a:schemeClr val="accent4">
                    <a:lumMod val="20000"/>
                    <a:lumOff val="80000"/>
                  </a:schemeClr>
                </a:solidFill>
                <a:latin typeface="Arial" charset="0"/>
              </a:rPr>
              <a:t>(new and supplements</a:t>
            </a:r>
            <a:r>
              <a:rPr lang="en-US" sz="2600" dirty="0" smtClean="0">
                <a:solidFill>
                  <a:schemeClr val="accent4">
                    <a:lumMod val="20000"/>
                    <a:lumOff val="80000"/>
                  </a:schemeClr>
                </a:solidFill>
                <a:latin typeface="Arial" charset="0"/>
              </a:rPr>
              <a:t>)— </a:t>
            </a:r>
            <a:r>
              <a:rPr lang="en-US" sz="2600" dirty="0">
                <a:solidFill>
                  <a:schemeClr val="accent4">
                    <a:lumMod val="20000"/>
                    <a:lumOff val="80000"/>
                  </a:schemeClr>
                </a:solidFill>
                <a:latin typeface="Arial" charset="0"/>
              </a:rPr>
              <a:t>FOAs issued</a:t>
            </a:r>
          </a:p>
          <a:p>
            <a:pPr marL="387350" lvl="2"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Targeted Software </a:t>
            </a:r>
            <a:r>
              <a:rPr lang="en-US" sz="2800" dirty="0" smtClean="0">
                <a:solidFill>
                  <a:prstClr val="white"/>
                </a:solidFill>
                <a:latin typeface="Arial" charset="0"/>
              </a:rPr>
              <a:t>Development— </a:t>
            </a:r>
            <a:r>
              <a:rPr lang="en-US" sz="2800" dirty="0">
                <a:solidFill>
                  <a:prstClr val="white"/>
                </a:solidFill>
                <a:latin typeface="Arial" charset="0"/>
              </a:rPr>
              <a:t>applications </a:t>
            </a:r>
            <a:r>
              <a:rPr lang="en-US" sz="2800" dirty="0" smtClean="0">
                <a:solidFill>
                  <a:prstClr val="white"/>
                </a:solidFill>
                <a:latin typeface="Arial" charset="0"/>
              </a:rPr>
              <a:t>	received</a:t>
            </a:r>
            <a:endParaRPr lang="en-US" sz="2800" dirty="0">
              <a:solidFill>
                <a:prstClr val="white"/>
              </a:solidFill>
              <a:latin typeface="Arial" charset="0"/>
            </a:endParaRPr>
          </a:p>
        </p:txBody>
      </p:sp>
      <p:sp>
        <p:nvSpPr>
          <p:cNvPr id="9" name="Title 1"/>
          <p:cNvSpPr txBox="1">
            <a:spLocks/>
          </p:cNvSpPr>
          <p:nvPr/>
        </p:nvSpPr>
        <p:spPr>
          <a:xfrm>
            <a:off x="0" y="7940"/>
            <a:ext cx="9144000" cy="706437"/>
          </a:xfrm>
          <a:prstGeom prst="rect">
            <a:avLst/>
          </a:prstGeom>
        </p:spPr>
        <p:txBody>
          <a:bodyPr vert="horz" anchor="t">
            <a:noAutofit/>
          </a:bodyPr>
          <a:lstStyle>
            <a:lvl1pPr algn="l" rtl="0" eaLnBrk="0" fontAlgn="base" hangingPunct="0">
              <a:spcBef>
                <a:spcPct val="0"/>
              </a:spcBef>
              <a:spcAft>
                <a:spcPct val="0"/>
              </a:spcAft>
              <a:defRPr sz="4000" kern="1200" cap="none" spc="-100" baseline="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charset="0"/>
                <a:cs typeface="Arial" charset="0"/>
              </a:rPr>
              <a:t>Big Data to Knowledge (BD2K)</a:t>
            </a:r>
            <a:endParaRPr lang="en-US" sz="3600" b="1" dirty="0"/>
          </a:p>
        </p:txBody>
      </p:sp>
    </p:spTree>
    <p:extLst>
      <p:ext uri="{BB962C8B-B14F-4D97-AF65-F5344CB8AC3E}">
        <p14:creationId xmlns:p14="http://schemas.microsoft.com/office/powerpoint/2010/main" val="106580788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352"/>
            <a:ext cx="9144000" cy="706437"/>
          </a:xfrm>
        </p:spPr>
        <p:txBody>
          <a:bodyPr/>
          <a:lstStyle/>
          <a:p>
            <a:pPr algn="ctr">
              <a:defRPr/>
            </a:pPr>
            <a:r>
              <a:rPr lang="en-US" sz="3600" b="1" dirty="0" smtClean="0">
                <a:solidFill>
                  <a:srgbClr val="FFFF00"/>
                </a:solidFill>
                <a:latin typeface="Arial" charset="0"/>
                <a:cs typeface="Arial" charset="0"/>
              </a:rPr>
              <a:t>BD2K Multi-Council Working Group</a:t>
            </a:r>
            <a:endParaRPr lang="en-US" sz="3600" b="1" dirty="0"/>
          </a:p>
        </p:txBody>
      </p:sp>
      <p:sp>
        <p:nvSpPr>
          <p:cNvPr id="7" name="TextBox 6"/>
          <p:cNvSpPr txBox="1"/>
          <p:nvPr/>
        </p:nvSpPr>
        <p:spPr>
          <a:xfrm>
            <a:off x="7317335" y="6410325"/>
            <a:ext cx="1795684" cy="400110"/>
          </a:xfrm>
          <a:prstGeom prst="rect">
            <a:avLst/>
          </a:prstGeom>
          <a:noFill/>
        </p:spPr>
        <p:txBody>
          <a:bodyPr wrap="none">
            <a:spAutoFit/>
          </a:bodyPr>
          <a:lstStyle/>
          <a:p>
            <a:pPr>
              <a:defRPr/>
            </a:pPr>
            <a:r>
              <a:rPr lang="en-US" sz="2000" dirty="0">
                <a:solidFill>
                  <a:schemeClr val="accent4">
                    <a:lumMod val="40000"/>
                    <a:lumOff val="60000"/>
                  </a:schemeClr>
                </a:solidFill>
                <a:latin typeface="Arial" charset="0"/>
              </a:rPr>
              <a:t>Document </a:t>
            </a:r>
            <a:r>
              <a:rPr lang="en-US" sz="2000" dirty="0" smtClean="0">
                <a:solidFill>
                  <a:schemeClr val="accent4">
                    <a:lumMod val="40000"/>
                    <a:lumOff val="60000"/>
                  </a:schemeClr>
                </a:solidFill>
                <a:latin typeface="Arial" charset="0"/>
              </a:rPr>
              <a:t>35</a:t>
            </a:r>
            <a:endParaRPr lang="en-US" sz="2000" dirty="0">
              <a:solidFill>
                <a:schemeClr val="accent4">
                  <a:lumMod val="40000"/>
                  <a:lumOff val="60000"/>
                </a:schemeClr>
              </a:solidFill>
              <a:latin typeface="Arial" charset="0"/>
            </a:endParaRPr>
          </a:p>
        </p:txBody>
      </p:sp>
      <p:sp>
        <p:nvSpPr>
          <p:cNvPr id="8" name="Rectangle 7"/>
          <p:cNvSpPr/>
          <p:nvPr/>
        </p:nvSpPr>
        <p:spPr>
          <a:xfrm>
            <a:off x="-63066" y="3278235"/>
            <a:ext cx="9144000" cy="3416320"/>
          </a:xfrm>
          <a:prstGeom prst="rect">
            <a:avLst/>
          </a:prstGeom>
        </p:spPr>
        <p:txBody>
          <a:bodyPr wrap="square">
            <a:spAutoFit/>
          </a:bodyPr>
          <a:lstStyle/>
          <a:p>
            <a:pPr marL="339725" lvl="1"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Formed from council </a:t>
            </a:r>
            <a:r>
              <a:rPr lang="en-US" sz="2800" dirty="0">
                <a:solidFill>
                  <a:prstClr val="white"/>
                </a:solidFill>
                <a:latin typeface="Arial" charset="0"/>
              </a:rPr>
              <a:t>representatives to </a:t>
            </a:r>
            <a:r>
              <a:rPr lang="en-US" sz="2800" dirty="0" smtClean="0">
                <a:solidFill>
                  <a:prstClr val="white"/>
                </a:solidFill>
                <a:latin typeface="Arial" charset="0"/>
              </a:rPr>
              <a:t>perform 	council-level </a:t>
            </a:r>
            <a:r>
              <a:rPr lang="en-US" sz="2800" dirty="0">
                <a:solidFill>
                  <a:prstClr val="white"/>
                </a:solidFill>
                <a:latin typeface="Arial" charset="0"/>
              </a:rPr>
              <a:t>review of BD2K </a:t>
            </a:r>
            <a:r>
              <a:rPr lang="en-US" sz="2800" dirty="0" smtClean="0">
                <a:solidFill>
                  <a:prstClr val="white"/>
                </a:solidFill>
                <a:latin typeface="Arial" charset="0"/>
              </a:rPr>
              <a:t>applications</a:t>
            </a:r>
            <a:endParaRPr lang="en-US" sz="2800" dirty="0">
              <a:solidFill>
                <a:prstClr val="white"/>
              </a:solidFill>
              <a:latin typeface="Arial" charset="0"/>
            </a:endParaRPr>
          </a:p>
          <a:p>
            <a:pPr marL="339725" lvl="1"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H</a:t>
            </a:r>
            <a:r>
              <a:rPr lang="en-US" sz="2800" dirty="0" smtClean="0">
                <a:solidFill>
                  <a:prstClr val="white"/>
                </a:solidFill>
                <a:latin typeface="Arial" charset="0"/>
              </a:rPr>
              <a:t>as met twice</a:t>
            </a:r>
            <a:endParaRPr lang="en-US" sz="2800" dirty="0">
              <a:solidFill>
                <a:prstClr val="white"/>
              </a:solidFill>
              <a:latin typeface="Arial" charset="0"/>
            </a:endParaRPr>
          </a:p>
          <a:p>
            <a:pPr marL="339725" lvl="1" indent="-228600" defTabSz="627063" eaLnBrk="0" hangingPunct="0">
              <a:spcBef>
                <a:spcPts val="1800"/>
              </a:spcBef>
              <a:buClr>
                <a:schemeClr val="tx1"/>
              </a:buClr>
              <a:buSzPct val="95000"/>
              <a:buFont typeface="Wingdings" pitchFamily="2" charset="2"/>
              <a:buChar char=""/>
              <a:defRPr/>
            </a:pPr>
            <a:r>
              <a:rPr lang="en-US" sz="2800" dirty="0">
                <a:solidFill>
                  <a:prstClr val="white"/>
                </a:solidFill>
                <a:latin typeface="Arial" charset="0"/>
              </a:rPr>
              <a:t>So far </a:t>
            </a:r>
            <a:r>
              <a:rPr lang="en-US" sz="2800" dirty="0" smtClean="0">
                <a:solidFill>
                  <a:prstClr val="white"/>
                </a:solidFill>
                <a:latin typeface="Arial" charset="0"/>
              </a:rPr>
              <a:t>has </a:t>
            </a:r>
            <a:r>
              <a:rPr lang="en-US" sz="2800" dirty="0">
                <a:solidFill>
                  <a:prstClr val="white"/>
                </a:solidFill>
                <a:latin typeface="Arial" charset="0"/>
              </a:rPr>
              <a:t>primarily reviewed </a:t>
            </a:r>
            <a:r>
              <a:rPr lang="en-US" sz="2800" dirty="0" smtClean="0">
                <a:solidFill>
                  <a:prstClr val="white"/>
                </a:solidFill>
                <a:latin typeface="Arial" charset="0"/>
              </a:rPr>
              <a:t>applications</a:t>
            </a:r>
          </a:p>
          <a:p>
            <a:pPr marL="339725" lvl="1" indent="-228600" defTabSz="627063" eaLnBrk="0" hangingPunct="0">
              <a:spcBef>
                <a:spcPts val="1800"/>
              </a:spcBef>
              <a:buClr>
                <a:schemeClr val="tx1"/>
              </a:buClr>
              <a:buSzPct val="95000"/>
              <a:buFont typeface="Wingdings" pitchFamily="2" charset="2"/>
              <a:buChar char=""/>
              <a:defRPr/>
            </a:pPr>
            <a:r>
              <a:rPr lang="en-US" sz="2800" dirty="0" smtClean="0">
                <a:solidFill>
                  <a:prstClr val="white"/>
                </a:solidFill>
                <a:latin typeface="Arial" charset="0"/>
              </a:rPr>
              <a:t>In future will provide input about future projects</a:t>
            </a:r>
            <a:endParaRPr lang="en-US" sz="2800" dirty="0">
              <a:solidFill>
                <a:prstClr val="white"/>
              </a:solidFill>
              <a:latin typeface="Arial" charset="0"/>
            </a:endParaRPr>
          </a:p>
          <a:p>
            <a:pPr marL="1025525" lvl="2" indent="-457200" defTabSz="627063" eaLnBrk="0" hangingPunct="0">
              <a:spcBef>
                <a:spcPts val="1200"/>
              </a:spcBef>
              <a:buClr>
                <a:schemeClr val="tx1"/>
              </a:buClr>
              <a:buSzPct val="95000"/>
              <a:buFont typeface="Arial" panose="020B0604020202020204" pitchFamily="34" charset="0"/>
              <a:buChar char="•"/>
              <a:defRPr/>
            </a:pPr>
            <a:endParaRPr lang="en-US" sz="2100" dirty="0">
              <a:latin typeface="Arial" charset="0"/>
            </a:endParaRPr>
          </a:p>
        </p:txBody>
      </p:sp>
      <p:pic>
        <p:nvPicPr>
          <p:cNvPr id="2050" name="Picture 2" descr="Big Data to Knowled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8769" y="755743"/>
            <a:ext cx="3426458" cy="233329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289838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tx2">
                    <a:lumMod val="90000"/>
                  </a:schemeClr>
                </a:solidFill>
              </a:rPr>
              <a:t>NHGRI </a:t>
            </a:r>
            <a:r>
              <a:rPr lang="en-US" sz="3400" dirty="0" smtClean="0">
                <a:solidFill>
                  <a:schemeClr val="tx2">
                    <a:lumMod val="90000"/>
                  </a:schemeClr>
                </a:solidFill>
              </a:rPr>
              <a:t>Division of Policy, 	Communications, and Education</a:t>
            </a:r>
            <a:endParaRPr lang="en-US" sz="3400" dirty="0">
              <a:solidFill>
                <a:schemeClr val="tx2">
                  <a:lumMod val="90000"/>
                </a:schemeClr>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
        <p:nvSpPr>
          <p:cNvPr id="5" name="Title 1"/>
          <p:cNvSpPr txBox="1">
            <a:spLocks/>
          </p:cNvSpPr>
          <p:nvPr/>
        </p:nvSpPr>
        <p:spPr>
          <a:xfrm>
            <a:off x="-4764" y="6336"/>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3981193139"/>
      </p:ext>
    </p:extLst>
  </p:cSld>
  <p:clrMapOvr>
    <a:masterClrMapping/>
  </p:clrMapOvr>
  <p:transition spd="slow">
    <p:wipe dir="d"/>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7940"/>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Genomics in Medicine Lecture Series</a:t>
            </a:r>
            <a:endParaRPr lang="en-US" sz="3600" b="1" dirty="0" smtClean="0">
              <a:solidFill>
                <a:srgbClr val="FFFF00"/>
              </a:solidFill>
              <a:latin typeface="Arial" pitchFamily="34" charset="0"/>
              <a:cs typeface="Arial" pitchFamily="34" charset="0"/>
            </a:endParaRPr>
          </a:p>
        </p:txBody>
      </p:sp>
      <p:sp>
        <p:nvSpPr>
          <p:cNvPr id="3" name="TextBox 2"/>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36</a:t>
            </a:r>
            <a:endParaRPr lang="en-US" sz="2000" dirty="0">
              <a:solidFill>
                <a:srgbClr val="00ADDC">
                  <a:lumMod val="40000"/>
                  <a:lumOff val="60000"/>
                </a:srgbClr>
              </a:solidFill>
              <a:latin typeface="Arial" charset="0"/>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8407" t="5318" r="8792" b="54770"/>
          <a:stretch/>
        </p:blipFill>
        <p:spPr bwMode="auto">
          <a:xfrm>
            <a:off x="323196" y="1295400"/>
            <a:ext cx="4495799" cy="2051349"/>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198" t="5231" r="549" b="50678"/>
          <a:stretch/>
        </p:blipFill>
        <p:spPr bwMode="auto">
          <a:xfrm>
            <a:off x="323196" y="4038600"/>
            <a:ext cx="4495797" cy="1509250"/>
          </a:xfrm>
          <a:prstGeom prst="rect">
            <a:avLst/>
          </a:prstGeom>
          <a:noFill/>
          <a:ln>
            <a:noFill/>
          </a:ln>
          <a:effectLst>
            <a:glow rad="228600">
              <a:schemeClr val="accent2">
                <a:satMod val="175000"/>
                <a:alpha val="40000"/>
              </a:scheme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bwMode="auto">
          <a:xfrm>
            <a:off x="4974026" y="932796"/>
            <a:ext cx="4310212" cy="5695881"/>
          </a:xfrm>
          <a:prstGeom prst="rect">
            <a:avLst/>
          </a:prstGeom>
          <a:noFill/>
          <a:ln w="9525" algn="ctr">
            <a:noFill/>
            <a:miter lim="800000"/>
            <a:headEnd/>
            <a:tailEnd/>
          </a:ln>
        </p:spPr>
        <p:txBody>
          <a:bodyPr>
            <a:normAutofit/>
          </a:bodyPr>
          <a:lstStyle/>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Infectious disease</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Rational therapeutics</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Maternal-child health</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Cardiovascular disease</a:t>
            </a:r>
          </a:p>
          <a:p>
            <a:pPr marL="236538" lvl="1" defTabSz="457200" eaLnBrk="0" fontAlgn="base" hangingPunct="0">
              <a:spcBef>
                <a:spcPts val="700"/>
              </a:spcBef>
              <a:spcAft>
                <a:spcPct val="0"/>
              </a:spcAft>
              <a:buClr>
                <a:prstClr val="white"/>
              </a:buClr>
              <a:buSzPct val="95000"/>
              <a:tabLst>
                <a:tab pos="520700" algn="l"/>
              </a:tabLst>
            </a:pPr>
            <a:r>
              <a:rPr lang="en-US" sz="2400" dirty="0" err="1" smtClean="0">
                <a:solidFill>
                  <a:schemeClr val="accent4">
                    <a:lumMod val="20000"/>
                    <a:lumOff val="80000"/>
                  </a:schemeClr>
                </a:solidFill>
                <a:latin typeface="Arial" pitchFamily="34" charset="0"/>
                <a:cs typeface="Arial" pitchFamily="34" charset="0"/>
              </a:rPr>
              <a:t>Autoinflammatory</a:t>
            </a:r>
            <a:r>
              <a:rPr lang="en-US" sz="2400" dirty="0" smtClean="0">
                <a:solidFill>
                  <a:schemeClr val="accent4">
                    <a:lumMod val="20000"/>
                    <a:lumOff val="80000"/>
                  </a:schemeClr>
                </a:solidFill>
                <a:latin typeface="Arial" pitchFamily="34" charset="0"/>
                <a:cs typeface="Arial" pitchFamily="34" charset="0"/>
              </a:rPr>
              <a:t> 	diseases</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Neuromuscular diseases</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Ophthalmic diseases</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Pharmacogenomics</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Oncology</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Neurology</a:t>
            </a:r>
          </a:p>
          <a:p>
            <a:pPr marL="236538" lvl="1" defTabSz="457200" eaLnBrk="0" fontAlgn="base" hangingPunct="0">
              <a:spcBef>
                <a:spcPts val="700"/>
              </a:spcBef>
              <a:spcAft>
                <a:spcPct val="0"/>
              </a:spcAft>
              <a:buClr>
                <a:prstClr val="white"/>
              </a:buClr>
              <a:buSzPct val="95000"/>
              <a:tabLst>
                <a:tab pos="914400" algn="l"/>
              </a:tabLst>
            </a:pPr>
            <a:r>
              <a:rPr lang="en-US" sz="2400" dirty="0" smtClean="0">
                <a:solidFill>
                  <a:schemeClr val="accent4">
                    <a:lumMod val="20000"/>
                    <a:lumOff val="80000"/>
                  </a:schemeClr>
                </a:solidFill>
                <a:latin typeface="Arial" pitchFamily="34" charset="0"/>
                <a:cs typeface="Arial" pitchFamily="34" charset="0"/>
              </a:rPr>
              <a:t>Psychiatry</a:t>
            </a:r>
          </a:p>
          <a:p>
            <a:pPr marL="344488" lvl="1" indent="-344488" defTabSz="457200" eaLnBrk="0" fontAlgn="base" hangingPunct="0">
              <a:spcBef>
                <a:spcPts val="700"/>
              </a:spcBef>
              <a:spcAft>
                <a:spcPct val="0"/>
              </a:spcAft>
              <a:buClr>
                <a:prstClr val="white"/>
              </a:buClr>
              <a:buSzPct val="95000"/>
              <a:buFont typeface="Wingdings" pitchFamily="2" charset="2"/>
              <a:buChar char=""/>
              <a:tabLst>
                <a:tab pos="914400" algn="l"/>
              </a:tabLst>
            </a:pPr>
            <a:endParaRPr lang="en-US" sz="2600" b="1" dirty="0" smtClean="0">
              <a:solidFill>
                <a:srgbClr val="D6ECFF">
                  <a:lumMod val="90000"/>
                </a:srgbClr>
              </a:solidFill>
              <a:latin typeface="Arial" pitchFamily="34" charset="0"/>
              <a:cs typeface="Arial" pitchFamily="34" charset="0"/>
            </a:endParaRPr>
          </a:p>
        </p:txBody>
      </p:sp>
    </p:spTree>
    <p:extLst>
      <p:ext uri="{BB962C8B-B14F-4D97-AF65-F5344CB8AC3E}">
        <p14:creationId xmlns:p14="http://schemas.microsoft.com/office/powerpoint/2010/main" val="2113406381"/>
      </p:ext>
    </p:extLst>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4" y="6511"/>
            <a:ext cx="9144000" cy="661987"/>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Director’s Report </a:t>
            </a:r>
            <a:r>
              <a:rPr lang="en-US" sz="3600" b="1" dirty="0" smtClean="0">
                <a:solidFill>
                  <a:srgbClr val="FFFF00"/>
                </a:solidFill>
                <a:latin typeface="Arial" pitchFamily="34" charset="0"/>
                <a:cs typeface="Arial" pitchFamily="34" charset="0"/>
              </a:rPr>
              <a:t>Outline</a:t>
            </a:r>
          </a:p>
        </p:txBody>
      </p:sp>
      <p:sp>
        <p:nvSpPr>
          <p:cNvPr id="5"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tx2">
                    <a:lumMod val="90000"/>
                  </a:schemeClr>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NHGRI Intramural </a:t>
            </a:r>
            <a:r>
              <a:rPr lang="en-US" sz="3400" dirty="0" smtClean="0">
                <a:solidFill>
                  <a:schemeClr val="bg2"/>
                </a:solidFill>
              </a:rPr>
              <a:t>Research Program</a:t>
            </a:r>
            <a:endParaRPr lang="en-US" sz="3400" dirty="0">
              <a:solidFill>
                <a:schemeClr val="bg2"/>
              </a:solidFill>
            </a:endParaRPr>
          </a:p>
        </p:txBody>
      </p:sp>
    </p:spTree>
    <p:extLst>
      <p:ext uri="{BB962C8B-B14F-4D97-AF65-F5344CB8AC3E}">
        <p14:creationId xmlns:p14="http://schemas.microsoft.com/office/powerpoint/2010/main" val="461527964"/>
      </p:ext>
    </p:extLst>
  </p:cSld>
  <p:clrMapOvr>
    <a:masterClrMapping/>
  </p:clrMapOvr>
  <p:transition spd="slow">
    <p:wipe dir="d"/>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1588" y="6444"/>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FDA Lab-Developed Test Guidance</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sp>
        <p:nvSpPr>
          <p:cNvPr id="5" name="TextBox 4"/>
          <p:cNvSpPr txBox="1"/>
          <p:nvPr/>
        </p:nvSpPr>
        <p:spPr>
          <a:xfrm>
            <a:off x="7315223" y="6408757"/>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37</a:t>
            </a:r>
            <a:endParaRPr lang="en-US" sz="2000" dirty="0">
              <a:solidFill>
                <a:srgbClr val="00ADDC">
                  <a:lumMod val="40000"/>
                  <a:lumOff val="60000"/>
                </a:srgbClr>
              </a:solidFill>
              <a:latin typeface="Arial" charset="0"/>
            </a:endParaRPr>
          </a:p>
        </p:txBody>
      </p:sp>
      <p:pic>
        <p:nvPicPr>
          <p:cNvPr id="4" name="Picture 3" descr="LabTest-Leaky-Gu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8692" y="1439474"/>
            <a:ext cx="8106383" cy="3908903"/>
          </a:xfrm>
          <a:prstGeom prst="rect">
            <a:avLst/>
          </a:prstGeom>
          <a:effectLst>
            <a:glow rad="228600">
              <a:schemeClr val="accent6">
                <a:satMod val="175000"/>
                <a:alpha val="40000"/>
              </a:schemeClr>
            </a:glow>
          </a:effectLst>
        </p:spPr>
      </p:pic>
    </p:spTree>
    <p:extLst>
      <p:ext uri="{BB962C8B-B14F-4D97-AF65-F5344CB8AC3E}">
        <p14:creationId xmlns:p14="http://schemas.microsoft.com/office/powerpoint/2010/main" val="414458286"/>
      </p:ext>
    </p:extLst>
  </p:cSld>
  <p:clrMapOvr>
    <a:masterClrMapping/>
  </p:clrMapOvr>
  <p:transition spd="slow">
    <p:wipe dir="d"/>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0" y="8032"/>
            <a:ext cx="9144000" cy="800100"/>
          </a:xfrm>
          <a:prstGeom prst="rect">
            <a:avLst/>
          </a:prstGeom>
        </p:spPr>
        <p:txBody>
          <a:bodyPr/>
          <a:lstStyle/>
          <a:p>
            <a:pPr algn="ctr">
              <a:defRPr/>
            </a:pPr>
            <a:r>
              <a:rPr lang="en-US" sz="3600" spc="-100" dirty="0" smtClean="0">
                <a:solidFill>
                  <a:srgbClr val="FFFF00"/>
                </a:solidFill>
                <a:latin typeface="Arial" charset="0"/>
                <a:cs typeface="Arial" pitchFamily="34" charset="0"/>
              </a:rPr>
              <a:t>FDA Companion Diagnostic Guidance</a:t>
            </a:r>
          </a:p>
          <a:p>
            <a:pPr algn="ctr">
              <a:defRPr/>
            </a:pPr>
            <a:r>
              <a:rPr lang="en-US" sz="3600" spc="-100" dirty="0" smtClean="0">
                <a:solidFill>
                  <a:srgbClr val="FFFF00"/>
                </a:solidFill>
                <a:latin typeface="Arial" charset="0"/>
                <a:cs typeface="Arial" pitchFamily="34" charset="0"/>
              </a:rPr>
              <a:t> </a:t>
            </a:r>
            <a:endParaRPr lang="en-US" sz="800" spc="-100" dirty="0">
              <a:solidFill>
                <a:srgbClr val="FFFF00"/>
              </a:solidFill>
              <a:latin typeface="Arial" charset="0"/>
              <a:cs typeface="Arial" pitchFamily="34" charset="0"/>
            </a:endParaRPr>
          </a:p>
        </p:txBody>
      </p:sp>
      <p:pic>
        <p:nvPicPr>
          <p:cNvPr id="4" name="Picture 3" descr="Dna-pill-Structur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40317" y="1384891"/>
            <a:ext cx="6059259" cy="4493395"/>
          </a:xfrm>
          <a:prstGeom prst="rect">
            <a:avLst/>
          </a:prstGeom>
          <a:effectLst>
            <a:glow rad="228600">
              <a:schemeClr val="accent6">
                <a:satMod val="175000"/>
                <a:alpha val="40000"/>
              </a:schemeClr>
            </a:glow>
          </a:effectLst>
        </p:spPr>
      </p:pic>
      <p:sp>
        <p:nvSpPr>
          <p:cNvPr id="5" name="TextBox 4"/>
          <p:cNvSpPr txBox="1"/>
          <p:nvPr/>
        </p:nvSpPr>
        <p:spPr>
          <a:xfrm>
            <a:off x="7313627" y="640874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37</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22510598"/>
      </p:ext>
    </p:extLst>
  </p:cSld>
  <p:clrMapOvr>
    <a:masterClrMapping/>
  </p:clrMapOvr>
  <p:transition spd="slow">
    <p:wipe dir="d"/>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A Spectrum of Perspectives: </a:t>
            </a: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Native </a:t>
            </a:r>
            <a:r>
              <a:rPr lang="en-US" sz="3600" b="1" dirty="0">
                <a:solidFill>
                  <a:srgbClr val="FFFF00"/>
                </a:solidFill>
                <a:latin typeface="Arial" pitchFamily="34" charset="0"/>
                <a:cs typeface="Arial" pitchFamily="34" charset="0"/>
              </a:rPr>
              <a:t>Peoples and Genetic Research</a:t>
            </a:r>
            <a:endParaRPr lang="en-US" sz="3600" b="1" dirty="0" smtClean="0">
              <a:solidFill>
                <a:srgbClr val="FFFF00"/>
              </a:solidFill>
              <a:latin typeface="Arial" pitchFamily="34" charset="0"/>
              <a:cs typeface="Arial" pitchFamily="34" charset="0"/>
            </a:endParaRPr>
          </a:p>
        </p:txBody>
      </p:sp>
      <p:sp>
        <p:nvSpPr>
          <p:cNvPr id="3" name="TextBox 2"/>
          <p:cNvSpPr txBox="1"/>
          <p:nvPr/>
        </p:nvSpPr>
        <p:spPr>
          <a:xfrm>
            <a:off x="7315199"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38</a:t>
            </a:r>
            <a:endParaRPr lang="en-US" sz="2000" dirty="0">
              <a:solidFill>
                <a:srgbClr val="00ADDC">
                  <a:lumMod val="40000"/>
                  <a:lumOff val="60000"/>
                </a:srgbClr>
              </a:solidFill>
              <a:latin typeface="Arial" charset="0"/>
            </a:endParaRPr>
          </a:p>
        </p:txBody>
      </p:sp>
      <p:pic>
        <p:nvPicPr>
          <p:cNvPr id="4" name="Picture 3" descr="Unknown-1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44" y="1815786"/>
            <a:ext cx="4401207" cy="3403600"/>
          </a:xfrm>
          <a:prstGeom prst="rect">
            <a:avLst/>
          </a:prstGeom>
        </p:spPr>
      </p:pic>
      <p:pic>
        <p:nvPicPr>
          <p:cNvPr id="2" name="Picture 1" descr="nativep_speaker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3600" y="3149299"/>
            <a:ext cx="4210050" cy="2806700"/>
          </a:xfrm>
          <a:prstGeom prst="rect">
            <a:avLst/>
          </a:prstGeom>
        </p:spPr>
      </p:pic>
    </p:spTree>
    <p:extLst>
      <p:ext uri="{BB962C8B-B14F-4D97-AF65-F5344CB8AC3E}">
        <p14:creationId xmlns:p14="http://schemas.microsoft.com/office/powerpoint/2010/main" val="2371999698"/>
      </p:ext>
    </p:extLst>
  </p:cSld>
  <p:clrMapOvr>
    <a:masterClrMapping/>
  </p:clrMapOvr>
  <p:transition spd="slow">
    <p:wipe dir="d"/>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7940"/>
            <a:ext cx="9144000" cy="1274164"/>
          </a:xfrm>
        </p:spPr>
        <p:txBody>
          <a:bodyPr wrap="square" lIns="91440" tIns="45720" rIns="91440" bIns="45720" numCol="1" anchorCtr="0" compatLnSpc="1">
            <a:prstTxWarp prst="textNoShape">
              <a:avLst/>
            </a:prstTxWarp>
          </a:bodyPr>
          <a:lstStyle/>
          <a:p>
            <a:pPr algn="ctr">
              <a:defRPr/>
            </a:pPr>
            <a:r>
              <a:rPr lang="en-US" sz="3600" b="1" dirty="0">
                <a:solidFill>
                  <a:srgbClr val="FFFF00"/>
                </a:solidFill>
                <a:latin typeface="Arial" pitchFamily="34" charset="0"/>
                <a:cs typeface="Arial" pitchFamily="34" charset="0"/>
              </a:rPr>
              <a:t>Brooklyn Community Celebrates </a:t>
            </a:r>
            <a:r>
              <a:rPr lang="en-US" sz="3600" b="1" dirty="0" smtClean="0">
                <a:solidFill>
                  <a:srgbClr val="FFFF00"/>
                </a:solidFill>
                <a:latin typeface="Arial" pitchFamily="34" charset="0"/>
                <a:cs typeface="Arial" pitchFamily="34" charset="0"/>
              </a:rPr>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Henrietta </a:t>
            </a:r>
            <a:r>
              <a:rPr lang="en-US" sz="3600" b="1" dirty="0">
                <a:solidFill>
                  <a:srgbClr val="FFFF00"/>
                </a:solidFill>
                <a:latin typeface="Arial" pitchFamily="34" charset="0"/>
                <a:cs typeface="Arial" pitchFamily="34" charset="0"/>
              </a:rPr>
              <a:t>Lacks</a:t>
            </a:r>
            <a:endParaRPr lang="en-US" sz="3600" b="1" dirty="0" smtClean="0">
              <a:solidFill>
                <a:srgbClr val="FFFF00"/>
              </a:solidFill>
              <a:latin typeface="Arial" pitchFamily="34" charset="0"/>
              <a:cs typeface="Arial" pitchFamily="34" charset="0"/>
            </a:endParaRPr>
          </a:p>
        </p:txBody>
      </p:sp>
      <p:sp>
        <p:nvSpPr>
          <p:cNvPr id="3" name="TextBox 2"/>
          <p:cNvSpPr txBox="1"/>
          <p:nvPr/>
        </p:nvSpPr>
        <p:spPr>
          <a:xfrm>
            <a:off x="7316787"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39</a:t>
            </a:r>
            <a:endParaRPr lang="en-US" sz="2000" dirty="0">
              <a:solidFill>
                <a:srgbClr val="00ADDC">
                  <a:lumMod val="40000"/>
                  <a:lumOff val="60000"/>
                </a:srgbClr>
              </a:solidFill>
              <a:latin typeface="Arial" charset="0"/>
            </a:endParaRPr>
          </a:p>
        </p:txBody>
      </p:sp>
      <p:pic>
        <p:nvPicPr>
          <p:cNvPr id="5" name="Picture 2" descr="Henrietta Lac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4" y="3528066"/>
            <a:ext cx="2244725" cy="2406799"/>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pic>
        <p:nvPicPr>
          <p:cNvPr id="1030" name="Picture 6" descr="http://unlockinglifescode.org/sites/default/files/styles/news_image/public/Lacks_0.png?itok=XRTNyvc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4" y="1760483"/>
            <a:ext cx="2244725" cy="1577375"/>
          </a:xfrm>
          <a:prstGeom prst="rect">
            <a:avLst/>
          </a:prstGeom>
          <a:ln>
            <a:noFill/>
          </a:ln>
          <a:effectLst>
            <a:softEdge rad="31750"/>
          </a:effectLst>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4409" t="7495" r="2427" b="12230"/>
          <a:stretch/>
        </p:blipFill>
        <p:spPr bwMode="auto">
          <a:xfrm>
            <a:off x="2809700" y="2271244"/>
            <a:ext cx="6018416" cy="2915618"/>
          </a:xfrm>
          <a:prstGeom prst="rect">
            <a:avLst/>
          </a:prstGeom>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7860"/>
      </p:ext>
    </p:extLst>
  </p:cSld>
  <p:clrMapOvr>
    <a:masterClrMapping/>
  </p:clrMapOvr>
  <p:transition spd="slow">
    <p:wipe dir="d"/>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7940"/>
            <a:ext cx="9144000" cy="1427163"/>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2014 NHGRI Summer Workshop in Genomics (Short Course) </a:t>
            </a:r>
          </a:p>
        </p:txBody>
      </p:sp>
      <p:sp>
        <p:nvSpPr>
          <p:cNvPr id="3" name="TextBox 2"/>
          <p:cNvSpPr txBox="1"/>
          <p:nvPr/>
        </p:nvSpPr>
        <p:spPr>
          <a:xfrm>
            <a:off x="7316787"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40</a:t>
            </a:r>
            <a:endParaRPr lang="en-US" sz="2000" dirty="0">
              <a:solidFill>
                <a:srgbClr val="00ADDC">
                  <a:lumMod val="40000"/>
                  <a:lumOff val="60000"/>
                </a:srgbClr>
              </a:solidFill>
              <a:latin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234" y="1409210"/>
            <a:ext cx="8226060" cy="4808706"/>
          </a:xfrm>
          <a:prstGeom prst="roundRect">
            <a:avLst/>
          </a:prstGeom>
        </p:spPr>
      </p:pic>
    </p:spTree>
    <p:extLst>
      <p:ext uri="{BB962C8B-B14F-4D97-AF65-F5344CB8AC3E}">
        <p14:creationId xmlns:p14="http://schemas.microsoft.com/office/powerpoint/2010/main" val="3510760334"/>
      </p:ext>
    </p:extLst>
  </p:cSld>
  <p:clrMapOvr>
    <a:masterClrMapping/>
  </p:clrMapOvr>
  <p:transition spd="slow">
    <p:wipe dir="d"/>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7048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NHGRI Recruitment</a:t>
            </a:r>
          </a:p>
        </p:txBody>
      </p:sp>
      <p:sp>
        <p:nvSpPr>
          <p:cNvPr id="2" name="Rectangle 1"/>
          <p:cNvSpPr/>
          <p:nvPr/>
        </p:nvSpPr>
        <p:spPr>
          <a:xfrm>
            <a:off x="0" y="1137137"/>
            <a:ext cx="9144000" cy="1985159"/>
          </a:xfrm>
          <a:prstGeom prst="rect">
            <a:avLst/>
          </a:prstGeom>
        </p:spPr>
        <p:txBody>
          <a:bodyPr wrap="square">
            <a:spAutoFit/>
          </a:bodyPr>
          <a:lstStyle/>
          <a:p>
            <a:pPr marL="111125" lvl="1" algn="ctr" eaLnBrk="0" hangingPunct="0">
              <a:spcBef>
                <a:spcPts val="1800"/>
              </a:spcBef>
              <a:buClr>
                <a:schemeClr val="tx1"/>
              </a:buClr>
              <a:buSzPct val="95000"/>
              <a:tabLst>
                <a:tab pos="574675" algn="l"/>
              </a:tabLst>
              <a:defRPr/>
            </a:pPr>
            <a:r>
              <a:rPr lang="en-US" sz="3300" b="1" dirty="0" smtClean="0">
                <a:solidFill>
                  <a:srgbClr val="66FF33"/>
                </a:solidFill>
                <a:latin typeface="Arial" charset="0"/>
              </a:rPr>
              <a:t>Chief</a:t>
            </a:r>
          </a:p>
          <a:p>
            <a:pPr marL="111125" lvl="1" algn="ctr" eaLnBrk="0" hangingPunct="0">
              <a:spcBef>
                <a:spcPts val="1800"/>
              </a:spcBef>
              <a:buClr>
                <a:schemeClr val="tx1"/>
              </a:buClr>
              <a:buSzPct val="95000"/>
              <a:tabLst>
                <a:tab pos="574675" algn="l"/>
              </a:tabLst>
              <a:defRPr/>
            </a:pPr>
            <a:r>
              <a:rPr lang="en-US" sz="3200" b="1" dirty="0" smtClean="0">
                <a:solidFill>
                  <a:srgbClr val="66FF33"/>
                </a:solidFill>
                <a:latin typeface="Arial" charset="0"/>
              </a:rPr>
              <a:t>Communications and Public Liaison Branch </a:t>
            </a:r>
            <a:endParaRPr lang="en-US" sz="3200" b="1" dirty="0">
              <a:solidFill>
                <a:srgbClr val="66FF33"/>
              </a:solidFill>
              <a:latin typeface="Arial" charset="0"/>
            </a:endParaRPr>
          </a:p>
          <a:p>
            <a:pPr marL="111125" lvl="1" algn="ctr" eaLnBrk="0" hangingPunct="0">
              <a:spcBef>
                <a:spcPts val="1800"/>
              </a:spcBef>
              <a:buClr>
                <a:schemeClr val="tx1"/>
              </a:buClr>
              <a:buSzPct val="95000"/>
              <a:tabLst>
                <a:tab pos="574675" algn="l"/>
              </a:tabLst>
              <a:defRPr/>
            </a:pPr>
            <a:r>
              <a:rPr lang="en-US" sz="2800" dirty="0" smtClean="0">
                <a:solidFill>
                  <a:prstClr val="white"/>
                </a:solidFill>
                <a:latin typeface="Arial" charset="0"/>
              </a:rPr>
              <a:t>Division of Policy, Communications, and Education</a:t>
            </a:r>
            <a:endParaRPr lang="en-US" sz="2800" dirty="0">
              <a:solidFill>
                <a:prstClr val="white"/>
              </a:solidFill>
              <a:latin typeface="Arial" charset="0"/>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506" y="3862553"/>
            <a:ext cx="2276988" cy="2553172"/>
          </a:xfrm>
          <a:prstGeom prst="rect">
            <a:avLst/>
          </a:prstGeom>
          <a:noFill/>
          <a:ln>
            <a:noFill/>
          </a:ln>
          <a:effectLst/>
          <a:extLst/>
        </p:spPr>
      </p:pic>
    </p:spTree>
    <p:extLst>
      <p:ext uri="{BB962C8B-B14F-4D97-AF65-F5344CB8AC3E}">
        <p14:creationId xmlns:p14="http://schemas.microsoft.com/office/powerpoint/2010/main" val="3428203130"/>
      </p:ext>
    </p:extLst>
  </p:cSld>
  <p:clrMapOvr>
    <a:masterClrMapping/>
  </p:clrMapOvr>
  <p:transition spd="slow">
    <p:wipe dir="d"/>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3"/>
          <p:cNvSpPr txBox="1">
            <a:spLocks noChangeArrowheads="1"/>
          </p:cNvSpPr>
          <p:nvPr/>
        </p:nvSpPr>
        <p:spPr bwMode="auto">
          <a:xfrm>
            <a:off x="2057400" y="1524000"/>
            <a:ext cx="56388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eaLnBrk="0" fontAlgn="base" hangingPunct="0">
              <a:spcBef>
                <a:spcPct val="0"/>
              </a:spcBef>
              <a:spcAft>
                <a:spcPct val="0"/>
              </a:spcAft>
              <a:defRPr b="1">
                <a:solidFill>
                  <a:schemeClr val="tx1"/>
                </a:solidFill>
                <a:latin typeface="Arial" pitchFamily="34" charset="0"/>
              </a:defRPr>
            </a:lvl6pPr>
            <a:lvl7pPr marL="2971800" indent="-228600" eaLnBrk="0" fontAlgn="base" hangingPunct="0">
              <a:spcBef>
                <a:spcPct val="0"/>
              </a:spcBef>
              <a:spcAft>
                <a:spcPct val="0"/>
              </a:spcAft>
              <a:defRPr b="1">
                <a:solidFill>
                  <a:schemeClr val="tx1"/>
                </a:solidFill>
                <a:latin typeface="Arial" pitchFamily="34" charset="0"/>
              </a:defRPr>
            </a:lvl7pPr>
            <a:lvl8pPr marL="3429000" indent="-228600" eaLnBrk="0" fontAlgn="base" hangingPunct="0">
              <a:spcBef>
                <a:spcPct val="0"/>
              </a:spcBef>
              <a:spcAft>
                <a:spcPct val="0"/>
              </a:spcAft>
              <a:defRPr b="1">
                <a:solidFill>
                  <a:schemeClr val="tx1"/>
                </a:solidFill>
                <a:latin typeface="Arial" pitchFamily="34" charset="0"/>
              </a:defRPr>
            </a:lvl8pPr>
            <a:lvl9pPr marL="3886200" indent="-228600" eaLnBrk="0" fontAlgn="base" hangingPunct="0">
              <a:spcBef>
                <a:spcPct val="0"/>
              </a:spcBef>
              <a:spcAft>
                <a:spcPct val="0"/>
              </a:spcAft>
              <a:defRPr b="1">
                <a:solidFill>
                  <a:schemeClr val="tx1"/>
                </a:solidFill>
                <a:latin typeface="Arial" pitchFamily="34" charset="0"/>
              </a:defRPr>
            </a:lvl9pPr>
          </a:lstStyle>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a:p>
            <a:pPr algn="ctr">
              <a:spcBef>
                <a:spcPct val="50000"/>
              </a:spcBef>
            </a:pPr>
            <a:endParaRPr lang="en-US" sz="2400">
              <a:solidFill>
                <a:schemeClr val="bg1"/>
              </a:solidFill>
              <a:latin typeface="Tahoma" pitchFamily="34" charset="0"/>
            </a:endParaRPr>
          </a:p>
        </p:txBody>
      </p:sp>
      <p:sp>
        <p:nvSpPr>
          <p:cNvPr id="76804" name="Rectangle 4"/>
          <p:cNvSpPr>
            <a:spLocks noChangeArrowheads="1"/>
          </p:cNvSpPr>
          <p:nvPr/>
        </p:nvSpPr>
        <p:spPr bwMode="auto">
          <a:xfrm>
            <a:off x="-12699" y="896034"/>
            <a:ext cx="8940800" cy="557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016000" indent="-787400">
              <a:spcBef>
                <a:spcPts val="1800"/>
              </a:spcBef>
              <a:buFontTx/>
              <a:buAutoNum type="romanUcPeriod"/>
            </a:pPr>
            <a:r>
              <a:rPr lang="en-US" sz="3400" dirty="0">
                <a:solidFill>
                  <a:schemeClr val="bg2"/>
                </a:solidFill>
              </a:rPr>
              <a:t>General NHGRI Updates</a:t>
            </a:r>
          </a:p>
          <a:p>
            <a:pPr marL="1016000" indent="-787400">
              <a:spcBef>
                <a:spcPts val="1800"/>
              </a:spcBef>
              <a:buFontTx/>
              <a:buAutoNum type="romanUcPeriod"/>
            </a:pPr>
            <a:r>
              <a:rPr lang="en-US" sz="3400" dirty="0">
                <a:solidFill>
                  <a:schemeClr val="bg2"/>
                </a:solidFill>
              </a:rPr>
              <a:t>General NIH Updates</a:t>
            </a:r>
          </a:p>
          <a:p>
            <a:pPr marL="1016000" indent="-787400">
              <a:spcBef>
                <a:spcPts val="1800"/>
              </a:spcBef>
              <a:buFontTx/>
              <a:buAutoNum type="romanUcPeriod"/>
            </a:pPr>
            <a:r>
              <a:rPr lang="en-US" sz="3400" dirty="0" smtClean="0">
                <a:solidFill>
                  <a:schemeClr val="bg2"/>
                </a:solidFill>
              </a:rPr>
              <a:t>General Genomics </a:t>
            </a:r>
            <a:r>
              <a:rPr lang="en-US" sz="3400" dirty="0">
                <a:solidFill>
                  <a:schemeClr val="bg2"/>
                </a:solidFill>
              </a:rPr>
              <a:t>Updates</a:t>
            </a:r>
          </a:p>
          <a:p>
            <a:pPr marL="1016000" indent="-787400">
              <a:spcBef>
                <a:spcPts val="1800"/>
              </a:spcBef>
              <a:buFontTx/>
              <a:buAutoNum type="romanUcPeriod"/>
            </a:pPr>
            <a:r>
              <a:rPr lang="en-US" sz="3400" dirty="0">
                <a:solidFill>
                  <a:schemeClr val="bg2"/>
                </a:solidFill>
              </a:rPr>
              <a:t>NHGRI Extramural </a:t>
            </a:r>
            <a:r>
              <a:rPr lang="en-US" sz="3400" dirty="0" smtClean="0">
                <a:solidFill>
                  <a:schemeClr val="bg2"/>
                </a:solidFill>
              </a:rPr>
              <a:t>Research Program</a:t>
            </a:r>
            <a:endParaRPr lang="en-US" sz="3400" dirty="0">
              <a:solidFill>
                <a:schemeClr val="bg2"/>
              </a:solidFill>
            </a:endParaRPr>
          </a:p>
          <a:p>
            <a:pPr marL="1016000" indent="-787400">
              <a:spcBef>
                <a:spcPts val="1800"/>
              </a:spcBef>
              <a:buFontTx/>
              <a:buAutoNum type="romanUcPeriod"/>
            </a:pPr>
            <a:r>
              <a:rPr lang="en-US" sz="3400" dirty="0">
                <a:solidFill>
                  <a:schemeClr val="bg2"/>
                </a:solidFill>
              </a:rPr>
              <a:t>NIH Common </a:t>
            </a:r>
            <a:r>
              <a:rPr lang="en-US" sz="3400" dirty="0" smtClean="0">
                <a:solidFill>
                  <a:schemeClr val="bg2"/>
                </a:solidFill>
              </a:rPr>
              <a:t>Fund/Trans-NIH</a:t>
            </a:r>
            <a:endParaRPr lang="en-US" sz="3400" dirty="0">
              <a:solidFill>
                <a:schemeClr val="bg2"/>
              </a:solidFill>
            </a:endParaRPr>
          </a:p>
          <a:p>
            <a:pPr marL="1016000" indent="-787400">
              <a:spcBef>
                <a:spcPts val="1800"/>
              </a:spcBef>
              <a:buFontTx/>
              <a:buAutoNum type="romanUcPeriod"/>
              <a:tabLst>
                <a:tab pos="1371600" algn="l"/>
              </a:tabLst>
            </a:pPr>
            <a:r>
              <a:rPr lang="en-US" sz="3400" dirty="0">
                <a:solidFill>
                  <a:schemeClr val="bg2"/>
                </a:solidFill>
              </a:rPr>
              <a:t>NHGRI </a:t>
            </a:r>
            <a:r>
              <a:rPr lang="en-US" sz="3400" dirty="0" smtClean="0">
                <a:solidFill>
                  <a:schemeClr val="bg2"/>
                </a:solidFill>
              </a:rPr>
              <a:t>Division of Policy, 	Communications, and Education</a:t>
            </a:r>
            <a:endParaRPr lang="en-US" sz="3400" dirty="0">
              <a:solidFill>
                <a:schemeClr val="bg2"/>
              </a:solidFill>
            </a:endParaRPr>
          </a:p>
          <a:p>
            <a:pPr marL="1016000" indent="-787400">
              <a:spcBef>
                <a:spcPts val="1800"/>
              </a:spcBef>
              <a:buFontTx/>
              <a:buAutoNum type="romanUcPeriod"/>
            </a:pPr>
            <a:r>
              <a:rPr lang="en-US" sz="3400" dirty="0">
                <a:solidFill>
                  <a:schemeClr val="tx2">
                    <a:lumMod val="90000"/>
                  </a:schemeClr>
                </a:solidFill>
              </a:rPr>
              <a:t>NHGRI Intramural </a:t>
            </a:r>
            <a:r>
              <a:rPr lang="en-US" sz="3400" dirty="0" smtClean="0">
                <a:solidFill>
                  <a:schemeClr val="tx2">
                    <a:lumMod val="90000"/>
                  </a:schemeClr>
                </a:solidFill>
              </a:rPr>
              <a:t>Research Program</a:t>
            </a:r>
            <a:endParaRPr lang="en-US" sz="3400" dirty="0">
              <a:solidFill>
                <a:schemeClr val="tx2">
                  <a:lumMod val="90000"/>
                </a:schemeClr>
              </a:solidFill>
            </a:endParaRPr>
          </a:p>
        </p:txBody>
      </p:sp>
      <p:sp>
        <p:nvSpPr>
          <p:cNvPr id="5" name="Title 1"/>
          <p:cNvSpPr txBox="1">
            <a:spLocks/>
          </p:cNvSpPr>
          <p:nvPr/>
        </p:nvSpPr>
        <p:spPr>
          <a:xfrm>
            <a:off x="-4764" y="6627"/>
            <a:ext cx="9144000" cy="661987"/>
          </a:xfrm>
          <a:prstGeom prst="rect">
            <a:avLst/>
          </a:prstGeom>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kern="1200" spc="-100">
                <a:solidFill>
                  <a:srgbClr val="C1EEFF"/>
                </a:solidFill>
                <a:latin typeface="+mn-lt"/>
                <a:ea typeface="+mj-ea"/>
                <a:cs typeface="+mj-cs"/>
              </a:defRPr>
            </a:lvl1pPr>
            <a:lvl2pPr algn="l" rtl="0" eaLnBrk="0" fontAlgn="base" hangingPunct="0">
              <a:spcBef>
                <a:spcPct val="0"/>
              </a:spcBef>
              <a:spcAft>
                <a:spcPct val="0"/>
              </a:spcAft>
              <a:defRPr sz="4000">
                <a:solidFill>
                  <a:srgbClr val="C1EEFF"/>
                </a:solidFill>
                <a:latin typeface="Corbel" pitchFamily="34" charset="0"/>
              </a:defRPr>
            </a:lvl2pPr>
            <a:lvl3pPr algn="l" rtl="0" eaLnBrk="0" fontAlgn="base" hangingPunct="0">
              <a:spcBef>
                <a:spcPct val="0"/>
              </a:spcBef>
              <a:spcAft>
                <a:spcPct val="0"/>
              </a:spcAft>
              <a:defRPr sz="4000">
                <a:solidFill>
                  <a:srgbClr val="C1EEFF"/>
                </a:solidFill>
                <a:latin typeface="Corbel" pitchFamily="34" charset="0"/>
              </a:defRPr>
            </a:lvl3pPr>
            <a:lvl4pPr algn="l" rtl="0" eaLnBrk="0" fontAlgn="base" hangingPunct="0">
              <a:spcBef>
                <a:spcPct val="0"/>
              </a:spcBef>
              <a:spcAft>
                <a:spcPct val="0"/>
              </a:spcAft>
              <a:defRPr sz="4000">
                <a:solidFill>
                  <a:srgbClr val="C1EEFF"/>
                </a:solidFill>
                <a:latin typeface="Corbel" pitchFamily="34" charset="0"/>
              </a:defRPr>
            </a:lvl4pPr>
            <a:lvl5pPr algn="l" rtl="0" eaLnBrk="0" fontAlgn="base" hangingPunct="0">
              <a:spcBef>
                <a:spcPct val="0"/>
              </a:spcBef>
              <a:spcAft>
                <a:spcPct val="0"/>
              </a:spcAft>
              <a:defRPr sz="4000">
                <a:solidFill>
                  <a:srgbClr val="C1EEFF"/>
                </a:solidFill>
                <a:latin typeface="Corbel" pitchFamily="34" charset="0"/>
              </a:defRPr>
            </a:lvl5pPr>
            <a:lvl6pPr marL="457200" algn="l" rtl="0" fontAlgn="base">
              <a:spcBef>
                <a:spcPct val="0"/>
              </a:spcBef>
              <a:spcAft>
                <a:spcPct val="0"/>
              </a:spcAft>
              <a:defRPr sz="4000">
                <a:solidFill>
                  <a:srgbClr val="C1EEFF"/>
                </a:solidFill>
                <a:latin typeface="Corbel" pitchFamily="34" charset="0"/>
              </a:defRPr>
            </a:lvl6pPr>
            <a:lvl7pPr marL="914400" algn="l" rtl="0" fontAlgn="base">
              <a:spcBef>
                <a:spcPct val="0"/>
              </a:spcBef>
              <a:spcAft>
                <a:spcPct val="0"/>
              </a:spcAft>
              <a:defRPr sz="4000">
                <a:solidFill>
                  <a:srgbClr val="C1EEFF"/>
                </a:solidFill>
                <a:latin typeface="Corbel" pitchFamily="34" charset="0"/>
              </a:defRPr>
            </a:lvl7pPr>
            <a:lvl8pPr marL="1371600" algn="l" rtl="0" fontAlgn="base">
              <a:spcBef>
                <a:spcPct val="0"/>
              </a:spcBef>
              <a:spcAft>
                <a:spcPct val="0"/>
              </a:spcAft>
              <a:defRPr sz="4000">
                <a:solidFill>
                  <a:srgbClr val="C1EEFF"/>
                </a:solidFill>
                <a:latin typeface="Corbel" pitchFamily="34" charset="0"/>
              </a:defRPr>
            </a:lvl8pPr>
            <a:lvl9pPr marL="1828800" algn="l" rtl="0" fontAlgn="base">
              <a:spcBef>
                <a:spcPct val="0"/>
              </a:spcBef>
              <a:spcAft>
                <a:spcPct val="0"/>
              </a:spcAft>
              <a:defRPr sz="4000">
                <a:solidFill>
                  <a:srgbClr val="C1EEFF"/>
                </a:solidFill>
                <a:latin typeface="Corbel" pitchFamily="34" charset="0"/>
              </a:defRPr>
            </a:lvl9pPr>
            <a:extLst/>
          </a:lstStyle>
          <a:p>
            <a:pPr algn="ctr">
              <a:defRPr/>
            </a:pPr>
            <a:r>
              <a:rPr lang="en-US" sz="3600" b="1" dirty="0" smtClean="0">
                <a:solidFill>
                  <a:srgbClr val="FFFF00"/>
                </a:solidFill>
                <a:latin typeface="Arial" pitchFamily="34" charset="0"/>
                <a:cs typeface="Arial" pitchFamily="34" charset="0"/>
              </a:rPr>
              <a:t>Director’s Report Outline</a:t>
            </a:r>
          </a:p>
        </p:txBody>
      </p:sp>
    </p:spTree>
    <p:extLst>
      <p:ext uri="{BB962C8B-B14F-4D97-AF65-F5344CB8AC3E}">
        <p14:creationId xmlns:p14="http://schemas.microsoft.com/office/powerpoint/2010/main" val="1135049397"/>
      </p:ext>
    </p:extLst>
  </p:cSld>
  <p:clrMapOvr>
    <a:masterClrMapping/>
  </p:clrMapOvr>
  <p:transition spd="slow">
    <p:wipe dir="d"/>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3176" y="6635"/>
            <a:ext cx="9144000" cy="811212"/>
          </a:xfrm>
          <a:prstGeom prst="rect">
            <a:avLst/>
          </a:prstGeom>
        </p:spPr>
        <p:txBody>
          <a:bodyPr/>
          <a:lstStyle/>
          <a:p>
            <a:pPr algn="ctr">
              <a:defRPr/>
            </a:pPr>
            <a:r>
              <a:rPr lang="en-US" sz="3600" spc="-100" dirty="0" smtClean="0">
                <a:solidFill>
                  <a:srgbClr val="FFFF00"/>
                </a:solidFill>
                <a:cs typeface="Arial" pitchFamily="34" charset="0"/>
              </a:rPr>
              <a:t>Alan S. </a:t>
            </a:r>
            <a:r>
              <a:rPr lang="en-US" sz="3600" spc="-100" dirty="0" err="1" smtClean="0">
                <a:solidFill>
                  <a:srgbClr val="FFFF00"/>
                </a:solidFill>
                <a:cs typeface="Arial" pitchFamily="34" charset="0"/>
              </a:rPr>
              <a:t>Rabson</a:t>
            </a:r>
            <a:r>
              <a:rPr lang="en-US" sz="3600" spc="-100" dirty="0" smtClean="0">
                <a:solidFill>
                  <a:srgbClr val="FFFF00"/>
                </a:solidFill>
                <a:cs typeface="Arial" pitchFamily="34" charset="0"/>
              </a:rPr>
              <a:t> </a:t>
            </a:r>
            <a:r>
              <a:rPr lang="en-US" sz="3600" spc="-100" dirty="0">
                <a:solidFill>
                  <a:srgbClr val="FFFF00"/>
                </a:solidFill>
                <a:cs typeface="Arial" pitchFamily="34" charset="0"/>
              </a:rPr>
              <a:t>Award for Clinical </a:t>
            </a:r>
            <a:r>
              <a:rPr lang="en-US" sz="3600" spc="-100" dirty="0" smtClean="0">
                <a:solidFill>
                  <a:srgbClr val="FFFF00"/>
                </a:solidFill>
                <a:cs typeface="Arial" pitchFamily="34" charset="0"/>
              </a:rPr>
              <a:t>Care Given to Bill Gahl </a:t>
            </a:r>
            <a:endParaRPr lang="en-US" sz="3600" spc="-100" dirty="0">
              <a:solidFill>
                <a:srgbClr val="FFFF00"/>
              </a:solidFill>
              <a:latin typeface="Arial" pitchFamily="34" charset="0"/>
              <a:cs typeface="Arial" pitchFamily="34" charset="0"/>
            </a:endParaRPr>
          </a:p>
        </p:txBody>
      </p:sp>
      <p:sp>
        <p:nvSpPr>
          <p:cNvPr id="5" name="AutoShape 2" descr="http://inside.genome.gov/NHGRIStaff/Staff/retrieve.cfm?imageid=15000018&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http://inside.genome.gov/NHGRIStaff/Staff/retrieve.cfm?imageid=15000018&amp;dpi=300&amp;fileformat=jpg"/>
          <p:cNvSpPr>
            <a:spLocks noChangeAspect="1" noChangeArrowheads="1"/>
          </p:cNvSpPr>
          <p:nvPr/>
        </p:nvSpPr>
        <p:spPr bwMode="auto">
          <a:xfrm>
            <a:off x="-1385602" y="-10354338"/>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 name="Group 1"/>
          <p:cNvGrpSpPr/>
          <p:nvPr/>
        </p:nvGrpSpPr>
        <p:grpSpPr>
          <a:xfrm>
            <a:off x="355600" y="1701800"/>
            <a:ext cx="8410412" cy="4366363"/>
            <a:chOff x="355600" y="1460500"/>
            <a:chExt cx="8410412" cy="4366363"/>
          </a:xfrm>
        </p:grpSpPr>
        <p:pic>
          <p:nvPicPr>
            <p:cNvPr id="2560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6738" y="2412999"/>
              <a:ext cx="1879274" cy="2461363"/>
            </a:xfrm>
            <a:prstGeom prst="rect">
              <a:avLst/>
            </a:prstGeom>
            <a:noFill/>
            <a:ln>
              <a:noFill/>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6" name="Picture 6" descr="http://inside.genome.gov/images/intranet/photogallery/NDA2014/slides/p30%20Gahl%204D4A2146.JPG"/>
            <p:cNvPicPr>
              <a:picLocks noChangeAspect="1" noChangeArrowheads="1"/>
            </p:cNvPicPr>
            <p:nvPr/>
          </p:nvPicPr>
          <p:blipFill rotWithShape="1">
            <a:blip r:embed="rId4">
              <a:extLst>
                <a:ext uri="{28A0092B-C50C-407E-A947-70E740481C1C}">
                  <a14:useLocalDpi xmlns:a14="http://schemas.microsoft.com/office/drawing/2010/main" val="0"/>
                </a:ext>
              </a:extLst>
            </a:blip>
            <a:srcRect l="10466" t="12591" r="6101"/>
            <a:stretch/>
          </p:blipFill>
          <p:spPr bwMode="auto">
            <a:xfrm>
              <a:off x="355600" y="1460500"/>
              <a:ext cx="6251576" cy="4366363"/>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4057722"/>
      </p:ext>
    </p:extLst>
  </p:cSld>
  <p:clrMapOvr>
    <a:masterClrMapping/>
  </p:clrMapOvr>
  <p:transition spd="slow">
    <p:wipe dir="d"/>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764" y="5047"/>
            <a:ext cx="9144000" cy="811212"/>
          </a:xfrm>
          <a:prstGeom prst="rect">
            <a:avLst/>
          </a:prstGeom>
        </p:spPr>
        <p:txBody>
          <a:bodyPr/>
          <a:lstStyle/>
          <a:p>
            <a:pPr algn="ctr">
              <a:defRPr/>
            </a:pPr>
            <a:r>
              <a:rPr lang="en-US" sz="3600" spc="-100" dirty="0">
                <a:solidFill>
                  <a:srgbClr val="FFFF00"/>
                </a:solidFill>
                <a:cs typeface="Arial" pitchFamily="34" charset="0"/>
              </a:rPr>
              <a:t>NHGRI Intramural Research Highlights</a:t>
            </a:r>
          </a:p>
        </p:txBody>
      </p:sp>
      <p:sp>
        <p:nvSpPr>
          <p:cNvPr id="26" name="TextBox 25"/>
          <p:cNvSpPr txBox="1"/>
          <p:nvPr/>
        </p:nvSpPr>
        <p:spPr>
          <a:xfrm>
            <a:off x="7318923"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41</a:t>
            </a:r>
            <a:endParaRPr lang="en-US" sz="2000" dirty="0">
              <a:solidFill>
                <a:srgbClr val="00ADDC">
                  <a:lumMod val="40000"/>
                  <a:lumOff val="60000"/>
                </a:srgbClr>
              </a:solidFill>
              <a:latin typeface="Arial" charset="0"/>
            </a:endParaRPr>
          </a:p>
        </p:txBody>
      </p:sp>
      <p:sp>
        <p:nvSpPr>
          <p:cNvPr id="5" name="AutoShape 2" descr="http://inside.genome.gov/NHGRIStaff/Staff/retrieve.cfm?imageid=15000018&amp;dpi=300&amp;fileformat=jpg"/>
          <p:cNvSpPr>
            <a:spLocks noChangeAspect="1" noChangeArrowheads="1"/>
          </p:cNvSpPr>
          <p:nvPr/>
        </p:nvSpPr>
        <p:spPr bwMode="auto">
          <a:xfrm>
            <a:off x="155575" y="-4762500"/>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
        <p:nvSpPr>
          <p:cNvPr id="6" name="AutoShape 4" descr="http://inside.genome.gov/NHGRIStaff/Staff/retrieve.cfm?imageid=15000018&amp;dpi=300&amp;fileformat=jpg"/>
          <p:cNvSpPr>
            <a:spLocks noChangeAspect="1" noChangeArrowheads="1"/>
          </p:cNvSpPr>
          <p:nvPr/>
        </p:nvSpPr>
        <p:spPr bwMode="auto">
          <a:xfrm>
            <a:off x="-1385602" y="-10354338"/>
            <a:ext cx="15240000" cy="99250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grpSp>
        <p:nvGrpSpPr>
          <p:cNvPr id="8" name="Group 7"/>
          <p:cNvGrpSpPr/>
          <p:nvPr/>
        </p:nvGrpSpPr>
        <p:grpSpPr>
          <a:xfrm>
            <a:off x="1733212" y="3040987"/>
            <a:ext cx="6850924" cy="1238250"/>
            <a:chOff x="1733212" y="3040987"/>
            <a:chExt cx="6850924" cy="1238250"/>
          </a:xfrm>
        </p:grpSpPr>
        <p:pic>
          <p:nvPicPr>
            <p:cNvPr id="103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60088" t="14483" r="18025" b="78510"/>
            <a:stretch/>
          </p:blipFill>
          <p:spPr bwMode="auto">
            <a:xfrm>
              <a:off x="1736789" y="3040988"/>
              <a:ext cx="5325881" cy="62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TextBox 22"/>
            <p:cNvSpPr txBox="1"/>
            <p:nvPr/>
          </p:nvSpPr>
          <p:spPr>
            <a:xfrm>
              <a:off x="1766771" y="3661082"/>
              <a:ext cx="5295900" cy="584775"/>
            </a:xfrm>
            <a:prstGeom prst="rect">
              <a:avLst/>
            </a:prstGeom>
            <a:solidFill>
              <a:schemeClr val="tx1"/>
            </a:solidFill>
          </p:spPr>
          <p:txBody>
            <a:bodyPr wrap="square" rtlCol="0">
              <a:spAutoFit/>
            </a:bodyPr>
            <a:lstStyle/>
            <a:p>
              <a:pPr lvl="1"/>
              <a:r>
                <a:rPr lang="en-US" sz="1600" dirty="0" smtClean="0">
                  <a:solidFill>
                    <a:prstClr val="black"/>
                  </a:solidFill>
                </a:rPr>
                <a:t>Diagnostic Clinical Genome and </a:t>
              </a:r>
              <a:r>
                <a:rPr lang="en-US" sz="1600" dirty="0" err="1" smtClean="0">
                  <a:solidFill>
                    <a:prstClr val="black"/>
                  </a:solidFill>
                </a:rPr>
                <a:t>Exome</a:t>
              </a:r>
              <a:r>
                <a:rPr lang="en-US" sz="1600" dirty="0" smtClean="0">
                  <a:solidFill>
                    <a:prstClr val="black"/>
                  </a:solidFill>
                </a:rPr>
                <a:t> Sequencing</a:t>
              </a:r>
              <a:endParaRPr lang="en-US" sz="1600" dirty="0">
                <a:solidFill>
                  <a:prstClr val="black"/>
                </a:solidFill>
              </a:endParaRPr>
            </a:p>
          </p:txBody>
        </p:sp>
        <p:pic>
          <p:nvPicPr>
            <p:cNvPr id="1026" name="Picture 2" descr="C:\Users\MACDOU~1\AppData\Local\Temp\1\NHGRI-8691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428" t="10596" r="31820" b="38075"/>
            <a:stretch/>
          </p:blipFill>
          <p:spPr bwMode="auto">
            <a:xfrm>
              <a:off x="6701479" y="3040987"/>
              <a:ext cx="1860355" cy="1204448"/>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1733212" y="3040987"/>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 name="Group 8"/>
          <p:cNvGrpSpPr/>
          <p:nvPr/>
        </p:nvGrpSpPr>
        <p:grpSpPr>
          <a:xfrm>
            <a:off x="565552" y="4773601"/>
            <a:ext cx="6851877" cy="1238250"/>
            <a:chOff x="565552" y="4773601"/>
            <a:chExt cx="6851877" cy="1238250"/>
          </a:xfrm>
        </p:grpSpPr>
        <p:sp>
          <p:nvSpPr>
            <p:cNvPr id="12" name="Rectangle 11"/>
            <p:cNvSpPr/>
            <p:nvPr/>
          </p:nvSpPr>
          <p:spPr>
            <a:xfrm>
              <a:off x="5668736" y="4773601"/>
              <a:ext cx="1697667" cy="12382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TextBox 26"/>
            <p:cNvSpPr txBox="1"/>
            <p:nvPr/>
          </p:nvSpPr>
          <p:spPr>
            <a:xfrm>
              <a:off x="603653" y="5403712"/>
              <a:ext cx="5124450" cy="584775"/>
            </a:xfrm>
            <a:prstGeom prst="rect">
              <a:avLst/>
            </a:prstGeom>
            <a:solidFill>
              <a:schemeClr val="tx1"/>
            </a:solidFill>
            <a:ln>
              <a:noFill/>
            </a:ln>
          </p:spPr>
          <p:txBody>
            <a:bodyPr wrap="square" rtlCol="0">
              <a:spAutoFit/>
            </a:bodyPr>
            <a:lstStyle/>
            <a:p>
              <a:r>
                <a:rPr lang="en-US" sz="1600" dirty="0" smtClean="0">
                  <a:solidFill>
                    <a:prstClr val="black"/>
                  </a:solidFill>
                </a:rPr>
                <a:t>A Dual Role for Planar Cell Polarity Genes in Ciliated Cells</a:t>
              </a:r>
              <a:endParaRPr lang="en-US" sz="1600" dirty="0">
                <a:solidFill>
                  <a:prstClr val="black"/>
                </a:solidFill>
              </a:endParaRPr>
            </a:p>
          </p:txBody>
        </p:sp>
        <p:sp>
          <p:nvSpPr>
            <p:cNvPr id="14" name="Rectangle 13"/>
            <p:cNvSpPr/>
            <p:nvPr/>
          </p:nvSpPr>
          <p:spPr>
            <a:xfrm>
              <a:off x="4419600" y="4795028"/>
              <a:ext cx="1249136" cy="60868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descr="C:\Users\MACDOU~1\AppData\Local\Temp\1\NHGRI-2532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547" t="-1" r="34684" b="46090"/>
            <a:stretch/>
          </p:blipFill>
          <p:spPr bwMode="auto">
            <a:xfrm>
              <a:off x="5556653" y="4795027"/>
              <a:ext cx="1860776" cy="11934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7" descr="PNAS-PFAPA_04_08_11.jpg"/>
            <p:cNvPicPr>
              <a:picLocks noChangeAspect="1"/>
            </p:cNvPicPr>
            <p:nvPr/>
          </p:nvPicPr>
          <p:blipFill rotWithShape="1">
            <a:blip r:embed="rId6">
              <a:extLst>
                <a:ext uri="{28A0092B-C50C-407E-A947-70E740481C1C}">
                  <a14:useLocalDpi xmlns:a14="http://schemas.microsoft.com/office/drawing/2010/main" val="0"/>
                </a:ext>
              </a:extLst>
            </a:blip>
            <a:srcRect l="1604" t="-1" r="93916" b="74618"/>
            <a:stretch/>
          </p:blipFill>
          <p:spPr bwMode="auto">
            <a:xfrm rot="5400000">
              <a:off x="2585413" y="2815322"/>
              <a:ext cx="625681" cy="4589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565552" y="4773601"/>
              <a:ext cx="685092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 name="Group 6"/>
          <p:cNvGrpSpPr/>
          <p:nvPr/>
        </p:nvGrpSpPr>
        <p:grpSpPr>
          <a:xfrm>
            <a:off x="544286" y="1237486"/>
            <a:ext cx="7040789" cy="1261239"/>
            <a:chOff x="544286" y="1237486"/>
            <a:chExt cx="7040789" cy="1261239"/>
          </a:xfrm>
        </p:grpSpPr>
        <p:pic>
          <p:nvPicPr>
            <p:cNvPr id="29" name="Picture 10" descr="http://inside.genome.gov/NHGRIStaff/Staff/retrieve.cfm?imageid=15000029&amp;dpi=300&amp;fileformat=jpg"/>
            <p:cNvPicPr>
              <a:picLocks noChangeAspect="1" noChangeArrowheads="1"/>
            </p:cNvPicPr>
            <p:nvPr/>
          </p:nvPicPr>
          <p:blipFill>
            <a:blip r:embed="rId7" cstate="print"/>
            <a:srcRect l="45519" b="44876"/>
            <a:stretch>
              <a:fillRect/>
            </a:stretch>
          </p:blipFill>
          <p:spPr bwMode="auto">
            <a:xfrm>
              <a:off x="544286" y="1308100"/>
              <a:ext cx="1732810" cy="1143000"/>
            </a:xfrm>
            <a:prstGeom prst="rect">
              <a:avLst/>
            </a:prstGeom>
            <a:noFill/>
          </p:spPr>
        </p:pic>
        <p:pic>
          <p:nvPicPr>
            <p:cNvPr id="5127" name="Picture 7"/>
            <p:cNvPicPr>
              <a:picLocks noChangeAspect="1" noChangeArrowheads="1"/>
            </p:cNvPicPr>
            <p:nvPr/>
          </p:nvPicPr>
          <p:blipFill rotWithShape="1">
            <a:blip r:embed="rId8" cstate="print"/>
            <a:srcRect l="55000" t="24836" r="38516" b="69474"/>
            <a:stretch/>
          </p:blipFill>
          <p:spPr bwMode="auto">
            <a:xfrm>
              <a:off x="5862487" y="1237486"/>
              <a:ext cx="1722588" cy="604570"/>
            </a:xfrm>
            <a:prstGeom prst="rect">
              <a:avLst/>
            </a:prstGeom>
            <a:noFill/>
            <a:ln w="9525">
              <a:noFill/>
              <a:miter lim="800000"/>
              <a:headEnd/>
              <a:tailEnd/>
            </a:ln>
          </p:spPr>
        </p:pic>
        <p:sp>
          <p:nvSpPr>
            <p:cNvPr id="4" name="Rectangle 3"/>
            <p:cNvSpPr/>
            <p:nvPr/>
          </p:nvSpPr>
          <p:spPr>
            <a:xfrm>
              <a:off x="2277096" y="1339256"/>
              <a:ext cx="3604513" cy="369332"/>
            </a:xfrm>
            <a:prstGeom prst="rect">
              <a:avLst/>
            </a:prstGeom>
          </p:spPr>
          <p:txBody>
            <a:bodyPr wrap="none">
              <a:spAutoFit/>
            </a:bodyPr>
            <a:lstStyle/>
            <a:p>
              <a:r>
                <a:rPr lang="en-US" i="1" dirty="0">
                  <a:solidFill>
                    <a:prstClr val="white"/>
                  </a:solidFill>
                </a:rPr>
                <a:t>Science Translational Medicine</a:t>
              </a:r>
              <a:endParaRPr lang="en-US" dirty="0">
                <a:solidFill>
                  <a:prstClr val="white"/>
                </a:solidFill>
              </a:endParaRPr>
            </a:p>
          </p:txBody>
        </p:sp>
        <p:sp>
          <p:nvSpPr>
            <p:cNvPr id="25" name="TextBox 24"/>
            <p:cNvSpPr txBox="1"/>
            <p:nvPr/>
          </p:nvSpPr>
          <p:spPr>
            <a:xfrm>
              <a:off x="2277096" y="1816487"/>
              <a:ext cx="5285754" cy="649345"/>
            </a:xfrm>
            <a:prstGeom prst="rect">
              <a:avLst/>
            </a:prstGeom>
            <a:solidFill>
              <a:schemeClr val="tx1"/>
            </a:solidFill>
          </p:spPr>
          <p:txBody>
            <a:bodyPr wrap="square" rtlCol="0">
              <a:spAutoFit/>
            </a:bodyPr>
            <a:lstStyle/>
            <a:p>
              <a:pPr>
                <a:lnSpc>
                  <a:spcPts val="2300"/>
                </a:lnSpc>
                <a:spcBef>
                  <a:spcPts val="0"/>
                </a:spcBef>
                <a:spcAft>
                  <a:spcPts val="1800"/>
                </a:spcAft>
              </a:pPr>
              <a:r>
                <a:rPr lang="en-US" sz="1500" dirty="0" smtClean="0">
                  <a:solidFill>
                    <a:prstClr val="black"/>
                  </a:solidFill>
                </a:rPr>
                <a:t>Macrophage Models of </a:t>
              </a:r>
              <a:r>
                <a:rPr lang="en-US" sz="1500" dirty="0" err="1" smtClean="0">
                  <a:solidFill>
                    <a:prstClr val="black"/>
                  </a:solidFill>
                </a:rPr>
                <a:t>Gaucher</a:t>
              </a:r>
              <a:r>
                <a:rPr lang="en-US" sz="1500" dirty="0" smtClean="0">
                  <a:solidFill>
                    <a:prstClr val="black"/>
                  </a:solidFill>
                </a:rPr>
                <a:t> Disease for Evaluating Disease Pathogenesis and Candidate Drugs</a:t>
              </a:r>
              <a:endParaRPr lang="en-US" sz="1500" dirty="0">
                <a:solidFill>
                  <a:prstClr val="black"/>
                </a:solidFill>
              </a:endParaRPr>
            </a:p>
          </p:txBody>
        </p:sp>
        <p:sp>
          <p:nvSpPr>
            <p:cNvPr id="2" name="Rectangle 1"/>
            <p:cNvSpPr/>
            <p:nvPr/>
          </p:nvSpPr>
          <p:spPr>
            <a:xfrm>
              <a:off x="544286" y="1260475"/>
              <a:ext cx="7018564" cy="12382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0482637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5248" b="3417"/>
          <a:stretch/>
        </p:blipFill>
        <p:spPr>
          <a:xfrm>
            <a:off x="4764" y="0"/>
            <a:ext cx="9144000" cy="2122117"/>
          </a:xfrm>
          <a:prstGeom prst="rect">
            <a:avLst/>
          </a:prstGeom>
        </p:spPr>
      </p:pic>
      <p:sp>
        <p:nvSpPr>
          <p:cNvPr id="3" name="TextBox 2"/>
          <p:cNvSpPr txBox="1"/>
          <p:nvPr/>
        </p:nvSpPr>
        <p:spPr>
          <a:xfrm>
            <a:off x="-4764" y="2668786"/>
            <a:ext cx="184731" cy="646331"/>
          </a:xfrm>
          <a:prstGeom prst="rect">
            <a:avLst/>
          </a:prstGeom>
          <a:noFill/>
        </p:spPr>
        <p:txBody>
          <a:bodyPr wrap="none" rtlCol="0">
            <a:spAutoFit/>
          </a:bodyPr>
          <a:lstStyle/>
          <a:p>
            <a:endParaRPr lang="en-US" dirty="0" smtClean="0">
              <a:solidFill>
                <a:prstClr val="white"/>
              </a:solidFill>
            </a:endParaRPr>
          </a:p>
          <a:p>
            <a:endParaRPr lang="en-US" dirty="0">
              <a:solidFill>
                <a:prstClr val="white"/>
              </a:solidFill>
            </a:endParaRPr>
          </a:p>
        </p:txBody>
      </p:sp>
      <p:sp>
        <p:nvSpPr>
          <p:cNvPr id="4" name="TextBox 3"/>
          <p:cNvSpPr txBox="1"/>
          <p:nvPr/>
        </p:nvSpPr>
        <p:spPr>
          <a:xfrm>
            <a:off x="179967" y="2363769"/>
            <a:ext cx="8719484" cy="4031873"/>
          </a:xfrm>
          <a:prstGeom prst="rect">
            <a:avLst/>
          </a:prstGeom>
          <a:noFill/>
        </p:spPr>
        <p:txBody>
          <a:bodyPr wrap="square" rtlCol="0">
            <a:spAutoFit/>
          </a:bodyPr>
          <a:lstStyle/>
          <a:p>
            <a:pPr algn="ctr"/>
            <a:r>
              <a:rPr lang="en-US" sz="3200" dirty="0" smtClean="0">
                <a:solidFill>
                  <a:prstClr val="white"/>
                </a:solidFill>
              </a:rPr>
              <a:t>To receive </a:t>
            </a:r>
            <a:r>
              <a:rPr lang="en-US" sz="3200" i="1" dirty="0" smtClean="0">
                <a:solidFill>
                  <a:prstClr val="white"/>
                </a:solidFill>
              </a:rPr>
              <a:t>The </a:t>
            </a:r>
            <a:r>
              <a:rPr lang="en-US" sz="3200" i="1" dirty="0">
                <a:solidFill>
                  <a:prstClr val="white"/>
                </a:solidFill>
              </a:rPr>
              <a:t>Genomics Landscape</a:t>
            </a:r>
            <a:r>
              <a:rPr lang="en-US" sz="3200" dirty="0">
                <a:solidFill>
                  <a:prstClr val="white"/>
                </a:solidFill>
              </a:rPr>
              <a:t>, </a:t>
            </a:r>
            <a:endParaRPr lang="en-US" sz="3200" dirty="0" smtClean="0">
              <a:solidFill>
                <a:prstClr val="white"/>
              </a:solidFill>
            </a:endParaRPr>
          </a:p>
          <a:p>
            <a:pPr algn="ctr"/>
            <a:r>
              <a:rPr lang="en-US" sz="3200" dirty="0" smtClean="0">
                <a:solidFill>
                  <a:prstClr val="white"/>
                </a:solidFill>
              </a:rPr>
              <a:t>go to </a:t>
            </a:r>
            <a:r>
              <a:rPr lang="en-US" sz="3200" dirty="0" smtClean="0">
                <a:solidFill>
                  <a:srgbClr val="FF9933"/>
                </a:solidFill>
              </a:rPr>
              <a:t>list.nih.gov</a:t>
            </a:r>
            <a:endParaRPr lang="en-US" sz="3200" dirty="0">
              <a:solidFill>
                <a:srgbClr val="FF9933"/>
              </a:solidFill>
            </a:endParaRPr>
          </a:p>
          <a:p>
            <a:pPr algn="ctr"/>
            <a:endParaRPr lang="en-US" sz="3200" u="sng" dirty="0">
              <a:solidFill>
                <a:prstClr val="white"/>
              </a:solidFill>
            </a:endParaRPr>
          </a:p>
          <a:p>
            <a:pPr algn="ctr"/>
            <a:r>
              <a:rPr lang="en-US" sz="3200" dirty="0" smtClean="0">
                <a:solidFill>
                  <a:prstClr val="white"/>
                </a:solidFill>
              </a:rPr>
              <a:t>Search for </a:t>
            </a:r>
            <a:r>
              <a:rPr lang="en-US" sz="3200" dirty="0" smtClean="0">
                <a:solidFill>
                  <a:srgbClr val="FF9933"/>
                </a:solidFill>
              </a:rPr>
              <a:t>NHGRILANDSCAPE</a:t>
            </a:r>
          </a:p>
          <a:p>
            <a:pPr algn="ctr"/>
            <a:endParaRPr lang="en-US" sz="3200" dirty="0" smtClean="0">
              <a:solidFill>
                <a:srgbClr val="7FD13B"/>
              </a:solidFill>
            </a:endParaRPr>
          </a:p>
          <a:p>
            <a:pPr algn="ctr"/>
            <a:endParaRPr lang="en-US" sz="3200" dirty="0" smtClean="0">
              <a:solidFill>
                <a:prstClr val="white"/>
              </a:solidFill>
            </a:endParaRPr>
          </a:p>
          <a:p>
            <a:pPr algn="ctr"/>
            <a:r>
              <a:rPr lang="en-US" sz="3200" dirty="0" smtClean="0">
                <a:solidFill>
                  <a:prstClr val="white"/>
                </a:solidFill>
              </a:rPr>
              <a:t>Past issues can </a:t>
            </a:r>
            <a:r>
              <a:rPr lang="en-US" sz="3200" dirty="0">
                <a:solidFill>
                  <a:prstClr val="white"/>
                </a:solidFill>
              </a:rPr>
              <a:t>be accessed at: </a:t>
            </a:r>
            <a:r>
              <a:rPr lang="en-US" sz="3200" dirty="0" smtClean="0">
                <a:solidFill>
                  <a:srgbClr val="FF9933"/>
                </a:solidFill>
              </a:rPr>
              <a:t>genome.gov/27527308</a:t>
            </a:r>
            <a:r>
              <a:rPr lang="en-US" sz="3200" dirty="0">
                <a:solidFill>
                  <a:prstClr val="white"/>
                </a:solidFill>
              </a:rPr>
              <a:t> </a:t>
            </a:r>
            <a:endParaRPr lang="en-US" sz="3200" b="0" dirty="0">
              <a:solidFill>
                <a:prstClr val="white"/>
              </a:solidFill>
            </a:endParaRPr>
          </a:p>
        </p:txBody>
      </p:sp>
      <p:sp>
        <p:nvSpPr>
          <p:cNvPr id="5" name="TextBox 4"/>
          <p:cNvSpPr txBox="1"/>
          <p:nvPr/>
        </p:nvSpPr>
        <p:spPr>
          <a:xfrm>
            <a:off x="7316160" y="6410325"/>
            <a:ext cx="1795684" cy="400110"/>
          </a:xfrm>
          <a:prstGeom prst="rect">
            <a:avLst/>
          </a:prstGeom>
          <a:no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40</a:t>
            </a:r>
            <a:endParaRPr lang="en-US" sz="2000" dirty="0">
              <a:solidFill>
                <a:srgbClr val="00ADDC">
                  <a:lumMod val="40000"/>
                  <a:lumOff val="60000"/>
                </a:srgbClr>
              </a:solidFill>
              <a:latin typeface="Arial" charset="0"/>
            </a:endParaRPr>
          </a:p>
        </p:txBody>
      </p:sp>
      <p:sp>
        <p:nvSpPr>
          <p:cNvPr id="6" name="TextBox 5"/>
          <p:cNvSpPr txBox="1"/>
          <p:nvPr/>
        </p:nvSpPr>
        <p:spPr>
          <a:xfrm>
            <a:off x="7318375" y="6411063"/>
            <a:ext cx="1795684"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a:t>
            </a:r>
            <a:r>
              <a:rPr lang="en-US" sz="2000" dirty="0" smtClean="0">
                <a:solidFill>
                  <a:srgbClr val="00ADDC">
                    <a:lumMod val="40000"/>
                    <a:lumOff val="60000"/>
                  </a:srgbClr>
                </a:solidFill>
                <a:latin typeface="Arial" charset="0"/>
              </a:rPr>
              <a:t>42</a:t>
            </a:r>
            <a:endParaRPr lang="en-US" sz="2000" dirty="0">
              <a:solidFill>
                <a:srgbClr val="00ADDC">
                  <a:lumMod val="40000"/>
                  <a:lumOff val="60000"/>
                </a:srgbClr>
              </a:solidFill>
              <a:latin typeface="Arial" charset="0"/>
            </a:endParaRPr>
          </a:p>
        </p:txBody>
      </p:sp>
    </p:spTree>
    <p:extLst>
      <p:ext uri="{BB962C8B-B14F-4D97-AF65-F5344CB8AC3E}">
        <p14:creationId xmlns:p14="http://schemas.microsoft.com/office/powerpoint/2010/main" val="1650569312"/>
      </p:ext>
    </p:extLst>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6413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End of an NHGRI Era: Mark Guyer Retires</a:t>
            </a:r>
            <a:endParaRPr lang="en-US" sz="3600" b="1" dirty="0">
              <a:solidFill>
                <a:srgbClr val="FFFF00"/>
              </a:solidFill>
              <a:latin typeface="Arial" pitchFamily="34" charset="0"/>
              <a:cs typeface="Arial" pitchFamily="34" charset="0"/>
            </a:endParaRPr>
          </a:p>
        </p:txBody>
      </p:sp>
      <p:grpSp>
        <p:nvGrpSpPr>
          <p:cNvPr id="2" name="Group 1"/>
          <p:cNvGrpSpPr/>
          <p:nvPr/>
        </p:nvGrpSpPr>
        <p:grpSpPr>
          <a:xfrm>
            <a:off x="0" y="992843"/>
            <a:ext cx="9144000" cy="5509056"/>
            <a:chOff x="0" y="992843"/>
            <a:chExt cx="9144000" cy="5509056"/>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36584" t="12454" r="23008" b="22360"/>
            <a:stretch/>
          </p:blipFill>
          <p:spPr>
            <a:xfrm>
              <a:off x="6805759" y="3460941"/>
              <a:ext cx="1587090" cy="1915834"/>
            </a:xfrm>
            <a:prstGeom prst="roundRect">
              <a:avLst/>
            </a:prstGeom>
          </p:spPr>
        </p:pic>
        <p:pic>
          <p:nvPicPr>
            <p:cNvPr id="8" name="Picture 7" descr="S:\CENTERS\Kris\Presos&amp;Posters&amp;Pictures\Pictures\PetersonGuyer Retirement\Retirement Event Image Collection KrisW\Number 1-early1\Guyer CSH1.jpg"/>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47496" t="30268" r="25966" b="25748"/>
            <a:stretch/>
          </p:blipFill>
          <p:spPr bwMode="auto">
            <a:xfrm>
              <a:off x="652622" y="1303865"/>
              <a:ext cx="1613323" cy="1915835"/>
            </a:xfrm>
            <a:prstGeom prst="roundRect">
              <a:avLst/>
            </a:prstGeom>
            <a:noFill/>
            <a:ln>
              <a:noFill/>
            </a:ln>
            <a:extLst>
              <a:ext uri="{53640926-AAD7-44D8-BBD7-CCE9431645EC}">
                <a14:shadowObscured xmlns:a14="http://schemas.microsoft.com/office/drawing/2010/main"/>
              </a:ext>
            </a:extLst>
          </p:spPr>
        </p:pic>
        <p:pic>
          <p:nvPicPr>
            <p:cNvPr id="10" name="Picture 9" descr="S:\CENTERS\Kris\Presos&amp;Posters&amp;Pictures\Pictures\PetersonGuyer Retirement\Retirement Event Image Collection KrisW\Number 3-1999to2005HGP\HairyEyeBall.png"/>
            <p:cNvPicPr/>
            <p:nvPr/>
          </p:nvPicPr>
          <p:blipFill rotWithShape="1">
            <a:blip r:embed="rId7" cstate="print">
              <a:extLst>
                <a:ext uri="{28A0092B-C50C-407E-A947-70E740481C1C}">
                  <a14:useLocalDpi xmlns:a14="http://schemas.microsoft.com/office/drawing/2010/main" val="0"/>
                </a:ext>
              </a:extLst>
            </a:blip>
            <a:srcRect t="3210" b="14843"/>
            <a:stretch/>
          </p:blipFill>
          <p:spPr bwMode="auto">
            <a:xfrm>
              <a:off x="652622" y="3459818"/>
              <a:ext cx="1613323" cy="1915835"/>
            </a:xfrm>
            <a:prstGeom prst="roundRect">
              <a:avLst/>
            </a:prstGeom>
            <a:noFill/>
            <a:ln>
              <a:noFill/>
            </a:ln>
            <a:extLst>
              <a:ext uri="{53640926-AAD7-44D8-BBD7-CCE9431645EC}">
                <a14:shadowObscured xmlns:a14="http://schemas.microsoft.com/office/drawing/2010/main"/>
              </a:ext>
            </a:extLst>
          </p:spPr>
        </p:pic>
        <p:pic>
          <p:nvPicPr>
            <p:cNvPr id="11" name="Picture 10" descr="S:\CENTERS\Kris\Presos&amp;Posters&amp;Pictures\Pictures\PetersonGuyer Retirement\Retirement Event Image Collection KrisW\Number 6-2006to2010\Mark picnic 2006.jpg"/>
            <p:cNvPicPr/>
            <p:nvPr/>
          </p:nvPicPr>
          <p:blipFill rotWithShape="1">
            <a:blip r:embed="rId8" cstate="print">
              <a:extLst>
                <a:ext uri="{28A0092B-C50C-407E-A947-70E740481C1C}">
                  <a14:useLocalDpi xmlns:a14="http://schemas.microsoft.com/office/drawing/2010/main" val="0"/>
                </a:ext>
              </a:extLst>
            </a:blip>
            <a:srcRect l="17064" r="28178"/>
            <a:stretch/>
          </p:blipFill>
          <p:spPr bwMode="auto">
            <a:xfrm>
              <a:off x="6805759" y="1303865"/>
              <a:ext cx="1587090" cy="1915835"/>
            </a:xfrm>
            <a:prstGeom prst="roundRect">
              <a:avLst/>
            </a:prstGeom>
            <a:noFill/>
            <a:ln>
              <a:noFill/>
            </a:ln>
            <a:extLst>
              <a:ext uri="{53640926-AAD7-44D8-BBD7-CCE9431645EC}">
                <a14:shadowObscured xmlns:a14="http://schemas.microsoft.com/office/drawing/2010/main"/>
              </a:ext>
            </a:extLst>
          </p:spPr>
        </p:pic>
        <p:sp>
          <p:nvSpPr>
            <p:cNvPr id="13" name="Title 1"/>
            <p:cNvSpPr txBox="1">
              <a:spLocks/>
            </p:cNvSpPr>
            <p:nvPr/>
          </p:nvSpPr>
          <p:spPr>
            <a:xfrm>
              <a:off x="0" y="5720849"/>
              <a:ext cx="9144000" cy="781050"/>
            </a:xfrm>
            <a:prstGeom prst="rect">
              <a:avLst/>
            </a:prstGeom>
          </p:spPr>
          <p:txBody>
            <a:bodyPr/>
            <a:lstStyle/>
            <a:p>
              <a:pPr algn="ctr" eaLnBrk="0" hangingPunct="0">
                <a:defRPr/>
              </a:pPr>
              <a:r>
                <a:rPr lang="en-US" sz="3200" spc="-100" dirty="0" smtClean="0">
                  <a:solidFill>
                    <a:prstClr val="white"/>
                  </a:solidFill>
                  <a:latin typeface="Arial" charset="0"/>
                  <a:cs typeface="Arial" charset="0"/>
                </a:rPr>
                <a:t>Mark </a:t>
              </a:r>
              <a:r>
                <a:rPr lang="en-US" sz="3200" spc="-100" dirty="0" err="1" smtClean="0">
                  <a:solidFill>
                    <a:prstClr val="white"/>
                  </a:solidFill>
                  <a:latin typeface="Arial" charset="0"/>
                  <a:cs typeface="Arial" charset="0"/>
                </a:rPr>
                <a:t>Guyer</a:t>
              </a:r>
              <a:r>
                <a:rPr lang="en-US" sz="3200" spc="-100" dirty="0" smtClean="0">
                  <a:solidFill>
                    <a:prstClr val="white"/>
                  </a:solidFill>
                  <a:latin typeface="Arial" charset="0"/>
                  <a:cs typeface="Arial" charset="0"/>
                </a:rPr>
                <a:t>, Ph.D.</a:t>
              </a:r>
              <a:endParaRPr lang="en-US" sz="3200" spc="-100" dirty="0">
                <a:solidFill>
                  <a:prstClr val="white"/>
                </a:solidFill>
                <a:latin typeface="Arial" charset="0"/>
                <a:cs typeface="Arial" charset="0"/>
              </a:endParaRPr>
            </a:p>
          </p:txBody>
        </p:sp>
        <p:pic>
          <p:nvPicPr>
            <p:cNvPr id="1026" name="Picture 2" descr="S:\CENTERS\Kris\Presos&amp;Posters&amp;Pictures\Pictures\PetersonGuyer Retirement\DSC_9726.JPG"/>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l="6666" t="13369" r="55208" b="17752"/>
            <a:stretch/>
          </p:blipFill>
          <p:spPr bwMode="auto">
            <a:xfrm>
              <a:off x="2648126" y="992843"/>
              <a:ext cx="3818920" cy="4591051"/>
            </a:xfrm>
            <a:prstGeom prst="round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8293367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2" name="Picture 5" descr="topbann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925" y="0"/>
            <a:ext cx="797242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p:nvSpPr>
        <p:spPr bwMode="auto">
          <a:xfrm>
            <a:off x="0" y="1297533"/>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smtClean="0">
                <a:solidFill>
                  <a:srgbClr val="FFFFFF"/>
                </a:solidFill>
                <a:cs typeface="Arial" pitchFamily="34" charset="0"/>
              </a:rPr>
              <a:t>Thanks</a:t>
            </a:r>
            <a:r>
              <a:rPr lang="en-US" sz="4400" dirty="0">
                <a:solidFill>
                  <a:srgbClr val="FFFFFF"/>
                </a:solidFill>
                <a:cs typeface="Arial" pitchFamily="34" charset="0"/>
              </a:rPr>
              <a:t>!</a:t>
            </a:r>
          </a:p>
        </p:txBody>
      </p:sp>
      <p:sp>
        <p:nvSpPr>
          <p:cNvPr id="94214" name="Rectangle 6"/>
          <p:cNvSpPr>
            <a:spLocks noChangeArrowheads="1"/>
          </p:cNvSpPr>
          <p:nvPr/>
        </p:nvSpPr>
        <p:spPr bwMode="auto">
          <a:xfrm>
            <a:off x="0" y="5894388"/>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US" sz="4400" dirty="0">
                <a:solidFill>
                  <a:srgbClr val="FFFFFF"/>
                </a:solidFill>
                <a:cs typeface="Arial" pitchFamily="34" charset="0"/>
              </a:rPr>
              <a:t>Special Thanks!</a:t>
            </a:r>
          </a:p>
        </p:txBody>
      </p:sp>
      <p:pic>
        <p:nvPicPr>
          <p:cNvPr id="1026" name="Picture 2" descr="\\centaur.nhgri.nih.gov\CPLB_Digital_Media_Archive\Archived Photos by date\2014\Watson_Smithsonian_7_15_14\not used\DSC_241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9424" y="2105571"/>
            <a:ext cx="5559425" cy="36988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70055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slide F2a-01.jpg"/>
          <p:cNvPicPr>
            <a:picLocks noChangeAspect="1"/>
          </p:cNvPicPr>
          <p:nvPr/>
        </p:nvPicPr>
        <p:blipFill>
          <a:blip r:embed="rId3" cstate="print"/>
          <a:stretch>
            <a:fillRect/>
          </a:stretch>
        </p:blipFill>
        <p:spPr>
          <a:xfrm>
            <a:off x="0" y="0"/>
            <a:ext cx="9144000" cy="6858000"/>
          </a:xfrm>
          <a:prstGeom prst="rect">
            <a:avLst/>
          </a:prstGeom>
        </p:spPr>
      </p:pic>
      <p:sp>
        <p:nvSpPr>
          <p:cNvPr id="6" name="TextBox 5"/>
          <p:cNvSpPr txBox="1"/>
          <p:nvPr/>
        </p:nvSpPr>
        <p:spPr>
          <a:xfrm>
            <a:off x="1554660" y="5711419"/>
            <a:ext cx="6324600" cy="600164"/>
          </a:xfrm>
          <a:prstGeom prst="rect">
            <a:avLst/>
          </a:prstGeom>
          <a:noFill/>
        </p:spPr>
        <p:txBody>
          <a:bodyPr wrap="square" rtlCol="0">
            <a:spAutoFit/>
          </a:bodyPr>
          <a:lstStyle/>
          <a:p>
            <a:pPr defTabSz="457200" fontAlgn="auto">
              <a:spcBef>
                <a:spcPts val="0"/>
              </a:spcBef>
              <a:spcAft>
                <a:spcPts val="0"/>
              </a:spcAft>
            </a:pPr>
            <a:r>
              <a:rPr lang="en-US" sz="3300" i="1" dirty="0" smtClean="0">
                <a:solidFill>
                  <a:srgbClr val="E9BC79"/>
                </a:solidFill>
                <a:latin typeface="Arial"/>
                <a:cs typeface="Arial"/>
              </a:rPr>
              <a:t>Advancing human health </a:t>
            </a:r>
          </a:p>
        </p:txBody>
      </p:sp>
      <p:sp>
        <p:nvSpPr>
          <p:cNvPr id="7" name="TextBox 6"/>
          <p:cNvSpPr txBox="1"/>
          <p:nvPr/>
        </p:nvSpPr>
        <p:spPr>
          <a:xfrm>
            <a:off x="1391740" y="6157997"/>
            <a:ext cx="6324600" cy="600164"/>
          </a:xfrm>
          <a:prstGeom prst="rect">
            <a:avLst/>
          </a:prstGeom>
          <a:noFill/>
        </p:spPr>
        <p:txBody>
          <a:bodyPr wrap="square" rtlCol="0">
            <a:spAutoFit/>
          </a:bodyPr>
          <a:lstStyle/>
          <a:p>
            <a:pPr algn="r" defTabSz="457200" fontAlgn="auto">
              <a:spcBef>
                <a:spcPts val="0"/>
              </a:spcBef>
              <a:spcAft>
                <a:spcPts val="0"/>
              </a:spcAft>
            </a:pPr>
            <a:r>
              <a:rPr lang="en-US" sz="3300" i="1" dirty="0" smtClean="0">
                <a:solidFill>
                  <a:srgbClr val="E9BC79"/>
                </a:solidFill>
                <a:latin typeface="Arial"/>
                <a:cs typeface="Arial"/>
              </a:rPr>
              <a:t>through genomics research</a:t>
            </a:r>
            <a:endParaRPr lang="en-US" sz="3300" i="1" dirty="0">
              <a:solidFill>
                <a:srgbClr val="E9BC79"/>
              </a:solidFill>
              <a:latin typeface="Arial"/>
              <a:cs typeface="Arial"/>
            </a:endParaRPr>
          </a:p>
        </p:txBody>
      </p:sp>
    </p:spTree>
    <p:extLst>
      <p:ext uri="{BB962C8B-B14F-4D97-AF65-F5344CB8AC3E}">
        <p14:creationId xmlns:p14="http://schemas.microsoft.com/office/powerpoint/2010/main" val="262747413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title"/>
          </p:nvPr>
        </p:nvSpPr>
        <p:spPr>
          <a:xfrm>
            <a:off x="0" y="6776"/>
            <a:ext cx="9144000" cy="639763"/>
          </a:xfrm>
        </p:spPr>
        <p:txBody>
          <a:bodyPr/>
          <a:lstStyle/>
          <a:p>
            <a:pPr algn="ctr">
              <a:defRPr/>
            </a:pPr>
            <a:r>
              <a:rPr lang="en-US" sz="3600" b="1" dirty="0" smtClean="0">
                <a:solidFill>
                  <a:srgbClr val="FFFF00"/>
                </a:solidFill>
                <a:latin typeface="Arial" charset="0"/>
                <a:cs typeface="Arial" charset="0"/>
              </a:rPr>
              <a:t>Genome: Unlocking Life’s Code</a:t>
            </a:r>
            <a:r>
              <a:rPr lang="en-US" sz="3600" b="1" i="1" dirty="0">
                <a:solidFill>
                  <a:srgbClr val="FFFF00"/>
                </a:solidFill>
                <a:latin typeface="Arial" charset="0"/>
                <a:cs typeface="Arial" charset="0"/>
              </a:rPr>
              <a:t> </a:t>
            </a:r>
            <a:r>
              <a:rPr lang="en-US" sz="3600" b="1" dirty="0" smtClean="0">
                <a:solidFill>
                  <a:srgbClr val="FFFF00"/>
                </a:solidFill>
                <a:latin typeface="Arial" charset="0"/>
                <a:cs typeface="Arial" charset="0"/>
              </a:rPr>
              <a:t>Exhibition</a:t>
            </a:r>
            <a:endParaRPr lang="en-US" sz="3600" b="1" dirty="0">
              <a:solidFill>
                <a:srgbClr val="FFFF00"/>
              </a:solidFill>
              <a:latin typeface="Arial" pitchFamily="34" charset="0"/>
              <a:cs typeface="Arial" pitchFamily="34" charset="0"/>
            </a:endParaRPr>
          </a:p>
        </p:txBody>
      </p:sp>
      <p:pic>
        <p:nvPicPr>
          <p:cNvPr id="6" name="Picture 2" descr="C:\Users\egreen\Desktop\GENOME exhibi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6936" y="791559"/>
            <a:ext cx="2220581" cy="2220581"/>
          </a:xfrm>
          <a:prstGeom prst="rect">
            <a:avLst/>
          </a:prstGeom>
          <a:noFill/>
          <a:effectLst>
            <a:softEdge rad="215900"/>
          </a:effectLst>
          <a:extLst>
            <a:ext uri="{909E8E84-426E-40DD-AFC4-6F175D3DCCD1}">
              <a14:hiddenFill xmlns:a14="http://schemas.microsoft.com/office/drawing/2010/main">
                <a:solidFill>
                  <a:srgbClr val="FFFFFF"/>
                </a:solidFill>
              </a14:hiddenFill>
            </a:ext>
          </a:extLst>
        </p:spPr>
      </p:pic>
      <p:pic>
        <p:nvPicPr>
          <p:cNvPr id="1026" name="Picture 2" descr="S:\CENTERS\Kris\Smithsonian Natural History Exhibit\Fractal Globule 3.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78028" y="787515"/>
            <a:ext cx="2224624" cy="22246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8" name="Picture 28" descr="\\centaur.nhgri.nih.gov\share\DERshare\OD\Green-Mandich Working Folder\01_Photographs\00_EDG Favorites\6_Exhibition\IMG_3230.JPG"/>
          <p:cNvPicPr>
            <a:picLocks noChangeAspect="1" noChangeArrowheads="1"/>
          </p:cNvPicPr>
          <p:nvPr/>
        </p:nvPicPr>
        <p:blipFill>
          <a:blip r:embed="rId5" cstate="print">
            <a:extLst>
              <a:ext uri="{28A0092B-C50C-407E-A947-70E740481C1C}">
                <a14:useLocalDpi xmlns:a14="http://schemas.microsoft.com/office/drawing/2010/main" val="0"/>
              </a:ext>
            </a:extLst>
          </a:blip>
          <a:srcRect l="19710" r="24176" b="10950"/>
          <a:stretch>
            <a:fillRect/>
          </a:stretch>
        </p:blipFill>
        <p:spPr bwMode="auto">
          <a:xfrm>
            <a:off x="1203404" y="903316"/>
            <a:ext cx="1873021" cy="1997066"/>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318375" y="6411063"/>
            <a:ext cx="1653017" cy="400110"/>
          </a:xfrm>
          <a:prstGeom prst="rect">
            <a:avLst/>
          </a:prstGeom>
          <a:solidFill>
            <a:srgbClr val="000066"/>
          </a:solidFill>
        </p:spPr>
        <p:txBody>
          <a:bodyPr wrap="none">
            <a:spAutoFit/>
          </a:bodyPr>
          <a:lstStyle/>
          <a:p>
            <a:pPr>
              <a:defRPr/>
            </a:pPr>
            <a:r>
              <a:rPr lang="en-US" sz="2000" dirty="0">
                <a:solidFill>
                  <a:srgbClr val="00ADDC">
                    <a:lumMod val="40000"/>
                    <a:lumOff val="60000"/>
                  </a:srgbClr>
                </a:solidFill>
                <a:latin typeface="Arial" charset="0"/>
              </a:rPr>
              <a:t>Document 1</a:t>
            </a:r>
          </a:p>
        </p:txBody>
      </p:sp>
      <p:sp>
        <p:nvSpPr>
          <p:cNvPr id="7" name="Rectangle 6"/>
          <p:cNvSpPr/>
          <p:nvPr/>
        </p:nvSpPr>
        <p:spPr>
          <a:xfrm>
            <a:off x="66732" y="3235745"/>
            <a:ext cx="8951140" cy="3016210"/>
          </a:xfrm>
          <a:prstGeom prst="rect">
            <a:avLst/>
          </a:prstGeom>
        </p:spPr>
        <p:txBody>
          <a:bodyPr wrap="square">
            <a:spAutoFit/>
          </a:bodyPr>
          <a:lstStyle/>
          <a:p>
            <a:pPr marL="339725" lvl="1" indent="-228600" defTabSz="630238"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rPr>
              <a:t>&gt;</a:t>
            </a:r>
            <a:r>
              <a:rPr lang="en-US" sz="2600" dirty="0">
                <a:solidFill>
                  <a:prstClr val="white"/>
                </a:solidFill>
                <a:latin typeface="Arial" charset="0"/>
              </a:rPr>
              <a:t>3.3 million visitors since June 2013 opening </a:t>
            </a:r>
            <a:endParaRPr lang="en-US" sz="2600" dirty="0" smtClean="0">
              <a:solidFill>
                <a:prstClr val="white"/>
              </a:solidFill>
              <a:latin typeface="Arial" charset="0"/>
            </a:endParaRPr>
          </a:p>
          <a:p>
            <a:pPr marL="339725" lvl="1" indent="-228600" defTabSz="630238"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cs typeface="Arial" panose="020B0604020202020204" pitchFamily="34" charset="0"/>
              </a:rPr>
              <a:t>Hosted </a:t>
            </a:r>
            <a:r>
              <a:rPr lang="en-US" sz="2600" dirty="0">
                <a:solidFill>
                  <a:prstClr val="white"/>
                </a:solidFill>
                <a:latin typeface="Arial" charset="0"/>
                <a:cs typeface="Arial" panose="020B0604020202020204" pitchFamily="34" charset="0"/>
              </a:rPr>
              <a:t>15 programs in conjunction with </a:t>
            </a:r>
            <a:r>
              <a:rPr lang="en-US" sz="2600" dirty="0" smtClean="0">
                <a:solidFill>
                  <a:prstClr val="white"/>
                </a:solidFill>
                <a:latin typeface="Arial" charset="0"/>
                <a:cs typeface="Arial" panose="020B0604020202020204" pitchFamily="34" charset="0"/>
              </a:rPr>
              <a:t>Smithsonian</a:t>
            </a:r>
          </a:p>
          <a:p>
            <a:pPr marL="339725" lvl="1" indent="-228600" defTabSz="630238"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cs typeface="Arial" panose="020B0604020202020204" pitchFamily="34" charset="0"/>
              </a:rPr>
              <a:t>Website and </a:t>
            </a:r>
            <a:r>
              <a:rPr lang="en-US" sz="2600" dirty="0" smtClean="0">
                <a:solidFill>
                  <a:prstClr val="white"/>
                </a:solidFill>
                <a:latin typeface="Arial" charset="0"/>
                <a:cs typeface="Arial" panose="020B0604020202020204" pitchFamily="34" charset="0"/>
              </a:rPr>
              <a:t>videos </a:t>
            </a:r>
            <a:r>
              <a:rPr lang="en-US" sz="2600" dirty="0">
                <a:solidFill>
                  <a:prstClr val="white"/>
                </a:solidFill>
                <a:latin typeface="Arial" charset="0"/>
                <a:cs typeface="Arial" panose="020B0604020202020204" pitchFamily="34" charset="0"/>
              </a:rPr>
              <a:t>received national recognition</a:t>
            </a:r>
          </a:p>
          <a:p>
            <a:pPr marL="339725" lvl="1" indent="-228600" defTabSz="630238" eaLnBrk="0" hangingPunct="0">
              <a:spcBef>
                <a:spcPts val="1800"/>
              </a:spcBef>
              <a:buClr>
                <a:schemeClr val="tx1"/>
              </a:buClr>
              <a:buSzPct val="95000"/>
              <a:buFont typeface="Wingdings" pitchFamily="2" charset="2"/>
              <a:buChar char=""/>
              <a:defRPr/>
            </a:pPr>
            <a:r>
              <a:rPr lang="en-US" sz="2600" dirty="0">
                <a:solidFill>
                  <a:prstClr val="white"/>
                </a:solidFill>
                <a:latin typeface="Arial" charset="0"/>
                <a:cs typeface="Arial" panose="020B0604020202020204" pitchFamily="34" charset="0"/>
              </a:rPr>
              <a:t>Closing Symposium on September </a:t>
            </a:r>
            <a:r>
              <a:rPr lang="en-US" sz="2600" dirty="0" smtClean="0">
                <a:solidFill>
                  <a:prstClr val="white"/>
                </a:solidFill>
                <a:latin typeface="Arial" charset="0"/>
                <a:cs typeface="Arial" panose="020B0604020202020204" pitchFamily="34" charset="0"/>
              </a:rPr>
              <a:t>30</a:t>
            </a:r>
            <a:endParaRPr lang="en-US" sz="2600" dirty="0">
              <a:solidFill>
                <a:prstClr val="white"/>
              </a:solidFill>
              <a:latin typeface="Arial" charset="0"/>
              <a:cs typeface="Arial" panose="020B0604020202020204" pitchFamily="34" charset="0"/>
            </a:endParaRPr>
          </a:p>
          <a:p>
            <a:pPr marL="339725" lvl="1" indent="-228600" defTabSz="630238" eaLnBrk="0" hangingPunct="0">
              <a:spcBef>
                <a:spcPts val="1800"/>
              </a:spcBef>
              <a:buClr>
                <a:schemeClr val="tx1"/>
              </a:buClr>
              <a:buSzPct val="95000"/>
              <a:buFont typeface="Wingdings" pitchFamily="2" charset="2"/>
              <a:buChar char=""/>
              <a:defRPr/>
            </a:pPr>
            <a:r>
              <a:rPr lang="en-US" sz="2600" dirty="0" smtClean="0">
                <a:solidFill>
                  <a:prstClr val="white"/>
                </a:solidFill>
                <a:latin typeface="Arial" charset="0"/>
                <a:cs typeface="Arial" panose="020B0604020202020204" pitchFamily="34" charset="0"/>
              </a:rPr>
              <a:t>1</a:t>
            </a:r>
            <a:r>
              <a:rPr lang="en-US" sz="2600" baseline="30000" dirty="0">
                <a:solidFill>
                  <a:prstClr val="white"/>
                </a:solidFill>
                <a:latin typeface="Arial" charset="0"/>
                <a:cs typeface="Arial" panose="020B0604020202020204" pitchFamily="34" charset="0"/>
              </a:rPr>
              <a:t>s</a:t>
            </a:r>
            <a:r>
              <a:rPr lang="en-US" sz="2600" baseline="30000" dirty="0" smtClean="0">
                <a:solidFill>
                  <a:prstClr val="white"/>
                </a:solidFill>
                <a:latin typeface="Arial" charset="0"/>
                <a:cs typeface="Arial" panose="020B0604020202020204" pitchFamily="34" charset="0"/>
              </a:rPr>
              <a:t>t</a:t>
            </a:r>
            <a:r>
              <a:rPr lang="en-US" sz="2600" dirty="0" smtClean="0">
                <a:solidFill>
                  <a:prstClr val="white"/>
                </a:solidFill>
                <a:latin typeface="Arial" charset="0"/>
                <a:cs typeface="Arial" panose="020B0604020202020204" pitchFamily="34" charset="0"/>
              </a:rPr>
              <a:t> </a:t>
            </a:r>
            <a:r>
              <a:rPr lang="en-US" sz="2600" dirty="0">
                <a:solidFill>
                  <a:prstClr val="white"/>
                </a:solidFill>
                <a:latin typeface="Arial" charset="0"/>
                <a:cs typeface="Arial" panose="020B0604020202020204" pitchFamily="34" charset="0"/>
              </a:rPr>
              <a:t>stop on 4-5 year traveling tour: San </a:t>
            </a:r>
            <a:r>
              <a:rPr lang="en-US" sz="2600" dirty="0" smtClean="0">
                <a:solidFill>
                  <a:prstClr val="white"/>
                </a:solidFill>
                <a:latin typeface="Arial" charset="0"/>
                <a:cs typeface="Arial" panose="020B0604020202020204" pitchFamily="34" charset="0"/>
              </a:rPr>
              <a:t>Diego</a:t>
            </a:r>
            <a:endParaRPr lang="en-US" sz="2600" dirty="0">
              <a:solidFill>
                <a:prstClr val="white"/>
              </a:solidFill>
              <a:latin typeface="Arial" charset="0"/>
            </a:endParaRPr>
          </a:p>
        </p:txBody>
      </p:sp>
      <p:pic>
        <p:nvPicPr>
          <p:cNvPr id="2" name="Picture 2" descr="C:\Users\egreen\Desktop\Smithsonian Footer_Sept 2014\smith travel email footer lar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383" y="791559"/>
            <a:ext cx="8969162" cy="2199037"/>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23814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ox(out)">
                                      <p:cBhvr>
                                        <p:cTn id="23" dur="500"/>
                                        <p:tgtEl>
                                          <p:spTgt spid="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idx="4294967295"/>
          </p:nvPr>
        </p:nvSpPr>
        <p:spPr>
          <a:xfrm>
            <a:off x="0" y="6352"/>
            <a:ext cx="9144000" cy="1098548"/>
          </a:xfrm>
        </p:spPr>
        <p:txBody>
          <a:bodyPr wrap="square" lIns="91440" tIns="45720" rIns="91440" bIns="45720" numCol="1" anchorCtr="0" compatLnSpc="1">
            <a:prstTxWarp prst="textNoShape">
              <a:avLst/>
            </a:prstTxWarp>
          </a:bodyPr>
          <a:lstStyle/>
          <a:p>
            <a:pPr algn="ctr">
              <a:defRPr/>
            </a:pPr>
            <a:r>
              <a:rPr lang="en-US" sz="3600" b="1" dirty="0" smtClean="0">
                <a:solidFill>
                  <a:srgbClr val="FFFF00"/>
                </a:solidFill>
                <a:latin typeface="Arial" pitchFamily="34" charset="0"/>
                <a:cs typeface="Arial" pitchFamily="34" charset="0"/>
              </a:rPr>
              <a:t>James Watson Tours </a:t>
            </a:r>
            <a:br>
              <a:rPr lang="en-US" sz="3600" b="1" dirty="0" smtClean="0">
                <a:solidFill>
                  <a:srgbClr val="FFFF00"/>
                </a:solidFill>
                <a:latin typeface="Arial" pitchFamily="34" charset="0"/>
                <a:cs typeface="Arial" pitchFamily="34" charset="0"/>
              </a:rPr>
            </a:br>
            <a:r>
              <a:rPr lang="en-US" sz="3600" b="1" dirty="0" smtClean="0">
                <a:solidFill>
                  <a:srgbClr val="FFFF00"/>
                </a:solidFill>
                <a:latin typeface="Arial" pitchFamily="34" charset="0"/>
                <a:cs typeface="Arial" pitchFamily="34" charset="0"/>
              </a:rPr>
              <a:t>Genome: Unlocking Life’s Code</a:t>
            </a:r>
          </a:p>
        </p:txBody>
      </p:sp>
      <p:pic>
        <p:nvPicPr>
          <p:cNvPr id="19457" name="Picture 1" descr="\\centaur.nhgri.nih.gov\share\DERshare\OD\Director's Messaging\2014 08August5\Watson Photos\DSC_2348 copy.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12" t="28196" r="17130" b="24685"/>
          <a:stretch/>
        </p:blipFill>
        <p:spPr bwMode="auto">
          <a:xfrm>
            <a:off x="469900" y="1269999"/>
            <a:ext cx="4940300" cy="2268897"/>
          </a:xfrm>
          <a:prstGeom prst="rect">
            <a:avLst/>
          </a:prstGeom>
          <a:noFill/>
          <a:effectLst>
            <a:glow rad="1016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9458" name="Picture 2" descr="\\centaur.nhgri.nih.gov\share\DERshare\OD\Director's Messaging\2014 08August5\Watson Photos\DSC_2379_copy_re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322" t="2660" r="12912" b="13497"/>
          <a:stretch/>
        </p:blipFill>
        <p:spPr bwMode="auto">
          <a:xfrm>
            <a:off x="5715001" y="1269999"/>
            <a:ext cx="2959100" cy="2268897"/>
          </a:xfrm>
          <a:prstGeom prst="rect">
            <a:avLst/>
          </a:prstGeom>
          <a:noFill/>
          <a:effectLst>
            <a:glow rad="101600">
              <a:srgbClr val="FF6600">
                <a:alpha val="60000"/>
              </a:srgbClr>
            </a:glow>
          </a:effectLst>
          <a:extLst>
            <a:ext uri="{909E8E84-426E-40DD-AFC4-6F175D3DCCD1}">
              <a14:hiddenFill xmlns:a14="http://schemas.microsoft.com/office/drawing/2010/main">
                <a:solidFill>
                  <a:srgbClr val="FFFFFF"/>
                </a:solidFill>
              </a14:hiddenFill>
            </a:ext>
          </a:extLst>
        </p:spPr>
      </p:pic>
      <p:pic>
        <p:nvPicPr>
          <p:cNvPr id="19459" name="Picture 3" descr="\\centaur.nhgri.nih.gov\share\DERshare\OD\Director's Messaging\2014 08August5\Watson Photos\DSC_2399 cop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479" r="3385" b="6403"/>
          <a:stretch/>
        </p:blipFill>
        <p:spPr bwMode="auto">
          <a:xfrm>
            <a:off x="2535246" y="3797299"/>
            <a:ext cx="4017517" cy="2806701"/>
          </a:xfrm>
          <a:prstGeom prst="rect">
            <a:avLst/>
          </a:prstGeom>
          <a:noFill/>
          <a:effectLst>
            <a:glow rad="1397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80198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9457"/>
                                        </p:tgtEl>
                                        <p:attrNameLst>
                                          <p:attrName>style.visibility</p:attrName>
                                        </p:attrNameLst>
                                      </p:cBhvr>
                                      <p:to>
                                        <p:strVal val="visible"/>
                                      </p:to>
                                    </p:set>
                                    <p:animEffect transition="in" filter="box(out)">
                                      <p:cBhvr>
                                        <p:cTn id="7" dur="750"/>
                                        <p:tgtEl>
                                          <p:spTgt spid="19457"/>
                                        </p:tgtEl>
                                      </p:cBhvr>
                                    </p:animEffect>
                                  </p:childTnLst>
                                </p:cTn>
                              </p:par>
                              <p:par>
                                <p:cTn id="8" presetID="4" presetClass="entr" presetSubtype="32"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box(out)">
                                      <p:cBhvr>
                                        <p:cTn id="10" dur="750"/>
                                        <p:tgtEl>
                                          <p:spTgt spid="19458"/>
                                        </p:tgtEl>
                                      </p:cBhvr>
                                    </p:animEffect>
                                  </p:childTnLst>
                                </p:cTn>
                              </p:par>
                              <p:par>
                                <p:cTn id="11" presetID="4" presetClass="entr" presetSubtype="32" fill="hold" nodeType="withEffect">
                                  <p:stCondLst>
                                    <p:cond delay="0"/>
                                  </p:stCondLst>
                                  <p:childTnLst>
                                    <p:set>
                                      <p:cBhvr>
                                        <p:cTn id="12" dur="1" fill="hold">
                                          <p:stCondLst>
                                            <p:cond delay="0"/>
                                          </p:stCondLst>
                                        </p:cTn>
                                        <p:tgtEl>
                                          <p:spTgt spid="19459"/>
                                        </p:tgtEl>
                                        <p:attrNameLst>
                                          <p:attrName>style.visibility</p:attrName>
                                        </p:attrNameLst>
                                      </p:cBhvr>
                                      <p:to>
                                        <p:strVal val="visible"/>
                                      </p:to>
                                    </p:set>
                                    <p:animEffect transition="in" filter="box(out)">
                                      <p:cBhvr>
                                        <p:cTn id="13" dur="750"/>
                                        <p:tgtEl>
                                          <p:spTgt spid="19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1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2_BlackGreyFadePhyllisThem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54405</TotalTime>
  <Words>10557</Words>
  <Application>Microsoft Office PowerPoint</Application>
  <PresentationFormat>On-screen Show (4:3)</PresentationFormat>
  <Paragraphs>841</Paragraphs>
  <Slides>71</Slides>
  <Notes>71</Notes>
  <HiddenSlides>0</HiddenSlides>
  <MMClips>0</MMClips>
  <ScaleCrop>false</ScaleCrop>
  <HeadingPairs>
    <vt:vector size="4" baseType="variant">
      <vt:variant>
        <vt:lpstr>Theme</vt:lpstr>
      </vt:variant>
      <vt:variant>
        <vt:i4>3</vt:i4>
      </vt:variant>
      <vt:variant>
        <vt:lpstr>Slide Titles</vt:lpstr>
      </vt:variant>
      <vt:variant>
        <vt:i4>71</vt:i4>
      </vt:variant>
    </vt:vector>
  </HeadingPairs>
  <TitlesOfParts>
    <vt:vector size="74" baseType="lpstr">
      <vt:lpstr>BlackGreyFadePhyllisTheme</vt:lpstr>
      <vt:lpstr>1_BlackGreyFadePhyllisTheme</vt:lpstr>
      <vt:lpstr>2_BlackGreyFadePhyllisTheme</vt:lpstr>
      <vt:lpstr>National Advisory Council  for Human Genome Research  September 2014  Eric Green, M.D., Ph.D. Director, NHGRI</vt:lpstr>
      <vt:lpstr>genome.gov/DirectorsReport  </vt:lpstr>
      <vt:lpstr>Open Session Presentations</vt:lpstr>
      <vt:lpstr>Open Session Presentations</vt:lpstr>
      <vt:lpstr>Director’s Report Outline</vt:lpstr>
      <vt:lpstr>Director’s Report Outline</vt:lpstr>
      <vt:lpstr>End of an NHGRI Era: Mark Guyer Retires</vt:lpstr>
      <vt:lpstr>Genome: Unlocking Life’s Code Exhibition</vt:lpstr>
      <vt:lpstr>James Watson Tours  Genome: Unlocking Life’s Code</vt:lpstr>
      <vt:lpstr>New ASHG-NHGRI Fellows</vt:lpstr>
      <vt:lpstr>NHGRI Historical Archiving Initiative </vt:lpstr>
      <vt:lpstr>PowerPoint Presentation</vt:lpstr>
      <vt:lpstr>New DHHS Secretary:  Sylvia Mathews Burwell</vt:lpstr>
      <vt:lpstr>PowerPoint Presentation</vt:lpstr>
      <vt:lpstr>New NIH Program on Biosecurity  and Biosafety Policy</vt:lpstr>
      <vt:lpstr>Departure of Francis ‘Pat’ White</vt:lpstr>
      <vt:lpstr>Changes to the Biosketch for  NIH Grant Applications</vt:lpstr>
      <vt:lpstr>NIH Genomic Data Sharing Policy</vt:lpstr>
      <vt:lpstr>PowerPoint Presentation</vt:lpstr>
      <vt:lpstr>PowerPoint Presentation</vt:lpstr>
      <vt:lpstr>PowerPoint Presentation</vt:lpstr>
      <vt:lpstr>Richard Gibbs Awarded  Companion of the Order of Australia</vt:lpstr>
      <vt:lpstr>Jay Shendure Awarded  HudsonAlpha Life Sciences Prize </vt:lpstr>
      <vt:lpstr>NHGRI Genome Advance of the Month</vt:lpstr>
      <vt:lpstr>PowerPoint Presentation</vt:lpstr>
      <vt:lpstr>PowerPoint Presentation</vt:lpstr>
      <vt:lpstr>PowerPoint Presentation</vt:lpstr>
      <vt:lpstr>Genome Sequencing Program</vt:lpstr>
      <vt:lpstr>PowerPoint Presentation</vt:lpstr>
      <vt:lpstr>PowerPoint Presentation</vt:lpstr>
      <vt:lpstr>PowerPoint Presentation</vt:lpstr>
      <vt:lpstr>PowerPoint Presentation</vt:lpstr>
      <vt:lpstr>PowerPoint Presentation</vt:lpstr>
      <vt:lpstr>DNA Sequencing Technology Development: New Awards</vt:lpstr>
      <vt:lpstr>PowerPoint Presentation</vt:lpstr>
      <vt:lpstr>PowerPoint Presentation</vt:lpstr>
      <vt:lpstr>PowerPoint Presentation</vt:lpstr>
      <vt:lpstr>eMERGE Phase III RFAs</vt:lpstr>
      <vt:lpstr>eMERGE Network</vt:lpstr>
      <vt:lpstr>PowerPoint Presentation</vt:lpstr>
      <vt:lpstr>PowerPoint Presentation</vt:lpstr>
      <vt:lpstr>PowerPoint Presentation</vt:lpstr>
      <vt:lpstr>PowerPoint Presentation</vt:lpstr>
      <vt:lpstr>PowerPoint Presentation</vt:lpstr>
      <vt:lpstr>PowerPoint Presentation</vt:lpstr>
      <vt:lpstr>NIH Common Fund Evaluation and  10th Anniversary Commemoration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Data to Knowledge (BD2K)</vt:lpstr>
      <vt:lpstr>PowerPoint Presentation</vt:lpstr>
      <vt:lpstr>BD2K Multi-Council Working Group</vt:lpstr>
      <vt:lpstr>PowerPoint Presentation</vt:lpstr>
      <vt:lpstr>Genomics in Medicine Lecture Series</vt:lpstr>
      <vt:lpstr>PowerPoint Presentation</vt:lpstr>
      <vt:lpstr>PowerPoint Presentation</vt:lpstr>
      <vt:lpstr>A Spectrum of Perspectives:  Native Peoples and Genetic Research</vt:lpstr>
      <vt:lpstr>Brooklyn Community Celebrates  Henrietta Lacks</vt:lpstr>
      <vt:lpstr>2014 NHGRI Summer Workshop in Genomics (Short Course) </vt:lpstr>
      <vt:lpstr>NHGRI Recruitment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Green, Eric (NIH/NHGRI) [E]</dc:creator>
  <cp:lastModifiedBy>Green, Eric (NIH/NHGRI) </cp:lastModifiedBy>
  <cp:revision>4565</cp:revision>
  <cp:lastPrinted>2014-09-07T16:44:10Z</cp:lastPrinted>
  <dcterms:created xsi:type="dcterms:W3CDTF">1601-01-01T00:00:00Z</dcterms:created>
  <dcterms:modified xsi:type="dcterms:W3CDTF">2014-09-07T16:57:13Z</dcterms:modified>
</cp:coreProperties>
</file>