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11" r:id="rId2"/>
    <p:sldId id="425" r:id="rId3"/>
    <p:sldId id="426" r:id="rId4"/>
    <p:sldId id="427" r:id="rId5"/>
    <p:sldId id="428" r:id="rId6"/>
    <p:sldId id="408" r:id="rId7"/>
    <p:sldId id="438" r:id="rId8"/>
    <p:sldId id="439" r:id="rId9"/>
    <p:sldId id="444" r:id="rId10"/>
    <p:sldId id="441" r:id="rId11"/>
    <p:sldId id="442" r:id="rId12"/>
    <p:sldId id="443" r:id="rId13"/>
    <p:sldId id="445" r:id="rId14"/>
    <p:sldId id="447" r:id="rId15"/>
    <p:sldId id="449" r:id="rId16"/>
    <p:sldId id="435" r:id="rId17"/>
    <p:sldId id="434" r:id="rId18"/>
    <p:sldId id="437" r:id="rId19"/>
    <p:sldId id="450" r:id="rId20"/>
    <p:sldId id="451" r:id="rId21"/>
    <p:sldId id="402" r:id="rId22"/>
    <p:sldId id="45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66FFFF"/>
    <a:srgbClr val="0000CC"/>
    <a:srgbClr val="FFFFFF"/>
    <a:srgbClr val="0066CC"/>
    <a:srgbClr val="0099FF"/>
    <a:srgbClr val="0000B2"/>
    <a:srgbClr val="0000D2"/>
    <a:srgbClr val="000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45" autoAdjust="0"/>
  </p:normalViewPr>
  <p:slideViewPr>
    <p:cSldViewPr>
      <p:cViewPr varScale="1">
        <p:scale>
          <a:sx n="77" d="100"/>
          <a:sy n="77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Briefcase\Sept2015%20Council\GM_VIII_post-mtg_survey_results_20150909_sort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</c:spPr>
          <c:invertIfNegative val="0"/>
          <c:val>
            <c:numRef>
              <c:f>'Initial_Report (2)'!$O$7:$O$55</c:f>
              <c:numCache>
                <c:formatCode>General</c:formatCode>
                <c:ptCount val="49"/>
                <c:pt idx="0">
                  <c:v>2.68</c:v>
                </c:pt>
                <c:pt idx="1">
                  <c:v>3.5</c:v>
                </c:pt>
                <c:pt idx="2">
                  <c:v>4</c:v>
                </c:pt>
                <c:pt idx="3">
                  <c:v>4.09</c:v>
                </c:pt>
                <c:pt idx="4">
                  <c:v>4.17</c:v>
                </c:pt>
                <c:pt idx="5">
                  <c:v>4.33</c:v>
                </c:pt>
                <c:pt idx="6">
                  <c:v>4.5</c:v>
                </c:pt>
                <c:pt idx="7">
                  <c:v>4.67</c:v>
                </c:pt>
                <c:pt idx="8">
                  <c:v>4.7300000000000004</c:v>
                </c:pt>
                <c:pt idx="9">
                  <c:v>4.91</c:v>
                </c:pt>
                <c:pt idx="10">
                  <c:v>5</c:v>
                </c:pt>
                <c:pt idx="11">
                  <c:v>5.2</c:v>
                </c:pt>
                <c:pt idx="12">
                  <c:v>5.2</c:v>
                </c:pt>
                <c:pt idx="13">
                  <c:v>5.25</c:v>
                </c:pt>
                <c:pt idx="14">
                  <c:v>5.25</c:v>
                </c:pt>
                <c:pt idx="15">
                  <c:v>5.27</c:v>
                </c:pt>
                <c:pt idx="16">
                  <c:v>5.3</c:v>
                </c:pt>
                <c:pt idx="17">
                  <c:v>5.36</c:v>
                </c:pt>
                <c:pt idx="18">
                  <c:v>5.4</c:v>
                </c:pt>
                <c:pt idx="19">
                  <c:v>5.43</c:v>
                </c:pt>
                <c:pt idx="20">
                  <c:v>5.5</c:v>
                </c:pt>
                <c:pt idx="21">
                  <c:v>5.56</c:v>
                </c:pt>
                <c:pt idx="22">
                  <c:v>5.75</c:v>
                </c:pt>
                <c:pt idx="23">
                  <c:v>5.78</c:v>
                </c:pt>
                <c:pt idx="24">
                  <c:v>5.92</c:v>
                </c:pt>
                <c:pt idx="25">
                  <c:v>5.93</c:v>
                </c:pt>
                <c:pt idx="26">
                  <c:v>6</c:v>
                </c:pt>
                <c:pt idx="27">
                  <c:v>6</c:v>
                </c:pt>
                <c:pt idx="28">
                  <c:v>6.11</c:v>
                </c:pt>
                <c:pt idx="29">
                  <c:v>6.11</c:v>
                </c:pt>
                <c:pt idx="30">
                  <c:v>6.2</c:v>
                </c:pt>
                <c:pt idx="31">
                  <c:v>6.29</c:v>
                </c:pt>
                <c:pt idx="32">
                  <c:v>6.38</c:v>
                </c:pt>
                <c:pt idx="33">
                  <c:v>6.44</c:v>
                </c:pt>
                <c:pt idx="34">
                  <c:v>6.67</c:v>
                </c:pt>
                <c:pt idx="35">
                  <c:v>6.8</c:v>
                </c:pt>
                <c:pt idx="36">
                  <c:v>7</c:v>
                </c:pt>
                <c:pt idx="37">
                  <c:v>7.17</c:v>
                </c:pt>
                <c:pt idx="38">
                  <c:v>7.38</c:v>
                </c:pt>
                <c:pt idx="39">
                  <c:v>7.5</c:v>
                </c:pt>
                <c:pt idx="40">
                  <c:v>7.5</c:v>
                </c:pt>
                <c:pt idx="41">
                  <c:v>7.67</c:v>
                </c:pt>
                <c:pt idx="42">
                  <c:v>8</c:v>
                </c:pt>
                <c:pt idx="43">
                  <c:v>8</c:v>
                </c:pt>
                <c:pt idx="44">
                  <c:v>8.5</c:v>
                </c:pt>
                <c:pt idx="45">
                  <c:v>8.67</c:v>
                </c:pt>
                <c:pt idx="46">
                  <c:v>9</c:v>
                </c:pt>
                <c:pt idx="47">
                  <c:v>10</c:v>
                </c:pt>
                <c:pt idx="48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654208"/>
        <c:axId val="130656128"/>
      </c:barChart>
      <c:catAx>
        <c:axId val="130654208"/>
        <c:scaling>
          <c:orientation val="maxMin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Highest Rated Recommendations </a:t>
                </a:r>
                <a:endParaRPr lang="en-US" sz="2000" dirty="0"/>
              </a:p>
            </c:rich>
          </c:tx>
          <c:overlay val="0"/>
        </c:title>
        <c:majorTickMark val="out"/>
        <c:minorTickMark val="none"/>
        <c:tickLblPos val="nextTo"/>
        <c:crossAx val="130656128"/>
        <c:crosses val="autoZero"/>
        <c:auto val="1"/>
        <c:lblAlgn val="ctr"/>
        <c:lblOffset val="100"/>
        <c:tickMarkSkip val="5"/>
        <c:noMultiLvlLbl val="0"/>
      </c:catAx>
      <c:valAx>
        <c:axId val="130656128"/>
        <c:scaling>
          <c:orientation val="minMax"/>
          <c:max val="10"/>
        </c:scaling>
        <c:delete val="1"/>
        <c:axPos val="t"/>
        <c:majorGridlines>
          <c:spPr>
            <a:ln w="6350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30654208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52BA4-29CC-43AE-A5CC-0D29D41A31C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4F9A4-3A38-4611-BC39-D49F828F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3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E3DA2-C72D-429D-8869-F9A2659E2CE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05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4F9A4-3A38-4611-BC39-D49F828FDB7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46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4F9A4-3A38-4611-BC39-D49F828FDB7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46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4F9A4-3A38-4611-BC39-D49F828FDB7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46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4F9A4-3A38-4611-BC39-D49F828FDB7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46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4F9A4-3A38-4611-BC39-D49F828FDB7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46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4F9A4-3A38-4611-BC39-D49F828FDB7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46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4F9A4-3A38-4611-BC39-D49F828FDB7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46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4F9A4-3A38-4611-BC39-D49F828FDB7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4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854" indent="-285713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852" indent="-22857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993" indent="-22857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133" indent="-22857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274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41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55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69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Advise</a:t>
            </a:r>
            <a:r>
              <a:rPr lang="en-US" baseline="0" dirty="0" smtClean="0"/>
              <a:t> on “identification and conduct of research on….”</a:t>
            </a: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24F5BAB-7D75-4769-9435-0BCDE14D481B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Addressed isolation by promoting</a:t>
            </a:r>
            <a:r>
              <a:rPr lang="en-US" baseline="0" dirty="0" smtClean="0"/>
              <a:t> genomic medicine community, meetings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4F9A4-3A38-4611-BC39-D49F828FDB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56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Requested descriptive</a:t>
            </a:r>
            <a:r>
              <a:rPr lang="en-US" baseline="0" dirty="0" smtClean="0"/>
              <a:t> program summaries, objectives, barriers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4F9A4-3A38-4611-BC39-D49F828FDB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07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or more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4F9A4-3A38-4611-BC39-D49F828FDB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22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or more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4F9A4-3A38-4611-BC39-D49F828FDB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22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or more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4F9A4-3A38-4611-BC39-D49F828FDB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22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4F9A4-3A38-4611-BC39-D49F828FDB7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4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66166-BA88-4613-AA3E-F9CC54B4B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5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8877D-1C1B-4A9C-ACDD-D96E041637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2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9104-B830-40A3-99DE-DED39615B5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0091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2E9A40-9CAF-440B-BB35-346A07B53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2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42875-51AD-46B7-9602-D12762C3F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1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D3241-6390-4AE7-B3EE-A50BF7AE8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0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93FCC-28FC-4B09-ACB0-A2F1C58E67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90B9-E295-43C2-A844-A84B257077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3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CC7B7-0F25-4D24-8429-559BBDF728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BBB50-CFAB-4A49-A69D-7C6645A141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3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FD61-CE33-48EC-9B2B-026B6EFCF7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2817-74E6-4B24-8B5C-2F38F5E12F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6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78D051-45A0-4D3F-9BBE-086211BE246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9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cid:image001.jpg@01CFACD8.60657910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609600"/>
            <a:ext cx="6367463" cy="2209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3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Genomic Medicine Working Group Update</a:t>
            </a:r>
            <a:endParaRPr lang="en-US" sz="3400" b="1" dirty="0"/>
          </a:p>
        </p:txBody>
      </p:sp>
      <p:pic>
        <p:nvPicPr>
          <p:cNvPr id="495619" name="Picture 3" descr="dhh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8" y="4495800"/>
            <a:ext cx="1233487" cy="1371600"/>
          </a:xfrm>
          <a:prstGeom prst="rect">
            <a:avLst/>
          </a:prstGeom>
          <a:noFill/>
        </p:spPr>
      </p:pic>
      <p:pic>
        <p:nvPicPr>
          <p:cNvPr id="4956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738" y="2438400"/>
            <a:ext cx="1219200" cy="1371600"/>
          </a:xfrm>
          <a:prstGeom prst="rect">
            <a:avLst/>
          </a:prstGeom>
          <a:noFill/>
        </p:spPr>
      </p:pic>
      <p:pic>
        <p:nvPicPr>
          <p:cNvPr id="495621" name="Picture 5" descr="NHGRI logo 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" y="457200"/>
            <a:ext cx="1096963" cy="1295400"/>
          </a:xfrm>
          <a:prstGeom prst="rect">
            <a:avLst/>
          </a:prstGeom>
          <a:noFill/>
        </p:spPr>
      </p:pic>
      <p:sp>
        <p:nvSpPr>
          <p:cNvPr id="495622" name="Text Box 6"/>
          <p:cNvSpPr txBox="1">
            <a:spLocks noChangeArrowheads="1"/>
          </p:cNvSpPr>
          <p:nvPr/>
        </p:nvSpPr>
        <p:spPr bwMode="auto">
          <a:xfrm>
            <a:off x="196850" y="1752600"/>
            <a:ext cx="1708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National Human Genome Research Institute</a:t>
            </a:r>
          </a:p>
        </p:txBody>
      </p:sp>
      <p:sp>
        <p:nvSpPr>
          <p:cNvPr id="495623" name="Text Box 7"/>
          <p:cNvSpPr txBox="1">
            <a:spLocks noChangeArrowheads="1"/>
          </p:cNvSpPr>
          <p:nvPr/>
        </p:nvSpPr>
        <p:spPr bwMode="auto">
          <a:xfrm>
            <a:off x="373063" y="3810000"/>
            <a:ext cx="135413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National  Institutes of Health</a:t>
            </a:r>
          </a:p>
        </p:txBody>
      </p:sp>
      <p:sp>
        <p:nvSpPr>
          <p:cNvPr id="495624" name="Text Box 8"/>
          <p:cNvSpPr txBox="1">
            <a:spLocks noChangeArrowheads="1"/>
          </p:cNvSpPr>
          <p:nvPr/>
        </p:nvSpPr>
        <p:spPr bwMode="auto">
          <a:xfrm>
            <a:off x="373063" y="5886450"/>
            <a:ext cx="135413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U.S. Department of Health and Human Services</a:t>
            </a:r>
          </a:p>
        </p:txBody>
      </p:sp>
      <p:sp>
        <p:nvSpPr>
          <p:cNvPr id="495625" name="Text Box 9"/>
          <p:cNvSpPr txBox="1">
            <a:spLocks noChangeArrowheads="1"/>
          </p:cNvSpPr>
          <p:nvPr/>
        </p:nvSpPr>
        <p:spPr bwMode="auto">
          <a:xfrm>
            <a:off x="1981200" y="3276600"/>
            <a:ext cx="69770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FFFF66"/>
                </a:solidFill>
              </a:rPr>
              <a:t>U.S. Department of Health and Human Services</a:t>
            </a: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FFFF66"/>
                </a:solidFill>
              </a:rPr>
              <a:t>National Institutes of Health</a:t>
            </a: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FFFF66"/>
                </a:solidFill>
              </a:rPr>
              <a:t>National Human Genome Research Institute</a:t>
            </a:r>
          </a:p>
        </p:txBody>
      </p:sp>
      <p:sp>
        <p:nvSpPr>
          <p:cNvPr id="495626" name="Text Box 10"/>
          <p:cNvSpPr txBox="1">
            <a:spLocks noChangeArrowheads="1"/>
          </p:cNvSpPr>
          <p:nvPr/>
        </p:nvSpPr>
        <p:spPr bwMode="auto">
          <a:xfrm>
            <a:off x="1967948" y="5105400"/>
            <a:ext cx="70104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FFFF66"/>
                </a:solidFill>
              </a:rPr>
              <a:t>Teri Manolio, M.D., Ph.D.  </a:t>
            </a:r>
            <a:endParaRPr lang="en-US" sz="2200" b="1" dirty="0" smtClean="0">
              <a:solidFill>
                <a:srgbClr val="FFFF66"/>
              </a:solidFill>
            </a:endParaRPr>
          </a:p>
          <a:p>
            <a:pPr algn="ctr"/>
            <a:r>
              <a:rPr lang="en-US" sz="2200" b="1" dirty="0" smtClean="0">
                <a:solidFill>
                  <a:srgbClr val="FFFF66"/>
                </a:solidFill>
              </a:rPr>
              <a:t>National Advisory Council on Human Genome Research</a:t>
            </a:r>
            <a:endParaRPr lang="en-US" sz="2200" b="1" dirty="0">
              <a:solidFill>
                <a:srgbClr val="FFFF66"/>
              </a:solidFill>
            </a:endParaRPr>
          </a:p>
          <a:p>
            <a:pPr algn="ctr"/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smtClean="0">
                <a:solidFill>
                  <a:srgbClr val="FFFF66"/>
                </a:solidFill>
              </a:rPr>
              <a:t>September 21, 2015</a:t>
            </a:r>
            <a:endParaRPr lang="en-US" sz="2000" b="1" dirty="0">
              <a:solidFill>
                <a:srgbClr val="FFFF66"/>
              </a:solidFill>
            </a:endParaRPr>
          </a:p>
        </p:txBody>
      </p:sp>
      <p:sp>
        <p:nvSpPr>
          <p:cNvPr id="495627" name="Rectangle 11"/>
          <p:cNvSpPr>
            <a:spLocks noChangeArrowheads="1"/>
          </p:cNvSpPr>
          <p:nvPr/>
        </p:nvSpPr>
        <p:spPr bwMode="auto">
          <a:xfrm>
            <a:off x="0" y="0"/>
            <a:ext cx="1998663" cy="6858000"/>
          </a:xfrm>
          <a:prstGeom prst="rect">
            <a:avLst/>
          </a:prstGeom>
          <a:gradFill rotWithShape="1">
            <a:gsLst>
              <a:gs pos="0">
                <a:schemeClr val="bg2">
                  <a:alpha val="8000"/>
                </a:schemeClr>
              </a:gs>
              <a:gs pos="100000">
                <a:srgbClr val="171747">
                  <a:alpha val="23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450" y="163975"/>
            <a:ext cx="8509000" cy="60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100" b="1" dirty="0" smtClean="0"/>
              <a:t>Specific Goals of Genomic Medicine Programs</a:t>
            </a:r>
            <a:endParaRPr lang="en-US" sz="3100" b="1" dirty="0"/>
          </a:p>
        </p:txBody>
      </p:sp>
      <p:graphicFrame>
        <p:nvGraphicFramePr>
          <p:cNvPr id="482307" name="Group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6852599"/>
              </p:ext>
            </p:extLst>
          </p:nvPr>
        </p:nvGraphicFramePr>
        <p:xfrm>
          <a:off x="329515" y="914401"/>
          <a:ext cx="8585885" cy="5638800"/>
        </p:xfrm>
        <a:graphic>
          <a:graphicData uri="http://schemas.openxmlformats.org/drawingml/2006/table">
            <a:tbl>
              <a:tblPr/>
              <a:tblGrid>
                <a:gridCol w="3175685"/>
                <a:gridCol w="685800"/>
                <a:gridCol w="990600"/>
                <a:gridCol w="762000"/>
                <a:gridCol w="1066800"/>
                <a:gridCol w="914400"/>
                <a:gridCol w="990600"/>
              </a:tblGrid>
              <a:tr h="28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UDN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NSIGHT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CSER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eMERGE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IGNITE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ClinGen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Improve genomic dx methods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++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+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Facilitate research in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undiag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-nosed/Mendelian diseases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++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36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Investigate use of genomic data  in newborn care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++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Develop electronic phenotypes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36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Identify variants related to complex traits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+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Characterize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Pgx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variants and use in care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36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Assess penetrance of potentially actionable variants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Standardize clinical annotation and interpretation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+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++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3698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Assess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actionability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 of genes and variants for clinical use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+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++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Create genomics-enabled learning healthcare systems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+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19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85650"/>
            <a:ext cx="8153400" cy="868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Barriers Facing Multiple Programs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6225" y="1143000"/>
            <a:ext cx="7848600" cy="5234782"/>
          </a:xfrm>
        </p:spPr>
        <p:txBody>
          <a:bodyPr/>
          <a:lstStyle/>
          <a:p>
            <a:pPr lvl="0">
              <a:lnSpc>
                <a:spcPct val="92000"/>
              </a:lnSpc>
              <a:spcBef>
                <a:spcPts val="1200"/>
              </a:spcBef>
            </a:pPr>
            <a:r>
              <a:rPr lang="en-US" dirty="0" smtClean="0"/>
              <a:t>Lack of evidence base</a:t>
            </a:r>
          </a:p>
          <a:p>
            <a:pPr lvl="0">
              <a:lnSpc>
                <a:spcPct val="92000"/>
              </a:lnSpc>
              <a:spcBef>
                <a:spcPts val="1200"/>
              </a:spcBef>
            </a:pPr>
            <a:r>
              <a:rPr lang="en-US" dirty="0" smtClean="0"/>
              <a:t>Need for common data elements</a:t>
            </a:r>
            <a:endParaRPr lang="en-US" dirty="0"/>
          </a:p>
          <a:p>
            <a:pPr lvl="0">
              <a:lnSpc>
                <a:spcPct val="92000"/>
              </a:lnSpc>
              <a:spcBef>
                <a:spcPts val="1200"/>
              </a:spcBef>
            </a:pPr>
            <a:r>
              <a:rPr lang="en-US" dirty="0"/>
              <a:t>Frequency, impact of variants in ancestrally diverse </a:t>
            </a:r>
            <a:r>
              <a:rPr lang="en-US" dirty="0" smtClean="0"/>
              <a:t>populations</a:t>
            </a:r>
          </a:p>
          <a:p>
            <a:pPr lvl="0">
              <a:lnSpc>
                <a:spcPct val="92000"/>
              </a:lnSpc>
              <a:spcBef>
                <a:spcPts val="1200"/>
              </a:spcBef>
            </a:pPr>
            <a:r>
              <a:rPr lang="en-US" dirty="0" smtClean="0"/>
              <a:t>Rapid evolution of evidence on variants</a:t>
            </a:r>
          </a:p>
          <a:p>
            <a:pPr lvl="0">
              <a:lnSpc>
                <a:spcPct val="92000"/>
              </a:lnSpc>
              <a:spcBef>
                <a:spcPts val="1200"/>
              </a:spcBef>
            </a:pPr>
            <a:r>
              <a:rPr lang="en-US" dirty="0"/>
              <a:t>Limited usefulness and interoperability of </a:t>
            </a:r>
            <a:r>
              <a:rPr lang="en-US" dirty="0" smtClean="0"/>
              <a:t>CDS</a:t>
            </a:r>
          </a:p>
          <a:p>
            <a:pPr lvl="0">
              <a:lnSpc>
                <a:spcPct val="92000"/>
              </a:lnSpc>
              <a:spcBef>
                <a:spcPts val="1200"/>
              </a:spcBef>
            </a:pPr>
            <a:r>
              <a:rPr lang="en-US" dirty="0"/>
              <a:t>Regulations impeding return of </a:t>
            </a:r>
            <a:r>
              <a:rPr lang="en-US" dirty="0" smtClean="0"/>
              <a:t>results</a:t>
            </a:r>
          </a:p>
          <a:p>
            <a:pPr lvl="0">
              <a:lnSpc>
                <a:spcPct val="92000"/>
              </a:lnSpc>
              <a:spcBef>
                <a:spcPts val="1200"/>
              </a:spcBef>
            </a:pPr>
            <a:r>
              <a:rPr lang="en-US" dirty="0" smtClean="0"/>
              <a:t>Need for cloud computing</a:t>
            </a:r>
          </a:p>
          <a:p>
            <a:pPr lvl="0">
              <a:lnSpc>
                <a:spcPct val="92000"/>
              </a:lnSpc>
              <a:spcBef>
                <a:spcPts val="1200"/>
              </a:spcBef>
            </a:pPr>
            <a:r>
              <a:rPr lang="en-US" dirty="0"/>
              <a:t>Reimbursement policies and </a:t>
            </a:r>
            <a:r>
              <a:rPr lang="en-US" dirty="0" smtClean="0"/>
              <a:t>regulations</a:t>
            </a:r>
          </a:p>
          <a:p>
            <a:pPr lvl="0">
              <a:lnSpc>
                <a:spcPct val="92000"/>
              </a:lnSpc>
              <a:spcBef>
                <a:spcPts val="1200"/>
              </a:spcBef>
            </a:pPr>
            <a:r>
              <a:rPr lang="en-US" dirty="0" smtClean="0"/>
              <a:t>Need for bedside back to bench research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27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/>
          <a:lstStyle/>
          <a:p>
            <a:r>
              <a:rPr lang="en-US" dirty="0" smtClean="0"/>
              <a:t>Panel Topics; Questions to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343400" cy="4525963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AutoNum type="arabicParenR"/>
            </a:pPr>
            <a:r>
              <a:rPr lang="en-US" dirty="0" smtClean="0"/>
              <a:t>Evidence gaps</a:t>
            </a:r>
          </a:p>
          <a:p>
            <a:pPr marL="514350" indent="-514350">
              <a:spcBef>
                <a:spcPts val="1200"/>
              </a:spcBef>
              <a:buAutoNum type="arabicParenR"/>
            </a:pPr>
            <a:r>
              <a:rPr lang="en-US" dirty="0" smtClean="0"/>
              <a:t>Variant interpretation</a:t>
            </a:r>
          </a:p>
          <a:p>
            <a:pPr marL="514350" indent="-514350">
              <a:spcBef>
                <a:spcPts val="1200"/>
              </a:spcBef>
              <a:buAutoNum type="arabicParenR"/>
            </a:pPr>
            <a:r>
              <a:rPr lang="en-US" dirty="0" smtClean="0"/>
              <a:t>Changing evidence</a:t>
            </a:r>
          </a:p>
          <a:p>
            <a:pPr marL="514350" indent="-514350">
              <a:spcBef>
                <a:spcPts val="1200"/>
              </a:spcBef>
              <a:buAutoNum type="arabicParenR"/>
            </a:pPr>
            <a:r>
              <a:rPr lang="en-US" dirty="0" smtClean="0"/>
              <a:t>Program metrics</a:t>
            </a:r>
          </a:p>
          <a:p>
            <a:pPr marL="514350" indent="-514350">
              <a:spcBef>
                <a:spcPts val="1200"/>
              </a:spcBef>
              <a:buAutoNum type="arabicParenR"/>
            </a:pPr>
            <a:r>
              <a:rPr lang="en-US" dirty="0" smtClean="0"/>
              <a:t>EHR functionality</a:t>
            </a:r>
          </a:p>
          <a:p>
            <a:pPr marL="514350" indent="-514350">
              <a:spcBef>
                <a:spcPts val="1200"/>
              </a:spcBef>
              <a:buAutoNum type="arabicParenR"/>
            </a:pPr>
            <a:r>
              <a:rPr lang="en-US" dirty="0" smtClean="0"/>
              <a:t>Patient diversity</a:t>
            </a:r>
          </a:p>
          <a:p>
            <a:pPr marL="514350" indent="-514350">
              <a:spcBef>
                <a:spcPts val="1200"/>
              </a:spcBef>
              <a:buAutoNum type="arabicParenR"/>
            </a:pPr>
            <a:r>
              <a:rPr lang="en-US" dirty="0" smtClean="0"/>
              <a:t>Clinical workflow</a:t>
            </a:r>
          </a:p>
          <a:p>
            <a:pPr marL="514350" indent="-514350">
              <a:spcBef>
                <a:spcPts val="1200"/>
              </a:spcBef>
              <a:buAutoNum type="arabicParenR"/>
            </a:pPr>
            <a:r>
              <a:rPr lang="en-US" dirty="0" smtClean="0"/>
              <a:t>Education/training</a:t>
            </a:r>
          </a:p>
          <a:p>
            <a:pPr marL="514350" indent="-514350">
              <a:spcBef>
                <a:spcPts val="1200"/>
              </a:spcBef>
              <a:buAutoNum type="arabicParenR"/>
            </a:pPr>
            <a:r>
              <a:rPr lang="en-US" dirty="0" smtClean="0"/>
              <a:t>Patient-facing tools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24400" y="1143000"/>
            <a:ext cx="43434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514350" indent="-514350">
              <a:lnSpc>
                <a:spcPct val="90000"/>
              </a:lnSpc>
              <a:spcBef>
                <a:spcPts val="2400"/>
              </a:spcBef>
              <a:buFontTx/>
              <a:buAutoNum type="arabicParenR"/>
            </a:pPr>
            <a:r>
              <a:rPr lang="en-US" kern="0" dirty="0" smtClean="0">
                <a:solidFill>
                  <a:srgbClr val="66FFFF"/>
                </a:solidFill>
              </a:rPr>
              <a:t>Importance and impact of topic</a:t>
            </a:r>
          </a:p>
          <a:p>
            <a:pPr marL="514350" indent="-514350">
              <a:lnSpc>
                <a:spcPct val="90000"/>
              </a:lnSpc>
              <a:spcBef>
                <a:spcPts val="2400"/>
              </a:spcBef>
              <a:buFontTx/>
              <a:buAutoNum type="arabicParenR"/>
            </a:pPr>
            <a:r>
              <a:rPr lang="en-US" kern="0" dirty="0" smtClean="0">
                <a:solidFill>
                  <a:srgbClr val="66FFFF"/>
                </a:solidFill>
              </a:rPr>
              <a:t>Current programs addressing it</a:t>
            </a:r>
          </a:p>
          <a:p>
            <a:pPr marL="514350" indent="-514350">
              <a:lnSpc>
                <a:spcPct val="90000"/>
              </a:lnSpc>
              <a:spcBef>
                <a:spcPts val="2400"/>
              </a:spcBef>
              <a:buFontTx/>
              <a:buAutoNum type="arabicParenR"/>
            </a:pPr>
            <a:r>
              <a:rPr lang="en-US" kern="0" dirty="0" smtClean="0">
                <a:solidFill>
                  <a:srgbClr val="66FFFF"/>
                </a:solidFill>
              </a:rPr>
              <a:t>Gap areas and/or opportunities</a:t>
            </a:r>
          </a:p>
          <a:p>
            <a:pPr marL="514350" indent="-514350">
              <a:lnSpc>
                <a:spcPct val="90000"/>
              </a:lnSpc>
              <a:spcBef>
                <a:spcPts val="2400"/>
              </a:spcBef>
              <a:buFontTx/>
              <a:buAutoNum type="arabicParenR"/>
            </a:pPr>
            <a:r>
              <a:rPr lang="en-US" kern="0" dirty="0" smtClean="0">
                <a:solidFill>
                  <a:srgbClr val="66FFFF"/>
                </a:solidFill>
              </a:rPr>
              <a:t>Synergies across programs</a:t>
            </a:r>
          </a:p>
          <a:p>
            <a:pPr marL="514350" indent="-514350">
              <a:lnSpc>
                <a:spcPct val="90000"/>
              </a:lnSpc>
              <a:spcBef>
                <a:spcPts val="2400"/>
              </a:spcBef>
              <a:buFontTx/>
              <a:buAutoNum type="arabicParenR"/>
            </a:pPr>
            <a:r>
              <a:rPr lang="en-US" kern="0" dirty="0" smtClean="0">
                <a:solidFill>
                  <a:srgbClr val="66FFFF"/>
                </a:solidFill>
              </a:rPr>
              <a:t>Training opportunities and/or needs</a:t>
            </a:r>
            <a:endParaRPr lang="en-US" kern="0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3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Heavily Discussed GM VIII Recommendations (1)</a:t>
            </a:r>
            <a:endParaRPr lang="en-US" sz="31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</p:spPr>
        <p:txBody>
          <a:bodyPr/>
          <a:lstStyle/>
          <a:p>
            <a:pPr lvl="0">
              <a:lnSpc>
                <a:spcPct val="95000"/>
              </a:lnSpc>
              <a:spcBef>
                <a:spcPts val="1200"/>
              </a:spcBef>
            </a:pPr>
            <a:r>
              <a:rPr lang="en-US" dirty="0"/>
              <a:t>Generating evidence</a:t>
            </a:r>
          </a:p>
          <a:p>
            <a:pPr lvl="1">
              <a:lnSpc>
                <a:spcPct val="95000"/>
              </a:lnSpc>
              <a:spcBef>
                <a:spcPts val="1200"/>
              </a:spcBef>
            </a:pPr>
            <a:r>
              <a:rPr lang="en-US" dirty="0"/>
              <a:t>Maximize sharing of quality improvement (QI) projects by engaging health systems</a:t>
            </a:r>
          </a:p>
          <a:p>
            <a:pPr lvl="1">
              <a:lnSpc>
                <a:spcPct val="95000"/>
              </a:lnSpc>
              <a:spcBef>
                <a:spcPts val="1200"/>
              </a:spcBef>
            </a:pPr>
            <a:r>
              <a:rPr lang="en-US" dirty="0"/>
              <a:t>Establish and maintain a knowledgebase of ongoing genomic medicine </a:t>
            </a:r>
            <a:r>
              <a:rPr lang="en-US" dirty="0" smtClean="0"/>
              <a:t>studies</a:t>
            </a:r>
            <a:endParaRPr lang="en-US" dirty="0"/>
          </a:p>
          <a:p>
            <a:pPr lvl="0"/>
            <a:r>
              <a:rPr lang="en-US" dirty="0"/>
              <a:t>Data sharing and improved phenotyping</a:t>
            </a:r>
          </a:p>
          <a:p>
            <a:pPr lvl="1"/>
            <a:r>
              <a:rPr lang="en-US" dirty="0"/>
              <a:t>Support standards for phenotype description that are common and comparable across model organisms to humans</a:t>
            </a:r>
          </a:p>
          <a:p>
            <a:pPr lvl="1"/>
            <a:r>
              <a:rPr lang="en-US" dirty="0"/>
              <a:t>Develop patient-oriented ontology and similar tools to facilitate patient-driven </a:t>
            </a:r>
            <a:r>
              <a:rPr lang="en-US" dirty="0" smtClean="0"/>
              <a:t>efforts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4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Heavily Discussed GM VIII Recommendations (2)</a:t>
            </a:r>
            <a:endParaRPr lang="en-US" sz="31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0"/>
          </a:xfrm>
        </p:spPr>
        <p:txBody>
          <a:bodyPr/>
          <a:lstStyle/>
          <a:p>
            <a:pPr lvl="0">
              <a:lnSpc>
                <a:spcPct val="95000"/>
              </a:lnSpc>
              <a:spcBef>
                <a:spcPts val="900"/>
              </a:spcBef>
            </a:pPr>
            <a:r>
              <a:rPr lang="en-US" dirty="0"/>
              <a:t>Identifying and carrying out innovative studies</a:t>
            </a:r>
          </a:p>
          <a:p>
            <a:pPr lvl="1">
              <a:lnSpc>
                <a:spcPct val="95000"/>
              </a:lnSpc>
              <a:spcBef>
                <a:spcPts val="900"/>
              </a:spcBef>
            </a:pPr>
            <a:r>
              <a:rPr lang="en-US" dirty="0"/>
              <a:t>Engage basic scientists more actively in planning of </a:t>
            </a:r>
            <a:r>
              <a:rPr lang="en-US" dirty="0" smtClean="0"/>
              <a:t>genomic medicine programs</a:t>
            </a:r>
            <a:endParaRPr lang="en-US" dirty="0"/>
          </a:p>
          <a:p>
            <a:pPr lvl="1">
              <a:lnSpc>
                <a:spcPct val="95000"/>
              </a:lnSpc>
              <a:spcBef>
                <a:spcPts val="900"/>
              </a:spcBef>
            </a:pPr>
            <a:r>
              <a:rPr lang="en-US" dirty="0"/>
              <a:t>Add </a:t>
            </a:r>
            <a:r>
              <a:rPr lang="en-US" dirty="0" err="1" smtClean="0"/>
              <a:t>FHx</a:t>
            </a:r>
            <a:r>
              <a:rPr lang="en-US" dirty="0" smtClean="0"/>
              <a:t> </a:t>
            </a:r>
            <a:r>
              <a:rPr lang="en-US" dirty="0"/>
              <a:t>to large-scale sequencing effort to produce &gt; 20K individuals with both, determine </a:t>
            </a:r>
            <a:r>
              <a:rPr lang="en-US" dirty="0" smtClean="0"/>
              <a:t>how/when </a:t>
            </a:r>
            <a:r>
              <a:rPr lang="en-US" dirty="0" err="1" smtClean="0"/>
              <a:t>FHx</a:t>
            </a:r>
            <a:r>
              <a:rPr lang="en-US" dirty="0" smtClean="0"/>
              <a:t> adds to sequence</a:t>
            </a:r>
          </a:p>
          <a:p>
            <a:pPr lvl="1">
              <a:lnSpc>
                <a:spcPct val="95000"/>
              </a:lnSpc>
              <a:spcBef>
                <a:spcPts val="900"/>
              </a:spcBef>
            </a:pPr>
            <a:r>
              <a:rPr lang="en-US" dirty="0" smtClean="0"/>
              <a:t>Study </a:t>
            </a:r>
            <a:r>
              <a:rPr lang="en-US" dirty="0"/>
              <a:t>impact and consequences of changes in variant annotation and duty to </a:t>
            </a:r>
            <a:r>
              <a:rPr lang="en-US" dirty="0" smtClean="0"/>
              <a:t>inform</a:t>
            </a:r>
          </a:p>
          <a:p>
            <a:pPr lvl="0">
              <a:lnSpc>
                <a:spcPct val="95000"/>
              </a:lnSpc>
              <a:spcBef>
                <a:spcPts val="900"/>
              </a:spcBef>
            </a:pPr>
            <a:r>
              <a:rPr lang="en-US" dirty="0"/>
              <a:t>Facilitating genomic medicine implementation </a:t>
            </a:r>
          </a:p>
          <a:p>
            <a:pPr lvl="1">
              <a:lnSpc>
                <a:spcPct val="95000"/>
              </a:lnSpc>
              <a:spcBef>
                <a:spcPts val="900"/>
              </a:spcBef>
            </a:pPr>
            <a:r>
              <a:rPr lang="en-US" dirty="0"/>
              <a:t>Create an implementation commons for sharing tools for implementing genomic medicine</a:t>
            </a:r>
          </a:p>
          <a:p>
            <a:pPr marL="457200" lvl="1" indent="0">
              <a:lnSpc>
                <a:spcPct val="95000"/>
              </a:lnSpc>
              <a:spcBef>
                <a:spcPts val="9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28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Heavily Discussed GM VIII Recommendations (3)</a:t>
            </a:r>
            <a:endParaRPr lang="en-US" sz="31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pPr lvl="0">
              <a:lnSpc>
                <a:spcPct val="95000"/>
              </a:lnSpc>
              <a:spcBef>
                <a:spcPts val="900"/>
              </a:spcBef>
            </a:pPr>
            <a:r>
              <a:rPr lang="en-US" dirty="0"/>
              <a:t>Health disparities and patient engagement</a:t>
            </a:r>
          </a:p>
          <a:p>
            <a:pPr lvl="1">
              <a:lnSpc>
                <a:spcPct val="95000"/>
              </a:lnSpc>
              <a:spcBef>
                <a:spcPts val="900"/>
              </a:spcBef>
            </a:pPr>
            <a:r>
              <a:rPr lang="en-US" dirty="0"/>
              <a:t>Identify specific health disparities research questions related to genomics</a:t>
            </a:r>
          </a:p>
          <a:p>
            <a:pPr lvl="1">
              <a:lnSpc>
                <a:spcPct val="95000"/>
              </a:lnSpc>
              <a:spcBef>
                <a:spcPts val="900"/>
              </a:spcBef>
            </a:pPr>
            <a:r>
              <a:rPr lang="en-US" dirty="0"/>
              <a:t>Develop dedicated programs for non-EA populations to fill key gaps</a:t>
            </a:r>
          </a:p>
          <a:p>
            <a:pPr lvl="1">
              <a:lnSpc>
                <a:spcPct val="95000"/>
              </a:lnSpc>
              <a:spcBef>
                <a:spcPts val="900"/>
              </a:spcBef>
            </a:pPr>
            <a:r>
              <a:rPr lang="en-US" dirty="0"/>
              <a:t>Increase patient engagement in NHGRI genomic medicine programs</a:t>
            </a:r>
          </a:p>
          <a:p>
            <a:pPr lvl="0">
              <a:lnSpc>
                <a:spcPct val="95000"/>
              </a:lnSpc>
              <a:spcBef>
                <a:spcPts val="900"/>
              </a:spcBef>
            </a:pPr>
            <a:r>
              <a:rPr lang="en-US" dirty="0"/>
              <a:t>Education and Training</a:t>
            </a:r>
          </a:p>
          <a:p>
            <a:pPr lvl="1">
              <a:lnSpc>
                <a:spcPct val="95000"/>
              </a:lnSpc>
              <a:spcBef>
                <a:spcPts val="900"/>
              </a:spcBef>
            </a:pPr>
            <a:r>
              <a:rPr lang="en-US" dirty="0"/>
              <a:t>Explore joint training opportunities in genomic medicine with other </a:t>
            </a:r>
            <a:r>
              <a:rPr lang="en-US" dirty="0" smtClean="0"/>
              <a:t>organizations</a:t>
            </a:r>
          </a:p>
          <a:p>
            <a:pPr lvl="1">
              <a:lnSpc>
                <a:spcPct val="95000"/>
              </a:lnSpc>
              <a:spcBef>
                <a:spcPts val="900"/>
              </a:spcBef>
            </a:pPr>
            <a:r>
              <a:rPr lang="en-US" dirty="0" smtClean="0"/>
              <a:t>Identify </a:t>
            </a:r>
            <a:r>
              <a:rPr lang="en-US" dirty="0"/>
              <a:t>and disseminate best practices for clinician education and guidance</a:t>
            </a:r>
          </a:p>
        </p:txBody>
      </p:sp>
    </p:spTree>
    <p:extLst>
      <p:ext uri="{BB962C8B-B14F-4D97-AF65-F5344CB8AC3E}">
        <p14:creationId xmlns:p14="http://schemas.microsoft.com/office/powerpoint/2010/main" val="3715761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17" y="76200"/>
            <a:ext cx="88392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“Top 10” Rankings of GM8 Recommendations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437340"/>
              </p:ext>
            </p:extLst>
          </p:nvPr>
        </p:nvGraphicFramePr>
        <p:xfrm>
          <a:off x="495300" y="876300"/>
          <a:ext cx="8153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533" y="5867400"/>
            <a:ext cx="795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                   </a:t>
            </a:r>
            <a:r>
              <a:rPr lang="en-US" sz="2000" dirty="0">
                <a:solidFill>
                  <a:schemeClr val="bg1"/>
                </a:solidFill>
              </a:rPr>
              <a:t>2                   </a:t>
            </a:r>
            <a:r>
              <a:rPr lang="en-US" sz="2000" dirty="0" smtClean="0">
                <a:solidFill>
                  <a:schemeClr val="bg1"/>
                </a:solidFill>
              </a:rPr>
              <a:t>4                  6                   8                  10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0415" y="6248400"/>
            <a:ext cx="30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Mean Ranking (1 = Highest)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95600" y="931985"/>
            <a:ext cx="1295400" cy="5334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43400" y="1855125"/>
            <a:ext cx="914400" cy="3810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25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Highest-Ranked GM VIII Recommendations (1)</a:t>
            </a:r>
            <a:endParaRPr lang="en-US" sz="31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>
              <a:lnSpc>
                <a:spcPct val="92000"/>
              </a:lnSpc>
              <a:spcBef>
                <a:spcPts val="1200"/>
              </a:spcBef>
            </a:pPr>
            <a:r>
              <a:rPr lang="en-US" sz="2700" dirty="0" smtClean="0">
                <a:cs typeface="ＭＳ Ｐゴシック" pitchFamily="-108" charset="-128"/>
              </a:rPr>
              <a:t>Measure </a:t>
            </a:r>
            <a:r>
              <a:rPr lang="en-US" sz="2700" dirty="0">
                <a:cs typeface="ＭＳ Ｐゴシック" pitchFamily="-108" charset="-128"/>
              </a:rPr>
              <a:t>outcomes of value to patients, clinicians, </a:t>
            </a:r>
            <a:r>
              <a:rPr lang="en-US" sz="2700" dirty="0" smtClean="0">
                <a:cs typeface="ＭＳ Ｐゴシック" pitchFamily="-108" charset="-128"/>
              </a:rPr>
              <a:t>payers…; involve </a:t>
            </a:r>
            <a:r>
              <a:rPr lang="en-US" sz="2700" dirty="0">
                <a:cs typeface="ＭＳ Ｐゴシック" pitchFamily="-108" charset="-128"/>
              </a:rPr>
              <a:t>them in design prior to launching </a:t>
            </a:r>
            <a:r>
              <a:rPr lang="en-US" sz="2700" dirty="0" smtClean="0">
                <a:cs typeface="ＭＳ Ｐゴシック" pitchFamily="-108" charset="-128"/>
              </a:rPr>
              <a:t>studies (2.7)</a:t>
            </a:r>
            <a:endParaRPr lang="en-US" sz="2700" dirty="0">
              <a:cs typeface="ＭＳ Ｐゴシック" pitchFamily="-108" charset="-128"/>
            </a:endParaRPr>
          </a:p>
          <a:p>
            <a:pPr>
              <a:lnSpc>
                <a:spcPct val="92000"/>
              </a:lnSpc>
              <a:spcBef>
                <a:spcPts val="1200"/>
              </a:spcBef>
            </a:pPr>
            <a:r>
              <a:rPr lang="en-US" sz="2700" dirty="0" smtClean="0">
                <a:cs typeface="ＭＳ Ｐゴシック" pitchFamily="-108" charset="-128"/>
              </a:rPr>
              <a:t>Add </a:t>
            </a:r>
            <a:r>
              <a:rPr lang="en-US" sz="2700" dirty="0" err="1" smtClean="0">
                <a:cs typeface="ＭＳ Ｐゴシック" pitchFamily="-108" charset="-128"/>
              </a:rPr>
              <a:t>FHx</a:t>
            </a:r>
            <a:r>
              <a:rPr lang="en-US" sz="2700" dirty="0" smtClean="0">
                <a:cs typeface="ＭＳ Ｐゴシック" pitchFamily="-108" charset="-128"/>
              </a:rPr>
              <a:t> </a:t>
            </a:r>
            <a:r>
              <a:rPr lang="en-US" sz="2700" dirty="0">
                <a:cs typeface="ＭＳ Ｐゴシック" pitchFamily="-108" charset="-128"/>
              </a:rPr>
              <a:t>tool to large-scale sequencing effort to produce &gt; 20K individuals with both, determine when </a:t>
            </a:r>
            <a:r>
              <a:rPr lang="en-US" sz="2700" dirty="0" err="1" smtClean="0">
                <a:cs typeface="ＭＳ Ｐゴシック" pitchFamily="-108" charset="-128"/>
              </a:rPr>
              <a:t>FHx</a:t>
            </a:r>
            <a:r>
              <a:rPr lang="en-US" sz="2700" dirty="0" smtClean="0">
                <a:cs typeface="ＭＳ Ｐゴシック" pitchFamily="-108" charset="-128"/>
              </a:rPr>
              <a:t> </a:t>
            </a:r>
            <a:r>
              <a:rPr lang="en-US" sz="2700" dirty="0">
                <a:cs typeface="ＭＳ Ｐゴシック" pitchFamily="-108" charset="-128"/>
              </a:rPr>
              <a:t>adds to </a:t>
            </a:r>
            <a:r>
              <a:rPr lang="en-US" sz="2700" dirty="0" smtClean="0">
                <a:cs typeface="ＭＳ Ｐゴシック" pitchFamily="-108" charset="-128"/>
              </a:rPr>
              <a:t>sequence information (3.5)</a:t>
            </a:r>
            <a:endParaRPr lang="en-US" sz="2700" dirty="0">
              <a:cs typeface="ＭＳ Ｐゴシック" pitchFamily="-108" charset="-128"/>
            </a:endParaRPr>
          </a:p>
          <a:p>
            <a:pPr>
              <a:lnSpc>
                <a:spcPct val="92000"/>
              </a:lnSpc>
              <a:spcBef>
                <a:spcPts val="1200"/>
              </a:spcBef>
            </a:pPr>
            <a:r>
              <a:rPr lang="en-US" sz="2700" dirty="0" smtClean="0">
                <a:cs typeface="ＭＳ Ｐゴシック" pitchFamily="-108" charset="-128"/>
              </a:rPr>
              <a:t>Identify </a:t>
            </a:r>
            <a:r>
              <a:rPr lang="en-US" sz="2700" dirty="0">
                <a:cs typeface="ＭＳ Ｐゴシック" pitchFamily="-108" charset="-128"/>
              </a:rPr>
              <a:t>types of evidence (and goals they support) to collect and share across </a:t>
            </a:r>
            <a:r>
              <a:rPr lang="en-US" sz="2700" dirty="0" smtClean="0">
                <a:cs typeface="ＭＳ Ｐゴシック" pitchFamily="-108" charset="-128"/>
              </a:rPr>
              <a:t>programs (4.0)</a:t>
            </a:r>
            <a:endParaRPr lang="en-US" sz="2700" dirty="0">
              <a:cs typeface="ＭＳ Ｐゴシック" pitchFamily="-108" charset="-128"/>
            </a:endParaRPr>
          </a:p>
          <a:p>
            <a:pPr>
              <a:lnSpc>
                <a:spcPct val="92000"/>
              </a:lnSpc>
              <a:spcBef>
                <a:spcPts val="1200"/>
              </a:spcBef>
            </a:pPr>
            <a:r>
              <a:rPr lang="en-US" sz="2700" dirty="0" smtClean="0">
                <a:cs typeface="ＭＳ Ｐゴシック" pitchFamily="-108" charset="-128"/>
              </a:rPr>
              <a:t>Accelerate </a:t>
            </a:r>
            <a:r>
              <a:rPr lang="en-US" sz="2700" dirty="0">
                <a:cs typeface="ＭＳ Ｐゴシック" pitchFamily="-108" charset="-128"/>
              </a:rPr>
              <a:t>rapid genotype-phenotype explorations at speed that would benefit </a:t>
            </a:r>
            <a:r>
              <a:rPr lang="en-US" sz="2700" dirty="0" smtClean="0">
                <a:cs typeface="ＭＳ Ｐゴシック" pitchFamily="-108" charset="-128"/>
              </a:rPr>
              <a:t>patients (4.1)</a:t>
            </a:r>
            <a:endParaRPr lang="en-US" sz="2700" dirty="0">
              <a:cs typeface="ＭＳ Ｐゴシック" pitchFamily="-108" charset="-128"/>
            </a:endParaRPr>
          </a:p>
          <a:p>
            <a:pPr>
              <a:lnSpc>
                <a:spcPct val="92000"/>
              </a:lnSpc>
              <a:spcBef>
                <a:spcPts val="1200"/>
              </a:spcBef>
            </a:pPr>
            <a:r>
              <a:rPr lang="en-US" sz="2700" dirty="0" smtClean="0">
                <a:cs typeface="ＭＳ Ｐゴシック" pitchFamily="-108" charset="-128"/>
              </a:rPr>
              <a:t>Consider </a:t>
            </a:r>
            <a:r>
              <a:rPr lang="en-US" sz="2700" dirty="0">
                <a:cs typeface="ＭＳ Ｐゴシック" pitchFamily="-108" charset="-128"/>
              </a:rPr>
              <a:t>“cooperative sequencing groups” like </a:t>
            </a:r>
            <a:r>
              <a:rPr lang="en-US" sz="2700" dirty="0" smtClean="0">
                <a:cs typeface="ＭＳ Ｐゴシック" pitchFamily="-108" charset="-128"/>
              </a:rPr>
              <a:t>COGs allowing </a:t>
            </a:r>
            <a:r>
              <a:rPr lang="en-US" sz="2700" dirty="0">
                <a:cs typeface="ＭＳ Ｐゴシック" pitchFamily="-108" charset="-128"/>
              </a:rPr>
              <a:t>rapid entry into </a:t>
            </a:r>
            <a:r>
              <a:rPr lang="en-US" sz="2700" dirty="0" smtClean="0">
                <a:cs typeface="ＭＳ Ｐゴシック" pitchFamily="-108" charset="-128"/>
              </a:rPr>
              <a:t>studies (4.2)</a:t>
            </a:r>
            <a:endParaRPr lang="en-US" sz="2700" dirty="0">
              <a:cs typeface="ＭＳ Ｐゴシック" pitchFamily="-108" charset="-128"/>
            </a:endParaRPr>
          </a:p>
          <a:p>
            <a:pPr lvl="1">
              <a:lnSpc>
                <a:spcPct val="92000"/>
              </a:lnSpc>
              <a:spcBef>
                <a:spcPts val="1200"/>
              </a:spcBef>
            </a:pPr>
            <a:endParaRPr lang="en-US" sz="2700" dirty="0" smtClean="0">
              <a:cs typeface="ＭＳ Ｐゴシック" pitchFamily="-108" charset="-128"/>
            </a:endParaRPr>
          </a:p>
          <a:p>
            <a:pPr marL="342900" lvl="1" indent="-342900">
              <a:lnSpc>
                <a:spcPct val="92000"/>
              </a:lnSpc>
              <a:spcBef>
                <a:spcPts val="1200"/>
              </a:spcBef>
              <a:buClr>
                <a:srgbClr val="3CB9BC"/>
              </a:buClr>
              <a:buSzPct val="100000"/>
              <a:buFont typeface="Wingdings" pitchFamily="-108" charset="2"/>
              <a:buChar char=""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56451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Highest-Ranked GM VIII Recommendations (2)</a:t>
            </a:r>
            <a:endParaRPr lang="en-US" sz="31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1125" y="914400"/>
            <a:ext cx="8431875" cy="5715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700" dirty="0" smtClean="0">
                <a:cs typeface="ＭＳ Ｐゴシック" pitchFamily="-108" charset="-128"/>
              </a:rPr>
              <a:t>Facilitate </a:t>
            </a:r>
            <a:r>
              <a:rPr lang="en-US" sz="2700" dirty="0">
                <a:cs typeface="ＭＳ Ｐゴシック" pitchFamily="-108" charset="-128"/>
              </a:rPr>
              <a:t>coverage with evidence development studies through </a:t>
            </a:r>
            <a:r>
              <a:rPr lang="en-US" sz="2700" dirty="0" smtClean="0">
                <a:cs typeface="ＭＳ Ｐゴシック" pitchFamily="-108" charset="-128"/>
              </a:rPr>
              <a:t>payers (4.3)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700" dirty="0" smtClean="0">
                <a:cs typeface="ＭＳ Ｐゴシック" pitchFamily="-108" charset="-128"/>
              </a:rPr>
              <a:t>Identify </a:t>
            </a:r>
            <a:r>
              <a:rPr lang="en-US" sz="2700" dirty="0">
                <a:cs typeface="ＭＳ Ｐゴシック" pitchFamily="-108" charset="-128"/>
              </a:rPr>
              <a:t>payers’ needs for evidence across diverse payers, integrate with HCSRN and </a:t>
            </a:r>
            <a:r>
              <a:rPr lang="en-US" sz="2700" dirty="0" smtClean="0">
                <a:cs typeface="ＭＳ Ｐゴシック" pitchFamily="-108" charset="-128"/>
              </a:rPr>
              <a:t>AHIP (4.5)</a:t>
            </a:r>
            <a:endParaRPr lang="en-US" sz="2700" dirty="0">
              <a:cs typeface="ＭＳ Ｐゴシック" pitchFamily="-108" charset="-128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700" dirty="0" smtClean="0">
                <a:cs typeface="ＭＳ Ｐゴシック" pitchFamily="-108" charset="-128"/>
              </a:rPr>
              <a:t>Conduct </a:t>
            </a:r>
            <a:r>
              <a:rPr lang="en-US" sz="2700" dirty="0">
                <a:cs typeface="ＭＳ Ｐゴシック" pitchFamily="-108" charset="-128"/>
              </a:rPr>
              <a:t>post-marketing studies of genetic testing similar to pharmacovigilance </a:t>
            </a:r>
            <a:r>
              <a:rPr lang="en-US" sz="2700" dirty="0" smtClean="0">
                <a:cs typeface="ＭＳ Ｐゴシック" pitchFamily="-108" charset="-128"/>
              </a:rPr>
              <a:t>studies (4.7)</a:t>
            </a:r>
            <a:endParaRPr lang="en-US" sz="2700" dirty="0">
              <a:cs typeface="ＭＳ Ｐゴシック" pitchFamily="-108" charset="-128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700" dirty="0" smtClean="0">
                <a:cs typeface="ＭＳ Ｐゴシック" pitchFamily="-108" charset="-128"/>
              </a:rPr>
              <a:t>Encourage </a:t>
            </a:r>
            <a:r>
              <a:rPr lang="en-US" sz="2700" dirty="0">
                <a:cs typeface="ＭＳ Ｐゴシック" pitchFamily="-108" charset="-128"/>
              </a:rPr>
              <a:t>agreed-upon nomenclature, variant definitions, and unique </a:t>
            </a:r>
            <a:r>
              <a:rPr lang="en-US" sz="2700" dirty="0" smtClean="0">
                <a:cs typeface="ＭＳ Ｐゴシック" pitchFamily="-108" charset="-128"/>
              </a:rPr>
              <a:t>allelic identifiers, </a:t>
            </a:r>
            <a:r>
              <a:rPr lang="en-US" sz="2700" dirty="0">
                <a:cs typeface="ＭＳ Ｐゴシック" pitchFamily="-108" charset="-128"/>
              </a:rPr>
              <a:t>needed for computing by </a:t>
            </a:r>
            <a:r>
              <a:rPr lang="en-US" sz="2700" dirty="0" smtClean="0">
                <a:cs typeface="ＭＳ Ｐゴシック" pitchFamily="-108" charset="-128"/>
              </a:rPr>
              <a:t>CDS (4.7)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700" dirty="0">
                <a:cs typeface="ＭＳ Ｐゴシック" pitchFamily="-108" charset="-128"/>
              </a:rPr>
              <a:t>Create “computable” guidelines that can be readily integrated with CDS systems if </a:t>
            </a:r>
            <a:r>
              <a:rPr lang="en-US" sz="2700" dirty="0" smtClean="0">
                <a:cs typeface="ＭＳ Ｐゴシック" pitchFamily="-108" charset="-128"/>
              </a:rPr>
              <a:t>possible (4.9)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700" dirty="0" smtClean="0">
                <a:cs typeface="ＭＳ Ｐゴシック" pitchFamily="-108" charset="-128"/>
              </a:rPr>
              <a:t>Conduct </a:t>
            </a:r>
            <a:r>
              <a:rPr lang="en-US" sz="2700" dirty="0">
                <a:cs typeface="ＭＳ Ｐゴシック" pitchFamily="-108" charset="-128"/>
              </a:rPr>
              <a:t>clinical trials of added value of </a:t>
            </a:r>
            <a:r>
              <a:rPr lang="en-US" sz="2700" dirty="0" smtClean="0">
                <a:cs typeface="ＭＳ Ｐゴシック" pitchFamily="-108" charset="-128"/>
              </a:rPr>
              <a:t>WGS to </a:t>
            </a:r>
            <a:r>
              <a:rPr lang="en-US" sz="2700" dirty="0">
                <a:cs typeface="ＭＳ Ｐゴシック" pitchFamily="-108" charset="-128"/>
              </a:rPr>
              <a:t>more limited </a:t>
            </a:r>
            <a:r>
              <a:rPr lang="en-US" sz="2700" dirty="0" smtClean="0">
                <a:cs typeface="ＭＳ Ｐゴシック" pitchFamily="-108" charset="-128"/>
              </a:rPr>
              <a:t>testing, include costs </a:t>
            </a:r>
            <a:r>
              <a:rPr lang="en-US" sz="2700" dirty="0">
                <a:cs typeface="ＭＳ Ｐゴシック" pitchFamily="-108" charset="-128"/>
              </a:rPr>
              <a:t>of </a:t>
            </a:r>
            <a:r>
              <a:rPr lang="en-US" sz="2700" dirty="0" smtClean="0">
                <a:cs typeface="ＭＳ Ｐゴシック" pitchFamily="-108" charset="-128"/>
              </a:rPr>
              <a:t>follow-up (5.0)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2700" dirty="0">
              <a:cs typeface="ＭＳ Ｐゴシック" pitchFamily="-108" charset="-128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2700" dirty="0" smtClean="0">
              <a:cs typeface="ＭＳ Ｐゴシック" pitchFamily="-108" charset="-128"/>
            </a:endParaRP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Clr>
                <a:srgbClr val="3CB9BC"/>
              </a:buClr>
              <a:buSzPct val="100000"/>
              <a:buFont typeface="Wingdings" pitchFamily="-108" charset="2"/>
              <a:buChar char=""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32814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Immediate Plans for Follow-Up</a:t>
            </a:r>
            <a:endParaRPr lang="en-US" sz="31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486400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900"/>
              </a:spcBef>
            </a:pPr>
            <a:r>
              <a:rPr lang="en-US" dirty="0" smtClean="0"/>
              <a:t>Engage basic scientists in GM9 meeting on bedside back to bench</a:t>
            </a:r>
            <a:endParaRPr lang="en-US" dirty="0"/>
          </a:p>
        </p:txBody>
      </p:sp>
      <p:pic>
        <p:nvPicPr>
          <p:cNvPr id="4100" name="Picture 4" descr="C:\Users\manoliot\Pictures\Patient bedside.0921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90" y="3645593"/>
            <a:ext cx="4247110" cy="28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anoliot\Pictures\Lab Bench.0921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2019300"/>
            <a:ext cx="422909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ent Arrow 3"/>
          <p:cNvSpPr/>
          <p:nvPr/>
        </p:nvSpPr>
        <p:spPr>
          <a:xfrm rot="5400000">
            <a:off x="5714999" y="1676400"/>
            <a:ext cx="762001" cy="2438400"/>
          </a:xfrm>
          <a:prstGeom prst="bent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16200000">
            <a:off x="2666999" y="4223096"/>
            <a:ext cx="762001" cy="2438400"/>
          </a:xfrm>
          <a:prstGeom prst="bent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1828800"/>
            <a:ext cx="3628716" cy="154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FFFF99"/>
                </a:solidFill>
              </a:rPr>
              <a:t>Phenotypes c/w model organisms</a:t>
            </a:r>
          </a:p>
          <a:p>
            <a:pPr marL="285750" indent="-28575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FFFF99"/>
                </a:solidFill>
              </a:rPr>
              <a:t>Variant nomenclature</a:t>
            </a:r>
          </a:p>
          <a:p>
            <a:pPr marL="285750" indent="-28575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FFFF99"/>
                </a:solidFill>
              </a:rPr>
              <a:t>Function       annotation</a:t>
            </a:r>
            <a:endParaRPr lang="en-US" sz="2200" b="1" dirty="0">
              <a:solidFill>
                <a:srgbClr val="FFFF99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603075" y="3105149"/>
            <a:ext cx="370955" cy="152401"/>
          </a:xfrm>
          <a:prstGeom prst="rightArrow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371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9084" y="381000"/>
            <a:ext cx="7955476" cy="914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 smtClean="0"/>
              <a:t>NACHGR Genomic Medicine Working Group Members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09600" y="1524000"/>
            <a:ext cx="6995598" cy="481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lnSpc>
                <a:spcPct val="95000"/>
              </a:lnSpc>
              <a:spcAft>
                <a:spcPts val="1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Carol Bult				Jackson Lab</a:t>
            </a:r>
          </a:p>
          <a:p>
            <a:pPr defTabSz="457200">
              <a:lnSpc>
                <a:spcPct val="95000"/>
              </a:lnSpc>
              <a:spcAft>
                <a:spcPts val="1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Rex </a:t>
            </a:r>
            <a:r>
              <a:rPr lang="en-US" sz="2800" dirty="0">
                <a:solidFill>
                  <a:srgbClr val="FFFFFF"/>
                </a:solidFill>
              </a:rPr>
              <a:t>Chisholm </a:t>
            </a:r>
            <a:r>
              <a:rPr lang="en-US" sz="2800" dirty="0" smtClean="0">
                <a:solidFill>
                  <a:srgbClr val="FFFFFF"/>
                </a:solidFill>
              </a:rPr>
              <a:t>		Northwestern </a:t>
            </a:r>
          </a:p>
          <a:p>
            <a:pPr defTabSz="457200">
              <a:lnSpc>
                <a:spcPct val="95000"/>
              </a:lnSpc>
              <a:spcAft>
                <a:spcPts val="1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Geoff </a:t>
            </a:r>
            <a:r>
              <a:rPr lang="en-US" sz="2800" dirty="0">
                <a:solidFill>
                  <a:srgbClr val="FFFFFF"/>
                </a:solidFill>
              </a:rPr>
              <a:t>Ginsburg </a:t>
            </a:r>
            <a:r>
              <a:rPr lang="en-US" sz="2800" dirty="0" smtClean="0">
                <a:solidFill>
                  <a:srgbClr val="FFFFFF"/>
                </a:solidFill>
              </a:rPr>
              <a:t>		Duke</a:t>
            </a:r>
          </a:p>
          <a:p>
            <a:pPr defTabSz="457200">
              <a:lnSpc>
                <a:spcPct val="95000"/>
              </a:lnSpc>
              <a:spcAft>
                <a:spcPts val="1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Howard Jacob			</a:t>
            </a:r>
            <a:r>
              <a:rPr lang="en-US" sz="2800" dirty="0" err="1" smtClean="0">
                <a:solidFill>
                  <a:srgbClr val="FFFFFF"/>
                </a:solidFill>
              </a:rPr>
              <a:t>HudsonAlpha</a:t>
            </a:r>
            <a:endParaRPr lang="en-US" sz="2800" dirty="0" smtClean="0">
              <a:solidFill>
                <a:srgbClr val="FFFFFF"/>
              </a:solidFill>
            </a:endParaRPr>
          </a:p>
          <a:p>
            <a:pPr defTabSz="457200">
              <a:lnSpc>
                <a:spcPct val="95000"/>
              </a:lnSpc>
              <a:spcAft>
                <a:spcPts val="1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Howard McLeod		Moffitt Cancer </a:t>
            </a:r>
            <a:r>
              <a:rPr lang="en-US" sz="2800" dirty="0" err="1" smtClean="0">
                <a:solidFill>
                  <a:srgbClr val="FFFFFF"/>
                </a:solidFill>
              </a:rPr>
              <a:t>Ctr</a:t>
            </a:r>
            <a:endParaRPr lang="en-US" sz="2800" dirty="0" smtClean="0">
              <a:solidFill>
                <a:srgbClr val="FFFFFF"/>
              </a:solidFill>
            </a:endParaRPr>
          </a:p>
          <a:p>
            <a:pPr defTabSz="457200">
              <a:lnSpc>
                <a:spcPct val="95000"/>
              </a:lnSpc>
              <a:spcAft>
                <a:spcPts val="1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Mary </a:t>
            </a:r>
            <a:r>
              <a:rPr lang="en-US" sz="2800" dirty="0">
                <a:solidFill>
                  <a:srgbClr val="FFFFFF"/>
                </a:solidFill>
              </a:rPr>
              <a:t>Relling </a:t>
            </a:r>
            <a:r>
              <a:rPr lang="en-US" sz="2800" dirty="0" smtClean="0">
                <a:solidFill>
                  <a:srgbClr val="FFFFFF"/>
                </a:solidFill>
              </a:rPr>
              <a:t>			St</a:t>
            </a:r>
            <a:r>
              <a:rPr lang="en-US" sz="2800" dirty="0">
                <a:solidFill>
                  <a:srgbClr val="FFFFFF"/>
                </a:solidFill>
              </a:rPr>
              <a:t>. </a:t>
            </a:r>
            <a:r>
              <a:rPr lang="en-US" sz="2800" dirty="0" smtClean="0">
                <a:solidFill>
                  <a:srgbClr val="FFFFFF"/>
                </a:solidFill>
              </a:rPr>
              <a:t>Jude</a:t>
            </a:r>
            <a:endParaRPr lang="en-US" sz="2800" dirty="0">
              <a:solidFill>
                <a:srgbClr val="FFFFFF"/>
              </a:solidFill>
            </a:endParaRPr>
          </a:p>
          <a:p>
            <a:pPr defTabSz="457200">
              <a:lnSpc>
                <a:spcPct val="95000"/>
              </a:lnSpc>
              <a:spcAft>
                <a:spcPts val="100"/>
              </a:spcAft>
            </a:pPr>
            <a:r>
              <a:rPr lang="en-US" sz="2800" dirty="0">
                <a:solidFill>
                  <a:srgbClr val="FFFFFF"/>
                </a:solidFill>
              </a:rPr>
              <a:t>Dan Roden </a:t>
            </a:r>
            <a:r>
              <a:rPr lang="en-US" sz="2800" dirty="0" smtClean="0">
                <a:solidFill>
                  <a:srgbClr val="FFFFFF"/>
                </a:solidFill>
              </a:rPr>
              <a:t>			Vanderbilt</a:t>
            </a:r>
            <a:endParaRPr lang="en-US" sz="2800" dirty="0">
              <a:solidFill>
                <a:srgbClr val="FFFFFF"/>
              </a:solidFill>
            </a:endParaRPr>
          </a:p>
          <a:p>
            <a:pPr defTabSz="457200">
              <a:lnSpc>
                <a:spcPct val="95000"/>
              </a:lnSpc>
              <a:spcAft>
                <a:spcPts val="100"/>
              </a:spcAft>
            </a:pPr>
            <a:r>
              <a:rPr lang="en-US" sz="2800" dirty="0">
                <a:solidFill>
                  <a:srgbClr val="FFFFFF"/>
                </a:solidFill>
              </a:rPr>
              <a:t>Marc Williams </a:t>
            </a:r>
            <a:r>
              <a:rPr lang="en-US" sz="2800" dirty="0" smtClean="0">
                <a:solidFill>
                  <a:srgbClr val="FFFFFF"/>
                </a:solidFill>
              </a:rPr>
              <a:t>		</a:t>
            </a:r>
            <a:r>
              <a:rPr lang="en-US" sz="2800" dirty="0" err="1" smtClean="0">
                <a:solidFill>
                  <a:srgbClr val="FFFFFF"/>
                </a:solidFill>
              </a:rPr>
              <a:t>Geisinger</a:t>
            </a:r>
            <a:endParaRPr lang="en-US" sz="2800" dirty="0">
              <a:solidFill>
                <a:srgbClr val="FFFFFF"/>
              </a:solidFill>
            </a:endParaRPr>
          </a:p>
          <a:p>
            <a:pPr defTabSz="457200">
              <a:lnSpc>
                <a:spcPct val="95000"/>
              </a:lnSpc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  <a:p>
            <a:pPr defTabSz="457200">
              <a:lnSpc>
                <a:spcPct val="95000"/>
              </a:lnSpc>
              <a:spcAft>
                <a:spcPts val="100"/>
              </a:spcAft>
            </a:pPr>
            <a:r>
              <a:rPr lang="en-US" sz="2800" dirty="0">
                <a:solidFill>
                  <a:srgbClr val="FFFFFF"/>
                </a:solidFill>
              </a:rPr>
              <a:t>Eric Green </a:t>
            </a:r>
            <a:r>
              <a:rPr lang="en-US" sz="2800" dirty="0" smtClean="0">
                <a:solidFill>
                  <a:srgbClr val="FFFFFF"/>
                </a:solidFill>
              </a:rPr>
              <a:t>			</a:t>
            </a:r>
          </a:p>
          <a:p>
            <a:pPr defTabSz="457200">
              <a:lnSpc>
                <a:spcPct val="95000"/>
              </a:lnSpc>
              <a:spcAft>
                <a:spcPts val="1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Teri </a:t>
            </a:r>
            <a:r>
              <a:rPr lang="en-US" sz="2800" dirty="0">
                <a:solidFill>
                  <a:srgbClr val="FFFFFF"/>
                </a:solidFill>
              </a:rPr>
              <a:t>Manolio </a:t>
            </a:r>
            <a:endParaRPr lang="en-US" sz="2800" dirty="0" smtClean="0">
              <a:solidFill>
                <a:srgbClr val="FFFFFF"/>
              </a:solidFill>
            </a:endParaRPr>
          </a:p>
          <a:p>
            <a:pPr defTabSz="457200">
              <a:lnSpc>
                <a:spcPct val="95000"/>
              </a:lnSpc>
              <a:spcAft>
                <a:spcPts val="1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Laura </a:t>
            </a:r>
            <a:r>
              <a:rPr lang="en-US" sz="2800" dirty="0">
                <a:solidFill>
                  <a:srgbClr val="FFFFFF"/>
                </a:solidFill>
              </a:rPr>
              <a:t>Rodriguez</a:t>
            </a:r>
            <a:r>
              <a:rPr lang="en-US" sz="2800" dirty="0" smtClean="0">
                <a:solidFill>
                  <a:srgbClr val="FFFFFF"/>
                </a:solidFill>
              </a:rPr>
              <a:t>				</a:t>
            </a:r>
            <a:endParaRPr lang="en-US" sz="2800" dirty="0">
              <a:solidFill>
                <a:srgbClr val="FFFFFF"/>
              </a:solidFill>
            </a:endParaRPr>
          </a:p>
          <a:p>
            <a:pPr marL="457200" indent="-457200" defTabSz="457200">
              <a:lnSpc>
                <a:spcPct val="95000"/>
              </a:lnSpc>
              <a:spcAft>
                <a:spcPts val="1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1032" name="Picture 8" descr="Image result for image of mee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51" y="4038600"/>
            <a:ext cx="3058449" cy="26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48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Immediate Plans for Follow-Up</a:t>
            </a:r>
            <a:endParaRPr lang="en-US" sz="31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486400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Engage basic scientists in GM9 meeting on bedside back to bench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Pursue infrastructure needs internally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Knowledgebase of genomic medicine studies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Patient-oriented ontology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Implementation commons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Common data elements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Increased patient engagement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Comparative effectiveness research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WGS vs. targeted panel sequencing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WGS w/ vs. w/o adequate </a:t>
            </a:r>
            <a:r>
              <a:rPr lang="en-US" dirty="0" err="1" smtClean="0"/>
              <a:t>FHx</a:t>
            </a:r>
            <a:endParaRPr lang="en-US" dirty="0" smtClean="0"/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dirty="0" smtClean="0"/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dirty="0" smtClean="0"/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34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100" dirty="0" smtClean="0"/>
              <a:t>Many Thanks…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2895600" cy="6477000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100"/>
              </a:spcBef>
              <a:buFontTx/>
              <a:buNone/>
            </a:pPr>
            <a:r>
              <a:rPr lang="en-US" sz="2400" dirty="0" smtClean="0"/>
              <a:t>Alice Bailey</a:t>
            </a:r>
          </a:p>
          <a:p>
            <a:pPr marL="0" indent="0">
              <a:lnSpc>
                <a:spcPct val="130000"/>
              </a:lnSpc>
              <a:spcBef>
                <a:spcPts val="100"/>
              </a:spcBef>
              <a:buNone/>
            </a:pPr>
            <a:r>
              <a:rPr lang="en-US" sz="2400" dirty="0"/>
              <a:t>Ebony Bookman</a:t>
            </a:r>
          </a:p>
          <a:p>
            <a:pPr marL="0" indent="0">
              <a:lnSpc>
                <a:spcPct val="130000"/>
              </a:lnSpc>
              <a:spcBef>
                <a:spcPts val="100"/>
              </a:spcBef>
              <a:buNone/>
            </a:pPr>
            <a:r>
              <a:rPr lang="en-US" sz="2400" dirty="0"/>
              <a:t>Joy Boyer</a:t>
            </a:r>
          </a:p>
          <a:p>
            <a:pPr marL="0" indent="0">
              <a:lnSpc>
                <a:spcPct val="130000"/>
              </a:lnSpc>
              <a:spcBef>
                <a:spcPts val="100"/>
              </a:spcBef>
              <a:buNone/>
            </a:pPr>
            <a:r>
              <a:rPr lang="en-US" sz="2400" dirty="0"/>
              <a:t>Lisa Brooks</a:t>
            </a:r>
          </a:p>
          <a:p>
            <a:pPr marL="0" indent="0">
              <a:lnSpc>
                <a:spcPct val="130000"/>
              </a:lnSpc>
              <a:spcBef>
                <a:spcPts val="100"/>
              </a:spcBef>
              <a:buNone/>
            </a:pPr>
            <a:r>
              <a:rPr lang="en-US" sz="2400" dirty="0" smtClean="0"/>
              <a:t>D. Colantuoni</a:t>
            </a:r>
          </a:p>
          <a:p>
            <a:pPr marL="0" indent="0">
              <a:lnSpc>
                <a:spcPct val="130000"/>
              </a:lnSpc>
              <a:spcBef>
                <a:spcPts val="100"/>
              </a:spcBef>
              <a:buNone/>
            </a:pPr>
            <a:r>
              <a:rPr lang="en-US" sz="2400" dirty="0" err="1" smtClean="0"/>
              <a:t>Cati</a:t>
            </a:r>
            <a:r>
              <a:rPr lang="en-US" sz="2400" dirty="0" smtClean="0"/>
              <a:t> </a:t>
            </a:r>
            <a:r>
              <a:rPr lang="en-US" sz="2400" dirty="0"/>
              <a:t>Crawford</a:t>
            </a:r>
          </a:p>
          <a:p>
            <a:pPr marL="0" indent="0">
              <a:lnSpc>
                <a:spcPct val="130000"/>
              </a:lnSpc>
              <a:spcBef>
                <a:spcPts val="100"/>
              </a:spcBef>
              <a:buNone/>
            </a:pPr>
            <a:r>
              <a:rPr lang="en-US" sz="2400" dirty="0" smtClean="0"/>
              <a:t>Eric Green</a:t>
            </a:r>
            <a:endParaRPr lang="en-US" sz="2400" dirty="0"/>
          </a:p>
          <a:p>
            <a:pPr marL="0" indent="0">
              <a:lnSpc>
                <a:spcPct val="130000"/>
              </a:lnSpc>
              <a:spcBef>
                <a:spcPts val="100"/>
              </a:spcBef>
              <a:buFontTx/>
              <a:buNone/>
            </a:pPr>
            <a:r>
              <a:rPr lang="en-US" sz="2400" dirty="0" smtClean="0"/>
              <a:t>Lucia </a:t>
            </a:r>
            <a:r>
              <a:rPr lang="en-US" sz="2400" dirty="0" err="1" smtClean="0"/>
              <a:t>Hindorff</a:t>
            </a:r>
            <a:endParaRPr lang="en-US" sz="2400" dirty="0" smtClean="0"/>
          </a:p>
          <a:p>
            <a:pPr marL="0" indent="0">
              <a:lnSpc>
                <a:spcPct val="130000"/>
              </a:lnSpc>
              <a:spcBef>
                <a:spcPts val="100"/>
              </a:spcBef>
              <a:buNone/>
            </a:pPr>
            <a:r>
              <a:rPr lang="en-US" sz="2400" dirty="0" smtClean="0"/>
              <a:t>Jean Jenkins</a:t>
            </a:r>
          </a:p>
          <a:p>
            <a:pPr marL="0" indent="0">
              <a:lnSpc>
                <a:spcPct val="130000"/>
              </a:lnSpc>
              <a:spcBef>
                <a:spcPts val="100"/>
              </a:spcBef>
              <a:buNone/>
            </a:pPr>
            <a:r>
              <a:rPr lang="en-US" sz="2400" dirty="0" smtClean="0"/>
              <a:t>Heather Junkins</a:t>
            </a:r>
            <a:endParaRPr lang="en-US" sz="2400" dirty="0"/>
          </a:p>
          <a:p>
            <a:pPr marL="0" indent="0">
              <a:lnSpc>
                <a:spcPct val="130000"/>
              </a:lnSpc>
              <a:spcBef>
                <a:spcPts val="100"/>
              </a:spcBef>
              <a:buNone/>
            </a:pPr>
            <a:endParaRPr lang="en-US" sz="2400" dirty="0"/>
          </a:p>
          <a:p>
            <a:pPr marL="0" indent="0">
              <a:lnSpc>
                <a:spcPct val="130000"/>
              </a:lnSpc>
              <a:spcBef>
                <a:spcPts val="100"/>
              </a:spcBef>
              <a:buFontTx/>
              <a:buNone/>
            </a:pPr>
            <a:endParaRPr lang="en-US" sz="2400" dirty="0" smtClean="0"/>
          </a:p>
          <a:p>
            <a:pPr marL="0" indent="0">
              <a:lnSpc>
                <a:spcPct val="130000"/>
              </a:lnSpc>
              <a:spcBef>
                <a:spcPts val="100"/>
              </a:spcBef>
              <a:buFontTx/>
              <a:buNone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19800" y="1143000"/>
            <a:ext cx="2819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lnSpc>
                <a:spcPct val="132000"/>
              </a:lnSpc>
              <a:spcBef>
                <a:spcPts val="600"/>
              </a:spcBef>
              <a:buFontTx/>
              <a:buNone/>
            </a:pPr>
            <a:r>
              <a:rPr lang="en-US" sz="2400" kern="0" dirty="0" smtClean="0"/>
              <a:t>Carol Bult</a:t>
            </a:r>
          </a:p>
          <a:p>
            <a:pPr marL="0" indent="0">
              <a:lnSpc>
                <a:spcPct val="132000"/>
              </a:lnSpc>
              <a:spcBef>
                <a:spcPts val="600"/>
              </a:spcBef>
              <a:buFontTx/>
              <a:buNone/>
            </a:pPr>
            <a:r>
              <a:rPr lang="en-US" sz="2400" kern="0" dirty="0" smtClean="0"/>
              <a:t>Rex </a:t>
            </a:r>
            <a:r>
              <a:rPr lang="en-US" sz="2400" kern="0" dirty="0"/>
              <a:t>Chisholm </a:t>
            </a:r>
            <a:endParaRPr lang="en-US" sz="2400" kern="0" dirty="0" smtClean="0"/>
          </a:p>
          <a:p>
            <a:pPr marL="0" indent="0">
              <a:lnSpc>
                <a:spcPct val="132000"/>
              </a:lnSpc>
              <a:spcBef>
                <a:spcPts val="600"/>
              </a:spcBef>
              <a:buFontTx/>
              <a:buNone/>
            </a:pPr>
            <a:r>
              <a:rPr lang="en-US" sz="2400" kern="0" dirty="0" smtClean="0"/>
              <a:t>Geoff </a:t>
            </a:r>
            <a:r>
              <a:rPr lang="en-US" sz="2400" kern="0" dirty="0"/>
              <a:t>Ginsburg </a:t>
            </a:r>
            <a:endParaRPr lang="en-US" sz="2400" kern="0" dirty="0" smtClean="0"/>
          </a:p>
          <a:p>
            <a:pPr marL="0" indent="0">
              <a:lnSpc>
                <a:spcPct val="132000"/>
              </a:lnSpc>
              <a:spcBef>
                <a:spcPts val="600"/>
              </a:spcBef>
              <a:buFontTx/>
              <a:buNone/>
            </a:pPr>
            <a:r>
              <a:rPr lang="en-US" sz="2400" kern="0" dirty="0" smtClean="0"/>
              <a:t>Howard Jacob</a:t>
            </a:r>
          </a:p>
          <a:p>
            <a:pPr marL="0" indent="0">
              <a:lnSpc>
                <a:spcPct val="132000"/>
              </a:lnSpc>
              <a:spcBef>
                <a:spcPts val="600"/>
              </a:spcBef>
              <a:buFontTx/>
              <a:buNone/>
            </a:pPr>
            <a:r>
              <a:rPr lang="en-US" sz="2400" kern="0" dirty="0" smtClean="0"/>
              <a:t>Howard McLeod  </a:t>
            </a:r>
            <a:endParaRPr lang="en-US" sz="2400" kern="0" dirty="0"/>
          </a:p>
          <a:p>
            <a:pPr marL="0" indent="0">
              <a:lnSpc>
                <a:spcPct val="132000"/>
              </a:lnSpc>
              <a:spcBef>
                <a:spcPts val="600"/>
              </a:spcBef>
              <a:buFontTx/>
              <a:buNone/>
            </a:pPr>
            <a:r>
              <a:rPr lang="en-US" sz="2400" kern="0" dirty="0"/>
              <a:t>Mary </a:t>
            </a:r>
            <a:r>
              <a:rPr lang="en-US" sz="2400" kern="0" dirty="0" smtClean="0"/>
              <a:t>Relling</a:t>
            </a:r>
            <a:endParaRPr lang="en-US" sz="2400" kern="0" dirty="0"/>
          </a:p>
          <a:p>
            <a:pPr marL="0" indent="0">
              <a:lnSpc>
                <a:spcPct val="132000"/>
              </a:lnSpc>
              <a:spcBef>
                <a:spcPts val="600"/>
              </a:spcBef>
              <a:buFontTx/>
              <a:buNone/>
            </a:pPr>
            <a:r>
              <a:rPr lang="en-US" sz="2400" kern="0" dirty="0"/>
              <a:t>Dan </a:t>
            </a:r>
            <a:r>
              <a:rPr lang="en-US" sz="2400" kern="0" dirty="0" err="1" smtClean="0"/>
              <a:t>Roden</a:t>
            </a:r>
            <a:endParaRPr lang="en-US" sz="2400" kern="0" dirty="0"/>
          </a:p>
          <a:p>
            <a:pPr marL="0" indent="0">
              <a:lnSpc>
                <a:spcPct val="132000"/>
              </a:lnSpc>
              <a:spcBef>
                <a:spcPts val="600"/>
              </a:spcBef>
              <a:buFontTx/>
              <a:buNone/>
            </a:pPr>
            <a:r>
              <a:rPr lang="en-US" sz="2400" kern="0" dirty="0"/>
              <a:t>Marc Williams </a:t>
            </a:r>
          </a:p>
          <a:p>
            <a:pPr marL="0" indent="0">
              <a:lnSpc>
                <a:spcPct val="132000"/>
              </a:lnSpc>
              <a:spcBef>
                <a:spcPts val="600"/>
              </a:spcBef>
              <a:buFontTx/>
              <a:buNone/>
            </a:pPr>
            <a:r>
              <a:rPr lang="en-US" sz="2400" kern="0" dirty="0" smtClean="0"/>
              <a:t>GM </a:t>
            </a:r>
            <a:r>
              <a:rPr lang="en-US" sz="2400" kern="0" dirty="0" err="1" smtClean="0"/>
              <a:t>Mtg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Participts</a:t>
            </a:r>
            <a:endParaRPr lang="en-US" sz="2400" kern="0" dirty="0" smtClean="0"/>
          </a:p>
          <a:p>
            <a:pPr marL="0" indent="0">
              <a:lnSpc>
                <a:spcPct val="132000"/>
              </a:lnSpc>
              <a:spcBef>
                <a:spcPts val="600"/>
              </a:spcBef>
              <a:buFontTx/>
              <a:buNone/>
            </a:pPr>
            <a:endParaRPr lang="en-US" sz="2400" kern="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76600" y="1219200"/>
            <a:ext cx="2538046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100"/>
              </a:spcBef>
              <a:buFontTx/>
              <a:buNone/>
            </a:pPr>
            <a:r>
              <a:rPr lang="en-US" sz="2400" kern="0" dirty="0" err="1" smtClean="0"/>
              <a:t>Rongling</a:t>
            </a:r>
            <a:r>
              <a:rPr lang="en-US" sz="2400" kern="0" dirty="0" smtClean="0"/>
              <a:t> Li</a:t>
            </a:r>
          </a:p>
          <a:p>
            <a:pPr marL="0" indent="0">
              <a:lnSpc>
                <a:spcPct val="130000"/>
              </a:lnSpc>
              <a:spcBef>
                <a:spcPts val="100"/>
              </a:spcBef>
              <a:buFontTx/>
              <a:buNone/>
            </a:pPr>
            <a:r>
              <a:rPr lang="en-US" sz="2400" kern="0" dirty="0" smtClean="0"/>
              <a:t>Nicole Lockhart</a:t>
            </a:r>
          </a:p>
          <a:p>
            <a:pPr marL="0" indent="0">
              <a:lnSpc>
                <a:spcPct val="130000"/>
              </a:lnSpc>
              <a:spcBef>
                <a:spcPts val="100"/>
              </a:spcBef>
              <a:buFontTx/>
              <a:buNone/>
            </a:pPr>
            <a:r>
              <a:rPr lang="en-US" sz="2400" kern="0" dirty="0" smtClean="0"/>
              <a:t>Jean McEwen</a:t>
            </a:r>
          </a:p>
          <a:p>
            <a:pPr marL="0" indent="0">
              <a:lnSpc>
                <a:spcPct val="130000"/>
              </a:lnSpc>
              <a:spcBef>
                <a:spcPts val="100"/>
              </a:spcBef>
              <a:buFontTx/>
              <a:buNone/>
            </a:pPr>
            <a:r>
              <a:rPr lang="en-US" sz="2400" kern="0" dirty="0" smtClean="0"/>
              <a:t>Jacqueline Odgis</a:t>
            </a:r>
          </a:p>
          <a:p>
            <a:pPr marL="0" indent="0">
              <a:lnSpc>
                <a:spcPct val="130000"/>
              </a:lnSpc>
              <a:spcBef>
                <a:spcPts val="100"/>
              </a:spcBef>
              <a:buFontTx/>
              <a:buNone/>
            </a:pPr>
            <a:r>
              <a:rPr lang="en-US" sz="2400" dirty="0" smtClean="0"/>
              <a:t>Erin </a:t>
            </a:r>
            <a:r>
              <a:rPr lang="en-US" sz="2400" dirty="0"/>
              <a:t>Ramos</a:t>
            </a:r>
          </a:p>
          <a:p>
            <a:pPr marL="0" indent="0">
              <a:lnSpc>
                <a:spcPct val="130000"/>
              </a:lnSpc>
              <a:spcBef>
                <a:spcPts val="100"/>
              </a:spcBef>
              <a:buFontTx/>
              <a:buNone/>
            </a:pPr>
            <a:r>
              <a:rPr lang="en-US" sz="2400" dirty="0"/>
              <a:t>Laura </a:t>
            </a:r>
            <a:r>
              <a:rPr lang="en-US" sz="2400" dirty="0" smtClean="0"/>
              <a:t>Rodriguez</a:t>
            </a:r>
          </a:p>
          <a:p>
            <a:pPr marL="0" indent="0">
              <a:lnSpc>
                <a:spcPct val="130000"/>
              </a:lnSpc>
              <a:spcBef>
                <a:spcPts val="100"/>
              </a:spcBef>
              <a:buNone/>
            </a:pPr>
            <a:r>
              <a:rPr lang="en-US" sz="2400" dirty="0" smtClean="0"/>
              <a:t>Elle Silverman</a:t>
            </a:r>
          </a:p>
          <a:p>
            <a:pPr marL="0" indent="0">
              <a:lnSpc>
                <a:spcPct val="130000"/>
              </a:lnSpc>
              <a:spcBef>
                <a:spcPts val="100"/>
              </a:spcBef>
              <a:buNone/>
            </a:pPr>
            <a:r>
              <a:rPr lang="en-US" sz="2400" dirty="0" smtClean="0"/>
              <a:t>Simona Volpi</a:t>
            </a:r>
          </a:p>
          <a:p>
            <a:pPr marL="0" indent="0">
              <a:lnSpc>
                <a:spcPct val="130000"/>
              </a:lnSpc>
              <a:spcBef>
                <a:spcPts val="100"/>
              </a:spcBef>
              <a:buNone/>
            </a:pPr>
            <a:r>
              <a:rPr lang="en-US" sz="2400" dirty="0" smtClean="0"/>
              <a:t>Robert Wildin</a:t>
            </a:r>
          </a:p>
          <a:p>
            <a:pPr marL="0" indent="0">
              <a:lnSpc>
                <a:spcPct val="130000"/>
              </a:lnSpc>
              <a:spcBef>
                <a:spcPts val="100"/>
              </a:spcBef>
              <a:buNone/>
            </a:pPr>
            <a:r>
              <a:rPr lang="en-US" sz="2400" dirty="0"/>
              <a:t>Anastasia Wise</a:t>
            </a:r>
          </a:p>
          <a:p>
            <a:pPr marL="0" indent="0">
              <a:lnSpc>
                <a:spcPct val="130000"/>
              </a:lnSpc>
              <a:spcBef>
                <a:spcPts val="100"/>
              </a:spcBef>
              <a:buNone/>
            </a:pPr>
            <a:endParaRPr lang="en-US" sz="2400" dirty="0"/>
          </a:p>
          <a:p>
            <a:pPr marL="0" indent="0">
              <a:lnSpc>
                <a:spcPct val="130000"/>
              </a:lnSpc>
              <a:spcBef>
                <a:spcPts val="100"/>
              </a:spcBef>
              <a:buFontTx/>
              <a:buNone/>
            </a:pPr>
            <a:endParaRPr lang="en-US" sz="2400" kern="0" dirty="0" smtClean="0"/>
          </a:p>
          <a:p>
            <a:pPr marL="0" indent="0">
              <a:lnSpc>
                <a:spcPct val="130000"/>
              </a:lnSpc>
              <a:spcBef>
                <a:spcPts val="100"/>
              </a:spcBef>
              <a:buFontTx/>
              <a:buNone/>
            </a:pPr>
            <a:endParaRPr lang="en-US" sz="2400" kern="0" dirty="0" smtClean="0"/>
          </a:p>
          <a:p>
            <a:pPr marL="0" indent="0">
              <a:lnSpc>
                <a:spcPct val="130000"/>
              </a:lnSpc>
              <a:spcBef>
                <a:spcPts val="100"/>
              </a:spcBef>
              <a:buFontTx/>
              <a:buNone/>
            </a:pP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3540239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17" y="533400"/>
            <a:ext cx="88392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to You…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752600"/>
            <a:ext cx="7789985" cy="37338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3600"/>
              </a:spcBef>
            </a:pPr>
            <a:r>
              <a:rPr lang="en-US" dirty="0" smtClean="0"/>
              <a:t>Please comment on GMWG’s </a:t>
            </a:r>
            <a:r>
              <a:rPr lang="en-US" dirty="0"/>
              <a:t>recent activities 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ts val="3600"/>
              </a:spcBef>
            </a:pPr>
            <a:r>
              <a:rPr lang="en-US" dirty="0" smtClean="0"/>
              <a:t>Advise </a:t>
            </a:r>
            <a:r>
              <a:rPr lang="en-US" dirty="0"/>
              <a:t>on priorities of the major recommendations of the Genomic Medicine VIII meeting and NHGRI’s role in pursuing </a:t>
            </a:r>
            <a:r>
              <a:rPr lang="en-US" dirty="0" smtClean="0"/>
              <a:t>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647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950" y="0"/>
            <a:ext cx="8915400" cy="821871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 smtClean="0"/>
              <a:t>Genomic Medicine Working Group - Charge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762000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2800" dirty="0">
                <a:solidFill>
                  <a:srgbClr val="FFFFFF"/>
                </a:solidFill>
              </a:rPr>
              <a:t>A</a:t>
            </a:r>
            <a:r>
              <a:rPr lang="en-US" sz="2800" dirty="0" smtClean="0">
                <a:solidFill>
                  <a:srgbClr val="FFFFFF"/>
                </a:solidFill>
              </a:rPr>
              <a:t>ssist in </a:t>
            </a:r>
            <a:r>
              <a:rPr lang="en-US" sz="2800" dirty="0">
                <a:solidFill>
                  <a:srgbClr val="FFFFFF"/>
                </a:solidFill>
              </a:rPr>
              <a:t>advising NHGRI on </a:t>
            </a:r>
            <a:r>
              <a:rPr lang="en-US" sz="2800" dirty="0" smtClean="0">
                <a:solidFill>
                  <a:srgbClr val="FFFFFF"/>
                </a:solidFill>
              </a:rPr>
              <a:t>research </a:t>
            </a:r>
            <a:r>
              <a:rPr lang="en-US" sz="2800" dirty="0">
                <a:solidFill>
                  <a:srgbClr val="FFFFFF"/>
                </a:solidFill>
              </a:rPr>
              <a:t>needed to evaluate and implement genomic </a:t>
            </a:r>
            <a:r>
              <a:rPr lang="en-US" sz="2800" dirty="0" smtClean="0">
                <a:solidFill>
                  <a:srgbClr val="FFFFFF"/>
                </a:solidFill>
              </a:rPr>
              <a:t>medicine</a:t>
            </a: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Review </a:t>
            </a:r>
            <a:r>
              <a:rPr lang="en-US" sz="2800" dirty="0">
                <a:solidFill>
                  <a:srgbClr val="FFFFFF"/>
                </a:solidFill>
              </a:rPr>
              <a:t>current </a:t>
            </a:r>
            <a:r>
              <a:rPr lang="en-US" sz="2800" dirty="0" smtClean="0">
                <a:solidFill>
                  <a:srgbClr val="FFFFFF"/>
                </a:solidFill>
              </a:rPr>
              <a:t>progress, identify </a:t>
            </a:r>
            <a:r>
              <a:rPr lang="en-US" sz="2800" dirty="0">
                <a:solidFill>
                  <a:srgbClr val="FFFFFF"/>
                </a:solidFill>
              </a:rPr>
              <a:t>research gaps and approaches for filling </a:t>
            </a:r>
            <a:r>
              <a:rPr lang="en-US" sz="2800" dirty="0" smtClean="0">
                <a:solidFill>
                  <a:srgbClr val="FFFFFF"/>
                </a:solidFill>
              </a:rPr>
              <a:t>them</a:t>
            </a: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Identify and publicize key advances</a:t>
            </a: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Plan genomic </a:t>
            </a:r>
            <a:r>
              <a:rPr lang="en-US" sz="2800" dirty="0">
                <a:solidFill>
                  <a:srgbClr val="FFFFFF"/>
                </a:solidFill>
              </a:rPr>
              <a:t>medicine meetings </a:t>
            </a:r>
            <a:r>
              <a:rPr lang="en-US" sz="2800" dirty="0" smtClean="0">
                <a:solidFill>
                  <a:srgbClr val="FFFFFF"/>
                </a:solidFill>
              </a:rPr>
              <a:t>on </a:t>
            </a:r>
            <a:r>
              <a:rPr lang="en-US" sz="2800" dirty="0">
                <a:solidFill>
                  <a:srgbClr val="FFFFFF"/>
                </a:solidFill>
              </a:rPr>
              <a:t>timely </a:t>
            </a:r>
            <a:r>
              <a:rPr lang="en-US" sz="2800" dirty="0" smtClean="0">
                <a:solidFill>
                  <a:srgbClr val="FFFFFF"/>
                </a:solidFill>
              </a:rPr>
              <a:t>themes</a:t>
            </a: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Facilitate collaborations, coordination  </a:t>
            </a: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Explore </a:t>
            </a:r>
            <a:r>
              <a:rPr lang="en-US" sz="2800" dirty="0">
                <a:solidFill>
                  <a:srgbClr val="FFFFFF"/>
                </a:solidFill>
              </a:rPr>
              <a:t>models for long-term infrastructure and sustainability of </a:t>
            </a:r>
            <a:r>
              <a:rPr lang="en-US" sz="2800" dirty="0" smtClean="0">
                <a:solidFill>
                  <a:srgbClr val="FFFFFF"/>
                </a:solidFill>
              </a:rPr>
              <a:t>resulting efforts</a:t>
            </a:r>
            <a:endParaRPr lang="en-US" sz="2800" dirty="0">
              <a:solidFill>
                <a:srgbClr val="FFFFFF"/>
              </a:solidFill>
            </a:endParaRPr>
          </a:p>
          <a:p>
            <a:pPr marL="342900" indent="-342900" fontAlgn="base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5028697"/>
            <a:ext cx="8686800" cy="1829303"/>
            <a:chOff x="0" y="1828298"/>
            <a:chExt cx="9144000" cy="1829303"/>
          </a:xfrm>
        </p:grpSpPr>
        <p:pic>
          <p:nvPicPr>
            <p:cNvPr id="6" name="Picture 1" descr="C:\Documents and Settings\egreen\Desktop\CSHL Talk\1 L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17178"/>
            <a:stretch/>
          </p:blipFill>
          <p:spPr bwMode="auto">
            <a:xfrm>
              <a:off x="0" y="1828299"/>
              <a:ext cx="1828800" cy="1829302"/>
            </a:xfrm>
            <a:prstGeom prst="rect">
              <a:avLst/>
            </a:prstGeom>
            <a:noFill/>
            <a:effectLst/>
          </p:spPr>
        </p:pic>
        <p:pic>
          <p:nvPicPr>
            <p:cNvPr id="7" name="Picture 3" descr="C:\Documents and Settings\egreen\Desktop\CSHL Talk\2 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1828299"/>
              <a:ext cx="1828800" cy="1829302"/>
            </a:xfrm>
            <a:prstGeom prst="rect">
              <a:avLst/>
            </a:prstGeom>
            <a:noFill/>
            <a:effectLst/>
          </p:spPr>
        </p:pic>
        <p:pic>
          <p:nvPicPr>
            <p:cNvPr id="8" name="Picture 4" descr="C:\Documents and Settings\egreen\Desktop\CSHL Talk\3 L.png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b="16939"/>
            <a:stretch/>
          </p:blipFill>
          <p:spPr bwMode="auto">
            <a:xfrm>
              <a:off x="3657600" y="1828299"/>
              <a:ext cx="1828800" cy="1829301"/>
            </a:xfrm>
            <a:prstGeom prst="rect">
              <a:avLst/>
            </a:prstGeom>
            <a:noFill/>
            <a:effectLst/>
          </p:spPr>
        </p:pic>
        <p:pic>
          <p:nvPicPr>
            <p:cNvPr id="9" name="Picture 5" descr="C:\Documents and Settings\egreen\Desktop\CSHL Talk\4 L.png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b="17178"/>
            <a:stretch/>
          </p:blipFill>
          <p:spPr bwMode="auto">
            <a:xfrm>
              <a:off x="5486400" y="1828298"/>
              <a:ext cx="1828800" cy="1829303"/>
            </a:xfrm>
            <a:prstGeom prst="rect">
              <a:avLst/>
            </a:prstGeom>
            <a:noFill/>
            <a:effectLst/>
          </p:spPr>
        </p:pic>
        <p:pic>
          <p:nvPicPr>
            <p:cNvPr id="10" name="Picture 6" descr="C:\Documents and Settings\egreen\Desktop\CSHL Talk\5 L.png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r="3110" b="16939"/>
            <a:stretch/>
          </p:blipFill>
          <p:spPr bwMode="auto">
            <a:xfrm>
              <a:off x="7315200" y="1828299"/>
              <a:ext cx="1828800" cy="1829302"/>
            </a:xfrm>
            <a:prstGeom prst="rect">
              <a:avLst/>
            </a:prstGeom>
            <a:noFill/>
            <a:effectLst/>
          </p:spPr>
        </p:pic>
      </p:grpSp>
    </p:spTree>
    <p:extLst>
      <p:ext uri="{BB962C8B-B14F-4D97-AF65-F5344CB8AC3E}">
        <p14:creationId xmlns:p14="http://schemas.microsoft.com/office/powerpoint/2010/main" val="3910986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853349" y="4899015"/>
            <a:ext cx="1902263" cy="1836291"/>
            <a:chOff x="88734" y="609599"/>
            <a:chExt cx="6464466" cy="6400801"/>
          </a:xfrm>
        </p:grpSpPr>
        <p:sp>
          <p:nvSpPr>
            <p:cNvPr id="31" name="Rectangle 30"/>
            <p:cNvSpPr/>
            <p:nvPr/>
          </p:nvSpPr>
          <p:spPr>
            <a:xfrm>
              <a:off x="88734" y="1740275"/>
              <a:ext cx="6464466" cy="40173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cap="none" spc="50" dirty="0" smtClean="0">
                  <a:ln w="1143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rgbClr val="0000FF">
                        <a:alpha val="75000"/>
                      </a:srgbClr>
                    </a:glow>
                  </a:effectLst>
                  <a:latin typeface="Bauhaus 93" panose="04030905020B02020C02" pitchFamily="82" charset="0"/>
                </a:rPr>
                <a:t>Global Leaders in  Genomic Medicine</a:t>
              </a:r>
            </a:p>
            <a:p>
              <a:pPr algn="ctr"/>
              <a:r>
                <a:rPr lang="en-US" b="1" spc="50" dirty="0" smtClean="0">
                  <a:ln w="1143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rgbClr val="0000FF">
                        <a:alpha val="75000"/>
                      </a:srgbClr>
                    </a:glow>
                  </a:effectLst>
                  <a:latin typeface="Bauhaus 93" panose="04030905020B02020C02" pitchFamily="82" charset="0"/>
                </a:rPr>
                <a:t>2014</a:t>
              </a:r>
              <a:endParaRPr lang="en-US" b="1" cap="none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0000FF">
                      <a:alpha val="75000"/>
                    </a:srgbClr>
                  </a:glow>
                </a:effectLst>
                <a:latin typeface="Bauhaus 93" panose="04030905020B02020C02" pitchFamily="82" charset="0"/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61718" y1="46118" x2="61718" y2="461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4801" y="609599"/>
              <a:ext cx="6248399" cy="64008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</p:pic>
        <p:pic>
          <p:nvPicPr>
            <p:cNvPr id="30" name="Picture 3" descr="C:\Users\rlc29\Dropbox\Center for Personalized Medicine\GM6\Artwork for flashdrive\The-Earth-06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485" b="84498" l="17031" r="843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9" t="16594" r="15939" b="15611"/>
            <a:stretch/>
          </p:blipFill>
          <p:spPr bwMode="auto">
            <a:xfrm>
              <a:off x="1676399" y="1981199"/>
              <a:ext cx="3581401" cy="358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4600964" y="4556502"/>
            <a:ext cx="457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GM VI: Global Leaders, Jan 2014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8" y="381000"/>
            <a:ext cx="3483157" cy="191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742" y="60702"/>
            <a:ext cx="457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Genomic Medicine Colloquium, June 2011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42" y="2346702"/>
            <a:ext cx="457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GM II: Forming Collaborations, Dec 2011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6" y="2668300"/>
            <a:ext cx="3474204" cy="18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4538246"/>
            <a:ext cx="457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GM III: Stakeholders, May 2012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04" y="4864453"/>
            <a:ext cx="3474204" cy="185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0" y="60702"/>
            <a:ext cx="457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GM IV: Physician Education, Jan 2013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33" y="398114"/>
            <a:ext cx="3450871" cy="189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17752" y="2362200"/>
            <a:ext cx="457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GM V: Federal Strategies, May 2013</a:t>
            </a: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98" y="2668300"/>
            <a:ext cx="3483157" cy="182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C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-76200" y="712113"/>
            <a:ext cx="5099222" cy="3174087"/>
            <a:chOff x="955731" y="2262113"/>
            <a:chExt cx="7223487" cy="4005305"/>
          </a:xfrm>
        </p:grpSpPr>
        <p:sp>
          <p:nvSpPr>
            <p:cNvPr id="35" name="TextBox 34"/>
            <p:cNvSpPr txBox="1"/>
            <p:nvPr/>
          </p:nvSpPr>
          <p:spPr>
            <a:xfrm>
              <a:off x="955731" y="2262113"/>
              <a:ext cx="7223487" cy="543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FF00"/>
                  </a:solidFill>
                </a:rPr>
                <a:t>GM VII: Genomic CDS, Oct 2014</a:t>
              </a:r>
            </a:p>
          </p:txBody>
        </p:sp>
        <p:pic>
          <p:nvPicPr>
            <p:cNvPr id="36" name="Picture 3" descr="cid:image001.jpg@01CFACD8.60657910"/>
            <p:cNvPicPr>
              <a:picLocks noChangeAspect="1" noChangeArrowheads="1"/>
            </p:cNvPicPr>
            <p:nvPr/>
          </p:nvPicPr>
          <p:blipFill>
            <a:blip r:embed="rId12" r:link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5267" y="2891826"/>
              <a:ext cx="4429125" cy="3375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518307" y="525959"/>
            <a:ext cx="4658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GM VIII: NHGRI’s Genomic Medicine Programs, June 2015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70" y="1407168"/>
            <a:ext cx="3766130" cy="232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" grpId="0"/>
      <p:bldP spid="10" grpId="0"/>
      <p:bldP spid="16" grpId="0"/>
      <p:bldP spid="19" grpId="0"/>
      <p:bldP spid="22" grpId="0"/>
      <p:bldP spid="14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18179990" flipV="1">
            <a:off x="358587" y="4070229"/>
            <a:ext cx="950053" cy="1202754"/>
            <a:chOff x="2739135" y="1397000"/>
            <a:chExt cx="3212624" cy="3786142"/>
          </a:xfrm>
        </p:grpSpPr>
        <p:sp>
          <p:nvSpPr>
            <p:cNvPr id="7" name="Shape 6"/>
            <p:cNvSpPr/>
            <p:nvPr/>
          </p:nvSpPr>
          <p:spPr>
            <a:xfrm rot="4396374">
              <a:off x="2974321" y="2205704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2739135" y="1397000"/>
              <a:ext cx="1654048" cy="650240"/>
            </a:xfrm>
            <a:custGeom>
              <a:avLst/>
              <a:gdLst>
                <a:gd name="connsiteX0" fmla="*/ 0 w 1654048"/>
                <a:gd name="connsiteY0" fmla="*/ 0 h 650240"/>
                <a:gd name="connsiteX1" fmla="*/ 1654048 w 1654048"/>
                <a:gd name="connsiteY1" fmla="*/ 0 h 650240"/>
                <a:gd name="connsiteX2" fmla="*/ 1654048 w 1654048"/>
                <a:gd name="connsiteY2" fmla="*/ 650240 h 650240"/>
                <a:gd name="connsiteX3" fmla="*/ 0 w 1654048"/>
                <a:gd name="connsiteY3" fmla="*/ 650240 h 650240"/>
                <a:gd name="connsiteX4" fmla="*/ 0 w 1654048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4048" h="650240">
                  <a:moveTo>
                    <a:pt x="0" y="0"/>
                  </a:moveTo>
                  <a:lnTo>
                    <a:pt x="1654048" y="0"/>
                  </a:lnTo>
                  <a:lnTo>
                    <a:pt x="1654048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b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111" name="Group 110"/>
          <p:cNvGrpSpPr/>
          <p:nvPr/>
        </p:nvGrpSpPr>
        <p:grpSpPr>
          <a:xfrm rot="21035934">
            <a:off x="884134" y="5296523"/>
            <a:ext cx="813586" cy="738845"/>
            <a:chOff x="2739135" y="1397000"/>
            <a:chExt cx="3212624" cy="3786142"/>
          </a:xfrm>
        </p:grpSpPr>
        <p:sp>
          <p:nvSpPr>
            <p:cNvPr id="112" name="Shape 111"/>
            <p:cNvSpPr/>
            <p:nvPr/>
          </p:nvSpPr>
          <p:spPr>
            <a:xfrm rot="4396374">
              <a:off x="2974321" y="2205704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3" name="Freeform 112"/>
            <p:cNvSpPr/>
            <p:nvPr/>
          </p:nvSpPr>
          <p:spPr>
            <a:xfrm>
              <a:off x="2739135" y="1397000"/>
              <a:ext cx="1654048" cy="650240"/>
            </a:xfrm>
            <a:custGeom>
              <a:avLst/>
              <a:gdLst>
                <a:gd name="connsiteX0" fmla="*/ 0 w 1654048"/>
                <a:gd name="connsiteY0" fmla="*/ 0 h 650240"/>
                <a:gd name="connsiteX1" fmla="*/ 1654048 w 1654048"/>
                <a:gd name="connsiteY1" fmla="*/ 0 h 650240"/>
                <a:gd name="connsiteX2" fmla="*/ 1654048 w 1654048"/>
                <a:gd name="connsiteY2" fmla="*/ 650240 h 650240"/>
                <a:gd name="connsiteX3" fmla="*/ 0 w 1654048"/>
                <a:gd name="connsiteY3" fmla="*/ 650240 h 650240"/>
                <a:gd name="connsiteX4" fmla="*/ 0 w 1654048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4048" h="650240">
                  <a:moveTo>
                    <a:pt x="0" y="0"/>
                  </a:moveTo>
                  <a:lnTo>
                    <a:pt x="1654048" y="0"/>
                  </a:lnTo>
                  <a:lnTo>
                    <a:pt x="1654048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b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356" y="1615769"/>
            <a:ext cx="8077200" cy="5048250"/>
            <a:chOff x="609600" y="1209674"/>
            <a:chExt cx="8077200" cy="5048250"/>
          </a:xfrm>
        </p:grpSpPr>
        <p:sp>
          <p:nvSpPr>
            <p:cNvPr id="17" name="Shape 16"/>
            <p:cNvSpPr/>
            <p:nvPr/>
          </p:nvSpPr>
          <p:spPr>
            <a:xfrm>
              <a:off x="609600" y="1209674"/>
              <a:ext cx="8077200" cy="5048250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5980938" y="2749391"/>
              <a:ext cx="1938528" cy="3508533"/>
            </a:xfrm>
            <a:custGeom>
              <a:avLst/>
              <a:gdLst>
                <a:gd name="connsiteX0" fmla="*/ 0 w 1938528"/>
                <a:gd name="connsiteY0" fmla="*/ 0 h 3508533"/>
                <a:gd name="connsiteX1" fmla="*/ 1938528 w 1938528"/>
                <a:gd name="connsiteY1" fmla="*/ 0 h 3508533"/>
                <a:gd name="connsiteX2" fmla="*/ 1938528 w 1938528"/>
                <a:gd name="connsiteY2" fmla="*/ 3508533 h 3508533"/>
                <a:gd name="connsiteX3" fmla="*/ 0 w 1938528"/>
                <a:gd name="connsiteY3" fmla="*/ 3508533 h 3508533"/>
                <a:gd name="connsiteX4" fmla="*/ 0 w 1938528"/>
                <a:gd name="connsiteY4" fmla="*/ 0 h 350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528" h="3508533">
                  <a:moveTo>
                    <a:pt x="0" y="0"/>
                  </a:moveTo>
                  <a:lnTo>
                    <a:pt x="1938528" y="0"/>
                  </a:lnTo>
                  <a:lnTo>
                    <a:pt x="1938528" y="3508533"/>
                  </a:lnTo>
                  <a:lnTo>
                    <a:pt x="0" y="35085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8196" tIns="0" rIns="0" bIns="0" numCol="1" spcCol="1270" anchor="t" anchorCtr="0">
              <a:noAutofit/>
            </a:bodyPr>
            <a:lstStyle/>
            <a:p>
              <a:pPr lvl="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200" kern="1200" dirty="0">
                <a:solidFill>
                  <a:srgbClr val="4E4EC6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8463" y="3259975"/>
            <a:ext cx="1216937" cy="78271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err="1" smtClean="0">
                <a:solidFill>
                  <a:schemeClr val="bg1"/>
                </a:solidFill>
              </a:rPr>
              <a:t>Clin</a:t>
            </a:r>
            <a:r>
              <a:rPr lang="en-US" sz="2800" b="1" dirty="0" smtClean="0">
                <a:solidFill>
                  <a:schemeClr val="bg1"/>
                </a:solidFill>
              </a:rPr>
              <a:t> Action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 rot="19166659" flipV="1">
            <a:off x="256770" y="1948582"/>
            <a:ext cx="875426" cy="1372149"/>
            <a:chOff x="2739135" y="1397000"/>
            <a:chExt cx="3212624" cy="3786142"/>
          </a:xfrm>
        </p:grpSpPr>
        <p:sp>
          <p:nvSpPr>
            <p:cNvPr id="13" name="Shape 12"/>
            <p:cNvSpPr/>
            <p:nvPr/>
          </p:nvSpPr>
          <p:spPr>
            <a:xfrm rot="4396374">
              <a:off x="2974321" y="2205704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2739135" y="1397000"/>
              <a:ext cx="1654048" cy="650240"/>
            </a:xfrm>
            <a:custGeom>
              <a:avLst/>
              <a:gdLst>
                <a:gd name="connsiteX0" fmla="*/ 0 w 1654048"/>
                <a:gd name="connsiteY0" fmla="*/ 0 h 650240"/>
                <a:gd name="connsiteX1" fmla="*/ 1654048 w 1654048"/>
                <a:gd name="connsiteY1" fmla="*/ 0 h 650240"/>
                <a:gd name="connsiteX2" fmla="*/ 1654048 w 1654048"/>
                <a:gd name="connsiteY2" fmla="*/ 650240 h 650240"/>
                <a:gd name="connsiteX3" fmla="*/ 0 w 1654048"/>
                <a:gd name="connsiteY3" fmla="*/ 650240 h 650240"/>
                <a:gd name="connsiteX4" fmla="*/ 0 w 1654048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4048" h="650240">
                  <a:moveTo>
                    <a:pt x="0" y="0"/>
                  </a:moveTo>
                  <a:lnTo>
                    <a:pt x="1654048" y="0"/>
                  </a:lnTo>
                  <a:lnTo>
                    <a:pt x="1654048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b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25" name="Group 24"/>
          <p:cNvGrpSpPr/>
          <p:nvPr/>
        </p:nvGrpSpPr>
        <p:grpSpPr>
          <a:xfrm rot="20806852">
            <a:off x="1302330" y="4520391"/>
            <a:ext cx="2401379" cy="1606661"/>
            <a:chOff x="2739135" y="1349614"/>
            <a:chExt cx="3183266" cy="3796590"/>
          </a:xfrm>
        </p:grpSpPr>
        <p:sp>
          <p:nvSpPr>
            <p:cNvPr id="26" name="Shape 25"/>
            <p:cNvSpPr/>
            <p:nvPr/>
          </p:nvSpPr>
          <p:spPr>
            <a:xfrm rot="4396374">
              <a:off x="2892622" y="2116425"/>
              <a:ext cx="3796590" cy="2262968"/>
            </a:xfrm>
            <a:prstGeom prst="swooshArrow">
              <a:avLst>
                <a:gd name="adj1" fmla="val 16310"/>
                <a:gd name="adj2" fmla="val 313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2739135" y="1397000"/>
              <a:ext cx="1654048" cy="650240"/>
            </a:xfrm>
            <a:custGeom>
              <a:avLst/>
              <a:gdLst>
                <a:gd name="connsiteX0" fmla="*/ 0 w 1654048"/>
                <a:gd name="connsiteY0" fmla="*/ 0 h 650240"/>
                <a:gd name="connsiteX1" fmla="*/ 1654048 w 1654048"/>
                <a:gd name="connsiteY1" fmla="*/ 0 h 650240"/>
                <a:gd name="connsiteX2" fmla="*/ 1654048 w 1654048"/>
                <a:gd name="connsiteY2" fmla="*/ 650240 h 650240"/>
                <a:gd name="connsiteX3" fmla="*/ 0 w 1654048"/>
                <a:gd name="connsiteY3" fmla="*/ 650240 h 650240"/>
                <a:gd name="connsiteX4" fmla="*/ 0 w 1654048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4048" h="650240">
                  <a:moveTo>
                    <a:pt x="0" y="0"/>
                  </a:moveTo>
                  <a:lnTo>
                    <a:pt x="1654048" y="0"/>
                  </a:lnTo>
                  <a:lnTo>
                    <a:pt x="1654048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b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1299821" cy="109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2910871" y="5715000"/>
            <a:ext cx="1813529" cy="992477"/>
            <a:chOff x="1883511" y="1964574"/>
            <a:chExt cx="5279289" cy="2889159"/>
          </a:xfrm>
        </p:grpSpPr>
        <p:sp>
          <p:nvSpPr>
            <p:cNvPr id="24" name="Oval 23"/>
            <p:cNvSpPr/>
            <p:nvPr/>
          </p:nvSpPr>
          <p:spPr>
            <a:xfrm>
              <a:off x="2048351" y="4343400"/>
              <a:ext cx="209074" cy="20907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883511" y="1964574"/>
              <a:ext cx="5279289" cy="2889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838" y="2162175"/>
              <a:ext cx="488632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" name="Group 2048"/>
          <p:cNvGrpSpPr/>
          <p:nvPr/>
        </p:nvGrpSpPr>
        <p:grpSpPr>
          <a:xfrm>
            <a:off x="1331949" y="4512425"/>
            <a:ext cx="801651" cy="542916"/>
            <a:chOff x="1240155" y="4570770"/>
            <a:chExt cx="801651" cy="542916"/>
          </a:xfrm>
        </p:grpSpPr>
        <p:sp>
          <p:nvSpPr>
            <p:cNvPr id="33" name="Oval 32"/>
            <p:cNvSpPr/>
            <p:nvPr/>
          </p:nvSpPr>
          <p:spPr>
            <a:xfrm>
              <a:off x="1334518" y="4849740"/>
              <a:ext cx="221180" cy="22118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1240155" y="4570770"/>
              <a:ext cx="801651" cy="542916"/>
            </a:xfrm>
            <a:custGeom>
              <a:avLst/>
              <a:gdLst>
                <a:gd name="connsiteX0" fmla="*/ 0 w 801651"/>
                <a:gd name="connsiteY0" fmla="*/ 0 h 542916"/>
                <a:gd name="connsiteX1" fmla="*/ 801651 w 801651"/>
                <a:gd name="connsiteY1" fmla="*/ 0 h 542916"/>
                <a:gd name="connsiteX2" fmla="*/ 801651 w 801651"/>
                <a:gd name="connsiteY2" fmla="*/ 542916 h 542916"/>
                <a:gd name="connsiteX3" fmla="*/ 0 w 801651"/>
                <a:gd name="connsiteY3" fmla="*/ 542916 h 542916"/>
                <a:gd name="connsiteX4" fmla="*/ 0 w 801651"/>
                <a:gd name="connsiteY4" fmla="*/ 0 h 54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51" h="542916">
                  <a:moveTo>
                    <a:pt x="0" y="0"/>
                  </a:moveTo>
                  <a:lnTo>
                    <a:pt x="801651" y="0"/>
                  </a:lnTo>
                  <a:lnTo>
                    <a:pt x="801651" y="542916"/>
                  </a:lnTo>
                  <a:lnTo>
                    <a:pt x="0" y="5429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278" tIns="0" rIns="0" bIns="0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rgbClr val="4E4EC6"/>
                  </a:solidFill>
                </a:rPr>
                <a:t>2</a:t>
              </a:r>
              <a:endParaRPr lang="en-US" sz="2800" kern="1200" dirty="0">
                <a:solidFill>
                  <a:srgbClr val="4E4EC6"/>
                </a:solidFill>
              </a:endParaRP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2136899" y="4028900"/>
            <a:ext cx="801651" cy="542916"/>
            <a:chOff x="1968905" y="4139895"/>
            <a:chExt cx="801651" cy="542916"/>
          </a:xfrm>
        </p:grpSpPr>
        <p:sp>
          <p:nvSpPr>
            <p:cNvPr id="34" name="Oval 33"/>
            <p:cNvSpPr/>
            <p:nvPr/>
          </p:nvSpPr>
          <p:spPr>
            <a:xfrm>
              <a:off x="1973548" y="4325545"/>
              <a:ext cx="306063" cy="30606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1968905" y="4139895"/>
              <a:ext cx="801651" cy="542916"/>
            </a:xfrm>
            <a:custGeom>
              <a:avLst/>
              <a:gdLst>
                <a:gd name="connsiteX0" fmla="*/ 0 w 801651"/>
                <a:gd name="connsiteY0" fmla="*/ 0 h 542916"/>
                <a:gd name="connsiteX1" fmla="*/ 801651 w 801651"/>
                <a:gd name="connsiteY1" fmla="*/ 0 h 542916"/>
                <a:gd name="connsiteX2" fmla="*/ 801651 w 801651"/>
                <a:gd name="connsiteY2" fmla="*/ 542916 h 542916"/>
                <a:gd name="connsiteX3" fmla="*/ 0 w 801651"/>
                <a:gd name="connsiteY3" fmla="*/ 542916 h 542916"/>
                <a:gd name="connsiteX4" fmla="*/ 0 w 801651"/>
                <a:gd name="connsiteY4" fmla="*/ 0 h 54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51" h="542916">
                  <a:moveTo>
                    <a:pt x="0" y="0"/>
                  </a:moveTo>
                  <a:lnTo>
                    <a:pt x="801651" y="0"/>
                  </a:lnTo>
                  <a:lnTo>
                    <a:pt x="801651" y="542916"/>
                  </a:lnTo>
                  <a:lnTo>
                    <a:pt x="0" y="5429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278" tIns="0" rIns="0" bIns="0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rgbClr val="4E4EC6"/>
                  </a:solidFill>
                </a:rPr>
                <a:t>3</a:t>
              </a:r>
              <a:endParaRPr lang="en-US" sz="2800" kern="1200" dirty="0">
                <a:solidFill>
                  <a:srgbClr val="4E4EC6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18241865" flipV="1">
            <a:off x="1684907" y="3120099"/>
            <a:ext cx="799310" cy="1140710"/>
            <a:chOff x="2739135" y="1397000"/>
            <a:chExt cx="3212624" cy="3786142"/>
          </a:xfrm>
        </p:grpSpPr>
        <p:sp>
          <p:nvSpPr>
            <p:cNvPr id="39" name="Shape 38"/>
            <p:cNvSpPr/>
            <p:nvPr/>
          </p:nvSpPr>
          <p:spPr>
            <a:xfrm rot="4396374">
              <a:off x="2974321" y="2205704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Freeform 39"/>
            <p:cNvSpPr/>
            <p:nvPr/>
          </p:nvSpPr>
          <p:spPr>
            <a:xfrm>
              <a:off x="2739135" y="1397000"/>
              <a:ext cx="1654048" cy="650240"/>
            </a:xfrm>
            <a:custGeom>
              <a:avLst/>
              <a:gdLst>
                <a:gd name="connsiteX0" fmla="*/ 0 w 1654048"/>
                <a:gd name="connsiteY0" fmla="*/ 0 h 650240"/>
                <a:gd name="connsiteX1" fmla="*/ 1654048 w 1654048"/>
                <a:gd name="connsiteY1" fmla="*/ 0 h 650240"/>
                <a:gd name="connsiteX2" fmla="*/ 1654048 w 1654048"/>
                <a:gd name="connsiteY2" fmla="*/ 650240 h 650240"/>
                <a:gd name="connsiteX3" fmla="*/ 0 w 1654048"/>
                <a:gd name="connsiteY3" fmla="*/ 650240 h 650240"/>
                <a:gd name="connsiteX4" fmla="*/ 0 w 1654048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4048" h="650240">
                  <a:moveTo>
                    <a:pt x="0" y="0"/>
                  </a:moveTo>
                  <a:lnTo>
                    <a:pt x="1654048" y="0"/>
                  </a:lnTo>
                  <a:lnTo>
                    <a:pt x="1654048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b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135370" y="2564475"/>
            <a:ext cx="1379230" cy="43800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Payers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2052" name="Group 2051"/>
          <p:cNvGrpSpPr/>
          <p:nvPr/>
        </p:nvGrpSpPr>
        <p:grpSpPr>
          <a:xfrm>
            <a:off x="2919150" y="3598025"/>
            <a:ext cx="847900" cy="542916"/>
            <a:chOff x="2759825" y="3674225"/>
            <a:chExt cx="847900" cy="542916"/>
          </a:xfrm>
        </p:grpSpPr>
        <p:sp>
          <p:nvSpPr>
            <p:cNvPr id="42" name="Oval 41"/>
            <p:cNvSpPr/>
            <p:nvPr/>
          </p:nvSpPr>
          <p:spPr>
            <a:xfrm>
              <a:off x="2759825" y="3836358"/>
              <a:ext cx="364375" cy="36437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Freeform 47"/>
            <p:cNvSpPr/>
            <p:nvPr/>
          </p:nvSpPr>
          <p:spPr>
            <a:xfrm>
              <a:off x="2806074" y="3674225"/>
              <a:ext cx="801651" cy="542916"/>
            </a:xfrm>
            <a:custGeom>
              <a:avLst/>
              <a:gdLst>
                <a:gd name="connsiteX0" fmla="*/ 0 w 801651"/>
                <a:gd name="connsiteY0" fmla="*/ 0 h 542916"/>
                <a:gd name="connsiteX1" fmla="*/ 801651 w 801651"/>
                <a:gd name="connsiteY1" fmla="*/ 0 h 542916"/>
                <a:gd name="connsiteX2" fmla="*/ 801651 w 801651"/>
                <a:gd name="connsiteY2" fmla="*/ 542916 h 542916"/>
                <a:gd name="connsiteX3" fmla="*/ 0 w 801651"/>
                <a:gd name="connsiteY3" fmla="*/ 542916 h 542916"/>
                <a:gd name="connsiteX4" fmla="*/ 0 w 801651"/>
                <a:gd name="connsiteY4" fmla="*/ 0 h 54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51" h="542916">
                  <a:moveTo>
                    <a:pt x="0" y="0"/>
                  </a:moveTo>
                  <a:lnTo>
                    <a:pt x="801651" y="0"/>
                  </a:lnTo>
                  <a:lnTo>
                    <a:pt x="801651" y="542916"/>
                  </a:lnTo>
                  <a:lnTo>
                    <a:pt x="0" y="5429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278" tIns="0" rIns="0" bIns="0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solidFill>
                    <a:srgbClr val="4E4EC6"/>
                  </a:solidFill>
                </a:rPr>
                <a:t>4</a:t>
              </a:r>
              <a:endParaRPr lang="en-US" sz="2800" kern="1200" dirty="0">
                <a:solidFill>
                  <a:srgbClr val="4E4EC6"/>
                </a:solidFill>
              </a:endParaRPr>
            </a:p>
          </p:txBody>
        </p:sp>
      </p:grpSp>
      <p:grpSp>
        <p:nvGrpSpPr>
          <p:cNvPr id="2053" name="Group 2052"/>
          <p:cNvGrpSpPr/>
          <p:nvPr/>
        </p:nvGrpSpPr>
        <p:grpSpPr>
          <a:xfrm>
            <a:off x="3833279" y="3150524"/>
            <a:ext cx="950696" cy="609601"/>
            <a:chOff x="3680879" y="3200400"/>
            <a:chExt cx="950696" cy="609601"/>
          </a:xfrm>
        </p:grpSpPr>
        <p:sp>
          <p:nvSpPr>
            <p:cNvPr id="49" name="Freeform 48"/>
            <p:cNvSpPr/>
            <p:nvPr/>
          </p:nvSpPr>
          <p:spPr>
            <a:xfrm>
              <a:off x="3829924" y="3200400"/>
              <a:ext cx="801651" cy="542916"/>
            </a:xfrm>
            <a:custGeom>
              <a:avLst/>
              <a:gdLst>
                <a:gd name="connsiteX0" fmla="*/ 0 w 801651"/>
                <a:gd name="connsiteY0" fmla="*/ 0 h 542916"/>
                <a:gd name="connsiteX1" fmla="*/ 801651 w 801651"/>
                <a:gd name="connsiteY1" fmla="*/ 0 h 542916"/>
                <a:gd name="connsiteX2" fmla="*/ 801651 w 801651"/>
                <a:gd name="connsiteY2" fmla="*/ 542916 h 542916"/>
                <a:gd name="connsiteX3" fmla="*/ 0 w 801651"/>
                <a:gd name="connsiteY3" fmla="*/ 542916 h 542916"/>
                <a:gd name="connsiteX4" fmla="*/ 0 w 801651"/>
                <a:gd name="connsiteY4" fmla="*/ 0 h 54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51" h="542916">
                  <a:moveTo>
                    <a:pt x="0" y="0"/>
                  </a:moveTo>
                  <a:lnTo>
                    <a:pt x="801651" y="0"/>
                  </a:lnTo>
                  <a:lnTo>
                    <a:pt x="801651" y="542916"/>
                  </a:lnTo>
                  <a:lnTo>
                    <a:pt x="0" y="5429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278" tIns="0" rIns="0" bIns="0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rgbClr val="4E4EC6"/>
                  </a:solidFill>
                </a:rPr>
                <a:t>5</a:t>
              </a:r>
              <a:endParaRPr lang="en-US" sz="2800" kern="1200" dirty="0">
                <a:solidFill>
                  <a:srgbClr val="4E4EC6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680879" y="3376079"/>
              <a:ext cx="433922" cy="43392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054" name="Group 2053"/>
          <p:cNvGrpSpPr/>
          <p:nvPr/>
        </p:nvGrpSpPr>
        <p:grpSpPr>
          <a:xfrm>
            <a:off x="4817225" y="2886084"/>
            <a:ext cx="1093125" cy="619116"/>
            <a:chOff x="4601951" y="2929034"/>
            <a:chExt cx="1093125" cy="619116"/>
          </a:xfrm>
        </p:grpSpPr>
        <p:sp>
          <p:nvSpPr>
            <p:cNvPr id="44" name="Oval 43"/>
            <p:cNvSpPr/>
            <p:nvPr/>
          </p:nvSpPr>
          <p:spPr>
            <a:xfrm>
              <a:off x="4601951" y="2944446"/>
              <a:ext cx="603704" cy="6037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Freeform 50"/>
            <p:cNvSpPr/>
            <p:nvPr/>
          </p:nvSpPr>
          <p:spPr>
            <a:xfrm>
              <a:off x="4893425" y="2929034"/>
              <a:ext cx="801651" cy="542916"/>
            </a:xfrm>
            <a:custGeom>
              <a:avLst/>
              <a:gdLst>
                <a:gd name="connsiteX0" fmla="*/ 0 w 801651"/>
                <a:gd name="connsiteY0" fmla="*/ 0 h 542916"/>
                <a:gd name="connsiteX1" fmla="*/ 801651 w 801651"/>
                <a:gd name="connsiteY1" fmla="*/ 0 h 542916"/>
                <a:gd name="connsiteX2" fmla="*/ 801651 w 801651"/>
                <a:gd name="connsiteY2" fmla="*/ 542916 h 542916"/>
                <a:gd name="connsiteX3" fmla="*/ 0 w 801651"/>
                <a:gd name="connsiteY3" fmla="*/ 542916 h 542916"/>
                <a:gd name="connsiteX4" fmla="*/ 0 w 801651"/>
                <a:gd name="connsiteY4" fmla="*/ 0 h 54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51" h="542916">
                  <a:moveTo>
                    <a:pt x="0" y="0"/>
                  </a:moveTo>
                  <a:lnTo>
                    <a:pt x="801651" y="0"/>
                  </a:lnTo>
                  <a:lnTo>
                    <a:pt x="801651" y="542916"/>
                  </a:lnTo>
                  <a:lnTo>
                    <a:pt x="0" y="5429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278" tIns="0" rIns="0" bIns="0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solidFill>
                    <a:srgbClr val="4E4EC6"/>
                  </a:solidFill>
                </a:rPr>
                <a:t>6</a:t>
              </a:r>
              <a:endParaRPr lang="en-US" sz="2800" kern="1200" dirty="0">
                <a:solidFill>
                  <a:srgbClr val="4E4EC6"/>
                </a:solidFill>
              </a:endParaRPr>
            </a:p>
          </p:txBody>
        </p:sp>
      </p:grpSp>
      <p:grpSp>
        <p:nvGrpSpPr>
          <p:cNvPr id="2055" name="Group 2054"/>
          <p:cNvGrpSpPr/>
          <p:nvPr/>
        </p:nvGrpSpPr>
        <p:grpSpPr>
          <a:xfrm>
            <a:off x="6019800" y="2633146"/>
            <a:ext cx="1143000" cy="643454"/>
            <a:chOff x="5791200" y="2709346"/>
            <a:chExt cx="1143000" cy="643454"/>
          </a:xfrm>
        </p:grpSpPr>
        <p:sp>
          <p:nvSpPr>
            <p:cNvPr id="52" name="Freeform 51"/>
            <p:cNvSpPr/>
            <p:nvPr/>
          </p:nvSpPr>
          <p:spPr>
            <a:xfrm>
              <a:off x="6132549" y="2723984"/>
              <a:ext cx="801651" cy="542916"/>
            </a:xfrm>
            <a:custGeom>
              <a:avLst/>
              <a:gdLst>
                <a:gd name="connsiteX0" fmla="*/ 0 w 801651"/>
                <a:gd name="connsiteY0" fmla="*/ 0 h 542916"/>
                <a:gd name="connsiteX1" fmla="*/ 801651 w 801651"/>
                <a:gd name="connsiteY1" fmla="*/ 0 h 542916"/>
                <a:gd name="connsiteX2" fmla="*/ 801651 w 801651"/>
                <a:gd name="connsiteY2" fmla="*/ 542916 h 542916"/>
                <a:gd name="connsiteX3" fmla="*/ 0 w 801651"/>
                <a:gd name="connsiteY3" fmla="*/ 542916 h 542916"/>
                <a:gd name="connsiteX4" fmla="*/ 0 w 801651"/>
                <a:gd name="connsiteY4" fmla="*/ 0 h 54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51" h="542916">
                  <a:moveTo>
                    <a:pt x="0" y="0"/>
                  </a:moveTo>
                  <a:lnTo>
                    <a:pt x="801651" y="0"/>
                  </a:lnTo>
                  <a:lnTo>
                    <a:pt x="801651" y="542916"/>
                  </a:lnTo>
                  <a:lnTo>
                    <a:pt x="0" y="5429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278" tIns="0" rIns="0" bIns="0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rgbClr val="4E4EC6"/>
                  </a:solidFill>
                </a:rPr>
                <a:t>7</a:t>
              </a:r>
              <a:endParaRPr lang="en-US" sz="2800" kern="1200" dirty="0">
                <a:solidFill>
                  <a:srgbClr val="4E4EC6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791200" y="2709346"/>
              <a:ext cx="643454" cy="64345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60" name="Group 59"/>
          <p:cNvGrpSpPr/>
          <p:nvPr/>
        </p:nvGrpSpPr>
        <p:grpSpPr>
          <a:xfrm>
            <a:off x="3151703" y="3716835"/>
            <a:ext cx="1517512" cy="1540965"/>
            <a:chOff x="2739135" y="1397000"/>
            <a:chExt cx="3212624" cy="3786142"/>
          </a:xfrm>
        </p:grpSpPr>
        <p:sp>
          <p:nvSpPr>
            <p:cNvPr id="61" name="Shape 60"/>
            <p:cNvSpPr/>
            <p:nvPr/>
          </p:nvSpPr>
          <p:spPr>
            <a:xfrm rot="4396374">
              <a:off x="2974321" y="2205704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Freeform 61"/>
            <p:cNvSpPr/>
            <p:nvPr/>
          </p:nvSpPr>
          <p:spPr>
            <a:xfrm>
              <a:off x="2739135" y="1397000"/>
              <a:ext cx="1654048" cy="650240"/>
            </a:xfrm>
            <a:custGeom>
              <a:avLst/>
              <a:gdLst>
                <a:gd name="connsiteX0" fmla="*/ 0 w 1654048"/>
                <a:gd name="connsiteY0" fmla="*/ 0 h 650240"/>
                <a:gd name="connsiteX1" fmla="*/ 1654048 w 1654048"/>
                <a:gd name="connsiteY1" fmla="*/ 0 h 650240"/>
                <a:gd name="connsiteX2" fmla="*/ 1654048 w 1654048"/>
                <a:gd name="connsiteY2" fmla="*/ 650240 h 650240"/>
                <a:gd name="connsiteX3" fmla="*/ 0 w 1654048"/>
                <a:gd name="connsiteY3" fmla="*/ 650240 h 650240"/>
                <a:gd name="connsiteX4" fmla="*/ 0 w 1654048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4048" h="650240">
                  <a:moveTo>
                    <a:pt x="0" y="0"/>
                  </a:moveTo>
                  <a:lnTo>
                    <a:pt x="1654048" y="0"/>
                  </a:lnTo>
                  <a:lnTo>
                    <a:pt x="1654048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b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028688" y="5200795"/>
            <a:ext cx="1229112" cy="438005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ISCC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 rot="16200000" flipV="1">
            <a:off x="2945074" y="2160327"/>
            <a:ext cx="965564" cy="1369311"/>
            <a:chOff x="2739135" y="1397000"/>
            <a:chExt cx="3212624" cy="3786142"/>
          </a:xfrm>
          <a:noFill/>
        </p:grpSpPr>
        <p:sp>
          <p:nvSpPr>
            <p:cNvPr id="65" name="Shape 64"/>
            <p:cNvSpPr/>
            <p:nvPr/>
          </p:nvSpPr>
          <p:spPr>
            <a:xfrm rot="4396374">
              <a:off x="2974321" y="2205704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  <a:grpFill/>
            <a:ln>
              <a:prstDash val="sys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Freeform 65"/>
            <p:cNvSpPr/>
            <p:nvPr/>
          </p:nvSpPr>
          <p:spPr>
            <a:xfrm>
              <a:off x="2739135" y="1397000"/>
              <a:ext cx="1654048" cy="650240"/>
            </a:xfrm>
            <a:custGeom>
              <a:avLst/>
              <a:gdLst>
                <a:gd name="connsiteX0" fmla="*/ 0 w 1654048"/>
                <a:gd name="connsiteY0" fmla="*/ 0 h 650240"/>
                <a:gd name="connsiteX1" fmla="*/ 1654048 w 1654048"/>
                <a:gd name="connsiteY1" fmla="*/ 0 h 650240"/>
                <a:gd name="connsiteX2" fmla="*/ 1654048 w 1654048"/>
                <a:gd name="connsiteY2" fmla="*/ 650240 h 650240"/>
                <a:gd name="connsiteX3" fmla="*/ 0 w 1654048"/>
                <a:gd name="connsiteY3" fmla="*/ 650240 h 650240"/>
                <a:gd name="connsiteX4" fmla="*/ 0 w 1654048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4048" h="650240">
                  <a:moveTo>
                    <a:pt x="0" y="0"/>
                  </a:moveTo>
                  <a:lnTo>
                    <a:pt x="1654048" y="0"/>
                  </a:lnTo>
                  <a:lnTo>
                    <a:pt x="1654048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prstDash val="sys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b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pic>
        <p:nvPicPr>
          <p:cNvPr id="2056" name="Picture 4" descr="http://www.nelsonhardiman.com/media/cms-logo-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55" y="1421475"/>
            <a:ext cx="1499845" cy="7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6" descr="https://encrypted-tbn2.gstatic.com/images?q=tbn:ANd9GcSGMBMiPmaAYbo5Fuz-fFrS3JCdJyE6dHVw76lESuPuj8tsS_U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81" y="533400"/>
            <a:ext cx="1197444" cy="74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/>
          <p:cNvGrpSpPr/>
          <p:nvPr/>
        </p:nvGrpSpPr>
        <p:grpSpPr>
          <a:xfrm rot="17799241" flipV="1">
            <a:off x="2929692" y="1513607"/>
            <a:ext cx="1588281" cy="1782893"/>
            <a:chOff x="2739135" y="1397000"/>
            <a:chExt cx="3212624" cy="3786142"/>
          </a:xfrm>
          <a:noFill/>
        </p:grpSpPr>
        <p:sp>
          <p:nvSpPr>
            <p:cNvPr id="69" name="Shape 68"/>
            <p:cNvSpPr/>
            <p:nvPr/>
          </p:nvSpPr>
          <p:spPr>
            <a:xfrm rot="4396374">
              <a:off x="2974321" y="2205704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  <a:grpFill/>
            <a:ln>
              <a:prstDash val="sys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Freeform 69"/>
            <p:cNvSpPr/>
            <p:nvPr/>
          </p:nvSpPr>
          <p:spPr>
            <a:xfrm>
              <a:off x="2739135" y="1397000"/>
              <a:ext cx="1654048" cy="650240"/>
            </a:xfrm>
            <a:custGeom>
              <a:avLst/>
              <a:gdLst>
                <a:gd name="connsiteX0" fmla="*/ 0 w 1654048"/>
                <a:gd name="connsiteY0" fmla="*/ 0 h 650240"/>
                <a:gd name="connsiteX1" fmla="*/ 1654048 w 1654048"/>
                <a:gd name="connsiteY1" fmla="*/ 0 h 650240"/>
                <a:gd name="connsiteX2" fmla="*/ 1654048 w 1654048"/>
                <a:gd name="connsiteY2" fmla="*/ 650240 h 650240"/>
                <a:gd name="connsiteX3" fmla="*/ 0 w 1654048"/>
                <a:gd name="connsiteY3" fmla="*/ 650240 h 650240"/>
                <a:gd name="connsiteX4" fmla="*/ 0 w 1654048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4048" h="650240">
                  <a:moveTo>
                    <a:pt x="0" y="0"/>
                  </a:moveTo>
                  <a:lnTo>
                    <a:pt x="1654048" y="0"/>
                  </a:lnTo>
                  <a:lnTo>
                    <a:pt x="1654048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prstDash val="sys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b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72" name="Group 71"/>
          <p:cNvGrpSpPr/>
          <p:nvPr/>
        </p:nvGrpSpPr>
        <p:grpSpPr>
          <a:xfrm rot="19543965" flipV="1">
            <a:off x="3263053" y="1712626"/>
            <a:ext cx="1739554" cy="1713401"/>
            <a:chOff x="2739135" y="1397000"/>
            <a:chExt cx="3212624" cy="3786142"/>
          </a:xfrm>
          <a:noFill/>
        </p:grpSpPr>
        <p:sp>
          <p:nvSpPr>
            <p:cNvPr id="73" name="Shape 72"/>
            <p:cNvSpPr/>
            <p:nvPr/>
          </p:nvSpPr>
          <p:spPr>
            <a:xfrm rot="4396374">
              <a:off x="2974321" y="2205704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  <a:grpFill/>
            <a:ln>
              <a:prstDash val="sys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Freeform 73"/>
            <p:cNvSpPr/>
            <p:nvPr/>
          </p:nvSpPr>
          <p:spPr>
            <a:xfrm>
              <a:off x="2739135" y="1397000"/>
              <a:ext cx="1654048" cy="650240"/>
            </a:xfrm>
            <a:custGeom>
              <a:avLst/>
              <a:gdLst>
                <a:gd name="connsiteX0" fmla="*/ 0 w 1654048"/>
                <a:gd name="connsiteY0" fmla="*/ 0 h 650240"/>
                <a:gd name="connsiteX1" fmla="*/ 1654048 w 1654048"/>
                <a:gd name="connsiteY1" fmla="*/ 0 h 650240"/>
                <a:gd name="connsiteX2" fmla="*/ 1654048 w 1654048"/>
                <a:gd name="connsiteY2" fmla="*/ 650240 h 650240"/>
                <a:gd name="connsiteX3" fmla="*/ 0 w 1654048"/>
                <a:gd name="connsiteY3" fmla="*/ 650240 h 650240"/>
                <a:gd name="connsiteX4" fmla="*/ 0 w 1654048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4048" h="650240">
                  <a:moveTo>
                    <a:pt x="0" y="0"/>
                  </a:moveTo>
                  <a:lnTo>
                    <a:pt x="1654048" y="0"/>
                  </a:lnTo>
                  <a:lnTo>
                    <a:pt x="1654048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prstDash val="sysDash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b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pic>
        <p:nvPicPr>
          <p:cNvPr id="2058" name="Picture 8" descr="https://encrypted-tbn1.gstatic.com/images?q=tbn:ANd9GcQ20ia0YC16nqV1GiAgNrDgaGWsw8sdMh6gvlTUxM9FInYWMrKAx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21" y="195350"/>
            <a:ext cx="1145479" cy="114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Shape 77"/>
          <p:cNvSpPr/>
          <p:nvPr/>
        </p:nvSpPr>
        <p:spPr>
          <a:xfrm rot="5006713">
            <a:off x="4623143" y="3563085"/>
            <a:ext cx="1261425" cy="1607929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BBE0E3"/>
          </a:solidFill>
          <a:ln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1" name="Group 80"/>
          <p:cNvGrpSpPr/>
          <p:nvPr/>
        </p:nvGrpSpPr>
        <p:grpSpPr>
          <a:xfrm rot="19590797">
            <a:off x="6755276" y="583287"/>
            <a:ext cx="730997" cy="396952"/>
            <a:chOff x="2739135" y="1397000"/>
            <a:chExt cx="3212624" cy="3786142"/>
          </a:xfrm>
        </p:grpSpPr>
        <p:sp>
          <p:nvSpPr>
            <p:cNvPr id="82" name="Shape 81"/>
            <p:cNvSpPr/>
            <p:nvPr/>
          </p:nvSpPr>
          <p:spPr>
            <a:xfrm rot="4396374">
              <a:off x="2974321" y="2205704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Freeform 82"/>
            <p:cNvSpPr/>
            <p:nvPr/>
          </p:nvSpPr>
          <p:spPr>
            <a:xfrm>
              <a:off x="2739135" y="1397000"/>
              <a:ext cx="1654048" cy="650240"/>
            </a:xfrm>
            <a:custGeom>
              <a:avLst/>
              <a:gdLst>
                <a:gd name="connsiteX0" fmla="*/ 0 w 1654048"/>
                <a:gd name="connsiteY0" fmla="*/ 0 h 650240"/>
                <a:gd name="connsiteX1" fmla="*/ 1654048 w 1654048"/>
                <a:gd name="connsiteY1" fmla="*/ 0 h 650240"/>
                <a:gd name="connsiteX2" fmla="*/ 1654048 w 1654048"/>
                <a:gd name="connsiteY2" fmla="*/ 650240 h 650240"/>
                <a:gd name="connsiteX3" fmla="*/ 0 w 1654048"/>
                <a:gd name="connsiteY3" fmla="*/ 650240 h 650240"/>
                <a:gd name="connsiteX4" fmla="*/ 0 w 1654048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4048" h="650240">
                  <a:moveTo>
                    <a:pt x="0" y="0"/>
                  </a:moveTo>
                  <a:lnTo>
                    <a:pt x="1654048" y="0"/>
                  </a:lnTo>
                  <a:lnTo>
                    <a:pt x="1654048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b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88" name="Group 87"/>
          <p:cNvGrpSpPr/>
          <p:nvPr/>
        </p:nvGrpSpPr>
        <p:grpSpPr>
          <a:xfrm rot="15289164">
            <a:off x="4637923" y="1599411"/>
            <a:ext cx="1299733" cy="1288591"/>
            <a:chOff x="2739135" y="1397000"/>
            <a:chExt cx="3212624" cy="3786142"/>
          </a:xfrm>
        </p:grpSpPr>
        <p:sp>
          <p:nvSpPr>
            <p:cNvPr id="89" name="Shape 88"/>
            <p:cNvSpPr/>
            <p:nvPr/>
          </p:nvSpPr>
          <p:spPr>
            <a:xfrm rot="4396374">
              <a:off x="2974321" y="2205704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rgbClr val="BBE0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Freeform 89"/>
            <p:cNvSpPr/>
            <p:nvPr/>
          </p:nvSpPr>
          <p:spPr>
            <a:xfrm>
              <a:off x="2739135" y="1397000"/>
              <a:ext cx="1654048" cy="650240"/>
            </a:xfrm>
            <a:custGeom>
              <a:avLst/>
              <a:gdLst>
                <a:gd name="connsiteX0" fmla="*/ 0 w 1654048"/>
                <a:gd name="connsiteY0" fmla="*/ 0 h 650240"/>
                <a:gd name="connsiteX1" fmla="*/ 1654048 w 1654048"/>
                <a:gd name="connsiteY1" fmla="*/ 0 h 650240"/>
                <a:gd name="connsiteX2" fmla="*/ 1654048 w 1654048"/>
                <a:gd name="connsiteY2" fmla="*/ 650240 h 650240"/>
                <a:gd name="connsiteX3" fmla="*/ 0 w 1654048"/>
                <a:gd name="connsiteY3" fmla="*/ 650240 h 650240"/>
                <a:gd name="connsiteX4" fmla="*/ 0 w 1654048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4048" h="650240">
                  <a:moveTo>
                    <a:pt x="0" y="0"/>
                  </a:moveTo>
                  <a:lnTo>
                    <a:pt x="1654048" y="0"/>
                  </a:lnTo>
                  <a:lnTo>
                    <a:pt x="1654048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b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2070" name="Group 2069"/>
          <p:cNvGrpSpPr/>
          <p:nvPr/>
        </p:nvGrpSpPr>
        <p:grpSpPr>
          <a:xfrm>
            <a:off x="5602563" y="149507"/>
            <a:ext cx="1229112" cy="1540948"/>
            <a:chOff x="5602563" y="149507"/>
            <a:chExt cx="1229112" cy="1540948"/>
          </a:xfrm>
        </p:grpSpPr>
        <p:pic>
          <p:nvPicPr>
            <p:cNvPr id="84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" t="1455" r="69327" b="9135"/>
            <a:stretch/>
          </p:blipFill>
          <p:spPr bwMode="auto">
            <a:xfrm>
              <a:off x="5638800" y="149507"/>
              <a:ext cx="1184620" cy="106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5602563" y="1252450"/>
              <a:ext cx="1229112" cy="4380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bg1"/>
                  </a:solidFill>
                </a:rPr>
                <a:t>G2MC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 rot="15759762" flipH="1">
            <a:off x="5749321" y="3411363"/>
            <a:ext cx="2009279" cy="1222354"/>
            <a:chOff x="2739135" y="1397000"/>
            <a:chExt cx="3212624" cy="3786142"/>
          </a:xfrm>
        </p:grpSpPr>
        <p:sp>
          <p:nvSpPr>
            <p:cNvPr id="96" name="Shape 95"/>
            <p:cNvSpPr/>
            <p:nvPr/>
          </p:nvSpPr>
          <p:spPr>
            <a:xfrm rot="4396374">
              <a:off x="2974321" y="2205704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Freeform 96"/>
            <p:cNvSpPr/>
            <p:nvPr/>
          </p:nvSpPr>
          <p:spPr>
            <a:xfrm>
              <a:off x="2739135" y="1397000"/>
              <a:ext cx="1654048" cy="650240"/>
            </a:xfrm>
            <a:custGeom>
              <a:avLst/>
              <a:gdLst>
                <a:gd name="connsiteX0" fmla="*/ 0 w 1654048"/>
                <a:gd name="connsiteY0" fmla="*/ 0 h 650240"/>
                <a:gd name="connsiteX1" fmla="*/ 1654048 w 1654048"/>
                <a:gd name="connsiteY1" fmla="*/ 0 h 650240"/>
                <a:gd name="connsiteX2" fmla="*/ 1654048 w 1654048"/>
                <a:gd name="connsiteY2" fmla="*/ 650240 h 650240"/>
                <a:gd name="connsiteX3" fmla="*/ 0 w 1654048"/>
                <a:gd name="connsiteY3" fmla="*/ 650240 h 650240"/>
                <a:gd name="connsiteX4" fmla="*/ 0 w 1654048"/>
                <a:gd name="connsiteY4" fmla="*/ 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4048" h="650240">
                  <a:moveTo>
                    <a:pt x="0" y="0"/>
                  </a:moveTo>
                  <a:lnTo>
                    <a:pt x="1654048" y="0"/>
                  </a:lnTo>
                  <a:lnTo>
                    <a:pt x="1654048" y="650240"/>
                  </a:lnTo>
                  <a:lnTo>
                    <a:pt x="0" y="6502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b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2072" name="Group 2071"/>
          <p:cNvGrpSpPr/>
          <p:nvPr/>
        </p:nvGrpSpPr>
        <p:grpSpPr>
          <a:xfrm>
            <a:off x="7408025" y="254772"/>
            <a:ext cx="1676400" cy="1478633"/>
            <a:chOff x="7408025" y="254772"/>
            <a:chExt cx="1676400" cy="1478633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4958" y="254772"/>
              <a:ext cx="1446642" cy="9644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08025" y="1296362"/>
              <a:ext cx="1676400" cy="437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bg1"/>
                  </a:solidFill>
                </a:rPr>
                <a:t>SJS/TEN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71" name="Group 2070"/>
          <p:cNvGrpSpPr/>
          <p:nvPr/>
        </p:nvGrpSpPr>
        <p:grpSpPr>
          <a:xfrm>
            <a:off x="7162800" y="1954347"/>
            <a:ext cx="1869262" cy="2588493"/>
            <a:chOff x="7162800" y="1954347"/>
            <a:chExt cx="1869262" cy="2588493"/>
          </a:xfrm>
        </p:grpSpPr>
        <p:pic>
          <p:nvPicPr>
            <p:cNvPr id="47" name="Picture 46" descr="https://duke.app.box.com/representation/file_version_28033251267/image_2048_jpg/1.jpg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7" t="13755" r="17579" b="20073"/>
            <a:stretch/>
          </p:blipFill>
          <p:spPr bwMode="auto">
            <a:xfrm>
              <a:off x="7162800" y="1954347"/>
              <a:ext cx="1869262" cy="170325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3" name="TextBox 102"/>
            <p:cNvSpPr txBox="1"/>
            <p:nvPr/>
          </p:nvSpPr>
          <p:spPr>
            <a:xfrm>
              <a:off x="7490938" y="3760125"/>
              <a:ext cx="1229112" cy="7827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bg1"/>
                  </a:solidFill>
                </a:rPr>
                <a:t>GM VIII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67" name="Group 2066"/>
          <p:cNvGrpSpPr/>
          <p:nvPr/>
        </p:nvGrpSpPr>
        <p:grpSpPr>
          <a:xfrm>
            <a:off x="1096180" y="5943600"/>
            <a:ext cx="1401795" cy="894032"/>
            <a:chOff x="813920" y="5771764"/>
            <a:chExt cx="1591230" cy="1014849"/>
          </a:xfrm>
        </p:grpSpPr>
        <p:sp>
          <p:nvSpPr>
            <p:cNvPr id="107" name="Rectangle 106"/>
            <p:cNvSpPr/>
            <p:nvPr/>
          </p:nvSpPr>
          <p:spPr>
            <a:xfrm>
              <a:off x="813920" y="5771764"/>
              <a:ext cx="1591230" cy="1014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65" name="Picture 1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32"/>
            <a:stretch/>
          </p:blipFill>
          <p:spPr bwMode="auto">
            <a:xfrm>
              <a:off x="858289" y="5798314"/>
              <a:ext cx="1504889" cy="428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875" y="6231775"/>
              <a:ext cx="1105396" cy="537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69" name="Group 2068"/>
          <p:cNvGrpSpPr/>
          <p:nvPr/>
        </p:nvGrpSpPr>
        <p:grpSpPr>
          <a:xfrm>
            <a:off x="5257800" y="5012575"/>
            <a:ext cx="1512822" cy="1730674"/>
            <a:chOff x="5257800" y="5012575"/>
            <a:chExt cx="1512822" cy="1730674"/>
          </a:xfrm>
        </p:grpSpPr>
        <p:pic>
          <p:nvPicPr>
            <p:cNvPr id="2060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375" y="5012575"/>
              <a:ext cx="1399393" cy="919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TextBox 109"/>
            <p:cNvSpPr txBox="1"/>
            <p:nvPr/>
          </p:nvSpPr>
          <p:spPr>
            <a:xfrm>
              <a:off x="5257800" y="5961497"/>
              <a:ext cx="1512822" cy="7817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bg1"/>
                  </a:solidFill>
                </a:rPr>
                <a:t>Trans-NIH WG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68" name="Group 2067"/>
          <p:cNvGrpSpPr/>
          <p:nvPr/>
        </p:nvGrpSpPr>
        <p:grpSpPr>
          <a:xfrm>
            <a:off x="576350" y="5172084"/>
            <a:ext cx="801651" cy="542916"/>
            <a:chOff x="576350" y="5172084"/>
            <a:chExt cx="801651" cy="542916"/>
          </a:xfrm>
        </p:grpSpPr>
        <p:sp>
          <p:nvSpPr>
            <p:cNvPr id="114" name="Oval 113"/>
            <p:cNvSpPr/>
            <p:nvPr/>
          </p:nvSpPr>
          <p:spPr>
            <a:xfrm>
              <a:off x="762000" y="5453150"/>
              <a:ext cx="152400" cy="152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5" name="Freeform 114"/>
            <p:cNvSpPr/>
            <p:nvPr/>
          </p:nvSpPr>
          <p:spPr>
            <a:xfrm>
              <a:off x="576350" y="5172084"/>
              <a:ext cx="801651" cy="542916"/>
            </a:xfrm>
            <a:custGeom>
              <a:avLst/>
              <a:gdLst>
                <a:gd name="connsiteX0" fmla="*/ 0 w 801651"/>
                <a:gd name="connsiteY0" fmla="*/ 0 h 542916"/>
                <a:gd name="connsiteX1" fmla="*/ 801651 w 801651"/>
                <a:gd name="connsiteY1" fmla="*/ 0 h 542916"/>
                <a:gd name="connsiteX2" fmla="*/ 801651 w 801651"/>
                <a:gd name="connsiteY2" fmla="*/ 542916 h 542916"/>
                <a:gd name="connsiteX3" fmla="*/ 0 w 801651"/>
                <a:gd name="connsiteY3" fmla="*/ 542916 h 542916"/>
                <a:gd name="connsiteX4" fmla="*/ 0 w 801651"/>
                <a:gd name="connsiteY4" fmla="*/ 0 h 54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51" h="542916">
                  <a:moveTo>
                    <a:pt x="0" y="0"/>
                  </a:moveTo>
                  <a:lnTo>
                    <a:pt x="801651" y="0"/>
                  </a:lnTo>
                  <a:lnTo>
                    <a:pt x="801651" y="542916"/>
                  </a:lnTo>
                  <a:lnTo>
                    <a:pt x="0" y="5429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278" tIns="0" rIns="0" bIns="0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rgbClr val="4E4EC6"/>
                  </a:solidFill>
                </a:rPr>
                <a:t>1</a:t>
              </a:r>
              <a:endParaRPr lang="en-US" sz="2800" kern="1200" dirty="0">
                <a:solidFill>
                  <a:srgbClr val="4E4EC6"/>
                </a:solidFill>
              </a:endParaRPr>
            </a:p>
          </p:txBody>
        </p:sp>
      </p:grpSp>
      <p:grpSp>
        <p:nvGrpSpPr>
          <p:cNvPr id="2073" name="Group 2072"/>
          <p:cNvGrpSpPr/>
          <p:nvPr/>
        </p:nvGrpSpPr>
        <p:grpSpPr>
          <a:xfrm>
            <a:off x="7280847" y="5062450"/>
            <a:ext cx="1702087" cy="1727775"/>
            <a:chOff x="7280847" y="5029200"/>
            <a:chExt cx="1702087" cy="1727775"/>
          </a:xfrm>
        </p:grpSpPr>
        <p:grpSp>
          <p:nvGrpSpPr>
            <p:cNvPr id="2064" name="Group 2063"/>
            <p:cNvGrpSpPr/>
            <p:nvPr/>
          </p:nvGrpSpPr>
          <p:grpSpPr>
            <a:xfrm>
              <a:off x="7280847" y="5029200"/>
              <a:ext cx="1702087" cy="1085551"/>
              <a:chOff x="6908513" y="4849740"/>
              <a:chExt cx="2159287" cy="1377143"/>
            </a:xfrm>
          </p:grpSpPr>
          <p:sp>
            <p:nvSpPr>
              <p:cNvPr id="2063" name="Rectangle 2062"/>
              <p:cNvSpPr/>
              <p:nvPr/>
            </p:nvSpPr>
            <p:spPr>
              <a:xfrm>
                <a:off x="6908513" y="4849740"/>
                <a:ext cx="2159287" cy="13771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61" name="Picture 11" descr="https://encrypted-tbn2.gstatic.com/images?q=tbn:ANd9GcT2EiXZM4HQ2Zow9HVzvjuAb2ia5y58apo5gJx3tT6bV6VwzsTC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1314" y="4898314"/>
                <a:ext cx="1851945" cy="1328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1" name="TextBox 120"/>
            <p:cNvSpPr txBox="1"/>
            <p:nvPr/>
          </p:nvSpPr>
          <p:spPr>
            <a:xfrm>
              <a:off x="7387097" y="6172200"/>
              <a:ext cx="151282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</a:rPr>
                <a:t>Genomics Roundtable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778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68362"/>
          </a:xfrm>
        </p:spPr>
        <p:txBody>
          <a:bodyPr/>
          <a:lstStyle/>
          <a:p>
            <a:r>
              <a:rPr lang="en-US" dirty="0"/>
              <a:t>Genomic Medicine </a:t>
            </a:r>
            <a:r>
              <a:rPr lang="en-US" dirty="0" smtClean="0"/>
              <a:t>VIII: NHGRI’s Genomic Medicine Programs, June 8-9, 2015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166018"/>
            <a:ext cx="8686800" cy="4525963"/>
          </a:xfrm>
        </p:spPr>
        <p:txBody>
          <a:bodyPr/>
          <a:lstStyle/>
          <a:p>
            <a:pPr lvl="0">
              <a:lnSpc>
                <a:spcPct val="95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FFFF"/>
                </a:solidFill>
              </a:rPr>
              <a:t>Objectives</a:t>
            </a:r>
          </a:p>
          <a:p>
            <a:pPr lvl="1">
              <a:lnSpc>
                <a:spcPct val="95000"/>
              </a:lnSpc>
              <a:spcBef>
                <a:spcPts val="1200"/>
              </a:spcBef>
            </a:pPr>
            <a:r>
              <a:rPr lang="en-US" dirty="0" smtClean="0"/>
              <a:t>Review </a:t>
            </a:r>
            <a:r>
              <a:rPr lang="en-US" dirty="0"/>
              <a:t>NHGRI’s </a:t>
            </a:r>
            <a:r>
              <a:rPr lang="en-US" dirty="0" smtClean="0"/>
              <a:t>genomic </a:t>
            </a:r>
            <a:r>
              <a:rPr lang="en-US" dirty="0"/>
              <a:t>medicine </a:t>
            </a:r>
            <a:r>
              <a:rPr lang="en-US" dirty="0" smtClean="0"/>
              <a:t>portfolio, identify gaps, opportunities </a:t>
            </a:r>
            <a:r>
              <a:rPr lang="en-US" dirty="0"/>
              <a:t>for </a:t>
            </a:r>
            <a:r>
              <a:rPr lang="en-US" dirty="0" smtClean="0"/>
              <a:t>collaborations</a:t>
            </a:r>
            <a:endParaRPr lang="en-US" dirty="0"/>
          </a:p>
          <a:p>
            <a:pPr lvl="1">
              <a:lnSpc>
                <a:spcPct val="95000"/>
              </a:lnSpc>
              <a:spcBef>
                <a:spcPts val="1200"/>
              </a:spcBef>
            </a:pPr>
            <a:r>
              <a:rPr lang="en-US" dirty="0" smtClean="0"/>
              <a:t>Identify </a:t>
            </a:r>
            <a:r>
              <a:rPr lang="en-US" dirty="0"/>
              <a:t>related programs of other NIH </a:t>
            </a:r>
            <a:r>
              <a:rPr lang="en-US" dirty="0" smtClean="0"/>
              <a:t>ICs or </a:t>
            </a:r>
            <a:r>
              <a:rPr lang="en-US" dirty="0"/>
              <a:t>other funders and opportunities for </a:t>
            </a:r>
            <a:r>
              <a:rPr lang="en-US" dirty="0" smtClean="0"/>
              <a:t>collaborations</a:t>
            </a:r>
            <a:endParaRPr lang="en-US" dirty="0"/>
          </a:p>
          <a:p>
            <a:pPr lvl="1">
              <a:lnSpc>
                <a:spcPct val="95000"/>
              </a:lnSpc>
              <a:spcBef>
                <a:spcPts val="1200"/>
              </a:spcBef>
            </a:pPr>
            <a:r>
              <a:rPr lang="en-US" dirty="0" smtClean="0"/>
              <a:t>Identify </a:t>
            </a:r>
            <a:r>
              <a:rPr lang="en-US" dirty="0"/>
              <a:t>research needs in genomic medicine for NHGRI and partner agencies to pursue</a:t>
            </a:r>
          </a:p>
          <a:p>
            <a:pPr lvl="1">
              <a:lnSpc>
                <a:spcPct val="95000"/>
              </a:lnSpc>
              <a:spcBef>
                <a:spcPts val="1200"/>
              </a:spcBef>
            </a:pPr>
            <a:r>
              <a:rPr lang="en-US" dirty="0" smtClean="0"/>
              <a:t>Enhance </a:t>
            </a:r>
            <a:r>
              <a:rPr lang="en-US" dirty="0"/>
              <a:t>approaches to capturing and disseminating best practices </a:t>
            </a:r>
          </a:p>
          <a:p>
            <a:pPr lvl="1">
              <a:lnSpc>
                <a:spcPct val="95000"/>
              </a:lnSpc>
              <a:spcBef>
                <a:spcPts val="1200"/>
              </a:spcBef>
            </a:pPr>
            <a:r>
              <a:rPr lang="en-US" dirty="0" smtClean="0"/>
              <a:t>Examine </a:t>
            </a:r>
            <a:r>
              <a:rPr lang="en-US" dirty="0"/>
              <a:t>potential methods for assessing impact of </a:t>
            </a:r>
            <a:r>
              <a:rPr lang="en-US" dirty="0" smtClean="0"/>
              <a:t>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60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24081"/>
              </p:ext>
            </p:extLst>
          </p:nvPr>
        </p:nvGraphicFramePr>
        <p:xfrm>
          <a:off x="716280" y="1066800"/>
          <a:ext cx="7696200" cy="548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5400"/>
                <a:gridCol w="2565400"/>
                <a:gridCol w="256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66FFFF"/>
                          </a:solidFill>
                        </a:rPr>
                        <a:t>Focus Programs</a:t>
                      </a:r>
                      <a:endParaRPr lang="en-US" sz="2400" b="1" dirty="0">
                        <a:solidFill>
                          <a:srgbClr val="66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     Related Programs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66FFFF"/>
                          </a:solidFill>
                        </a:rPr>
                        <a:t>UDN</a:t>
                      </a:r>
                      <a:endParaRPr lang="en-US" sz="2400" dirty="0">
                        <a:solidFill>
                          <a:srgbClr val="66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AFMS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IOM Roundtable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66FFFF"/>
                          </a:solidFill>
                        </a:rPr>
                        <a:t>NSIGHT</a:t>
                      </a:r>
                      <a:endParaRPr lang="en-US" sz="2400" dirty="0">
                        <a:solidFill>
                          <a:srgbClr val="66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CMG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ISCC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66FFFF"/>
                          </a:solidFill>
                        </a:rPr>
                        <a:t>CSER</a:t>
                      </a:r>
                      <a:endParaRPr lang="en-US" sz="2400" dirty="0">
                        <a:solidFill>
                          <a:srgbClr val="66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CPIC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LSAC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66FFFF"/>
                          </a:solidFill>
                        </a:rPr>
                        <a:t>eMERGE</a:t>
                      </a:r>
                      <a:endParaRPr lang="en-US" sz="2400" dirty="0">
                        <a:solidFill>
                          <a:srgbClr val="66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ENCODE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MVP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66FFFF"/>
                          </a:solidFill>
                        </a:rPr>
                        <a:t>IGNITE</a:t>
                      </a:r>
                      <a:endParaRPr lang="en-US" sz="2400" dirty="0">
                        <a:solidFill>
                          <a:srgbClr val="66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GA4GH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NCI-ALCHEMIST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66FFFF"/>
                          </a:solidFill>
                        </a:rPr>
                        <a:t>ClinGen</a:t>
                      </a:r>
                      <a:endParaRPr lang="en-US" sz="2400" dirty="0">
                        <a:solidFill>
                          <a:srgbClr val="66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GAPH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NCI-MATCH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GGR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PAGE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GS-IT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PCORNet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GTEx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PGRN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H3Africa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Phenx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HMORN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PMI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52400"/>
            <a:ext cx="8153400" cy="762000"/>
          </a:xfrm>
        </p:spPr>
        <p:txBody>
          <a:bodyPr/>
          <a:lstStyle/>
          <a:p>
            <a:r>
              <a:rPr lang="en-US" dirty="0" smtClean="0"/>
              <a:t>NHGRI’s Genomic Medicine Portfolio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58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76200"/>
            <a:ext cx="81534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Program Summaries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6" y="762000"/>
            <a:ext cx="7393484" cy="4762102"/>
          </a:xfrm>
          <a:prstGeom prst="rect">
            <a:avLst/>
          </a:prstGeom>
          <a:noFill/>
          <a:ln w="28575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97028"/>
            <a:ext cx="7393483" cy="4975172"/>
          </a:xfrm>
          <a:prstGeom prst="rect">
            <a:avLst/>
          </a:prstGeom>
          <a:noFill/>
          <a:ln w="28575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7393483" cy="4903046"/>
          </a:xfrm>
          <a:prstGeom prst="rect">
            <a:avLst/>
          </a:prstGeom>
          <a:noFill/>
          <a:ln w="28575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Content Placeholder 7"/>
          <p:cNvSpPr>
            <a:spLocks noGrp="1"/>
          </p:cNvSpPr>
          <p:nvPr>
            <p:ph idx="1"/>
          </p:nvPr>
        </p:nvSpPr>
        <p:spPr>
          <a:xfrm>
            <a:off x="2590800" y="2590800"/>
            <a:ext cx="4741025" cy="3352800"/>
          </a:xfrm>
          <a:solidFill>
            <a:srgbClr val="0000CC"/>
          </a:solidFill>
        </p:spPr>
        <p:txBody>
          <a:bodyPr/>
          <a:lstStyle/>
          <a:p>
            <a:pPr lvl="0">
              <a:lnSpc>
                <a:spcPct val="92000"/>
              </a:lnSpc>
              <a:spcBef>
                <a:spcPts val="600"/>
              </a:spcBef>
            </a:pPr>
            <a:r>
              <a:rPr lang="en-US" sz="2400" dirty="0" smtClean="0"/>
              <a:t>Title, website, funded sites</a:t>
            </a:r>
          </a:p>
          <a:p>
            <a:pPr lvl="0">
              <a:lnSpc>
                <a:spcPct val="92000"/>
              </a:lnSpc>
              <a:spcBef>
                <a:spcPts val="600"/>
              </a:spcBef>
            </a:pPr>
            <a:r>
              <a:rPr lang="en-US" sz="2400" dirty="0" smtClean="0"/>
              <a:t>Objectives</a:t>
            </a:r>
          </a:p>
          <a:p>
            <a:pPr lvl="0">
              <a:lnSpc>
                <a:spcPct val="92000"/>
              </a:lnSpc>
              <a:spcBef>
                <a:spcPts val="600"/>
              </a:spcBef>
            </a:pPr>
            <a:r>
              <a:rPr lang="en-US" sz="2400" dirty="0" smtClean="0"/>
              <a:t>Funding period and FY14 total</a:t>
            </a:r>
          </a:p>
          <a:p>
            <a:pPr lvl="0">
              <a:lnSpc>
                <a:spcPct val="92000"/>
              </a:lnSpc>
              <a:spcBef>
                <a:spcPts val="600"/>
              </a:spcBef>
            </a:pPr>
            <a:r>
              <a:rPr lang="en-US" sz="2400" dirty="0" smtClean="0"/>
              <a:t>Current working groups</a:t>
            </a:r>
          </a:p>
          <a:p>
            <a:pPr lvl="0">
              <a:lnSpc>
                <a:spcPct val="92000"/>
              </a:lnSpc>
              <a:spcBef>
                <a:spcPts val="600"/>
              </a:spcBef>
            </a:pPr>
            <a:r>
              <a:rPr lang="en-US" sz="2400" dirty="0" smtClean="0"/>
              <a:t>Resources and tools produced</a:t>
            </a:r>
          </a:p>
          <a:p>
            <a:pPr lvl="0">
              <a:lnSpc>
                <a:spcPct val="92000"/>
              </a:lnSpc>
              <a:spcBef>
                <a:spcPts val="600"/>
              </a:spcBef>
            </a:pPr>
            <a:r>
              <a:rPr lang="en-US" sz="2400" dirty="0" smtClean="0"/>
              <a:t>Key publications</a:t>
            </a:r>
          </a:p>
          <a:p>
            <a:pPr lvl="0">
              <a:lnSpc>
                <a:spcPct val="92000"/>
              </a:lnSpc>
              <a:spcBef>
                <a:spcPts val="600"/>
              </a:spcBef>
            </a:pPr>
            <a:r>
              <a:rPr lang="en-US" sz="2400" dirty="0" smtClean="0"/>
              <a:t>Major obstacles or needs</a:t>
            </a:r>
          </a:p>
          <a:p>
            <a:pPr lvl="0">
              <a:lnSpc>
                <a:spcPct val="92000"/>
              </a:lnSpc>
              <a:spcBef>
                <a:spcPts val="600"/>
              </a:spcBef>
            </a:pPr>
            <a:r>
              <a:rPr lang="en-US" sz="2400" dirty="0" smtClean="0"/>
              <a:t>Approaches to meet needs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9769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85650"/>
            <a:ext cx="8153400" cy="868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Common Objectives of NHGRI’s Genomic Medicine Programs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89818"/>
            <a:ext cx="8212975" cy="5234782"/>
          </a:xfrm>
        </p:spPr>
        <p:txBody>
          <a:bodyPr/>
          <a:lstStyle/>
          <a:p>
            <a:pPr lvl="0">
              <a:lnSpc>
                <a:spcPct val="92000"/>
              </a:lnSpc>
              <a:spcBef>
                <a:spcPts val="1200"/>
              </a:spcBef>
            </a:pPr>
            <a:r>
              <a:rPr lang="en-US" dirty="0"/>
              <a:t>Integrate genomic data into patient </a:t>
            </a:r>
            <a:r>
              <a:rPr lang="en-US" dirty="0" smtClean="0"/>
              <a:t>care</a:t>
            </a:r>
          </a:p>
          <a:p>
            <a:pPr lvl="0">
              <a:lnSpc>
                <a:spcPct val="92000"/>
              </a:lnSpc>
              <a:spcBef>
                <a:spcPts val="1200"/>
              </a:spcBef>
            </a:pPr>
            <a:r>
              <a:rPr lang="en-US" dirty="0"/>
              <a:t>Incorporate actionable variants into EMR, </a:t>
            </a:r>
            <a:r>
              <a:rPr lang="en-US" dirty="0" smtClean="0"/>
              <a:t>CDS</a:t>
            </a:r>
          </a:p>
          <a:p>
            <a:pPr lvl="0">
              <a:lnSpc>
                <a:spcPct val="92000"/>
              </a:lnSpc>
              <a:spcBef>
                <a:spcPts val="1200"/>
              </a:spcBef>
            </a:pPr>
            <a:r>
              <a:rPr lang="en-US" dirty="0"/>
              <a:t>Educate clinicians and patients on genomics in clinical </a:t>
            </a:r>
            <a:r>
              <a:rPr lang="en-US" dirty="0" smtClean="0"/>
              <a:t>care</a:t>
            </a:r>
          </a:p>
          <a:p>
            <a:pPr lvl="0">
              <a:lnSpc>
                <a:spcPct val="92000"/>
              </a:lnSpc>
              <a:spcBef>
                <a:spcPts val="1200"/>
              </a:spcBef>
            </a:pPr>
            <a:r>
              <a:rPr lang="en-US" dirty="0"/>
              <a:t>Assess outcomes of using genomic information in clinical </a:t>
            </a:r>
            <a:r>
              <a:rPr lang="en-US" dirty="0" smtClean="0"/>
              <a:t>care</a:t>
            </a:r>
          </a:p>
          <a:p>
            <a:pPr lvl="0">
              <a:lnSpc>
                <a:spcPct val="92000"/>
              </a:lnSpc>
              <a:spcBef>
                <a:spcPts val="1200"/>
              </a:spcBef>
            </a:pPr>
            <a:r>
              <a:rPr lang="en-US" dirty="0"/>
              <a:t>Define and share processes of </a:t>
            </a:r>
            <a:r>
              <a:rPr lang="en-US" dirty="0" smtClean="0"/>
              <a:t>implementation</a:t>
            </a:r>
          </a:p>
          <a:p>
            <a:pPr lvl="0">
              <a:lnSpc>
                <a:spcPct val="92000"/>
              </a:lnSpc>
              <a:spcBef>
                <a:spcPts val="1200"/>
              </a:spcBef>
            </a:pPr>
            <a:r>
              <a:rPr lang="en-US" dirty="0"/>
              <a:t>Promote interaction and collaboration, reduce </a:t>
            </a:r>
            <a:r>
              <a:rPr lang="en-US" dirty="0" smtClean="0"/>
              <a:t>duplication</a:t>
            </a:r>
          </a:p>
          <a:p>
            <a:pPr lvl="0">
              <a:lnSpc>
                <a:spcPct val="92000"/>
              </a:lnSpc>
              <a:spcBef>
                <a:spcPts val="1200"/>
              </a:spcBef>
            </a:pPr>
            <a:r>
              <a:rPr lang="en-US" dirty="0"/>
              <a:t>Translate implementation outside highly specialized centers</a:t>
            </a:r>
          </a:p>
        </p:txBody>
      </p:sp>
    </p:spTree>
    <p:extLst>
      <p:ext uri="{BB962C8B-B14F-4D97-AF65-F5344CB8AC3E}">
        <p14:creationId xmlns:p14="http://schemas.microsoft.com/office/powerpoint/2010/main" val="1017000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11241</TotalTime>
  <Words>1248</Words>
  <Application>Microsoft Office PowerPoint</Application>
  <PresentationFormat>On-screen Show (4:3)</PresentationFormat>
  <Paragraphs>289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Genomic Medicine Working Group Update</vt:lpstr>
      <vt:lpstr>NACHGR Genomic Medicine Working Group Members</vt:lpstr>
      <vt:lpstr>Genomic Medicine Working Group - Charge</vt:lpstr>
      <vt:lpstr>PowerPoint Presentation</vt:lpstr>
      <vt:lpstr>PowerPoint Presentation</vt:lpstr>
      <vt:lpstr>Genomic Medicine VIII: NHGRI’s Genomic Medicine Programs, June 8-9, 2015</vt:lpstr>
      <vt:lpstr>NHGRI’s Genomic Medicine Portfolio</vt:lpstr>
      <vt:lpstr>Program Summaries</vt:lpstr>
      <vt:lpstr>Common Objectives of NHGRI’s Genomic Medicine Programs</vt:lpstr>
      <vt:lpstr>Specific Goals of Genomic Medicine Programs</vt:lpstr>
      <vt:lpstr>Barriers Facing Multiple Programs</vt:lpstr>
      <vt:lpstr>Panel Topics; Questions to Answer</vt:lpstr>
      <vt:lpstr>Heavily Discussed GM VIII Recommendations (1)</vt:lpstr>
      <vt:lpstr>Heavily Discussed GM VIII Recommendations (2)</vt:lpstr>
      <vt:lpstr>Heavily Discussed GM VIII Recommendations (3)</vt:lpstr>
      <vt:lpstr>“Top 10” Rankings of GM8 Recommendations</vt:lpstr>
      <vt:lpstr>Highest-Ranked GM VIII Recommendations (1)</vt:lpstr>
      <vt:lpstr>Highest-Ranked GM VIII Recommendations (2)</vt:lpstr>
      <vt:lpstr>Immediate Plans for Follow-Up</vt:lpstr>
      <vt:lpstr>Immediate Plans for Follow-Up</vt:lpstr>
      <vt:lpstr>Many Thanks…</vt:lpstr>
      <vt:lpstr>Over to You…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NHGRI Genomic Medicine Meeting 6/29/11</dc:title>
  <dc:creator>manoliot</dc:creator>
  <cp:lastModifiedBy>Wyatt, Judith (NIH/NHGRI) [E]</cp:lastModifiedBy>
  <cp:revision>276</cp:revision>
  <dcterms:created xsi:type="dcterms:W3CDTF">2011-08-15T21:19:28Z</dcterms:created>
  <dcterms:modified xsi:type="dcterms:W3CDTF">2015-09-24T15:32:11Z</dcterms:modified>
</cp:coreProperties>
</file>