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8267" r:id="rId2"/>
    <p:sldMasterId id="2147488360" r:id="rId3"/>
    <p:sldMasterId id="2147488374" r:id="rId4"/>
    <p:sldMasterId id="2147488387" r:id="rId5"/>
    <p:sldMasterId id="2147488399" r:id="rId6"/>
    <p:sldMasterId id="2147488411" r:id="rId7"/>
    <p:sldMasterId id="2147488425" r:id="rId8"/>
  </p:sldMasterIdLst>
  <p:notesMasterIdLst>
    <p:notesMasterId r:id="rId100"/>
  </p:notesMasterIdLst>
  <p:handoutMasterIdLst>
    <p:handoutMasterId r:id="rId101"/>
  </p:handoutMasterIdLst>
  <p:sldIdLst>
    <p:sldId id="2757" r:id="rId9"/>
    <p:sldId id="2363" r:id="rId10"/>
    <p:sldId id="3370" r:id="rId11"/>
    <p:sldId id="2677" r:id="rId12"/>
    <p:sldId id="2403" r:id="rId13"/>
    <p:sldId id="2404" r:id="rId14"/>
    <p:sldId id="3298" r:id="rId15"/>
    <p:sldId id="3329" r:id="rId16"/>
    <p:sldId id="3330" r:id="rId17"/>
    <p:sldId id="3322" r:id="rId18"/>
    <p:sldId id="3331" r:id="rId19"/>
    <p:sldId id="3315" r:id="rId20"/>
    <p:sldId id="3342" r:id="rId21"/>
    <p:sldId id="3343" r:id="rId22"/>
    <p:sldId id="2717" r:id="rId23"/>
    <p:sldId id="3301" r:id="rId24"/>
    <p:sldId id="3284" r:id="rId25"/>
    <p:sldId id="3282" r:id="rId26"/>
    <p:sldId id="3396" r:id="rId27"/>
    <p:sldId id="3300" r:id="rId28"/>
    <p:sldId id="3303" r:id="rId29"/>
    <p:sldId id="3397" r:id="rId30"/>
    <p:sldId id="3395" r:id="rId31"/>
    <p:sldId id="3312" r:id="rId32"/>
    <p:sldId id="3325" r:id="rId33"/>
    <p:sldId id="3326" r:id="rId34"/>
    <p:sldId id="3295" r:id="rId35"/>
    <p:sldId id="3341" r:id="rId36"/>
    <p:sldId id="3349" r:id="rId37"/>
    <p:sldId id="3328" r:id="rId38"/>
    <p:sldId id="2579" r:id="rId39"/>
    <p:sldId id="3304" r:id="rId40"/>
    <p:sldId id="3367" r:id="rId41"/>
    <p:sldId id="3291" r:id="rId42"/>
    <p:sldId id="3376" r:id="rId43"/>
    <p:sldId id="3274" r:id="rId44"/>
    <p:sldId id="3399" r:id="rId45"/>
    <p:sldId id="3307" r:id="rId46"/>
    <p:sldId id="3196" r:id="rId47"/>
    <p:sldId id="3381" r:id="rId48"/>
    <p:sldId id="2340" r:id="rId49"/>
    <p:sldId id="3305" r:id="rId50"/>
    <p:sldId id="3344" r:id="rId51"/>
    <p:sldId id="3361" r:id="rId52"/>
    <p:sldId id="3334" r:id="rId53"/>
    <p:sldId id="3335" r:id="rId54"/>
    <p:sldId id="3371" r:id="rId55"/>
    <p:sldId id="3362" r:id="rId56"/>
    <p:sldId id="3324" r:id="rId57"/>
    <p:sldId id="3346" r:id="rId58"/>
    <p:sldId id="3347" r:id="rId59"/>
    <p:sldId id="3297" r:id="rId60"/>
    <p:sldId id="3350" r:id="rId61"/>
    <p:sldId id="3354" r:id="rId62"/>
    <p:sldId id="3355" r:id="rId63"/>
    <p:sldId id="3356" r:id="rId64"/>
    <p:sldId id="3357" r:id="rId65"/>
    <p:sldId id="3311" r:id="rId66"/>
    <p:sldId id="3323" r:id="rId67"/>
    <p:sldId id="3310" r:id="rId68"/>
    <p:sldId id="2341" r:id="rId69"/>
    <p:sldId id="3302" r:id="rId70"/>
    <p:sldId id="3345" r:id="rId71"/>
    <p:sldId id="3363" r:id="rId72"/>
    <p:sldId id="3296" r:id="rId73"/>
    <p:sldId id="3327" r:id="rId74"/>
    <p:sldId id="3364" r:id="rId75"/>
    <p:sldId id="3365" r:id="rId76"/>
    <p:sldId id="3333" r:id="rId77"/>
    <p:sldId id="3314" r:id="rId78"/>
    <p:sldId id="3389" r:id="rId79"/>
    <p:sldId id="3379" r:id="rId80"/>
    <p:sldId id="3390" r:id="rId81"/>
    <p:sldId id="3380" r:id="rId82"/>
    <p:sldId id="3398" r:id="rId83"/>
    <p:sldId id="3375" r:id="rId84"/>
    <p:sldId id="2342" r:id="rId85"/>
    <p:sldId id="3348" r:id="rId86"/>
    <p:sldId id="3337" r:id="rId87"/>
    <p:sldId id="3338" r:id="rId88"/>
    <p:sldId id="3316" r:id="rId89"/>
    <p:sldId id="3320" r:id="rId90"/>
    <p:sldId id="3321" r:id="rId91"/>
    <p:sldId id="3318" r:id="rId92"/>
    <p:sldId id="3319" r:id="rId93"/>
    <p:sldId id="2343" r:id="rId94"/>
    <p:sldId id="3372" r:id="rId95"/>
    <p:sldId id="3339" r:id="rId96"/>
    <p:sldId id="3340" r:id="rId97"/>
    <p:sldId id="2984" r:id="rId98"/>
    <p:sldId id="2985" r:id="rId99"/>
  </p:sldIdLst>
  <p:sldSz cx="9144000" cy="6858000" type="screen4x3"/>
  <p:notesSz cx="7086600" cy="93599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athan Gitlin" initials="JG" lastIdx="4" clrIdx="0"/>
  <p:cmAuthor id="1" name="egreen" initials="EDG" lastIdx="0" clrIdx="1"/>
  <p:cmAuthor id="2" name="Hindorff, Lucia (NIH/NHGRI) [E]" initials="LH" lastIdx="2" clrIdx="2"/>
  <p:cmAuthor id="3" name="Green, Eric (NIH/NHGRI) " initials="EDG" lastIdx="0" clrIdx="3"/>
  <p:cmAuthor id="4" name="Scholes, Derek (NIH/NHGRI) [E]" initials="DS" lastIdx="3"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00"/>
    <a:srgbClr val="9A0000"/>
    <a:srgbClr val="66FF33"/>
    <a:srgbClr val="009900"/>
    <a:srgbClr val="FF6600"/>
    <a:srgbClr val="CC9900"/>
    <a:srgbClr val="00007E"/>
    <a:srgbClr val="002D86"/>
    <a:srgbClr val="002774"/>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83" autoAdjust="0"/>
    <p:restoredTop sz="64230" autoAdjust="0"/>
  </p:normalViewPr>
  <p:slideViewPr>
    <p:cSldViewPr snapToGrid="0">
      <p:cViewPr>
        <p:scale>
          <a:sx n="47" d="100"/>
          <a:sy n="47" d="100"/>
        </p:scale>
        <p:origin x="-1494" y="-180"/>
      </p:cViewPr>
      <p:guideLst>
        <p:guide orient="horz" pos="4036"/>
        <p:guide pos="461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p:scale>
          <a:sx n="50" d="100"/>
          <a:sy n="50" d="100"/>
        </p:scale>
        <p:origin x="-2600" y="-276"/>
      </p:cViewPr>
      <p:guideLst>
        <p:guide orient="horz" pos="2948"/>
        <p:guide pos="223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dahamosh:Downloads:SummaryReport%20(5).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 1'!$B$4</c:f>
              <c:strCache>
                <c:ptCount val="1"/>
                <c:pt idx="0">
                  <c:v>Gene Count</c:v>
                </c:pt>
              </c:strCache>
            </c:strRef>
          </c:tx>
          <c:spPr>
            <a:solidFill>
              <a:schemeClr val="accent1">
                <a:lumMod val="75000"/>
              </a:schemeClr>
            </a:solidFill>
            <a:effectLst/>
            <a:scene3d>
              <a:camera prst="orthographicFront"/>
              <a:lightRig rig="brightRoom" dir="tl">
                <a:rot lat="0" lon="0" rev="8700000"/>
              </a:lightRig>
            </a:scene3d>
            <a:sp3d>
              <a:contourClr>
                <a:srgbClr val="000000"/>
              </a:contourClr>
            </a:sp3d>
          </c:spPr>
          <c:invertIfNegative val="0"/>
          <c:cat>
            <c:strRef>
              <c:f>'Sheet 1'!$A$5:$A$26</c:f>
              <c:strCache>
                <c:ptCount val="22"/>
                <c:pt idx="1">
                  <c:v>Dec 11, 2013</c:v>
                </c:pt>
                <c:pt idx="2">
                  <c:v>Jan 01, 2014</c:v>
                </c:pt>
                <c:pt idx="3">
                  <c:v>Feb 01, 2014</c:v>
                </c:pt>
                <c:pt idx="4">
                  <c:v>Mar 01, 2014</c:v>
                </c:pt>
                <c:pt idx="5">
                  <c:v>Apr 01, 2014</c:v>
                </c:pt>
                <c:pt idx="6">
                  <c:v>May 01, 2014</c:v>
                </c:pt>
                <c:pt idx="7">
                  <c:v>Jun 01, 2014</c:v>
                </c:pt>
                <c:pt idx="8">
                  <c:v>Jul 01, 2014</c:v>
                </c:pt>
                <c:pt idx="9">
                  <c:v>Aug 01, 2014</c:v>
                </c:pt>
                <c:pt idx="10">
                  <c:v>Sep 01, 2014</c:v>
                </c:pt>
                <c:pt idx="11">
                  <c:v>Oct 01, 2014</c:v>
                </c:pt>
                <c:pt idx="12">
                  <c:v>Nov 01, 2014</c:v>
                </c:pt>
                <c:pt idx="13">
                  <c:v>Dec 01, 2014</c:v>
                </c:pt>
                <c:pt idx="14">
                  <c:v>Jan 01, 2015</c:v>
                </c:pt>
                <c:pt idx="15">
                  <c:v>Feb 01, 2015</c:v>
                </c:pt>
                <c:pt idx="16">
                  <c:v>Mar 01, 2015</c:v>
                </c:pt>
                <c:pt idx="17">
                  <c:v>Apr 01, 2015</c:v>
                </c:pt>
                <c:pt idx="18">
                  <c:v>May 01, 2015</c:v>
                </c:pt>
                <c:pt idx="19">
                  <c:v>Jun 01, 2015</c:v>
                </c:pt>
                <c:pt idx="20">
                  <c:v>Jul 01, 2015</c:v>
                </c:pt>
                <c:pt idx="21">
                  <c:v>Aug 01, 2015</c:v>
                </c:pt>
              </c:strCache>
            </c:strRef>
          </c:cat>
          <c:val>
            <c:numRef>
              <c:f>'Sheet 1'!$B$5:$B$26</c:f>
              <c:numCache>
                <c:formatCode>General</c:formatCode>
                <c:ptCount val="22"/>
                <c:pt idx="1">
                  <c:v>49</c:v>
                </c:pt>
                <c:pt idx="2">
                  <c:v>52</c:v>
                </c:pt>
                <c:pt idx="3">
                  <c:v>128</c:v>
                </c:pt>
                <c:pt idx="4">
                  <c:v>152</c:v>
                </c:pt>
                <c:pt idx="5">
                  <c:v>472</c:v>
                </c:pt>
                <c:pt idx="6">
                  <c:v>485</c:v>
                </c:pt>
                <c:pt idx="7">
                  <c:v>593</c:v>
                </c:pt>
                <c:pt idx="8">
                  <c:v>625</c:v>
                </c:pt>
                <c:pt idx="9">
                  <c:v>662</c:v>
                </c:pt>
                <c:pt idx="10">
                  <c:v>669</c:v>
                </c:pt>
                <c:pt idx="11">
                  <c:v>688</c:v>
                </c:pt>
                <c:pt idx="12">
                  <c:v>713</c:v>
                </c:pt>
                <c:pt idx="13">
                  <c:v>769</c:v>
                </c:pt>
                <c:pt idx="14">
                  <c:v>1494</c:v>
                </c:pt>
                <c:pt idx="15">
                  <c:v>1553</c:v>
                </c:pt>
                <c:pt idx="16">
                  <c:v>1712</c:v>
                </c:pt>
                <c:pt idx="17">
                  <c:v>1923</c:v>
                </c:pt>
                <c:pt idx="18">
                  <c:v>2013</c:v>
                </c:pt>
                <c:pt idx="19">
                  <c:v>2178</c:v>
                </c:pt>
                <c:pt idx="20">
                  <c:v>2433</c:v>
                </c:pt>
                <c:pt idx="21">
                  <c:v>2658</c:v>
                </c:pt>
              </c:numCache>
            </c:numRef>
          </c:val>
        </c:ser>
        <c:ser>
          <c:idx val="1"/>
          <c:order val="1"/>
          <c:tx>
            <c:strRef>
              <c:f>'Sheet 1'!$C$4</c:f>
              <c:strCache>
                <c:ptCount val="1"/>
                <c:pt idx="0">
                  <c:v>Match Count</c:v>
                </c:pt>
              </c:strCache>
            </c:strRef>
          </c:tx>
          <c:spPr>
            <a:solidFill>
              <a:srgbClr val="FF0000"/>
            </a:solidFill>
            <a:ln>
              <a:noFill/>
            </a:ln>
            <a:effectLst/>
            <a:scene3d>
              <a:camera prst="orthographicFront"/>
              <a:lightRig rig="brightRoom" dir="tl">
                <a:rot lat="0" lon="0" rev="8700000"/>
              </a:lightRig>
            </a:scene3d>
            <a:sp3d>
              <a:contourClr>
                <a:srgbClr val="000000"/>
              </a:contourClr>
            </a:sp3d>
          </c:spPr>
          <c:invertIfNegative val="0"/>
          <c:cat>
            <c:strRef>
              <c:f>'Sheet 1'!$A$5:$A$26</c:f>
              <c:strCache>
                <c:ptCount val="22"/>
                <c:pt idx="1">
                  <c:v>Dec 11, 2013</c:v>
                </c:pt>
                <c:pt idx="2">
                  <c:v>Jan 01, 2014</c:v>
                </c:pt>
                <c:pt idx="3">
                  <c:v>Feb 01, 2014</c:v>
                </c:pt>
                <c:pt idx="4">
                  <c:v>Mar 01, 2014</c:v>
                </c:pt>
                <c:pt idx="5">
                  <c:v>Apr 01, 2014</c:v>
                </c:pt>
                <c:pt idx="6">
                  <c:v>May 01, 2014</c:v>
                </c:pt>
                <c:pt idx="7">
                  <c:v>Jun 01, 2014</c:v>
                </c:pt>
                <c:pt idx="8">
                  <c:v>Jul 01, 2014</c:v>
                </c:pt>
                <c:pt idx="9">
                  <c:v>Aug 01, 2014</c:v>
                </c:pt>
                <c:pt idx="10">
                  <c:v>Sep 01, 2014</c:v>
                </c:pt>
                <c:pt idx="11">
                  <c:v>Oct 01, 2014</c:v>
                </c:pt>
                <c:pt idx="12">
                  <c:v>Nov 01, 2014</c:v>
                </c:pt>
                <c:pt idx="13">
                  <c:v>Dec 01, 2014</c:v>
                </c:pt>
                <c:pt idx="14">
                  <c:v>Jan 01, 2015</c:v>
                </c:pt>
                <c:pt idx="15">
                  <c:v>Feb 01, 2015</c:v>
                </c:pt>
                <c:pt idx="16">
                  <c:v>Mar 01, 2015</c:v>
                </c:pt>
                <c:pt idx="17">
                  <c:v>Apr 01, 2015</c:v>
                </c:pt>
                <c:pt idx="18">
                  <c:v>May 01, 2015</c:v>
                </c:pt>
                <c:pt idx="19">
                  <c:v>Jun 01, 2015</c:v>
                </c:pt>
                <c:pt idx="20">
                  <c:v>Jul 01, 2015</c:v>
                </c:pt>
                <c:pt idx="21">
                  <c:v>Aug 01, 2015</c:v>
                </c:pt>
              </c:strCache>
            </c:strRef>
          </c:cat>
          <c:val>
            <c:numRef>
              <c:f>'Sheet 1'!$C$5:$C$26</c:f>
              <c:numCache>
                <c:formatCode>General</c:formatCode>
                <c:ptCount val="22"/>
                <c:pt idx="1">
                  <c:v>0</c:v>
                </c:pt>
                <c:pt idx="2">
                  <c:v>0</c:v>
                </c:pt>
                <c:pt idx="3">
                  <c:v>2</c:v>
                </c:pt>
                <c:pt idx="4">
                  <c:v>3</c:v>
                </c:pt>
                <c:pt idx="5">
                  <c:v>6</c:v>
                </c:pt>
                <c:pt idx="6">
                  <c:v>9</c:v>
                </c:pt>
                <c:pt idx="7">
                  <c:v>14</c:v>
                </c:pt>
                <c:pt idx="8">
                  <c:v>14</c:v>
                </c:pt>
                <c:pt idx="9">
                  <c:v>15</c:v>
                </c:pt>
                <c:pt idx="10">
                  <c:v>15</c:v>
                </c:pt>
                <c:pt idx="11">
                  <c:v>15</c:v>
                </c:pt>
                <c:pt idx="12">
                  <c:v>31</c:v>
                </c:pt>
                <c:pt idx="13">
                  <c:v>34</c:v>
                </c:pt>
                <c:pt idx="14">
                  <c:v>108</c:v>
                </c:pt>
                <c:pt idx="15">
                  <c:v>120</c:v>
                </c:pt>
                <c:pt idx="16">
                  <c:v>163</c:v>
                </c:pt>
                <c:pt idx="17">
                  <c:v>201</c:v>
                </c:pt>
                <c:pt idx="18">
                  <c:v>243</c:v>
                </c:pt>
                <c:pt idx="19">
                  <c:v>307</c:v>
                </c:pt>
                <c:pt idx="20">
                  <c:v>450</c:v>
                </c:pt>
                <c:pt idx="21">
                  <c:v>560</c:v>
                </c:pt>
              </c:numCache>
            </c:numRef>
          </c:val>
        </c:ser>
        <c:dLbls>
          <c:showLegendKey val="0"/>
          <c:showVal val="0"/>
          <c:showCatName val="0"/>
          <c:showSerName val="0"/>
          <c:showPercent val="0"/>
          <c:showBubbleSize val="0"/>
        </c:dLbls>
        <c:gapWidth val="150"/>
        <c:axId val="93203072"/>
        <c:axId val="93204864"/>
      </c:barChart>
      <c:catAx>
        <c:axId val="93203072"/>
        <c:scaling>
          <c:orientation val="minMax"/>
        </c:scaling>
        <c:delete val="0"/>
        <c:axPos val="b"/>
        <c:majorTickMark val="none"/>
        <c:minorTickMark val="none"/>
        <c:tickLblPos val="nextTo"/>
        <c:txPr>
          <a:bodyPr rot="-2700000"/>
          <a:lstStyle/>
          <a:p>
            <a:pPr>
              <a:defRPr sz="800" b="1"/>
            </a:pPr>
            <a:endParaRPr lang="en-US"/>
          </a:p>
        </c:txPr>
        <c:crossAx val="93204864"/>
        <c:crosses val="autoZero"/>
        <c:auto val="1"/>
        <c:lblAlgn val="ctr"/>
        <c:lblOffset val="100"/>
        <c:noMultiLvlLbl val="0"/>
      </c:catAx>
      <c:valAx>
        <c:axId val="93204864"/>
        <c:scaling>
          <c:orientation val="minMax"/>
        </c:scaling>
        <c:delete val="0"/>
        <c:axPos val="l"/>
        <c:majorGridlines/>
        <c:numFmt formatCode="General" sourceLinked="1"/>
        <c:majorTickMark val="none"/>
        <c:minorTickMark val="none"/>
        <c:tickLblPos val="nextTo"/>
        <c:crossAx val="93203072"/>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DD816F-E953-46EF-AABD-F92C328C1FC3}"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33C9D2A1-AC46-42ED-ACA2-9C5741682ADB}">
      <dgm:prSet custT="1"/>
      <dgm:spPr/>
      <dgm:t>
        <a:bodyPr/>
        <a:lstStyle/>
        <a:p>
          <a:pPr rtl="0"/>
          <a:r>
            <a:rPr lang="en-US" sz="1200" b="1" dirty="0" smtClean="0"/>
            <a:t>Genomics</a:t>
          </a:r>
          <a:endParaRPr lang="en-US" sz="1200" b="1" dirty="0"/>
        </a:p>
      </dgm:t>
    </dgm:pt>
    <dgm:pt modelId="{EE23EA96-458C-4597-ABC0-7A2C00BBF8EE}" type="parTrans" cxnId="{1AC3A7E0-610B-4FE3-939B-275FD702433C}">
      <dgm:prSet/>
      <dgm:spPr/>
      <dgm:t>
        <a:bodyPr/>
        <a:lstStyle/>
        <a:p>
          <a:endParaRPr lang="en-US" sz="3200" b="1"/>
        </a:p>
      </dgm:t>
    </dgm:pt>
    <dgm:pt modelId="{131FD5E6-93F5-4452-B287-4EA06496A6A3}" type="sibTrans" cxnId="{1AC3A7E0-610B-4FE3-939B-275FD702433C}">
      <dgm:prSet/>
      <dgm:spPr/>
      <dgm:t>
        <a:bodyPr/>
        <a:lstStyle/>
        <a:p>
          <a:endParaRPr lang="en-US" sz="3200" b="1"/>
        </a:p>
      </dgm:t>
    </dgm:pt>
    <dgm:pt modelId="{3A8C3308-292F-4F72-929D-5A70FF9C7F63}">
      <dgm:prSet custT="1"/>
      <dgm:spPr/>
      <dgm:t>
        <a:bodyPr/>
        <a:lstStyle/>
        <a:p>
          <a:pPr rtl="0"/>
          <a:r>
            <a:rPr lang="en-US" sz="1200" b="1" dirty="0" err="1" smtClean="0"/>
            <a:t>Admini-strator</a:t>
          </a:r>
          <a:endParaRPr lang="en-US" sz="1200" b="1" dirty="0"/>
        </a:p>
      </dgm:t>
    </dgm:pt>
    <dgm:pt modelId="{4E3BAFE4-9AC2-494F-BE3E-741950173387}" type="parTrans" cxnId="{80BE8497-8C2C-4EA2-8E11-3EF041CB726C}">
      <dgm:prSet/>
      <dgm:spPr/>
      <dgm:t>
        <a:bodyPr/>
        <a:lstStyle/>
        <a:p>
          <a:endParaRPr lang="en-US" sz="3200" b="1"/>
        </a:p>
      </dgm:t>
    </dgm:pt>
    <dgm:pt modelId="{D20DB551-45B0-439D-A938-173ABD9709C7}" type="sibTrans" cxnId="{80BE8497-8C2C-4EA2-8E11-3EF041CB726C}">
      <dgm:prSet/>
      <dgm:spPr/>
      <dgm:t>
        <a:bodyPr/>
        <a:lstStyle/>
        <a:p>
          <a:endParaRPr lang="en-US" sz="3200" b="1"/>
        </a:p>
      </dgm:t>
    </dgm:pt>
    <dgm:pt modelId="{5B7DD864-6201-4F3E-B4E5-F1A79DDA9E0E}">
      <dgm:prSet custT="1"/>
      <dgm:spPr/>
      <dgm:t>
        <a:bodyPr/>
        <a:lstStyle/>
        <a:p>
          <a:pPr rtl="0"/>
          <a:r>
            <a:rPr lang="en-US" sz="1200" b="1" dirty="0" smtClean="0"/>
            <a:t>Educator</a:t>
          </a:r>
          <a:endParaRPr lang="en-US" sz="1200" b="1" dirty="0"/>
        </a:p>
      </dgm:t>
    </dgm:pt>
    <dgm:pt modelId="{DD5C5EB0-418D-4A28-8170-625DE8A98B09}" type="parTrans" cxnId="{4047E84A-A272-4DF9-87B7-3483BF4A8B7F}">
      <dgm:prSet/>
      <dgm:spPr/>
      <dgm:t>
        <a:bodyPr/>
        <a:lstStyle/>
        <a:p>
          <a:endParaRPr lang="en-US" sz="3200" b="1"/>
        </a:p>
      </dgm:t>
    </dgm:pt>
    <dgm:pt modelId="{54F80F36-79E4-45BD-B6B7-FC37A5BD8D44}" type="sibTrans" cxnId="{4047E84A-A272-4DF9-87B7-3483BF4A8B7F}">
      <dgm:prSet/>
      <dgm:spPr/>
      <dgm:t>
        <a:bodyPr/>
        <a:lstStyle/>
        <a:p>
          <a:endParaRPr lang="en-US" sz="3200" b="1"/>
        </a:p>
      </dgm:t>
    </dgm:pt>
    <dgm:pt modelId="{14ECF2CD-35FC-47F0-9057-2EFA45AF8FE6}" type="pres">
      <dgm:prSet presAssocID="{4DDD816F-E953-46EF-AABD-F92C328C1FC3}" presName="cycle" presStyleCnt="0">
        <dgm:presLayoutVars>
          <dgm:dir/>
          <dgm:resizeHandles val="exact"/>
        </dgm:presLayoutVars>
      </dgm:prSet>
      <dgm:spPr/>
      <dgm:t>
        <a:bodyPr/>
        <a:lstStyle/>
        <a:p>
          <a:endParaRPr lang="en-US"/>
        </a:p>
      </dgm:t>
    </dgm:pt>
    <dgm:pt modelId="{135543BE-1467-4B8F-AA6C-81AF245696EB}" type="pres">
      <dgm:prSet presAssocID="{33C9D2A1-AC46-42ED-ACA2-9C5741682ADB}" presName="node" presStyleLbl="node1" presStyleIdx="0" presStyleCnt="3" custRadScaleRad="93946" custRadScaleInc="-11085">
        <dgm:presLayoutVars>
          <dgm:bulletEnabled val="1"/>
        </dgm:presLayoutVars>
      </dgm:prSet>
      <dgm:spPr/>
      <dgm:t>
        <a:bodyPr/>
        <a:lstStyle/>
        <a:p>
          <a:endParaRPr lang="en-US"/>
        </a:p>
      </dgm:t>
    </dgm:pt>
    <dgm:pt modelId="{AB7F855E-ABC9-4552-9AD8-5E9A534D2DAA}" type="pres">
      <dgm:prSet presAssocID="{33C9D2A1-AC46-42ED-ACA2-9C5741682ADB}" presName="spNode" presStyleCnt="0"/>
      <dgm:spPr/>
    </dgm:pt>
    <dgm:pt modelId="{683AB218-C80E-4D76-AFD4-DC3BB15D26E0}" type="pres">
      <dgm:prSet presAssocID="{131FD5E6-93F5-4452-B287-4EA06496A6A3}" presName="sibTrans" presStyleLbl="sibTrans1D1" presStyleIdx="0" presStyleCnt="3"/>
      <dgm:spPr/>
      <dgm:t>
        <a:bodyPr/>
        <a:lstStyle/>
        <a:p>
          <a:endParaRPr lang="en-US"/>
        </a:p>
      </dgm:t>
    </dgm:pt>
    <dgm:pt modelId="{4805B074-9BFD-4E90-944F-5F27B4721B82}" type="pres">
      <dgm:prSet presAssocID="{3A8C3308-292F-4F72-929D-5A70FF9C7F63}" presName="node" presStyleLbl="node1" presStyleIdx="1" presStyleCnt="3">
        <dgm:presLayoutVars>
          <dgm:bulletEnabled val="1"/>
        </dgm:presLayoutVars>
      </dgm:prSet>
      <dgm:spPr/>
      <dgm:t>
        <a:bodyPr/>
        <a:lstStyle/>
        <a:p>
          <a:endParaRPr lang="en-US"/>
        </a:p>
      </dgm:t>
    </dgm:pt>
    <dgm:pt modelId="{1422DAFD-9210-4A53-8028-A7C99909D94A}" type="pres">
      <dgm:prSet presAssocID="{3A8C3308-292F-4F72-929D-5A70FF9C7F63}" presName="spNode" presStyleCnt="0"/>
      <dgm:spPr/>
    </dgm:pt>
    <dgm:pt modelId="{A4D545F1-F4FA-4219-8D5C-15D32128E2BA}" type="pres">
      <dgm:prSet presAssocID="{D20DB551-45B0-439D-A938-173ABD9709C7}" presName="sibTrans" presStyleLbl="sibTrans1D1" presStyleIdx="1" presStyleCnt="3"/>
      <dgm:spPr/>
      <dgm:t>
        <a:bodyPr/>
        <a:lstStyle/>
        <a:p>
          <a:endParaRPr lang="en-US"/>
        </a:p>
      </dgm:t>
    </dgm:pt>
    <dgm:pt modelId="{841C1F5D-4EDC-4D63-BE65-3DC701C5D104}" type="pres">
      <dgm:prSet presAssocID="{5B7DD864-6201-4F3E-B4E5-F1A79DDA9E0E}" presName="node" presStyleLbl="node1" presStyleIdx="2" presStyleCnt="3">
        <dgm:presLayoutVars>
          <dgm:bulletEnabled val="1"/>
        </dgm:presLayoutVars>
      </dgm:prSet>
      <dgm:spPr/>
      <dgm:t>
        <a:bodyPr/>
        <a:lstStyle/>
        <a:p>
          <a:endParaRPr lang="en-US"/>
        </a:p>
      </dgm:t>
    </dgm:pt>
    <dgm:pt modelId="{D3C9C3C3-53BE-41D7-9547-03CA2202C7BC}" type="pres">
      <dgm:prSet presAssocID="{5B7DD864-6201-4F3E-B4E5-F1A79DDA9E0E}" presName="spNode" presStyleCnt="0"/>
      <dgm:spPr/>
    </dgm:pt>
    <dgm:pt modelId="{86B1C380-E991-416D-885C-F7A39D1ACC82}" type="pres">
      <dgm:prSet presAssocID="{54F80F36-79E4-45BD-B6B7-FC37A5BD8D44}" presName="sibTrans" presStyleLbl="sibTrans1D1" presStyleIdx="2" presStyleCnt="3"/>
      <dgm:spPr/>
      <dgm:t>
        <a:bodyPr/>
        <a:lstStyle/>
        <a:p>
          <a:endParaRPr lang="en-US"/>
        </a:p>
      </dgm:t>
    </dgm:pt>
  </dgm:ptLst>
  <dgm:cxnLst>
    <dgm:cxn modelId="{881F7CCB-5DDB-4B53-A9FF-8F82B5CA4908}" type="presOf" srcId="{54F80F36-79E4-45BD-B6B7-FC37A5BD8D44}" destId="{86B1C380-E991-416D-885C-F7A39D1ACC82}" srcOrd="0" destOrd="0" presId="urn:microsoft.com/office/officeart/2005/8/layout/cycle6"/>
    <dgm:cxn modelId="{B1D347F7-FA8D-4105-ADAD-998B6B72E414}" type="presOf" srcId="{4DDD816F-E953-46EF-AABD-F92C328C1FC3}" destId="{14ECF2CD-35FC-47F0-9057-2EFA45AF8FE6}" srcOrd="0" destOrd="0" presId="urn:microsoft.com/office/officeart/2005/8/layout/cycle6"/>
    <dgm:cxn modelId="{FD04A46F-397D-41D3-B0EC-49BFC2B79467}" type="presOf" srcId="{3A8C3308-292F-4F72-929D-5A70FF9C7F63}" destId="{4805B074-9BFD-4E90-944F-5F27B4721B82}" srcOrd="0" destOrd="0" presId="urn:microsoft.com/office/officeart/2005/8/layout/cycle6"/>
    <dgm:cxn modelId="{80BE8497-8C2C-4EA2-8E11-3EF041CB726C}" srcId="{4DDD816F-E953-46EF-AABD-F92C328C1FC3}" destId="{3A8C3308-292F-4F72-929D-5A70FF9C7F63}" srcOrd="1" destOrd="0" parTransId="{4E3BAFE4-9AC2-494F-BE3E-741950173387}" sibTransId="{D20DB551-45B0-439D-A938-173ABD9709C7}"/>
    <dgm:cxn modelId="{705793C6-2703-4FCA-AB09-4EC57A25A08B}" type="presOf" srcId="{131FD5E6-93F5-4452-B287-4EA06496A6A3}" destId="{683AB218-C80E-4D76-AFD4-DC3BB15D26E0}" srcOrd="0" destOrd="0" presId="urn:microsoft.com/office/officeart/2005/8/layout/cycle6"/>
    <dgm:cxn modelId="{14301E15-37BE-4F83-9988-9C7C222CC259}" type="presOf" srcId="{D20DB551-45B0-439D-A938-173ABD9709C7}" destId="{A4D545F1-F4FA-4219-8D5C-15D32128E2BA}" srcOrd="0" destOrd="0" presId="urn:microsoft.com/office/officeart/2005/8/layout/cycle6"/>
    <dgm:cxn modelId="{245C41A8-25C1-4BA2-B842-2BF7D5892022}" type="presOf" srcId="{33C9D2A1-AC46-42ED-ACA2-9C5741682ADB}" destId="{135543BE-1467-4B8F-AA6C-81AF245696EB}" srcOrd="0" destOrd="0" presId="urn:microsoft.com/office/officeart/2005/8/layout/cycle6"/>
    <dgm:cxn modelId="{4047E84A-A272-4DF9-87B7-3483BF4A8B7F}" srcId="{4DDD816F-E953-46EF-AABD-F92C328C1FC3}" destId="{5B7DD864-6201-4F3E-B4E5-F1A79DDA9E0E}" srcOrd="2" destOrd="0" parTransId="{DD5C5EB0-418D-4A28-8170-625DE8A98B09}" sibTransId="{54F80F36-79E4-45BD-B6B7-FC37A5BD8D44}"/>
    <dgm:cxn modelId="{E3368364-349F-4FD9-A4BD-FA7B58494925}" type="presOf" srcId="{5B7DD864-6201-4F3E-B4E5-F1A79DDA9E0E}" destId="{841C1F5D-4EDC-4D63-BE65-3DC701C5D104}" srcOrd="0" destOrd="0" presId="urn:microsoft.com/office/officeart/2005/8/layout/cycle6"/>
    <dgm:cxn modelId="{1AC3A7E0-610B-4FE3-939B-275FD702433C}" srcId="{4DDD816F-E953-46EF-AABD-F92C328C1FC3}" destId="{33C9D2A1-AC46-42ED-ACA2-9C5741682ADB}" srcOrd="0" destOrd="0" parTransId="{EE23EA96-458C-4597-ABC0-7A2C00BBF8EE}" sibTransId="{131FD5E6-93F5-4452-B287-4EA06496A6A3}"/>
    <dgm:cxn modelId="{B968C965-220F-4541-825A-EC2701241EA0}" type="presParOf" srcId="{14ECF2CD-35FC-47F0-9057-2EFA45AF8FE6}" destId="{135543BE-1467-4B8F-AA6C-81AF245696EB}" srcOrd="0" destOrd="0" presId="urn:microsoft.com/office/officeart/2005/8/layout/cycle6"/>
    <dgm:cxn modelId="{A0EFC295-61ED-4DA0-AB51-6385BAB334EC}" type="presParOf" srcId="{14ECF2CD-35FC-47F0-9057-2EFA45AF8FE6}" destId="{AB7F855E-ABC9-4552-9AD8-5E9A534D2DAA}" srcOrd="1" destOrd="0" presId="urn:microsoft.com/office/officeart/2005/8/layout/cycle6"/>
    <dgm:cxn modelId="{71BB6394-CCE0-4688-B44C-4C006ECF01E0}" type="presParOf" srcId="{14ECF2CD-35FC-47F0-9057-2EFA45AF8FE6}" destId="{683AB218-C80E-4D76-AFD4-DC3BB15D26E0}" srcOrd="2" destOrd="0" presId="urn:microsoft.com/office/officeart/2005/8/layout/cycle6"/>
    <dgm:cxn modelId="{51337A33-37CF-412E-AB36-BA68558FAD40}" type="presParOf" srcId="{14ECF2CD-35FC-47F0-9057-2EFA45AF8FE6}" destId="{4805B074-9BFD-4E90-944F-5F27B4721B82}" srcOrd="3" destOrd="0" presId="urn:microsoft.com/office/officeart/2005/8/layout/cycle6"/>
    <dgm:cxn modelId="{176BEBE2-99F2-4869-8655-541CC2711FA1}" type="presParOf" srcId="{14ECF2CD-35FC-47F0-9057-2EFA45AF8FE6}" destId="{1422DAFD-9210-4A53-8028-A7C99909D94A}" srcOrd="4" destOrd="0" presId="urn:microsoft.com/office/officeart/2005/8/layout/cycle6"/>
    <dgm:cxn modelId="{350F70ED-B43A-48C7-8A14-2F62B0501069}" type="presParOf" srcId="{14ECF2CD-35FC-47F0-9057-2EFA45AF8FE6}" destId="{A4D545F1-F4FA-4219-8D5C-15D32128E2BA}" srcOrd="5" destOrd="0" presId="urn:microsoft.com/office/officeart/2005/8/layout/cycle6"/>
    <dgm:cxn modelId="{75BC61C8-8FB7-45C3-979C-5C78D4C73741}" type="presParOf" srcId="{14ECF2CD-35FC-47F0-9057-2EFA45AF8FE6}" destId="{841C1F5D-4EDC-4D63-BE65-3DC701C5D104}" srcOrd="6" destOrd="0" presId="urn:microsoft.com/office/officeart/2005/8/layout/cycle6"/>
    <dgm:cxn modelId="{6E0BCB5B-403F-45F6-8CE4-5A81836262E6}" type="presParOf" srcId="{14ECF2CD-35FC-47F0-9057-2EFA45AF8FE6}" destId="{D3C9C3C3-53BE-41D7-9547-03CA2202C7BC}" srcOrd="7" destOrd="0" presId="urn:microsoft.com/office/officeart/2005/8/layout/cycle6"/>
    <dgm:cxn modelId="{6022E901-2152-4F17-9019-BA9B33540F7D}" type="presParOf" srcId="{14ECF2CD-35FC-47F0-9057-2EFA45AF8FE6}" destId="{86B1C380-E991-416D-885C-F7A39D1ACC82}" srcOrd="8"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948" name="Rectangle 4"/>
          <p:cNvSpPr>
            <a:spLocks noGrp="1" noChangeArrowheads="1"/>
          </p:cNvSpPr>
          <p:nvPr>
            <p:ph type="ftr" sz="quarter" idx="2"/>
          </p:nvPr>
        </p:nvSpPr>
        <p:spPr bwMode="auto">
          <a:xfrm>
            <a:off x="5" y="8890002"/>
            <a:ext cx="3071815" cy="468313"/>
          </a:xfrm>
          <a:prstGeom prst="rect">
            <a:avLst/>
          </a:prstGeom>
          <a:noFill/>
          <a:ln w="9525">
            <a:noFill/>
            <a:miter lim="800000"/>
            <a:headEnd/>
            <a:tailEnd/>
          </a:ln>
          <a:effectLst/>
        </p:spPr>
        <p:txBody>
          <a:bodyPr vert="horz" wrap="square" lIns="95368" tIns="47683" rIns="95368" bIns="47683" numCol="1" anchor="b" anchorCtr="0" compatLnSpc="1">
            <a:prstTxWarp prst="textNoShape">
              <a:avLst/>
            </a:prstTxWarp>
          </a:bodyPr>
          <a:lstStyle>
            <a:lvl1pPr defTabSz="953905" eaLnBrk="0" hangingPunct="0">
              <a:defRPr sz="1200" b="0">
                <a:latin typeface="Times New Roman" pitchFamily="18" charset="0"/>
              </a:defRPr>
            </a:lvl1pPr>
          </a:lstStyle>
          <a:p>
            <a:pPr>
              <a:defRPr/>
            </a:pPr>
            <a:endParaRPr lang="en-US" dirty="0"/>
          </a:p>
        </p:txBody>
      </p:sp>
      <p:sp>
        <p:nvSpPr>
          <p:cNvPr id="850949" name="Rectangle 5"/>
          <p:cNvSpPr>
            <a:spLocks noGrp="1" noChangeArrowheads="1"/>
          </p:cNvSpPr>
          <p:nvPr>
            <p:ph type="sldNum" sz="quarter" idx="3"/>
          </p:nvPr>
        </p:nvSpPr>
        <p:spPr bwMode="auto">
          <a:xfrm>
            <a:off x="4013204" y="8890002"/>
            <a:ext cx="3071815" cy="468313"/>
          </a:xfrm>
          <a:prstGeom prst="rect">
            <a:avLst/>
          </a:prstGeom>
          <a:noFill/>
          <a:ln w="9525">
            <a:noFill/>
            <a:miter lim="800000"/>
            <a:headEnd/>
            <a:tailEnd/>
          </a:ln>
          <a:effectLst/>
        </p:spPr>
        <p:txBody>
          <a:bodyPr vert="horz" wrap="square" lIns="95368" tIns="47683" rIns="95368" bIns="47683" numCol="1" anchor="b" anchorCtr="0" compatLnSpc="1">
            <a:prstTxWarp prst="textNoShape">
              <a:avLst/>
            </a:prstTxWarp>
          </a:bodyPr>
          <a:lstStyle>
            <a:lvl1pPr algn="r" defTabSz="953905" eaLnBrk="0" hangingPunct="0">
              <a:defRPr sz="1200" b="1">
                <a:latin typeface="Arial" pitchFamily="34" charset="0"/>
                <a:cs typeface="Arial" pitchFamily="34" charset="0"/>
              </a:defRPr>
            </a:lvl1pPr>
          </a:lstStyle>
          <a:p>
            <a:pPr>
              <a:defRPr/>
            </a:pPr>
            <a:fld id="{C6092C85-6DF4-49C3-B989-8FF20EA355BC}" type="slidenum">
              <a:rPr lang="en-US"/>
              <a:pPr>
                <a:defRPr/>
              </a:pPr>
              <a:t>‹#›</a:t>
            </a:fld>
            <a:endParaRPr lang="en-US" dirty="0"/>
          </a:p>
        </p:txBody>
      </p:sp>
    </p:spTree>
    <p:extLst>
      <p:ext uri="{BB962C8B-B14F-4D97-AF65-F5344CB8AC3E}">
        <p14:creationId xmlns:p14="http://schemas.microsoft.com/office/powerpoint/2010/main" val="3047889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3" name="Rectangle 5"/>
          <p:cNvSpPr>
            <a:spLocks noGrp="1" noChangeArrowheads="1"/>
          </p:cNvSpPr>
          <p:nvPr>
            <p:ph type="body" sz="quarter" idx="3"/>
          </p:nvPr>
        </p:nvSpPr>
        <p:spPr bwMode="auto">
          <a:xfrm>
            <a:off x="792166" y="4446592"/>
            <a:ext cx="5486401" cy="4114800"/>
          </a:xfrm>
          <a:prstGeom prst="rect">
            <a:avLst/>
          </a:prstGeom>
          <a:noFill/>
          <a:ln w="9525">
            <a:noFill/>
            <a:miter lim="800000"/>
            <a:headEnd/>
            <a:tailEnd/>
          </a:ln>
          <a:effectLst/>
        </p:spPr>
        <p:txBody>
          <a:bodyPr vert="horz" wrap="square" lIns="95368" tIns="47683" rIns="95368" bIns="47683"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294" name="Rectangle 6"/>
          <p:cNvSpPr>
            <a:spLocks noGrp="1" noChangeArrowheads="1"/>
          </p:cNvSpPr>
          <p:nvPr>
            <p:ph type="ftr" sz="quarter" idx="4"/>
          </p:nvPr>
        </p:nvSpPr>
        <p:spPr bwMode="auto">
          <a:xfrm>
            <a:off x="5" y="8891592"/>
            <a:ext cx="3071815" cy="468312"/>
          </a:xfrm>
          <a:prstGeom prst="rect">
            <a:avLst/>
          </a:prstGeom>
          <a:noFill/>
          <a:ln w="9525">
            <a:noFill/>
            <a:miter lim="800000"/>
            <a:headEnd/>
            <a:tailEnd/>
          </a:ln>
          <a:effectLst/>
        </p:spPr>
        <p:txBody>
          <a:bodyPr vert="horz" wrap="square" lIns="95368" tIns="47683" rIns="95368" bIns="47683" numCol="1" anchor="b" anchorCtr="0" compatLnSpc="1">
            <a:prstTxWarp prst="textNoShape">
              <a:avLst/>
            </a:prstTxWarp>
          </a:bodyPr>
          <a:lstStyle>
            <a:lvl1pPr defTabSz="953905" eaLnBrk="1" hangingPunct="1">
              <a:defRPr sz="1200" b="0">
                <a:latin typeface="Times New Roman" pitchFamily="18" charset="0"/>
              </a:defRPr>
            </a:lvl1pPr>
          </a:lstStyle>
          <a:p>
            <a:pPr>
              <a:defRPr/>
            </a:pPr>
            <a:endParaRPr lang="en-US"/>
          </a:p>
        </p:txBody>
      </p:sp>
      <p:sp>
        <p:nvSpPr>
          <p:cNvPr id="2" name="Slide Number Placeholder 1"/>
          <p:cNvSpPr>
            <a:spLocks noGrp="1"/>
          </p:cNvSpPr>
          <p:nvPr>
            <p:ph type="sldNum" sz="quarter" idx="5"/>
          </p:nvPr>
        </p:nvSpPr>
        <p:spPr>
          <a:xfrm>
            <a:off x="4014100" y="8889987"/>
            <a:ext cx="3070860" cy="468315"/>
          </a:xfrm>
          <a:prstGeom prst="rect">
            <a:avLst/>
          </a:prstGeom>
        </p:spPr>
        <p:txBody>
          <a:bodyPr vert="horz" lIns="94508" tIns="47251" rIns="94508" bIns="47251" rtlCol="0" anchor="b"/>
          <a:lstStyle>
            <a:lvl1pPr algn="r">
              <a:defRPr sz="1300">
                <a:solidFill>
                  <a:schemeClr val="tx1"/>
                </a:solidFill>
              </a:defRPr>
            </a:lvl1pPr>
          </a:lstStyle>
          <a:p>
            <a:fld id="{CFDD2888-EA59-4FA6-882F-5E5CD6B79C53}" type="slidenum">
              <a:rPr lang="en-US" smtClean="0"/>
              <a:pPr/>
              <a:t>‹#›</a:t>
            </a:fld>
            <a:endParaRPr lang="en-US" dirty="0"/>
          </a:p>
        </p:txBody>
      </p:sp>
    </p:spTree>
    <p:extLst>
      <p:ext uri="{BB962C8B-B14F-4D97-AF65-F5344CB8AC3E}">
        <p14:creationId xmlns:p14="http://schemas.microsoft.com/office/powerpoint/2010/main" val="1726934833"/>
      </p:ext>
    </p:extLst>
  </p:cSld>
  <p:clrMap bg1="lt1" tx1="dk1" bg2="lt2" tx2="dk2" accent1="accent1" accent2="accent2" accent3="accent3" accent4="accent4" accent5="accent5" accent6="accent6" hlink="hlink" folHlink="folHlink"/>
  <p:notesStyle>
    <a:lvl1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03325" y="701675"/>
            <a:ext cx="4679950" cy="3509963"/>
          </a:xfrm>
          <a:prstGeom prst="rect">
            <a:avLst/>
          </a:prstGeom>
          <a:ln/>
        </p:spPr>
      </p:sp>
      <p:sp>
        <p:nvSpPr>
          <p:cNvPr id="97283" name="Notes Placeholder 2"/>
          <p:cNvSpPr>
            <a:spLocks noGrp="1"/>
          </p:cNvSpPr>
          <p:nvPr>
            <p:ph type="body" idx="1"/>
          </p:nvPr>
        </p:nvSpPr>
        <p:spPr>
          <a:xfrm>
            <a:off x="807404" y="4446592"/>
            <a:ext cx="5486401"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029">
              <a:defRPr/>
            </a:pPr>
            <a:r>
              <a:rPr lang="en-US" dirty="0" smtClean="0">
                <a:latin typeface="Arial" pitchFamily="34" charset="0"/>
                <a:cs typeface="Arial" pitchFamily="34" charset="0"/>
              </a:rPr>
              <a:t>As is always the case, the Open Session of this meeting of the National Advisory Council for Human Genome Research, including this Director’s Report, is being webcast live. </a:t>
            </a:r>
          </a:p>
          <a:p>
            <a:pPr defTabSz="914029">
              <a:defRPr/>
            </a:pPr>
            <a:endParaRPr lang="en-US" dirty="0" smtClean="0">
              <a:latin typeface="Arial" pitchFamily="34" charset="0"/>
              <a:cs typeface="Arial" pitchFamily="34" charset="0"/>
            </a:endParaRPr>
          </a:p>
          <a:p>
            <a:pPr defTabSz="914029">
              <a:defRPr/>
            </a:pPr>
            <a:r>
              <a:rPr lang="en-US" dirty="0" smtClean="0">
                <a:latin typeface="Arial" pitchFamily="34" charset="0"/>
                <a:cs typeface="Arial" pitchFamily="34" charset="0"/>
              </a:rPr>
              <a:t>It</a:t>
            </a:r>
            <a:r>
              <a:rPr lang="en-US" baseline="0" dirty="0" smtClean="0">
                <a:latin typeface="Arial" pitchFamily="34" charset="0"/>
                <a:cs typeface="Arial" pitchFamily="34" charset="0"/>
              </a:rPr>
              <a:t> is also being v</a:t>
            </a:r>
            <a:r>
              <a:rPr lang="en-US" dirty="0" smtClean="0">
                <a:latin typeface="Arial" pitchFamily="34" charset="0"/>
                <a:cs typeface="Arial" pitchFamily="34" charset="0"/>
              </a:rPr>
              <a:t>ideotaped, and those</a:t>
            </a:r>
            <a:r>
              <a:rPr lang="en-US" baseline="0" dirty="0" smtClean="0">
                <a:latin typeface="Arial" pitchFamily="34" charset="0"/>
                <a:cs typeface="Arial" pitchFamily="34" charset="0"/>
              </a:rPr>
              <a:t> recordings will be m</a:t>
            </a:r>
            <a:r>
              <a:rPr lang="en-US" dirty="0" smtClean="0">
                <a:latin typeface="Arial" pitchFamily="34" charset="0"/>
                <a:cs typeface="Arial" pitchFamily="34" charset="0"/>
              </a:rPr>
              <a:t>ade </a:t>
            </a:r>
            <a:r>
              <a:rPr lang="en-US" dirty="0">
                <a:latin typeface="Arial" pitchFamily="34" charset="0"/>
                <a:cs typeface="Arial" pitchFamily="34" charset="0"/>
              </a:rPr>
              <a:t>available as a permanent archive on the </a:t>
            </a:r>
            <a:r>
              <a:rPr lang="en-US" dirty="0" smtClean="0">
                <a:latin typeface="Arial" pitchFamily="34" charset="0"/>
                <a:cs typeface="Arial" pitchFamily="34" charset="0"/>
              </a:rPr>
              <a:t>internet, including the </a:t>
            </a:r>
            <a:r>
              <a:rPr lang="en-US" dirty="0">
                <a:latin typeface="Arial" pitchFamily="34" charset="0"/>
                <a:cs typeface="Arial" pitchFamily="34" charset="0"/>
              </a:rPr>
              <a:t>presentations themselves and </a:t>
            </a:r>
            <a:r>
              <a:rPr lang="en-US" dirty="0" smtClean="0">
                <a:latin typeface="Arial" pitchFamily="34" charset="0"/>
                <a:cs typeface="Arial" pitchFamily="34" charset="0"/>
              </a:rPr>
              <a:t>the various </a:t>
            </a:r>
            <a:r>
              <a:rPr lang="en-US" dirty="0">
                <a:latin typeface="Arial" pitchFamily="34" charset="0"/>
                <a:cs typeface="Arial" pitchFamily="34" charset="0"/>
              </a:rPr>
              <a:t>associated </a:t>
            </a:r>
            <a:r>
              <a:rPr lang="en-US" dirty="0" smtClean="0">
                <a:latin typeface="Arial" pitchFamily="34" charset="0"/>
                <a:cs typeface="Arial" pitchFamily="34" charset="0"/>
              </a:rPr>
              <a:t>documents.</a:t>
            </a:r>
            <a:endParaRPr lang="en-US" dirty="0">
              <a:latin typeface="Arial" pitchFamily="34" charset="0"/>
              <a:cs typeface="Arial" pitchFamily="34" charset="0"/>
            </a:endParaRPr>
          </a:p>
        </p:txBody>
      </p:sp>
      <p:sp>
        <p:nvSpPr>
          <p:cNvPr id="97284"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29" eaLnBrk="0" hangingPunct="0">
              <a:defRPr b="1">
                <a:solidFill>
                  <a:schemeClr val="tx1"/>
                </a:solidFill>
                <a:latin typeface="Arial" pitchFamily="34" charset="0"/>
              </a:defRPr>
            </a:lvl1pPr>
            <a:lvl2pPr marL="754058" indent="-290022" defTabSz="950629" eaLnBrk="0" hangingPunct="0">
              <a:defRPr b="1">
                <a:solidFill>
                  <a:schemeClr val="tx1"/>
                </a:solidFill>
                <a:latin typeface="Arial" pitchFamily="34" charset="0"/>
              </a:defRPr>
            </a:lvl2pPr>
            <a:lvl3pPr marL="1160090" indent="-232019" defTabSz="950629" eaLnBrk="0" hangingPunct="0">
              <a:defRPr b="1">
                <a:solidFill>
                  <a:schemeClr val="tx1"/>
                </a:solidFill>
                <a:latin typeface="Arial" pitchFamily="34" charset="0"/>
              </a:defRPr>
            </a:lvl3pPr>
            <a:lvl4pPr marL="1624127" indent="-232019" defTabSz="950629" eaLnBrk="0" hangingPunct="0">
              <a:defRPr b="1">
                <a:solidFill>
                  <a:schemeClr val="tx1"/>
                </a:solidFill>
                <a:latin typeface="Arial" pitchFamily="34" charset="0"/>
              </a:defRPr>
            </a:lvl4pPr>
            <a:lvl5pPr marL="2088164" indent="-232019" defTabSz="950629" eaLnBrk="0" hangingPunct="0">
              <a:defRPr b="1">
                <a:solidFill>
                  <a:schemeClr val="tx1"/>
                </a:solidFill>
                <a:latin typeface="Arial" pitchFamily="34" charset="0"/>
              </a:defRPr>
            </a:lvl5pPr>
            <a:lvl6pPr marL="2552201" indent="-232019" defTabSz="950629" eaLnBrk="0" fontAlgn="base" hangingPunct="0">
              <a:spcBef>
                <a:spcPct val="0"/>
              </a:spcBef>
              <a:spcAft>
                <a:spcPct val="0"/>
              </a:spcAft>
              <a:defRPr b="1">
                <a:solidFill>
                  <a:schemeClr val="tx1"/>
                </a:solidFill>
                <a:latin typeface="Arial" pitchFamily="34" charset="0"/>
              </a:defRPr>
            </a:lvl6pPr>
            <a:lvl7pPr marL="3016237" indent="-232019" defTabSz="950629" eaLnBrk="0" fontAlgn="base" hangingPunct="0">
              <a:spcBef>
                <a:spcPct val="0"/>
              </a:spcBef>
              <a:spcAft>
                <a:spcPct val="0"/>
              </a:spcAft>
              <a:defRPr b="1">
                <a:solidFill>
                  <a:schemeClr val="tx1"/>
                </a:solidFill>
                <a:latin typeface="Arial" pitchFamily="34" charset="0"/>
              </a:defRPr>
            </a:lvl7pPr>
            <a:lvl8pPr marL="3480272" indent="-232019" defTabSz="950629" eaLnBrk="0" fontAlgn="base" hangingPunct="0">
              <a:spcBef>
                <a:spcPct val="0"/>
              </a:spcBef>
              <a:spcAft>
                <a:spcPct val="0"/>
              </a:spcAft>
              <a:defRPr b="1">
                <a:solidFill>
                  <a:schemeClr val="tx1"/>
                </a:solidFill>
                <a:latin typeface="Arial" pitchFamily="34" charset="0"/>
              </a:defRPr>
            </a:lvl8pPr>
            <a:lvl9pPr marL="3944311" indent="-232019" defTabSz="95062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a:t>
            </a:fld>
            <a:endParaRPr lang="en-US" dirty="0" smtClean="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14" tIns="47308" rIns="94614" bIns="47308" numCol="1" anchor="t" anchorCtr="0" compatLnSpc="1">
            <a:prstTxWarp prst="textNoShape">
              <a:avLst/>
            </a:prstTxWarp>
          </a:bodyPr>
          <a:lstStyle/>
          <a:p>
            <a:pPr lvl="1" defTabSz="921279">
              <a:defRPr/>
            </a:pPr>
            <a:r>
              <a:rPr lang="en-US" dirty="0" smtClean="0">
                <a:latin typeface="Arial" pitchFamily="34" charset="0"/>
                <a:cs typeface="Arial" pitchFamily="34" charset="0"/>
              </a:rPr>
              <a:t>NHGRI’s </a:t>
            </a:r>
            <a:r>
              <a:rPr lang="en-US" baseline="0" dirty="0" smtClean="0">
                <a:latin typeface="Arial" pitchFamily="34" charset="0"/>
                <a:cs typeface="Arial" pitchFamily="34" charset="0"/>
              </a:rPr>
              <a:t>Division of Policy, Communications, and Education partners with the American Society of Human Genetics (ASHG) in sponsoring two fellowships— the well-established Genetics and Public Policy Fellowship and the recently launched </a:t>
            </a:r>
            <a:r>
              <a:rPr lang="en-US" dirty="0" smtClean="0">
                <a:latin typeface="Arial" pitchFamily="34" charset="0"/>
                <a:cs typeface="Arial" pitchFamily="34" charset="0"/>
              </a:rPr>
              <a:t>Genetics and Education Fellowship. </a:t>
            </a:r>
          </a:p>
          <a:p>
            <a:pPr lvl="1" defTabSz="921279">
              <a:defRPr/>
            </a:pPr>
            <a:endParaRPr lang="en-US" dirty="0" smtClean="0">
              <a:latin typeface="Arial" pitchFamily="34" charset="0"/>
              <a:cs typeface="Arial" pitchFamily="34" charset="0"/>
            </a:endParaRPr>
          </a:p>
          <a:p>
            <a:pPr lvl="1" defTabSz="921279">
              <a:defRPr/>
            </a:pPr>
            <a:r>
              <a:rPr lang="en-US" dirty="0" smtClean="0">
                <a:latin typeface="Arial" pitchFamily="34" charset="0"/>
                <a:cs typeface="Arial" pitchFamily="34" charset="0"/>
              </a:rPr>
              <a:t>* </a:t>
            </a:r>
            <a:r>
              <a:rPr lang="en-US" baseline="0" dirty="0" smtClean="0">
                <a:latin typeface="Arial" pitchFamily="34" charset="0"/>
                <a:cs typeface="Arial" pitchFamily="34" charset="0"/>
              </a:rPr>
              <a:t>This year’s Genetics and Public Policy </a:t>
            </a:r>
            <a:r>
              <a:rPr lang="en-US" dirty="0" smtClean="0"/>
              <a:t>Fellow is Caroline </a:t>
            </a:r>
            <a:r>
              <a:rPr lang="en-US" dirty="0"/>
              <a:t>Young. Ms. Young attended Kenyon </a:t>
            </a:r>
            <a:r>
              <a:rPr lang="en-US" dirty="0" smtClean="0"/>
              <a:t>College, </a:t>
            </a:r>
            <a:r>
              <a:rPr lang="en-US" dirty="0"/>
              <a:t>where she majored in </a:t>
            </a:r>
            <a:r>
              <a:rPr lang="en-US" dirty="0" smtClean="0"/>
              <a:t>biology </a:t>
            </a:r>
            <a:r>
              <a:rPr lang="en-US" dirty="0"/>
              <a:t>and minored in </a:t>
            </a:r>
            <a:r>
              <a:rPr lang="en-US" dirty="0" smtClean="0"/>
              <a:t>classics, after</a:t>
            </a:r>
            <a:r>
              <a:rPr lang="en-US" baseline="0" dirty="0" smtClean="0"/>
              <a:t> which she earned a master’s degree in t</a:t>
            </a:r>
            <a:r>
              <a:rPr lang="en-US" dirty="0" smtClean="0"/>
              <a:t>he </a:t>
            </a:r>
            <a:r>
              <a:rPr lang="en-US" dirty="0"/>
              <a:t>Johns Hopkins/NHGRI Genetic Counseling Training Program </a:t>
            </a:r>
            <a:r>
              <a:rPr lang="en-US" dirty="0" smtClean="0"/>
              <a:t>(graduating this </a:t>
            </a:r>
            <a:r>
              <a:rPr lang="en-US" dirty="0"/>
              <a:t>past </a:t>
            </a:r>
            <a:r>
              <a:rPr lang="en-US" dirty="0" smtClean="0"/>
              <a:t>spring). </a:t>
            </a:r>
          </a:p>
          <a:p>
            <a:pPr lvl="1" defTabSz="921279">
              <a:defRPr/>
            </a:pPr>
            <a:endParaRPr lang="en-US" dirty="0" smtClean="0">
              <a:latin typeface="Arial" pitchFamily="34" charset="0"/>
              <a:cs typeface="Arial" pitchFamily="34" charset="0"/>
            </a:endParaRPr>
          </a:p>
          <a:p>
            <a:pPr defTabSz="921279">
              <a:defRPr/>
            </a:pPr>
            <a:r>
              <a:rPr lang="en-US" dirty="0" smtClean="0">
                <a:latin typeface="Arial" pitchFamily="34" charset="0"/>
                <a:cs typeface="Arial" pitchFamily="34" charset="0"/>
              </a:rPr>
              <a:t>This</a:t>
            </a:r>
            <a:r>
              <a:rPr lang="en-US" baseline="0" dirty="0" smtClean="0">
                <a:latin typeface="Arial" pitchFamily="34" charset="0"/>
                <a:cs typeface="Arial" pitchFamily="34" charset="0"/>
              </a:rPr>
              <a:t> will be the second year for the ASHG-NHGRI </a:t>
            </a:r>
            <a:r>
              <a:rPr lang="en-US" dirty="0" smtClean="0">
                <a:latin typeface="Arial" pitchFamily="34" charset="0"/>
                <a:cs typeface="Arial" pitchFamily="34" charset="0"/>
              </a:rPr>
              <a:t>Genetics and Education Fellowship, and * I am pleased to report that Dr. Julie Nadel will be this year’s Fellow. Julie just completed</a:t>
            </a:r>
            <a:r>
              <a:rPr lang="en-US" baseline="0" dirty="0" smtClean="0">
                <a:latin typeface="Arial" pitchFamily="34" charset="0"/>
                <a:cs typeface="Arial" pitchFamily="34" charset="0"/>
              </a:rPr>
              <a:t> her doctoral studies in genetics at Albert Einstein College of Medicine. Prior to her graduate work, she earned a B.S. in life science and neuropsychology from Penn State University.  </a:t>
            </a:r>
          </a:p>
          <a:p>
            <a:pPr defTabSz="921279">
              <a:defRPr/>
            </a:pPr>
            <a:endParaRPr lang="en-US" baseline="0" dirty="0" smtClean="0">
              <a:latin typeface="Arial" pitchFamily="34" charset="0"/>
              <a:cs typeface="Arial" pitchFamily="34" charset="0"/>
            </a:endParaRPr>
          </a:p>
          <a:p>
            <a:pPr defTabSz="921279">
              <a:defRPr/>
            </a:pPr>
            <a:r>
              <a:rPr lang="en-US" baseline="0" dirty="0" smtClean="0">
                <a:latin typeface="Arial" pitchFamily="34" charset="0"/>
                <a:cs typeface="Arial" pitchFamily="34" charset="0"/>
              </a:rPr>
              <a:t>We are all looking forward to working with Caroline and Julie as our new fellows.</a:t>
            </a:r>
            <a:endParaRPr lang="en-US" dirty="0" smtClean="0">
              <a:latin typeface="Arial" pitchFamily="34" charset="0"/>
              <a:cs typeface="Arial" pitchFamily="34" charset="0"/>
            </a:endParaRPr>
          </a:p>
          <a:p>
            <a:pPr>
              <a:defRPr/>
            </a:pPr>
            <a:endParaRPr lang="en-US" i="1"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53" eaLnBrk="0" hangingPunct="0">
              <a:defRPr b="1">
                <a:solidFill>
                  <a:schemeClr val="tx1"/>
                </a:solidFill>
                <a:latin typeface="Arial" pitchFamily="34" charset="0"/>
              </a:defRPr>
            </a:lvl1pPr>
            <a:lvl2pPr marL="754157" indent="-290060" defTabSz="950753" eaLnBrk="0" hangingPunct="0">
              <a:defRPr b="1">
                <a:solidFill>
                  <a:schemeClr val="tx1"/>
                </a:solidFill>
                <a:latin typeface="Arial" pitchFamily="34" charset="0"/>
              </a:defRPr>
            </a:lvl2pPr>
            <a:lvl3pPr marL="1160241" indent="-232049" defTabSz="950753" eaLnBrk="0" hangingPunct="0">
              <a:defRPr b="1">
                <a:solidFill>
                  <a:schemeClr val="tx1"/>
                </a:solidFill>
                <a:latin typeface="Arial" pitchFamily="34" charset="0"/>
              </a:defRPr>
            </a:lvl3pPr>
            <a:lvl4pPr marL="1624337" indent="-232049" defTabSz="950753" eaLnBrk="0" hangingPunct="0">
              <a:defRPr b="1">
                <a:solidFill>
                  <a:schemeClr val="tx1"/>
                </a:solidFill>
                <a:latin typeface="Arial" pitchFamily="34" charset="0"/>
              </a:defRPr>
            </a:lvl4pPr>
            <a:lvl5pPr marL="2088435" indent="-232049" defTabSz="950753" eaLnBrk="0" hangingPunct="0">
              <a:defRPr b="1">
                <a:solidFill>
                  <a:schemeClr val="tx1"/>
                </a:solidFill>
                <a:latin typeface="Arial" pitchFamily="34" charset="0"/>
              </a:defRPr>
            </a:lvl5pPr>
            <a:lvl6pPr marL="2552534" indent="-232049" defTabSz="950753" eaLnBrk="0" fontAlgn="base" hangingPunct="0">
              <a:spcBef>
                <a:spcPct val="0"/>
              </a:spcBef>
              <a:spcAft>
                <a:spcPct val="0"/>
              </a:spcAft>
              <a:defRPr b="1">
                <a:solidFill>
                  <a:schemeClr val="tx1"/>
                </a:solidFill>
                <a:latin typeface="Arial" pitchFamily="34" charset="0"/>
              </a:defRPr>
            </a:lvl6pPr>
            <a:lvl7pPr marL="3016628" indent="-232049" defTabSz="950753" eaLnBrk="0" fontAlgn="base" hangingPunct="0">
              <a:spcBef>
                <a:spcPct val="0"/>
              </a:spcBef>
              <a:spcAft>
                <a:spcPct val="0"/>
              </a:spcAft>
              <a:defRPr b="1">
                <a:solidFill>
                  <a:schemeClr val="tx1"/>
                </a:solidFill>
                <a:latin typeface="Arial" pitchFamily="34" charset="0"/>
              </a:defRPr>
            </a:lvl7pPr>
            <a:lvl8pPr marL="3480726" indent="-232049" defTabSz="950753" eaLnBrk="0" fontAlgn="base" hangingPunct="0">
              <a:spcBef>
                <a:spcPct val="0"/>
              </a:spcBef>
              <a:spcAft>
                <a:spcPct val="0"/>
              </a:spcAft>
              <a:defRPr b="1">
                <a:solidFill>
                  <a:schemeClr val="tx1"/>
                </a:solidFill>
                <a:latin typeface="Arial" pitchFamily="34" charset="0"/>
              </a:defRPr>
            </a:lvl8pPr>
            <a:lvl9pPr marL="3944823" indent="-232049" defTabSz="95075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10</a:t>
            </a:fld>
            <a:endParaRPr lang="en-US" dirty="0" smtClean="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3" y="4461195"/>
            <a:ext cx="5486401" cy="4114800"/>
          </a:xfrm>
          <a:noFill/>
          <a:ln w="9525">
            <a:noFill/>
            <a:miter lim="800000"/>
            <a:headEnd/>
            <a:tailEnd/>
          </a:ln>
          <a:effectLst/>
        </p:spPr>
        <p:txBody>
          <a:bodyPr vert="horz" wrap="square" lIns="94580" tIns="47290" rIns="94580" bIns="47290" numCol="1" anchor="t" anchorCtr="0" compatLnSpc="1">
            <a:prstTxWarp prst="textNoShape">
              <a:avLst/>
            </a:prstTxWarp>
            <a:noAutofit/>
          </a:bodyPr>
          <a:lstStyle/>
          <a:p>
            <a:pPr lvl="1" defTabSz="946589">
              <a:defRPr/>
            </a:pPr>
            <a:r>
              <a:rPr lang="en-US" dirty="0"/>
              <a:t>Resulting from the collective efforts of numerous staff members, NHGRI recently published its first-ever general brochure about the Institute. </a:t>
            </a:r>
          </a:p>
          <a:p>
            <a:pPr lvl="1" defTabSz="946589">
              <a:defRPr/>
            </a:pPr>
            <a:endParaRPr lang="en-US" dirty="0"/>
          </a:p>
          <a:p>
            <a:pPr lvl="1" defTabSz="946589">
              <a:defRPr/>
            </a:pPr>
            <a:r>
              <a:rPr lang="en-US" dirty="0"/>
              <a:t>Designed for a broad audience, * the new brochure features NHGRI’s history, organization, core values, and research portfolio. The latter involves highlighting key Institute programs across the four major scientific areas depicted here: Genome Structure and Function; </a:t>
            </a:r>
            <a:r>
              <a:rPr lang="en-US" dirty="0" smtClean="0"/>
              <a:t>Genomics </a:t>
            </a:r>
            <a:r>
              <a:rPr lang="en-US" dirty="0"/>
              <a:t>and Human Disease; </a:t>
            </a:r>
            <a:r>
              <a:rPr lang="en-US" dirty="0" smtClean="0"/>
              <a:t>Genomic Medicine; and </a:t>
            </a:r>
            <a:r>
              <a:rPr lang="en-US" dirty="0"/>
              <a:t>Genomics and Society.</a:t>
            </a:r>
          </a:p>
          <a:p>
            <a:pPr lvl="1" defTabSz="946589">
              <a:defRPr/>
            </a:pPr>
            <a:endParaRPr lang="en-US" dirty="0"/>
          </a:p>
          <a:p>
            <a:pPr lvl="1" defTabSz="946589">
              <a:defRPr/>
            </a:pPr>
            <a:r>
              <a:rPr lang="en-US" dirty="0"/>
              <a:t>* A PDF version of the new NHGRI brochure can be readily downloaded from our web site (genome.gov), and * printed copies are available on request.</a:t>
            </a:r>
          </a:p>
        </p:txBody>
      </p:sp>
      <p:sp>
        <p:nvSpPr>
          <p:cNvPr id="119812" name="Slide Number Placeholder 3"/>
          <p:cNvSpPr>
            <a:spLocks noGrp="1"/>
          </p:cNvSpPr>
          <p:nvPr>
            <p:ph type="sldNum" sz="quarter" idx="5"/>
          </p:nvPr>
        </p:nvSpPr>
        <p:spPr>
          <a:noFill/>
        </p:spPr>
        <p:txBody>
          <a:bodyPr/>
          <a:lstStyle/>
          <a:p>
            <a:pPr defTabSz="941468"/>
            <a:fld id="{3F3096A7-7907-4AE4-8BBC-4643BE8BB0EA}" type="slidenum">
              <a:rPr lang="en-US" smtClean="0">
                <a:solidFill>
                  <a:srgbClr val="000000"/>
                </a:solidFill>
              </a:rPr>
              <a:pPr defTabSz="941468"/>
              <a:t>11</a:t>
            </a:fld>
            <a:endParaRPr lang="en-US" dirty="0"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944565" y="4390932"/>
            <a:ext cx="5697535" cy="4397467"/>
          </a:xfrm>
        </p:spPr>
        <p:txBody>
          <a:bodyPr/>
          <a:lstStyle/>
          <a:p>
            <a:r>
              <a:rPr lang="en-US" kern="1200" baseline="0" dirty="0" smtClean="0">
                <a:effectLst/>
                <a:latin typeface="Arial" panose="020B0604020202020204" pitchFamily="34" charset="0"/>
                <a:cs typeface="Arial" panose="020B0604020202020204" pitchFamily="34" charset="0"/>
              </a:rPr>
              <a:t>The NIH Genomic Data Sharing Policy was released a little over a year ago, in August 2014. Since before the policy’s release, NHGRI has been preparing to implement the policy at our Institute. * This month, we opened a series of pages on our web site (genome.gov) that provide information for extramural and intramural researchers about NHGRI’s specific implementation of the NIH-wide policy. </a:t>
            </a:r>
          </a:p>
          <a:p>
            <a:endParaRPr lang="en-US" kern="1200" baseline="0" dirty="0" smtClean="0">
              <a:effectLst/>
              <a:latin typeface="Arial" panose="020B0604020202020204" pitchFamily="34" charset="0"/>
              <a:cs typeface="Arial" panose="020B0604020202020204" pitchFamily="34" charset="0"/>
            </a:endParaRPr>
          </a:p>
          <a:p>
            <a:r>
              <a:rPr lang="en-US" kern="1200" baseline="0" dirty="0" smtClean="0">
                <a:effectLst/>
                <a:latin typeface="Arial" panose="020B0604020202020204" pitchFamily="34" charset="0"/>
                <a:cs typeface="Arial" panose="020B0604020202020204" pitchFamily="34" charset="0"/>
              </a:rPr>
              <a:t>* We also announced on our web site</a:t>
            </a:r>
            <a:r>
              <a:rPr lang="en-US" i="0" kern="1200" baseline="0" dirty="0" smtClean="0">
                <a:effectLst/>
                <a:latin typeface="Arial" panose="020B0604020202020204" pitchFamily="34" charset="0"/>
                <a:cs typeface="Arial" panose="020B0604020202020204" pitchFamily="34" charset="0"/>
              </a:rPr>
              <a:t> </a:t>
            </a:r>
            <a:r>
              <a:rPr lang="en-US" kern="1200" baseline="0" dirty="0" smtClean="0">
                <a:effectLst/>
                <a:latin typeface="Arial" panose="020B0604020202020204" pitchFamily="34" charset="0"/>
                <a:cs typeface="Arial" panose="020B0604020202020204" pitchFamily="34" charset="0"/>
              </a:rPr>
              <a:t>two areas in which NHGRI’s expectations for genomic data sharing will go beyond the minimum expectations established by the NIH Genomic Data Sharing Policy. * First, while the NIH policy specifies different data submission and release timelines for human and non-human genomic data, NHGRI plans to harmonize these timelines for our funded research. For projects proposed on or after January 25, 2016, NHGRI will expect non-human genomic data to be submitted and released according to the same timelines as human genomic data. </a:t>
            </a:r>
          </a:p>
          <a:p>
            <a:endParaRPr lang="en-US" kern="1200" baseline="0" dirty="0" smtClean="0">
              <a:effectLst/>
              <a:latin typeface="Arial" panose="020B0604020202020204" pitchFamily="34" charset="0"/>
              <a:cs typeface="Arial" panose="020B0604020202020204" pitchFamily="34" charset="0"/>
            </a:endParaRPr>
          </a:p>
          <a:p>
            <a:r>
              <a:rPr lang="en-US" kern="1200" baseline="0" dirty="0" smtClean="0">
                <a:effectLst/>
                <a:latin typeface="Arial" panose="020B0604020202020204" pitchFamily="34" charset="0"/>
                <a:cs typeface="Arial" panose="020B0604020202020204" pitchFamily="34" charset="0"/>
              </a:rPr>
              <a:t>* Second, supporting the NIH Genomic Data Sharing Policy’s expectation for explicit consent for future research use and broad data sharing, NHGRI will require that by January 25, 2020, all human genomic data used in NHGRI-funded or -supported research will be generated from specimens or cell lines obtained with explicit consent for future research use and broad data sharing. Exceptions to this expectation will continue to be granted when there is a compelling scientific reason, as allowed for under the NIH Genomic Data Sharing Policy.</a:t>
            </a:r>
          </a:p>
        </p:txBody>
      </p:sp>
      <p:sp>
        <p:nvSpPr>
          <p:cNvPr id="4" name="Slide Number Placeholder 3"/>
          <p:cNvSpPr>
            <a:spLocks noGrp="1"/>
          </p:cNvSpPr>
          <p:nvPr>
            <p:ph type="sldNum" sz="quarter" idx="10"/>
          </p:nvPr>
        </p:nvSpPr>
        <p:spPr/>
        <p:txBody>
          <a:bodyPr/>
          <a:lstStyle/>
          <a:p>
            <a:fld id="{A72F7062-77B5-499D-8A03-6847F40A24D2}" type="slidenum">
              <a:rPr lang="en-US">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780409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smtClean="0"/>
              <a:t>NHGRI</a:t>
            </a:r>
            <a:r>
              <a:rPr lang="en-US" baseline="0" dirty="0" smtClean="0"/>
              <a:t> has established a </a:t>
            </a:r>
            <a:r>
              <a:rPr lang="en-US" dirty="0" smtClean="0"/>
              <a:t>Genomics and Health Disparities Lecture Series to enhance opportunities for dialogue about the role that genomics and ELSI research can have in addressing health disparities and inequities. Topics will range from basic science to translational and ELSI research.</a:t>
            </a:r>
          </a:p>
          <a:p>
            <a:endParaRPr lang="en-US" dirty="0" smtClean="0"/>
          </a:p>
          <a:p>
            <a:r>
              <a:rPr lang="en-US" dirty="0" smtClean="0"/>
              <a:t>The lecture series is being co-sponsored by the NHGRI; the National Heart, Lung, and Blood Institute; the National Institute of Diabetes and Digestive and Kidney Diseases; the National Institute on Minority Health and Health Disparities; and the Office of Minority Health at the Food and Drug Administration.</a:t>
            </a:r>
          </a:p>
          <a:p>
            <a:endParaRPr lang="en-US" dirty="0" smtClean="0"/>
          </a:p>
          <a:p>
            <a:r>
              <a:rPr lang="en-US" dirty="0" smtClean="0"/>
              <a:t>The</a:t>
            </a:r>
            <a:r>
              <a:rPr lang="en-US" baseline="0" dirty="0" smtClean="0"/>
              <a:t> inaugural lecture in this series was held this past May, with Council member Dr. Carlos Bustamante presenting a talk entitled “Opportunities and Challenges for Health Disparities Research in the Personal Genomic Era.” NHGRI and our co-sponsors are currently planning the additional lectures for the upcoming year. </a:t>
            </a:r>
            <a:endParaRPr lang="en-US" dirty="0" smtClean="0"/>
          </a:p>
        </p:txBody>
      </p:sp>
      <p:sp>
        <p:nvSpPr>
          <p:cNvPr id="4" name="Slide Number Placeholder 3"/>
          <p:cNvSpPr>
            <a:spLocks noGrp="1"/>
          </p:cNvSpPr>
          <p:nvPr>
            <p:ph type="sldNum" sz="quarter" idx="10"/>
          </p:nvPr>
        </p:nvSpPr>
        <p:spPr/>
        <p:txBody>
          <a:bodyPr/>
          <a:lstStyle/>
          <a:p>
            <a:fld id="{8E433245-3953-45F4-97F6-DCE3C1F1630C}" type="slidenum">
              <a:rPr lang="en-US" smtClean="0"/>
              <a:t>13</a:t>
            </a:fld>
            <a:endParaRPr lang="en-US" dirty="0"/>
          </a:p>
        </p:txBody>
      </p:sp>
    </p:spTree>
    <p:extLst>
      <p:ext uri="{BB962C8B-B14F-4D97-AF65-F5344CB8AC3E}">
        <p14:creationId xmlns:p14="http://schemas.microsoft.com/office/powerpoint/2010/main" val="859458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smtClean="0"/>
              <a:t>Last week, NHGRI held a</a:t>
            </a:r>
            <a:r>
              <a:rPr lang="en-US" baseline="0" dirty="0" smtClean="0"/>
              <a:t> ‘r</a:t>
            </a:r>
            <a:r>
              <a:rPr lang="en-US" dirty="0" smtClean="0"/>
              <a:t>oundtable’ </a:t>
            </a:r>
            <a:r>
              <a:rPr lang="en-US" dirty="0"/>
              <a:t>on </a:t>
            </a:r>
            <a:r>
              <a:rPr lang="en-US" dirty="0" smtClean="0"/>
              <a:t>the Inclusion </a:t>
            </a:r>
            <a:r>
              <a:rPr lang="en-US" dirty="0"/>
              <a:t>and Engagement of Underrepresented Populations in Genomics </a:t>
            </a:r>
            <a:r>
              <a:rPr lang="en-US" dirty="0" smtClean="0"/>
              <a:t>Research. This gathering sought </a:t>
            </a:r>
            <a:r>
              <a:rPr lang="en-US" dirty="0"/>
              <a:t>to bring together genomic science and health disparities researchers </a:t>
            </a:r>
            <a:r>
              <a:rPr lang="en-US" dirty="0" smtClean="0"/>
              <a:t>to </a:t>
            </a:r>
            <a:r>
              <a:rPr lang="en-US" dirty="0"/>
              <a:t>discuss strategies </a:t>
            </a:r>
            <a:r>
              <a:rPr lang="en-US" dirty="0" smtClean="0"/>
              <a:t>to increase </a:t>
            </a:r>
            <a:r>
              <a:rPr lang="en-US" dirty="0"/>
              <a:t>the participation of underrepresented populations in genomics research.   </a:t>
            </a:r>
          </a:p>
          <a:p>
            <a:endParaRPr lang="en-US" dirty="0"/>
          </a:p>
          <a:p>
            <a:r>
              <a:rPr lang="en-US" dirty="0"/>
              <a:t>The goals of the roundtable </a:t>
            </a:r>
            <a:r>
              <a:rPr lang="en-US" dirty="0" smtClean="0"/>
              <a:t>included:</a:t>
            </a:r>
            <a:r>
              <a:rPr lang="en-US" baseline="0" dirty="0" smtClean="0"/>
              <a:t> (1) e</a:t>
            </a:r>
            <a:r>
              <a:rPr lang="en-US" dirty="0" smtClean="0"/>
              <a:t>xamining the </a:t>
            </a:r>
            <a:r>
              <a:rPr lang="en-US" dirty="0"/>
              <a:t>scientific challenges that arise due to the lack of ancestral diversity in genomic studies, including the difficulty of enabling genomic science and medicine to benefit all </a:t>
            </a:r>
            <a:r>
              <a:rPr lang="en-US" dirty="0" smtClean="0"/>
              <a:t>populations; (2) identifying barriers </a:t>
            </a:r>
            <a:r>
              <a:rPr lang="en-US" dirty="0"/>
              <a:t>to increasing the number of research participants from diverse ancestral populations in </a:t>
            </a:r>
            <a:r>
              <a:rPr lang="en-US" dirty="0" smtClean="0"/>
              <a:t>genomics </a:t>
            </a:r>
            <a:r>
              <a:rPr lang="en-US" dirty="0"/>
              <a:t>research and strategies to overcome these </a:t>
            </a:r>
            <a:r>
              <a:rPr lang="en-US" dirty="0" smtClean="0"/>
              <a:t>barriers; and (3) defining genomic </a:t>
            </a:r>
            <a:r>
              <a:rPr lang="en-US" dirty="0"/>
              <a:t>science and ethical, legal, and social implications research opportunities to address health disparities and inequities.</a:t>
            </a:r>
          </a:p>
          <a:p>
            <a:r>
              <a:rPr lang="en-US" dirty="0"/>
              <a:t> </a:t>
            </a:r>
          </a:p>
          <a:p>
            <a:r>
              <a:rPr lang="en-US" dirty="0" smtClean="0"/>
              <a:t>A report from this roundtable will be presented at</a:t>
            </a:r>
            <a:r>
              <a:rPr lang="en-US" baseline="0" dirty="0" smtClean="0"/>
              <a:t> </a:t>
            </a:r>
            <a:r>
              <a:rPr lang="en-US" dirty="0" smtClean="0"/>
              <a:t>the February 2016 Council meeting.</a:t>
            </a:r>
            <a:endParaRPr lang="en-US" dirty="0"/>
          </a:p>
          <a:p>
            <a:endParaRPr lang="en-US" dirty="0"/>
          </a:p>
        </p:txBody>
      </p:sp>
      <p:sp>
        <p:nvSpPr>
          <p:cNvPr id="4" name="Slide Number Placeholder 3"/>
          <p:cNvSpPr>
            <a:spLocks noGrp="1"/>
          </p:cNvSpPr>
          <p:nvPr>
            <p:ph type="sldNum" sz="quarter" idx="10"/>
          </p:nvPr>
        </p:nvSpPr>
        <p:spPr/>
        <p:txBody>
          <a:bodyPr/>
          <a:lstStyle/>
          <a:p>
            <a:fld id="{8E433245-3953-45F4-97F6-DCE3C1F1630C}" type="slidenum">
              <a:rPr lang="en-US" smtClean="0"/>
              <a:t>14</a:t>
            </a:fld>
            <a:endParaRPr lang="en-US" dirty="0"/>
          </a:p>
        </p:txBody>
      </p:sp>
    </p:spTree>
    <p:extLst>
      <p:ext uri="{BB962C8B-B14F-4D97-AF65-F5344CB8AC3E}">
        <p14:creationId xmlns:p14="http://schemas.microsoft.com/office/powerpoint/2010/main" val="996132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15</a:t>
            </a:fld>
            <a:endParaRPr lang="en-US" dirty="0" smtClean="0">
              <a:solidFill>
                <a:prstClr val="black"/>
              </a:solidFill>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09" tIns="47304" rIns="94609" bIns="47304" numCol="1" anchor="t" anchorCtr="0" compatLnSpc="1">
            <a:prstTxWarp prst="textNoShape">
              <a:avLst/>
            </a:prstTxWarp>
          </a:bodyPr>
          <a:lstStyle/>
          <a:p>
            <a:pPr defTabSz="921986">
              <a:defRPr/>
            </a:pPr>
            <a:r>
              <a:rPr lang="en-US" dirty="0" smtClean="0">
                <a:latin typeface="Arial" panose="020B0604020202020204" pitchFamily="34" charset="0"/>
                <a:cs typeface="Arial" panose="020B0604020202020204" pitchFamily="34" charset="0"/>
              </a:rPr>
              <a:t>Dr. Alan </a:t>
            </a:r>
            <a:r>
              <a:rPr lang="en-US" dirty="0" err="1" smtClean="0">
                <a:latin typeface="Arial" panose="020B0604020202020204" pitchFamily="34" charset="0"/>
                <a:cs typeface="Arial" panose="020B0604020202020204" pitchFamily="34" charset="0"/>
              </a:rPr>
              <a:t>Guttmacher</a:t>
            </a:r>
            <a:r>
              <a:rPr lang="en-US" baseline="0" dirty="0" smtClean="0">
                <a:latin typeface="Arial" panose="020B0604020202020204" pitchFamily="34" charset="0"/>
                <a:cs typeface="Arial" panose="020B0604020202020204" pitchFamily="34" charset="0"/>
              </a:rPr>
              <a:t> recently announced that he will retire from being Director of </a:t>
            </a:r>
            <a:r>
              <a:rPr lang="en-US" dirty="0" smtClean="0">
                <a:latin typeface="Arial" panose="020B0604020202020204" pitchFamily="34" charset="0"/>
                <a:cs typeface="Arial" panose="020B0604020202020204" pitchFamily="34" charset="0"/>
              </a:rPr>
              <a:t>the Eunice Kennedy Shriver National Institute of Child Health and Human Development (NICHD) in October. </a:t>
            </a:r>
          </a:p>
          <a:p>
            <a:pPr defTabSz="921986">
              <a:defRPr/>
            </a:pPr>
            <a:endParaRPr lang="en-US" dirty="0" smtClean="0">
              <a:latin typeface="Arial" panose="020B0604020202020204" pitchFamily="34" charset="0"/>
              <a:cs typeface="Arial" panose="020B0604020202020204" pitchFamily="34" charset="0"/>
            </a:endParaRPr>
          </a:p>
          <a:p>
            <a:pPr defTabSz="921986">
              <a:defRPr/>
            </a:pPr>
            <a:r>
              <a:rPr lang="en-US" dirty="0" smtClean="0">
                <a:latin typeface="Arial" panose="020B0604020202020204" pitchFamily="34" charset="0"/>
                <a:cs typeface="Arial" panose="020B0604020202020204" pitchFamily="34" charset="0"/>
              </a:rPr>
              <a:t>Alan came to NHGRI in 1999, and was appointed as the Institute’s </a:t>
            </a:r>
            <a:r>
              <a:rPr lang="en-US" baseline="0" dirty="0" smtClean="0">
                <a:latin typeface="Arial" panose="020B0604020202020204" pitchFamily="34" charset="0"/>
                <a:cs typeface="Arial" panose="020B0604020202020204" pitchFamily="34" charset="0"/>
              </a:rPr>
              <a:t>Deputy Director a few years later. He also served as the NHGRI Acting Director before I stepped into this position. Just when I became NHGRI Director, Alan was asked to serve as NICHD’s Acting Director, and was later appointed its Director. He has done a terrific job in this capacity for the past five years. Working with Alan, we have benefited from numerous interactions with NICHD, including launching the Newborn Sequencing In Genomic medicine and public </a:t>
            </a:r>
            <a:r>
              <a:rPr lang="en-US" baseline="0" dirty="0" err="1" smtClean="0">
                <a:latin typeface="Arial" panose="020B0604020202020204" pitchFamily="34" charset="0"/>
                <a:cs typeface="Arial" panose="020B0604020202020204" pitchFamily="34" charset="0"/>
              </a:rPr>
              <a:t>HealTh</a:t>
            </a:r>
            <a:r>
              <a:rPr lang="en-US" baseline="0" dirty="0" smtClean="0">
                <a:latin typeface="Arial" panose="020B0604020202020204" pitchFamily="34" charset="0"/>
                <a:cs typeface="Arial" panose="020B0604020202020204" pitchFamily="34" charset="0"/>
              </a:rPr>
              <a:t> (NSIGHT) program. </a:t>
            </a:r>
            <a:r>
              <a:rPr lang="en-US" dirty="0" smtClean="0">
                <a:latin typeface="Arial" panose="020B0604020202020204" pitchFamily="34" charset="0"/>
                <a:cs typeface="Arial" panose="020B0604020202020204" pitchFamily="34" charset="0"/>
              </a:rPr>
              <a:t>His scientific leadership has been invaluable to NHGRI and NICHD, and we wish Alan all the best in his retirement.</a:t>
            </a:r>
          </a:p>
          <a:p>
            <a:pPr defTabSz="921986">
              <a:defRPr/>
            </a:pPr>
            <a:endParaRPr lang="en-US" dirty="0" smtClean="0">
              <a:latin typeface="Arial" panose="020B0604020202020204" pitchFamily="34" charset="0"/>
              <a:cs typeface="Arial" panose="020B0604020202020204" pitchFamily="34" charset="0"/>
            </a:endParaRPr>
          </a:p>
          <a:p>
            <a:pPr defTabSz="921986">
              <a:defRPr/>
            </a:pPr>
            <a:r>
              <a:rPr lang="en-US" dirty="0" smtClean="0">
                <a:latin typeface="Arial" panose="020B0604020202020204" pitchFamily="34" charset="0"/>
                <a:cs typeface="Arial" panose="020B0604020202020204" pitchFamily="34" charset="0"/>
              </a:rPr>
              <a:t>* Dr. Catherine </a:t>
            </a:r>
            <a:r>
              <a:rPr lang="en-US" dirty="0" err="1" smtClean="0">
                <a:latin typeface="Arial" panose="020B0604020202020204" pitchFamily="34" charset="0"/>
                <a:cs typeface="Arial" panose="020B0604020202020204" pitchFamily="34" charset="0"/>
              </a:rPr>
              <a:t>Spong</a:t>
            </a:r>
            <a:r>
              <a:rPr lang="en-US" dirty="0" smtClean="0">
                <a:latin typeface="Arial" panose="020B0604020202020204" pitchFamily="34" charset="0"/>
                <a:cs typeface="Arial" panose="020B0604020202020204" pitchFamily="34" charset="0"/>
              </a:rPr>
              <a:t>, currently the NICHD Deputy Director, will serve as the Institute’s Acting Director</a:t>
            </a:r>
            <a:r>
              <a:rPr lang="en-US" baseline="0" dirty="0" smtClean="0">
                <a:latin typeface="Arial" panose="020B0604020202020204" pitchFamily="34" charset="0"/>
                <a:cs typeface="Arial" panose="020B0604020202020204" pitchFamily="34" charset="0"/>
              </a:rPr>
              <a:t> while a search for its next permanent Director is conducted.</a:t>
            </a:r>
            <a:r>
              <a:rPr lang="en-US" dirty="0" smtClean="0">
                <a:latin typeface="Arial" panose="020B0604020202020204" pitchFamily="34" charset="0"/>
                <a:cs typeface="Arial" panose="020B0604020202020204" pitchFamily="34" charset="0"/>
              </a:rPr>
              <a:t>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770">
              <a:defRPr/>
            </a:pPr>
            <a:fld id="{EF1538E9-0E3C-4F99-854D-827A84D0C00A}" type="slidenum">
              <a:rPr lang="en-US" smtClean="0">
                <a:solidFill>
                  <a:srgbClr val="000000"/>
                </a:solidFill>
              </a:rPr>
              <a:pPr defTabSz="932770">
                <a:defRPr/>
              </a:pPr>
              <a:t>16</a:t>
            </a:fld>
            <a:endParaRPr lang="en-US" dirty="0"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09" tIns="47304" rIns="94609" bIns="47304" numCol="1" anchor="t" anchorCtr="0" compatLnSpc="1">
            <a:prstTxWarp prst="textNoShape">
              <a:avLst/>
            </a:prstTxWarp>
          </a:bodyPr>
          <a:lstStyle/>
          <a:p>
            <a:pPr defTabSz="914029">
              <a:defRPr/>
            </a:pPr>
            <a:r>
              <a:rPr lang="en-US" b="0" i="0" kern="1200" dirty="0" smtClean="0">
                <a:effectLst/>
                <a:latin typeface="Arial" panose="020B0604020202020204" pitchFamily="34" charset="0"/>
                <a:cs typeface="Arial" panose="020B0604020202020204" pitchFamily="34" charset="0"/>
              </a:rPr>
              <a:t>Dr. Walter Koroshetz has been named</a:t>
            </a:r>
            <a:r>
              <a:rPr lang="en-US" b="0" i="0" kern="1200" baseline="0" dirty="0" smtClean="0">
                <a:effectLst/>
                <a:latin typeface="Arial" panose="020B0604020202020204" pitchFamily="34" charset="0"/>
                <a:cs typeface="Arial" panose="020B0604020202020204" pitchFamily="34" charset="0"/>
              </a:rPr>
              <a:t> </a:t>
            </a:r>
            <a:r>
              <a:rPr lang="en-US" b="0" i="0" kern="1200" dirty="0" smtClean="0">
                <a:effectLst/>
                <a:latin typeface="Arial" panose="020B0604020202020204" pitchFamily="34" charset="0"/>
                <a:cs typeface="Arial" panose="020B0604020202020204" pitchFamily="34" charset="0"/>
              </a:rPr>
              <a:t>Director of the National Institute of Neurological Disorders and Stroke (NINDS). He has served as the NINDS</a:t>
            </a:r>
            <a:r>
              <a:rPr lang="en-US" b="0" i="0" kern="1200" baseline="0" dirty="0" smtClean="0">
                <a:effectLst/>
                <a:latin typeface="Arial" panose="020B0604020202020204" pitchFamily="34" charset="0"/>
                <a:cs typeface="Arial" panose="020B0604020202020204" pitchFamily="34" charset="0"/>
              </a:rPr>
              <a:t> </a:t>
            </a:r>
            <a:r>
              <a:rPr lang="en-US" b="0" i="0" kern="1200" dirty="0" smtClean="0">
                <a:effectLst/>
                <a:latin typeface="Arial" panose="020B0604020202020204" pitchFamily="34" charset="0"/>
                <a:cs typeface="Arial" panose="020B0604020202020204" pitchFamily="34" charset="0"/>
              </a:rPr>
              <a:t>Acting Director since October 2014. </a:t>
            </a:r>
          </a:p>
          <a:p>
            <a:pPr defTabSz="914029">
              <a:defRPr/>
            </a:pPr>
            <a:endParaRPr lang="en-US" b="0" i="0" kern="1200" dirty="0" smtClean="0">
              <a:effectLst/>
              <a:latin typeface="Arial" panose="020B0604020202020204" pitchFamily="34" charset="0"/>
              <a:cs typeface="Arial" panose="020B0604020202020204" pitchFamily="34" charset="0"/>
            </a:endParaRPr>
          </a:p>
          <a:p>
            <a:pPr defTabSz="914029">
              <a:defRPr/>
            </a:pPr>
            <a:r>
              <a:rPr lang="en-US" b="0" i="0" kern="1200" dirty="0" smtClean="0">
                <a:effectLst/>
                <a:latin typeface="Arial" panose="020B0604020202020204" pitchFamily="34" charset="0"/>
                <a:cs typeface="Arial" panose="020B0604020202020204" pitchFamily="34" charset="0"/>
              </a:rPr>
              <a:t>Walter</a:t>
            </a:r>
            <a:r>
              <a:rPr lang="en-US" b="0" i="0" kern="1200" baseline="0" dirty="0" smtClean="0">
                <a:effectLst/>
                <a:latin typeface="Arial" panose="020B0604020202020204" pitchFamily="34" charset="0"/>
                <a:cs typeface="Arial" panose="020B0604020202020204" pitchFamily="34" charset="0"/>
              </a:rPr>
              <a:t> </a:t>
            </a:r>
            <a:r>
              <a:rPr lang="en-US" b="0" i="0" kern="1200" dirty="0" smtClean="0">
                <a:effectLst/>
                <a:latin typeface="Arial" panose="020B0604020202020204" pitchFamily="34" charset="0"/>
                <a:cs typeface="Arial" panose="020B0604020202020204" pitchFamily="34" charset="0"/>
              </a:rPr>
              <a:t>came to the NIH </a:t>
            </a:r>
            <a:r>
              <a:rPr lang="en-US" dirty="0"/>
              <a:t>in 2007 </a:t>
            </a:r>
            <a:r>
              <a:rPr lang="en-US" b="0" i="0" kern="1200" dirty="0" smtClean="0">
                <a:effectLst/>
                <a:latin typeface="Arial" panose="020B0604020202020204" pitchFamily="34" charset="0"/>
                <a:cs typeface="Arial" panose="020B0604020202020204" pitchFamily="34" charset="0"/>
              </a:rPr>
              <a:t>as the </a:t>
            </a:r>
            <a:r>
              <a:rPr lang="en-US" dirty="0"/>
              <a:t>NINDS Deputy Director. </a:t>
            </a:r>
            <a:r>
              <a:rPr lang="en-US" b="0" i="0" kern="1200" dirty="0" smtClean="0">
                <a:effectLst/>
                <a:latin typeface="Arial" panose="020B0604020202020204" pitchFamily="34" charset="0"/>
                <a:cs typeface="Arial" panose="020B0604020202020204" pitchFamily="34" charset="0"/>
              </a:rPr>
              <a:t>Among his many accomplishments, he</a:t>
            </a:r>
            <a:r>
              <a:rPr lang="en-US" b="0" i="0" kern="1200" baseline="0" dirty="0" smtClean="0">
                <a:effectLst/>
                <a:latin typeface="Arial" panose="020B0604020202020204" pitchFamily="34" charset="0"/>
                <a:cs typeface="Arial" panose="020B0604020202020204" pitchFamily="34" charset="0"/>
              </a:rPr>
              <a:t> had a significant role in the </a:t>
            </a:r>
            <a:r>
              <a:rPr lang="en-US" b="0" i="0" kern="1200" dirty="0" smtClean="0">
                <a:effectLst/>
                <a:latin typeface="Arial" panose="020B0604020202020204" pitchFamily="34" charset="0"/>
                <a:cs typeface="Arial" panose="020B0604020202020204" pitchFamily="34" charset="0"/>
              </a:rPr>
              <a:t>creation of </a:t>
            </a:r>
            <a:r>
              <a:rPr lang="en-US" b="0" i="0" kern="1200" dirty="0" err="1" smtClean="0">
                <a:effectLst/>
                <a:latin typeface="Arial" panose="020B0604020202020204" pitchFamily="34" charset="0"/>
                <a:cs typeface="Arial" panose="020B0604020202020204" pitchFamily="34" charset="0"/>
              </a:rPr>
              <a:t>StrokeNet</a:t>
            </a:r>
            <a:r>
              <a:rPr lang="en-US" b="0" i="0" kern="1200" dirty="0" smtClean="0">
                <a:effectLst/>
                <a:latin typeface="Arial" panose="020B0604020202020204" pitchFamily="34" charset="0"/>
                <a:cs typeface="Arial" panose="020B0604020202020204" pitchFamily="34" charset="0"/>
              </a:rPr>
              <a:t>, a national clinical trial network for research in stroke treatment, prevention, and recovery, and was a co-founder of the NIH-Uniformed Services Center for Neuroscience and Regenerative Medicine. </a:t>
            </a:r>
          </a:p>
        </p:txBody>
      </p:sp>
      <p:sp>
        <p:nvSpPr>
          <p:cNvPr id="5"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29" eaLnBrk="0" hangingPunct="0">
              <a:defRPr b="1">
                <a:solidFill>
                  <a:schemeClr val="tx1"/>
                </a:solidFill>
                <a:latin typeface="Arial" pitchFamily="34" charset="0"/>
              </a:defRPr>
            </a:lvl1pPr>
            <a:lvl2pPr marL="754058" indent="-290022" defTabSz="950629" eaLnBrk="0" hangingPunct="0">
              <a:defRPr b="1">
                <a:solidFill>
                  <a:schemeClr val="tx1"/>
                </a:solidFill>
                <a:latin typeface="Arial" pitchFamily="34" charset="0"/>
              </a:defRPr>
            </a:lvl2pPr>
            <a:lvl3pPr marL="1160090" indent="-232019" defTabSz="950629" eaLnBrk="0" hangingPunct="0">
              <a:defRPr b="1">
                <a:solidFill>
                  <a:schemeClr val="tx1"/>
                </a:solidFill>
                <a:latin typeface="Arial" pitchFamily="34" charset="0"/>
              </a:defRPr>
            </a:lvl3pPr>
            <a:lvl4pPr marL="1624127" indent="-232019" defTabSz="950629" eaLnBrk="0" hangingPunct="0">
              <a:defRPr b="1">
                <a:solidFill>
                  <a:schemeClr val="tx1"/>
                </a:solidFill>
                <a:latin typeface="Arial" pitchFamily="34" charset="0"/>
              </a:defRPr>
            </a:lvl4pPr>
            <a:lvl5pPr marL="2088164" indent="-232019" defTabSz="950629" eaLnBrk="0" hangingPunct="0">
              <a:defRPr b="1">
                <a:solidFill>
                  <a:schemeClr val="tx1"/>
                </a:solidFill>
                <a:latin typeface="Arial" pitchFamily="34" charset="0"/>
              </a:defRPr>
            </a:lvl5pPr>
            <a:lvl6pPr marL="2552201" indent="-232019" defTabSz="950629" eaLnBrk="0" fontAlgn="base" hangingPunct="0">
              <a:spcBef>
                <a:spcPct val="0"/>
              </a:spcBef>
              <a:spcAft>
                <a:spcPct val="0"/>
              </a:spcAft>
              <a:defRPr b="1">
                <a:solidFill>
                  <a:schemeClr val="tx1"/>
                </a:solidFill>
                <a:latin typeface="Arial" pitchFamily="34" charset="0"/>
              </a:defRPr>
            </a:lvl6pPr>
            <a:lvl7pPr marL="3016237" indent="-232019" defTabSz="950629" eaLnBrk="0" fontAlgn="base" hangingPunct="0">
              <a:spcBef>
                <a:spcPct val="0"/>
              </a:spcBef>
              <a:spcAft>
                <a:spcPct val="0"/>
              </a:spcAft>
              <a:defRPr b="1">
                <a:solidFill>
                  <a:schemeClr val="tx1"/>
                </a:solidFill>
                <a:latin typeface="Arial" pitchFamily="34" charset="0"/>
              </a:defRPr>
            </a:lvl7pPr>
            <a:lvl8pPr marL="3480272" indent="-232019" defTabSz="950629" eaLnBrk="0" fontAlgn="base" hangingPunct="0">
              <a:spcBef>
                <a:spcPct val="0"/>
              </a:spcBef>
              <a:spcAft>
                <a:spcPct val="0"/>
              </a:spcAft>
              <a:defRPr b="1">
                <a:solidFill>
                  <a:schemeClr val="tx1"/>
                </a:solidFill>
                <a:latin typeface="Arial" pitchFamily="34" charset="0"/>
              </a:defRPr>
            </a:lvl8pPr>
            <a:lvl9pPr marL="3944311" indent="-232019" defTabSz="95062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17</a:t>
            </a:fld>
            <a:endParaRPr lang="en-US" dirty="0" smtClean="0">
              <a:solidFill>
                <a:prstClr val="black"/>
              </a:solidFill>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09" tIns="47304" rIns="94609" bIns="47304" numCol="1" anchor="t" anchorCtr="0" compatLnSpc="1">
            <a:prstTxWarp prst="textNoShape">
              <a:avLst/>
            </a:prstTxWarp>
          </a:bodyPr>
          <a:lstStyle/>
          <a:p>
            <a:pPr defTabSz="914029">
              <a:defRPr/>
            </a:pPr>
            <a:r>
              <a:rPr lang="en-US" dirty="0" smtClean="0"/>
              <a:t>Dr. Bill Riley was recently appointed </a:t>
            </a:r>
            <a:r>
              <a:rPr lang="en-US" dirty="0"/>
              <a:t>Director of the NIH Office of Behavioral and Social Sciences Research, and Associate Director of NIH for Behavioral and Social Sciences. </a:t>
            </a:r>
            <a:endParaRPr lang="en-US" dirty="0" smtClean="0"/>
          </a:p>
          <a:p>
            <a:pPr defTabSz="914029">
              <a:defRPr/>
            </a:pPr>
            <a:endParaRPr lang="en-US" dirty="0" smtClean="0"/>
          </a:p>
          <a:p>
            <a:pPr defTabSz="914029">
              <a:defRPr/>
            </a:pPr>
            <a:r>
              <a:rPr lang="en-US" dirty="0" smtClean="0"/>
              <a:t>Before </a:t>
            </a:r>
            <a:r>
              <a:rPr lang="en-US" dirty="0"/>
              <a:t>his current NIH appointment, </a:t>
            </a:r>
            <a:r>
              <a:rPr lang="en-US" dirty="0" smtClean="0"/>
              <a:t>Bill served </a:t>
            </a:r>
            <a:r>
              <a:rPr lang="en-US" dirty="0"/>
              <a:t>as a Health Scientist Administrator and Deputy Director in the Division of AIDS and Health Behavior Research at the National Institute of Mental </a:t>
            </a:r>
            <a:r>
              <a:rPr lang="en-US" dirty="0" smtClean="0"/>
              <a:t>Health, </a:t>
            </a:r>
            <a:r>
              <a:rPr lang="en-US" dirty="0"/>
              <a:t>a Program Director at the National Heart, Lung, and Blood </a:t>
            </a:r>
            <a:r>
              <a:rPr lang="en-US" dirty="0" smtClean="0"/>
              <a:t>Institute, </a:t>
            </a:r>
            <a:r>
              <a:rPr lang="en-US" dirty="0"/>
              <a:t>and Chief of the Science of Research and Technology </a:t>
            </a:r>
            <a:r>
              <a:rPr lang="en-US" dirty="0" smtClean="0"/>
              <a:t>Branch </a:t>
            </a:r>
            <a:r>
              <a:rPr lang="en-US" dirty="0"/>
              <a:t>in the Division of Cancer Control and Population Sciences </a:t>
            </a:r>
            <a:r>
              <a:rPr lang="en-US" dirty="0" smtClean="0"/>
              <a:t>at </a:t>
            </a:r>
            <a:r>
              <a:rPr lang="en-US" dirty="0"/>
              <a:t>the National Cancer </a:t>
            </a:r>
            <a:r>
              <a:rPr lang="en-US" dirty="0" smtClean="0"/>
              <a:t>Institute.</a:t>
            </a:r>
          </a:p>
        </p:txBody>
      </p:sp>
      <p:sp>
        <p:nvSpPr>
          <p:cNvPr id="5"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29" eaLnBrk="0" hangingPunct="0">
              <a:defRPr b="1">
                <a:solidFill>
                  <a:schemeClr val="tx1"/>
                </a:solidFill>
                <a:latin typeface="Arial" pitchFamily="34" charset="0"/>
              </a:defRPr>
            </a:lvl1pPr>
            <a:lvl2pPr marL="754058" indent="-290022" defTabSz="950629" eaLnBrk="0" hangingPunct="0">
              <a:defRPr b="1">
                <a:solidFill>
                  <a:schemeClr val="tx1"/>
                </a:solidFill>
                <a:latin typeface="Arial" pitchFamily="34" charset="0"/>
              </a:defRPr>
            </a:lvl2pPr>
            <a:lvl3pPr marL="1160090" indent="-232019" defTabSz="950629" eaLnBrk="0" hangingPunct="0">
              <a:defRPr b="1">
                <a:solidFill>
                  <a:schemeClr val="tx1"/>
                </a:solidFill>
                <a:latin typeface="Arial" pitchFamily="34" charset="0"/>
              </a:defRPr>
            </a:lvl3pPr>
            <a:lvl4pPr marL="1624127" indent="-232019" defTabSz="950629" eaLnBrk="0" hangingPunct="0">
              <a:defRPr b="1">
                <a:solidFill>
                  <a:schemeClr val="tx1"/>
                </a:solidFill>
                <a:latin typeface="Arial" pitchFamily="34" charset="0"/>
              </a:defRPr>
            </a:lvl4pPr>
            <a:lvl5pPr marL="2088164" indent="-232019" defTabSz="950629" eaLnBrk="0" hangingPunct="0">
              <a:defRPr b="1">
                <a:solidFill>
                  <a:schemeClr val="tx1"/>
                </a:solidFill>
                <a:latin typeface="Arial" pitchFamily="34" charset="0"/>
              </a:defRPr>
            </a:lvl5pPr>
            <a:lvl6pPr marL="2552201" indent="-232019" defTabSz="950629" eaLnBrk="0" fontAlgn="base" hangingPunct="0">
              <a:spcBef>
                <a:spcPct val="0"/>
              </a:spcBef>
              <a:spcAft>
                <a:spcPct val="0"/>
              </a:spcAft>
              <a:defRPr b="1">
                <a:solidFill>
                  <a:schemeClr val="tx1"/>
                </a:solidFill>
                <a:latin typeface="Arial" pitchFamily="34" charset="0"/>
              </a:defRPr>
            </a:lvl6pPr>
            <a:lvl7pPr marL="3016237" indent="-232019" defTabSz="950629" eaLnBrk="0" fontAlgn="base" hangingPunct="0">
              <a:spcBef>
                <a:spcPct val="0"/>
              </a:spcBef>
              <a:spcAft>
                <a:spcPct val="0"/>
              </a:spcAft>
              <a:defRPr b="1">
                <a:solidFill>
                  <a:schemeClr val="tx1"/>
                </a:solidFill>
                <a:latin typeface="Arial" pitchFamily="34" charset="0"/>
              </a:defRPr>
            </a:lvl7pPr>
            <a:lvl8pPr marL="3480272" indent="-232019" defTabSz="950629" eaLnBrk="0" fontAlgn="base" hangingPunct="0">
              <a:spcBef>
                <a:spcPct val="0"/>
              </a:spcBef>
              <a:spcAft>
                <a:spcPct val="0"/>
              </a:spcAft>
              <a:defRPr b="1">
                <a:solidFill>
                  <a:schemeClr val="tx1"/>
                </a:solidFill>
                <a:latin typeface="Arial" pitchFamily="34" charset="0"/>
              </a:defRPr>
            </a:lvl8pPr>
            <a:lvl9pPr marL="3944311" indent="-232019" defTabSz="95062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18</a:t>
            </a:fld>
            <a:endParaRPr lang="en-US" dirty="0" smtClean="0">
              <a:solidFill>
                <a:prstClr val="black"/>
              </a:solidFill>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01" tIns="47301" rIns="94601" bIns="47301" numCol="1" anchor="t" anchorCtr="0" compatLnSpc="1">
            <a:prstTxWarp prst="textNoShape">
              <a:avLst/>
            </a:prstTxWarp>
          </a:bodyPr>
          <a:lstStyle/>
          <a:p>
            <a:pPr defTabSz="914214">
              <a:defRPr/>
            </a:pPr>
            <a:r>
              <a:rPr lang="en-US" dirty="0"/>
              <a:t>Dr. Petra Kaufmann has been named Director of the </a:t>
            </a:r>
            <a:r>
              <a:rPr lang="en-US" dirty="0" smtClean="0"/>
              <a:t>Office of Rare Diseases Research, which now resides</a:t>
            </a:r>
            <a:r>
              <a:rPr lang="en-US" baseline="0" dirty="0" smtClean="0"/>
              <a:t> within the </a:t>
            </a:r>
            <a:r>
              <a:rPr lang="en-US" dirty="0" smtClean="0"/>
              <a:t>National </a:t>
            </a:r>
            <a:r>
              <a:rPr lang="en-US" dirty="0"/>
              <a:t>Center for Advancing Translational Sciences (NCATS</a:t>
            </a:r>
            <a:r>
              <a:rPr lang="en-US" dirty="0" smtClean="0"/>
              <a:t>). </a:t>
            </a:r>
            <a:endParaRPr lang="en-US" dirty="0"/>
          </a:p>
          <a:p>
            <a:pPr defTabSz="914214">
              <a:defRPr/>
            </a:pPr>
            <a:endParaRPr lang="en-US" dirty="0"/>
          </a:p>
          <a:p>
            <a:pPr defTabSz="914214">
              <a:defRPr/>
            </a:pPr>
            <a:r>
              <a:rPr lang="en-US" dirty="0"/>
              <a:t>This </a:t>
            </a:r>
            <a:r>
              <a:rPr lang="en-US" dirty="0" smtClean="0"/>
              <a:t>new role will be in addition </a:t>
            </a:r>
            <a:r>
              <a:rPr lang="en-US" dirty="0"/>
              <a:t>to her current role as Director of the NCATS Division of Clinical Innovation. </a:t>
            </a:r>
            <a:r>
              <a:rPr lang="en-US" dirty="0" smtClean="0"/>
              <a:t>As the Director of the Office of Rare Diseases Research, Petra will </a:t>
            </a:r>
            <a:r>
              <a:rPr lang="en-US" dirty="0"/>
              <a:t>actively oversee the Rare Diseases Clinical Research </a:t>
            </a:r>
            <a:r>
              <a:rPr lang="en-US" dirty="0" smtClean="0"/>
              <a:t>Network</a:t>
            </a:r>
            <a:r>
              <a:rPr lang="en-US" dirty="0"/>
              <a:t>, the Global Rare Diseases Patient Registry Data Repository, and the Genetic and Rare Diseases Information </a:t>
            </a:r>
            <a:r>
              <a:rPr lang="en-US" dirty="0" smtClean="0"/>
              <a:t>Center</a:t>
            </a:r>
            <a:r>
              <a:rPr lang="en-US" baseline="0" dirty="0" smtClean="0"/>
              <a:t> (</a:t>
            </a:r>
            <a:r>
              <a:rPr lang="en-US" dirty="0" smtClean="0"/>
              <a:t>a </a:t>
            </a:r>
            <a:r>
              <a:rPr lang="en-US" dirty="0"/>
              <a:t>long-time collaboration between </a:t>
            </a:r>
            <a:r>
              <a:rPr lang="en-US" dirty="0" smtClean="0"/>
              <a:t>this Office and NHGRI).</a:t>
            </a:r>
            <a:endParaRPr lang="en-US" dirty="0"/>
          </a:p>
        </p:txBody>
      </p:sp>
      <p:sp>
        <p:nvSpPr>
          <p:cNvPr id="5"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29" eaLnBrk="0" hangingPunct="0">
              <a:defRPr b="1">
                <a:solidFill>
                  <a:schemeClr val="tx1"/>
                </a:solidFill>
                <a:latin typeface="Arial" pitchFamily="34" charset="0"/>
              </a:defRPr>
            </a:lvl1pPr>
            <a:lvl2pPr marL="754058" indent="-290022" defTabSz="950629" eaLnBrk="0" hangingPunct="0">
              <a:defRPr b="1">
                <a:solidFill>
                  <a:schemeClr val="tx1"/>
                </a:solidFill>
                <a:latin typeface="Arial" pitchFamily="34" charset="0"/>
              </a:defRPr>
            </a:lvl2pPr>
            <a:lvl3pPr marL="1160090" indent="-232019" defTabSz="950629" eaLnBrk="0" hangingPunct="0">
              <a:defRPr b="1">
                <a:solidFill>
                  <a:schemeClr val="tx1"/>
                </a:solidFill>
                <a:latin typeface="Arial" pitchFamily="34" charset="0"/>
              </a:defRPr>
            </a:lvl3pPr>
            <a:lvl4pPr marL="1624127" indent="-232019" defTabSz="950629" eaLnBrk="0" hangingPunct="0">
              <a:defRPr b="1">
                <a:solidFill>
                  <a:schemeClr val="tx1"/>
                </a:solidFill>
                <a:latin typeface="Arial" pitchFamily="34" charset="0"/>
              </a:defRPr>
            </a:lvl4pPr>
            <a:lvl5pPr marL="2088164" indent="-232019" defTabSz="950629" eaLnBrk="0" hangingPunct="0">
              <a:defRPr b="1">
                <a:solidFill>
                  <a:schemeClr val="tx1"/>
                </a:solidFill>
                <a:latin typeface="Arial" pitchFamily="34" charset="0"/>
              </a:defRPr>
            </a:lvl5pPr>
            <a:lvl6pPr marL="2552201" indent="-232019" defTabSz="950629" eaLnBrk="0" fontAlgn="base" hangingPunct="0">
              <a:spcBef>
                <a:spcPct val="0"/>
              </a:spcBef>
              <a:spcAft>
                <a:spcPct val="0"/>
              </a:spcAft>
              <a:defRPr b="1">
                <a:solidFill>
                  <a:schemeClr val="tx1"/>
                </a:solidFill>
                <a:latin typeface="Arial" pitchFamily="34" charset="0"/>
              </a:defRPr>
            </a:lvl6pPr>
            <a:lvl7pPr marL="3016237" indent="-232019" defTabSz="950629" eaLnBrk="0" fontAlgn="base" hangingPunct="0">
              <a:spcBef>
                <a:spcPct val="0"/>
              </a:spcBef>
              <a:spcAft>
                <a:spcPct val="0"/>
              </a:spcAft>
              <a:defRPr b="1">
                <a:solidFill>
                  <a:schemeClr val="tx1"/>
                </a:solidFill>
                <a:latin typeface="Arial" pitchFamily="34" charset="0"/>
              </a:defRPr>
            </a:lvl7pPr>
            <a:lvl8pPr marL="3480272" indent="-232019" defTabSz="950629" eaLnBrk="0" fontAlgn="base" hangingPunct="0">
              <a:spcBef>
                <a:spcPct val="0"/>
              </a:spcBef>
              <a:spcAft>
                <a:spcPct val="0"/>
              </a:spcAft>
              <a:defRPr b="1">
                <a:solidFill>
                  <a:schemeClr val="tx1"/>
                </a:solidFill>
                <a:latin typeface="Arial" pitchFamily="34" charset="0"/>
              </a:defRPr>
            </a:lvl8pPr>
            <a:lvl9pPr marL="3944311" indent="-232019" defTabSz="95062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19</a:t>
            </a:fld>
            <a:endParaRPr lang="en-US" dirty="0" smtClean="0">
              <a:solidFill>
                <a:prstClr val="black"/>
              </a:solidFill>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203325" y="701675"/>
            <a:ext cx="4679950" cy="3509963"/>
          </a:xfrm>
          <a:prstGeom prst="rect">
            <a:avLst/>
          </a:prstGeom>
          <a:ln/>
        </p:spPr>
      </p:sp>
      <p:sp>
        <p:nvSpPr>
          <p:cNvPr id="98307" name="Notes Placeholder 2"/>
          <p:cNvSpPr>
            <a:spLocks noGrp="1"/>
          </p:cNvSpPr>
          <p:nvPr>
            <p:ph type="body" idx="1"/>
          </p:nvPr>
        </p:nvSpPr>
        <p:spPr>
          <a:xfrm>
            <a:off x="944566" y="4446592"/>
            <a:ext cx="5486401"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For </a:t>
            </a:r>
            <a:r>
              <a:rPr lang="en-US" dirty="0" smtClean="0">
                <a:latin typeface="Arial" pitchFamily="34" charset="0"/>
                <a:cs typeface="Arial" pitchFamily="34" charset="0"/>
              </a:rPr>
              <a:t>anyone new to our </a:t>
            </a:r>
            <a:r>
              <a:rPr lang="en-US" dirty="0">
                <a:latin typeface="Arial" pitchFamily="34" charset="0"/>
                <a:cs typeface="Arial" pitchFamily="34" charset="0"/>
              </a:rPr>
              <a:t>Council meetings, </a:t>
            </a:r>
            <a:r>
              <a:rPr lang="en-US" dirty="0" smtClean="0">
                <a:latin typeface="Arial" pitchFamily="34" charset="0"/>
                <a:cs typeface="Arial" pitchFamily="34" charset="0"/>
              </a:rPr>
              <a:t>I want</a:t>
            </a:r>
            <a:r>
              <a:rPr lang="en-US" baseline="0" dirty="0" smtClean="0">
                <a:latin typeface="Arial" pitchFamily="34" charset="0"/>
                <a:cs typeface="Arial" pitchFamily="34" charset="0"/>
              </a:rPr>
              <a:t> to make you </a:t>
            </a:r>
            <a:r>
              <a:rPr lang="en-US" dirty="0" smtClean="0">
                <a:latin typeface="Arial" pitchFamily="34" charset="0"/>
                <a:cs typeface="Arial" pitchFamily="34" charset="0"/>
              </a:rPr>
              <a:t>aware of </a:t>
            </a:r>
            <a:r>
              <a:rPr lang="en-US" dirty="0">
                <a:latin typeface="Arial" pitchFamily="34" charset="0"/>
                <a:cs typeface="Arial" pitchFamily="34" charset="0"/>
              </a:rPr>
              <a:t>an ‘electronic resource’ associated with my Director’s Report. </a:t>
            </a:r>
            <a:r>
              <a:rPr lang="en-US" dirty="0" smtClean="0">
                <a:latin typeface="Arial" pitchFamily="34" charset="0"/>
                <a:cs typeface="Arial" pitchFamily="34" charset="0"/>
              </a:rPr>
              <a:t>This </a:t>
            </a:r>
            <a:r>
              <a:rPr lang="en-US" dirty="0">
                <a:latin typeface="Arial" pitchFamily="34" charset="0"/>
                <a:cs typeface="Arial" pitchFamily="34" charset="0"/>
              </a:rPr>
              <a:t>is analogous to </a:t>
            </a:r>
            <a:r>
              <a:rPr lang="en-US" dirty="0" smtClean="0">
                <a:latin typeface="Arial" pitchFamily="34" charset="0"/>
                <a:cs typeface="Arial" pitchFamily="34" charset="0"/>
              </a:rPr>
              <a:t>supplemental </a:t>
            </a:r>
            <a:r>
              <a:rPr lang="en-US" dirty="0">
                <a:latin typeface="Arial" pitchFamily="34" charset="0"/>
                <a:cs typeface="Arial" pitchFamily="34" charset="0"/>
              </a:rPr>
              <a:t>materials </a:t>
            </a:r>
            <a:r>
              <a:rPr lang="en-US" dirty="0" smtClean="0">
                <a:latin typeface="Arial" pitchFamily="34" charset="0"/>
                <a:cs typeface="Arial" pitchFamily="34" charset="0"/>
              </a:rPr>
              <a:t>of a </a:t>
            </a:r>
            <a:r>
              <a:rPr lang="en-US" dirty="0">
                <a:latin typeface="Arial" pitchFamily="34" charset="0"/>
                <a:cs typeface="Arial" pitchFamily="34" charset="0"/>
              </a:rPr>
              <a:t>published paper, and can be accessed at the URL shown here.</a:t>
            </a:r>
          </a:p>
          <a:p>
            <a:endParaRPr lang="en-US" dirty="0">
              <a:latin typeface="Arial" pitchFamily="34" charset="0"/>
              <a:cs typeface="Arial" pitchFamily="34" charset="0"/>
            </a:endParaRPr>
          </a:p>
          <a:p>
            <a:r>
              <a:rPr lang="en-US" dirty="0" smtClean="0">
                <a:latin typeface="Arial" pitchFamily="34" charset="0"/>
                <a:cs typeface="Arial" pitchFamily="34" charset="0"/>
              </a:rPr>
              <a:t>The slides </a:t>
            </a:r>
            <a:r>
              <a:rPr lang="en-US" dirty="0">
                <a:latin typeface="Arial" pitchFamily="34" charset="0"/>
                <a:cs typeface="Arial" pitchFamily="34" charset="0"/>
              </a:rPr>
              <a:t>that I </a:t>
            </a:r>
            <a:r>
              <a:rPr lang="en-US" dirty="0" smtClean="0">
                <a:latin typeface="Arial" pitchFamily="34" charset="0"/>
                <a:cs typeface="Arial" pitchFamily="34" charset="0"/>
              </a:rPr>
              <a:t>will show </a:t>
            </a:r>
            <a:r>
              <a:rPr lang="en-US" dirty="0">
                <a:latin typeface="Arial" pitchFamily="34" charset="0"/>
                <a:cs typeface="Arial" pitchFamily="34" charset="0"/>
              </a:rPr>
              <a:t>during my Director’s Report are also available electronically at this site– * both as </a:t>
            </a:r>
            <a:r>
              <a:rPr lang="en-US" dirty="0" smtClean="0">
                <a:latin typeface="Arial" pitchFamily="34" charset="0"/>
                <a:cs typeface="Arial" pitchFamily="34" charset="0"/>
              </a:rPr>
              <a:t>PDF </a:t>
            </a:r>
            <a:r>
              <a:rPr lang="en-US" dirty="0">
                <a:latin typeface="Arial" pitchFamily="34" charset="0"/>
                <a:cs typeface="Arial" pitchFamily="34" charset="0"/>
              </a:rPr>
              <a:t>and </a:t>
            </a:r>
            <a:r>
              <a:rPr lang="en-US" dirty="0" smtClean="0">
                <a:latin typeface="Arial" pitchFamily="34" charset="0"/>
                <a:cs typeface="Arial" pitchFamily="34" charset="0"/>
              </a:rPr>
              <a:t>PowerPoint files.</a:t>
            </a:r>
            <a:endParaRPr lang="en-US" dirty="0">
              <a:latin typeface="Arial" pitchFamily="34" charset="0"/>
              <a:cs typeface="Arial" pitchFamily="34" charset="0"/>
            </a:endParaRPr>
          </a:p>
          <a:p>
            <a:endParaRPr lang="en-US" dirty="0">
              <a:latin typeface="Arial" pitchFamily="34" charset="0"/>
              <a:cs typeface="Arial" pitchFamily="34" charset="0"/>
            </a:endParaRPr>
          </a:p>
          <a:p>
            <a:r>
              <a:rPr lang="en-US" dirty="0">
                <a:latin typeface="Arial" pitchFamily="34" charset="0"/>
                <a:cs typeface="Arial" pitchFamily="34" charset="0"/>
              </a:rPr>
              <a:t>* For slides associated with specific documents or relevant web sites, there is a </a:t>
            </a:r>
            <a:r>
              <a:rPr lang="en-US" dirty="0" smtClean="0">
                <a:latin typeface="Arial" pitchFamily="34" charset="0"/>
                <a:cs typeface="Arial" pitchFamily="34" charset="0"/>
              </a:rPr>
              <a:t>‘Document #’ </a:t>
            </a:r>
            <a:r>
              <a:rPr lang="en-US" dirty="0">
                <a:latin typeface="Arial" pitchFamily="34" charset="0"/>
                <a:cs typeface="Arial" pitchFamily="34" charset="0"/>
              </a:rPr>
              <a:t>indicated on the bottom right, which </a:t>
            </a:r>
            <a:r>
              <a:rPr lang="en-US" dirty="0" smtClean="0">
                <a:latin typeface="Arial" pitchFamily="34" charset="0"/>
                <a:cs typeface="Arial" pitchFamily="34" charset="0"/>
              </a:rPr>
              <a:t>references </a:t>
            </a:r>
            <a:r>
              <a:rPr lang="en-US" dirty="0">
                <a:latin typeface="Arial" pitchFamily="34" charset="0"/>
                <a:cs typeface="Arial" pitchFamily="34" charset="0"/>
              </a:rPr>
              <a:t>materials that </a:t>
            </a:r>
            <a:r>
              <a:rPr lang="en-US" dirty="0" smtClean="0">
                <a:latin typeface="Arial" pitchFamily="34" charset="0"/>
                <a:cs typeface="Arial" pitchFamily="34" charset="0"/>
              </a:rPr>
              <a:t>can be accessed and/or downloaded at </a:t>
            </a:r>
            <a:r>
              <a:rPr lang="en-US" dirty="0">
                <a:latin typeface="Arial" pitchFamily="34" charset="0"/>
                <a:cs typeface="Arial" pitchFamily="34" charset="0"/>
              </a:rPr>
              <a:t>the </a:t>
            </a:r>
            <a:r>
              <a:rPr lang="en-US" dirty="0" smtClean="0">
                <a:latin typeface="Arial" pitchFamily="34" charset="0"/>
                <a:cs typeface="Arial" pitchFamily="34" charset="0"/>
              </a:rPr>
              <a:t>web page </a:t>
            </a:r>
            <a:r>
              <a:rPr lang="en-US" dirty="0">
                <a:latin typeface="Arial" pitchFamily="34" charset="0"/>
                <a:cs typeface="Arial" pitchFamily="34" charset="0"/>
              </a:rPr>
              <a:t>shown here.</a:t>
            </a:r>
          </a:p>
          <a:p>
            <a:endParaRPr lang="en-US" dirty="0">
              <a:latin typeface="Arial" pitchFamily="34" charset="0"/>
              <a:cs typeface="Arial" pitchFamily="34" charset="0"/>
            </a:endParaRPr>
          </a:p>
          <a:p>
            <a:r>
              <a:rPr lang="en-US" dirty="0">
                <a:latin typeface="Arial" pitchFamily="34" charset="0"/>
                <a:cs typeface="Arial" pitchFamily="34" charset="0"/>
              </a:rPr>
              <a:t>In addition to the video </a:t>
            </a:r>
            <a:r>
              <a:rPr lang="en-US" dirty="0" smtClean="0">
                <a:latin typeface="Arial" pitchFamily="34" charset="0"/>
                <a:cs typeface="Arial" pitchFamily="34" charset="0"/>
              </a:rPr>
              <a:t>archive, </a:t>
            </a:r>
            <a:r>
              <a:rPr lang="en-US" dirty="0">
                <a:latin typeface="Arial" pitchFamily="34" charset="0"/>
                <a:cs typeface="Arial" pitchFamily="34" charset="0"/>
              </a:rPr>
              <a:t>this web page and all linked documents will be archived on NHGRI’s </a:t>
            </a:r>
            <a:r>
              <a:rPr lang="en-US" dirty="0" smtClean="0">
                <a:latin typeface="Arial" pitchFamily="34" charset="0"/>
                <a:cs typeface="Arial" pitchFamily="34" charset="0"/>
              </a:rPr>
              <a:t>website (genome.gov) </a:t>
            </a:r>
            <a:r>
              <a:rPr lang="en-US" dirty="0">
                <a:latin typeface="Arial" pitchFamily="34" charset="0"/>
                <a:cs typeface="Arial" pitchFamily="34" charset="0"/>
              </a:rPr>
              <a:t>as a permanent historic </a:t>
            </a:r>
            <a:r>
              <a:rPr lang="en-US" dirty="0" smtClean="0">
                <a:latin typeface="Arial" pitchFamily="34" charset="0"/>
                <a:cs typeface="Arial" pitchFamily="34" charset="0"/>
              </a:rPr>
              <a:t>record of this meeting.</a:t>
            </a:r>
            <a:endParaRPr lang="en-US" dirty="0">
              <a:latin typeface="Arial" pitchFamily="34" charset="0"/>
              <a:cs typeface="Arial" pitchFamily="34" charset="0"/>
            </a:endParaRPr>
          </a:p>
        </p:txBody>
      </p:sp>
      <p:sp>
        <p:nvSpPr>
          <p:cNvPr id="6"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29" eaLnBrk="0" hangingPunct="0">
              <a:defRPr b="1">
                <a:solidFill>
                  <a:schemeClr val="tx1"/>
                </a:solidFill>
                <a:latin typeface="Arial" pitchFamily="34" charset="0"/>
              </a:defRPr>
            </a:lvl1pPr>
            <a:lvl2pPr marL="754058" indent="-290022" defTabSz="950629" eaLnBrk="0" hangingPunct="0">
              <a:defRPr b="1">
                <a:solidFill>
                  <a:schemeClr val="tx1"/>
                </a:solidFill>
                <a:latin typeface="Arial" pitchFamily="34" charset="0"/>
              </a:defRPr>
            </a:lvl2pPr>
            <a:lvl3pPr marL="1160090" indent="-232019" defTabSz="950629" eaLnBrk="0" hangingPunct="0">
              <a:defRPr b="1">
                <a:solidFill>
                  <a:schemeClr val="tx1"/>
                </a:solidFill>
                <a:latin typeface="Arial" pitchFamily="34" charset="0"/>
              </a:defRPr>
            </a:lvl3pPr>
            <a:lvl4pPr marL="1624127" indent="-232019" defTabSz="950629" eaLnBrk="0" hangingPunct="0">
              <a:defRPr b="1">
                <a:solidFill>
                  <a:schemeClr val="tx1"/>
                </a:solidFill>
                <a:latin typeface="Arial" pitchFamily="34" charset="0"/>
              </a:defRPr>
            </a:lvl4pPr>
            <a:lvl5pPr marL="2088164" indent="-232019" defTabSz="950629" eaLnBrk="0" hangingPunct="0">
              <a:defRPr b="1">
                <a:solidFill>
                  <a:schemeClr val="tx1"/>
                </a:solidFill>
                <a:latin typeface="Arial" pitchFamily="34" charset="0"/>
              </a:defRPr>
            </a:lvl5pPr>
            <a:lvl6pPr marL="2552201" indent="-232019" defTabSz="950629" eaLnBrk="0" fontAlgn="base" hangingPunct="0">
              <a:spcBef>
                <a:spcPct val="0"/>
              </a:spcBef>
              <a:spcAft>
                <a:spcPct val="0"/>
              </a:spcAft>
              <a:defRPr b="1">
                <a:solidFill>
                  <a:schemeClr val="tx1"/>
                </a:solidFill>
                <a:latin typeface="Arial" pitchFamily="34" charset="0"/>
              </a:defRPr>
            </a:lvl6pPr>
            <a:lvl7pPr marL="3016237" indent="-232019" defTabSz="950629" eaLnBrk="0" fontAlgn="base" hangingPunct="0">
              <a:spcBef>
                <a:spcPct val="0"/>
              </a:spcBef>
              <a:spcAft>
                <a:spcPct val="0"/>
              </a:spcAft>
              <a:defRPr b="1">
                <a:solidFill>
                  <a:schemeClr val="tx1"/>
                </a:solidFill>
                <a:latin typeface="Arial" pitchFamily="34" charset="0"/>
              </a:defRPr>
            </a:lvl7pPr>
            <a:lvl8pPr marL="3480272" indent="-232019" defTabSz="950629" eaLnBrk="0" fontAlgn="base" hangingPunct="0">
              <a:spcBef>
                <a:spcPct val="0"/>
              </a:spcBef>
              <a:spcAft>
                <a:spcPct val="0"/>
              </a:spcAft>
              <a:defRPr b="1">
                <a:solidFill>
                  <a:schemeClr val="tx1"/>
                </a:solidFill>
                <a:latin typeface="Arial" pitchFamily="34" charset="0"/>
              </a:defRPr>
            </a:lvl8pPr>
            <a:lvl9pPr marL="3944311" indent="-232019" defTabSz="95062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a:t>
            </a:fld>
            <a:endParaRPr lang="en-US" dirty="0" smtClean="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09" tIns="47304" rIns="94609" bIns="47304" numCol="1" anchor="t" anchorCtr="0" compatLnSpc="1">
            <a:prstTxWarp prst="textNoShape">
              <a:avLst/>
            </a:prstTxWarp>
          </a:bodyPr>
          <a:lstStyle/>
          <a:p>
            <a:pPr defTabSz="914029">
              <a:defRPr/>
            </a:pPr>
            <a:r>
              <a:rPr lang="en-US" dirty="0" smtClean="0"/>
              <a:t>Dr. Robert </a:t>
            </a:r>
            <a:r>
              <a:rPr lang="en-US" dirty="0" err="1" smtClean="0"/>
              <a:t>Eisinger</a:t>
            </a:r>
            <a:r>
              <a:rPr lang="en-US" dirty="0" smtClean="0"/>
              <a:t> has</a:t>
            </a:r>
            <a:r>
              <a:rPr lang="en-US" baseline="0" dirty="0" smtClean="0"/>
              <a:t> been appointed the </a:t>
            </a:r>
            <a:r>
              <a:rPr lang="en-US" dirty="0" smtClean="0"/>
              <a:t>Acting Director of the NIH Office of AIDS Research while a search for a permanent director is conducted. As I mentioned at the May Council meeting, Dr. Jack </a:t>
            </a:r>
            <a:r>
              <a:rPr lang="en-US" dirty="0"/>
              <a:t>Whitescarver </a:t>
            </a:r>
            <a:r>
              <a:rPr lang="en-US" dirty="0" smtClean="0"/>
              <a:t>stepped down from the Directorship</a:t>
            </a:r>
            <a:r>
              <a:rPr lang="en-US" baseline="0" dirty="0" smtClean="0"/>
              <a:t> of this Office </a:t>
            </a:r>
            <a:r>
              <a:rPr lang="en-US" dirty="0" smtClean="0"/>
              <a:t>in July. </a:t>
            </a:r>
            <a:endParaRPr lang="en-US" dirty="0" smtClean="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29" eaLnBrk="0" hangingPunct="0">
              <a:defRPr b="1">
                <a:solidFill>
                  <a:schemeClr val="tx1"/>
                </a:solidFill>
                <a:latin typeface="Arial" pitchFamily="34" charset="0"/>
              </a:defRPr>
            </a:lvl1pPr>
            <a:lvl2pPr marL="754058" indent="-290022" defTabSz="950629" eaLnBrk="0" hangingPunct="0">
              <a:defRPr b="1">
                <a:solidFill>
                  <a:schemeClr val="tx1"/>
                </a:solidFill>
                <a:latin typeface="Arial" pitchFamily="34" charset="0"/>
              </a:defRPr>
            </a:lvl2pPr>
            <a:lvl3pPr marL="1160090" indent="-232019" defTabSz="950629" eaLnBrk="0" hangingPunct="0">
              <a:defRPr b="1">
                <a:solidFill>
                  <a:schemeClr val="tx1"/>
                </a:solidFill>
                <a:latin typeface="Arial" pitchFamily="34" charset="0"/>
              </a:defRPr>
            </a:lvl3pPr>
            <a:lvl4pPr marL="1624127" indent="-232019" defTabSz="950629" eaLnBrk="0" hangingPunct="0">
              <a:defRPr b="1">
                <a:solidFill>
                  <a:schemeClr val="tx1"/>
                </a:solidFill>
                <a:latin typeface="Arial" pitchFamily="34" charset="0"/>
              </a:defRPr>
            </a:lvl4pPr>
            <a:lvl5pPr marL="2088164" indent="-232019" defTabSz="950629" eaLnBrk="0" hangingPunct="0">
              <a:defRPr b="1">
                <a:solidFill>
                  <a:schemeClr val="tx1"/>
                </a:solidFill>
                <a:latin typeface="Arial" pitchFamily="34" charset="0"/>
              </a:defRPr>
            </a:lvl5pPr>
            <a:lvl6pPr marL="2552201" indent="-232019" defTabSz="950629" eaLnBrk="0" fontAlgn="base" hangingPunct="0">
              <a:spcBef>
                <a:spcPct val="0"/>
              </a:spcBef>
              <a:spcAft>
                <a:spcPct val="0"/>
              </a:spcAft>
              <a:defRPr b="1">
                <a:solidFill>
                  <a:schemeClr val="tx1"/>
                </a:solidFill>
                <a:latin typeface="Arial" pitchFamily="34" charset="0"/>
              </a:defRPr>
            </a:lvl6pPr>
            <a:lvl7pPr marL="3016237" indent="-232019" defTabSz="950629" eaLnBrk="0" fontAlgn="base" hangingPunct="0">
              <a:spcBef>
                <a:spcPct val="0"/>
              </a:spcBef>
              <a:spcAft>
                <a:spcPct val="0"/>
              </a:spcAft>
              <a:defRPr b="1">
                <a:solidFill>
                  <a:schemeClr val="tx1"/>
                </a:solidFill>
                <a:latin typeface="Arial" pitchFamily="34" charset="0"/>
              </a:defRPr>
            </a:lvl7pPr>
            <a:lvl8pPr marL="3480272" indent="-232019" defTabSz="950629" eaLnBrk="0" fontAlgn="base" hangingPunct="0">
              <a:spcBef>
                <a:spcPct val="0"/>
              </a:spcBef>
              <a:spcAft>
                <a:spcPct val="0"/>
              </a:spcAft>
              <a:defRPr b="1">
                <a:solidFill>
                  <a:schemeClr val="tx1"/>
                </a:solidFill>
                <a:latin typeface="Arial" pitchFamily="34" charset="0"/>
              </a:defRPr>
            </a:lvl8pPr>
            <a:lvl9pPr marL="3944311" indent="-232019" defTabSz="95062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20</a:t>
            </a:fld>
            <a:endParaRPr lang="en-US" dirty="0" smtClean="0">
              <a:solidFill>
                <a:prstClr val="black"/>
              </a:solidFill>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09" tIns="47304" rIns="94609" bIns="47304" numCol="1" anchor="t" anchorCtr="0" compatLnSpc="1">
            <a:prstTxWarp prst="textNoShape">
              <a:avLst/>
            </a:prstTxWarp>
          </a:bodyPr>
          <a:lstStyle/>
          <a:p>
            <a:r>
              <a:rPr lang="en-US" dirty="0"/>
              <a:t>Dr. Sally </a:t>
            </a:r>
            <a:r>
              <a:rPr lang="en-US" dirty="0" err="1"/>
              <a:t>Rockey</a:t>
            </a:r>
            <a:r>
              <a:rPr lang="en-US" dirty="0"/>
              <a:t> has departed the NIH and her position as Director of the NIH Office of Extramural Research (and Deputy Director for Extramural Research) to become the Director of the Foundation for Food and Agriculture Research. </a:t>
            </a:r>
          </a:p>
          <a:p>
            <a:endParaRPr lang="en-US" dirty="0"/>
          </a:p>
          <a:p>
            <a:r>
              <a:rPr lang="en-US" dirty="0"/>
              <a:t>Among her many accomplishments, Sally managed the successful implementation of </a:t>
            </a:r>
            <a:r>
              <a:rPr lang="en-US" dirty="0" smtClean="0"/>
              <a:t>the</a:t>
            </a:r>
            <a:r>
              <a:rPr lang="en-US" baseline="0" dirty="0" smtClean="0"/>
              <a:t> </a:t>
            </a:r>
            <a:r>
              <a:rPr lang="en-US" dirty="0"/>
              <a:t>American Recovery &amp; Reinvestment Act </a:t>
            </a:r>
            <a:r>
              <a:rPr lang="en-US" dirty="0" smtClean="0"/>
              <a:t>at </a:t>
            </a:r>
            <a:r>
              <a:rPr lang="en-US" dirty="0"/>
              <a:t>NIH, led the focus on the biomedical research workforce, and greatly enhanced NIH’s partnership and dialogue with the extramural research community.</a:t>
            </a:r>
          </a:p>
          <a:p>
            <a:pPr defTabSz="914029">
              <a:defRPr/>
            </a:pPr>
            <a:endParaRPr lang="en-US" dirty="0"/>
          </a:p>
          <a:p>
            <a:pPr defTabSz="914029">
              <a:defRPr/>
            </a:pPr>
            <a:r>
              <a:rPr lang="en-US" dirty="0"/>
              <a:t>* Dr. Larry Tabak, NIH Deputy Director, has agreed to take on the role of Acting Director of the NIH Office of Extramural Research while the search for a permanent Director is </a:t>
            </a:r>
            <a:r>
              <a:rPr lang="en-US" dirty="0" smtClean="0"/>
              <a:t>conducted.</a:t>
            </a:r>
            <a:endParaRPr lang="en-US" dirty="0" smtClean="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29" eaLnBrk="0" hangingPunct="0">
              <a:defRPr b="1">
                <a:solidFill>
                  <a:schemeClr val="tx1"/>
                </a:solidFill>
                <a:latin typeface="Arial" pitchFamily="34" charset="0"/>
              </a:defRPr>
            </a:lvl1pPr>
            <a:lvl2pPr marL="754058" indent="-290022" defTabSz="950629" eaLnBrk="0" hangingPunct="0">
              <a:defRPr b="1">
                <a:solidFill>
                  <a:schemeClr val="tx1"/>
                </a:solidFill>
                <a:latin typeface="Arial" pitchFamily="34" charset="0"/>
              </a:defRPr>
            </a:lvl2pPr>
            <a:lvl3pPr marL="1160090" indent="-232019" defTabSz="950629" eaLnBrk="0" hangingPunct="0">
              <a:defRPr b="1">
                <a:solidFill>
                  <a:schemeClr val="tx1"/>
                </a:solidFill>
                <a:latin typeface="Arial" pitchFamily="34" charset="0"/>
              </a:defRPr>
            </a:lvl3pPr>
            <a:lvl4pPr marL="1624127" indent="-232019" defTabSz="950629" eaLnBrk="0" hangingPunct="0">
              <a:defRPr b="1">
                <a:solidFill>
                  <a:schemeClr val="tx1"/>
                </a:solidFill>
                <a:latin typeface="Arial" pitchFamily="34" charset="0"/>
              </a:defRPr>
            </a:lvl4pPr>
            <a:lvl5pPr marL="2088164" indent="-232019" defTabSz="950629" eaLnBrk="0" hangingPunct="0">
              <a:defRPr b="1">
                <a:solidFill>
                  <a:schemeClr val="tx1"/>
                </a:solidFill>
                <a:latin typeface="Arial" pitchFamily="34" charset="0"/>
              </a:defRPr>
            </a:lvl5pPr>
            <a:lvl6pPr marL="2552201" indent="-232019" defTabSz="950629" eaLnBrk="0" fontAlgn="base" hangingPunct="0">
              <a:spcBef>
                <a:spcPct val="0"/>
              </a:spcBef>
              <a:spcAft>
                <a:spcPct val="0"/>
              </a:spcAft>
              <a:defRPr b="1">
                <a:solidFill>
                  <a:schemeClr val="tx1"/>
                </a:solidFill>
                <a:latin typeface="Arial" pitchFamily="34" charset="0"/>
              </a:defRPr>
            </a:lvl6pPr>
            <a:lvl7pPr marL="3016237" indent="-232019" defTabSz="950629" eaLnBrk="0" fontAlgn="base" hangingPunct="0">
              <a:spcBef>
                <a:spcPct val="0"/>
              </a:spcBef>
              <a:spcAft>
                <a:spcPct val="0"/>
              </a:spcAft>
              <a:defRPr b="1">
                <a:solidFill>
                  <a:schemeClr val="tx1"/>
                </a:solidFill>
                <a:latin typeface="Arial" pitchFamily="34" charset="0"/>
              </a:defRPr>
            </a:lvl7pPr>
            <a:lvl8pPr marL="3480272" indent="-232019" defTabSz="950629" eaLnBrk="0" fontAlgn="base" hangingPunct="0">
              <a:spcBef>
                <a:spcPct val="0"/>
              </a:spcBef>
              <a:spcAft>
                <a:spcPct val="0"/>
              </a:spcAft>
              <a:defRPr b="1">
                <a:solidFill>
                  <a:schemeClr val="tx1"/>
                </a:solidFill>
                <a:latin typeface="Arial" pitchFamily="34" charset="0"/>
              </a:defRPr>
            </a:lvl8pPr>
            <a:lvl9pPr marL="3944311" indent="-232019" defTabSz="95062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21</a:t>
            </a:fld>
            <a:endParaRPr lang="en-US" dirty="0" smtClean="0">
              <a:solidFill>
                <a:prstClr val="black"/>
              </a:solidFill>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xfrm>
            <a:off x="792165" y="4446592"/>
            <a:ext cx="5314950" cy="4393313"/>
          </a:xfrm>
          <a:noFill/>
          <a:ln w="9525">
            <a:noFill/>
            <a:miter lim="800000"/>
            <a:headEnd/>
            <a:tailEnd/>
          </a:ln>
          <a:effectLst/>
        </p:spPr>
        <p:txBody>
          <a:bodyPr vert="horz" wrap="square" lIns="94609" tIns="47304" rIns="94609" bIns="47304" numCol="1" anchor="t" anchorCtr="0" compatLnSpc="1">
            <a:prstTxWarp prst="textNoShape">
              <a:avLst/>
            </a:prstTxWarp>
          </a:bodyPr>
          <a:lstStyle/>
          <a:p>
            <a:pPr defTabSz="921986">
              <a:defRPr/>
            </a:pPr>
            <a:r>
              <a:rPr lang="en-US" dirty="0" smtClean="0">
                <a:latin typeface="Arial" panose="020B0604020202020204" pitchFamily="34" charset="0"/>
                <a:cs typeface="Arial" panose="020B0604020202020204" pitchFamily="34" charset="0"/>
              </a:rPr>
              <a:t>In breaking news</a:t>
            </a:r>
            <a:r>
              <a:rPr lang="en-US" baseline="0" dirty="0" smtClean="0">
                <a:latin typeface="Arial" panose="020B0604020202020204" pitchFamily="34" charset="0"/>
                <a:cs typeface="Arial" panose="020B0604020202020204" pitchFamily="34" charset="0"/>
              </a:rPr>
              <a:t> from last week, </a:t>
            </a:r>
            <a:r>
              <a:rPr lang="en-US" dirty="0" smtClean="0">
                <a:latin typeface="Arial" panose="020B0604020202020204" pitchFamily="34" charset="0"/>
                <a:cs typeface="Arial" panose="020B0604020202020204" pitchFamily="34" charset="0"/>
              </a:rPr>
              <a:t>Dr. Tom</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Insel just </a:t>
            </a:r>
            <a:r>
              <a:rPr lang="en-US" baseline="0" dirty="0" smtClean="0">
                <a:latin typeface="Arial" panose="020B0604020202020204" pitchFamily="34" charset="0"/>
                <a:cs typeface="Arial" panose="020B0604020202020204" pitchFamily="34" charset="0"/>
              </a:rPr>
              <a:t>announced that he will be departing as Director of </a:t>
            </a:r>
            <a:r>
              <a:rPr lang="en-US" dirty="0" smtClean="0">
                <a:latin typeface="Arial" panose="020B0604020202020204" pitchFamily="34" charset="0"/>
                <a:cs typeface="Arial" panose="020B0604020202020204" pitchFamily="34" charset="0"/>
              </a:rPr>
              <a:t>the National Institute of Mental Health (NIMH)</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on November 1. A great friend and colleague of NHGRI’s, Tom has served</a:t>
            </a:r>
            <a:r>
              <a:rPr lang="en-US" baseline="0" dirty="0" smtClean="0">
                <a:latin typeface="Arial" panose="020B0604020202020204" pitchFamily="34" charset="0"/>
                <a:cs typeface="Arial" panose="020B0604020202020204" pitchFamily="34" charset="0"/>
              </a:rPr>
              <a:t> as NIMH Director for 13 years. </a:t>
            </a:r>
          </a:p>
          <a:p>
            <a:pPr defTabSz="921986">
              <a:defRPr/>
            </a:pPr>
            <a:endParaRPr lang="en-US" dirty="0" smtClean="0">
              <a:latin typeface="Arial" panose="020B0604020202020204" pitchFamily="34" charset="0"/>
              <a:cs typeface="Arial" panose="020B0604020202020204" pitchFamily="34" charset="0"/>
            </a:endParaRPr>
          </a:p>
          <a:p>
            <a:pPr defTabSz="921986">
              <a:defRPr/>
            </a:pPr>
            <a:r>
              <a:rPr lang="en-US" dirty="0" smtClean="0">
                <a:latin typeface="Arial" panose="020B0604020202020204" pitchFamily="34" charset="0"/>
                <a:cs typeface="Arial" panose="020B0604020202020204" pitchFamily="34" charset="0"/>
              </a:rPr>
              <a:t>Tom was initially at NIMH</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from 1980 to 1994 in the Institute’s Intramural Research Program, and then returned as Director in 2002. </a:t>
            </a:r>
            <a:r>
              <a:rPr lang="en-US" baseline="0" dirty="0" smtClean="0">
                <a:latin typeface="Arial" panose="020B0604020202020204" pitchFamily="34" charset="0"/>
                <a:cs typeface="Arial" panose="020B0604020202020204" pitchFamily="34" charset="0"/>
              </a:rPr>
              <a:t>As NIMH Director, he nurtured numerous major initiatives (too many to mention here)</a:t>
            </a:r>
            <a:r>
              <a:rPr lang="en-US" dirty="0" smtClean="0"/>
              <a:t>. </a:t>
            </a:r>
            <a:r>
              <a:rPr lang="en-US" baseline="0" dirty="0" smtClean="0">
                <a:latin typeface="Arial" panose="020B0604020202020204" pitchFamily="34" charset="0"/>
                <a:cs typeface="Arial" panose="020B0604020202020204" pitchFamily="34" charset="0"/>
              </a:rPr>
              <a:t>His leadership has also been central to many trans-NIH and major federal efforts, including chairing the Interagency Autism Coordinating Committee, co-chairing the Blueprint for Neuroscience Research, co-chairing the NIH Brain Research through Advancing Innovative </a:t>
            </a:r>
            <a:r>
              <a:rPr lang="en-US" baseline="0" dirty="0" err="1" smtClean="0">
                <a:latin typeface="Arial" panose="020B0604020202020204" pitchFamily="34" charset="0"/>
                <a:cs typeface="Arial" panose="020B0604020202020204" pitchFamily="34" charset="0"/>
              </a:rPr>
              <a:t>Neurotechnologies</a:t>
            </a:r>
            <a:r>
              <a:rPr lang="en-US" baseline="0" dirty="0" smtClean="0">
                <a:latin typeface="Arial" panose="020B0604020202020204" pitchFamily="34" charset="0"/>
                <a:cs typeface="Arial" panose="020B0604020202020204" pitchFamily="34" charset="0"/>
              </a:rPr>
              <a:t> (BRAIN) Program, and co-leading Common Fund efforts in Molecular Libraries, Single Cell Biology, and Genotype-Tissue Expression (</a:t>
            </a:r>
            <a:r>
              <a:rPr lang="en-US" baseline="0" dirty="0" err="1" smtClean="0">
                <a:latin typeface="Arial" panose="020B0604020202020204" pitchFamily="34" charset="0"/>
                <a:cs typeface="Arial" panose="020B0604020202020204" pitchFamily="34" charset="0"/>
              </a:rPr>
              <a:t>GTEx</a:t>
            </a:r>
            <a:r>
              <a:rPr lang="en-US" baseline="0" dirty="0" smtClean="0">
                <a:latin typeface="Arial" panose="020B0604020202020204" pitchFamily="34" charset="0"/>
                <a:cs typeface="Arial" panose="020B0604020202020204" pitchFamily="34" charset="0"/>
              </a:rPr>
              <a:t>). </a:t>
            </a:r>
          </a:p>
          <a:p>
            <a:pPr defTabSz="921986">
              <a:defRPr/>
            </a:pPr>
            <a:endParaRPr lang="en-US" baseline="0" dirty="0" smtClean="0">
              <a:latin typeface="Arial" panose="020B0604020202020204" pitchFamily="34" charset="0"/>
              <a:cs typeface="Arial" panose="020B0604020202020204" pitchFamily="34" charset="0"/>
            </a:endParaRPr>
          </a:p>
          <a:p>
            <a:pPr defTabSz="921986">
              <a:defRPr/>
            </a:pPr>
            <a:r>
              <a:rPr lang="en-US" baseline="0" dirty="0" smtClean="0">
                <a:latin typeface="Arial" panose="020B0604020202020204" pitchFamily="34" charset="0"/>
                <a:cs typeface="Arial" panose="020B0604020202020204" pitchFamily="34" charset="0"/>
              </a:rPr>
              <a:t>When he departs NIH, Tom w</a:t>
            </a:r>
            <a:r>
              <a:rPr lang="en-US" dirty="0" smtClean="0">
                <a:latin typeface="Arial" panose="020B0604020202020204" pitchFamily="34" charset="0"/>
                <a:cs typeface="Arial" panose="020B0604020202020204" pitchFamily="34" charset="0"/>
              </a:rPr>
              <a:t>ill join the Google Life Sciences team at Alphabet to lead a new effort that will focus on mental health. </a:t>
            </a:r>
          </a:p>
          <a:p>
            <a:pPr defTabSz="921986">
              <a:defRPr/>
            </a:pPr>
            <a:endParaRPr lang="en-US" dirty="0" smtClean="0">
              <a:latin typeface="Arial" panose="020B0604020202020204" pitchFamily="34" charset="0"/>
              <a:cs typeface="Arial" panose="020B0604020202020204" pitchFamily="34" charset="0"/>
            </a:endParaRPr>
          </a:p>
          <a:p>
            <a:pPr defTabSz="921986">
              <a:defRPr/>
            </a:pPr>
            <a:r>
              <a:rPr lang="en-US" dirty="0" smtClean="0">
                <a:latin typeface="Arial" panose="020B0604020202020204" pitchFamily="34" charset="0"/>
                <a:cs typeface="Arial" panose="020B0604020202020204" pitchFamily="34" charset="0"/>
              </a:rPr>
              <a:t>* While a national search for a new NIMH Director is conducted, Dr. Bruce Cuthbert will serve as the Institute’s Acting Director</a:t>
            </a:r>
            <a:r>
              <a:rPr lang="en-US" baseline="0"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Bruce has held a number of leadership positions at NIMH, including Director of the Division of Adult Translational Research and Director of the Research Domain Criteria Unit.</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770">
              <a:defRPr/>
            </a:pPr>
            <a:fld id="{EF1538E9-0E3C-4F99-854D-827A84D0C00A}" type="slidenum">
              <a:rPr lang="en-US" smtClean="0">
                <a:solidFill>
                  <a:srgbClr val="000000"/>
                </a:solidFill>
              </a:rPr>
              <a:pPr defTabSz="932770">
                <a:defRPr/>
              </a:pPr>
              <a:t>22</a:t>
            </a:fld>
            <a:endParaRPr lang="en-US" dirty="0" smtClean="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01" tIns="47301" rIns="94601" bIns="47301" numCol="1" anchor="t" anchorCtr="0" compatLnSpc="1">
            <a:prstTxWarp prst="textNoShape">
              <a:avLst/>
            </a:prstTxWarp>
          </a:bodyPr>
          <a:lstStyle/>
          <a:p>
            <a:pPr defTabSz="914214">
              <a:defRPr/>
            </a:pPr>
            <a:r>
              <a:rPr lang="en-US" dirty="0" smtClean="0"/>
              <a:t>In another piece of breaking news from last week, Dr</a:t>
            </a:r>
            <a:r>
              <a:rPr lang="en-US" dirty="0"/>
              <a:t>. </a:t>
            </a:r>
            <a:r>
              <a:rPr lang="en-US" dirty="0" smtClean="0"/>
              <a:t>Rob </a:t>
            </a:r>
            <a:r>
              <a:rPr lang="en-US" dirty="0" err="1"/>
              <a:t>Califf</a:t>
            </a:r>
            <a:r>
              <a:rPr lang="en-US" dirty="0"/>
              <a:t> has been nominated by President Obama to take on the role of </a:t>
            </a:r>
            <a:r>
              <a:rPr lang="en-US" dirty="0" smtClean="0"/>
              <a:t>Commissioner </a:t>
            </a:r>
            <a:r>
              <a:rPr lang="en-US" dirty="0"/>
              <a:t>of </a:t>
            </a:r>
            <a:r>
              <a:rPr lang="en-US" dirty="0" smtClean="0"/>
              <a:t>the U.S</a:t>
            </a:r>
            <a:r>
              <a:rPr lang="en-US" dirty="0"/>
              <a:t>. Food and Drug </a:t>
            </a:r>
            <a:r>
              <a:rPr lang="en-US" dirty="0" smtClean="0"/>
              <a:t>Administration.</a:t>
            </a:r>
            <a:r>
              <a:rPr lang="en-US" baseline="0" dirty="0" smtClean="0"/>
              <a:t> </a:t>
            </a:r>
            <a:r>
              <a:rPr lang="en-US" dirty="0" smtClean="0"/>
              <a:t>Upon </a:t>
            </a:r>
            <a:r>
              <a:rPr lang="en-US" dirty="0"/>
              <a:t>Senate confirmation, Dr. </a:t>
            </a:r>
            <a:r>
              <a:rPr lang="en-US" dirty="0" err="1"/>
              <a:t>Califf</a:t>
            </a:r>
            <a:r>
              <a:rPr lang="en-US" dirty="0"/>
              <a:t> will take over for current </a:t>
            </a:r>
            <a:r>
              <a:rPr lang="en-US" dirty="0" smtClean="0"/>
              <a:t>Acting </a:t>
            </a:r>
            <a:r>
              <a:rPr lang="en-US" dirty="0"/>
              <a:t>FDA </a:t>
            </a:r>
            <a:r>
              <a:rPr lang="en-US" dirty="0" smtClean="0"/>
              <a:t>Commissioner,</a:t>
            </a:r>
            <a:r>
              <a:rPr lang="en-US" baseline="0" dirty="0" smtClean="0"/>
              <a:t> Dr. </a:t>
            </a:r>
            <a:r>
              <a:rPr lang="en-US" dirty="0" smtClean="0"/>
              <a:t>Stephen </a:t>
            </a:r>
            <a:r>
              <a:rPr lang="en-US" dirty="0" err="1" smtClean="0"/>
              <a:t>Ostraff</a:t>
            </a:r>
            <a:r>
              <a:rPr lang="en-US" dirty="0" smtClean="0"/>
              <a:t>, </a:t>
            </a:r>
            <a:r>
              <a:rPr lang="en-US" dirty="0"/>
              <a:t>who </a:t>
            </a:r>
            <a:r>
              <a:rPr lang="en-US" dirty="0" smtClean="0"/>
              <a:t>has been serving in that position since Dr. Peggy Hamburg departed</a:t>
            </a:r>
            <a:r>
              <a:rPr lang="en-US" baseline="0" dirty="0" smtClean="0"/>
              <a:t> </a:t>
            </a:r>
            <a:r>
              <a:rPr lang="en-US" dirty="0" smtClean="0"/>
              <a:t>in </a:t>
            </a:r>
            <a:r>
              <a:rPr lang="en-US" dirty="0"/>
              <a:t>March. </a:t>
            </a:r>
          </a:p>
          <a:p>
            <a:pPr defTabSz="914214">
              <a:defRPr/>
            </a:pPr>
            <a:endParaRPr lang="en-US" dirty="0"/>
          </a:p>
          <a:p>
            <a:pPr defTabSz="914214">
              <a:defRPr/>
            </a:pPr>
            <a:r>
              <a:rPr lang="en-US" dirty="0" smtClean="0"/>
              <a:t>Rob</a:t>
            </a:r>
            <a:r>
              <a:rPr lang="en-US" baseline="0" dirty="0" smtClean="0"/>
              <a:t> </a:t>
            </a:r>
            <a:r>
              <a:rPr lang="en-US" dirty="0" smtClean="0"/>
              <a:t>will </a:t>
            </a:r>
            <a:r>
              <a:rPr lang="en-US" dirty="0"/>
              <a:t>inherit the agency </a:t>
            </a:r>
            <a:r>
              <a:rPr lang="en-US" dirty="0" smtClean="0"/>
              <a:t>along with a number of important current </a:t>
            </a:r>
            <a:r>
              <a:rPr lang="en-US" dirty="0"/>
              <a:t>initiatives, including his </a:t>
            </a:r>
            <a:r>
              <a:rPr lang="en-US" dirty="0" smtClean="0"/>
              <a:t>overhaul of the regulation </a:t>
            </a:r>
            <a:r>
              <a:rPr lang="en-US" dirty="0"/>
              <a:t>of electronic cigarettes, biosimilar drugs, and </a:t>
            </a:r>
            <a:r>
              <a:rPr lang="en-US" dirty="0" smtClean="0"/>
              <a:t>food safety. </a:t>
            </a:r>
            <a:r>
              <a:rPr lang="en-US" dirty="0"/>
              <a:t>A well-known figure in medicine as a cardiologist, </a:t>
            </a:r>
            <a:r>
              <a:rPr lang="en-US" dirty="0" smtClean="0"/>
              <a:t>researcher, </a:t>
            </a:r>
            <a:r>
              <a:rPr lang="en-US" dirty="0"/>
              <a:t>and professor at Duke University, </a:t>
            </a:r>
            <a:r>
              <a:rPr lang="en-US" dirty="0" smtClean="0"/>
              <a:t>Rob has </a:t>
            </a:r>
            <a:r>
              <a:rPr lang="en-US" dirty="0"/>
              <a:t>been associated with the FDA since February when </a:t>
            </a:r>
            <a:r>
              <a:rPr lang="en-US" dirty="0" smtClean="0"/>
              <a:t>became</a:t>
            </a:r>
            <a:r>
              <a:rPr lang="en-US" baseline="0" dirty="0" smtClean="0"/>
              <a:t> </a:t>
            </a:r>
            <a:r>
              <a:rPr lang="en-US" dirty="0" smtClean="0"/>
              <a:t>the Deputy Commissioner </a:t>
            </a:r>
            <a:r>
              <a:rPr lang="en-US" dirty="0"/>
              <a:t>for </a:t>
            </a:r>
            <a:r>
              <a:rPr lang="en-US" dirty="0" smtClean="0"/>
              <a:t>Medical Products </a:t>
            </a:r>
            <a:r>
              <a:rPr lang="en-US" dirty="0"/>
              <a:t>and </a:t>
            </a:r>
            <a:r>
              <a:rPr lang="en-US" dirty="0" smtClean="0"/>
              <a:t>Tobacco</a:t>
            </a:r>
            <a:r>
              <a:rPr lang="en-US" dirty="0"/>
              <a:t>. </a:t>
            </a:r>
          </a:p>
        </p:txBody>
      </p:sp>
      <p:sp>
        <p:nvSpPr>
          <p:cNvPr id="5"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29" eaLnBrk="0" hangingPunct="0">
              <a:defRPr b="1">
                <a:solidFill>
                  <a:schemeClr val="tx1"/>
                </a:solidFill>
                <a:latin typeface="Arial" pitchFamily="34" charset="0"/>
              </a:defRPr>
            </a:lvl1pPr>
            <a:lvl2pPr marL="754058" indent="-290022" defTabSz="950629" eaLnBrk="0" hangingPunct="0">
              <a:defRPr b="1">
                <a:solidFill>
                  <a:schemeClr val="tx1"/>
                </a:solidFill>
                <a:latin typeface="Arial" pitchFamily="34" charset="0"/>
              </a:defRPr>
            </a:lvl2pPr>
            <a:lvl3pPr marL="1160090" indent="-232019" defTabSz="950629" eaLnBrk="0" hangingPunct="0">
              <a:defRPr b="1">
                <a:solidFill>
                  <a:schemeClr val="tx1"/>
                </a:solidFill>
                <a:latin typeface="Arial" pitchFamily="34" charset="0"/>
              </a:defRPr>
            </a:lvl3pPr>
            <a:lvl4pPr marL="1624127" indent="-232019" defTabSz="950629" eaLnBrk="0" hangingPunct="0">
              <a:defRPr b="1">
                <a:solidFill>
                  <a:schemeClr val="tx1"/>
                </a:solidFill>
                <a:latin typeface="Arial" pitchFamily="34" charset="0"/>
              </a:defRPr>
            </a:lvl4pPr>
            <a:lvl5pPr marL="2088164" indent="-232019" defTabSz="950629" eaLnBrk="0" hangingPunct="0">
              <a:defRPr b="1">
                <a:solidFill>
                  <a:schemeClr val="tx1"/>
                </a:solidFill>
                <a:latin typeface="Arial" pitchFamily="34" charset="0"/>
              </a:defRPr>
            </a:lvl5pPr>
            <a:lvl6pPr marL="2552201" indent="-232019" defTabSz="950629" eaLnBrk="0" fontAlgn="base" hangingPunct="0">
              <a:spcBef>
                <a:spcPct val="0"/>
              </a:spcBef>
              <a:spcAft>
                <a:spcPct val="0"/>
              </a:spcAft>
              <a:defRPr b="1">
                <a:solidFill>
                  <a:schemeClr val="tx1"/>
                </a:solidFill>
                <a:latin typeface="Arial" pitchFamily="34" charset="0"/>
              </a:defRPr>
            </a:lvl6pPr>
            <a:lvl7pPr marL="3016237" indent="-232019" defTabSz="950629" eaLnBrk="0" fontAlgn="base" hangingPunct="0">
              <a:spcBef>
                <a:spcPct val="0"/>
              </a:spcBef>
              <a:spcAft>
                <a:spcPct val="0"/>
              </a:spcAft>
              <a:defRPr b="1">
                <a:solidFill>
                  <a:schemeClr val="tx1"/>
                </a:solidFill>
                <a:latin typeface="Arial" pitchFamily="34" charset="0"/>
              </a:defRPr>
            </a:lvl7pPr>
            <a:lvl8pPr marL="3480272" indent="-232019" defTabSz="950629" eaLnBrk="0" fontAlgn="base" hangingPunct="0">
              <a:spcBef>
                <a:spcPct val="0"/>
              </a:spcBef>
              <a:spcAft>
                <a:spcPct val="0"/>
              </a:spcAft>
              <a:defRPr b="1">
                <a:solidFill>
                  <a:schemeClr val="tx1"/>
                </a:solidFill>
                <a:latin typeface="Arial" pitchFamily="34" charset="0"/>
              </a:defRPr>
            </a:lvl8pPr>
            <a:lvl9pPr marL="3944311" indent="-232019" defTabSz="95062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23</a:t>
            </a:fld>
            <a:endParaRPr lang="en-US" dirty="0" smtClean="0">
              <a:solidFill>
                <a:prstClr val="black"/>
              </a:solidFill>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609600" y="4446592"/>
            <a:ext cx="6046392" cy="4628549"/>
          </a:xfrm>
        </p:spPr>
        <p:txBody>
          <a:bodyPr/>
          <a:lstStyle/>
          <a:p>
            <a:r>
              <a:rPr lang="en-US" dirty="0" smtClean="0"/>
              <a:t>As you may recall, over</a:t>
            </a:r>
            <a:r>
              <a:rPr lang="en-US" baseline="0" dirty="0" smtClean="0"/>
              <a:t> the past year</a:t>
            </a:r>
            <a:r>
              <a:rPr lang="en-US" dirty="0" smtClean="0"/>
              <a:t>, I </a:t>
            </a:r>
            <a:r>
              <a:rPr lang="en-US" baseline="0" dirty="0" smtClean="0"/>
              <a:t>co-chaired a Working Group of the </a:t>
            </a:r>
            <a:r>
              <a:rPr lang="en-US" dirty="0" smtClean="0"/>
              <a:t>Advisory Committee to the NIH Director that was asked to articulate a renewed</a:t>
            </a:r>
            <a:r>
              <a:rPr lang="en-US" baseline="0" dirty="0" smtClean="0"/>
              <a:t> vision for </a:t>
            </a:r>
            <a:r>
              <a:rPr lang="en-US" dirty="0" smtClean="0"/>
              <a:t>the National Library of Medicine (NLM). This Working Group was constituted following the</a:t>
            </a:r>
            <a:r>
              <a:rPr lang="en-US" baseline="0" dirty="0" smtClean="0"/>
              <a:t> retirement of NLM’s long-standing Director, Dr. Don Lindberg, and prior to the recruitment of a new Director.</a:t>
            </a:r>
          </a:p>
          <a:p>
            <a:endParaRPr lang="en-US" baseline="0" dirty="0" smtClean="0"/>
          </a:p>
          <a:p>
            <a:r>
              <a:rPr lang="en-US" baseline="0" dirty="0" smtClean="0"/>
              <a:t>The Working Group w</a:t>
            </a:r>
            <a:r>
              <a:rPr lang="en-US" dirty="0" smtClean="0"/>
              <a:t>as </a:t>
            </a:r>
            <a:r>
              <a:rPr lang="en-US" dirty="0"/>
              <a:t>charged with reviewing the mission, organization, and programmatic priorities of the NLM, and articulating a strategic vision for </a:t>
            </a:r>
            <a:r>
              <a:rPr lang="en-US" dirty="0" smtClean="0"/>
              <a:t>NLM </a:t>
            </a:r>
            <a:r>
              <a:rPr lang="en-US" dirty="0"/>
              <a:t>in order to ensure its continued leadership in </a:t>
            </a:r>
            <a:r>
              <a:rPr lang="en-US" dirty="0" smtClean="0"/>
              <a:t>biomedical </a:t>
            </a:r>
            <a:r>
              <a:rPr lang="en-US" dirty="0"/>
              <a:t>and health information. </a:t>
            </a:r>
            <a:r>
              <a:rPr lang="en-US" dirty="0" smtClean="0"/>
              <a:t>The Working </a:t>
            </a:r>
            <a:r>
              <a:rPr lang="en-US" dirty="0"/>
              <a:t>G</a:t>
            </a:r>
            <a:r>
              <a:rPr lang="en-US" dirty="0" smtClean="0"/>
              <a:t>roup presented </a:t>
            </a:r>
            <a:r>
              <a:rPr lang="en-US" dirty="0"/>
              <a:t>its final report for consideration at the June meeting of the </a:t>
            </a:r>
            <a:r>
              <a:rPr lang="en-US" dirty="0" smtClean="0"/>
              <a:t>Advisory Committee to the NIH Director,</a:t>
            </a:r>
            <a:r>
              <a:rPr lang="en-US" baseline="0" dirty="0" smtClean="0"/>
              <a:t> where it was unanimously approved by the Committee and accepted by the NIH Director. Of note, the report describes a vision for NLM as </a:t>
            </a:r>
            <a:r>
              <a:rPr lang="en-US" dirty="0" smtClean="0"/>
              <a:t>a unifying force in biomedicine that promotes and accelerates knowledge generation, dissemination, and understanding in the U.S. and internationally; it also calls for NLM to be the intellectual and programmatic</a:t>
            </a:r>
            <a:r>
              <a:rPr lang="en-US" baseline="0" dirty="0" smtClean="0"/>
              <a:t> epicenter for data science at NIH. </a:t>
            </a:r>
          </a:p>
          <a:p>
            <a:endParaRPr lang="en-US" baseline="0" dirty="0" smtClean="0"/>
          </a:p>
          <a:p>
            <a:r>
              <a:rPr lang="en-US" baseline="0" dirty="0" smtClean="0"/>
              <a:t>Following his acceptance of the report, * Dr. Francis Collins immediately launched a search for the next NLM Director, asking me and Dr. Jon Lorsch (Director of the National Institute for General Medical Sciences) to co-chair the search committee. That search is now active, with the first evaluation of applications to take place shortly after the initial application deadline of October 21. Anyone interested in applying for this important NIH leadership position should feel free to contact me directly. </a:t>
            </a:r>
          </a:p>
          <a:p>
            <a:endParaRPr lang="en-US" baseline="0" dirty="0" smtClean="0"/>
          </a:p>
          <a:p>
            <a:r>
              <a:rPr lang="en-US" b="0" dirty="0" smtClean="0"/>
              <a:t>	</a:t>
            </a:r>
            <a:endParaRPr lang="en-US" b="0" dirty="0"/>
          </a:p>
        </p:txBody>
      </p:sp>
      <p:sp>
        <p:nvSpPr>
          <p:cNvPr id="5" name="Slide Number Placeholder 3"/>
          <p:cNvSpPr>
            <a:spLocks noGrp="1"/>
          </p:cNvSpPr>
          <p:nvPr>
            <p:ph type="sldNum" sz="quarter" idx="5"/>
          </p:nvPr>
        </p:nvSpPr>
        <p:spPr>
          <a:xfrm>
            <a:off x="4014100" y="8889988"/>
            <a:ext cx="3070860" cy="468315"/>
          </a:xfrm>
        </p:spPr>
        <p:txBody>
          <a:bodyPr/>
          <a:lstStyle/>
          <a:p>
            <a:fld id="{CFDD2888-EA59-4FA6-882F-5E5CD6B79C53}"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681687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01" tIns="47301" rIns="94601" bIns="47301" numCol="1" anchor="t" anchorCtr="0" compatLnSpc="1">
            <a:prstTxWarp prst="textNoShape">
              <a:avLst/>
            </a:prstTxWarp>
          </a:bodyPr>
          <a:lstStyle/>
          <a:p>
            <a:pPr defTabSz="914214">
              <a:defRPr/>
            </a:pPr>
            <a:r>
              <a:rPr lang="en-US" kern="1200" dirty="0" smtClean="0">
                <a:effectLst/>
              </a:rPr>
              <a:t>As part of the Fiscal</a:t>
            </a:r>
            <a:r>
              <a:rPr lang="en-US" kern="1200" baseline="0" dirty="0" smtClean="0">
                <a:effectLst/>
              </a:rPr>
              <a:t> Year 20</a:t>
            </a:r>
            <a:r>
              <a:rPr lang="en-US" kern="1200" dirty="0" smtClean="0">
                <a:effectLst/>
              </a:rPr>
              <a:t>15 ‘</a:t>
            </a:r>
            <a:r>
              <a:rPr lang="en-US" kern="1200" dirty="0" err="1" smtClean="0">
                <a:effectLst/>
              </a:rPr>
              <a:t>CRomnibus</a:t>
            </a:r>
            <a:r>
              <a:rPr lang="en-US" kern="1200" dirty="0" smtClean="0">
                <a:effectLst/>
              </a:rPr>
              <a:t>' appropriation enacted last December, Congress included language requesting that NIH submit "an NIH-wide 5-year strategic plan no later than 1 year after enactment." Additionally, the 21</a:t>
            </a:r>
            <a:r>
              <a:rPr lang="en-US" kern="1200" baseline="30000" dirty="0" smtClean="0">
                <a:effectLst/>
              </a:rPr>
              <a:t>st</a:t>
            </a:r>
            <a:r>
              <a:rPr lang="en-US" kern="1200" dirty="0" smtClean="0">
                <a:effectLst/>
              </a:rPr>
              <a:t> Century Cures Act, a bill that is currently pending in Congress and hopefully will pass sometime in the coming year, also includes language that instructs NIH to maintain a 5-year biomedical research strategic plan, which includes identifying strategic focus areas that consider research’s return on investment. </a:t>
            </a:r>
          </a:p>
          <a:p>
            <a:pPr defTabSz="914214">
              <a:defRPr/>
            </a:pPr>
            <a:endParaRPr lang="en-US" kern="1200" dirty="0" smtClean="0">
              <a:effectLst/>
            </a:endParaRPr>
          </a:p>
          <a:p>
            <a:pPr defTabSz="914214">
              <a:defRPr/>
            </a:pPr>
            <a:r>
              <a:rPr lang="en-US" kern="1200" dirty="0" smtClean="0">
                <a:effectLst/>
              </a:rPr>
              <a:t>With such a Congressional requirement, NIH is now busily working to develop a new</a:t>
            </a:r>
            <a:r>
              <a:rPr lang="en-US" kern="1200" baseline="0" dirty="0" smtClean="0">
                <a:effectLst/>
              </a:rPr>
              <a:t> </a:t>
            </a:r>
            <a:r>
              <a:rPr lang="en-US" kern="1200" dirty="0" smtClean="0">
                <a:effectLst/>
              </a:rPr>
              <a:t>Strategic Plan to span</a:t>
            </a:r>
            <a:r>
              <a:rPr lang="en-US" kern="1200" baseline="0" dirty="0" smtClean="0">
                <a:effectLst/>
              </a:rPr>
              <a:t> the work of the entire agency, aiming to meet the deadline of having such a plan completed by December. Specifically, NIH is </a:t>
            </a:r>
            <a:r>
              <a:rPr lang="en-US" kern="1200" dirty="0" smtClean="0">
                <a:effectLst/>
              </a:rPr>
              <a:t>developing a ‘living document’ to help guide the agency in fulfilling its mission over the next 5 years. </a:t>
            </a:r>
          </a:p>
          <a:p>
            <a:pPr defTabSz="914214">
              <a:defRPr/>
            </a:pPr>
            <a:endParaRPr lang="en-US" kern="1200" dirty="0" smtClean="0">
              <a:effectLst/>
            </a:endParaRPr>
          </a:p>
          <a:p>
            <a:pPr defTabSz="914214">
              <a:defRPr/>
            </a:pPr>
            <a:r>
              <a:rPr lang="en-US" kern="1200" dirty="0" smtClean="0">
                <a:effectLst/>
              </a:rPr>
              <a:t>The plan is intended to articulate the highest priorities across the NIH research portfolio, highlighting how NIH will achieve these priorities. It is not intended</a:t>
            </a:r>
            <a:r>
              <a:rPr lang="en-US" kern="1200" baseline="0" dirty="0" smtClean="0">
                <a:effectLst/>
              </a:rPr>
              <a:t> to </a:t>
            </a:r>
            <a:r>
              <a:rPr lang="en-US" kern="1200" dirty="0" smtClean="0">
                <a:effectLst/>
              </a:rPr>
              <a:t>describe all of the many important things that NIH does and will do in the future, nor to</a:t>
            </a:r>
            <a:r>
              <a:rPr lang="en-US" kern="1200" baseline="0" dirty="0" smtClean="0">
                <a:effectLst/>
              </a:rPr>
              <a:t> </a:t>
            </a:r>
            <a:r>
              <a:rPr lang="en-US" kern="1200" dirty="0" smtClean="0">
                <a:effectLst/>
              </a:rPr>
              <a:t>address priorities of specific Institutes and Centers (many of which have their own strategic plans</a:t>
            </a:r>
            <a:r>
              <a:rPr lang="en-US" kern="1200" baseline="0" dirty="0" smtClean="0">
                <a:effectLst/>
              </a:rPr>
              <a:t> that w</a:t>
            </a:r>
            <a:r>
              <a:rPr lang="en-US" kern="1200" dirty="0" smtClean="0">
                <a:effectLst/>
              </a:rPr>
              <a:t>ill be referenced in the Executive Summary of the broader NIH</a:t>
            </a:r>
            <a:r>
              <a:rPr lang="en-US" kern="1200" baseline="0" dirty="0" smtClean="0">
                <a:effectLst/>
              </a:rPr>
              <a:t> </a:t>
            </a:r>
            <a:r>
              <a:rPr lang="en-US" kern="1200" dirty="0" smtClean="0">
                <a:effectLst/>
              </a:rPr>
              <a:t>plan). </a:t>
            </a:r>
          </a:p>
        </p:txBody>
      </p:sp>
      <p:sp>
        <p:nvSpPr>
          <p:cNvPr id="5"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29" eaLnBrk="0" hangingPunct="0">
              <a:defRPr b="1">
                <a:solidFill>
                  <a:schemeClr val="tx1"/>
                </a:solidFill>
                <a:latin typeface="Arial" pitchFamily="34" charset="0"/>
              </a:defRPr>
            </a:lvl1pPr>
            <a:lvl2pPr marL="754058" indent="-290022" defTabSz="950629" eaLnBrk="0" hangingPunct="0">
              <a:defRPr b="1">
                <a:solidFill>
                  <a:schemeClr val="tx1"/>
                </a:solidFill>
                <a:latin typeface="Arial" pitchFamily="34" charset="0"/>
              </a:defRPr>
            </a:lvl2pPr>
            <a:lvl3pPr marL="1160090" indent="-232019" defTabSz="950629" eaLnBrk="0" hangingPunct="0">
              <a:defRPr b="1">
                <a:solidFill>
                  <a:schemeClr val="tx1"/>
                </a:solidFill>
                <a:latin typeface="Arial" pitchFamily="34" charset="0"/>
              </a:defRPr>
            </a:lvl3pPr>
            <a:lvl4pPr marL="1624127" indent="-232019" defTabSz="950629" eaLnBrk="0" hangingPunct="0">
              <a:defRPr b="1">
                <a:solidFill>
                  <a:schemeClr val="tx1"/>
                </a:solidFill>
                <a:latin typeface="Arial" pitchFamily="34" charset="0"/>
              </a:defRPr>
            </a:lvl4pPr>
            <a:lvl5pPr marL="2088164" indent="-232019" defTabSz="950629" eaLnBrk="0" hangingPunct="0">
              <a:defRPr b="1">
                <a:solidFill>
                  <a:schemeClr val="tx1"/>
                </a:solidFill>
                <a:latin typeface="Arial" pitchFamily="34" charset="0"/>
              </a:defRPr>
            </a:lvl5pPr>
            <a:lvl6pPr marL="2552201" indent="-232019" defTabSz="950629" eaLnBrk="0" fontAlgn="base" hangingPunct="0">
              <a:spcBef>
                <a:spcPct val="0"/>
              </a:spcBef>
              <a:spcAft>
                <a:spcPct val="0"/>
              </a:spcAft>
              <a:defRPr b="1">
                <a:solidFill>
                  <a:schemeClr val="tx1"/>
                </a:solidFill>
                <a:latin typeface="Arial" pitchFamily="34" charset="0"/>
              </a:defRPr>
            </a:lvl6pPr>
            <a:lvl7pPr marL="3016237" indent="-232019" defTabSz="950629" eaLnBrk="0" fontAlgn="base" hangingPunct="0">
              <a:spcBef>
                <a:spcPct val="0"/>
              </a:spcBef>
              <a:spcAft>
                <a:spcPct val="0"/>
              </a:spcAft>
              <a:defRPr b="1">
                <a:solidFill>
                  <a:schemeClr val="tx1"/>
                </a:solidFill>
                <a:latin typeface="Arial" pitchFamily="34" charset="0"/>
              </a:defRPr>
            </a:lvl7pPr>
            <a:lvl8pPr marL="3480272" indent="-232019" defTabSz="950629" eaLnBrk="0" fontAlgn="base" hangingPunct="0">
              <a:spcBef>
                <a:spcPct val="0"/>
              </a:spcBef>
              <a:spcAft>
                <a:spcPct val="0"/>
              </a:spcAft>
              <a:defRPr b="1">
                <a:solidFill>
                  <a:schemeClr val="tx1"/>
                </a:solidFill>
                <a:latin typeface="Arial" pitchFamily="34" charset="0"/>
              </a:defRPr>
            </a:lvl8pPr>
            <a:lvl9pPr marL="3944311" indent="-232019" defTabSz="95062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25</a:t>
            </a:fld>
            <a:endParaRPr lang="en-US" dirty="0" smtClean="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3" y="4461195"/>
            <a:ext cx="5486401" cy="4114800"/>
          </a:xfrm>
          <a:noFill/>
          <a:ln w="9525">
            <a:noFill/>
            <a:miter lim="800000"/>
            <a:headEnd/>
            <a:tailEnd/>
          </a:ln>
          <a:effectLst/>
        </p:spPr>
        <p:txBody>
          <a:bodyPr vert="horz" wrap="square" lIns="94580" tIns="47290" rIns="94580" bIns="47290" numCol="1" anchor="t" anchorCtr="0" compatLnSpc="1">
            <a:prstTxWarp prst="textNoShape">
              <a:avLst/>
            </a:prstTxWarp>
            <a:noAutofit/>
          </a:bodyPr>
          <a:lstStyle/>
          <a:p>
            <a:pPr lvl="1" defTabSz="946589">
              <a:defRPr/>
            </a:pPr>
            <a:r>
              <a:rPr lang="en-US" dirty="0" smtClean="0">
                <a:ea typeface="Tahoma" panose="020B0604030504040204" pitchFamily="34" charset="0"/>
              </a:rPr>
              <a:t>The framework for the new NIH Strategic Plan</a:t>
            </a:r>
            <a:r>
              <a:rPr lang="en-US" baseline="0" dirty="0" smtClean="0">
                <a:ea typeface="Tahoma" panose="020B0604030504040204" pitchFamily="34" charset="0"/>
              </a:rPr>
              <a:t> is </a:t>
            </a:r>
            <a:r>
              <a:rPr lang="en-US" dirty="0" smtClean="0">
                <a:ea typeface="Tahoma" panose="020B0604030504040204" pitchFamily="34" charset="0"/>
              </a:rPr>
              <a:t>organized into three sections: * an Overview, * Areas of Opportunity, and * Unifying Principles. Each section includes broad trans-NIH opportunities and priorities. </a:t>
            </a:r>
          </a:p>
          <a:p>
            <a:pPr lvl="1" defTabSz="946589">
              <a:defRPr/>
            </a:pPr>
            <a:endParaRPr lang="en-US" dirty="0" smtClean="0">
              <a:ea typeface="Tahoma" panose="020B0604030504040204" pitchFamily="34" charset="0"/>
            </a:endParaRPr>
          </a:p>
          <a:p>
            <a:pPr lvl="1" defTabSz="946589">
              <a:defRPr/>
            </a:pPr>
            <a:r>
              <a:rPr lang="en-US" dirty="0" smtClean="0">
                <a:ea typeface="Tahoma" panose="020B0604030504040204" pitchFamily="34" charset="0"/>
              </a:rPr>
              <a:t>This framework was designed</a:t>
            </a:r>
            <a:r>
              <a:rPr lang="en-US" baseline="0" dirty="0" smtClean="0">
                <a:ea typeface="Tahoma" panose="020B0604030504040204" pitchFamily="34" charset="0"/>
              </a:rPr>
              <a:t> </a:t>
            </a:r>
            <a:r>
              <a:rPr lang="en-US" dirty="0" smtClean="0">
                <a:ea typeface="Tahoma" panose="020B0604030504040204" pitchFamily="34" charset="0"/>
              </a:rPr>
              <a:t>by NIH leadership, including input from the Advisory Committee to the NIH Director. Based on this framework, the Strategic Plan is being developed through a Working Group of Institute and Center representatives. A more complete set</a:t>
            </a:r>
            <a:r>
              <a:rPr lang="en-US" baseline="0" dirty="0" smtClean="0">
                <a:ea typeface="Tahoma" panose="020B0604030504040204" pitchFamily="34" charset="0"/>
              </a:rPr>
              <a:t> of slides </a:t>
            </a:r>
            <a:r>
              <a:rPr lang="en-US" dirty="0" smtClean="0">
                <a:ea typeface="Tahoma" panose="020B0604030504040204" pitchFamily="34" charset="0"/>
              </a:rPr>
              <a:t>with further details about this strategic planning process and its framework</a:t>
            </a:r>
            <a:r>
              <a:rPr lang="en-US" baseline="0" dirty="0" smtClean="0">
                <a:ea typeface="Tahoma" panose="020B0604030504040204" pitchFamily="34" charset="0"/>
              </a:rPr>
              <a:t> is available as Document 15 associated with my Director’s Report. </a:t>
            </a:r>
          </a:p>
          <a:p>
            <a:pPr lvl="1" defTabSz="946589">
              <a:defRPr/>
            </a:pPr>
            <a:endParaRPr lang="en-US" dirty="0" smtClean="0">
              <a:ea typeface="Tahoma" panose="020B0604030504040204" pitchFamily="34" charset="0"/>
            </a:endParaRPr>
          </a:p>
          <a:p>
            <a:pPr lvl="1" defTabSz="946589">
              <a:defRPr/>
            </a:pPr>
            <a:r>
              <a:rPr lang="en-US" dirty="0" smtClean="0">
                <a:ea typeface="Tahoma" panose="020B0604030504040204" pitchFamily="34" charset="0"/>
              </a:rPr>
              <a:t>This summer,</a:t>
            </a:r>
            <a:r>
              <a:rPr lang="en-US" baseline="0" dirty="0" smtClean="0">
                <a:ea typeface="Tahoma" panose="020B0604030504040204" pitchFamily="34" charset="0"/>
              </a:rPr>
              <a:t> p</a:t>
            </a:r>
            <a:r>
              <a:rPr lang="en-US" dirty="0" smtClean="0">
                <a:ea typeface="Tahoma" panose="020B0604030504040204" pitchFamily="34" charset="0"/>
              </a:rPr>
              <a:t>ublic input regarding the framework was collected through a Request for Information, which received 460 responses.</a:t>
            </a:r>
            <a:r>
              <a:rPr lang="en-US" baseline="0" dirty="0" smtClean="0">
                <a:ea typeface="Tahoma" panose="020B0604030504040204" pitchFamily="34" charset="0"/>
              </a:rPr>
              <a:t> T</a:t>
            </a:r>
            <a:r>
              <a:rPr lang="en-US" dirty="0" smtClean="0">
                <a:ea typeface="Tahoma" panose="020B0604030504040204" pitchFamily="34" charset="0"/>
              </a:rPr>
              <a:t>hree webinars were also held in August, with over 700 participants. The Strategic Plan will be presented to the Advisory Committee to the NIH Director in early December and delivered to Congress by mid-December. </a:t>
            </a:r>
          </a:p>
        </p:txBody>
      </p:sp>
      <p:sp>
        <p:nvSpPr>
          <p:cNvPr id="119812" name="Slide Number Placeholder 3"/>
          <p:cNvSpPr>
            <a:spLocks noGrp="1"/>
          </p:cNvSpPr>
          <p:nvPr>
            <p:ph type="sldNum" sz="quarter" idx="5"/>
          </p:nvPr>
        </p:nvSpPr>
        <p:spPr>
          <a:noFill/>
        </p:spPr>
        <p:txBody>
          <a:bodyPr/>
          <a:lstStyle/>
          <a:p>
            <a:pPr defTabSz="941468"/>
            <a:fld id="{3F3096A7-7907-4AE4-8BBC-4643BE8BB0EA}" type="slidenum">
              <a:rPr lang="en-US" smtClean="0">
                <a:solidFill>
                  <a:srgbClr val="000000"/>
                </a:solidFill>
              </a:rPr>
              <a:pPr defTabSz="941468"/>
              <a:t>26</a:t>
            </a:fld>
            <a:endParaRPr lang="en-US" dirty="0" smtClean="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3" y="4461195"/>
            <a:ext cx="5486401" cy="4114800"/>
          </a:xfrm>
          <a:noFill/>
          <a:ln w="9525">
            <a:noFill/>
            <a:miter lim="800000"/>
            <a:headEnd/>
            <a:tailEnd/>
          </a:ln>
          <a:effectLst/>
        </p:spPr>
        <p:txBody>
          <a:bodyPr vert="horz" wrap="square" lIns="94580" tIns="47290" rIns="94580" bIns="47290" numCol="1" anchor="t" anchorCtr="0" compatLnSpc="1">
            <a:prstTxWarp prst="textNoShape">
              <a:avLst/>
            </a:prstTxWarp>
            <a:noAutofit/>
          </a:bodyPr>
          <a:lstStyle/>
          <a:p>
            <a:pPr defTabSz="914214">
              <a:defRPr/>
            </a:pPr>
            <a:r>
              <a:rPr lang="en-US" dirty="0" smtClean="0">
                <a:latin typeface="Arial" panose="020B0604020202020204" pitchFamily="34" charset="0"/>
                <a:cs typeface="Arial" panose="020B0604020202020204" pitchFamily="34" charset="0"/>
              </a:rPr>
              <a:t>NIH continues its effort to enhance rigor and reproducibility in scientific research. The main goal is to clarify NIH’s long-standing expectations regarding rigor and transparency, and how we would like to see this described in grant applications. Recently, NIH notified the research community of plans to incorporate rigor and reproducibility in grant applications and review through the issuance of two Guide notices. </a:t>
            </a:r>
          </a:p>
          <a:p>
            <a:pPr defTabSz="914214">
              <a:defRPr/>
            </a:pPr>
            <a:endParaRPr lang="en-US" dirty="0" smtClean="0">
              <a:latin typeface="Arial" panose="020B0604020202020204" pitchFamily="34" charset="0"/>
              <a:cs typeface="Arial" panose="020B0604020202020204" pitchFamily="34" charset="0"/>
            </a:endParaRPr>
          </a:p>
          <a:p>
            <a:pPr defTabSz="914214">
              <a:defRPr/>
            </a:pPr>
            <a:r>
              <a:rPr lang="en-US" dirty="0" smtClean="0">
                <a:latin typeface="Arial" panose="020B0604020202020204" pitchFamily="34" charset="0"/>
                <a:cs typeface="Arial" panose="020B0604020202020204" pitchFamily="34" charset="0"/>
              </a:rPr>
              <a:t>* The first notice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“Enhancing Reproducibility through Rigor and Transparency”) provides information to clarify NIH expectations in four areas covered in grant applications: scientific premise, rigorous experimental design, consideration of relevant biological variables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such as sex), and authentication of key biological and/or chemical resources. * The second notice provides additional information regarding the consideration of sex as a biological variable in NIH-funded research.</a:t>
            </a:r>
          </a:p>
          <a:p>
            <a:pPr defTabSz="914214">
              <a:defRPr/>
            </a:pPr>
            <a:endParaRPr lang="en-US" dirty="0" smtClean="0">
              <a:latin typeface="Arial" panose="020B0604020202020204" pitchFamily="34" charset="0"/>
              <a:cs typeface="Arial" panose="020B0604020202020204" pitchFamily="34" charset="0"/>
            </a:endParaRPr>
          </a:p>
          <a:p>
            <a:pPr defTabSz="914214">
              <a:defRPr/>
            </a:pPr>
            <a:r>
              <a:rPr lang="en-US" dirty="0" smtClean="0">
                <a:latin typeface="Arial" panose="020B0604020202020204" pitchFamily="34" charset="0"/>
                <a:cs typeface="Arial" panose="020B0604020202020204" pitchFamily="34" charset="0"/>
              </a:rPr>
              <a:t>Pending approval of the Office of Management and Budget, the policy will go into effect for applications due January 25, 2016 and beyond. Instructions for applicants will be available in Fall 2015. </a:t>
            </a:r>
          </a:p>
          <a:p>
            <a:pPr defTabSz="914214">
              <a:defRPr/>
            </a:pPr>
            <a:r>
              <a:rPr lang="en-US" dirty="0" smtClean="0">
                <a:latin typeface="Arial" panose="020B0604020202020204" pitchFamily="34" charset="0"/>
                <a:cs typeface="Arial" panose="020B0604020202020204" pitchFamily="34" charset="0"/>
              </a:rPr>
              <a:t> </a:t>
            </a:r>
          </a:p>
        </p:txBody>
      </p:sp>
      <p:sp>
        <p:nvSpPr>
          <p:cNvPr id="119812" name="Slide Number Placeholder 3"/>
          <p:cNvSpPr>
            <a:spLocks noGrp="1"/>
          </p:cNvSpPr>
          <p:nvPr>
            <p:ph type="sldNum" sz="quarter" idx="5"/>
          </p:nvPr>
        </p:nvSpPr>
        <p:spPr>
          <a:noFill/>
        </p:spPr>
        <p:txBody>
          <a:bodyPr/>
          <a:lstStyle/>
          <a:p>
            <a:pPr defTabSz="941468"/>
            <a:fld id="{3F3096A7-7907-4AE4-8BBC-4643BE8BB0EA}" type="slidenum">
              <a:rPr lang="en-US" smtClean="0">
                <a:solidFill>
                  <a:srgbClr val="000000"/>
                </a:solidFill>
              </a:rPr>
              <a:pPr defTabSz="941468"/>
              <a:t>27</a:t>
            </a:fld>
            <a:endParaRPr lang="en-US" dirty="0" smtClean="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792166" y="4446592"/>
            <a:ext cx="5486401" cy="4554264"/>
          </a:xfrm>
        </p:spPr>
        <p:txBody>
          <a:bodyPr/>
          <a:lstStyle/>
          <a:p>
            <a:r>
              <a:rPr lang="en-US" dirty="0" smtClean="0"/>
              <a:t>The </a:t>
            </a:r>
            <a:r>
              <a:rPr lang="en-US" dirty="0"/>
              <a:t>21</a:t>
            </a:r>
            <a:r>
              <a:rPr lang="en-US" baseline="30000" dirty="0"/>
              <a:t>st</a:t>
            </a:r>
            <a:r>
              <a:rPr lang="en-US" dirty="0"/>
              <a:t> Century Cures </a:t>
            </a:r>
            <a:r>
              <a:rPr lang="en-US" dirty="0" smtClean="0"/>
              <a:t>bill (H.R.</a:t>
            </a:r>
            <a:r>
              <a:rPr lang="en-US" baseline="0" dirty="0" smtClean="0"/>
              <a:t> 6) </a:t>
            </a:r>
            <a:r>
              <a:rPr lang="en-US" dirty="0" smtClean="0"/>
              <a:t>was * passed by the </a:t>
            </a:r>
            <a:r>
              <a:rPr lang="en-US" dirty="0"/>
              <a:t>House </a:t>
            </a:r>
            <a:r>
              <a:rPr lang="en-US" dirty="0" smtClean="0"/>
              <a:t>of Representatives on </a:t>
            </a:r>
            <a:r>
              <a:rPr lang="en-US" dirty="0"/>
              <a:t>July </a:t>
            </a:r>
            <a:r>
              <a:rPr lang="en-US" dirty="0" smtClean="0"/>
              <a:t>10. In very</a:t>
            </a:r>
            <a:r>
              <a:rPr lang="en-US" baseline="0" dirty="0" smtClean="0"/>
              <a:t> general terms, the bill </a:t>
            </a:r>
            <a:r>
              <a:rPr lang="en-US" dirty="0" smtClean="0"/>
              <a:t>* </a:t>
            </a:r>
            <a:r>
              <a:rPr lang="en-US" dirty="0"/>
              <a:t>boosts NIH research and reforms FDA’s regulatory framework, so as to accelerate the discovery, development, and delivery of cures</a:t>
            </a:r>
          </a:p>
          <a:p>
            <a:endParaRPr lang="en-US" dirty="0" smtClean="0"/>
          </a:p>
          <a:p>
            <a:r>
              <a:rPr lang="en-US" dirty="0" smtClean="0"/>
              <a:t>More specifically, the bill </a:t>
            </a:r>
            <a:r>
              <a:rPr lang="en-US" dirty="0"/>
              <a:t>authorizes 4% annual increases in the NIH budget for </a:t>
            </a:r>
            <a:r>
              <a:rPr lang="en-US" dirty="0" smtClean="0"/>
              <a:t>Fiscal Years</a:t>
            </a:r>
            <a:r>
              <a:rPr lang="en-US" baseline="0" dirty="0" smtClean="0"/>
              <a:t> </a:t>
            </a:r>
            <a:r>
              <a:rPr lang="en-US" dirty="0" smtClean="0"/>
              <a:t>2016-2018</a:t>
            </a:r>
            <a:r>
              <a:rPr lang="en-US" dirty="0"/>
              <a:t>, and establishes </a:t>
            </a:r>
            <a:r>
              <a:rPr lang="en-US" dirty="0" smtClean="0"/>
              <a:t>a ‘NIH </a:t>
            </a:r>
            <a:r>
              <a:rPr lang="en-US" dirty="0"/>
              <a:t>and Cures Innovation </a:t>
            </a:r>
            <a:r>
              <a:rPr lang="en-US" dirty="0" smtClean="0"/>
              <a:t>Fund,’ </a:t>
            </a:r>
            <a:r>
              <a:rPr lang="en-US" dirty="0"/>
              <a:t>which would provide an additional $1.86 billion annually </a:t>
            </a:r>
            <a:r>
              <a:rPr lang="en-US" dirty="0" smtClean="0"/>
              <a:t>to NIH for Fiscal Years</a:t>
            </a:r>
            <a:r>
              <a:rPr lang="en-US" baseline="0" dirty="0" smtClean="0"/>
              <a:t> 20</a:t>
            </a:r>
            <a:r>
              <a:rPr lang="en-US" dirty="0" smtClean="0"/>
              <a:t>16-2020</a:t>
            </a:r>
            <a:r>
              <a:rPr lang="en-US" dirty="0"/>
              <a:t>. </a:t>
            </a:r>
            <a:r>
              <a:rPr lang="en-US" dirty="0" smtClean="0"/>
              <a:t>As I mentioned earlier, </a:t>
            </a:r>
            <a:r>
              <a:rPr lang="en-US" dirty="0"/>
              <a:t>the bill would </a:t>
            </a:r>
            <a:r>
              <a:rPr lang="en-US" dirty="0" smtClean="0"/>
              <a:t>also require </a:t>
            </a:r>
            <a:r>
              <a:rPr lang="en-US" dirty="0"/>
              <a:t>the NIH to create </a:t>
            </a:r>
            <a:r>
              <a:rPr lang="en-US" dirty="0" smtClean="0"/>
              <a:t>5-year </a:t>
            </a:r>
            <a:r>
              <a:rPr lang="en-US" dirty="0"/>
              <a:t>strategic research </a:t>
            </a:r>
            <a:r>
              <a:rPr lang="en-US" dirty="0" smtClean="0"/>
              <a:t>plans. The House bill also identifies </a:t>
            </a:r>
            <a:r>
              <a:rPr lang="en-US" dirty="0"/>
              <a:t>several strategic focus areas for </a:t>
            </a:r>
            <a:r>
              <a:rPr lang="en-US" dirty="0" smtClean="0"/>
              <a:t>research: </a:t>
            </a:r>
            <a:r>
              <a:rPr lang="en-US" dirty="0"/>
              <a:t>biomarkers, precision medicine, infectious diseases, and antibiotics. </a:t>
            </a:r>
            <a:r>
              <a:rPr lang="en-US" dirty="0" smtClean="0"/>
              <a:t>Finally</a:t>
            </a:r>
            <a:r>
              <a:rPr lang="en-US" dirty="0"/>
              <a:t>, </a:t>
            </a:r>
            <a:r>
              <a:rPr lang="en-US" dirty="0" smtClean="0"/>
              <a:t>each NIH Institute and Center would </a:t>
            </a:r>
            <a:r>
              <a:rPr lang="en-US" dirty="0"/>
              <a:t>be mandated to spend a percentage of its budget on </a:t>
            </a:r>
            <a:r>
              <a:rPr lang="en-US" dirty="0" smtClean="0"/>
              <a:t>high-risk, </a:t>
            </a:r>
            <a:r>
              <a:rPr lang="en-US" dirty="0"/>
              <a:t>high-return </a:t>
            </a:r>
            <a:r>
              <a:rPr lang="en-US" dirty="0" smtClean="0"/>
              <a:t>research; this </a:t>
            </a:r>
            <a:r>
              <a:rPr lang="en-US" dirty="0"/>
              <a:t>percentage would be determined by the NIH Director.</a:t>
            </a:r>
          </a:p>
          <a:p>
            <a:endParaRPr lang="en-US" dirty="0"/>
          </a:p>
          <a:p>
            <a:r>
              <a:rPr lang="en-US" dirty="0" smtClean="0"/>
              <a:t>* Meanwhile, the Senate </a:t>
            </a:r>
            <a:r>
              <a:rPr lang="en-US" dirty="0"/>
              <a:t>has been developing its own vision for biomedical research reform and stimulation, referred to as the “</a:t>
            </a:r>
            <a:r>
              <a:rPr lang="en-US" dirty="0" smtClean="0"/>
              <a:t>Innovations Bill,” but </a:t>
            </a:r>
            <a:r>
              <a:rPr lang="en-US" dirty="0"/>
              <a:t>a draft has not yet been released. Therefore, any proposals to alter the NIH budget or proposals for regulatory reform are subject to change</a:t>
            </a:r>
            <a:r>
              <a:rPr lang="en-US" dirty="0" smtClean="0"/>
              <a:t>.</a:t>
            </a:r>
          </a:p>
          <a:p>
            <a:endParaRPr lang="en-US" dirty="0" smtClean="0"/>
          </a:p>
          <a:p>
            <a:r>
              <a:rPr lang="en-US" dirty="0" smtClean="0"/>
              <a:t>In</a:t>
            </a:r>
            <a:r>
              <a:rPr lang="en-US" baseline="0" dirty="0" smtClean="0"/>
              <a:t> summary, there is both excitement and uncertainty with respect to the potential of a major NIH-enhancing bill becoming law. We are obviously following these developments very carefully. </a:t>
            </a:r>
            <a:endParaRPr lang="en-US" dirty="0"/>
          </a:p>
        </p:txBody>
      </p:sp>
      <p:sp>
        <p:nvSpPr>
          <p:cNvPr id="4" name="Slide Number Placeholder 3"/>
          <p:cNvSpPr>
            <a:spLocks noGrp="1"/>
          </p:cNvSpPr>
          <p:nvPr>
            <p:ph type="sldNum" sz="quarter" idx="10"/>
          </p:nvPr>
        </p:nvSpPr>
        <p:spPr/>
        <p:txBody>
          <a:bodyPr/>
          <a:lstStyle/>
          <a:p>
            <a:fld id="{3FAB0A53-86D0-48F4-A91F-E0F06535453B}" type="slidenum">
              <a:rPr lang="en-US" smtClean="0"/>
              <a:t>28</a:t>
            </a:fld>
            <a:endParaRPr lang="en-US"/>
          </a:p>
        </p:txBody>
      </p:sp>
    </p:spTree>
    <p:extLst>
      <p:ext uri="{BB962C8B-B14F-4D97-AF65-F5344CB8AC3E}">
        <p14:creationId xmlns:p14="http://schemas.microsoft.com/office/powerpoint/2010/main" val="1489069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smtClean="0"/>
              <a:t>Looking</a:t>
            </a:r>
            <a:r>
              <a:rPr lang="en-US" baseline="0" dirty="0" smtClean="0"/>
              <a:t> ahead to Fiscal Year 2016 and the budget, the summer months have not seen the ideal federal budget process progress, and it is expected that a Continuing Resolution will be necessary to fund the government into the next Fiscal Year.  </a:t>
            </a:r>
          </a:p>
          <a:p>
            <a:endParaRPr lang="en-US" baseline="0" dirty="0" smtClean="0"/>
          </a:p>
          <a:p>
            <a:r>
              <a:rPr lang="en-US" baseline="0" dirty="0" smtClean="0"/>
              <a:t>* </a:t>
            </a:r>
            <a:r>
              <a:rPr lang="en-US" dirty="0" smtClean="0"/>
              <a:t>As</a:t>
            </a:r>
            <a:r>
              <a:rPr lang="en-US" baseline="0" dirty="0" smtClean="0"/>
              <a:t> shown here, the House Labor/HHS Appropriations Subcommittee has approved a funding bill that includes a 3.3% increase for NIH and a 3.4% increase for NHGRI. The Senate’s counterpart has approved a 6.0% increase for NIH and a 4.4% increase for NHGRI. These increases would be significantly larger than the previous Fiscal Year and others that we have seen in recent budget cycles. However, neither chamber’s full Appropriations Committee has yet taken up these bills. As you know, if Congress does not pass a budget or a Continuing Resolution by October 1, the government will shut down.  </a:t>
            </a:r>
          </a:p>
          <a:p>
            <a:endParaRPr lang="en-US" baseline="0" dirty="0" smtClean="0"/>
          </a:p>
          <a:p>
            <a:r>
              <a:rPr lang="en-US" baseline="0" dirty="0" smtClean="0"/>
              <a:t>Meanwhile, the President’s budget request as well as the current House and Senate bills contain a little over $200M of new funds for the Precision Medicine Initiative, which I will be discussing in greater detail later in my Director’s Report. </a:t>
            </a:r>
          </a:p>
          <a:p>
            <a:endParaRPr lang="en-US" baseline="0" dirty="0" smtClean="0"/>
          </a:p>
        </p:txBody>
      </p:sp>
      <p:sp>
        <p:nvSpPr>
          <p:cNvPr id="4" name="Slide Number Placeholder 3"/>
          <p:cNvSpPr>
            <a:spLocks noGrp="1"/>
          </p:cNvSpPr>
          <p:nvPr>
            <p:ph type="sldNum" sz="quarter" idx="10"/>
          </p:nvPr>
        </p:nvSpPr>
        <p:spPr/>
        <p:txBody>
          <a:bodyPr/>
          <a:lstStyle/>
          <a:p>
            <a:fld id="{5B6CE0F2-70EA-43E2-9B6A-D90CC32518E6}" type="slidenum">
              <a:rPr lang="en-US" smtClean="0"/>
              <a:t>29</a:t>
            </a:fld>
            <a:endParaRPr lang="en-US"/>
          </a:p>
        </p:txBody>
      </p:sp>
    </p:spTree>
    <p:extLst>
      <p:ext uri="{BB962C8B-B14F-4D97-AF65-F5344CB8AC3E}">
        <p14:creationId xmlns:p14="http://schemas.microsoft.com/office/powerpoint/2010/main" val="1385421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cs typeface="Arial" pitchFamily="34" charset="0"/>
              </a:rPr>
              <a:t>There will be several other presentations during the Open Session of this Council meeting. My Director’s Report is tailored around these presentations, and I will </a:t>
            </a:r>
            <a:r>
              <a:rPr lang="en-US" u="sng" dirty="0">
                <a:latin typeface="Arial" pitchFamily="34" charset="0"/>
                <a:cs typeface="Arial" pitchFamily="34" charset="0"/>
              </a:rPr>
              <a:t>not</a:t>
            </a:r>
            <a:r>
              <a:rPr lang="en-US" dirty="0">
                <a:latin typeface="Arial" pitchFamily="34" charset="0"/>
                <a:cs typeface="Arial" pitchFamily="34" charset="0"/>
              </a:rPr>
              <a:t> discuss in detail the topics that others will </a:t>
            </a:r>
            <a:r>
              <a:rPr lang="en-US" dirty="0" smtClean="0">
                <a:latin typeface="Arial" pitchFamily="34" charset="0"/>
                <a:cs typeface="Arial" pitchFamily="34" charset="0"/>
              </a:rPr>
              <a:t>cover. </a:t>
            </a:r>
            <a:endParaRPr lang="en-US" dirty="0">
              <a:latin typeface="Arial" pitchFamily="34" charset="0"/>
              <a:cs typeface="Arial" pitchFamily="34" charset="0"/>
            </a:endParaRPr>
          </a:p>
          <a:p>
            <a:endParaRPr lang="en-US" dirty="0">
              <a:latin typeface="Arial" pitchFamily="34" charset="0"/>
              <a:cs typeface="Arial" pitchFamily="34" charset="0"/>
            </a:endParaRPr>
          </a:p>
          <a:p>
            <a:pPr lvl="1" defTabSz="921214">
              <a:defRPr/>
            </a:pPr>
            <a:r>
              <a:rPr lang="en-US" dirty="0" smtClean="0">
                <a:latin typeface="Arial" pitchFamily="34" charset="0"/>
                <a:cs typeface="Arial" pitchFamily="34" charset="0"/>
              </a:rPr>
              <a:t>* After my Director’s Report, Dr. </a:t>
            </a:r>
            <a:r>
              <a:rPr lang="en-US" dirty="0"/>
              <a:t>Lisa Parker will present a report from the Genomics and Society Working Group of this Council. * Dr. Teri Manolio will then present a report from the recent workshop on Research Directions in Stevens Johnson Syndrome – Toxic Epidermal Necrolysis.</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a:t>
            </a:fld>
            <a:endParaRPr lang="en-US" dirty="0" smtClean="0">
              <a:solidFill>
                <a:prstClr val="black"/>
              </a:solidFill>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701675"/>
            <a:ext cx="4679950" cy="3509963"/>
          </a:xfrm>
          <a:prstGeom prst="rect">
            <a:avLst/>
          </a:prstGeom>
        </p:spPr>
      </p:sp>
      <p:sp>
        <p:nvSpPr>
          <p:cNvPr id="3" name="Notes Placeholder 2"/>
          <p:cNvSpPr>
            <a:spLocks noGrp="1"/>
          </p:cNvSpPr>
          <p:nvPr>
            <p:ph type="body" idx="1"/>
          </p:nvPr>
        </p:nvSpPr>
        <p:spPr/>
        <p:txBody>
          <a:bodyPr/>
          <a:lstStyle/>
          <a:p>
            <a:pPr defTabSz="914214">
              <a:spcAft>
                <a:spcPts val="0"/>
              </a:spcAft>
            </a:pPr>
            <a:r>
              <a:rPr lang="en-US" dirty="0" smtClean="0">
                <a:ea typeface="Calibri"/>
              </a:rPr>
              <a:t>In May,</a:t>
            </a:r>
            <a:r>
              <a:rPr lang="en-US" dirty="0">
                <a:ea typeface="Calibri"/>
              </a:rPr>
              <a:t> </a:t>
            </a:r>
            <a:r>
              <a:rPr lang="en-US" dirty="0" smtClean="0">
                <a:ea typeface="Calibri"/>
              </a:rPr>
              <a:t>* Senators Richard Durbin </a:t>
            </a:r>
            <a:r>
              <a:rPr lang="en-US" dirty="0">
                <a:ea typeface="Calibri"/>
              </a:rPr>
              <a:t>and </a:t>
            </a:r>
            <a:r>
              <a:rPr lang="en-US" dirty="0" smtClean="0">
                <a:ea typeface="Calibri"/>
              </a:rPr>
              <a:t>Lindsey</a:t>
            </a:r>
            <a:r>
              <a:rPr lang="en-US" baseline="0" dirty="0" smtClean="0">
                <a:ea typeface="Calibri"/>
              </a:rPr>
              <a:t> </a:t>
            </a:r>
            <a:r>
              <a:rPr lang="en-US" dirty="0" smtClean="0">
                <a:ea typeface="Calibri"/>
              </a:rPr>
              <a:t>Graham </a:t>
            </a:r>
            <a:r>
              <a:rPr lang="en-US" dirty="0">
                <a:ea typeface="Calibri"/>
              </a:rPr>
              <a:t>held an event to </a:t>
            </a:r>
            <a:r>
              <a:rPr lang="en-US" dirty="0" smtClean="0">
                <a:ea typeface="Calibri"/>
              </a:rPr>
              <a:t>announce a new </a:t>
            </a:r>
            <a:r>
              <a:rPr lang="en-US" dirty="0">
                <a:ea typeface="Calibri"/>
              </a:rPr>
              <a:t>Congressional NIH </a:t>
            </a:r>
            <a:r>
              <a:rPr lang="en-US" dirty="0" smtClean="0">
                <a:ea typeface="Calibri"/>
              </a:rPr>
              <a:t>Caucus. *</a:t>
            </a:r>
            <a:r>
              <a:rPr lang="en-US" baseline="0" dirty="0" smtClean="0">
                <a:ea typeface="Calibri"/>
              </a:rPr>
              <a:t> The goal of this Caucus is to increase the purchasing power </a:t>
            </a:r>
            <a:r>
              <a:rPr lang="en-US" dirty="0" smtClean="0">
                <a:ea typeface="Calibri"/>
              </a:rPr>
              <a:t>that NIH has lost in the last several years and provide steady, predictable growth for biomedical research in the future.</a:t>
            </a:r>
            <a:r>
              <a:rPr lang="en-US" baseline="0" dirty="0" smtClean="0">
                <a:ea typeface="Calibri"/>
              </a:rPr>
              <a:t> </a:t>
            </a:r>
            <a:r>
              <a:rPr lang="en-US" dirty="0" smtClean="0">
                <a:ea typeface="Calibri"/>
              </a:rPr>
              <a:t>In addition, Caucus members hope to shine a light on what the NIH does, informing the American tax payer that NIH represents a great return on investment.  </a:t>
            </a:r>
          </a:p>
          <a:p>
            <a:pPr>
              <a:spcAft>
                <a:spcPts val="0"/>
              </a:spcAft>
            </a:pPr>
            <a:endParaRPr lang="en-US" b="1" dirty="0">
              <a:ea typeface="Calibri"/>
            </a:endParaRPr>
          </a:p>
          <a:p>
            <a:pPr>
              <a:spcAft>
                <a:spcPts val="0"/>
              </a:spcAft>
            </a:pPr>
            <a:r>
              <a:rPr lang="en-US" dirty="0" smtClean="0">
                <a:ea typeface="Calibri"/>
              </a:rPr>
              <a:t>* The </a:t>
            </a:r>
            <a:r>
              <a:rPr lang="en-US" dirty="0">
                <a:ea typeface="Calibri"/>
              </a:rPr>
              <a:t>Senate </a:t>
            </a:r>
            <a:r>
              <a:rPr lang="en-US" dirty="0" smtClean="0">
                <a:ea typeface="Calibri"/>
              </a:rPr>
              <a:t>Caucus consists of a bipartisan group of 23 senators, and is co-chaired</a:t>
            </a:r>
            <a:r>
              <a:rPr lang="en-US" baseline="0" dirty="0" smtClean="0">
                <a:ea typeface="Calibri"/>
              </a:rPr>
              <a:t> by Senators Durbin and Graham. * The House Caucus consists of a bipartisan group of 17 representatives, and is co-chaired by Representatives Higgins, King, and </a:t>
            </a:r>
            <a:r>
              <a:rPr lang="en-US" baseline="0" dirty="0" err="1" smtClean="0">
                <a:ea typeface="Calibri"/>
              </a:rPr>
              <a:t>Delauro</a:t>
            </a:r>
            <a:r>
              <a:rPr lang="en-US" baseline="0" dirty="0" smtClean="0">
                <a:ea typeface="Calibri"/>
              </a:rPr>
              <a:t>. </a:t>
            </a:r>
          </a:p>
        </p:txBody>
      </p:sp>
      <p:sp>
        <p:nvSpPr>
          <p:cNvPr id="4" name="Slide Number Placeholder 3"/>
          <p:cNvSpPr>
            <a:spLocks noGrp="1"/>
          </p:cNvSpPr>
          <p:nvPr>
            <p:ph type="sldNum" sz="quarter" idx="10"/>
          </p:nvPr>
        </p:nvSpPr>
        <p:spPr/>
        <p:txBody>
          <a:bodyPr/>
          <a:lstStyle/>
          <a:p>
            <a:fld id="{5B6CE0F2-70EA-43E2-9B6A-D90CC32518E6}" type="slidenum">
              <a:rPr lang="en-US" smtClean="0"/>
              <a:t>30</a:t>
            </a:fld>
            <a:endParaRPr lang="en-US"/>
          </a:p>
        </p:txBody>
      </p:sp>
    </p:spTree>
    <p:extLst>
      <p:ext uri="{BB962C8B-B14F-4D97-AF65-F5344CB8AC3E}">
        <p14:creationId xmlns:p14="http://schemas.microsoft.com/office/powerpoint/2010/main" val="2392859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31</a:t>
            </a:fld>
            <a:endParaRPr lang="en-US" dirty="0" smtClean="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70" tIns="46936" rIns="93870" bIns="46936" numCol="1" anchor="t" anchorCtr="0" compatLnSpc="1">
            <a:prstTxWarp prst="textNoShape">
              <a:avLst/>
            </a:prstTxWarp>
          </a:bodyPr>
          <a:lstStyle/>
          <a:p>
            <a:r>
              <a:rPr lang="en-US" dirty="0"/>
              <a:t>NHGRI grantee, friend, and colleague— Dr. Bill </a:t>
            </a:r>
            <a:r>
              <a:rPr lang="en-US" dirty="0" err="1"/>
              <a:t>Gelbart</a:t>
            </a:r>
            <a:r>
              <a:rPr lang="en-US" dirty="0"/>
              <a:t>— passed away in August. Bill was Professor of Molecular and Cellular Biology at Harvard University, and was a Principal Investigator of </a:t>
            </a:r>
            <a:r>
              <a:rPr lang="en-US" dirty="0" err="1"/>
              <a:t>FlyBase</a:t>
            </a:r>
            <a:r>
              <a:rPr lang="en-US" dirty="0"/>
              <a:t> since 1991. His laboratory focused on understanding the molecular basis of pattern formation in higher animals. </a:t>
            </a:r>
          </a:p>
          <a:p>
            <a:endParaRPr lang="en-US" dirty="0"/>
          </a:p>
          <a:p>
            <a:r>
              <a:rPr lang="en-US" dirty="0"/>
              <a:t>Bill also served as a member of this National Advisory Council for Human Genome Research, and was a long-time member (and most recently the Chair) of the NHGRI Sequencing Advisory Panel. He was a prototypic colleague of the Institute, and a well-respected member of </a:t>
            </a:r>
            <a:r>
              <a:rPr lang="en-US" dirty="0" smtClean="0"/>
              <a:t>the genomics </a:t>
            </a:r>
            <a:r>
              <a:rPr lang="en-US" dirty="0"/>
              <a:t>community. He was a true friend, collaborator, and mentor to many of us here at NHGRI. He will be greatly missed.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495">
              <a:defRPr/>
            </a:pPr>
            <a:fld id="{EF1538E9-0E3C-4F99-854D-827A84D0C00A}" type="slidenum">
              <a:rPr lang="en-US" smtClean="0">
                <a:solidFill>
                  <a:srgbClr val="000000"/>
                </a:solidFill>
              </a:rPr>
              <a:pPr defTabSz="925495">
                <a:defRPr/>
              </a:pPr>
              <a:t>32</a:t>
            </a:fld>
            <a:endParaRPr lang="en-US" dirty="0" smtClean="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70" tIns="46936" rIns="93870" bIns="46936" numCol="1" anchor="t" anchorCtr="0" compatLnSpc="1">
            <a:prstTxWarp prst="textNoShape">
              <a:avLst/>
            </a:prstTxWarp>
          </a:bodyPr>
          <a:lstStyle/>
          <a:p>
            <a:pPr defTabSz="914029">
              <a:defRPr/>
            </a:pPr>
            <a:r>
              <a:rPr lang="en-US" dirty="0"/>
              <a:t>I am also saddened to report that Dr. Eric Davidson passed away earlier this month. Eric was a long-time Professor of Cell Biology at Cal Tech, who greatly contributed to our understanding of the genomics of gene regulation and the importance of gene regulatory networks. He </a:t>
            </a:r>
            <a:r>
              <a:rPr lang="en-US" dirty="0" smtClean="0"/>
              <a:t>led </a:t>
            </a:r>
            <a:r>
              <a:rPr lang="en-US" dirty="0"/>
              <a:t>the effort with others to derive the complete genome sequence of the purple sea urchin, and was </a:t>
            </a:r>
            <a:r>
              <a:rPr lang="en-US" dirty="0" smtClean="0"/>
              <a:t>a key </a:t>
            </a:r>
            <a:r>
              <a:rPr lang="en-US" dirty="0"/>
              <a:t>participant in a number of important NHGRI meetings and planning sessions over the years (especially those related to comparative genomics). </a:t>
            </a:r>
          </a:p>
          <a:p>
            <a:pPr defTabSz="914029">
              <a:defRPr/>
            </a:pPr>
            <a:endParaRPr lang="en-US" dirty="0"/>
          </a:p>
          <a:p>
            <a:pPr defTabSz="914029">
              <a:defRPr/>
            </a:pPr>
            <a:r>
              <a:rPr lang="en-US" dirty="0"/>
              <a:t>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495">
              <a:defRPr/>
            </a:pPr>
            <a:fld id="{EF1538E9-0E3C-4F99-854D-827A84D0C00A}" type="slidenum">
              <a:rPr lang="en-US" smtClean="0">
                <a:solidFill>
                  <a:srgbClr val="000000"/>
                </a:solidFill>
              </a:rPr>
              <a:pPr defTabSz="925495">
                <a:defRPr/>
              </a:pPr>
              <a:t>33</a:t>
            </a:fld>
            <a:endParaRPr lang="en-US" dirty="0" smtClean="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70" tIns="46936" rIns="93870" bIns="46936" numCol="1" anchor="t" anchorCtr="0" compatLnSpc="1">
            <a:prstTxWarp prst="textNoShape">
              <a:avLst/>
            </a:prstTxWarp>
          </a:bodyPr>
          <a:lstStyle/>
          <a:p>
            <a:pPr defTabSz="914029">
              <a:defRPr/>
            </a:pPr>
            <a:r>
              <a:rPr lang="en-US" b="0" i="0" kern="1200" dirty="0" smtClean="0">
                <a:effectLst/>
                <a:latin typeface="Arial" panose="020B0604020202020204" pitchFamily="34" charset="0"/>
                <a:cs typeface="Arial" panose="020B0604020202020204" pitchFamily="34" charset="0"/>
              </a:rPr>
              <a:t>In terms of highlights about major figures</a:t>
            </a:r>
            <a:r>
              <a:rPr lang="en-US" b="0" i="0" kern="1200" baseline="0" dirty="0" smtClean="0">
                <a:effectLst/>
                <a:latin typeface="Arial" panose="020B0604020202020204" pitchFamily="34" charset="0"/>
                <a:cs typeface="Arial" panose="020B0604020202020204" pitchFamily="34" charset="0"/>
              </a:rPr>
              <a:t> in the genomics community and good NHGRI colleagues, f</a:t>
            </a:r>
            <a:r>
              <a:rPr lang="en-US" b="0" i="0" kern="1200" dirty="0" smtClean="0">
                <a:effectLst/>
                <a:latin typeface="Arial" panose="020B0604020202020204" pitchFamily="34" charset="0"/>
                <a:cs typeface="Arial" panose="020B0604020202020204" pitchFamily="34" charset="0"/>
              </a:rPr>
              <a:t>ormer Council member</a:t>
            </a:r>
            <a:r>
              <a:rPr lang="en-US" b="0" i="0" kern="1200" baseline="0" dirty="0" smtClean="0">
                <a:effectLst/>
                <a:latin typeface="Arial" panose="020B0604020202020204" pitchFamily="34" charset="0"/>
                <a:cs typeface="Arial" panose="020B0604020202020204" pitchFamily="34" charset="0"/>
              </a:rPr>
              <a:t> Dr. </a:t>
            </a:r>
            <a:r>
              <a:rPr lang="en-US" b="0" i="0" kern="1200" dirty="0" smtClean="0">
                <a:effectLst/>
                <a:latin typeface="Arial" panose="020B0604020202020204" pitchFamily="34" charset="0"/>
                <a:cs typeface="Arial" panose="020B0604020202020204" pitchFamily="34" charset="0"/>
              </a:rPr>
              <a:t>Jill Mesirov has been appointed Associate Vice Chancellor for Computational Health Sciences and Professor of Medicine at the University of California, San Diego School of Medicine and </a:t>
            </a:r>
            <a:r>
              <a:rPr lang="en-US" b="0" i="0" kern="1200" dirty="0" err="1" smtClean="0">
                <a:effectLst/>
                <a:latin typeface="Arial" panose="020B0604020202020204" pitchFamily="34" charset="0"/>
                <a:cs typeface="Arial" panose="020B0604020202020204" pitchFamily="34" charset="0"/>
              </a:rPr>
              <a:t>Moores</a:t>
            </a:r>
            <a:r>
              <a:rPr lang="en-US" b="0" i="0" kern="1200" dirty="0" smtClean="0">
                <a:effectLst/>
                <a:latin typeface="Arial" panose="020B0604020202020204" pitchFamily="34" charset="0"/>
                <a:cs typeface="Arial" panose="020B0604020202020204" pitchFamily="34" charset="0"/>
              </a:rPr>
              <a:t> Cancer Center.</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495">
              <a:defRPr/>
            </a:pPr>
            <a:fld id="{EF1538E9-0E3C-4F99-854D-827A84D0C00A}" type="slidenum">
              <a:rPr lang="en-US" smtClean="0">
                <a:solidFill>
                  <a:srgbClr val="000000"/>
                </a:solidFill>
              </a:rPr>
              <a:pPr defTabSz="925495">
                <a:defRPr/>
              </a:pPr>
              <a:t>34</a:t>
            </a:fld>
            <a:endParaRPr lang="en-US" dirty="0" smtClean="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70" tIns="46936" rIns="93870" bIns="46936" numCol="1" anchor="t" anchorCtr="0" compatLnSpc="1">
            <a:prstTxWarp prst="textNoShape">
              <a:avLst/>
            </a:prstTxWarp>
          </a:bodyPr>
          <a:lstStyle/>
          <a:p>
            <a:pPr defTabSz="914029">
              <a:defRPr/>
            </a:pPr>
            <a:r>
              <a:rPr lang="en-US" b="0" i="0" kern="1200" dirty="0" smtClean="0">
                <a:effectLst/>
                <a:latin typeface="Arial" panose="020B0604020202020204" pitchFamily="34" charset="0"/>
                <a:cs typeface="Arial" panose="020B0604020202020204" pitchFamily="34" charset="0"/>
              </a:rPr>
              <a:t>Just two weeks ago, it was announced that Council member</a:t>
            </a:r>
            <a:r>
              <a:rPr lang="en-US" b="0" i="0" kern="1200" baseline="0" dirty="0" smtClean="0">
                <a:effectLst/>
                <a:latin typeface="Arial" panose="020B0604020202020204" pitchFamily="34" charset="0"/>
                <a:cs typeface="Arial" panose="020B0604020202020204" pitchFamily="34" charset="0"/>
              </a:rPr>
              <a:t> Dr. </a:t>
            </a:r>
            <a:r>
              <a:rPr lang="en-US" b="0" i="0" kern="1200" dirty="0" smtClean="0">
                <a:effectLst/>
                <a:latin typeface="Arial" panose="020B0604020202020204" pitchFamily="34" charset="0"/>
                <a:cs typeface="Arial" panose="020B0604020202020204" pitchFamily="34" charset="0"/>
              </a:rPr>
              <a:t>Carlos Bustamante has been appointed the </a:t>
            </a:r>
            <a:r>
              <a:rPr lang="en-US" b="0" i="0" kern="1200" baseline="0" dirty="0" smtClean="0">
                <a:effectLst/>
                <a:latin typeface="Arial" panose="020B0604020202020204" pitchFamily="34" charset="0"/>
                <a:cs typeface="Arial" panose="020B0604020202020204" pitchFamily="34" charset="0"/>
              </a:rPr>
              <a:t>I</a:t>
            </a:r>
            <a:r>
              <a:rPr lang="en-US" dirty="0" smtClean="0"/>
              <a:t>naugural </a:t>
            </a:r>
            <a:r>
              <a:rPr lang="en-US" dirty="0"/>
              <a:t>Chair of the Stanford Department of Biomedical Data Science.</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495">
              <a:defRPr/>
            </a:pPr>
            <a:fld id="{EF1538E9-0E3C-4F99-854D-827A84D0C00A}" type="slidenum">
              <a:rPr lang="en-US" smtClean="0">
                <a:solidFill>
                  <a:srgbClr val="000000"/>
                </a:solidFill>
              </a:rPr>
              <a:pPr defTabSz="925495">
                <a:defRPr/>
              </a:pPr>
              <a:t>35</a:t>
            </a:fld>
            <a:endParaRPr lang="en-US" dirty="0" smtClean="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pPr lvl="1" defTabSz="921986">
              <a:defRPr/>
            </a:pPr>
            <a:r>
              <a:rPr lang="en-US" dirty="0"/>
              <a:t>Finally, a number </a:t>
            </a:r>
            <a:r>
              <a:rPr lang="en-US" dirty="0" err="1"/>
              <a:t>genomicists</a:t>
            </a:r>
            <a:r>
              <a:rPr lang="en-US" dirty="0"/>
              <a:t> are among the 26 scientists selected as new investigators of the Howard Hughes Medical Institute (HHMI). These include Drs. Job Dekker, Levi Garraway, </a:t>
            </a:r>
            <a:r>
              <a:rPr lang="en-US" dirty="0" err="1"/>
              <a:t>Pardis</a:t>
            </a:r>
            <a:r>
              <a:rPr lang="en-US" dirty="0"/>
              <a:t> </a:t>
            </a:r>
            <a:r>
              <a:rPr lang="en-US" dirty="0" err="1"/>
              <a:t>Sabeti</a:t>
            </a:r>
            <a:r>
              <a:rPr lang="en-US" dirty="0"/>
              <a:t>, and Council member Jay Shendure. </a:t>
            </a:r>
          </a:p>
        </p:txBody>
      </p:sp>
      <p:sp>
        <p:nvSpPr>
          <p:cNvPr id="5" name="Slide Number Placeholder 3"/>
          <p:cNvSpPr>
            <a:spLocks noGrp="1"/>
          </p:cNvSpPr>
          <p:nvPr>
            <p:ph type="sldNum" sz="quarter" idx="5"/>
          </p:nvPr>
        </p:nvSpPr>
        <p:spPr>
          <a:xfrm>
            <a:off x="4014790" y="8891590"/>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021" eaLnBrk="0" hangingPunct="0">
              <a:defRPr b="1">
                <a:solidFill>
                  <a:schemeClr val="tx1"/>
                </a:solidFill>
                <a:latin typeface="Arial" pitchFamily="34" charset="0"/>
              </a:defRPr>
            </a:lvl1pPr>
            <a:lvl2pPr marL="742470" indent="-285565" defTabSz="936021" eaLnBrk="0" hangingPunct="0">
              <a:defRPr b="1">
                <a:solidFill>
                  <a:schemeClr val="tx1"/>
                </a:solidFill>
                <a:latin typeface="Arial" pitchFamily="34" charset="0"/>
              </a:defRPr>
            </a:lvl2pPr>
            <a:lvl3pPr marL="1142263" indent="-228452" defTabSz="936021" eaLnBrk="0" hangingPunct="0">
              <a:defRPr b="1">
                <a:solidFill>
                  <a:schemeClr val="tx1"/>
                </a:solidFill>
                <a:latin typeface="Arial" pitchFamily="34" charset="0"/>
              </a:defRPr>
            </a:lvl3pPr>
            <a:lvl4pPr marL="1599167" indent="-228452" defTabSz="936021" eaLnBrk="0" hangingPunct="0">
              <a:defRPr b="1">
                <a:solidFill>
                  <a:schemeClr val="tx1"/>
                </a:solidFill>
                <a:latin typeface="Arial" pitchFamily="34" charset="0"/>
              </a:defRPr>
            </a:lvl4pPr>
            <a:lvl5pPr marL="2056073" indent="-228452" defTabSz="936021" eaLnBrk="0" hangingPunct="0">
              <a:defRPr b="1">
                <a:solidFill>
                  <a:schemeClr val="tx1"/>
                </a:solidFill>
                <a:latin typeface="Arial" pitchFamily="34" charset="0"/>
              </a:defRPr>
            </a:lvl5pPr>
            <a:lvl6pPr marL="2512978" indent="-228452" defTabSz="936021" eaLnBrk="0" fontAlgn="base" hangingPunct="0">
              <a:spcBef>
                <a:spcPct val="0"/>
              </a:spcBef>
              <a:spcAft>
                <a:spcPct val="0"/>
              </a:spcAft>
              <a:defRPr b="1">
                <a:solidFill>
                  <a:schemeClr val="tx1"/>
                </a:solidFill>
                <a:latin typeface="Arial" pitchFamily="34" charset="0"/>
              </a:defRPr>
            </a:lvl6pPr>
            <a:lvl7pPr marL="2969882" indent="-228452" defTabSz="936021" eaLnBrk="0" fontAlgn="base" hangingPunct="0">
              <a:spcBef>
                <a:spcPct val="0"/>
              </a:spcBef>
              <a:spcAft>
                <a:spcPct val="0"/>
              </a:spcAft>
              <a:defRPr b="1">
                <a:solidFill>
                  <a:schemeClr val="tx1"/>
                </a:solidFill>
                <a:latin typeface="Arial" pitchFamily="34" charset="0"/>
              </a:defRPr>
            </a:lvl7pPr>
            <a:lvl8pPr marL="3426788" indent="-228452" defTabSz="936021" eaLnBrk="0" fontAlgn="base" hangingPunct="0">
              <a:spcBef>
                <a:spcPct val="0"/>
              </a:spcBef>
              <a:spcAft>
                <a:spcPct val="0"/>
              </a:spcAft>
              <a:defRPr b="1">
                <a:solidFill>
                  <a:schemeClr val="tx1"/>
                </a:solidFill>
                <a:latin typeface="Arial" pitchFamily="34" charset="0"/>
              </a:defRPr>
            </a:lvl8pPr>
            <a:lvl9pPr marL="3883694" indent="-228452" defTabSz="93602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36</a:t>
            </a:fld>
            <a:endParaRPr lang="en-US" dirty="0" smtClean="0">
              <a:solidFill>
                <a:prstClr val="black"/>
              </a:solidFill>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79950" cy="3509962"/>
          </a:xfrm>
          <a:prstGeom prst="rect">
            <a:avLst/>
          </a:prstGeom>
        </p:spPr>
      </p:sp>
      <p:sp>
        <p:nvSpPr>
          <p:cNvPr id="3" name="Notes Placeholder 2"/>
          <p:cNvSpPr>
            <a:spLocks noGrp="1"/>
          </p:cNvSpPr>
          <p:nvPr>
            <p:ph type="body" idx="1"/>
          </p:nvPr>
        </p:nvSpPr>
        <p:spPr/>
        <p:txBody>
          <a:bodyPr/>
          <a:lstStyle/>
          <a:p>
            <a:r>
              <a:rPr lang="en-US" dirty="0" smtClean="0"/>
              <a:t>In </a:t>
            </a:r>
            <a:r>
              <a:rPr lang="en-US" dirty="0"/>
              <a:t>July, </a:t>
            </a:r>
            <a:r>
              <a:rPr lang="en-US" dirty="0" smtClean="0"/>
              <a:t>* the American Society of Human Genetics (ASHG) </a:t>
            </a:r>
            <a:r>
              <a:rPr lang="en-US" dirty="0"/>
              <a:t>released an updated report on the ethical, legal, and psychosocial implications of genetic testing in children and adolescents. This report was </a:t>
            </a:r>
            <a:r>
              <a:rPr lang="en-US" dirty="0" smtClean="0"/>
              <a:t>a follow up </a:t>
            </a:r>
            <a:r>
              <a:rPr lang="en-US" dirty="0"/>
              <a:t>to ASHG’s previous 1995 position statement </a:t>
            </a:r>
            <a:r>
              <a:rPr lang="en-US" dirty="0" smtClean="0"/>
              <a:t>about</a:t>
            </a:r>
            <a:r>
              <a:rPr lang="en-US" baseline="0" dirty="0" smtClean="0"/>
              <a:t> this area; this new statement </a:t>
            </a:r>
            <a:r>
              <a:rPr lang="en-US" dirty="0" smtClean="0"/>
              <a:t>was developed in light of the rapid </a:t>
            </a:r>
            <a:r>
              <a:rPr lang="en-US" dirty="0"/>
              <a:t>advances </a:t>
            </a:r>
            <a:r>
              <a:rPr lang="en-US" dirty="0" smtClean="0"/>
              <a:t>in</a:t>
            </a:r>
            <a:r>
              <a:rPr lang="en-US" dirty="0"/>
              <a:t> </a:t>
            </a:r>
            <a:r>
              <a:rPr lang="en-US" dirty="0" smtClean="0"/>
              <a:t>genomic technologies over </a:t>
            </a:r>
            <a:r>
              <a:rPr lang="en-US" dirty="0"/>
              <a:t>the last </a:t>
            </a:r>
            <a:r>
              <a:rPr lang="en-US" dirty="0" smtClean="0"/>
              <a:t>20 years</a:t>
            </a:r>
            <a:r>
              <a:rPr lang="en-US" dirty="0"/>
              <a:t>. The report provides recommendations on numerous issues related to genetic testing, including: predictive testing; return of secondary findings; and professional education.</a:t>
            </a:r>
          </a:p>
          <a:p>
            <a:endParaRPr lang="en-US" dirty="0"/>
          </a:p>
          <a:p>
            <a:r>
              <a:rPr lang="en-US" dirty="0" smtClean="0"/>
              <a:t>* Then</a:t>
            </a:r>
            <a:r>
              <a:rPr lang="en-US" dirty="0"/>
              <a:t>, just last week, ASHG released a statement of support for state licensure of certified genetic counselors to help ensure that the public has access to </a:t>
            </a:r>
            <a:r>
              <a:rPr lang="en-US" dirty="0" smtClean="0"/>
              <a:t>the provision of genetic </a:t>
            </a:r>
            <a:r>
              <a:rPr lang="en-US" dirty="0"/>
              <a:t>and genomic services </a:t>
            </a:r>
            <a:r>
              <a:rPr lang="en-US" dirty="0" smtClean="0"/>
              <a:t>by </a:t>
            </a:r>
            <a:r>
              <a:rPr lang="en-US" dirty="0"/>
              <a:t>qualified health professionals. The licensing of genetic counselors also enables many hospitals to approve billing and reimbursement for counseling services. </a:t>
            </a:r>
            <a:r>
              <a:rPr lang="en-US" dirty="0" smtClean="0"/>
              <a:t>15 states </a:t>
            </a:r>
            <a:r>
              <a:rPr lang="en-US" dirty="0"/>
              <a:t>currently issue </a:t>
            </a:r>
            <a:r>
              <a:rPr lang="en-US" dirty="0" smtClean="0"/>
              <a:t>such licenses, </a:t>
            </a:r>
            <a:r>
              <a:rPr lang="en-US" dirty="0"/>
              <a:t>and ASHG’s statement encourages the remaining states to </a:t>
            </a:r>
            <a:r>
              <a:rPr lang="en-US" dirty="0" smtClean="0"/>
              <a:t>move forward in a similar fashion.</a:t>
            </a:r>
            <a:endParaRPr lang="en-US" dirty="0"/>
          </a:p>
        </p:txBody>
      </p:sp>
      <p:sp>
        <p:nvSpPr>
          <p:cNvPr id="4" name="Slide Number Placeholder 3"/>
          <p:cNvSpPr>
            <a:spLocks noGrp="1"/>
          </p:cNvSpPr>
          <p:nvPr>
            <p:ph type="sldNum" sz="quarter" idx="10"/>
          </p:nvPr>
        </p:nvSpPr>
        <p:spPr/>
        <p:txBody>
          <a:bodyPr/>
          <a:lstStyle/>
          <a:p>
            <a:fld id="{3FAB0A53-86D0-48F4-A91F-E0F06535453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489069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203325" y="701675"/>
            <a:ext cx="4679950" cy="3509963"/>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68" tIns="47683" rIns="95368" bIns="47683" numCol="1" anchor="t" anchorCtr="0" compatLnSpc="1">
            <a:prstTxWarp prst="textNoShape">
              <a:avLst/>
            </a:prstTxWarp>
          </a:bodyPr>
          <a:lstStyle/>
          <a:p>
            <a:pPr lvl="1" defTabSz="1005844">
              <a:defRPr/>
            </a:pPr>
            <a:r>
              <a:rPr lang="en-US" dirty="0" smtClean="0">
                <a:latin typeface="Arial" panose="020B0604020202020204" pitchFamily="34" charset="0"/>
                <a:cs typeface="Arial" pitchFamily="34" charset="0"/>
              </a:rPr>
              <a:t>In precisely 10 days</a:t>
            </a:r>
            <a:r>
              <a:rPr lang="en-US" baseline="0" dirty="0" smtClean="0">
                <a:latin typeface="Arial" panose="020B0604020202020204" pitchFamily="34" charset="0"/>
                <a:cs typeface="Arial" pitchFamily="34" charset="0"/>
              </a:rPr>
              <a:t>, there will be an important ‘odometer moment’ for the field of genomics. * October 1, 2015 will mark the 25</a:t>
            </a:r>
            <a:r>
              <a:rPr lang="en-US" baseline="30000" dirty="0" smtClean="0">
                <a:latin typeface="Arial" panose="020B0604020202020204" pitchFamily="34" charset="0"/>
                <a:cs typeface="Arial" pitchFamily="34" charset="0"/>
              </a:rPr>
              <a:t>th</a:t>
            </a:r>
            <a:r>
              <a:rPr lang="en-US" baseline="0" dirty="0" smtClean="0">
                <a:latin typeface="Arial" panose="020B0604020202020204" pitchFamily="34" charset="0"/>
                <a:cs typeface="Arial" pitchFamily="34" charset="0"/>
              </a:rPr>
              <a:t> anniversary of the launch of the Human Genome Project. I know that I do not need to tell this audience how this remarkable endeavor changed so many aspects of biomedical research and paved the way for other high-impact ‘big biology’ projects. </a:t>
            </a:r>
          </a:p>
          <a:p>
            <a:pPr lvl="1" defTabSz="1005844">
              <a:defRPr/>
            </a:pPr>
            <a:endParaRPr lang="en-US" baseline="0" dirty="0" smtClean="0">
              <a:latin typeface="Arial" panose="020B0604020202020204" pitchFamily="34" charset="0"/>
              <a:cs typeface="Arial" pitchFamily="34" charset="0"/>
            </a:endParaRPr>
          </a:p>
          <a:p>
            <a:pPr lvl="1" defTabSz="1005844">
              <a:defRPr/>
            </a:pPr>
            <a:r>
              <a:rPr lang="en-US" dirty="0" smtClean="0">
                <a:latin typeface="Arial" panose="020B0604020202020204" pitchFamily="34" charset="0"/>
                <a:cs typeface="Arial" pitchFamily="34" charset="0"/>
              </a:rPr>
              <a:t>* To celebrate this</a:t>
            </a:r>
            <a:r>
              <a:rPr lang="en-US" baseline="0" dirty="0" smtClean="0">
                <a:latin typeface="Arial" panose="020B0604020202020204" pitchFamily="34" charset="0"/>
                <a:cs typeface="Arial" pitchFamily="34" charset="0"/>
              </a:rPr>
              <a:t> important milestone and to help us reflect on the past quarter-century of progress in genomics, NHGRI’s History of Genomics Program will be hosting a monthly seminar series on the NIH campus that features Human Genome Project participants, who will be sharing their perspectives about the Project and how it affected their careers. The series kicks off in December with a panel discussion that will include the key NHGRI leadership during the Human Genome Project (Drs. Francis Collins, </a:t>
            </a:r>
            <a:r>
              <a:rPr lang="en-US" baseline="0" dirty="0" err="1" smtClean="0">
                <a:latin typeface="Arial" panose="020B0604020202020204" pitchFamily="34" charset="0"/>
                <a:cs typeface="Arial" pitchFamily="34" charset="0"/>
              </a:rPr>
              <a:t>Elke</a:t>
            </a:r>
            <a:r>
              <a:rPr lang="en-US" baseline="0" dirty="0" smtClean="0">
                <a:latin typeface="Arial" panose="020B0604020202020204" pitchFamily="34" charset="0"/>
                <a:cs typeface="Arial" pitchFamily="34" charset="0"/>
              </a:rPr>
              <a:t> Jordan, and Mark Guyer). Other confirmed speakers that will follow in early 2016 include Drs. Maynard Olson, Ewan Birney, Bob Cook-Deegan, Marco </a:t>
            </a:r>
            <a:r>
              <a:rPr lang="en-US" baseline="0" dirty="0" err="1" smtClean="0">
                <a:latin typeface="Arial" panose="020B0604020202020204" pitchFamily="34" charset="0"/>
                <a:cs typeface="Arial" pitchFamily="34" charset="0"/>
              </a:rPr>
              <a:t>Marra</a:t>
            </a:r>
            <a:r>
              <a:rPr lang="en-US" baseline="0" dirty="0" smtClean="0">
                <a:latin typeface="Arial" panose="020B0604020202020204" pitchFamily="34" charset="0"/>
                <a:cs typeface="Arial" pitchFamily="34" charset="0"/>
              </a:rPr>
              <a:t>, and David Bentley. The lectures will be </a:t>
            </a:r>
            <a:r>
              <a:rPr lang="en-US" baseline="0" dirty="0" err="1" smtClean="0">
                <a:latin typeface="Arial" panose="020B0604020202020204" pitchFamily="34" charset="0"/>
                <a:cs typeface="Arial" pitchFamily="34" charset="0"/>
              </a:rPr>
              <a:t>videorecorded</a:t>
            </a:r>
            <a:r>
              <a:rPr lang="en-US" baseline="0" dirty="0" smtClean="0">
                <a:latin typeface="Arial" panose="020B0604020202020204" pitchFamily="34" charset="0"/>
                <a:cs typeface="Arial" pitchFamily="34" charset="0"/>
              </a:rPr>
              <a:t> and made available on our </a:t>
            </a:r>
            <a:r>
              <a:rPr lang="en-US" baseline="0" dirty="0" err="1" smtClean="0">
                <a:latin typeface="Arial" panose="020B0604020202020204" pitchFamily="34" charset="0"/>
                <a:cs typeface="Arial" pitchFamily="34" charset="0"/>
              </a:rPr>
              <a:t>GenomeTV</a:t>
            </a:r>
            <a:r>
              <a:rPr lang="en-US" baseline="0" dirty="0" smtClean="0">
                <a:latin typeface="Arial" panose="020B0604020202020204" pitchFamily="34" charset="0"/>
                <a:cs typeface="Arial" pitchFamily="34" charset="0"/>
              </a:rPr>
              <a:t> channel of YouTube. The NHGRI History of Genomics Program will also conduct oral history interviews with all the presenters, and add these to our growing historical archives.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38</a:t>
            </a:fld>
            <a:endParaRPr lang="en-US" dirty="0" smtClean="0">
              <a:solidFill>
                <a:prstClr val="black"/>
              </a:solidFill>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203325" y="701675"/>
            <a:ext cx="4679950" cy="3509963"/>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68" tIns="47683" rIns="95368" bIns="47683" numCol="1" anchor="t" anchorCtr="0" compatLnSpc="1">
            <a:prstTxWarp prst="textNoShape">
              <a:avLst/>
            </a:prstTxWarp>
          </a:bodyPr>
          <a:lstStyle/>
          <a:p>
            <a:pPr lvl="1" defTabSz="1005844">
              <a:defRPr/>
            </a:pPr>
            <a:r>
              <a:rPr lang="en-US" dirty="0">
                <a:latin typeface="Arial" panose="020B0604020202020204" pitchFamily="34" charset="0"/>
                <a:cs typeface="Arial" pitchFamily="34" charset="0"/>
              </a:rPr>
              <a:t>Featured as an NHGRI Genome Advance of the Month since the last Council meeting have been publications </a:t>
            </a:r>
            <a:r>
              <a:rPr lang="en-US" dirty="0" smtClean="0">
                <a:latin typeface="Arial" panose="020B0604020202020204" pitchFamily="34" charset="0"/>
                <a:cs typeface="Arial" pitchFamily="34" charset="0"/>
              </a:rPr>
              <a:t>examining * genomic aspects of </a:t>
            </a:r>
            <a:r>
              <a:rPr lang="en-US" baseline="0" dirty="0" smtClean="0">
                <a:latin typeface="Arial" panose="020B0604020202020204" pitchFamily="34" charset="0"/>
                <a:cs typeface="Arial" pitchFamily="34" charset="0"/>
              </a:rPr>
              <a:t>sun exposure on skin</a:t>
            </a:r>
            <a:r>
              <a:rPr lang="en-US" dirty="0" smtClean="0">
                <a:latin typeface="Arial" panose="020B0604020202020204" pitchFamily="34" charset="0"/>
                <a:cs typeface="Arial" pitchFamily="34" charset="0"/>
              </a:rPr>
              <a:t>, </a:t>
            </a:r>
            <a:r>
              <a:rPr lang="en-US" dirty="0">
                <a:latin typeface="Arial" panose="020B0604020202020204" pitchFamily="34" charset="0"/>
                <a:cs typeface="Arial" pitchFamily="34" charset="0"/>
              </a:rPr>
              <a:t>* </a:t>
            </a:r>
            <a:r>
              <a:rPr lang="en-US" dirty="0" smtClean="0">
                <a:latin typeface="Arial" panose="020B0604020202020204" pitchFamily="34" charset="0"/>
                <a:cs typeface="Arial" pitchFamily="34" charset="0"/>
              </a:rPr>
              <a:t>treating inherited blindness, * incorporating</a:t>
            </a:r>
            <a:r>
              <a:rPr lang="en-US" baseline="0" dirty="0" smtClean="0">
                <a:latin typeface="Arial" panose="020B0604020202020204" pitchFamily="34" charset="0"/>
                <a:cs typeface="Arial" pitchFamily="34" charset="0"/>
              </a:rPr>
              <a:t> gene-disease association data into</a:t>
            </a:r>
            <a:r>
              <a:rPr lang="en-US" dirty="0" smtClean="0">
                <a:latin typeface="Arial" panose="020B0604020202020204" pitchFamily="34" charset="0"/>
                <a:cs typeface="Arial" pitchFamily="34" charset="0"/>
              </a:rPr>
              <a:t> drug development, and *gene therapy for hearing loss.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39</a:t>
            </a:fld>
            <a:endParaRPr lang="en-US" dirty="0" smtClean="0">
              <a:solidFill>
                <a:prstClr val="black"/>
              </a:solidFill>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defTabSz="921214">
              <a:defRPr/>
            </a:pPr>
            <a:r>
              <a:rPr lang="en-US" dirty="0"/>
              <a:t>* After the lunch </a:t>
            </a:r>
            <a:r>
              <a:rPr lang="en-US" dirty="0" smtClean="0"/>
              <a:t>break, </a:t>
            </a:r>
            <a:r>
              <a:rPr lang="en-US" dirty="0"/>
              <a:t>we will again hear from Teri Manolio, who will present an update from the Genomic Medicine Working Group of this Council and </a:t>
            </a:r>
            <a:r>
              <a:rPr lang="en-US" dirty="0" smtClean="0"/>
              <a:t>then </a:t>
            </a:r>
            <a:r>
              <a:rPr lang="en-US" dirty="0"/>
              <a:t>a report from the recent </a:t>
            </a:r>
            <a:r>
              <a:rPr lang="en-US" dirty="0" smtClean="0"/>
              <a:t>Genomic </a:t>
            </a:r>
            <a:r>
              <a:rPr lang="en-US" dirty="0"/>
              <a:t>Medicine 8 Meeting. </a:t>
            </a:r>
          </a:p>
          <a:p>
            <a:pPr lvl="1" defTabSz="921214">
              <a:defRPr/>
            </a:pPr>
            <a:endParaRPr lang="en-US" dirty="0"/>
          </a:p>
          <a:p>
            <a:pPr lvl="1" defTabSz="921214">
              <a:defRPr/>
            </a:pPr>
            <a:r>
              <a:rPr lang="en-US" dirty="0"/>
              <a:t>* The last presentation of the Open Session will be given by Dr. Joe Selby of the Patient‑Centered Outcomes Research Institute; Joe will be talking about “The Complementarity of Comparative Effectiveness Research and Precision Medicine.”</a:t>
            </a:r>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a:t>
            </a:fld>
            <a:endParaRPr lang="en-US" dirty="0" smtClean="0">
              <a:solidFill>
                <a:prstClr val="black"/>
              </a:solidFill>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68" tIns="47683" rIns="95368" bIns="47683" numCol="1" anchor="t" anchorCtr="0" compatLnSpc="1">
            <a:prstTxWarp prst="textNoShape">
              <a:avLst/>
            </a:prstTxWarp>
          </a:bodyPr>
          <a:lstStyle/>
          <a:p>
            <a:pPr defTabSz="921214">
              <a:defRPr/>
            </a:pPr>
            <a:r>
              <a:rPr lang="en-US" dirty="0" smtClean="0">
                <a:latin typeface="Arial" panose="020B0604020202020204" pitchFamily="34" charset="0"/>
                <a:cs typeface="Arial" pitchFamily="34" charset="0"/>
              </a:rPr>
              <a:t>And in terms</a:t>
            </a:r>
            <a:r>
              <a:rPr lang="en-US" baseline="0" dirty="0" smtClean="0">
                <a:latin typeface="Arial" pitchFamily="34" charset="0"/>
                <a:cs typeface="Arial" pitchFamily="34" charset="0"/>
              </a:rPr>
              <a:t> of </a:t>
            </a:r>
            <a:r>
              <a:rPr lang="en-US" u="sng" baseline="0" dirty="0" smtClean="0">
                <a:latin typeface="Arial" pitchFamily="34" charset="0"/>
                <a:cs typeface="Arial" pitchFamily="34" charset="0"/>
              </a:rPr>
              <a:t>Genomes</a:t>
            </a:r>
            <a:r>
              <a:rPr lang="en-US" baseline="0" dirty="0" smtClean="0">
                <a:latin typeface="Arial" pitchFamily="34" charset="0"/>
                <a:cs typeface="Arial" pitchFamily="34" charset="0"/>
              </a:rPr>
              <a:t> in the News, there have been a number of recently generated genome sequences reported since the last Council meeting, including: * the </a:t>
            </a:r>
            <a:r>
              <a:rPr lang="en-US" b="0" i="0" u="none" strike="noStrike" kern="1200" dirty="0" smtClean="0">
                <a:effectLst/>
                <a:latin typeface="Arial" panose="020B0604020202020204" pitchFamily="34" charset="0"/>
                <a:cs typeface="Arial" panose="020B0604020202020204" pitchFamily="34" charset="0"/>
              </a:rPr>
              <a:t>Western camel , * ancient Eurasian</a:t>
            </a:r>
            <a:r>
              <a:rPr lang="en-US" b="0" i="0" u="none" strike="noStrike" kern="1200" baseline="0" dirty="0" smtClean="0">
                <a:effectLst/>
                <a:latin typeface="Arial" panose="020B0604020202020204" pitchFamily="34" charset="0"/>
                <a:cs typeface="Arial" panose="020B0604020202020204" pitchFamily="34" charset="0"/>
              </a:rPr>
              <a:t> genomes</a:t>
            </a:r>
            <a:r>
              <a:rPr lang="en-US" b="0" i="0" u="none" strike="noStrike" kern="1200" dirty="0" smtClean="0">
                <a:effectLst/>
                <a:latin typeface="Arial" panose="020B0604020202020204" pitchFamily="34" charset="0"/>
                <a:cs typeface="Arial" panose="020B0604020202020204" pitchFamily="34" charset="0"/>
              </a:rPr>
              <a:t>, * blowfly, * </a:t>
            </a:r>
            <a:r>
              <a:rPr lang="en-US" dirty="0" smtClean="0">
                <a:latin typeface="Arial" panose="020B0604020202020204" pitchFamily="34" charset="0"/>
                <a:cs typeface="Arial" panose="020B0604020202020204" pitchFamily="34" charset="0"/>
              </a:rPr>
              <a:t>octopus</a:t>
            </a:r>
            <a:r>
              <a:rPr lang="en-US" b="0" i="0" u="none" strike="noStrike" kern="1200" dirty="0" smtClean="0">
                <a:effectLst/>
                <a:latin typeface="Arial" panose="020B0604020202020204" pitchFamily="34" charset="0"/>
                <a:cs typeface="Arial" panose="020B0604020202020204" pitchFamily="34" charset="0"/>
              </a:rPr>
              <a:t>, * </a:t>
            </a:r>
            <a:r>
              <a:rPr lang="en-US" dirty="0" smtClean="0">
                <a:latin typeface="Arial" panose="020B0604020202020204" pitchFamily="34" charset="0"/>
                <a:cs typeface="Arial" panose="020B0604020202020204" pitchFamily="34" charset="0"/>
              </a:rPr>
              <a:t>kiwi</a:t>
            </a:r>
            <a:r>
              <a:rPr lang="en-US" b="0" i="0" u="none" strike="noStrike" kern="1200" dirty="0" smtClean="0">
                <a:effectLst/>
                <a:latin typeface="Arial" panose="020B0604020202020204" pitchFamily="34" charset="0"/>
                <a:cs typeface="Arial" panose="020B0604020202020204" pitchFamily="34" charset="0"/>
              </a:rPr>
              <a:t>, * Kennewick man, * sea</a:t>
            </a:r>
            <a:r>
              <a:rPr lang="en-US" b="0" i="0" u="none" strike="noStrike" kern="1200" baseline="0" dirty="0" smtClean="0">
                <a:effectLst/>
                <a:latin typeface="Arial" panose="020B0604020202020204" pitchFamily="34" charset="0"/>
                <a:cs typeface="Arial" panose="020B0604020202020204" pitchFamily="34" charset="0"/>
              </a:rPr>
              <a:t> anemone</a:t>
            </a:r>
            <a:r>
              <a:rPr lang="en-US" b="0" i="0" u="none" strike="noStrike" kern="1200" dirty="0" smtClean="0">
                <a:effectLst/>
                <a:latin typeface="Arial" panose="020B0604020202020204" pitchFamily="34" charset="0"/>
                <a:cs typeface="Arial" panose="020B0604020202020204" pitchFamily="34" charset="0"/>
              </a:rPr>
              <a:t>, * </a:t>
            </a:r>
            <a:r>
              <a:rPr lang="en-US" dirty="0" smtClean="0">
                <a:latin typeface="Arial" panose="020B0604020202020204" pitchFamily="34" charset="0"/>
                <a:cs typeface="Arial" panose="020B0604020202020204" pitchFamily="34" charset="0"/>
              </a:rPr>
              <a:t>barley</a:t>
            </a:r>
            <a:r>
              <a:rPr lang="en-US" b="0" i="0" u="none" strike="noStrike" kern="1200" dirty="0" smtClean="0">
                <a:effectLst/>
                <a:latin typeface="Arial" panose="020B0604020202020204" pitchFamily="34" charset="0"/>
                <a:cs typeface="Arial" panose="020B0604020202020204" pitchFamily="34" charset="0"/>
              </a:rPr>
              <a:t>, * an ancient Iberian, * 99 Ebola genomes from the recent outbreak, and * </a:t>
            </a:r>
            <a:r>
              <a:rPr lang="en-US" dirty="0" smtClean="0">
                <a:latin typeface="Arial" panose="020B0604020202020204" pitchFamily="34" charset="0"/>
                <a:cs typeface="Arial" panose="020B0604020202020204" pitchFamily="34" charset="0"/>
              </a:rPr>
              <a:t>2500 Icelanders</a:t>
            </a:r>
            <a:r>
              <a:rPr lang="en-US" b="0" i="0" u="none" strike="noStrike" kern="1200" dirty="0" smtClean="0">
                <a:effectLst/>
                <a:latin typeface="Arial" panose="020B0604020202020204" pitchFamily="34" charset="0"/>
                <a:cs typeface="Arial" panose="020B0604020202020204" pitchFamily="34" charset="0"/>
              </a:rPr>
              <a:t>.</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40</a:t>
            </a:fld>
            <a:endParaRPr lang="en-US" dirty="0" smtClean="0">
              <a:solidFill>
                <a:prstClr val="black"/>
              </a:solidFill>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41</a:t>
            </a:fld>
            <a:endParaRPr lang="en-US" dirty="0" smtClean="0">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203325" y="701675"/>
            <a:ext cx="4679950" cy="3509963"/>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68" tIns="47683" rIns="95368" bIns="47683" numCol="1" anchor="t" anchorCtr="0" compatLnSpc="1">
            <a:prstTxWarp prst="textNoShape">
              <a:avLst/>
            </a:prstTxWarp>
          </a:bodyPr>
          <a:lstStyle/>
          <a:p>
            <a:pPr lvl="1" defTabSz="1005844">
              <a:defRPr/>
            </a:pPr>
            <a:r>
              <a:rPr lang="en-US" dirty="0" smtClean="0">
                <a:latin typeface="Arial" panose="020B0604020202020204" pitchFamily="34" charset="0"/>
                <a:cs typeface="Arial" pitchFamily="34" charset="0"/>
              </a:rPr>
              <a:t>In July, the Extramural Research Program hosted an NHGRI</a:t>
            </a:r>
            <a:r>
              <a:rPr lang="en-US" baseline="0" dirty="0" smtClean="0">
                <a:latin typeface="Arial" panose="020B0604020202020204" pitchFamily="34" charset="0"/>
                <a:cs typeface="Arial" pitchFamily="34" charset="0"/>
              </a:rPr>
              <a:t> retreat that examined the Institute’s 2011 strategic plan (“Charting a course for genomic medicine from base pairs to bedside”), specifically considering how well that document reflects the current opportunities and priorities for NHGRI’s genomics research portfolio. Using the original five ‘strategic domains’ of the plan as the organizing framework, staff worked to identify scientific gaps, opportunities not addressed in the 2011 document, shifting priorities for the goals described in the plan, and new challenges or barriers. </a:t>
            </a:r>
          </a:p>
          <a:p>
            <a:pPr lvl="1" defTabSz="1005844">
              <a:defRPr/>
            </a:pPr>
            <a:endParaRPr lang="en-US" baseline="0" dirty="0" smtClean="0">
              <a:latin typeface="Arial" panose="020B0604020202020204" pitchFamily="34" charset="0"/>
              <a:cs typeface="Arial" pitchFamily="34" charset="0"/>
            </a:endParaRPr>
          </a:p>
          <a:p>
            <a:pPr lvl="1" defTabSz="1005844">
              <a:defRPr/>
            </a:pPr>
            <a:r>
              <a:rPr lang="en-US" baseline="0" dirty="0" smtClean="0">
                <a:latin typeface="Arial" panose="020B0604020202020204" pitchFamily="34" charset="0"/>
                <a:cs typeface="Arial" pitchFamily="34" charset="0"/>
              </a:rPr>
              <a:t>This proved to be a very rigorous and fruitful discussion, engaging individuals from all parts of the Institute. I think that this retreat helped to organize our thinking about how to monitor progress going forward in consideration of establishing when would be the appropriate time to launch a larger strategic planning effort. The overall take-home themes from this retreat were that the 2011 strategic plan still accurately captures the highest research priorities for NHGRI, and that we can wait at least a couple of years before launching a new strategic planning process.</a:t>
            </a:r>
          </a:p>
          <a:p>
            <a:pPr lvl="1" defTabSz="1005844">
              <a:defRPr/>
            </a:pPr>
            <a:endParaRPr lang="en-US" b="1" baseline="0" dirty="0" smtClean="0">
              <a:latin typeface="Arial" panose="020B0604020202020204" pitchFamily="34" charset="0"/>
              <a:cs typeface="Arial" pitchFamily="34" charset="0"/>
            </a:endParaRP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42</a:t>
            </a:fld>
            <a:endParaRPr lang="en-US" dirty="0" smtClean="0">
              <a:solidFill>
                <a:prstClr val="black"/>
              </a:solidFill>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577" tIns="47290" rIns="94577" bIns="47290" numCol="1" anchor="t" anchorCtr="0" compatLnSpc="1">
            <a:prstTxWarp prst="textNoShape">
              <a:avLst/>
            </a:prstTxWarp>
          </a:bodyPr>
          <a:lstStyle/>
          <a:p>
            <a:pPr defTabSz="921076">
              <a:defRPr/>
            </a:pPr>
            <a:r>
              <a:rPr lang="en-US" baseline="0" dirty="0" smtClean="0"/>
              <a:t>As this Council is well-aware, the NHGRI Genome Sequencing Program is in the midst of various changes as part of its renewal. * Three components of the new program have seen applications received and reviewed, with the associated funding plans to be discussed during the </a:t>
            </a:r>
            <a:r>
              <a:rPr lang="en-US" dirty="0" smtClean="0"/>
              <a:t>Closed Session of this</a:t>
            </a:r>
            <a:r>
              <a:rPr lang="en-US" baseline="0" dirty="0" smtClean="0"/>
              <a:t> Council meeting. These components are the new Centers for Common Disease Genomics program, the Centers for Mendelian Genomics program, and the new Coordinating Center. </a:t>
            </a:r>
          </a:p>
          <a:p>
            <a:pPr defTabSz="921076">
              <a:defRPr/>
            </a:pPr>
            <a:endParaRPr lang="en-US" baseline="0" dirty="0" smtClean="0"/>
          </a:p>
          <a:p>
            <a:pPr defTabSz="921076">
              <a:defRPr/>
            </a:pPr>
            <a:r>
              <a:rPr lang="en-US" baseline="0" dirty="0" smtClean="0"/>
              <a:t>* Funding Opportunity Announcements (FOAs) were also issued for two additional new components: the Genome Sequencing Program Analysis Centers and High-Quality Human and Non-Human Primate Genome Sequences. Letters of intent have now been received in response to these FOAs, and we look forward to the next stage of standing up these two new elements of our overall Genome Sequencing Program.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455">
              <a:defRPr/>
            </a:pPr>
            <a:fld id="{EF1538E9-0E3C-4F99-854D-827A84D0C00A}" type="slidenum">
              <a:rPr lang="en-US" smtClean="0">
                <a:solidFill>
                  <a:srgbClr val="000000"/>
                </a:solidFill>
              </a:rPr>
              <a:pPr defTabSz="932455">
                <a:defRPr/>
              </a:pPr>
              <a:t>43</a:t>
            </a:fld>
            <a:endParaRPr lang="en-US" dirty="0" smtClean="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203325" y="701675"/>
            <a:ext cx="4679950" cy="3509963"/>
          </a:xfrm>
          <a:prstGeom prst="rect">
            <a:avLst/>
          </a:prstGeom>
          <a:ln/>
        </p:spPr>
      </p:sp>
      <p:sp>
        <p:nvSpPr>
          <p:cNvPr id="4" name="Slide Number Placeholder 3"/>
          <p:cNvSpPr>
            <a:spLocks noGrp="1"/>
          </p:cNvSpPr>
          <p:nvPr>
            <p:ph type="sldNum" sz="quarter" idx="5"/>
          </p:nvPr>
        </p:nvSpPr>
        <p:spPr>
          <a:xfrm>
            <a:off x="4014797" y="8900117"/>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624" eaLnBrk="0" hangingPunct="0">
              <a:defRPr b="1">
                <a:solidFill>
                  <a:schemeClr val="tx1"/>
                </a:solidFill>
                <a:latin typeface="Arial" pitchFamily="34" charset="0"/>
              </a:defRPr>
            </a:lvl1pPr>
            <a:lvl2pPr marL="746914" indent="-287275" defTabSz="941624" eaLnBrk="0" hangingPunct="0">
              <a:defRPr b="1">
                <a:solidFill>
                  <a:schemeClr val="tx1"/>
                </a:solidFill>
                <a:latin typeface="Arial" pitchFamily="34" charset="0"/>
              </a:defRPr>
            </a:lvl2pPr>
            <a:lvl3pPr marL="1149103" indent="-229821" defTabSz="941624" eaLnBrk="0" hangingPunct="0">
              <a:defRPr b="1">
                <a:solidFill>
                  <a:schemeClr val="tx1"/>
                </a:solidFill>
                <a:latin typeface="Arial" pitchFamily="34" charset="0"/>
              </a:defRPr>
            </a:lvl3pPr>
            <a:lvl4pPr marL="1608742" indent="-229821" defTabSz="941624" eaLnBrk="0" hangingPunct="0">
              <a:defRPr b="1">
                <a:solidFill>
                  <a:schemeClr val="tx1"/>
                </a:solidFill>
                <a:latin typeface="Arial" pitchFamily="34" charset="0"/>
              </a:defRPr>
            </a:lvl4pPr>
            <a:lvl5pPr marL="2068383" indent="-229821" defTabSz="941624" eaLnBrk="0" hangingPunct="0">
              <a:defRPr b="1">
                <a:solidFill>
                  <a:schemeClr val="tx1"/>
                </a:solidFill>
                <a:latin typeface="Arial" pitchFamily="34" charset="0"/>
              </a:defRPr>
            </a:lvl5pPr>
            <a:lvl6pPr marL="2528021" indent="-229821" defTabSz="941624" eaLnBrk="0" fontAlgn="base" hangingPunct="0">
              <a:spcBef>
                <a:spcPct val="0"/>
              </a:spcBef>
              <a:spcAft>
                <a:spcPct val="0"/>
              </a:spcAft>
              <a:defRPr b="1">
                <a:solidFill>
                  <a:schemeClr val="tx1"/>
                </a:solidFill>
                <a:latin typeface="Arial" pitchFamily="34" charset="0"/>
              </a:defRPr>
            </a:lvl6pPr>
            <a:lvl7pPr marL="2987662" indent="-229821" defTabSz="941624" eaLnBrk="0" fontAlgn="base" hangingPunct="0">
              <a:spcBef>
                <a:spcPct val="0"/>
              </a:spcBef>
              <a:spcAft>
                <a:spcPct val="0"/>
              </a:spcAft>
              <a:defRPr b="1">
                <a:solidFill>
                  <a:schemeClr val="tx1"/>
                </a:solidFill>
                <a:latin typeface="Arial" pitchFamily="34" charset="0"/>
              </a:defRPr>
            </a:lvl7pPr>
            <a:lvl8pPr marL="3447302" indent="-229821" defTabSz="941624" eaLnBrk="0" fontAlgn="base" hangingPunct="0">
              <a:spcBef>
                <a:spcPct val="0"/>
              </a:spcBef>
              <a:spcAft>
                <a:spcPct val="0"/>
              </a:spcAft>
              <a:defRPr b="1">
                <a:solidFill>
                  <a:schemeClr val="tx1"/>
                </a:solidFill>
                <a:latin typeface="Arial" pitchFamily="34" charset="0"/>
              </a:defRPr>
            </a:lvl8pPr>
            <a:lvl9pPr marL="3906942" indent="-229821" defTabSz="9416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44</a:t>
            </a:fld>
            <a:endParaRPr lang="en-US" dirty="0" smtClean="0">
              <a:solidFill>
                <a:prstClr val="black"/>
              </a:solidFill>
              <a:cs typeface="Arial" pitchFamily="34" charset="0"/>
            </a:endParaRPr>
          </a:p>
        </p:txBody>
      </p:sp>
      <p:sp>
        <p:nvSpPr>
          <p:cNvPr id="2" name="Notes Placeholder 1"/>
          <p:cNvSpPr>
            <a:spLocks noGrp="1"/>
          </p:cNvSpPr>
          <p:nvPr>
            <p:ph type="body" idx="1"/>
          </p:nvPr>
        </p:nvSpPr>
        <p:spPr/>
        <p:txBody>
          <a:bodyPr vert="horz" lIns="93954" tIns="46976" rIns="93954" bIns="46976" rtlCol="0"/>
          <a:lstStyle/>
          <a:p>
            <a:r>
              <a:rPr lang="en-US" dirty="0" smtClean="0"/>
              <a:t>The Cancer Genome Atlas (TCGA) is a coordinated effort to better understand the molecular basis of cancer.  Data production, including whole-exome sequencing on over 10,000 tumor/normal pairs and whole-genome sequencing on over 1,000 tumor/normal pairs, has been completed. TCGA is currently focused on data analysis and manuscript writing.</a:t>
            </a:r>
          </a:p>
          <a:p>
            <a:endParaRPr lang="en-US" dirty="0" smtClean="0"/>
          </a:p>
          <a:p>
            <a:r>
              <a:rPr lang="en-US" dirty="0" smtClean="0"/>
              <a:t>For each of over 30 cancer types, the TCGA Network has published a comprehensive, integrated account of sequence/mutation analysis, copy number variation, gene and miRNA expression, and promoter methylation. TCGA papers focused on * cutaneous melanoma * and lower-grade gliomas were published this July in </a:t>
            </a:r>
            <a:r>
              <a:rPr lang="en-US" i="1" dirty="0" smtClean="0"/>
              <a:t>Cell</a:t>
            </a:r>
            <a:r>
              <a:rPr lang="en-US" dirty="0" smtClean="0"/>
              <a:t> and </a:t>
            </a:r>
            <a:r>
              <a:rPr lang="en-US" i="1" dirty="0" smtClean="0"/>
              <a:t>The New England Journal of Medicine</a:t>
            </a:r>
            <a:r>
              <a:rPr lang="en-US" i="0" dirty="0" smtClean="0"/>
              <a:t>,</a:t>
            </a:r>
            <a:r>
              <a:rPr lang="en-US" i="0" baseline="0" dirty="0" smtClean="0"/>
              <a:t> respectively. </a:t>
            </a:r>
            <a:r>
              <a:rPr lang="en-US" dirty="0" smtClean="0"/>
              <a:t>These papers provide new insights into classification of tumors in a clinical setting. TCGA looks forward to publishing more papers in the coming months as the project comes to a close next year.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The Centers for Mendelian Genomics (or CMGs) were launched in November 2011, aiming to find as many causal genes for Mendelian diseases and traits (or Mendelian phenotypes) as possible. </a:t>
            </a:r>
          </a:p>
          <a:p>
            <a:endParaRPr lang="en-US" dirty="0"/>
          </a:p>
          <a:p>
            <a:r>
              <a:rPr lang="en-US" dirty="0" smtClean="0"/>
              <a:t>* To </a:t>
            </a:r>
            <a:r>
              <a:rPr lang="en-US" dirty="0"/>
              <a:t>date, the CMGs have been responsible for discovering </a:t>
            </a:r>
            <a:r>
              <a:rPr lang="en-US" dirty="0" smtClean="0"/>
              <a:t>&gt;1,500 ‘causal genes’ </a:t>
            </a:r>
            <a:r>
              <a:rPr lang="en-US" dirty="0"/>
              <a:t>for Mendelian phenotypes, of which </a:t>
            </a:r>
            <a:r>
              <a:rPr lang="en-US" dirty="0" smtClean="0"/>
              <a:t>&gt;590 </a:t>
            </a:r>
            <a:r>
              <a:rPr lang="en-US" dirty="0"/>
              <a:t>are novel (in that they had not previously been associated with any Mendelian phenotypes). </a:t>
            </a:r>
            <a:r>
              <a:rPr lang="en-US" dirty="0" smtClean="0"/>
              <a:t>* A subset of </a:t>
            </a:r>
            <a:r>
              <a:rPr lang="en-US" dirty="0"/>
              <a:t>those discoveries have now been reported in </a:t>
            </a:r>
            <a:r>
              <a:rPr lang="en-US" dirty="0" smtClean="0"/>
              <a:t>&gt;195 </a:t>
            </a:r>
            <a:r>
              <a:rPr lang="en-US" dirty="0"/>
              <a:t>publications.  </a:t>
            </a:r>
          </a:p>
          <a:p>
            <a:endParaRPr lang="en-US" dirty="0"/>
          </a:p>
          <a:p>
            <a:r>
              <a:rPr lang="en-US" dirty="0"/>
              <a:t>Besides making direct contributions to finding causal genes, the centers </a:t>
            </a:r>
            <a:r>
              <a:rPr lang="en-US" dirty="0" smtClean="0"/>
              <a:t>help genetics </a:t>
            </a:r>
            <a:r>
              <a:rPr lang="en-US" dirty="0"/>
              <a:t>researchers </a:t>
            </a:r>
            <a:r>
              <a:rPr lang="en-US" dirty="0" smtClean="0"/>
              <a:t>working on similar phenotypes stay </a:t>
            </a:r>
            <a:r>
              <a:rPr lang="en-US" dirty="0"/>
              <a:t>connected. </a:t>
            </a:r>
            <a:r>
              <a:rPr lang="en-US" dirty="0" err="1" smtClean="0"/>
              <a:t>GeneMatcher</a:t>
            </a:r>
            <a:r>
              <a:rPr lang="en-US" dirty="0" smtClean="0"/>
              <a:t> </a:t>
            </a:r>
            <a:r>
              <a:rPr lang="en-US" dirty="0"/>
              <a:t>is a software tool launched in December </a:t>
            </a:r>
            <a:r>
              <a:rPr lang="en-US" dirty="0" smtClean="0"/>
              <a:t>2013 that facilitates matching and connecting researchers with a shared interest </a:t>
            </a:r>
            <a:r>
              <a:rPr lang="en-US" dirty="0"/>
              <a:t>in </a:t>
            </a:r>
            <a:r>
              <a:rPr lang="en-US" dirty="0" smtClean="0"/>
              <a:t>a candidate gene(s); this </a:t>
            </a:r>
            <a:r>
              <a:rPr lang="en-US" dirty="0"/>
              <a:t>can </a:t>
            </a:r>
            <a:r>
              <a:rPr lang="en-US" dirty="0" smtClean="0"/>
              <a:t>speed </a:t>
            </a:r>
            <a:r>
              <a:rPr lang="en-US" dirty="0"/>
              <a:t>up causal gene discoveries. </a:t>
            </a:r>
            <a:r>
              <a:rPr lang="en-US" dirty="0" smtClean="0"/>
              <a:t>* </a:t>
            </a:r>
            <a:r>
              <a:rPr lang="en-US" dirty="0" err="1" smtClean="0"/>
              <a:t>GeneMatcher</a:t>
            </a:r>
            <a:r>
              <a:rPr lang="en-US" dirty="0" smtClean="0"/>
              <a:t> </a:t>
            </a:r>
            <a:r>
              <a:rPr lang="en-US" dirty="0"/>
              <a:t>is now used by </a:t>
            </a:r>
            <a:r>
              <a:rPr lang="en-US" dirty="0" smtClean="0"/>
              <a:t>&gt;600 </a:t>
            </a:r>
            <a:r>
              <a:rPr lang="en-US" dirty="0"/>
              <a:t>users from 43 </a:t>
            </a:r>
            <a:r>
              <a:rPr lang="en-US" dirty="0" smtClean="0"/>
              <a:t>countries,</a:t>
            </a:r>
            <a:r>
              <a:rPr lang="en-US" baseline="0" dirty="0" smtClean="0"/>
              <a:t> and </a:t>
            </a:r>
            <a:r>
              <a:rPr lang="en-US" dirty="0" smtClean="0"/>
              <a:t>* this </a:t>
            </a:r>
            <a:r>
              <a:rPr lang="en-US" dirty="0"/>
              <a:t>graph shows the rapid growth of the user community and matches made.  By August 1 of this year, 560 matches </a:t>
            </a:r>
            <a:r>
              <a:rPr lang="en-US" dirty="0" smtClean="0"/>
              <a:t>had been </a:t>
            </a:r>
            <a:r>
              <a:rPr lang="en-US" dirty="0"/>
              <a:t>made out of the 2,658 </a:t>
            </a:r>
            <a:r>
              <a:rPr lang="en-US" dirty="0" smtClean="0"/>
              <a:t>genes submitted.    </a:t>
            </a:r>
          </a:p>
        </p:txBody>
      </p:sp>
      <p:sp>
        <p:nvSpPr>
          <p:cNvPr id="4" name="Slide Number Placeholder 3"/>
          <p:cNvSpPr>
            <a:spLocks noGrp="1"/>
          </p:cNvSpPr>
          <p:nvPr>
            <p:ph type="sldNum" sz="quarter" idx="10"/>
          </p:nvPr>
        </p:nvSpPr>
        <p:spPr/>
        <p:txBody>
          <a:bodyPr/>
          <a:lstStyle/>
          <a:p>
            <a:fld id="{CFDD2888-EA59-4FA6-882F-5E5CD6B79C53}" type="slidenum">
              <a:rPr lang="en-US" smtClean="0"/>
              <a:pPr/>
              <a:t>45</a:t>
            </a:fld>
            <a:endParaRPr lang="en-US" dirty="0"/>
          </a:p>
        </p:txBody>
      </p:sp>
    </p:spTree>
    <p:extLst>
      <p:ext uri="{BB962C8B-B14F-4D97-AF65-F5344CB8AC3E}">
        <p14:creationId xmlns:p14="http://schemas.microsoft.com/office/powerpoint/2010/main" val="997590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862717" y="4334635"/>
            <a:ext cx="5486401" cy="4114800"/>
          </a:xfrm>
          <a:ln>
            <a:noFill/>
          </a:ln>
        </p:spPr>
        <p:txBody>
          <a:bodyPr/>
          <a:lstStyle/>
          <a:p>
            <a:r>
              <a:rPr lang="en-US" dirty="0" smtClean="0"/>
              <a:t>Recently</a:t>
            </a:r>
            <a:r>
              <a:rPr lang="en-US" dirty="0"/>
              <a:t>, the </a:t>
            </a:r>
            <a:r>
              <a:rPr lang="en-US" dirty="0" smtClean="0"/>
              <a:t>CMGs * </a:t>
            </a:r>
            <a:r>
              <a:rPr lang="en-US" dirty="0"/>
              <a:t>published a review article in the </a:t>
            </a:r>
            <a:r>
              <a:rPr lang="en-US" i="1" dirty="0"/>
              <a:t>American Journal of Human </a:t>
            </a:r>
            <a:r>
              <a:rPr lang="en-US" i="1" dirty="0" smtClean="0"/>
              <a:t>Genetics </a:t>
            </a:r>
            <a:r>
              <a:rPr lang="en-US" i="0" dirty="0" smtClean="0"/>
              <a:t>that</a:t>
            </a:r>
            <a:r>
              <a:rPr lang="en-US" dirty="0" smtClean="0"/>
              <a:t> </a:t>
            </a:r>
            <a:r>
              <a:rPr lang="en-US" dirty="0"/>
              <a:t>reported the </a:t>
            </a:r>
            <a:r>
              <a:rPr lang="en-US" dirty="0" smtClean="0"/>
              <a:t>CMGs’</a:t>
            </a:r>
            <a:r>
              <a:rPr lang="en-US" baseline="0" dirty="0" smtClean="0"/>
              <a:t> </a:t>
            </a:r>
            <a:r>
              <a:rPr lang="en-US" dirty="0" smtClean="0"/>
              <a:t>progress on </a:t>
            </a:r>
            <a:r>
              <a:rPr lang="en-US" dirty="0"/>
              <a:t>causal gene discoveries, method improvement, and resource sharing. </a:t>
            </a:r>
            <a:r>
              <a:rPr lang="en-US" dirty="0" smtClean="0"/>
              <a:t>* The </a:t>
            </a:r>
            <a:r>
              <a:rPr lang="en-US" dirty="0"/>
              <a:t>article also </a:t>
            </a:r>
            <a:r>
              <a:rPr lang="en-US" dirty="0" smtClean="0"/>
              <a:t>debuted</a:t>
            </a:r>
            <a:r>
              <a:rPr lang="en-US" baseline="0" dirty="0" smtClean="0"/>
              <a:t> a </a:t>
            </a:r>
            <a:r>
              <a:rPr lang="en-US" dirty="0" smtClean="0"/>
              <a:t>‘scorecard’ </a:t>
            </a:r>
            <a:r>
              <a:rPr lang="en-US" dirty="0"/>
              <a:t>that </a:t>
            </a:r>
            <a:r>
              <a:rPr lang="en-US" dirty="0" smtClean="0"/>
              <a:t>shows progress towards </a:t>
            </a:r>
            <a:r>
              <a:rPr lang="en-US" dirty="0"/>
              <a:t>the goal of finding all </a:t>
            </a:r>
            <a:r>
              <a:rPr lang="en-US" dirty="0" smtClean="0"/>
              <a:t>causal genes for Mendelian</a:t>
            </a:r>
            <a:r>
              <a:rPr lang="en-US" baseline="0" dirty="0" smtClean="0"/>
              <a:t> phenotypes</a:t>
            </a:r>
            <a:r>
              <a:rPr lang="en-US" dirty="0" smtClean="0"/>
              <a:t>. </a:t>
            </a:r>
          </a:p>
          <a:p>
            <a:endParaRPr lang="en-US" dirty="0" smtClean="0"/>
          </a:p>
          <a:p>
            <a:r>
              <a:rPr lang="en-US" dirty="0" smtClean="0"/>
              <a:t>The upper panel shows the proportion of Mendelian phenotypes for which causal genes have been identified– 57%</a:t>
            </a:r>
            <a:r>
              <a:rPr lang="en-US" baseline="0" dirty="0" smtClean="0"/>
              <a:t> to date</a:t>
            </a:r>
            <a:r>
              <a:rPr lang="en-US" dirty="0" smtClean="0"/>
              <a:t>. The</a:t>
            </a:r>
            <a:r>
              <a:rPr lang="en-US" baseline="0" dirty="0" smtClean="0"/>
              <a:t> lower panel shows </a:t>
            </a:r>
            <a:r>
              <a:rPr lang="en-US" dirty="0" smtClean="0"/>
              <a:t>the proportion of human genes that have been shown to be ‘causal’ for a Mendelian phenotype—</a:t>
            </a:r>
            <a:r>
              <a:rPr lang="en-US" baseline="0" dirty="0" smtClean="0"/>
              <a:t> 15%. </a:t>
            </a:r>
            <a:r>
              <a:rPr lang="en-US" dirty="0" smtClean="0"/>
              <a:t>Based </a:t>
            </a:r>
            <a:r>
              <a:rPr lang="en-US" dirty="0"/>
              <a:t>on information in the scorecard and the growing number of newly defined Mendelian phenotypes, the </a:t>
            </a:r>
            <a:r>
              <a:rPr lang="en-US" dirty="0" smtClean="0"/>
              <a:t>CMGs</a:t>
            </a:r>
            <a:r>
              <a:rPr lang="en-US" baseline="0" dirty="0" smtClean="0"/>
              <a:t> </a:t>
            </a:r>
            <a:r>
              <a:rPr lang="en-US" dirty="0" smtClean="0"/>
              <a:t>concluded </a:t>
            </a:r>
            <a:r>
              <a:rPr lang="en-US" dirty="0"/>
              <a:t>that a large number of novel causal genes remain to be discovered</a:t>
            </a:r>
            <a:r>
              <a:rPr lang="en-US" dirty="0" smtClean="0"/>
              <a:t>. </a:t>
            </a:r>
            <a:r>
              <a:rPr lang="en-US" dirty="0"/>
              <a:t>Improvements to phenotyping, </a:t>
            </a:r>
            <a:r>
              <a:rPr lang="en-US" dirty="0" smtClean="0"/>
              <a:t>genome sequencing</a:t>
            </a:r>
            <a:r>
              <a:rPr lang="en-US" dirty="0"/>
              <a:t>, analysis, and worldwide coordination are needed </a:t>
            </a:r>
            <a:r>
              <a:rPr lang="en-US" dirty="0" smtClean="0"/>
              <a:t>to </a:t>
            </a:r>
            <a:r>
              <a:rPr lang="en-US" dirty="0"/>
              <a:t>discover the remaining causal genes. </a:t>
            </a:r>
          </a:p>
          <a:p>
            <a:endParaRPr lang="en-US" dirty="0"/>
          </a:p>
          <a:p>
            <a:pPr defTabSz="921986">
              <a:defRPr/>
            </a:pPr>
            <a:r>
              <a:rPr lang="en-US" dirty="0"/>
              <a:t>The scorecard is now posted on the </a:t>
            </a:r>
            <a:r>
              <a:rPr lang="en-US" dirty="0" smtClean="0"/>
              <a:t>CMGs’ website, and will be updated periodically.</a:t>
            </a:r>
          </a:p>
          <a:p>
            <a:pPr defTabSz="921986">
              <a:defRPr/>
            </a:pPr>
            <a:endParaRPr lang="en-US" dirty="0"/>
          </a:p>
        </p:txBody>
      </p:sp>
      <p:sp>
        <p:nvSpPr>
          <p:cNvPr id="4" name="Slide Number Placeholder 3"/>
          <p:cNvSpPr>
            <a:spLocks noGrp="1"/>
          </p:cNvSpPr>
          <p:nvPr>
            <p:ph type="sldNum" sz="quarter" idx="10"/>
          </p:nvPr>
        </p:nvSpPr>
        <p:spPr/>
        <p:txBody>
          <a:bodyPr/>
          <a:lstStyle/>
          <a:p>
            <a:fld id="{DF125CC9-880A-409B-972C-C1759D7A769E}" type="slidenum">
              <a:rPr lang="en-US" smtClean="0"/>
              <a:t>46</a:t>
            </a:fld>
            <a:endParaRPr lang="en-US" dirty="0"/>
          </a:p>
        </p:txBody>
      </p:sp>
    </p:spTree>
    <p:extLst>
      <p:ext uri="{BB962C8B-B14F-4D97-AF65-F5344CB8AC3E}">
        <p14:creationId xmlns:p14="http://schemas.microsoft.com/office/powerpoint/2010/main" val="30776259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xfrm>
            <a:off x="1203325"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2947" name="Notes Placeholder 2"/>
          <p:cNvSpPr>
            <a:spLocks noGrp="1"/>
          </p:cNvSpPr>
          <p:nvPr>
            <p:ph type="body" idx="1"/>
          </p:nvPr>
        </p:nvSpPr>
        <p:spPr>
          <a:xfrm>
            <a:off x="709304" y="4446592"/>
            <a:ext cx="5666096" cy="44307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5853"/>
            <a:r>
              <a:rPr lang="en-US" altLang="en-US" dirty="0" smtClean="0">
                <a:latin typeface="Arial" panose="020B0604020202020204" pitchFamily="34" charset="0"/>
                <a:cs typeface="Arial" panose="020B0604020202020204" pitchFamily="34" charset="0"/>
              </a:rPr>
              <a:t>The Clinical Sequencing Exploratory Research (or CSER) Program focuses on the integration of genome sequencing into the clinical workflow, including the generation, interpretation, and clinical reporting of genomic information. * CSER has enrolled nearly 2900 adult and almost 800 children, nearly 3000 of whom have had germline genome sequence data generated and over 500 of whom have had tumor genome sequence data generated. </a:t>
            </a:r>
          </a:p>
          <a:p>
            <a:pPr defTabSz="945853"/>
            <a:endParaRPr lang="en-US" altLang="en-US" dirty="0" smtClean="0">
              <a:latin typeface="Arial" panose="020B0604020202020204" pitchFamily="34" charset="0"/>
              <a:cs typeface="Arial" panose="020B0604020202020204" pitchFamily="34" charset="0"/>
            </a:endParaRPr>
          </a:p>
          <a:p>
            <a:pPr defTabSz="945853"/>
            <a:r>
              <a:rPr lang="en-US" altLang="en-US" dirty="0" smtClean="0">
                <a:latin typeface="Arial" panose="020B0604020202020204" pitchFamily="34" charset="0"/>
                <a:cs typeface="Arial" panose="020B0604020202020204" pitchFamily="34" charset="0"/>
              </a:rPr>
              <a:t>As one measure of overall impact, * CSER has generated 161 publications, including 12 cross-CSER</a:t>
            </a:r>
            <a:r>
              <a:rPr lang="en-US" altLang="en-US" dirty="0" smtClean="0">
                <a:solidFill>
                  <a:srgbClr val="FF0000"/>
                </a:solidFill>
                <a:latin typeface="Arial" panose="020B0604020202020204" pitchFamily="34" charset="0"/>
                <a:cs typeface="Arial" panose="020B0604020202020204" pitchFamily="34" charset="0"/>
              </a:rPr>
              <a:t> </a:t>
            </a:r>
            <a:r>
              <a:rPr lang="en-US" altLang="en-US" dirty="0" smtClean="0">
                <a:latin typeface="Arial" panose="020B0604020202020204" pitchFamily="34" charset="0"/>
                <a:cs typeface="Arial" panose="020B0604020202020204" pitchFamily="34" charset="0"/>
              </a:rPr>
              <a:t>working group publications.</a:t>
            </a:r>
            <a:r>
              <a:rPr lang="en-US" altLang="en-US" baseline="0" dirty="0" smtClean="0">
                <a:latin typeface="Arial" panose="020B0604020202020204" pitchFamily="34" charset="0"/>
                <a:cs typeface="Arial" panose="020B0604020202020204" pitchFamily="34" charset="0"/>
              </a:rPr>
              <a:t> Two of these recentl</a:t>
            </a:r>
            <a:r>
              <a:rPr lang="en-US" altLang="en-US" dirty="0" smtClean="0">
                <a:latin typeface="Arial" panose="020B0604020202020204" pitchFamily="34" charset="0"/>
                <a:cs typeface="Arial" panose="020B0604020202020204" pitchFamily="34" charset="0"/>
              </a:rPr>
              <a:t>y published </a:t>
            </a:r>
            <a:r>
              <a:rPr lang="en-US" altLang="en-US" baseline="0" dirty="0" smtClean="0">
                <a:latin typeface="Arial" panose="020B0604020202020204" pitchFamily="34" charset="0"/>
                <a:cs typeface="Arial" panose="020B0604020202020204" pitchFamily="34" charset="0"/>
              </a:rPr>
              <a:t>working group papers are highlighted</a:t>
            </a:r>
            <a:r>
              <a:rPr lang="en-US" altLang="en-US" dirty="0" smtClean="0">
                <a:latin typeface="Arial" panose="020B0604020202020204" pitchFamily="34" charset="0"/>
                <a:cs typeface="Arial" panose="020B0604020202020204" pitchFamily="34" charset="0"/>
              </a:rPr>
              <a:t> here</a:t>
            </a:r>
            <a:r>
              <a:rPr lang="en-US" altLang="en-US" baseline="0" dirty="0" smtClean="0">
                <a:latin typeface="Arial" panose="020B0604020202020204" pitchFamily="34" charset="0"/>
                <a:cs typeface="Arial" panose="020B0604020202020204" pitchFamily="34" charset="0"/>
              </a:rPr>
              <a:t>.</a:t>
            </a:r>
            <a:endParaRPr lang="en-US" altLang="en-US" dirty="0" smtClean="0">
              <a:latin typeface="Arial" panose="020B0604020202020204" pitchFamily="34" charset="0"/>
              <a:cs typeface="Arial" panose="020B0604020202020204" pitchFamily="34" charset="0"/>
            </a:endParaRPr>
          </a:p>
          <a:p>
            <a:pPr defTabSz="945853"/>
            <a:endParaRPr lang="en-US" altLang="en-US" dirty="0" smtClean="0">
              <a:latin typeface="Arial" panose="020B0604020202020204" pitchFamily="34" charset="0"/>
              <a:cs typeface="Arial" panose="020B0604020202020204" pitchFamily="34" charset="0"/>
            </a:endParaRPr>
          </a:p>
          <a:p>
            <a:pPr defTabSz="945853"/>
            <a:r>
              <a:rPr lang="en-US" kern="1200" dirty="0" smtClean="0">
                <a:solidFill>
                  <a:schemeClr val="tx1"/>
                </a:solidFill>
                <a:latin typeface="Arial" panose="020B0604020202020204" pitchFamily="34" charset="0"/>
                <a:cs typeface="Arial" panose="020B0604020202020204" pitchFamily="34" charset="0"/>
              </a:rPr>
              <a:t>A joint * CSER and </a:t>
            </a:r>
            <a:r>
              <a:rPr lang="en-US" kern="1200" dirty="0" err="1" smtClean="0">
                <a:solidFill>
                  <a:schemeClr val="tx1"/>
                </a:solidFill>
                <a:latin typeface="Arial" panose="020B0604020202020204" pitchFamily="34" charset="0"/>
                <a:cs typeface="Arial" panose="020B0604020202020204" pitchFamily="34" charset="0"/>
              </a:rPr>
              <a:t>eMERGE</a:t>
            </a:r>
            <a:r>
              <a:rPr lang="en-US" kern="1200" dirty="0" smtClean="0">
                <a:solidFill>
                  <a:schemeClr val="tx1"/>
                </a:solidFill>
                <a:latin typeface="Arial" panose="020B0604020202020204" pitchFamily="34" charset="0"/>
                <a:cs typeface="Arial" panose="020B0604020202020204" pitchFamily="34" charset="0"/>
              </a:rPr>
              <a:t> paper was published in the </a:t>
            </a:r>
            <a:r>
              <a:rPr lang="en-US" i="1" dirty="0"/>
              <a:t>Journal of the American Medical Informatics Association</a:t>
            </a:r>
            <a:r>
              <a:rPr lang="en-US" altLang="en-US" dirty="0" smtClean="0">
                <a:latin typeface="Arial" panose="020B0604020202020204" pitchFamily="34" charset="0"/>
                <a:cs typeface="Arial" panose="020B0604020202020204" pitchFamily="34" charset="0"/>
              </a:rPr>
              <a:t>. This paper surveyed CSER and </a:t>
            </a:r>
            <a:r>
              <a:rPr lang="en-US" altLang="en-US" dirty="0" err="1" smtClean="0">
                <a:latin typeface="Arial" panose="020B0604020202020204" pitchFamily="34" charset="0"/>
                <a:cs typeface="Arial" panose="020B0604020202020204" pitchFamily="34" charset="0"/>
              </a:rPr>
              <a:t>eMERGE</a:t>
            </a:r>
            <a:r>
              <a:rPr lang="en-US" altLang="en-US" dirty="0" smtClean="0">
                <a:latin typeface="Arial" panose="020B0604020202020204" pitchFamily="34" charset="0"/>
                <a:cs typeface="Arial" panose="020B0604020202020204" pitchFamily="34" charset="0"/>
              </a:rPr>
              <a:t> sites about current</a:t>
            </a:r>
            <a:r>
              <a:rPr lang="en-US" altLang="en-US" baseline="0" dirty="0" smtClean="0">
                <a:latin typeface="Arial" panose="020B0604020202020204" pitchFamily="34" charset="0"/>
                <a:cs typeface="Arial" panose="020B0604020202020204" pitchFamily="34" charset="0"/>
              </a:rPr>
              <a:t> and recommended display of genomic information in electronic health records.</a:t>
            </a:r>
            <a:r>
              <a:rPr lang="en-US" altLang="en-US" dirty="0" smtClean="0">
                <a:latin typeface="Arial" panose="020B0604020202020204" pitchFamily="34" charset="0"/>
                <a:cs typeface="Arial" panose="020B0604020202020204" pitchFamily="34" charset="0"/>
              </a:rPr>
              <a:t> The *</a:t>
            </a:r>
            <a:r>
              <a:rPr lang="en-US" altLang="en-US" baseline="0" dirty="0" smtClean="0">
                <a:latin typeface="Arial" panose="020B0604020202020204" pitchFamily="34" charset="0"/>
                <a:cs typeface="Arial" panose="020B0604020202020204" pitchFamily="34" charset="0"/>
              </a:rPr>
              <a:t> CSER Pediatrics Working Group has a paper</a:t>
            </a:r>
            <a:r>
              <a:rPr lang="en-US" altLang="en-US" dirty="0" smtClean="0">
                <a:latin typeface="Arial" panose="020B0604020202020204" pitchFamily="34" charset="0"/>
                <a:cs typeface="Arial" panose="020B0604020202020204" pitchFamily="34" charset="0"/>
              </a:rPr>
              <a:t> in press at</a:t>
            </a:r>
            <a:r>
              <a:rPr lang="en-US" altLang="en-US" baseline="0" dirty="0" smtClean="0">
                <a:latin typeface="Arial" panose="020B0604020202020204" pitchFamily="34" charset="0"/>
                <a:cs typeface="Arial" panose="020B0604020202020204" pitchFamily="34" charset="0"/>
              </a:rPr>
              <a:t> </a:t>
            </a:r>
            <a:r>
              <a:rPr lang="en-US" altLang="en-US" i="1" baseline="0" dirty="0" smtClean="0">
                <a:latin typeface="Arial" panose="020B0604020202020204" pitchFamily="34" charset="0"/>
                <a:cs typeface="Arial" panose="020B0604020202020204" pitchFamily="34" charset="0"/>
              </a:rPr>
              <a:t>Pediatrics</a:t>
            </a:r>
            <a:r>
              <a:rPr lang="en-US" altLang="en-US" i="0" baseline="0" dirty="0" smtClean="0">
                <a:latin typeface="Arial" panose="020B0604020202020204" pitchFamily="34" charset="0"/>
                <a:cs typeface="Arial" panose="020B0604020202020204" pitchFamily="34" charset="0"/>
              </a:rPr>
              <a:t> that discusses the disclosure of genome sequencing results in pediatric practice.</a:t>
            </a:r>
            <a:endParaRPr lang="en-US" altLang="en-US" b="0" dirty="0" smtClean="0">
              <a:latin typeface="Arial" panose="020B0604020202020204" pitchFamily="34" charset="0"/>
              <a:cs typeface="Arial" panose="020B0604020202020204" pitchFamily="34" charset="0"/>
            </a:endParaRPr>
          </a:p>
          <a:p>
            <a:pPr defTabSz="945853"/>
            <a:endParaRPr lang="en-US" altLang="en-US" dirty="0" smtClean="0">
              <a:latin typeface="Arial" panose="020B0604020202020204" pitchFamily="34" charset="0"/>
              <a:cs typeface="Arial" panose="020B0604020202020204" pitchFamily="34" charset="0"/>
            </a:endParaRPr>
          </a:p>
          <a:p>
            <a:pPr defTabSz="945853"/>
            <a:r>
              <a:rPr lang="en-US" altLang="en-US" dirty="0" smtClean="0">
                <a:latin typeface="Arial" panose="020B0604020202020204" pitchFamily="34" charset="0"/>
                <a:cs typeface="Arial" panose="020B0604020202020204" pitchFamily="34" charset="0"/>
              </a:rPr>
              <a:t>On</a:t>
            </a:r>
            <a:r>
              <a:rPr lang="en-US" altLang="en-US" baseline="0" dirty="0" smtClean="0">
                <a:latin typeface="Arial" panose="020B0604020202020204" pitchFamily="34" charset="0"/>
                <a:cs typeface="Arial" panose="020B0604020202020204" pitchFamily="34" charset="0"/>
              </a:rPr>
              <a:t> September 28, the CSER and Beyond Meeting will be taking place in the Bethesda area. </a:t>
            </a:r>
            <a:r>
              <a:rPr lang="en-US" kern="1200" dirty="0" smtClean="0">
                <a:solidFill>
                  <a:schemeClr val="tx1"/>
                </a:solidFill>
                <a:latin typeface="Arial" panose="020B0604020202020204" pitchFamily="34" charset="0"/>
                <a:cs typeface="Arial" panose="020B0604020202020204" pitchFamily="34" charset="0"/>
              </a:rPr>
              <a:t>This meeting is charged with evaluating key contributions of the CSER Program and prioritizing future scientific opportunities to integrate genome sequencing into clinical care</a:t>
            </a:r>
            <a:r>
              <a:rPr lang="en-US" altLang="en-US" baseline="0" dirty="0" smtClean="0">
                <a:latin typeface="Arial" panose="020B0604020202020204" pitchFamily="34" charset="0"/>
                <a:cs typeface="Arial" panose="020B0604020202020204" pitchFamily="34" charset="0"/>
              </a:rPr>
              <a:t>. The meeting will be webcast live and archived on the </a:t>
            </a:r>
            <a:r>
              <a:rPr lang="en-US" altLang="en-US" baseline="0" dirty="0" err="1" smtClean="0">
                <a:latin typeface="Arial" panose="020B0604020202020204" pitchFamily="34" charset="0"/>
                <a:cs typeface="Arial" panose="020B0604020202020204" pitchFamily="34" charset="0"/>
              </a:rPr>
              <a:t>GenomeTV</a:t>
            </a:r>
            <a:r>
              <a:rPr lang="en-US" altLang="en-US" baseline="0" dirty="0" smtClean="0">
                <a:latin typeface="Arial" panose="020B0604020202020204" pitchFamily="34" charset="0"/>
                <a:cs typeface="Arial" panose="020B0604020202020204" pitchFamily="34" charset="0"/>
              </a:rPr>
              <a:t> channel of YouTube. </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9001" indent="-288077">
              <a:defRPr b="1">
                <a:solidFill>
                  <a:schemeClr val="tx1"/>
                </a:solidFill>
                <a:latin typeface="Arial" charset="0"/>
                <a:cs typeface="Arial" charset="0"/>
              </a:defRPr>
            </a:lvl2pPr>
            <a:lvl3pPr marL="1152308" indent="-230461">
              <a:defRPr b="1">
                <a:solidFill>
                  <a:schemeClr val="tx1"/>
                </a:solidFill>
                <a:latin typeface="Arial" charset="0"/>
                <a:cs typeface="Arial" charset="0"/>
              </a:defRPr>
            </a:lvl3pPr>
            <a:lvl4pPr marL="1613232" indent="-230461">
              <a:defRPr b="1">
                <a:solidFill>
                  <a:schemeClr val="tx1"/>
                </a:solidFill>
                <a:latin typeface="Arial" charset="0"/>
                <a:cs typeface="Arial" charset="0"/>
              </a:defRPr>
            </a:lvl4pPr>
            <a:lvl5pPr marL="2074156" indent="-230461">
              <a:defRPr b="1">
                <a:solidFill>
                  <a:schemeClr val="tx1"/>
                </a:solidFill>
                <a:latin typeface="Arial" charset="0"/>
                <a:cs typeface="Arial" charset="0"/>
              </a:defRPr>
            </a:lvl5pPr>
            <a:lvl6pPr marL="2535079" indent="-230461" eaLnBrk="0" fontAlgn="base" hangingPunct="0">
              <a:spcBef>
                <a:spcPct val="0"/>
              </a:spcBef>
              <a:spcAft>
                <a:spcPct val="0"/>
              </a:spcAft>
              <a:defRPr b="1">
                <a:solidFill>
                  <a:schemeClr val="tx1"/>
                </a:solidFill>
                <a:latin typeface="Arial" charset="0"/>
                <a:cs typeface="Arial" charset="0"/>
              </a:defRPr>
            </a:lvl6pPr>
            <a:lvl7pPr marL="2996002" indent="-230461" eaLnBrk="0" fontAlgn="base" hangingPunct="0">
              <a:spcBef>
                <a:spcPct val="0"/>
              </a:spcBef>
              <a:spcAft>
                <a:spcPct val="0"/>
              </a:spcAft>
              <a:defRPr b="1">
                <a:solidFill>
                  <a:schemeClr val="tx1"/>
                </a:solidFill>
                <a:latin typeface="Arial" charset="0"/>
                <a:cs typeface="Arial" charset="0"/>
              </a:defRPr>
            </a:lvl7pPr>
            <a:lvl8pPr marL="3456926" indent="-230461" eaLnBrk="0" fontAlgn="base" hangingPunct="0">
              <a:spcBef>
                <a:spcPct val="0"/>
              </a:spcBef>
              <a:spcAft>
                <a:spcPct val="0"/>
              </a:spcAft>
              <a:defRPr b="1">
                <a:solidFill>
                  <a:schemeClr val="tx1"/>
                </a:solidFill>
                <a:latin typeface="Arial" charset="0"/>
                <a:cs typeface="Arial" charset="0"/>
              </a:defRPr>
            </a:lvl8pPr>
            <a:lvl9pPr marL="3917850" indent="-230461" eaLnBrk="0" fontAlgn="base" hangingPunct="0">
              <a:spcBef>
                <a:spcPct val="0"/>
              </a:spcBef>
              <a:spcAft>
                <a:spcPct val="0"/>
              </a:spcAft>
              <a:defRPr b="1">
                <a:solidFill>
                  <a:schemeClr val="tx1"/>
                </a:solidFill>
                <a:latin typeface="Arial" charset="0"/>
                <a:cs typeface="Arial" charset="0"/>
              </a:defRPr>
            </a:lvl9pPr>
          </a:lstStyle>
          <a:p>
            <a:fld id="{2291227F-69E2-4F5A-A4A9-46F375A0363C}" type="slidenum">
              <a:rPr lang="en-US" altLang="en-US">
                <a:solidFill>
                  <a:srgbClr val="000000"/>
                </a:solidFill>
              </a:rPr>
              <a:pPr/>
              <a:t>47</a:t>
            </a:fld>
            <a:endParaRPr lang="en-US" altLang="en-US">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203325" y="701675"/>
            <a:ext cx="4679950" cy="3509963"/>
          </a:xfrm>
          <a:prstGeom prst="rect">
            <a:avLst/>
          </a:prstGeom>
          <a:ln/>
        </p:spPr>
      </p:sp>
      <p:sp>
        <p:nvSpPr>
          <p:cNvPr id="13316" name="Rectangle 3"/>
          <p:cNvSpPr>
            <a:spLocks noGrp="1" noChangeArrowheads="1"/>
          </p:cNvSpPr>
          <p:nvPr>
            <p:ph type="body" idx="1"/>
          </p:nvPr>
        </p:nvSpPr>
        <p:spPr>
          <a:xfrm>
            <a:off x="866142" y="4445954"/>
            <a:ext cx="5486401"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161">
              <a:spcBef>
                <a:spcPct val="0"/>
              </a:spcBef>
              <a:defRPr/>
            </a:pPr>
            <a:r>
              <a:rPr lang="en-US" u="none" dirty="0" smtClean="0">
                <a:latin typeface="Arial" panose="020B0604020202020204" pitchFamily="34" charset="0"/>
                <a:cs typeface="Arial" pitchFamily="34" charset="0"/>
              </a:rPr>
              <a:t>The Genome Sequencing</a:t>
            </a:r>
            <a:r>
              <a:rPr lang="en-US" u="none" baseline="0" dirty="0" smtClean="0">
                <a:latin typeface="Arial" pitchFamily="34" charset="0"/>
                <a:cs typeface="Arial" pitchFamily="34" charset="0"/>
              </a:rPr>
              <a:t> Informatics Tools (GS-IT) Program is known publicly by the name “</a:t>
            </a:r>
            <a:r>
              <a:rPr lang="en-US" u="none" baseline="0" dirty="0" err="1" smtClean="0">
                <a:latin typeface="Arial" pitchFamily="34" charset="0"/>
                <a:cs typeface="Arial" pitchFamily="34" charset="0"/>
              </a:rPr>
              <a:t>iSeqTools</a:t>
            </a:r>
            <a:r>
              <a:rPr lang="en-US" u="none" baseline="0" dirty="0" smtClean="0">
                <a:latin typeface="Arial" pitchFamily="34" charset="0"/>
                <a:cs typeface="Arial" pitchFamily="34" charset="0"/>
              </a:rPr>
              <a:t>.” The six</a:t>
            </a:r>
            <a:r>
              <a:rPr lang="en-US" u="none" dirty="0" smtClean="0">
                <a:latin typeface="Arial" pitchFamily="34" charset="0"/>
                <a:cs typeface="Arial" pitchFamily="34" charset="0"/>
              </a:rPr>
              <a:t> </a:t>
            </a:r>
            <a:r>
              <a:rPr lang="en-US" u="none" baseline="0" dirty="0" smtClean="0">
                <a:latin typeface="Arial" pitchFamily="34" charset="0"/>
                <a:cs typeface="Arial" pitchFamily="34" charset="0"/>
              </a:rPr>
              <a:t>funded GS-IT projects have the</a:t>
            </a:r>
            <a:r>
              <a:rPr lang="en-US" u="none" dirty="0" smtClean="0">
                <a:latin typeface="Arial" pitchFamily="34" charset="0"/>
                <a:cs typeface="Arial" pitchFamily="34" charset="0"/>
              </a:rPr>
              <a:t> mission to democratize genome analysis by </a:t>
            </a:r>
            <a:r>
              <a:rPr lang="en-US" u="none" baseline="0" dirty="0" smtClean="0">
                <a:latin typeface="Arial" pitchFamily="34" charset="0"/>
                <a:cs typeface="Arial" pitchFamily="34" charset="0"/>
              </a:rPr>
              <a:t>providing ‘researcher friendly’ sequence analysis tools</a:t>
            </a:r>
            <a:r>
              <a:rPr lang="en-US" u="none" dirty="0" smtClean="0">
                <a:latin typeface="Arial" pitchFamily="34" charset="0"/>
                <a:cs typeface="Arial" pitchFamily="34" charset="0"/>
              </a:rPr>
              <a:t> to </a:t>
            </a:r>
            <a:r>
              <a:rPr lang="en-US" u="none" baseline="0" dirty="0" smtClean="0">
                <a:latin typeface="Arial" pitchFamily="34" charset="0"/>
                <a:cs typeface="Arial" pitchFamily="34" charset="0"/>
              </a:rPr>
              <a:t>users outside of large genome centers.</a:t>
            </a:r>
          </a:p>
          <a:p>
            <a:pPr defTabSz="912161">
              <a:spcBef>
                <a:spcPct val="0"/>
              </a:spcBef>
              <a:defRPr/>
            </a:pPr>
            <a:endParaRPr lang="en-US" u="none" baseline="0" dirty="0" smtClean="0">
              <a:latin typeface="Arial" pitchFamily="34" charset="0"/>
              <a:cs typeface="Arial" pitchFamily="34" charset="0"/>
            </a:endParaRPr>
          </a:p>
          <a:p>
            <a:r>
              <a:rPr lang="en-US" dirty="0">
                <a:latin typeface="Arial" panose="020B0604020202020204" pitchFamily="34" charset="0"/>
                <a:cs typeface="Arial" panose="020B0604020202020204" pitchFamily="34" charset="0"/>
              </a:rPr>
              <a:t>The GS-IT Program </a:t>
            </a:r>
            <a:r>
              <a:rPr lang="en-US" dirty="0" smtClean="0">
                <a:latin typeface="Arial" panose="020B0604020202020204" pitchFamily="34" charset="0"/>
                <a:cs typeface="Arial" panose="020B0604020202020204" pitchFamily="34" charset="0"/>
              </a:rPr>
              <a:t>relies on three approaches: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robust </a:t>
            </a:r>
            <a:r>
              <a:rPr lang="en-US" dirty="0">
                <a:latin typeface="Arial" panose="020B0604020202020204" pitchFamily="34" charset="0"/>
                <a:cs typeface="Arial" panose="020B0604020202020204" pitchFamily="34" charset="0"/>
              </a:rPr>
              <a:t>software engineering to make tools reliable and easy </a:t>
            </a:r>
            <a:r>
              <a:rPr lang="en-US" dirty="0" smtClean="0">
                <a:latin typeface="Arial" panose="020B0604020202020204" pitchFamily="34" charset="0"/>
                <a:cs typeface="Arial" panose="020B0604020202020204" pitchFamily="34" charset="0"/>
              </a:rPr>
              <a:t>to use;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engaging users </a:t>
            </a:r>
            <a:r>
              <a:rPr lang="en-US" dirty="0">
                <a:latin typeface="Arial" panose="020B0604020202020204" pitchFamily="34" charset="0"/>
                <a:cs typeface="Arial" panose="020B0604020202020204" pitchFamily="34" charset="0"/>
              </a:rPr>
              <a:t>with support, documentation, and </a:t>
            </a:r>
            <a:r>
              <a:rPr lang="en-US" dirty="0" smtClean="0">
                <a:latin typeface="Arial" panose="020B0604020202020204" pitchFamily="34" charset="0"/>
                <a:cs typeface="Arial" panose="020B0604020202020204" pitchFamily="34" charset="0"/>
              </a:rPr>
              <a:t>outreach; and</a:t>
            </a:r>
            <a:r>
              <a:rPr lang="en-US" baseline="0" dirty="0" smtClean="0">
                <a:latin typeface="Arial" panose="020B0604020202020204" pitchFamily="34" charset="0"/>
                <a:cs typeface="Arial" panose="020B0604020202020204" pitchFamily="34" charset="0"/>
              </a:rPr>
              <a:t> taking </a:t>
            </a:r>
            <a:r>
              <a:rPr lang="en-US" dirty="0" smtClean="0">
                <a:latin typeface="Arial" panose="020B0604020202020204" pitchFamily="34" charset="0"/>
                <a:cs typeface="Arial" panose="020B0604020202020204" pitchFamily="34" charset="0"/>
              </a:rPr>
              <a:t>advantage </a:t>
            </a:r>
            <a:r>
              <a:rPr lang="en-US" dirty="0">
                <a:latin typeface="Arial" panose="020B0604020202020204" pitchFamily="34" charset="0"/>
                <a:cs typeface="Arial" panose="020B0604020202020204" pitchFamily="34" charset="0"/>
              </a:rPr>
              <a:t>of innovative technologies such as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cloud and fast, interactive </a:t>
            </a:r>
            <a:r>
              <a:rPr lang="en-US" dirty="0" smtClean="0">
                <a:latin typeface="Arial" panose="020B0604020202020204" pitchFamily="34" charset="0"/>
                <a:cs typeface="Arial" panose="020B0604020202020204" pitchFamily="34" charset="0"/>
              </a:rPr>
              <a:t>‘app’ </a:t>
            </a:r>
            <a:r>
              <a:rPr lang="en-US" dirty="0">
                <a:latin typeface="Arial" panose="020B0604020202020204" pitchFamily="34" charset="0"/>
                <a:cs typeface="Arial" panose="020B0604020202020204" pitchFamily="34" charset="0"/>
              </a:rPr>
              <a:t>frameworks. </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Two good metrics of the impact of </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iSeqTools</a:t>
            </a:r>
            <a:r>
              <a:rPr lang="en-US" dirty="0" smtClean="0">
                <a:latin typeface="Arial" panose="020B0604020202020204" pitchFamily="34" charset="0"/>
                <a:cs typeface="Arial" panose="020B0604020202020204" pitchFamily="34" charset="0"/>
              </a:rPr>
              <a:t> are</a:t>
            </a:r>
            <a:r>
              <a:rPr lang="en-US" dirty="0">
                <a:latin typeface="Arial" panose="020B0604020202020204" pitchFamily="34" charset="0"/>
                <a:cs typeface="Arial" panose="020B0604020202020204" pitchFamily="34" charset="0"/>
              </a:rPr>
              <a:t>: (1) numbers of </a:t>
            </a:r>
            <a:r>
              <a:rPr lang="en-US" dirty="0" smtClean="0">
                <a:latin typeface="Arial" panose="020B0604020202020204" pitchFamily="34" charset="0"/>
                <a:cs typeface="Arial" panose="020B0604020202020204" pitchFamily="34" charset="0"/>
              </a:rPr>
              <a:t>users </a:t>
            </a:r>
            <a:r>
              <a:rPr lang="en-US" dirty="0">
                <a:latin typeface="Arial" panose="020B0604020202020204" pitchFamily="34" charset="0"/>
                <a:cs typeface="Arial" panose="020B0604020202020204" pitchFamily="34" charset="0"/>
              </a:rPr>
              <a:t>who </a:t>
            </a:r>
            <a:r>
              <a:rPr lang="en-US" dirty="0" smtClean="0">
                <a:latin typeface="Arial" panose="020B0604020202020204" pitchFamily="34" charset="0"/>
                <a:cs typeface="Arial" panose="020B0604020202020204" pitchFamily="34" charset="0"/>
              </a:rPr>
              <a:t>actively engage in discussions; </a:t>
            </a:r>
            <a:r>
              <a:rPr lang="en-US" dirty="0">
                <a:latin typeface="Arial" panose="020B0604020202020204" pitchFamily="34" charset="0"/>
                <a:cs typeface="Arial" panose="020B0604020202020204" pitchFamily="34" charset="0"/>
              </a:rPr>
              <a:t>and (2) automatic reporting directly from the software. </a:t>
            </a:r>
            <a:r>
              <a:rPr lang="en-US" dirty="0" smtClean="0">
                <a:latin typeface="Arial" panose="020B0604020202020204" pitchFamily="34" charset="0"/>
                <a:cs typeface="Arial" panose="020B0604020202020204" pitchFamily="34" charset="0"/>
              </a:rPr>
              <a:t>* For </a:t>
            </a:r>
            <a:r>
              <a:rPr lang="en-US" dirty="0">
                <a:latin typeface="Arial" panose="020B0604020202020204" pitchFamily="34" charset="0"/>
                <a:cs typeface="Arial" panose="020B0604020202020204" pitchFamily="34" charset="0"/>
              </a:rPr>
              <a:t>example, </a:t>
            </a:r>
            <a:r>
              <a:rPr lang="en-US" dirty="0" smtClean="0">
                <a:latin typeface="Arial" panose="020B0604020202020204" pitchFamily="34" charset="0"/>
                <a:cs typeface="Arial" panose="020B0604020202020204" pitchFamily="34" charset="0"/>
              </a:rPr>
              <a:t>there are over 20,000 registered users of the Broad Institute’s </a:t>
            </a:r>
            <a:r>
              <a:rPr lang="en-US" dirty="0">
                <a:latin typeface="Arial" panose="020B0604020202020204" pitchFamily="34" charset="0"/>
                <a:cs typeface="Arial" panose="020B0604020202020204" pitchFamily="34" charset="0"/>
              </a:rPr>
              <a:t>GATK </a:t>
            </a:r>
            <a:r>
              <a:rPr lang="en-US" dirty="0" smtClean="0">
                <a:latin typeface="Arial" panose="020B0604020202020204" pitchFamily="34" charset="0"/>
                <a:cs typeface="Arial" panose="020B0604020202020204" pitchFamily="34" charset="0"/>
              </a:rPr>
              <a:t>software, </a:t>
            </a:r>
            <a:r>
              <a:rPr lang="en-US" dirty="0">
                <a:latin typeface="Arial" panose="020B0604020202020204" pitchFamily="34" charset="0"/>
                <a:cs typeface="Arial" panose="020B0604020202020204" pitchFamily="34" charset="0"/>
              </a:rPr>
              <a:t>with steady growth from 2012 when </a:t>
            </a:r>
            <a:r>
              <a:rPr lang="en-US" dirty="0" smtClean="0">
                <a:latin typeface="Arial" panose="020B0604020202020204" pitchFamily="34" charset="0"/>
                <a:cs typeface="Arial" panose="020B0604020202020204" pitchFamily="34" charset="0"/>
              </a:rPr>
              <a:t>GS-IT support began</a:t>
            </a:r>
            <a:r>
              <a:rPr lang="en-US" baseline="0" dirty="0" smtClean="0">
                <a:latin typeface="Arial" panose="020B0604020202020204" pitchFamily="34" charset="0"/>
                <a:cs typeface="Arial" panose="020B0604020202020204" pitchFamily="34" charset="0"/>
              </a:rPr>
              <a:t>. These users include a large proportion of academic institutions and smaller proportions of commercial and governmental users, as illustrated in the graph.</a:t>
            </a:r>
          </a:p>
          <a:p>
            <a:endParaRPr lang="en-US" baseline="0"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In 2015, </a:t>
            </a:r>
            <a:r>
              <a:rPr lang="en-US" dirty="0">
                <a:latin typeface="Arial" panose="020B0604020202020204" pitchFamily="34" charset="0"/>
                <a:cs typeface="Arial" panose="020B0604020202020204" pitchFamily="34" charset="0"/>
              </a:rPr>
              <a:t>the GATK Forum </a:t>
            </a:r>
            <a:r>
              <a:rPr lang="en-US" dirty="0" smtClean="0">
                <a:latin typeface="Arial" panose="020B0604020202020204" pitchFamily="34" charset="0"/>
                <a:cs typeface="Arial" panose="020B0604020202020204" pitchFamily="34" charset="0"/>
              </a:rPr>
              <a:t>has each month typically hosted</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~650 </a:t>
            </a:r>
            <a:r>
              <a:rPr lang="en-US" dirty="0">
                <a:latin typeface="Arial" panose="020B0604020202020204" pitchFamily="34" charset="0"/>
                <a:cs typeface="Arial" panose="020B0604020202020204" pitchFamily="34" charset="0"/>
              </a:rPr>
              <a:t>users in ~150 </a:t>
            </a:r>
            <a:r>
              <a:rPr lang="en-US" dirty="0" smtClean="0">
                <a:latin typeface="Arial" panose="020B0604020202020204" pitchFamily="34" charset="0"/>
                <a:cs typeface="Arial" panose="020B0604020202020204" pitchFamily="34" charset="0"/>
              </a:rPr>
              <a:t>discussions, </a:t>
            </a:r>
            <a:r>
              <a:rPr lang="en-US" dirty="0">
                <a:latin typeface="Arial" panose="020B0604020202020204" pitchFamily="34" charset="0"/>
                <a:cs typeface="Arial" panose="020B0604020202020204" pitchFamily="34" charset="0"/>
              </a:rPr>
              <a:t>and has </a:t>
            </a:r>
            <a:r>
              <a:rPr lang="en-US" dirty="0" smtClean="0">
                <a:latin typeface="Arial" panose="020B0604020202020204" pitchFamily="34" charset="0"/>
                <a:cs typeface="Arial" panose="020B0604020202020204" pitchFamily="34" charset="0"/>
              </a:rPr>
              <a:t>had ~100,000 </a:t>
            </a:r>
            <a:r>
              <a:rPr lang="en-US" dirty="0">
                <a:latin typeface="Arial" panose="020B0604020202020204" pitchFamily="34" charset="0"/>
                <a:cs typeface="Arial" panose="020B0604020202020204" pitchFamily="34" charset="0"/>
              </a:rPr>
              <a:t>page </a:t>
            </a:r>
            <a:r>
              <a:rPr lang="en-US" dirty="0" smtClean="0">
                <a:latin typeface="Arial" panose="020B0604020202020204" pitchFamily="34" charset="0"/>
                <a:cs typeface="Arial" panose="020B0604020202020204" pitchFamily="34" charset="0"/>
              </a:rPr>
              <a:t>views.</a:t>
            </a:r>
            <a:endParaRPr lang="en-US" dirty="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5" y="8891590"/>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331" eaLnBrk="0" hangingPunct="0">
              <a:defRPr b="1">
                <a:solidFill>
                  <a:schemeClr val="tx1"/>
                </a:solidFill>
                <a:latin typeface="Arial" pitchFamily="34" charset="0"/>
              </a:defRPr>
            </a:lvl1pPr>
            <a:lvl2pPr marL="741128" indent="-285051" defTabSz="934331" eaLnBrk="0" hangingPunct="0">
              <a:defRPr b="1">
                <a:solidFill>
                  <a:schemeClr val="tx1"/>
                </a:solidFill>
                <a:latin typeface="Arial" pitchFamily="34" charset="0"/>
              </a:defRPr>
            </a:lvl2pPr>
            <a:lvl3pPr marL="1140203" indent="-228040" defTabSz="934331" eaLnBrk="0" hangingPunct="0">
              <a:defRPr b="1">
                <a:solidFill>
                  <a:schemeClr val="tx1"/>
                </a:solidFill>
                <a:latin typeface="Arial" pitchFamily="34" charset="0"/>
              </a:defRPr>
            </a:lvl3pPr>
            <a:lvl4pPr marL="1596282" indent="-228040" defTabSz="934331" eaLnBrk="0" hangingPunct="0">
              <a:defRPr b="1">
                <a:solidFill>
                  <a:schemeClr val="tx1"/>
                </a:solidFill>
                <a:latin typeface="Arial" pitchFamily="34" charset="0"/>
              </a:defRPr>
            </a:lvl4pPr>
            <a:lvl5pPr marL="2052363" indent="-228040" defTabSz="934331" eaLnBrk="0" hangingPunct="0">
              <a:defRPr b="1">
                <a:solidFill>
                  <a:schemeClr val="tx1"/>
                </a:solidFill>
                <a:latin typeface="Arial" pitchFamily="34" charset="0"/>
              </a:defRPr>
            </a:lvl5pPr>
            <a:lvl6pPr marL="2508442" indent="-228040" defTabSz="934331" eaLnBrk="0" fontAlgn="base" hangingPunct="0">
              <a:spcBef>
                <a:spcPct val="0"/>
              </a:spcBef>
              <a:spcAft>
                <a:spcPct val="0"/>
              </a:spcAft>
              <a:defRPr b="1">
                <a:solidFill>
                  <a:schemeClr val="tx1"/>
                </a:solidFill>
                <a:latin typeface="Arial" pitchFamily="34" charset="0"/>
              </a:defRPr>
            </a:lvl6pPr>
            <a:lvl7pPr marL="2964521" indent="-228040" defTabSz="934331" eaLnBrk="0" fontAlgn="base" hangingPunct="0">
              <a:spcBef>
                <a:spcPct val="0"/>
              </a:spcBef>
              <a:spcAft>
                <a:spcPct val="0"/>
              </a:spcAft>
              <a:defRPr b="1">
                <a:solidFill>
                  <a:schemeClr val="tx1"/>
                </a:solidFill>
                <a:latin typeface="Arial" pitchFamily="34" charset="0"/>
              </a:defRPr>
            </a:lvl7pPr>
            <a:lvl8pPr marL="3420604" indent="-228040" defTabSz="934331" eaLnBrk="0" fontAlgn="base" hangingPunct="0">
              <a:spcBef>
                <a:spcPct val="0"/>
              </a:spcBef>
              <a:spcAft>
                <a:spcPct val="0"/>
              </a:spcAft>
              <a:defRPr b="1">
                <a:solidFill>
                  <a:schemeClr val="tx1"/>
                </a:solidFill>
                <a:latin typeface="Arial" pitchFamily="34" charset="0"/>
              </a:defRPr>
            </a:lvl8pPr>
            <a:lvl9pPr marL="3876682" indent="-228040" defTabSz="93433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48</a:t>
            </a:fld>
            <a:endParaRPr lang="en-US" dirty="0" smtClean="0">
              <a:solidFill>
                <a:prstClr val="black"/>
              </a:solidFill>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572" tIns="47287" rIns="94572" bIns="47287" numCol="1" anchor="t" anchorCtr="0" compatLnSpc="1">
            <a:prstTxWarp prst="textNoShape">
              <a:avLst/>
            </a:prstTxWarp>
          </a:bodyPr>
          <a:lstStyle/>
          <a:p>
            <a:pPr defTabSz="921025">
              <a:defRPr/>
            </a:pPr>
            <a:r>
              <a:rPr lang="en-US" dirty="0" smtClean="0">
                <a:latin typeface="Arial" panose="020B0604020202020204" pitchFamily="34" charset="0"/>
                <a:cs typeface="Arial" panose="020B0604020202020204" pitchFamily="34" charset="0"/>
              </a:rPr>
              <a:t>NHGRI’s Technology Development </a:t>
            </a:r>
            <a:r>
              <a:rPr lang="en-US" baseline="0" dirty="0" smtClean="0">
                <a:latin typeface="Arial" panose="020B0604020202020204" pitchFamily="34" charset="0"/>
                <a:cs typeface="Arial" panose="020B0604020202020204" pitchFamily="34" charset="0"/>
              </a:rPr>
              <a:t>Program currently has funding opportunities at different stages of the solicitation and drafting process. </a:t>
            </a:r>
          </a:p>
          <a:p>
            <a:pPr defTabSz="921025">
              <a:defRPr/>
            </a:pPr>
            <a:endParaRPr lang="en-US" dirty="0">
              <a:latin typeface="Arial" panose="020B0604020202020204" pitchFamily="34" charset="0"/>
              <a:cs typeface="Arial" panose="020B0604020202020204" pitchFamily="34" charset="0"/>
            </a:endParaRPr>
          </a:p>
          <a:p>
            <a:pPr defTabSz="921025">
              <a:defRPr/>
            </a:pPr>
            <a:r>
              <a:rPr lang="en-US" dirty="0" smtClean="0">
                <a:latin typeface="Arial" panose="020B0604020202020204" pitchFamily="34" charset="0"/>
                <a:cs typeface="Arial" panose="020B0604020202020204" pitchFamily="34" charset="0"/>
              </a:rPr>
              <a:t>* RFAs for Novel</a:t>
            </a:r>
            <a:r>
              <a:rPr lang="en-US" baseline="0" dirty="0" smtClean="0">
                <a:latin typeface="Arial" panose="020B0604020202020204" pitchFamily="34" charset="0"/>
                <a:cs typeface="Arial" panose="020B0604020202020204" pitchFamily="34" charset="0"/>
              </a:rPr>
              <a:t> Nucleic Acid Sequencing Technologies for both DNA and direct RNA sequencing </a:t>
            </a:r>
            <a:r>
              <a:rPr lang="en-US" dirty="0" smtClean="0">
                <a:latin typeface="Arial" panose="020B0604020202020204" pitchFamily="34" charset="0"/>
                <a:cs typeface="Arial" panose="020B0604020202020204" pitchFamily="34" charset="0"/>
              </a:rPr>
              <a:t>were released in </a:t>
            </a:r>
            <a:r>
              <a:rPr lang="en-US" dirty="0" smtClean="0">
                <a:solidFill>
                  <a:schemeClr val="bg1"/>
                </a:solidFill>
                <a:latin typeface="Arial" panose="020B0604020202020204" pitchFamily="34" charset="0"/>
                <a:cs typeface="Arial" panose="020B0604020202020204" pitchFamily="34" charset="0"/>
              </a:rPr>
              <a:t>August, </a:t>
            </a:r>
            <a:r>
              <a:rPr lang="en-US" baseline="0" dirty="0" smtClean="0">
                <a:latin typeface="Arial" panose="020B0604020202020204" pitchFamily="34" charset="0"/>
                <a:cs typeface="Arial" panose="020B0604020202020204" pitchFamily="34" charset="0"/>
              </a:rPr>
              <a:t>with three due dates of October 27, 2015; July 14, 2016; and June 15, 2017.</a:t>
            </a:r>
            <a:endParaRPr lang="en-US" dirty="0">
              <a:latin typeface="Arial" panose="020B0604020202020204" pitchFamily="34" charset="0"/>
              <a:cs typeface="Arial" panose="020B0604020202020204" pitchFamily="34" charset="0"/>
            </a:endParaRPr>
          </a:p>
          <a:p>
            <a:pPr defTabSz="921025">
              <a:defRPr/>
            </a:pPr>
            <a:endParaRPr lang="en-US" dirty="0">
              <a:latin typeface="Arial" panose="020B0604020202020204" pitchFamily="34" charset="0"/>
              <a:cs typeface="Arial" panose="020B0604020202020204" pitchFamily="34" charset="0"/>
            </a:endParaRPr>
          </a:p>
          <a:p>
            <a:pPr defTabSz="921025">
              <a:defRPr/>
            </a:pPr>
            <a:r>
              <a:rPr lang="en-US" dirty="0" smtClean="0">
                <a:latin typeface="Arial" panose="020B0604020202020204" pitchFamily="34" charset="0"/>
                <a:cs typeface="Arial" panose="020B0604020202020204" pitchFamily="34" charset="0"/>
              </a:rPr>
              <a:t>* Meanwhile, Funding Opportunity Announcements (FOAs) for the remaining more general genome technology</a:t>
            </a:r>
            <a:r>
              <a:rPr lang="en-US" baseline="0" dirty="0" smtClean="0">
                <a:latin typeface="Arial" panose="020B0604020202020204" pitchFamily="34" charset="0"/>
                <a:cs typeface="Arial" panose="020B0604020202020204" pitchFamily="34" charset="0"/>
              </a:rPr>
              <a:t> development </a:t>
            </a:r>
            <a:r>
              <a:rPr lang="en-US" dirty="0" smtClean="0">
                <a:latin typeface="Arial" panose="020B0604020202020204" pitchFamily="34" charset="0"/>
                <a:cs typeface="Arial" panose="020B0604020202020204" pitchFamily="34" charset="0"/>
              </a:rPr>
              <a:t>concepts will be released soon.</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404">
              <a:defRPr/>
            </a:pPr>
            <a:fld id="{EF1538E9-0E3C-4F99-854D-827A84D0C00A}" type="slidenum">
              <a:rPr lang="en-US" smtClean="0">
                <a:solidFill>
                  <a:srgbClr val="000000"/>
                </a:solidFill>
              </a:rPr>
              <a:pPr defTabSz="932404">
                <a:defRPr/>
              </a:pPr>
              <a:t>49</a:t>
            </a:fld>
            <a:endParaRPr lang="en-US" dirty="0"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For the rest of my Director’s Report, I will cover the 7 areas listed here, which reliably provide an</a:t>
            </a:r>
            <a:r>
              <a:rPr lang="en-US" baseline="0" dirty="0" smtClean="0">
                <a:latin typeface="Arial" pitchFamily="34" charset="0"/>
                <a:cs typeface="Arial" pitchFamily="34" charset="0"/>
              </a:rPr>
              <a:t> excellent </a:t>
            </a:r>
            <a:r>
              <a:rPr lang="en-US" dirty="0" smtClean="0">
                <a:latin typeface="Arial" pitchFamily="34" charset="0"/>
                <a:cs typeface="Arial" pitchFamily="34" charset="0"/>
              </a:rPr>
              <a:t>framework for reviewing the relevant topics.</a:t>
            </a: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a:t>
            </a:fld>
            <a:endParaRPr lang="en-US" dirty="0" smtClean="0">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3263"/>
            <a:ext cx="4679950" cy="3509962"/>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832010" y="4408926"/>
            <a:ext cx="5486401" cy="4114800"/>
          </a:xfrm>
          <a:noFill/>
        </p:spPr>
        <p:txBody>
          <a:bodyPr wrap="square" numCol="1" anchor="t" anchorCtr="0" compatLnSpc="1">
            <a:prstTxWarp prst="textNoShape">
              <a:avLst/>
            </a:prstTxWarp>
          </a:bodyPr>
          <a:lstStyle/>
          <a:p>
            <a:r>
              <a:rPr lang="en-US" dirty="0" smtClean="0"/>
              <a:t>The </a:t>
            </a:r>
            <a:r>
              <a:rPr lang="en-US" dirty="0"/>
              <a:t>goal of the Encyclopedia of DNA </a:t>
            </a:r>
            <a:r>
              <a:rPr lang="en-US" dirty="0" smtClean="0"/>
              <a:t>Elements</a:t>
            </a:r>
            <a:r>
              <a:rPr lang="en-US" baseline="0" dirty="0" smtClean="0"/>
              <a:t> (</a:t>
            </a:r>
            <a:r>
              <a:rPr lang="en-US" dirty="0" smtClean="0"/>
              <a:t>or ENCODE) </a:t>
            </a:r>
            <a:r>
              <a:rPr lang="en-US" dirty="0"/>
              <a:t>project is to create catalogs of all functional elements in the human and mouse genomes, and to make those catalogs available as a resource to the biomedical community</a:t>
            </a:r>
            <a:r>
              <a:rPr lang="en-US" dirty="0" smtClean="0"/>
              <a:t>.</a:t>
            </a:r>
          </a:p>
          <a:p>
            <a:endParaRPr lang="en-US" dirty="0"/>
          </a:p>
          <a:p>
            <a:r>
              <a:rPr lang="en-US" dirty="0" smtClean="0"/>
              <a:t>* ENCODE </a:t>
            </a:r>
            <a:r>
              <a:rPr lang="en-US" dirty="0"/>
              <a:t>held a </a:t>
            </a:r>
            <a:r>
              <a:rPr lang="en-US" dirty="0" smtClean="0"/>
              <a:t>Community </a:t>
            </a:r>
            <a:r>
              <a:rPr lang="en-US" dirty="0"/>
              <a:t>Users Meeting this summer that attracted about 200 participants from outside of ENCODE who heard a distinguished panel of researchers describe how they </a:t>
            </a:r>
            <a:r>
              <a:rPr lang="en-US" dirty="0" smtClean="0"/>
              <a:t>use ENCODE </a:t>
            </a:r>
            <a:r>
              <a:rPr lang="en-US" dirty="0"/>
              <a:t>data in their work. Attendees also took part in a series of hands-on workshops to learn how to use ENCODE data in their own research, culminating with participants simultaneously running ENCODE data-processing pipelines on a cloud-based platform. </a:t>
            </a:r>
            <a:r>
              <a:rPr lang="en-US" dirty="0" smtClean="0"/>
              <a:t>Workshop v</a:t>
            </a:r>
            <a:r>
              <a:rPr lang="en-US" dirty="0"/>
              <a:t>ideos and slides are </a:t>
            </a:r>
            <a:r>
              <a:rPr lang="en-US" dirty="0" smtClean="0"/>
              <a:t>now available online. </a:t>
            </a:r>
            <a:r>
              <a:rPr lang="en-US" dirty="0"/>
              <a:t>Feedback from </a:t>
            </a:r>
            <a:r>
              <a:rPr lang="en-US" dirty="0" smtClean="0"/>
              <a:t>the participants </a:t>
            </a:r>
            <a:r>
              <a:rPr lang="en-US" dirty="0"/>
              <a:t>was overwhelmingly positive, and discussions are underway for a second Users Meeting in </a:t>
            </a:r>
            <a:r>
              <a:rPr lang="en-US" dirty="0" smtClean="0"/>
              <a:t>2016.</a:t>
            </a:r>
          </a:p>
          <a:p>
            <a:endParaRPr lang="en-US" dirty="0"/>
          </a:p>
          <a:p>
            <a:r>
              <a:rPr lang="en-US" dirty="0" smtClean="0"/>
              <a:t>* The </a:t>
            </a:r>
            <a:r>
              <a:rPr lang="en-US" dirty="0"/>
              <a:t>ENCODE portal infrastructure, one of the key ENCODE Data Coordination Center deliverables, is being used by the </a:t>
            </a:r>
            <a:r>
              <a:rPr lang="en-US" dirty="0" err="1"/>
              <a:t>ClinGen</a:t>
            </a:r>
            <a:r>
              <a:rPr lang="en-US" dirty="0"/>
              <a:t> </a:t>
            </a:r>
            <a:r>
              <a:rPr lang="en-US" dirty="0" smtClean="0"/>
              <a:t>resource</a:t>
            </a:r>
            <a:r>
              <a:rPr lang="en-US" baseline="0" dirty="0" smtClean="0"/>
              <a:t> </a:t>
            </a:r>
            <a:r>
              <a:rPr lang="en-US" dirty="0" smtClean="0"/>
              <a:t>as </a:t>
            </a:r>
            <a:r>
              <a:rPr lang="en-US" dirty="0"/>
              <a:t>the basis for their curation and portal interface. This demonstrates efficiencies being achieved by cooperation across NHGRI projects.  </a:t>
            </a: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50</a:t>
            </a:fld>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3263"/>
            <a:ext cx="4679950" cy="3509962"/>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923450" y="4500366"/>
            <a:ext cx="5486401" cy="4114800"/>
          </a:xfrm>
          <a:noFill/>
        </p:spPr>
        <p:txBody>
          <a:bodyPr wrap="square" numCol="1" anchor="t" anchorCtr="0" compatLnSpc="1">
            <a:prstTxWarp prst="textNoShape">
              <a:avLst/>
            </a:prstTxWarp>
          </a:bodyPr>
          <a:lstStyle/>
          <a:p>
            <a:pPr defTabSz="888800">
              <a:spcBef>
                <a:spcPct val="30000"/>
              </a:spcBef>
              <a:defRPr/>
            </a:pPr>
            <a:r>
              <a:rPr lang="en-US" dirty="0" smtClean="0"/>
              <a:t>At our</a:t>
            </a:r>
            <a:r>
              <a:rPr lang="en-US" baseline="0" dirty="0" smtClean="0"/>
              <a:t> </a:t>
            </a:r>
            <a:r>
              <a:rPr lang="en-US" dirty="0" smtClean="0"/>
              <a:t>May </a:t>
            </a:r>
            <a:r>
              <a:rPr lang="en-US" dirty="0"/>
              <a:t>2015 </a:t>
            </a:r>
            <a:r>
              <a:rPr lang="en-US" dirty="0" smtClean="0"/>
              <a:t>meeting</a:t>
            </a:r>
            <a:r>
              <a:rPr lang="en-US" dirty="0"/>
              <a:t>, Council approved four Concepts for RFAs in Functional Genomics to build on work currently supported by ENCODE</a:t>
            </a:r>
            <a:r>
              <a:rPr lang="en-US" dirty="0" smtClean="0"/>
              <a:t>. * </a:t>
            </a:r>
            <a:r>
              <a:rPr lang="en-US" dirty="0"/>
              <a:t>For budgetary and scientific reasons, we have postponed those initiatives by one Council round, moving them from </a:t>
            </a:r>
            <a:r>
              <a:rPr lang="en-US" dirty="0" smtClean="0"/>
              <a:t>an ultimate review by Council</a:t>
            </a:r>
            <a:r>
              <a:rPr lang="en-US" baseline="0" dirty="0" smtClean="0"/>
              <a:t> in </a:t>
            </a:r>
            <a:r>
              <a:rPr lang="en-US" dirty="0" smtClean="0"/>
              <a:t>May </a:t>
            </a:r>
            <a:r>
              <a:rPr lang="en-US" dirty="0"/>
              <a:t>2016 to </a:t>
            </a:r>
            <a:r>
              <a:rPr lang="en-US" dirty="0" smtClean="0"/>
              <a:t>such a review in September</a:t>
            </a:r>
            <a:r>
              <a:rPr lang="en-US" baseline="0" dirty="0" smtClean="0"/>
              <a:t> </a:t>
            </a:r>
            <a:r>
              <a:rPr lang="en-US" dirty="0" smtClean="0"/>
              <a:t>2016. </a:t>
            </a:r>
            <a:r>
              <a:rPr lang="en-US" dirty="0"/>
              <a:t>NHGRI anticipates that RFAs will be issued soon</a:t>
            </a:r>
            <a:r>
              <a:rPr lang="en-US" dirty="0" smtClean="0"/>
              <a:t>.</a:t>
            </a:r>
          </a:p>
          <a:p>
            <a:pPr defTabSz="888800">
              <a:spcBef>
                <a:spcPct val="30000"/>
              </a:spcBef>
              <a:defRPr/>
            </a:pPr>
            <a:endParaRPr lang="en-US" dirty="0"/>
          </a:p>
          <a:p>
            <a:r>
              <a:rPr lang="en-US" dirty="0" smtClean="0"/>
              <a:t>Meanwhile, ENCODE </a:t>
            </a:r>
            <a:r>
              <a:rPr lang="en-US" dirty="0"/>
              <a:t>data continue to be heavily used. </a:t>
            </a:r>
            <a:r>
              <a:rPr lang="en-US" dirty="0" smtClean="0"/>
              <a:t>* There </a:t>
            </a:r>
            <a:r>
              <a:rPr lang="en-US" dirty="0"/>
              <a:t>are </a:t>
            </a:r>
            <a:r>
              <a:rPr lang="en-US" dirty="0" smtClean="0"/>
              <a:t>about </a:t>
            </a:r>
            <a:r>
              <a:rPr lang="en-US" dirty="0"/>
              <a:t>1200 Community publications </a:t>
            </a:r>
            <a:r>
              <a:rPr lang="en-US" dirty="0" smtClean="0"/>
              <a:t>(see the blue </a:t>
            </a:r>
            <a:r>
              <a:rPr lang="en-US" dirty="0"/>
              <a:t>bars) from groups without ENCODE </a:t>
            </a:r>
            <a:r>
              <a:rPr lang="en-US" dirty="0" smtClean="0"/>
              <a:t>funding</a:t>
            </a:r>
            <a:r>
              <a:rPr lang="en-US" baseline="0" dirty="0" smtClean="0"/>
              <a:t> who used </a:t>
            </a:r>
            <a:r>
              <a:rPr lang="en-US" dirty="0" smtClean="0"/>
              <a:t>ENCODE data for their studies. Further, ENCODE </a:t>
            </a:r>
            <a:r>
              <a:rPr lang="en-US" dirty="0"/>
              <a:t>Consortium members have published 496 Consortium p</a:t>
            </a:r>
            <a:r>
              <a:rPr lang="en-US" dirty="0" smtClean="0"/>
              <a:t>ublications (in purple </a:t>
            </a:r>
            <a:r>
              <a:rPr lang="en-US" dirty="0"/>
              <a:t>bars). In addition to the use of ENCODE data in studies of cancer, gene regulation, and psychiatric, immune, cardiovascular, and metabolic disorders, recent papers also used ENCODE data in </a:t>
            </a:r>
            <a:r>
              <a:rPr lang="en-US" dirty="0" smtClean="0"/>
              <a:t>* the </a:t>
            </a:r>
            <a:r>
              <a:rPr lang="en-US" dirty="0"/>
              <a:t>study of susceptibility to HIV and other viruses, </a:t>
            </a:r>
            <a:r>
              <a:rPr lang="en-US" dirty="0" smtClean="0"/>
              <a:t>* the </a:t>
            </a:r>
            <a:r>
              <a:rPr lang="en-US" dirty="0"/>
              <a:t>genetics of caffeine habituation, and </a:t>
            </a:r>
            <a:r>
              <a:rPr lang="en-US" dirty="0" smtClean="0"/>
              <a:t>* human </a:t>
            </a:r>
            <a:r>
              <a:rPr lang="en-US" dirty="0"/>
              <a:t>adaptation to tropical forests</a:t>
            </a:r>
            <a:r>
              <a:rPr lang="en-US" dirty="0" smtClean="0"/>
              <a:t>.</a:t>
            </a:r>
            <a:endParaRPr lang="en-US" dirty="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51</a:t>
            </a:fld>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889003" y="4349549"/>
            <a:ext cx="5270501" cy="4417573"/>
          </a:xfrm>
          <a:noFill/>
        </p:spPr>
        <p:txBody>
          <a:bodyPr wrap="square" numCol="1" anchor="t" anchorCtr="0" compatLnSpc="1">
            <a:prstTxWarp prst="textNoShape">
              <a:avLst/>
            </a:prstTxWarp>
          </a:bodyPr>
          <a:lstStyle/>
          <a:p>
            <a:r>
              <a:rPr lang="en-US" dirty="0"/>
              <a:t>Many whole genome sequences will be generated in the coming years, but a major problem is that we do not know how to interpret most of the genomic variants, especially in non-coding regions. Some of those non-coding variants have been associated with human disease. * The goal of the new suite of NHGRI’s functional genomic variation grants </a:t>
            </a:r>
            <a:r>
              <a:rPr lang="en-US" dirty="0" smtClean="0"/>
              <a:t>(associated</a:t>
            </a:r>
            <a:r>
              <a:rPr lang="en-US" baseline="0" dirty="0" smtClean="0"/>
              <a:t> with our recent RFA is this area) </a:t>
            </a:r>
            <a:r>
              <a:rPr lang="en-US" dirty="0" smtClean="0"/>
              <a:t>is </a:t>
            </a:r>
            <a:r>
              <a:rPr lang="en-US" dirty="0"/>
              <a:t>to develop approaches that integrate functional </a:t>
            </a:r>
            <a:r>
              <a:rPr lang="en-US" dirty="0" smtClean="0"/>
              <a:t>datasets </a:t>
            </a:r>
            <a:r>
              <a:rPr lang="en-US" dirty="0"/>
              <a:t>to narrow the set of genomic variants </a:t>
            </a:r>
            <a:r>
              <a:rPr lang="en-US" dirty="0" smtClean="0"/>
              <a:t>and infer </a:t>
            </a:r>
            <a:r>
              <a:rPr lang="en-US" dirty="0"/>
              <a:t>possible causal variants. The computational predictions will be assessed with experimental data.  All the data </a:t>
            </a:r>
            <a:r>
              <a:rPr lang="en-US" dirty="0" smtClean="0"/>
              <a:t>and methods will </a:t>
            </a:r>
            <a:r>
              <a:rPr lang="en-US" dirty="0"/>
              <a:t>be released to allow other researchers to compare methods.  </a:t>
            </a:r>
          </a:p>
          <a:p>
            <a:endParaRPr lang="en-US" dirty="0"/>
          </a:p>
          <a:p>
            <a:r>
              <a:rPr lang="en-US" dirty="0"/>
              <a:t>* 6 grant awards were recently </a:t>
            </a:r>
            <a:r>
              <a:rPr lang="en-US" dirty="0" smtClean="0"/>
              <a:t>made based</a:t>
            </a:r>
            <a:r>
              <a:rPr lang="en-US" baseline="0" dirty="0" smtClean="0"/>
              <a:t> on the first set of applications in response to this RFA</a:t>
            </a:r>
            <a:r>
              <a:rPr lang="en-US" dirty="0" smtClean="0"/>
              <a:t>, </a:t>
            </a:r>
            <a:r>
              <a:rPr lang="en-US" dirty="0"/>
              <a:t>including one made by NCI </a:t>
            </a:r>
            <a:r>
              <a:rPr lang="en-US" dirty="0" smtClean="0"/>
              <a:t>(to </a:t>
            </a:r>
            <a:r>
              <a:rPr lang="en-US" dirty="0"/>
              <a:t>Council member Dr. Jay </a:t>
            </a:r>
            <a:r>
              <a:rPr lang="en-US" dirty="0" smtClean="0"/>
              <a:t>Shendure). </a:t>
            </a:r>
            <a:r>
              <a:rPr lang="en-US" dirty="0"/>
              <a:t>The second set of applications will be considered by Council at the February 2016 meeting.  </a:t>
            </a:r>
          </a:p>
          <a:p>
            <a:endParaRPr lang="en-US" dirty="0"/>
          </a:p>
          <a:p>
            <a:r>
              <a:rPr lang="en-US" dirty="0"/>
              <a:t>* The proposed approaches will use many types of information: transcripts, transcription factor binding, nucleosomes, enhancers, DNA shape, conservation, and phenotypes (including ENCODE, </a:t>
            </a:r>
            <a:r>
              <a:rPr lang="en-US" dirty="0" err="1"/>
              <a:t>GTEx</a:t>
            </a:r>
            <a:r>
              <a:rPr lang="en-US" dirty="0"/>
              <a:t>, and 1000 Genomes data).</a:t>
            </a:r>
          </a:p>
          <a:p>
            <a:endParaRPr lang="en-US" dirty="0"/>
          </a:p>
          <a:p>
            <a:r>
              <a:rPr lang="en-US" dirty="0"/>
              <a:t>* The funded grants will study autism, cancer, bipolar disorder, type 2 diabetes, and age-related macular degeneration.</a:t>
            </a: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53FD193-93B0-42DA-9DF8-1E13C0095197}" type="slidenum">
              <a:rPr lang="en-US" smtClean="0">
                <a:solidFill>
                  <a:prstClr val="black"/>
                </a:solidFill>
              </a:rPr>
              <a:pPr>
                <a:defRPr/>
              </a:pPr>
              <a:t>52</a:t>
            </a:fld>
            <a:endParaRPr lang="en-US" dirty="0" smtClean="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1203325" y="701675"/>
            <a:ext cx="4679950" cy="3509963"/>
          </a:xfrm>
          <a:prstGeom prst="rect">
            <a:avLst/>
          </a:prstGeom>
          <a:ln/>
        </p:spPr>
      </p:sp>
      <p:sp>
        <p:nvSpPr>
          <p:cNvPr id="164867" name="Notes Placeholder 2"/>
          <p:cNvSpPr>
            <a:spLocks noGrp="1"/>
          </p:cNvSpPr>
          <p:nvPr>
            <p:ph type="body" idx="1"/>
          </p:nvPr>
        </p:nvSpPr>
        <p:spPr>
          <a:xfrm>
            <a:off x="944565" y="4446593"/>
            <a:ext cx="5354635" cy="4211637"/>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74" tIns="47286" rIns="94574" bIns="47286" numCol="1" anchor="t" anchorCtr="0" compatLnSpc="1">
            <a:prstTxWarp prst="textNoShape">
              <a:avLst/>
            </a:prstTxWarp>
          </a:bodyPr>
          <a:lstStyle/>
          <a:p>
            <a:pPr defTabSz="939539" eaLnBrk="1" fontAlgn="auto" hangingPunct="1">
              <a:spcAft>
                <a:spcPts val="0"/>
              </a:spcAft>
              <a:defRPr/>
            </a:pPr>
            <a:r>
              <a:rPr lang="en-US" dirty="0" smtClean="0"/>
              <a:t>T</a:t>
            </a:r>
            <a:r>
              <a:rPr lang="en-US" b="0" dirty="0" smtClean="0"/>
              <a:t>wo </a:t>
            </a:r>
            <a:r>
              <a:rPr lang="en-US" dirty="0" smtClean="0"/>
              <a:t>new Centers for Excellence in Genomic Science (or</a:t>
            </a:r>
            <a:r>
              <a:rPr lang="en-US" baseline="0" dirty="0" smtClean="0"/>
              <a:t> CEGS) have been </a:t>
            </a:r>
            <a:r>
              <a:rPr lang="en-US" dirty="0" smtClean="0"/>
              <a:t>awarded</a:t>
            </a:r>
            <a:r>
              <a:rPr lang="en-US" baseline="0" dirty="0" smtClean="0"/>
              <a:t>. * The goal of the</a:t>
            </a:r>
            <a:r>
              <a:rPr lang="en-US" dirty="0" smtClean="0"/>
              <a:t> CEGS at Harvard</a:t>
            </a:r>
            <a:r>
              <a:rPr lang="en-US" baseline="0" dirty="0" smtClean="0"/>
              <a:t> Medical School (led by Dr. George Church) is to</a:t>
            </a:r>
            <a:r>
              <a:rPr lang="en-US" dirty="0"/>
              <a:t> develop and apply new methods for </a:t>
            </a:r>
            <a:r>
              <a:rPr lang="en-US" i="0" dirty="0"/>
              <a:t>in situ </a:t>
            </a:r>
            <a:r>
              <a:rPr lang="en-US" dirty="0"/>
              <a:t>single-cell profiling of RNA, </a:t>
            </a:r>
            <a:r>
              <a:rPr lang="en-US" dirty="0" smtClean="0"/>
              <a:t>protein, </a:t>
            </a:r>
            <a:r>
              <a:rPr lang="en-US" dirty="0"/>
              <a:t>and </a:t>
            </a:r>
            <a:r>
              <a:rPr lang="en-US" dirty="0" smtClean="0"/>
              <a:t>epigenetic marks in </a:t>
            </a:r>
            <a:r>
              <a:rPr lang="en-US" dirty="0"/>
              <a:t>intact tissue and in engineered tissue. </a:t>
            </a:r>
            <a:r>
              <a:rPr lang="en-US" dirty="0" smtClean="0"/>
              <a:t>Novel </a:t>
            </a:r>
            <a:r>
              <a:rPr lang="en-US" dirty="0"/>
              <a:t>algorithms to analyze </a:t>
            </a:r>
            <a:r>
              <a:rPr lang="en-US" i="1" dirty="0"/>
              <a:t>in situ</a:t>
            </a:r>
            <a:r>
              <a:rPr lang="en-US" i="0" dirty="0"/>
              <a:t> </a:t>
            </a:r>
            <a:r>
              <a:rPr lang="en-US" dirty="0"/>
              <a:t>spatial patterning and pathway activity profiles will be </a:t>
            </a:r>
            <a:r>
              <a:rPr lang="en-US" dirty="0" smtClean="0"/>
              <a:t>developed,</a:t>
            </a:r>
            <a:r>
              <a:rPr lang="en-US" baseline="0" dirty="0" smtClean="0"/>
              <a:t> as well </a:t>
            </a:r>
            <a:r>
              <a:rPr lang="en-US" dirty="0" smtClean="0"/>
              <a:t>methods </a:t>
            </a:r>
            <a:r>
              <a:rPr lang="en-US" dirty="0"/>
              <a:t>to </a:t>
            </a:r>
            <a:r>
              <a:rPr lang="en-US" dirty="0" smtClean="0"/>
              <a:t>‘write’ </a:t>
            </a:r>
            <a:r>
              <a:rPr lang="en-US" dirty="0"/>
              <a:t>spatial patterns of ‘</a:t>
            </a:r>
            <a:r>
              <a:rPr lang="en-US" dirty="0" err="1"/>
              <a:t>omic</a:t>
            </a:r>
            <a:r>
              <a:rPr lang="en-US" dirty="0"/>
              <a:t>’ alterations in the context of engineered tissues.</a:t>
            </a:r>
          </a:p>
          <a:p>
            <a:endParaRPr lang="en-US" baseline="0" dirty="0" smtClean="0"/>
          </a:p>
          <a:p>
            <a:r>
              <a:rPr lang="en-US" baseline="0" dirty="0" smtClean="0"/>
              <a:t>* The new CEGS at University of Washington (led by Dr. </a:t>
            </a:r>
            <a:r>
              <a:rPr lang="en-US" dirty="0" smtClean="0"/>
              <a:t>John </a:t>
            </a:r>
            <a:r>
              <a:rPr lang="en-US" dirty="0" err="1" smtClean="0"/>
              <a:t>Stamatoyannopoulos</a:t>
            </a:r>
            <a:r>
              <a:rPr lang="en-US" dirty="0" smtClean="0"/>
              <a:t>) </a:t>
            </a:r>
            <a:r>
              <a:rPr lang="en-US" dirty="0"/>
              <a:t>seeks to enable dynamic imaging of gene regulatory regions and chromatin </a:t>
            </a:r>
            <a:r>
              <a:rPr lang="en-US" dirty="0" smtClean="0"/>
              <a:t>organization, thus revealing gene </a:t>
            </a:r>
            <a:r>
              <a:rPr lang="en-US" dirty="0"/>
              <a:t>activity and functional </a:t>
            </a:r>
            <a:r>
              <a:rPr lang="en-US" dirty="0" smtClean="0"/>
              <a:t>state, at single-molecule resolution</a:t>
            </a:r>
            <a:r>
              <a:rPr lang="en-US" baseline="0" dirty="0" smtClean="0"/>
              <a:t> </a:t>
            </a:r>
            <a:r>
              <a:rPr lang="en-US" dirty="0" smtClean="0"/>
              <a:t>within </a:t>
            </a:r>
            <a:r>
              <a:rPr lang="en-US" dirty="0"/>
              <a:t>intact single cells at high throughput. </a:t>
            </a:r>
            <a:r>
              <a:rPr lang="en-US" dirty="0" smtClean="0"/>
              <a:t>The </a:t>
            </a:r>
            <a:r>
              <a:rPr lang="en-US" dirty="0"/>
              <a:t>trajectory is to apply these technologies for research and lay a foundation for their use in clinical diagnostics</a:t>
            </a:r>
            <a:r>
              <a:rPr lang="en-US" dirty="0" smtClean="0"/>
              <a:t>.</a:t>
            </a:r>
          </a:p>
          <a:p>
            <a:endParaRPr lang="en-US" dirty="0"/>
          </a:p>
          <a:p>
            <a:r>
              <a:rPr lang="en-US" baseline="0" dirty="0" smtClean="0"/>
              <a:t>The annual CEGS grantee meeting will be held in November and hosted by the CEGS led by Dr. Zac Kohane. Finally, new CEGS applications are due in May 2016. Potential applicants should be contacting program staff within the next couple of months. </a:t>
            </a:r>
          </a:p>
          <a:p>
            <a:endParaRPr lang="en-US" baseline="0" dirty="0" smtClean="0"/>
          </a:p>
        </p:txBody>
      </p:sp>
      <p:sp>
        <p:nvSpPr>
          <p:cNvPr id="5" name="Slide Number Placeholder 3"/>
          <p:cNvSpPr>
            <a:spLocks noGrp="1"/>
          </p:cNvSpPr>
          <p:nvPr>
            <p:ph type="sldNum" sz="quarter" idx="5"/>
          </p:nvPr>
        </p:nvSpPr>
        <p:spPr>
          <a:xfrm>
            <a:off x="4014793" y="8891593"/>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81" eaLnBrk="0" hangingPunct="0">
              <a:defRPr b="1">
                <a:solidFill>
                  <a:schemeClr val="tx1"/>
                </a:solidFill>
                <a:latin typeface="Arial" pitchFamily="34" charset="0"/>
              </a:defRPr>
            </a:lvl1pPr>
            <a:lvl2pPr marL="747911" indent="-287659" defTabSz="942881" eaLnBrk="0" hangingPunct="0">
              <a:defRPr b="1">
                <a:solidFill>
                  <a:schemeClr val="tx1"/>
                </a:solidFill>
                <a:latin typeface="Arial" pitchFamily="34" charset="0"/>
              </a:defRPr>
            </a:lvl2pPr>
            <a:lvl3pPr marL="1150638" indent="-230127" defTabSz="942881" eaLnBrk="0" hangingPunct="0">
              <a:defRPr b="1">
                <a:solidFill>
                  <a:schemeClr val="tx1"/>
                </a:solidFill>
                <a:latin typeface="Arial" pitchFamily="34" charset="0"/>
              </a:defRPr>
            </a:lvl3pPr>
            <a:lvl4pPr marL="1610891" indent="-230127" defTabSz="942881" eaLnBrk="0" hangingPunct="0">
              <a:defRPr b="1">
                <a:solidFill>
                  <a:schemeClr val="tx1"/>
                </a:solidFill>
                <a:latin typeface="Arial" pitchFamily="34" charset="0"/>
              </a:defRPr>
            </a:lvl4pPr>
            <a:lvl5pPr marL="2071146" indent="-230127" defTabSz="942881" eaLnBrk="0" hangingPunct="0">
              <a:defRPr b="1">
                <a:solidFill>
                  <a:schemeClr val="tx1"/>
                </a:solidFill>
                <a:latin typeface="Arial" pitchFamily="34" charset="0"/>
              </a:defRPr>
            </a:lvl5pPr>
            <a:lvl6pPr marL="2531399" indent="-230127" defTabSz="942881" eaLnBrk="0" fontAlgn="base" hangingPunct="0">
              <a:spcBef>
                <a:spcPct val="0"/>
              </a:spcBef>
              <a:spcAft>
                <a:spcPct val="0"/>
              </a:spcAft>
              <a:defRPr b="1">
                <a:solidFill>
                  <a:schemeClr val="tx1"/>
                </a:solidFill>
                <a:latin typeface="Arial" pitchFamily="34" charset="0"/>
              </a:defRPr>
            </a:lvl6pPr>
            <a:lvl7pPr marL="2991652" indent="-230127" defTabSz="942881" eaLnBrk="0" fontAlgn="base" hangingPunct="0">
              <a:spcBef>
                <a:spcPct val="0"/>
              </a:spcBef>
              <a:spcAft>
                <a:spcPct val="0"/>
              </a:spcAft>
              <a:defRPr b="1">
                <a:solidFill>
                  <a:schemeClr val="tx1"/>
                </a:solidFill>
                <a:latin typeface="Arial" pitchFamily="34" charset="0"/>
              </a:defRPr>
            </a:lvl7pPr>
            <a:lvl8pPr marL="3451908" indent="-230127" defTabSz="942881" eaLnBrk="0" fontAlgn="base" hangingPunct="0">
              <a:spcBef>
                <a:spcPct val="0"/>
              </a:spcBef>
              <a:spcAft>
                <a:spcPct val="0"/>
              </a:spcAft>
              <a:defRPr b="1">
                <a:solidFill>
                  <a:schemeClr val="tx1"/>
                </a:solidFill>
                <a:latin typeface="Arial" pitchFamily="34" charset="0"/>
              </a:defRPr>
            </a:lvl8pPr>
            <a:lvl9pPr marL="3912163" indent="-230127" defTabSz="9428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53</a:t>
            </a:fld>
            <a:endParaRPr lang="en-US" dirty="0" smtClean="0">
              <a:solidFill>
                <a:prstClr val="black"/>
              </a:solidFill>
              <a:cs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defTabSz="911880" eaLnBrk="1" fontAlgn="auto" hangingPunct="1">
              <a:spcBef>
                <a:spcPct val="0"/>
              </a:spcBef>
              <a:spcAft>
                <a:spcPts val="0"/>
              </a:spcAft>
              <a:defRPr/>
            </a:pPr>
            <a:r>
              <a:rPr lang="en-US" baseline="0" dirty="0" smtClean="0">
                <a:latin typeface="Arial" panose="020B0604020202020204" pitchFamily="34" charset="0"/>
                <a:cs typeface="Arial" pitchFamily="34" charset="0"/>
              </a:rPr>
              <a:t>The </a:t>
            </a:r>
            <a:r>
              <a:rPr lang="en-US" dirty="0" smtClean="0">
                <a:latin typeface="Arial" pitchFamily="34" charset="0"/>
                <a:cs typeface="Arial" pitchFamily="34" charset="0"/>
              </a:rPr>
              <a:t>Electronic Medical Records and Genomics (eMERGE) network conducts genomic discovery</a:t>
            </a:r>
            <a:r>
              <a:rPr lang="en-US" baseline="0" dirty="0" smtClean="0">
                <a:latin typeface="Arial" pitchFamily="34" charset="0"/>
                <a:cs typeface="Arial" pitchFamily="34" charset="0"/>
              </a:rPr>
              <a:t> and clinical implementation research by leveraging data from large biorepositories linked to electronic medical records. </a:t>
            </a:r>
            <a:r>
              <a:rPr lang="en-US" baseline="0" dirty="0" err="1" smtClean="0">
                <a:latin typeface="Arial" pitchFamily="34" charset="0"/>
                <a:cs typeface="Arial" pitchFamily="34" charset="0"/>
              </a:rPr>
              <a:t>eMERGE</a:t>
            </a:r>
            <a:r>
              <a:rPr lang="en-US" baseline="0" dirty="0" smtClean="0">
                <a:latin typeface="Arial" pitchFamily="34" charset="0"/>
                <a:cs typeface="Arial" pitchFamily="34" charset="0"/>
              </a:rPr>
              <a:t> recently finished its second phase, and *  t</a:t>
            </a:r>
            <a:r>
              <a:rPr lang="en-US" dirty="0" smtClean="0">
                <a:latin typeface="Arial" panose="020B0604020202020204" pitchFamily="34" charset="0"/>
                <a:cs typeface="Arial" panose="020B0604020202020204" pitchFamily="34" charset="0"/>
              </a:rPr>
              <a:t>o date, it has </a:t>
            </a:r>
            <a:r>
              <a:rPr lang="en-US" baseline="0" dirty="0" smtClean="0">
                <a:latin typeface="Arial" panose="020B0604020202020204" pitchFamily="34" charset="0"/>
                <a:cs typeface="Arial" panose="020B0604020202020204" pitchFamily="34" charset="0"/>
              </a:rPr>
              <a:t>completed and published 531 total projects.</a:t>
            </a:r>
          </a:p>
          <a:p>
            <a:pPr defTabSz="911880" eaLnBrk="1" fontAlgn="auto" hangingPunct="1">
              <a:spcBef>
                <a:spcPct val="0"/>
              </a:spcBef>
              <a:spcAft>
                <a:spcPts val="0"/>
              </a:spcAft>
              <a:defRPr/>
            </a:pPr>
            <a:endParaRPr lang="en-US" baseline="0" dirty="0" smtClean="0">
              <a:latin typeface="Arial" panose="020B0604020202020204" pitchFamily="34" charset="0"/>
              <a:cs typeface="Arial" panose="020B0604020202020204" pitchFamily="34" charset="0"/>
            </a:endParaRPr>
          </a:p>
          <a:p>
            <a:pPr defTabSz="911880" eaLnBrk="1" fontAlgn="auto" hangingPunct="1">
              <a:spcBef>
                <a:spcPct val="0"/>
              </a:spcBef>
              <a:spcAft>
                <a:spcPts val="0"/>
              </a:spcAft>
              <a:defRPr/>
            </a:pP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eMERGE</a:t>
            </a:r>
            <a:r>
              <a:rPr lang="en-US" baseline="0" dirty="0" smtClean="0">
                <a:latin typeface="Arial" panose="020B0604020202020204" pitchFamily="34" charset="0"/>
                <a:cs typeface="Arial" panose="020B0604020202020204" pitchFamily="34" charset="0"/>
              </a:rPr>
              <a:t> publications have been cited nearly 9,300 times, with over 8,300 citations from Phase II alone. </a:t>
            </a:r>
          </a:p>
          <a:p>
            <a:pPr defTabSz="911880" eaLnBrk="1" fontAlgn="auto" hangingPunct="1">
              <a:spcBef>
                <a:spcPct val="0"/>
              </a:spcBef>
              <a:spcAft>
                <a:spcPts val="0"/>
              </a:spcAft>
              <a:defRPr/>
            </a:pPr>
            <a:endParaRPr lang="en-US" baseline="0" dirty="0" smtClean="0">
              <a:latin typeface="Arial" panose="020B0604020202020204" pitchFamily="34" charset="0"/>
              <a:cs typeface="Arial" panose="020B0604020202020204" pitchFamily="34" charset="0"/>
            </a:endParaRPr>
          </a:p>
          <a:p>
            <a:pPr defTabSz="911880" eaLnBrk="1" fontAlgn="auto" hangingPunct="1">
              <a:spcBef>
                <a:spcPct val="0"/>
              </a:spcBef>
              <a:spcAft>
                <a:spcPts val="0"/>
              </a:spcAft>
              <a:defRPr/>
            </a:pPr>
            <a:r>
              <a:rPr lang="en-US" baseline="0" dirty="0" smtClean="0">
                <a:latin typeface="Arial" panose="020B0604020202020204" pitchFamily="34" charset="0"/>
                <a:cs typeface="Arial" panose="020B0604020202020204" pitchFamily="34" charset="0"/>
              </a:rPr>
              <a:t>* The network has also developed an impressive set of tools, methods, and software that are being widely shared with the scientific community. </a:t>
            </a:r>
          </a:p>
        </p:txBody>
      </p:sp>
      <p:sp>
        <p:nvSpPr>
          <p:cNvPr id="4" name="Slide Number Placeholder 3"/>
          <p:cNvSpPr>
            <a:spLocks noGrp="1"/>
          </p:cNvSpPr>
          <p:nvPr>
            <p:ph type="sldNum" sz="quarter" idx="10"/>
          </p:nvPr>
        </p:nvSpPr>
        <p:spPr/>
        <p:txBody>
          <a:bodyPr/>
          <a:lstStyle/>
          <a:p>
            <a:fld id="{B3EB8EC3-FAB8-4D18-A651-EE67913B26C2}"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6855861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pPr defTabSz="937882"/>
            <a:fld id="{17DC130B-CDBC-49F4-9F2E-4BADCEAAF9FC}" type="slidenum">
              <a:rPr lang="en-US" smtClean="0">
                <a:solidFill>
                  <a:prstClr val="black"/>
                </a:solidFill>
              </a:rPr>
              <a:pPr defTabSz="937882"/>
              <a:t>55</a:t>
            </a:fld>
            <a:endParaRPr lang="en-US" smtClean="0">
              <a:solidFill>
                <a:prstClr val="black"/>
              </a:solidFill>
            </a:endParaRPr>
          </a:p>
        </p:txBody>
      </p:sp>
      <p:sp>
        <p:nvSpPr>
          <p:cNvPr id="165891" name="Rectangle 2"/>
          <p:cNvSpPr>
            <a:spLocks noGrp="1" noRot="1" noChangeAspect="1" noChangeArrowheads="1" noTextEdit="1"/>
          </p:cNvSpPr>
          <p:nvPr>
            <p:ph type="sldImg"/>
          </p:nvPr>
        </p:nvSpPr>
        <p:spPr>
          <a:xfrm>
            <a:off x="1203325" y="701675"/>
            <a:ext cx="4679950" cy="3509963"/>
          </a:xfrm>
          <a:prstGeom prst="rect">
            <a:avLst/>
          </a:prstGeom>
          <a:ln/>
        </p:spPr>
      </p:sp>
      <p:sp>
        <p:nvSpPr>
          <p:cNvPr id="7172" name="Rectangle 3"/>
          <p:cNvSpPr>
            <a:spLocks noGrp="1" noChangeArrowheads="1"/>
          </p:cNvSpPr>
          <p:nvPr>
            <p:ph type="body" idx="1"/>
          </p:nvPr>
        </p:nvSpPr>
        <p:spPr/>
        <p:txBody>
          <a:bodyPr/>
          <a:lstStyle/>
          <a:p>
            <a:pPr indent="-176137">
              <a:defRPr/>
            </a:pPr>
            <a:r>
              <a:rPr lang="en-US" dirty="0" err="1" smtClean="0">
                <a:latin typeface="Arial" panose="020B0604020202020204" pitchFamily="34" charset="0"/>
                <a:cs typeface="Arial" pitchFamily="34" charset="0"/>
              </a:rPr>
              <a:t>eMERGE</a:t>
            </a:r>
            <a:r>
              <a:rPr lang="en-US" dirty="0" smtClean="0">
                <a:latin typeface="Arial" pitchFamily="34" charset="0"/>
                <a:cs typeface="Arial" pitchFamily="34" charset="0"/>
              </a:rPr>
              <a:t> </a:t>
            </a:r>
            <a:r>
              <a:rPr lang="en-US" baseline="0" dirty="0" smtClean="0">
                <a:latin typeface="Arial" pitchFamily="34" charset="0"/>
                <a:cs typeface="Arial" pitchFamily="34" charset="0"/>
              </a:rPr>
              <a:t>has now begun Phase III with</a:t>
            </a:r>
            <a:r>
              <a:rPr lang="en-US" dirty="0" smtClean="0">
                <a:latin typeface="Arial" pitchFamily="34" charset="0"/>
                <a:cs typeface="Arial" pitchFamily="34" charset="0"/>
              </a:rPr>
              <a:t> 12</a:t>
            </a:r>
            <a:r>
              <a:rPr lang="en-US" baseline="0" dirty="0" smtClean="0">
                <a:latin typeface="Arial" pitchFamily="34" charset="0"/>
                <a:cs typeface="Arial" pitchFamily="34" charset="0"/>
              </a:rPr>
              <a:t> awards: * </a:t>
            </a:r>
            <a:r>
              <a:rPr lang="en-US" dirty="0" smtClean="0">
                <a:latin typeface="Arial" pitchFamily="34" charset="0"/>
                <a:cs typeface="Arial" pitchFamily="34" charset="0"/>
              </a:rPr>
              <a:t>9 </a:t>
            </a:r>
            <a:r>
              <a:rPr lang="en-US" baseline="0" dirty="0" smtClean="0">
                <a:latin typeface="Arial" pitchFamily="34" charset="0"/>
                <a:cs typeface="Arial" pitchFamily="34" charset="0"/>
              </a:rPr>
              <a:t>to investigative sites, * 2 to genome sequencing and genotyping centers, and * 1 to a coordinating center. * </a:t>
            </a:r>
            <a:r>
              <a:rPr lang="en-US" b="0" dirty="0" err="1" smtClean="0">
                <a:latin typeface="Arial" pitchFamily="34" charset="0"/>
                <a:cs typeface="Arial" pitchFamily="34" charset="0"/>
              </a:rPr>
              <a:t>eMERGE</a:t>
            </a:r>
            <a:r>
              <a:rPr lang="en-US" b="0" baseline="0" dirty="0" smtClean="0">
                <a:latin typeface="Arial" pitchFamily="34" charset="0"/>
                <a:cs typeface="Arial" pitchFamily="34" charset="0"/>
              </a:rPr>
              <a:t> III will run from September 1, 2015 to May 31, 2019; it aims</a:t>
            </a:r>
            <a:r>
              <a:rPr lang="en-US" dirty="0" smtClean="0">
                <a:latin typeface="Arial" panose="020B0604020202020204" pitchFamily="34" charset="0"/>
                <a:cs typeface="Arial" panose="020B0604020202020204" pitchFamily="34" charset="0"/>
              </a:rPr>
              <a:t> to expand</a:t>
            </a:r>
            <a:r>
              <a:rPr lang="en-US" baseline="0" dirty="0" smtClean="0">
                <a:latin typeface="Arial" pitchFamily="34" charset="0"/>
                <a:cs typeface="Arial" pitchFamily="34" charset="0"/>
              </a:rPr>
              <a:t> on best practices and knowledge in effective implementation of genomic medicine to define health outcomes associated with rare genomic variants in</a:t>
            </a:r>
            <a:r>
              <a:rPr lang="en-US" dirty="0" smtClean="0">
                <a:latin typeface="Arial" pitchFamily="34" charset="0"/>
                <a:cs typeface="Arial" pitchFamily="34" charset="0"/>
              </a:rPr>
              <a:t> approximately </a:t>
            </a:r>
            <a:r>
              <a:rPr lang="en-US" baseline="0" dirty="0" smtClean="0">
                <a:latin typeface="Arial" pitchFamily="34" charset="0"/>
                <a:cs typeface="Arial" pitchFamily="34" charset="0"/>
              </a:rPr>
              <a:t>100 clinically relevant genes, and, potentially, in broader exome or genome sequence data in later years. </a:t>
            </a:r>
          </a:p>
          <a:p>
            <a:pPr indent="-176137" defTabSz="939539" eaLnBrk="1" fontAlgn="auto" hangingPunct="1">
              <a:spcAft>
                <a:spcPts val="0"/>
              </a:spcAft>
              <a:defRPr/>
            </a:pPr>
            <a:endParaRPr lang="en-US" dirty="0">
              <a:latin typeface="Arial" pitchFamily="34" charset="0"/>
              <a:cs typeface="Arial" pitchFamily="34" charset="0"/>
            </a:endParaRPr>
          </a:p>
          <a:p>
            <a:pPr indent="-176137" defTabSz="939539" eaLnBrk="1" fontAlgn="auto" hangingPunct="1">
              <a:spcAft>
                <a:spcPts val="0"/>
              </a:spcAft>
              <a:defRPr/>
            </a:pPr>
            <a:r>
              <a:rPr lang="en-US" baseline="0" dirty="0" err="1" smtClean="0">
                <a:latin typeface="Arial" pitchFamily="34" charset="0"/>
                <a:cs typeface="Arial" pitchFamily="34" charset="0"/>
              </a:rPr>
              <a:t>eMERGE</a:t>
            </a:r>
            <a:r>
              <a:rPr lang="en-US" dirty="0" smtClean="0">
                <a:latin typeface="Arial" pitchFamily="34" charset="0"/>
                <a:cs typeface="Arial" pitchFamily="34" charset="0"/>
              </a:rPr>
              <a:t> III will</a:t>
            </a:r>
            <a:r>
              <a:rPr lang="en-US" baseline="0" dirty="0" smtClean="0">
                <a:latin typeface="Arial" pitchFamily="34" charset="0"/>
                <a:cs typeface="Arial" pitchFamily="34" charset="0"/>
              </a:rPr>
              <a:t> detect rare variants presumed to affect gene function</a:t>
            </a:r>
            <a:r>
              <a:rPr lang="en-US" dirty="0" smtClean="0">
                <a:latin typeface="Arial" pitchFamily="34" charset="0"/>
                <a:cs typeface="Arial" pitchFamily="34" charset="0"/>
              </a:rPr>
              <a:t> and </a:t>
            </a:r>
            <a:r>
              <a:rPr lang="en-US" baseline="0" dirty="0" smtClean="0">
                <a:latin typeface="Arial" pitchFamily="34" charset="0"/>
                <a:cs typeface="Arial" pitchFamily="34" charset="0"/>
              </a:rPr>
              <a:t>assess the phenotypic implications of these variants by leveraging well-validated EMR data. It</a:t>
            </a:r>
            <a:r>
              <a:rPr lang="en-US" dirty="0" smtClean="0">
                <a:latin typeface="Arial" pitchFamily="34" charset="0"/>
                <a:cs typeface="Arial" pitchFamily="34" charset="0"/>
              </a:rPr>
              <a:t> will also report </a:t>
            </a:r>
            <a:r>
              <a:rPr lang="en-US" baseline="0" dirty="0" smtClean="0">
                <a:latin typeface="Arial" pitchFamily="34" charset="0"/>
                <a:cs typeface="Arial" pitchFamily="34" charset="0"/>
              </a:rPr>
              <a:t>actionable variants to patients and clinicians to improve clinical care and ultimately health outcomes. </a:t>
            </a:r>
          </a:p>
          <a:p>
            <a:pPr indent="-176137" defTabSz="939539" eaLnBrk="1" fontAlgn="auto" hangingPunct="1">
              <a:spcAft>
                <a:spcPts val="0"/>
              </a:spcAft>
              <a:defRPr/>
            </a:pPr>
            <a:endParaRPr lang="en-US" baseline="0" dirty="0" smtClean="0">
              <a:latin typeface="Arial" pitchFamily="34" charset="0"/>
              <a:cs typeface="Arial" pitchFamily="34" charset="0"/>
            </a:endParaRPr>
          </a:p>
          <a:p>
            <a:pPr indent="-176137" defTabSz="939539" eaLnBrk="1" fontAlgn="auto" hangingPunct="1">
              <a:spcAft>
                <a:spcPts val="0"/>
              </a:spcAft>
              <a:defRPr/>
            </a:pPr>
            <a:r>
              <a:rPr lang="en-US" baseline="0" dirty="0" smtClean="0">
                <a:latin typeface="Arial" pitchFamily="34" charset="0"/>
                <a:cs typeface="Arial" pitchFamily="34" charset="0"/>
              </a:rPr>
              <a:t>Further, it will </a:t>
            </a:r>
            <a:r>
              <a:rPr lang="en-US" dirty="0" smtClean="0">
                <a:latin typeface="Arial" pitchFamily="34" charset="0"/>
                <a:cs typeface="Arial" pitchFamily="34" charset="0"/>
              </a:rPr>
              <a:t>assess</a:t>
            </a:r>
            <a:r>
              <a:rPr lang="en-US" baseline="0" dirty="0" smtClean="0">
                <a:latin typeface="Arial" pitchFamily="34" charset="0"/>
                <a:cs typeface="Arial" pitchFamily="34" charset="0"/>
              </a:rPr>
              <a:t> the health impact, cost-effectiveness, and ethical, legal, and social implications of reporting genomic variants on a broader population scale for patients, clinicians, and healthcare institutions</a:t>
            </a:r>
            <a:r>
              <a:rPr lang="en-US" dirty="0" smtClean="0">
                <a:latin typeface="Arial" pitchFamily="34" charset="0"/>
                <a:cs typeface="Arial" pitchFamily="34" charset="0"/>
              </a:rPr>
              <a:t> while </a:t>
            </a:r>
            <a:r>
              <a:rPr lang="en-US" baseline="0" dirty="0" smtClean="0">
                <a:latin typeface="Arial" pitchFamily="34" charset="0"/>
                <a:cs typeface="Arial" pitchFamily="34" charset="0"/>
              </a:rPr>
              <a:t>continuing efforts to improve electronic phenotyping. </a:t>
            </a:r>
            <a:r>
              <a:rPr lang="en-US" dirty="0" smtClean="0">
                <a:latin typeface="Arial" pitchFamily="34" charset="0"/>
                <a:cs typeface="Arial" pitchFamily="34" charset="0"/>
              </a:rPr>
              <a:t>Lastly, it will provide</a:t>
            </a:r>
            <a:r>
              <a:rPr lang="en-US" baseline="0" dirty="0" smtClean="0">
                <a:latin typeface="Arial" pitchFamily="34" charset="0"/>
                <a:cs typeface="Arial" pitchFamily="34" charset="0"/>
              </a:rPr>
              <a:t> electronic clinical decision support,  enabling integration of genomic information into EMRs for clinical research and care.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1203325" y="703263"/>
            <a:ext cx="4679950" cy="3509962"/>
          </a:xfrm>
          <a:prstGeom prst="rect">
            <a:avLst/>
          </a:prstGeom>
          <a:ln/>
        </p:spPr>
      </p:sp>
      <p:sp>
        <p:nvSpPr>
          <p:cNvPr id="154627" name="Notes Placeholder 2"/>
          <p:cNvSpPr>
            <a:spLocks noGrp="1"/>
          </p:cNvSpPr>
          <p:nvPr>
            <p:ph type="body" idx="1"/>
          </p:nvPr>
        </p:nvSpPr>
        <p:spPr>
          <a:xfrm>
            <a:off x="944879" y="4408068"/>
            <a:ext cx="5486401" cy="4393032"/>
          </a:xfrm>
          <a:noFill/>
          <a:ln/>
        </p:spPr>
        <p:txBody>
          <a:bodyPr lIns="95499" rIns="95499"/>
          <a:lstStyle/>
          <a:p>
            <a:pPr defTabSz="946366" eaLnBrk="1" fontAlgn="auto" hangingPunct="1">
              <a:spcAft>
                <a:spcPts val="0"/>
              </a:spcAft>
              <a:defRPr/>
            </a:pPr>
            <a:r>
              <a:rPr lang="en-US" dirty="0" smtClean="0">
                <a:latin typeface="Arial" pitchFamily="34" charset="0"/>
                <a:cs typeface="Arial" pitchFamily="34" charset="0"/>
              </a:rPr>
              <a:t>The Phenotypes and </a:t>
            </a:r>
            <a:r>
              <a:rPr lang="en-US" dirty="0" err="1" smtClean="0">
                <a:latin typeface="Arial" pitchFamily="34" charset="0"/>
                <a:cs typeface="Arial" pitchFamily="34" charset="0"/>
              </a:rPr>
              <a:t>eXposure</a:t>
            </a:r>
            <a:r>
              <a:rPr lang="en-US" baseline="0" dirty="0" smtClean="0">
                <a:latin typeface="Arial" pitchFamily="34" charset="0"/>
                <a:cs typeface="Arial" pitchFamily="34" charset="0"/>
              </a:rPr>
              <a:t> (or </a:t>
            </a:r>
            <a:r>
              <a:rPr lang="en-US" dirty="0" err="1" smtClean="0">
                <a:latin typeface="Arial" pitchFamily="34" charset="0"/>
                <a:cs typeface="Arial" pitchFamily="34" charset="0"/>
              </a:rPr>
              <a:t>PhenX</a:t>
            </a:r>
            <a:r>
              <a:rPr lang="en-US" dirty="0" smtClean="0">
                <a:latin typeface="Arial" pitchFamily="34" charset="0"/>
                <a:cs typeface="Arial" pitchFamily="34" charset="0"/>
              </a:rPr>
              <a:t>) Toolkit has produced an online resource of standard measures for capturing data on common diseases, phenotypic traits, and environmental exposures.  </a:t>
            </a:r>
          </a:p>
          <a:p>
            <a:pPr defTabSz="946366" eaLnBrk="1" fontAlgn="auto" hangingPunct="1">
              <a:spcAft>
                <a:spcPts val="0"/>
              </a:spcAft>
              <a:defRPr/>
            </a:pPr>
            <a:endParaRPr lang="en-US" dirty="0" smtClean="0">
              <a:latin typeface="Arial" pitchFamily="34" charset="0"/>
              <a:cs typeface="Arial" pitchFamily="34" charset="0"/>
            </a:endParaRPr>
          </a:p>
          <a:p>
            <a:pPr defTabSz="946366" eaLnBrk="1" fontAlgn="auto" hangingPunct="1">
              <a:spcAft>
                <a:spcPts val="0"/>
              </a:spcAft>
              <a:defRPr/>
            </a:pPr>
            <a:r>
              <a:rPr lang="en-US" dirty="0" smtClean="0">
                <a:latin typeface="Arial" pitchFamily="34" charset="0"/>
                <a:cs typeface="Arial" pitchFamily="34" charset="0"/>
              </a:rPr>
              <a:t>* </a:t>
            </a:r>
            <a:r>
              <a:rPr lang="en-US" baseline="0" dirty="0" smtClean="0">
                <a:latin typeface="Arial" pitchFamily="34" charset="0"/>
                <a:cs typeface="Arial" pitchFamily="34" charset="0"/>
              </a:rPr>
              <a:t>80 new measures have been added to the PhenX Toolkit</a:t>
            </a:r>
            <a:r>
              <a:rPr lang="en-US" dirty="0" smtClean="0">
                <a:latin typeface="Arial" pitchFamily="34" charset="0"/>
                <a:cs typeface="Arial" pitchFamily="34" charset="0"/>
              </a:rPr>
              <a:t> since February,</a:t>
            </a:r>
            <a:r>
              <a:rPr lang="en-US" baseline="0" dirty="0" smtClean="0">
                <a:latin typeface="Arial" pitchFamily="34" charset="0"/>
                <a:cs typeface="Arial" pitchFamily="34" charset="0"/>
              </a:rPr>
              <a:t> bringing the total number of standard measures to nearly 500. These new measures are focused on areas such as obesity, eating disorders, and tobacco regulatory research. </a:t>
            </a:r>
          </a:p>
          <a:p>
            <a:pPr defTabSz="946366" eaLnBrk="1" fontAlgn="auto" hangingPunct="1">
              <a:spcAft>
                <a:spcPts val="0"/>
              </a:spcAft>
              <a:defRPr/>
            </a:pPr>
            <a:endParaRPr lang="en-US" dirty="0" smtClean="0">
              <a:latin typeface="Arial" panose="020B0604020202020204" pitchFamily="34" charset="0"/>
              <a:cs typeface="Arial" pitchFamily="34" charset="0"/>
            </a:endParaRPr>
          </a:p>
          <a:p>
            <a:pPr defTabSz="946366">
              <a:defRPr/>
            </a:pPr>
            <a:r>
              <a:rPr lang="en-US" dirty="0" smtClean="0">
                <a:latin typeface="Arial" panose="020B0604020202020204" pitchFamily="34" charset="0"/>
                <a:cs typeface="Arial" pitchFamily="34" charset="0"/>
              </a:rPr>
              <a:t>* To further promote uptake of PhenX measures, investigators can now access all PhenX measures in REDCap, a secure </a:t>
            </a:r>
            <a:r>
              <a:rPr lang="en-US" dirty="0">
                <a:latin typeface="Arial" panose="020B0604020202020204" pitchFamily="34" charset="0"/>
                <a:cs typeface="Arial" panose="020B0604020202020204" pitchFamily="34" charset="0"/>
              </a:rPr>
              <a:t>web application for building and managing online surveys and </a:t>
            </a:r>
            <a:r>
              <a:rPr lang="en-US" dirty="0" smtClean="0">
                <a:latin typeface="Arial" panose="020B0604020202020204" pitchFamily="34" charset="0"/>
                <a:cs typeface="Arial" panose="020B0604020202020204" pitchFamily="34" charset="0"/>
              </a:rPr>
              <a:t>databases. REDCap is </a:t>
            </a:r>
            <a:r>
              <a:rPr lang="en-US" baseline="0" dirty="0" smtClean="0">
                <a:latin typeface="Arial" panose="020B0604020202020204" pitchFamily="34" charset="0"/>
                <a:cs typeface="Arial" panose="020B0604020202020204" pitchFamily="34" charset="0"/>
              </a:rPr>
              <a:t>an integral part of the NIH Clinical and Translation Science Awards (CTSA) program, and</a:t>
            </a:r>
            <a:r>
              <a:rPr lang="en-US" dirty="0" smtClean="0">
                <a:latin typeface="Arial" panose="020B0604020202020204" pitchFamily="34" charset="0"/>
                <a:cs typeface="Arial" panose="020B0604020202020204" pitchFamily="34" charset="0"/>
              </a:rPr>
              <a:t> is used by thousands of researchers.  </a:t>
            </a:r>
            <a:endParaRPr lang="en-US" baseline="0" dirty="0" smtClean="0">
              <a:latin typeface="Arial" panose="020B0604020202020204" pitchFamily="34" charset="0"/>
              <a:cs typeface="Arial" panose="020B0604020202020204" pitchFamily="34" charset="0"/>
            </a:endParaRPr>
          </a:p>
          <a:p>
            <a:pPr defTabSz="946366" eaLnBrk="1" fontAlgn="auto" hangingPunct="1">
              <a:spcAft>
                <a:spcPts val="0"/>
              </a:spcAft>
              <a:defRPr/>
            </a:pPr>
            <a:endParaRPr lang="en-US" dirty="0">
              <a:latin typeface="Arial" panose="020B0604020202020204" pitchFamily="34" charset="0"/>
              <a:cs typeface="Arial" panose="020B0604020202020204" pitchFamily="34" charset="0"/>
            </a:endParaRPr>
          </a:p>
          <a:p>
            <a:pPr defTabSz="946366">
              <a:defRPr/>
            </a:pPr>
            <a:r>
              <a:rPr lang="en-US" dirty="0" smtClean="0">
                <a:latin typeface="Arial" panose="020B0604020202020204" pitchFamily="34" charset="0"/>
                <a:cs typeface="Arial" panose="020B0604020202020204" pitchFamily="34" charset="0"/>
              </a:rPr>
              <a:t>* You might</a:t>
            </a:r>
            <a:r>
              <a:rPr lang="en-US" baseline="0" dirty="0" smtClean="0">
                <a:latin typeface="Arial" panose="020B0604020202020204" pitchFamily="34" charset="0"/>
                <a:cs typeface="Arial" panose="020B0604020202020204" pitchFamily="34" charset="0"/>
              </a:rPr>
              <a:t> recall that NHLBI provided Fiscal Year 2015 funds to launch a PhenX Sickle Cell Disease effort. This</a:t>
            </a:r>
            <a:r>
              <a:rPr lang="en-US" dirty="0" smtClean="0">
                <a:latin typeface="Arial" panose="020B0604020202020204" pitchFamily="34" charset="0"/>
                <a:cs typeface="Arial" panose="020B0604020202020204" pitchFamily="34" charset="0"/>
              </a:rPr>
              <a:t> work is now complete, and the new collection of measures was launched during NHLBI’s </a:t>
            </a:r>
            <a:r>
              <a:rPr lang="en-US" dirty="0">
                <a:latin typeface="Arial" panose="020B0604020202020204" pitchFamily="34" charset="0"/>
                <a:cs typeface="Arial" panose="020B0604020202020204" pitchFamily="34" charset="0"/>
              </a:rPr>
              <a:t>Annual Sickle Cell </a:t>
            </a:r>
            <a:r>
              <a:rPr lang="en-US" dirty="0" smtClean="0">
                <a:latin typeface="Arial" panose="020B0604020202020204" pitchFamily="34" charset="0"/>
                <a:cs typeface="Arial" panose="020B0604020202020204" pitchFamily="34" charset="0"/>
              </a:rPr>
              <a:t>Disease Clinical Research Meeting held at the NIH last month.</a:t>
            </a:r>
            <a:endParaRPr lang="en-US" kern="1200" dirty="0" smtClean="0">
              <a:solidFill>
                <a:schemeClr val="tx1"/>
              </a:solidFill>
              <a:effectLst/>
              <a:latin typeface="Arial" panose="020B0604020202020204" pitchFamily="34" charset="0"/>
              <a:cs typeface="Arial" panose="020B0604020202020204" pitchFamily="34" charset="0"/>
            </a:endParaRPr>
          </a:p>
          <a:p>
            <a:pPr defTabSz="946366" eaLnBrk="1" fontAlgn="auto" hangingPunct="1">
              <a:spcAft>
                <a:spcPts val="0"/>
              </a:spcAft>
              <a:defRPr/>
            </a:pPr>
            <a:endParaRPr lang="en-US" dirty="0">
              <a:latin typeface="Arial" panose="020B0604020202020204" pitchFamily="34" charset="0"/>
              <a:cs typeface="Arial" panose="020B0604020202020204" pitchFamily="34" charset="0"/>
            </a:endParaRPr>
          </a:p>
          <a:p>
            <a:pPr defTabSz="946366">
              <a:defRPr/>
            </a:pPr>
            <a:r>
              <a:rPr lang="en-US" kern="1200" dirty="0" smtClean="0">
                <a:solidFill>
                  <a:schemeClr val="tx1"/>
                </a:solidFill>
                <a:effectLst/>
                <a:latin typeface="Arial" panose="020B0604020202020204" pitchFamily="34" charset="0"/>
                <a:cs typeface="Arial" panose="020B0604020202020204" pitchFamily="34" charset="0"/>
              </a:rPr>
              <a:t>*Lastly, PhenX will be featured at the ASHG annual meeting in an invited session entitled “</a:t>
            </a:r>
            <a:r>
              <a:rPr lang="en-US" dirty="0" smtClean="0">
                <a:latin typeface="Arial" panose="020B0604020202020204" pitchFamily="34" charset="0"/>
                <a:cs typeface="Arial" panose="020B0604020202020204" pitchFamily="34" charset="0"/>
              </a:rPr>
              <a:t>Human </a:t>
            </a:r>
            <a:r>
              <a:rPr lang="en-US" dirty="0">
                <a:latin typeface="Arial" panose="020B0604020202020204" pitchFamily="34" charset="0"/>
                <a:cs typeface="Arial" panose="020B0604020202020204" pitchFamily="34" charset="0"/>
              </a:rPr>
              <a:t>Phenotypes for Researchers, Clinicians and </a:t>
            </a:r>
            <a:r>
              <a:rPr lang="en-US" dirty="0" smtClean="0">
                <a:latin typeface="Arial" panose="020B0604020202020204" pitchFamily="34" charset="0"/>
                <a:cs typeface="Arial" panose="020B0604020202020204" pitchFamily="34" charset="0"/>
              </a:rPr>
              <a:t>Patients.”</a:t>
            </a:r>
            <a:r>
              <a:rPr lang="en-US" baseline="0" dirty="0" smtClean="0">
                <a:latin typeface="Arial" panose="020B0604020202020204" pitchFamily="34" charset="0"/>
                <a:cs typeface="Arial" panose="020B0604020202020204" pitchFamily="34" charset="0"/>
              </a:rPr>
              <a:t>  </a:t>
            </a:r>
          </a:p>
        </p:txBody>
      </p:sp>
      <p:sp>
        <p:nvSpPr>
          <p:cNvPr id="5" name="Slide Number Placeholder 3"/>
          <p:cNvSpPr>
            <a:spLocks noGrp="1"/>
          </p:cNvSpPr>
          <p:nvPr>
            <p:ph type="sldNum" sz="quarter" idx="5"/>
          </p:nvPr>
        </p:nvSpPr>
        <p:spPr>
          <a:xfrm>
            <a:off x="4014795" y="8891590"/>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012" eaLnBrk="0" hangingPunct="0">
              <a:defRPr b="1">
                <a:solidFill>
                  <a:schemeClr val="tx1"/>
                </a:solidFill>
                <a:latin typeface="Arial" pitchFamily="34" charset="0"/>
              </a:defRPr>
            </a:lvl1pPr>
            <a:lvl2pPr marL="748019" indent="-287698" defTabSz="943012" eaLnBrk="0" hangingPunct="0">
              <a:defRPr b="1">
                <a:solidFill>
                  <a:schemeClr val="tx1"/>
                </a:solidFill>
                <a:latin typeface="Arial" pitchFamily="34" charset="0"/>
              </a:defRPr>
            </a:lvl2pPr>
            <a:lvl3pPr marL="1150796" indent="-230160" defTabSz="943012" eaLnBrk="0" hangingPunct="0">
              <a:defRPr b="1">
                <a:solidFill>
                  <a:schemeClr val="tx1"/>
                </a:solidFill>
                <a:latin typeface="Arial" pitchFamily="34" charset="0"/>
              </a:defRPr>
            </a:lvl3pPr>
            <a:lvl4pPr marL="1611114" indent="-230160" defTabSz="943012" eaLnBrk="0" hangingPunct="0">
              <a:defRPr b="1">
                <a:solidFill>
                  <a:schemeClr val="tx1"/>
                </a:solidFill>
                <a:latin typeface="Arial" pitchFamily="34" charset="0"/>
              </a:defRPr>
            </a:lvl4pPr>
            <a:lvl5pPr marL="2071434" indent="-230160" defTabSz="943012" eaLnBrk="0" hangingPunct="0">
              <a:defRPr b="1">
                <a:solidFill>
                  <a:schemeClr val="tx1"/>
                </a:solidFill>
                <a:latin typeface="Arial" pitchFamily="34" charset="0"/>
              </a:defRPr>
            </a:lvl5pPr>
            <a:lvl6pPr marL="2531754" indent="-230160" defTabSz="943012" eaLnBrk="0" fontAlgn="base" hangingPunct="0">
              <a:spcBef>
                <a:spcPct val="0"/>
              </a:spcBef>
              <a:spcAft>
                <a:spcPct val="0"/>
              </a:spcAft>
              <a:defRPr b="1">
                <a:solidFill>
                  <a:schemeClr val="tx1"/>
                </a:solidFill>
                <a:latin typeface="Arial" pitchFamily="34" charset="0"/>
              </a:defRPr>
            </a:lvl6pPr>
            <a:lvl7pPr marL="2992069" indent="-230160" defTabSz="943012" eaLnBrk="0" fontAlgn="base" hangingPunct="0">
              <a:spcBef>
                <a:spcPct val="0"/>
              </a:spcBef>
              <a:spcAft>
                <a:spcPct val="0"/>
              </a:spcAft>
              <a:defRPr b="1">
                <a:solidFill>
                  <a:schemeClr val="tx1"/>
                </a:solidFill>
                <a:latin typeface="Arial" pitchFamily="34" charset="0"/>
              </a:defRPr>
            </a:lvl7pPr>
            <a:lvl8pPr marL="3452388" indent="-230160" defTabSz="943012" eaLnBrk="0" fontAlgn="base" hangingPunct="0">
              <a:spcBef>
                <a:spcPct val="0"/>
              </a:spcBef>
              <a:spcAft>
                <a:spcPct val="0"/>
              </a:spcAft>
              <a:defRPr b="1">
                <a:solidFill>
                  <a:schemeClr val="tx1"/>
                </a:solidFill>
                <a:latin typeface="Arial" pitchFamily="34" charset="0"/>
              </a:defRPr>
            </a:lvl8pPr>
            <a:lvl9pPr marL="3912709" indent="-230160" defTabSz="943012" eaLnBrk="0" fontAlgn="base" hangingPunct="0">
              <a:spcBef>
                <a:spcPct val="0"/>
              </a:spcBef>
              <a:spcAft>
                <a:spcPct val="0"/>
              </a:spcAft>
              <a:defRPr b="1">
                <a:solidFill>
                  <a:schemeClr val="tx1"/>
                </a:solidFill>
                <a:latin typeface="Arial" pitchFamily="34" charset="0"/>
              </a:defRPr>
            </a:lvl9pPr>
          </a:lstStyle>
          <a:p>
            <a:pPr eaLnBrk="1" hangingPunct="1"/>
            <a:endParaRPr lang="en-US" dirty="0" smtClean="0">
              <a:solidFill>
                <a:prstClr val="black"/>
              </a:solidFill>
              <a:cs typeface="Arial" pitchFamily="34" charset="0"/>
            </a:endParaRPr>
          </a:p>
          <a:p>
            <a:pPr eaLnBrk="1" hangingPunct="1"/>
            <a:fld id="{69CD6823-C079-4E18-848E-A01DD4D78C0F}" type="slidenum">
              <a:rPr lang="en-US" smtClean="0">
                <a:solidFill>
                  <a:prstClr val="black"/>
                </a:solidFill>
                <a:cs typeface="Arial" pitchFamily="34" charset="0"/>
              </a:rPr>
              <a:pPr eaLnBrk="1" hangingPunct="1"/>
              <a:t>56</a:t>
            </a:fld>
            <a:endParaRPr lang="en-US" dirty="0" smtClean="0">
              <a:solidFill>
                <a:prstClr val="black"/>
              </a:solidFill>
              <a:cs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1203325" y="703263"/>
            <a:ext cx="4679950" cy="3509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3187" name="Notes Placeholder 2"/>
          <p:cNvSpPr>
            <a:spLocks noGrp="1"/>
          </p:cNvSpPr>
          <p:nvPr>
            <p:ph type="body" idx="1"/>
          </p:nvPr>
        </p:nvSpPr>
        <p:spPr>
          <a:xfrm>
            <a:off x="959644" y="4384256"/>
            <a:ext cx="5486401" cy="44803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4" rIns="96214"/>
          <a:lstStyle/>
          <a:p>
            <a:pPr defTabSz="952382"/>
            <a:r>
              <a:rPr lang="en-US" altLang="en-US" dirty="0" smtClean="0">
                <a:latin typeface="Arial" panose="020B0604020202020204" pitchFamily="34" charset="0"/>
                <a:cs typeface="Arial" panose="020B0604020202020204" pitchFamily="34" charset="0"/>
              </a:rPr>
              <a:t>The Clinical Genome (</a:t>
            </a:r>
            <a:r>
              <a:rPr lang="en-US" altLang="en-US" dirty="0" err="1" smtClean="0">
                <a:latin typeface="Arial" panose="020B0604020202020204" pitchFamily="34" charset="0"/>
                <a:cs typeface="Arial" panose="020B0604020202020204" pitchFamily="34" charset="0"/>
              </a:rPr>
              <a:t>ClinGen</a:t>
            </a:r>
            <a:r>
              <a:rPr lang="en-US" altLang="en-US" dirty="0" smtClean="0">
                <a:latin typeface="Arial" panose="020B0604020202020204" pitchFamily="34" charset="0"/>
                <a:cs typeface="Arial" panose="020B0604020202020204" pitchFamily="34" charset="0"/>
              </a:rPr>
              <a:t>) Resource, designed to build an authoritative central resource that defines the clinical relevance of genomic variants for use in precision medicine and research, has made significant progress during the second</a:t>
            </a:r>
            <a:r>
              <a:rPr lang="en-US" altLang="en-US" baseline="0" dirty="0" smtClean="0">
                <a:latin typeface="Arial" panose="020B0604020202020204" pitchFamily="34" charset="0"/>
                <a:cs typeface="Arial" panose="020B0604020202020204" pitchFamily="34" charset="0"/>
              </a:rPr>
              <a:t> year of this highly collaborative program.</a:t>
            </a:r>
            <a:endParaRPr lang="en-US" altLang="en-US" dirty="0" smtClean="0">
              <a:latin typeface="Arial" panose="020B0604020202020204" pitchFamily="34" charset="0"/>
              <a:cs typeface="Arial" panose="020B0604020202020204" pitchFamily="34" charset="0"/>
            </a:endParaRPr>
          </a:p>
          <a:p>
            <a:pPr defTabSz="952382"/>
            <a:endParaRPr lang="en-US" altLang="en-US" dirty="0" smtClean="0">
              <a:latin typeface="Arial" panose="020B0604020202020204" pitchFamily="34" charset="0"/>
              <a:cs typeface="Arial" panose="020B0604020202020204" pitchFamily="34" charset="0"/>
            </a:endParaRPr>
          </a:p>
          <a:p>
            <a:pPr defTabSz="952382">
              <a:spcBef>
                <a:spcPct val="0"/>
              </a:spcBef>
              <a:defRPr/>
            </a:pPr>
            <a:r>
              <a:rPr lang="en-US" altLang="en-US" dirty="0" smtClean="0">
                <a:latin typeface="Arial" panose="020B0604020202020204" pitchFamily="34" charset="0"/>
                <a:cs typeface="Arial" panose="020B0604020202020204" pitchFamily="34" charset="0"/>
              </a:rPr>
              <a:t>* </a:t>
            </a:r>
            <a:r>
              <a:rPr lang="en-US" altLang="en-US" dirty="0" err="1" smtClean="0">
                <a:latin typeface="Arial" panose="020B0604020202020204" pitchFamily="34" charset="0"/>
                <a:cs typeface="Arial" panose="020B0604020202020204" pitchFamily="34" charset="0"/>
              </a:rPr>
              <a:t>ClinGen’s</a:t>
            </a:r>
            <a:r>
              <a:rPr lang="en-US" altLang="en-US" dirty="0" smtClean="0">
                <a:latin typeface="Arial" panose="020B0604020202020204" pitchFamily="34" charset="0"/>
                <a:cs typeface="Arial" panose="020B0604020202020204" pitchFamily="34" charset="0"/>
              </a:rPr>
              <a:t> marker paper,</a:t>
            </a:r>
            <a:r>
              <a:rPr lang="en-US" altLang="en-US" baseline="0" dirty="0" smtClean="0">
                <a:latin typeface="Arial" panose="020B0604020202020204" pitchFamily="34" charset="0"/>
                <a:cs typeface="Arial" panose="020B0604020202020204" pitchFamily="34" charset="0"/>
              </a:rPr>
              <a:t> which </a:t>
            </a:r>
            <a:r>
              <a:rPr lang="en-US" altLang="en-US" dirty="0" smtClean="0">
                <a:latin typeface="Arial" panose="020B0604020202020204" pitchFamily="34" charset="0"/>
                <a:cs typeface="Arial" panose="020B0604020202020204" pitchFamily="34" charset="0"/>
              </a:rPr>
              <a:t>describes project goals and progress, was published in the </a:t>
            </a:r>
            <a:r>
              <a:rPr lang="en-US" altLang="en-US" i="1" dirty="0" smtClean="0">
                <a:latin typeface="Arial" panose="020B0604020202020204" pitchFamily="34" charset="0"/>
                <a:cs typeface="Arial" panose="020B0604020202020204" pitchFamily="34" charset="0"/>
              </a:rPr>
              <a:t>New England Journal of Medicine </a:t>
            </a:r>
            <a:r>
              <a:rPr lang="en-US" altLang="en-US" dirty="0" smtClean="0">
                <a:latin typeface="Arial" panose="020B0604020202020204" pitchFamily="34" charset="0"/>
                <a:cs typeface="Arial" panose="020B0604020202020204" pitchFamily="34" charset="0"/>
              </a:rPr>
              <a:t>this past June. * The paper was accompanied</a:t>
            </a:r>
            <a:r>
              <a:rPr lang="en-US" altLang="en-US" baseline="0" dirty="0" smtClean="0">
                <a:latin typeface="Arial" panose="020B0604020202020204" pitchFamily="34" charset="0"/>
                <a:cs typeface="Arial" panose="020B0604020202020204" pitchFamily="34" charset="0"/>
              </a:rPr>
              <a:t> by an editorial highlighting the importance of broad data sharing and collaborative curation efforts (such as that provided by </a:t>
            </a:r>
            <a:r>
              <a:rPr lang="en-US" altLang="en-US" baseline="0" dirty="0" err="1" smtClean="0">
                <a:latin typeface="Arial" panose="020B0604020202020204" pitchFamily="34" charset="0"/>
                <a:cs typeface="Arial" panose="020B0604020202020204" pitchFamily="34" charset="0"/>
              </a:rPr>
              <a:t>ClinGen</a:t>
            </a:r>
            <a:r>
              <a:rPr lang="en-US" altLang="en-US" baseline="0" dirty="0" smtClean="0">
                <a:latin typeface="Arial" panose="020B0604020202020204" pitchFamily="34" charset="0"/>
                <a:cs typeface="Arial" panose="020B0604020202020204" pitchFamily="34" charset="0"/>
              </a:rPr>
              <a:t>) that helps make sense of the rapidly accumulating genome sequence data.</a:t>
            </a:r>
            <a:endParaRPr lang="en-US" altLang="en-US" dirty="0" smtClean="0">
              <a:latin typeface="Arial" panose="020B0604020202020204" pitchFamily="34" charset="0"/>
              <a:cs typeface="Arial" panose="020B0604020202020204" pitchFamily="34" charset="0"/>
            </a:endParaRPr>
          </a:p>
          <a:p>
            <a:pPr defTabSz="952382">
              <a:spcBef>
                <a:spcPct val="0"/>
              </a:spcBef>
              <a:defRPr/>
            </a:pPr>
            <a:endParaRPr lang="en-US" altLang="en-US" dirty="0" smtClean="0">
              <a:latin typeface="Arial" panose="020B0604020202020204" pitchFamily="34" charset="0"/>
              <a:cs typeface="Arial" panose="020B0604020202020204" pitchFamily="34" charset="0"/>
            </a:endParaRPr>
          </a:p>
          <a:p>
            <a:pPr defTabSz="952382"/>
            <a:r>
              <a:rPr lang="en-US" altLang="en-US" dirty="0" smtClean="0">
                <a:latin typeface="Arial" panose="020B0604020202020204" pitchFamily="34" charset="0"/>
                <a:cs typeface="Arial" panose="020B0604020202020204" pitchFamily="34" charset="0"/>
              </a:rPr>
              <a:t>* </a:t>
            </a:r>
            <a:r>
              <a:rPr lang="en-US" altLang="en-US" dirty="0" err="1" smtClean="0">
                <a:latin typeface="Arial" panose="020B0604020202020204" pitchFamily="34" charset="0"/>
                <a:cs typeface="Arial" panose="020B0604020202020204" pitchFamily="34" charset="0"/>
              </a:rPr>
              <a:t>ClinGen’s</a:t>
            </a:r>
            <a:r>
              <a:rPr lang="en-US" altLang="en-US" dirty="0" smtClean="0">
                <a:latin typeface="Arial" panose="020B0604020202020204" pitchFamily="34" charset="0"/>
                <a:cs typeface="Arial" panose="020B0604020202020204" pitchFamily="34" charset="0"/>
              </a:rPr>
              <a:t> </a:t>
            </a:r>
            <a:r>
              <a:rPr lang="en-US" altLang="en-US" dirty="0" err="1" smtClean="0">
                <a:latin typeface="Arial" panose="020B0604020202020204" pitchFamily="34" charset="0"/>
                <a:cs typeface="Arial" panose="020B0604020202020204" pitchFamily="34" charset="0"/>
              </a:rPr>
              <a:t>Actionability</a:t>
            </a:r>
            <a:r>
              <a:rPr lang="en-US" altLang="en-US" dirty="0" smtClean="0">
                <a:latin typeface="Arial" panose="020B0604020202020204" pitchFamily="34" charset="0"/>
                <a:cs typeface="Arial" panose="020B0604020202020204" pitchFamily="34" charset="0"/>
              </a:rPr>
              <a:t> Working Group, led by Drs. Jim Evans and Katrina Goddard, have nearly completed scoring the clinical </a:t>
            </a:r>
            <a:r>
              <a:rPr lang="en-US" altLang="en-US" dirty="0" err="1" smtClean="0">
                <a:latin typeface="Arial" panose="020B0604020202020204" pitchFamily="34" charset="0"/>
                <a:cs typeface="Arial" panose="020B0604020202020204" pitchFamily="34" charset="0"/>
              </a:rPr>
              <a:t>actionability</a:t>
            </a:r>
            <a:r>
              <a:rPr lang="en-US" altLang="en-US" dirty="0" smtClean="0">
                <a:latin typeface="Arial" panose="020B0604020202020204" pitchFamily="34" charset="0"/>
                <a:cs typeface="Arial" panose="020B0604020202020204" pitchFamily="34" charset="0"/>
              </a:rPr>
              <a:t> of the 56 genes on ACMG’s secondary findings list. A subset of the evidence reports and scores for </a:t>
            </a:r>
            <a:r>
              <a:rPr lang="en-US" altLang="en-US" baseline="0" dirty="0" smtClean="0">
                <a:latin typeface="Arial" panose="020B0604020202020204" pitchFamily="34" charset="0"/>
                <a:cs typeface="Arial" panose="020B0604020202020204" pitchFamily="34" charset="0"/>
              </a:rPr>
              <a:t>the genetic conditions shown here a</a:t>
            </a:r>
            <a:r>
              <a:rPr lang="en-US" altLang="en-US" dirty="0" smtClean="0">
                <a:latin typeface="Arial" panose="020B0604020202020204" pitchFamily="34" charset="0"/>
                <a:cs typeface="Arial" panose="020B0604020202020204" pitchFamily="34" charset="0"/>
              </a:rPr>
              <a:t>re already available on </a:t>
            </a:r>
            <a:r>
              <a:rPr lang="en-US" altLang="en-US" baseline="0" dirty="0" err="1" smtClean="0">
                <a:latin typeface="Arial" panose="020B0604020202020204" pitchFamily="34" charset="0"/>
                <a:cs typeface="Arial" panose="020B0604020202020204" pitchFamily="34" charset="0"/>
              </a:rPr>
              <a:t>ClinGen’s</a:t>
            </a:r>
            <a:r>
              <a:rPr lang="en-US" altLang="en-US" baseline="0" dirty="0" smtClean="0">
                <a:latin typeface="Arial" panose="020B0604020202020204" pitchFamily="34" charset="0"/>
                <a:cs typeface="Arial" panose="020B0604020202020204" pitchFamily="34" charset="0"/>
              </a:rPr>
              <a:t> public website, with the rest being</a:t>
            </a:r>
            <a:r>
              <a:rPr lang="en-US" altLang="en-US" dirty="0" smtClean="0">
                <a:latin typeface="Arial" panose="020B0604020202020204" pitchFamily="34" charset="0"/>
                <a:cs typeface="Arial" panose="020B0604020202020204" pitchFamily="34" charset="0"/>
              </a:rPr>
              <a:t> posted before the annual ASHG meeting.  </a:t>
            </a:r>
            <a:r>
              <a:rPr lang="en-US" altLang="en-US" baseline="0" dirty="0" smtClean="0">
                <a:latin typeface="Arial" panose="020B0604020202020204" pitchFamily="34" charset="0"/>
                <a:cs typeface="Arial" panose="020B0604020202020204" pitchFamily="34" charset="0"/>
              </a:rPr>
              <a:t>   </a:t>
            </a:r>
          </a:p>
          <a:p>
            <a:pPr defTabSz="952382"/>
            <a:endParaRPr lang="en-US" altLang="en-US" baseline="0" dirty="0" smtClean="0">
              <a:latin typeface="Arial" panose="020B0604020202020204" pitchFamily="34" charset="0"/>
              <a:cs typeface="Arial" panose="020B0604020202020204" pitchFamily="34" charset="0"/>
            </a:endParaRPr>
          </a:p>
          <a:p>
            <a:pPr defTabSz="952382"/>
            <a:r>
              <a:rPr lang="en-US" altLang="en-US" baseline="0" dirty="0" smtClean="0">
                <a:latin typeface="Arial" panose="020B0604020202020204" pitchFamily="34" charset="0"/>
                <a:cs typeface="Arial" panose="020B0604020202020204" pitchFamily="34" charset="0"/>
              </a:rPr>
              <a:t>*</a:t>
            </a:r>
            <a:r>
              <a:rPr lang="en-US" altLang="en-US" dirty="0" smtClean="0">
                <a:latin typeface="Arial" panose="020B0604020202020204" pitchFamily="34" charset="0"/>
                <a:cs typeface="Arial" panose="020B0604020202020204" pitchFamily="34" charset="0"/>
              </a:rPr>
              <a:t> Meanwhile, </a:t>
            </a:r>
            <a:r>
              <a:rPr lang="en-US" altLang="en-US" dirty="0" err="1" smtClean="0">
                <a:latin typeface="Arial" panose="020B0604020202020204" pitchFamily="34" charset="0"/>
                <a:cs typeface="Arial" panose="020B0604020202020204" pitchFamily="34" charset="0"/>
              </a:rPr>
              <a:t>ClinGen</a:t>
            </a:r>
            <a:r>
              <a:rPr lang="en-US" altLang="en-US" dirty="0" smtClean="0">
                <a:latin typeface="Arial" panose="020B0604020202020204" pitchFamily="34" charset="0"/>
                <a:cs typeface="Arial" panose="020B0604020202020204" pitchFamily="34" charset="0"/>
              </a:rPr>
              <a:t> will have high visibility at both the </a:t>
            </a:r>
            <a:r>
              <a:rPr lang="en-US" altLang="en-US" baseline="0" dirty="0" smtClean="0">
                <a:latin typeface="Arial" panose="020B0604020202020204" pitchFamily="34" charset="0"/>
                <a:cs typeface="Arial" panose="020B0604020202020204" pitchFamily="34" charset="0"/>
              </a:rPr>
              <a:t>ASHG and the National Society of Genetic Counselors meetings</a:t>
            </a:r>
            <a:r>
              <a:rPr lang="en-US" altLang="en-US" dirty="0" smtClean="0">
                <a:latin typeface="Arial" panose="020B0604020202020204" pitchFamily="34" charset="0"/>
                <a:cs typeface="Arial" panose="020B0604020202020204" pitchFamily="34" charset="0"/>
              </a:rPr>
              <a:t> this fall. At the ASHG meeting, </a:t>
            </a:r>
            <a:r>
              <a:rPr lang="en-US" altLang="en-US" dirty="0" err="1" smtClean="0">
                <a:latin typeface="Arial" panose="020B0604020202020204" pitchFamily="34" charset="0"/>
                <a:cs typeface="Arial" panose="020B0604020202020204" pitchFamily="34" charset="0"/>
              </a:rPr>
              <a:t>ClinGen</a:t>
            </a:r>
            <a:r>
              <a:rPr lang="en-US" altLang="en-US" dirty="0" smtClean="0">
                <a:latin typeface="Arial" panose="020B0604020202020204" pitchFamily="34" charset="0"/>
                <a:cs typeface="Arial" panose="020B0604020202020204" pitchFamily="34" charset="0"/>
              </a:rPr>
              <a:t> will hold an </a:t>
            </a:r>
            <a:r>
              <a:rPr lang="en-US" altLang="en-US" baseline="0" dirty="0" smtClean="0">
                <a:latin typeface="Arial" panose="020B0604020202020204" pitchFamily="34" charset="0"/>
                <a:cs typeface="Arial" panose="020B0604020202020204" pitchFamily="34" charset="0"/>
              </a:rPr>
              <a:t>interactive workshop that overviews </a:t>
            </a:r>
            <a:r>
              <a:rPr lang="en-US" altLang="en-US" dirty="0" err="1" smtClean="0">
                <a:latin typeface="Arial" panose="020B0604020202020204" pitchFamily="34" charset="0"/>
                <a:cs typeface="Arial" panose="020B0604020202020204" pitchFamily="34" charset="0"/>
              </a:rPr>
              <a:t>ClinGen</a:t>
            </a:r>
            <a:r>
              <a:rPr lang="en-US" altLang="en-US" dirty="0" smtClean="0">
                <a:latin typeface="Arial" panose="020B0604020202020204" pitchFamily="34" charset="0"/>
                <a:cs typeface="Arial" panose="020B0604020202020204" pitchFamily="34" charset="0"/>
              </a:rPr>
              <a:t> tools and frameworks for </a:t>
            </a:r>
            <a:r>
              <a:rPr lang="en-US" altLang="en-US" baseline="0" dirty="0" smtClean="0">
                <a:latin typeface="Arial" panose="020B0604020202020204" pitchFamily="34" charset="0"/>
                <a:cs typeface="Arial" panose="020B0604020202020204" pitchFamily="34" charset="0"/>
              </a:rPr>
              <a:t>curating the clinical significance of genes and genomic variants.   </a:t>
            </a:r>
          </a:p>
        </p:txBody>
      </p:sp>
      <p:sp>
        <p:nvSpPr>
          <p:cNvPr id="93188" name="Slide Number Placeholder 3"/>
          <p:cNvSpPr>
            <a:spLocks noGrp="1"/>
          </p:cNvSpPr>
          <p:nvPr>
            <p:ph type="sldNum" sz="quarter" idx="5"/>
          </p:nvPr>
        </p:nvSpPr>
        <p:spPr bwMode="auto">
          <a:xfrm>
            <a:off x="4015100" y="8891588"/>
            <a:ext cx="3071502" cy="4683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181">
              <a:defRPr b="1">
                <a:solidFill>
                  <a:schemeClr val="tx1"/>
                </a:solidFill>
                <a:latin typeface="Arial" charset="0"/>
                <a:cs typeface="Arial" charset="0"/>
              </a:defRPr>
            </a:lvl1pPr>
            <a:lvl2pPr marL="749101" indent="-288114" defTabSz="949181">
              <a:defRPr b="1">
                <a:solidFill>
                  <a:schemeClr val="tx1"/>
                </a:solidFill>
                <a:latin typeface="Arial" charset="0"/>
                <a:cs typeface="Arial" charset="0"/>
              </a:defRPr>
            </a:lvl2pPr>
            <a:lvl3pPr marL="1152462" indent="-230492" defTabSz="949181">
              <a:defRPr b="1">
                <a:solidFill>
                  <a:schemeClr val="tx1"/>
                </a:solidFill>
                <a:latin typeface="Arial" charset="0"/>
                <a:cs typeface="Arial" charset="0"/>
              </a:defRPr>
            </a:lvl3pPr>
            <a:lvl4pPr marL="1613447" indent="-230492" defTabSz="949181">
              <a:defRPr b="1">
                <a:solidFill>
                  <a:schemeClr val="tx1"/>
                </a:solidFill>
                <a:latin typeface="Arial" charset="0"/>
                <a:cs typeface="Arial" charset="0"/>
              </a:defRPr>
            </a:lvl4pPr>
            <a:lvl5pPr marL="2074431" indent="-230492" defTabSz="949181">
              <a:defRPr b="1">
                <a:solidFill>
                  <a:schemeClr val="tx1"/>
                </a:solidFill>
                <a:latin typeface="Arial" charset="0"/>
                <a:cs typeface="Arial" charset="0"/>
              </a:defRPr>
            </a:lvl5pPr>
            <a:lvl6pPr marL="2535416" indent="-230492" defTabSz="949181" eaLnBrk="0" fontAlgn="base" hangingPunct="0">
              <a:spcBef>
                <a:spcPct val="0"/>
              </a:spcBef>
              <a:spcAft>
                <a:spcPct val="0"/>
              </a:spcAft>
              <a:defRPr b="1">
                <a:solidFill>
                  <a:schemeClr val="tx1"/>
                </a:solidFill>
                <a:latin typeface="Arial" charset="0"/>
                <a:cs typeface="Arial" charset="0"/>
              </a:defRPr>
            </a:lvl6pPr>
            <a:lvl7pPr marL="2996401" indent="-230492" defTabSz="949181" eaLnBrk="0" fontAlgn="base" hangingPunct="0">
              <a:spcBef>
                <a:spcPct val="0"/>
              </a:spcBef>
              <a:spcAft>
                <a:spcPct val="0"/>
              </a:spcAft>
              <a:defRPr b="1">
                <a:solidFill>
                  <a:schemeClr val="tx1"/>
                </a:solidFill>
                <a:latin typeface="Arial" charset="0"/>
                <a:cs typeface="Arial" charset="0"/>
              </a:defRPr>
            </a:lvl7pPr>
            <a:lvl8pPr marL="3457385" indent="-230492" defTabSz="949181" eaLnBrk="0" fontAlgn="base" hangingPunct="0">
              <a:spcBef>
                <a:spcPct val="0"/>
              </a:spcBef>
              <a:spcAft>
                <a:spcPct val="0"/>
              </a:spcAft>
              <a:defRPr b="1">
                <a:solidFill>
                  <a:schemeClr val="tx1"/>
                </a:solidFill>
                <a:latin typeface="Arial" charset="0"/>
                <a:cs typeface="Arial" charset="0"/>
              </a:defRPr>
            </a:lvl8pPr>
            <a:lvl9pPr marL="3918370" indent="-230492" defTabSz="949181" eaLnBrk="0" fontAlgn="base" hangingPunct="0">
              <a:spcBef>
                <a:spcPct val="0"/>
              </a:spcBef>
              <a:spcAft>
                <a:spcPct val="0"/>
              </a:spcAft>
              <a:defRPr b="1">
                <a:solidFill>
                  <a:schemeClr val="tx1"/>
                </a:solidFill>
                <a:latin typeface="Arial" charset="0"/>
                <a:cs typeface="Arial" charset="0"/>
              </a:defRPr>
            </a:lvl9pPr>
          </a:lstStyle>
          <a:p>
            <a:fld id="{30F40343-6DDB-4A6C-A4A3-98D5AF153B74}" type="slidenum">
              <a:rPr lang="en-US" altLang="en-US">
                <a:solidFill>
                  <a:srgbClr val="000000"/>
                </a:solidFill>
              </a:rPr>
              <a:pPr/>
              <a:t>57</a:t>
            </a:fld>
            <a:endParaRPr lang="en-US" altLang="en-US">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203325" y="703263"/>
            <a:ext cx="4681538" cy="3509962"/>
          </a:xfrm>
          <a:prstGeom prst="rect">
            <a:avLst/>
          </a:prstGeom>
          <a:ln/>
        </p:spPr>
      </p:sp>
      <p:sp>
        <p:nvSpPr>
          <p:cNvPr id="153604" name="Rectangle 3"/>
          <p:cNvSpPr>
            <a:spLocks noGrp="1" noChangeArrowheads="1"/>
          </p:cNvSpPr>
          <p:nvPr>
            <p:ph type="body" idx="1"/>
          </p:nvPr>
        </p:nvSpPr>
        <p:spPr>
          <a:xfrm>
            <a:off x="988834" y="4446588"/>
            <a:ext cx="5486401" cy="411480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24" tIns="47312" rIns="94624" bIns="47312" numCol="1" anchor="t" anchorCtr="0" compatLnSpc="1">
            <a:prstTxWarp prst="textNoShape">
              <a:avLst/>
            </a:prstTxWarp>
            <a:normAutofit/>
          </a:bodyPr>
          <a:lstStyle/>
          <a:p>
            <a:r>
              <a:rPr lang="en-US" dirty="0" smtClean="0">
                <a:effectLst/>
                <a:latin typeface="Arial" panose="020B0604020202020204" pitchFamily="34" charset="0"/>
                <a:cs typeface="Arial" pitchFamily="34" charset="0"/>
              </a:rPr>
              <a:t>The Genomics</a:t>
            </a:r>
            <a:r>
              <a:rPr lang="en-US" baseline="0" dirty="0" smtClean="0">
                <a:effectLst/>
                <a:latin typeface="Arial" pitchFamily="34" charset="0"/>
                <a:cs typeface="Arial" pitchFamily="34" charset="0"/>
              </a:rPr>
              <a:t> and Society Working Group of this Council is charged with </a:t>
            </a:r>
            <a:r>
              <a:rPr lang="en-US" dirty="0">
                <a:latin typeface="Arial" panose="020B0604020202020204" pitchFamily="34" charset="0"/>
                <a:cs typeface="Arial" panose="020B0604020202020204" pitchFamily="34" charset="0"/>
              </a:rPr>
              <a:t>providing advice on short- and long-range planning and priority setting for the genomics and society activities at the Institute. </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The Working Group held its annual in-person meeting in April</a:t>
            </a:r>
            <a:r>
              <a:rPr lang="en-US" baseline="0" dirty="0" smtClean="0">
                <a:latin typeface="Arial" panose="020B0604020202020204" pitchFamily="34" charset="0"/>
                <a:cs typeface="Arial" panose="020B0604020202020204" pitchFamily="34" charset="0"/>
              </a:rPr>
              <a:t>. </a:t>
            </a:r>
          </a:p>
          <a:p>
            <a:endParaRPr lang="en-US" baseline="0" dirty="0" smtClean="0">
              <a:latin typeface="Arial" panose="020B0604020202020204" pitchFamily="34" charset="0"/>
              <a:cs typeface="Arial" panose="020B0604020202020204" pitchFamily="34" charset="0"/>
            </a:endParaRPr>
          </a:p>
          <a:p>
            <a:pPr lvl="3"/>
            <a:r>
              <a:rPr lang="en-US" baseline="0" dirty="0" smtClean="0">
                <a:latin typeface="Arial" panose="020B0604020202020204" pitchFamily="34" charset="0"/>
                <a:cs typeface="Arial" panose="020B0604020202020204" pitchFamily="34" charset="0"/>
              </a:rPr>
              <a:t>* The Working Group Chair, Dr. Lisa Parker, will provide an update about the Working Group later in the Open Session of this Council meeting. </a:t>
            </a:r>
            <a:endParaRPr lang="en-US" dirty="0" smtClean="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4" y="8891593"/>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100" eaLnBrk="0" hangingPunct="0">
              <a:defRPr b="1">
                <a:solidFill>
                  <a:schemeClr val="tx1"/>
                </a:solidFill>
                <a:latin typeface="Arial" pitchFamily="34" charset="0"/>
              </a:defRPr>
            </a:lvl1pPr>
            <a:lvl2pPr marL="748085" indent="-287725" defTabSz="943100" eaLnBrk="0" hangingPunct="0">
              <a:defRPr b="1">
                <a:solidFill>
                  <a:schemeClr val="tx1"/>
                </a:solidFill>
                <a:latin typeface="Arial" pitchFamily="34" charset="0"/>
              </a:defRPr>
            </a:lvl2pPr>
            <a:lvl3pPr marL="1150902" indent="-230179" defTabSz="943100" eaLnBrk="0" hangingPunct="0">
              <a:defRPr b="1">
                <a:solidFill>
                  <a:schemeClr val="tx1"/>
                </a:solidFill>
                <a:latin typeface="Arial" pitchFamily="34" charset="0"/>
              </a:defRPr>
            </a:lvl3pPr>
            <a:lvl4pPr marL="1611262" indent="-230179" defTabSz="943100" eaLnBrk="0" hangingPunct="0">
              <a:defRPr b="1">
                <a:solidFill>
                  <a:schemeClr val="tx1"/>
                </a:solidFill>
                <a:latin typeface="Arial" pitchFamily="34" charset="0"/>
              </a:defRPr>
            </a:lvl4pPr>
            <a:lvl5pPr marL="2071622" indent="-230179" defTabSz="943100" eaLnBrk="0" hangingPunct="0">
              <a:defRPr b="1">
                <a:solidFill>
                  <a:schemeClr val="tx1"/>
                </a:solidFill>
                <a:latin typeface="Arial" pitchFamily="34" charset="0"/>
              </a:defRPr>
            </a:lvl5pPr>
            <a:lvl6pPr marL="2531982" indent="-230179" defTabSz="943100" eaLnBrk="0" fontAlgn="base" hangingPunct="0">
              <a:spcBef>
                <a:spcPct val="0"/>
              </a:spcBef>
              <a:spcAft>
                <a:spcPct val="0"/>
              </a:spcAft>
              <a:defRPr b="1">
                <a:solidFill>
                  <a:schemeClr val="tx1"/>
                </a:solidFill>
                <a:latin typeface="Arial" pitchFamily="34" charset="0"/>
              </a:defRPr>
            </a:lvl6pPr>
            <a:lvl7pPr marL="2992342" indent="-230179" defTabSz="943100" eaLnBrk="0" fontAlgn="base" hangingPunct="0">
              <a:spcBef>
                <a:spcPct val="0"/>
              </a:spcBef>
              <a:spcAft>
                <a:spcPct val="0"/>
              </a:spcAft>
              <a:defRPr b="1">
                <a:solidFill>
                  <a:schemeClr val="tx1"/>
                </a:solidFill>
                <a:latin typeface="Arial" pitchFamily="34" charset="0"/>
              </a:defRPr>
            </a:lvl7pPr>
            <a:lvl8pPr marL="3452705" indent="-230179" defTabSz="943100" eaLnBrk="0" fontAlgn="base" hangingPunct="0">
              <a:spcBef>
                <a:spcPct val="0"/>
              </a:spcBef>
              <a:spcAft>
                <a:spcPct val="0"/>
              </a:spcAft>
              <a:defRPr b="1">
                <a:solidFill>
                  <a:schemeClr val="tx1"/>
                </a:solidFill>
                <a:latin typeface="Arial" pitchFamily="34" charset="0"/>
              </a:defRPr>
            </a:lvl8pPr>
            <a:lvl9pPr marL="3913064" indent="-230179" defTabSz="94310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58</a:t>
            </a:fld>
            <a:endParaRPr lang="en-US" dirty="0" smtClean="0">
              <a:cs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1203325" y="701675"/>
            <a:ext cx="4679950" cy="3509963"/>
          </a:xfrm>
          <a:prstGeom prst="rect">
            <a:avLst/>
          </a:prstGeom>
          <a:ln/>
        </p:spPr>
      </p:sp>
      <p:sp>
        <p:nvSpPr>
          <p:cNvPr id="120835" name="Notes Placeholder 2"/>
          <p:cNvSpPr>
            <a:spLocks noGrp="1"/>
          </p:cNvSpPr>
          <p:nvPr>
            <p:ph type="body" idx="1"/>
          </p:nvPr>
        </p:nvSpPr>
        <p:spPr>
          <a:xfrm>
            <a:off x="927100" y="4446590"/>
            <a:ext cx="5486401" cy="4114800"/>
          </a:xfrm>
          <a:noFill/>
          <a:ln w="9525">
            <a:noFill/>
            <a:miter lim="800000"/>
            <a:headEnd/>
            <a:tailEnd/>
          </a:ln>
          <a:effectLst/>
        </p:spPr>
        <p:txBody>
          <a:bodyPr vert="horz" wrap="square" lIns="94643" tIns="47321" rIns="94643" bIns="47321" numCol="1" anchor="t" anchorCtr="0" compatLnSpc="1">
            <a:prstTxWarp prst="textNoShape">
              <a:avLst/>
            </a:prstTxWarp>
          </a:bodyPr>
          <a:lstStyle/>
          <a:p>
            <a:pPr defTabSz="914214">
              <a:defRPr/>
            </a:pPr>
            <a:r>
              <a:rPr lang="en-US" dirty="0">
                <a:latin typeface="Arial" panose="020B0604020202020204" pitchFamily="34" charset="0"/>
                <a:cs typeface="Arial" panose="020B0604020202020204" pitchFamily="34" charset="0"/>
              </a:rPr>
              <a:t>NHGRI </a:t>
            </a:r>
            <a:r>
              <a:rPr lang="en-US" dirty="0" smtClean="0">
                <a:latin typeface="Arial" panose="020B0604020202020204" pitchFamily="34" charset="0"/>
                <a:cs typeface="Arial" panose="020B0604020202020204" pitchFamily="34" charset="0"/>
              </a:rPr>
              <a:t>provides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about </a:t>
            </a:r>
            <a:r>
              <a:rPr lang="en-US" dirty="0">
                <a:latin typeface="Arial" panose="020B0604020202020204" pitchFamily="34" charset="0"/>
                <a:cs typeface="Arial" panose="020B0604020202020204" pitchFamily="34" charset="0"/>
              </a:rPr>
              <a:t>$12M dollars in small business grants annually</a:t>
            </a:r>
            <a:r>
              <a:rPr lang="en-US" dirty="0" smtClean="0">
                <a:latin typeface="Arial" panose="020B0604020202020204" pitchFamily="34" charset="0"/>
                <a:cs typeface="Arial" panose="020B0604020202020204" pitchFamily="34" charset="0"/>
              </a:rPr>
              <a:t>. * Our current Small Business Innovation Research (SBIR) and </a:t>
            </a:r>
            <a:r>
              <a:rPr lang="en-US" dirty="0"/>
              <a:t>Small Business Technology Transfer (</a:t>
            </a:r>
            <a:r>
              <a:rPr lang="en-US" dirty="0" smtClean="0">
                <a:latin typeface="Arial" panose="020B0604020202020204" pitchFamily="34" charset="0"/>
                <a:cs typeface="Arial" panose="020B0604020202020204" pitchFamily="34" charset="0"/>
              </a:rPr>
              <a:t>STTR) portfolio funds 18 Phase </a:t>
            </a:r>
            <a:r>
              <a:rPr lang="en-US" dirty="0">
                <a:latin typeface="Arial" panose="020B0604020202020204" pitchFamily="34" charset="0"/>
                <a:cs typeface="Arial" panose="020B0604020202020204" pitchFamily="34" charset="0"/>
              </a:rPr>
              <a:t>I </a:t>
            </a:r>
            <a:r>
              <a:rPr lang="en-US" dirty="0" smtClean="0">
                <a:latin typeface="Arial" panose="020B0604020202020204" pitchFamily="34" charset="0"/>
                <a:cs typeface="Arial" panose="020B0604020202020204" pitchFamily="34" charset="0"/>
              </a:rPr>
              <a:t>(proof of principle)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and 12</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Phase </a:t>
            </a:r>
            <a:r>
              <a:rPr lang="en-US" dirty="0">
                <a:latin typeface="Arial" panose="020B0604020202020204" pitchFamily="34" charset="0"/>
                <a:cs typeface="Arial" panose="020B0604020202020204" pitchFamily="34" charset="0"/>
              </a:rPr>
              <a:t>II </a:t>
            </a:r>
            <a:r>
              <a:rPr lang="en-US" dirty="0" smtClean="0">
                <a:latin typeface="Arial" panose="020B0604020202020204" pitchFamily="34" charset="0"/>
                <a:cs typeface="Arial" panose="020B0604020202020204" pitchFamily="34" charset="0"/>
              </a:rPr>
              <a:t>(pre-commercialization) awards</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New Phase </a:t>
            </a:r>
            <a:r>
              <a:rPr lang="en-US" dirty="0">
                <a:latin typeface="Arial" panose="020B0604020202020204" pitchFamily="34" charset="0"/>
                <a:cs typeface="Arial" panose="020B0604020202020204" pitchFamily="34" charset="0"/>
              </a:rPr>
              <a:t>II efforts include: </a:t>
            </a:r>
            <a:r>
              <a:rPr lang="en-US" dirty="0" smtClean="0">
                <a:latin typeface="Arial" panose="020B0604020202020204" pitchFamily="34" charset="0"/>
                <a:cs typeface="Arial" panose="020B0604020202020204" pitchFamily="34" charset="0"/>
              </a:rPr>
              <a:t>single-cell analysis</a:t>
            </a:r>
            <a:r>
              <a:rPr lang="en-US" baseline="0" dirty="0" smtClean="0">
                <a:latin typeface="Arial" panose="020B0604020202020204" pitchFamily="34" charset="0"/>
                <a:cs typeface="Arial" panose="020B0604020202020204" pitchFamily="34" charset="0"/>
              </a:rPr>
              <a:t> at </a:t>
            </a:r>
            <a:r>
              <a:rPr lang="en-US" dirty="0"/>
              <a:t>Cellular Research and Mission Bio; </a:t>
            </a:r>
            <a:r>
              <a:rPr lang="en-US" dirty="0" smtClean="0"/>
              <a:t>next-generation DNA sequencing </a:t>
            </a:r>
            <a:r>
              <a:rPr lang="en-US" dirty="0"/>
              <a:t>innovations at Dovetail Genomics, Sage Science, Pressure </a:t>
            </a:r>
            <a:r>
              <a:rPr lang="en-US" dirty="0" smtClean="0"/>
              <a:t>Bioscience, </a:t>
            </a:r>
            <a:r>
              <a:rPr lang="en-US" dirty="0"/>
              <a:t>and </a:t>
            </a:r>
            <a:r>
              <a:rPr lang="en-US" dirty="0" err="1"/>
              <a:t>Genapsys</a:t>
            </a:r>
            <a:r>
              <a:rPr lang="en-US" dirty="0"/>
              <a:t>; oligonucleotide synthesis advancements at </a:t>
            </a:r>
            <a:r>
              <a:rPr lang="en-US" dirty="0" err="1"/>
              <a:t>MacConnell</a:t>
            </a:r>
            <a:r>
              <a:rPr lang="en-US" dirty="0"/>
              <a:t> Research and </a:t>
            </a:r>
            <a:r>
              <a:rPr lang="en-US" dirty="0" err="1" smtClean="0"/>
              <a:t>PharmaSeq</a:t>
            </a:r>
            <a:r>
              <a:rPr lang="en-US" dirty="0" smtClean="0"/>
              <a:t>; </a:t>
            </a:r>
            <a:r>
              <a:rPr lang="en-US" dirty="0"/>
              <a:t>and novel CMOS hybridization detection technologies at </a:t>
            </a:r>
            <a:r>
              <a:rPr lang="en-US" dirty="0" err="1"/>
              <a:t>Insilixa</a:t>
            </a:r>
            <a:r>
              <a:rPr lang="en-US" dirty="0"/>
              <a:t>. </a:t>
            </a:r>
            <a:r>
              <a:rPr lang="en-US" dirty="0" smtClean="0">
                <a:latin typeface="Arial" panose="020B0604020202020204" pitchFamily="34" charset="0"/>
                <a:cs typeface="Arial" panose="020B0604020202020204" pitchFamily="34" charset="0"/>
              </a:rPr>
              <a:t>These</a:t>
            </a:r>
            <a:r>
              <a:rPr lang="en-US" baseline="0" dirty="0" smtClean="0">
                <a:latin typeface="Arial" panose="020B0604020202020204" pitchFamily="34" charset="0"/>
                <a:cs typeface="Arial" panose="020B0604020202020204" pitchFamily="34" charset="0"/>
              </a:rPr>
              <a:t> small business grants are drawn from an increasingly stronger and competitive application pool.</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 Our </a:t>
            </a:r>
            <a:r>
              <a:rPr lang="en-US" dirty="0">
                <a:latin typeface="Arial" panose="020B0604020202020204" pitchFamily="34" charset="0"/>
                <a:cs typeface="Arial" panose="020B0604020202020204" pitchFamily="34" charset="0"/>
              </a:rPr>
              <a:t>small business </a:t>
            </a:r>
            <a:r>
              <a:rPr lang="en-US" dirty="0" smtClean="0">
                <a:latin typeface="Arial" panose="020B0604020202020204" pitchFamily="34" charset="0"/>
                <a:cs typeface="Arial" panose="020B0604020202020204" pitchFamily="34" charset="0"/>
              </a:rPr>
              <a:t>grant funding will </a:t>
            </a:r>
            <a:r>
              <a:rPr lang="en-US" dirty="0">
                <a:latin typeface="Arial" panose="020B0604020202020204" pitchFamily="34" charset="0"/>
                <a:cs typeface="Arial" panose="020B0604020202020204" pitchFamily="34" charset="0"/>
              </a:rPr>
              <a:t>be increasing by </a:t>
            </a:r>
            <a:r>
              <a:rPr lang="en-US" dirty="0" smtClean="0">
                <a:latin typeface="Arial" panose="020B0604020202020204" pitchFamily="34" charset="0"/>
                <a:cs typeface="Arial" panose="020B0604020202020204" pitchFamily="34" charset="0"/>
              </a:rPr>
              <a:t>about </a:t>
            </a:r>
            <a:r>
              <a:rPr lang="en-US"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0.6M in each of </a:t>
            </a:r>
            <a:r>
              <a:rPr lang="en-US" dirty="0">
                <a:latin typeface="Arial" panose="020B0604020202020204" pitchFamily="34" charset="0"/>
                <a:cs typeface="Arial" panose="020B0604020202020204" pitchFamily="34" charset="0"/>
              </a:rPr>
              <a:t>the next </a:t>
            </a:r>
            <a:r>
              <a:rPr lang="en-US" dirty="0" smtClean="0">
                <a:latin typeface="Arial" panose="020B0604020202020204" pitchFamily="34" charset="0"/>
                <a:cs typeface="Arial" panose="020B0604020202020204" pitchFamily="34" charset="0"/>
              </a:rPr>
              <a:t>two years. </a:t>
            </a:r>
            <a:r>
              <a:rPr lang="en-US" dirty="0">
                <a:latin typeface="Arial" panose="020B0604020202020204" pitchFamily="34" charset="0"/>
                <a:cs typeface="Arial" panose="020B0604020202020204" pitchFamily="34" charset="0"/>
              </a:rPr>
              <a:t>We have been actively encouraging small businesses to apply by reaching out </a:t>
            </a:r>
            <a:r>
              <a:rPr lang="en-US" dirty="0" smtClean="0">
                <a:latin typeface="Arial" panose="020B0604020202020204" pitchFamily="34" charset="0"/>
                <a:cs typeface="Arial" panose="020B0604020202020204" pitchFamily="34" charset="0"/>
              </a:rPr>
              <a:t>to </a:t>
            </a:r>
            <a:r>
              <a:rPr lang="en-US" dirty="0">
                <a:latin typeface="Arial" panose="020B0604020202020204" pitchFamily="34" charset="0"/>
                <a:cs typeface="Arial" panose="020B0604020202020204" pitchFamily="34" charset="0"/>
              </a:rPr>
              <a:t>the </a:t>
            </a:r>
            <a:r>
              <a:rPr lang="en-US" dirty="0" smtClean="0">
                <a:latin typeface="Arial" panose="020B0604020202020204" pitchFamily="34" charset="0"/>
                <a:cs typeface="Arial" panose="020B0604020202020204" pitchFamily="34" charset="0"/>
              </a:rPr>
              <a:t>community </a:t>
            </a:r>
            <a:r>
              <a:rPr lang="en-US" dirty="0">
                <a:latin typeface="Arial" panose="020B0604020202020204" pitchFamily="34" charset="0"/>
                <a:cs typeface="Arial" panose="020B0604020202020204" pitchFamily="34" charset="0"/>
              </a:rPr>
              <a:t>and by targeting recent applicants and </a:t>
            </a:r>
            <a:r>
              <a:rPr lang="en-US" dirty="0" smtClean="0">
                <a:latin typeface="Arial" panose="020B0604020202020204" pitchFamily="34" charset="0"/>
                <a:cs typeface="Arial" panose="020B0604020202020204" pitchFamily="34" charset="0"/>
              </a:rPr>
              <a:t>grantees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We </a:t>
            </a:r>
            <a:r>
              <a:rPr lang="en-US" dirty="0">
                <a:latin typeface="Arial" panose="020B0604020202020204" pitchFamily="34" charset="0"/>
                <a:cs typeface="Arial" panose="020B0604020202020204" pitchFamily="34" charset="0"/>
              </a:rPr>
              <a:t>hope that our Council will help get the word out about this </a:t>
            </a:r>
            <a:r>
              <a:rPr lang="en-US" dirty="0" smtClean="0">
                <a:latin typeface="Arial" panose="020B0604020202020204" pitchFamily="34" charset="0"/>
                <a:cs typeface="Arial" panose="020B0604020202020204" pitchFamily="34" charset="0"/>
              </a:rPr>
              <a:t>NIH-wide opportunity </a:t>
            </a:r>
            <a:r>
              <a:rPr lang="en-US" dirty="0">
                <a:latin typeface="Arial" panose="020B0604020202020204" pitchFamily="34" charset="0"/>
                <a:cs typeface="Arial" panose="020B0604020202020204" pitchFamily="34" charset="0"/>
              </a:rPr>
              <a:t>for small businesses, many of which spring out of academic and research laboratories.  </a:t>
            </a:r>
            <a:endParaRPr lang="en-US" dirty="0" smtClean="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0" y="8891590"/>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8" eaLnBrk="0" hangingPunct="0">
              <a:defRPr b="1">
                <a:solidFill>
                  <a:schemeClr val="tx1"/>
                </a:solidFill>
                <a:latin typeface="Arial" pitchFamily="34" charset="0"/>
              </a:defRPr>
            </a:lvl1pPr>
            <a:lvl2pPr marL="748456" indent="-287869" defTabSz="943568" eaLnBrk="0" hangingPunct="0">
              <a:defRPr b="1">
                <a:solidFill>
                  <a:schemeClr val="tx1"/>
                </a:solidFill>
                <a:latin typeface="Arial" pitchFamily="34" charset="0"/>
              </a:defRPr>
            </a:lvl2pPr>
            <a:lvl3pPr marL="1151474" indent="-230295" defTabSz="943568" eaLnBrk="0" hangingPunct="0">
              <a:defRPr b="1">
                <a:solidFill>
                  <a:schemeClr val="tx1"/>
                </a:solidFill>
                <a:latin typeface="Arial" pitchFamily="34" charset="0"/>
              </a:defRPr>
            </a:lvl3pPr>
            <a:lvl4pPr marL="1612063" indent="-230295" defTabSz="943568" eaLnBrk="0" hangingPunct="0">
              <a:defRPr b="1">
                <a:solidFill>
                  <a:schemeClr val="tx1"/>
                </a:solidFill>
                <a:latin typeface="Arial" pitchFamily="34" charset="0"/>
              </a:defRPr>
            </a:lvl4pPr>
            <a:lvl5pPr marL="2072652" indent="-230295" defTabSz="943568" eaLnBrk="0" hangingPunct="0">
              <a:defRPr b="1">
                <a:solidFill>
                  <a:schemeClr val="tx1"/>
                </a:solidFill>
                <a:latin typeface="Arial" pitchFamily="34" charset="0"/>
              </a:defRPr>
            </a:lvl5pPr>
            <a:lvl6pPr marL="2533242" indent="-230295" defTabSz="943568" eaLnBrk="0" fontAlgn="base" hangingPunct="0">
              <a:spcBef>
                <a:spcPct val="0"/>
              </a:spcBef>
              <a:spcAft>
                <a:spcPct val="0"/>
              </a:spcAft>
              <a:defRPr b="1">
                <a:solidFill>
                  <a:schemeClr val="tx1"/>
                </a:solidFill>
                <a:latin typeface="Arial" pitchFamily="34" charset="0"/>
              </a:defRPr>
            </a:lvl6pPr>
            <a:lvl7pPr marL="2993830" indent="-230295" defTabSz="943568" eaLnBrk="0" fontAlgn="base" hangingPunct="0">
              <a:spcBef>
                <a:spcPct val="0"/>
              </a:spcBef>
              <a:spcAft>
                <a:spcPct val="0"/>
              </a:spcAft>
              <a:defRPr b="1">
                <a:solidFill>
                  <a:schemeClr val="tx1"/>
                </a:solidFill>
                <a:latin typeface="Arial" pitchFamily="34" charset="0"/>
              </a:defRPr>
            </a:lvl7pPr>
            <a:lvl8pPr marL="3454420" indent="-230295" defTabSz="943568" eaLnBrk="0" fontAlgn="base" hangingPunct="0">
              <a:spcBef>
                <a:spcPct val="0"/>
              </a:spcBef>
              <a:spcAft>
                <a:spcPct val="0"/>
              </a:spcAft>
              <a:defRPr b="1">
                <a:solidFill>
                  <a:schemeClr val="tx1"/>
                </a:solidFill>
                <a:latin typeface="Arial" pitchFamily="34" charset="0"/>
              </a:defRPr>
            </a:lvl8pPr>
            <a:lvl9pPr marL="3915009" indent="-230295" defTabSz="94356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59</a:t>
            </a:fld>
            <a:endParaRPr lang="en-US" dirty="0" smtClean="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a:t>
            </a:fld>
            <a:endParaRPr lang="en-US" dirty="0" smtClean="0">
              <a:cs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556" tIns="47278" rIns="94556" bIns="47278" numCol="1" anchor="t" anchorCtr="0" compatLnSpc="1">
            <a:prstTxWarp prst="textNoShape">
              <a:avLst/>
            </a:prstTxWarp>
          </a:bodyPr>
          <a:lstStyle/>
          <a:p>
            <a:pPr defTabSz="920871">
              <a:defRPr/>
            </a:pPr>
            <a:r>
              <a:rPr lang="en-US" dirty="0"/>
              <a:t>NHGRI has a long-term commitment to preparing the next generation of </a:t>
            </a:r>
            <a:r>
              <a:rPr lang="en-US" dirty="0" smtClean="0"/>
              <a:t>genomic </a:t>
            </a:r>
            <a:r>
              <a:rPr lang="en-US" dirty="0"/>
              <a:t>scientists and </a:t>
            </a:r>
            <a:r>
              <a:rPr lang="en-US" dirty="0" smtClean="0"/>
              <a:t>scholars, </a:t>
            </a:r>
            <a:r>
              <a:rPr lang="en-US" dirty="0"/>
              <a:t>and </a:t>
            </a:r>
            <a:r>
              <a:rPr lang="en-US" dirty="0" smtClean="0"/>
              <a:t>continues </a:t>
            </a:r>
            <a:r>
              <a:rPr lang="en-US" dirty="0"/>
              <a:t>to enhance our investment in research training and career development programs. Therefore, it is important to ensure that NHGRI </a:t>
            </a:r>
            <a:r>
              <a:rPr lang="en-US" dirty="0" smtClean="0"/>
              <a:t>provides:</a:t>
            </a:r>
            <a:r>
              <a:rPr lang="en-US" baseline="0" dirty="0" smtClean="0"/>
              <a:t> </a:t>
            </a:r>
            <a:r>
              <a:rPr lang="en-US" dirty="0" smtClean="0"/>
              <a:t>(1</a:t>
            </a:r>
            <a:r>
              <a:rPr lang="en-US" dirty="0"/>
              <a:t>) career enhancing activities, and (2) </a:t>
            </a:r>
            <a:r>
              <a:rPr lang="en-US" dirty="0" smtClean="0"/>
              <a:t>accountability </a:t>
            </a:r>
            <a:r>
              <a:rPr lang="en-US" dirty="0"/>
              <a:t>by developing tools to track the career paths of participants, </a:t>
            </a:r>
            <a:r>
              <a:rPr lang="en-US" dirty="0" smtClean="0"/>
              <a:t>trainees, </a:t>
            </a:r>
            <a:r>
              <a:rPr lang="en-US" dirty="0"/>
              <a:t>and career awardees. In </a:t>
            </a:r>
            <a:r>
              <a:rPr lang="en-US" dirty="0" smtClean="0"/>
              <a:t>2009, </a:t>
            </a:r>
            <a:r>
              <a:rPr lang="en-US" dirty="0"/>
              <a:t>we awarded the first Data Analysis and Coordinating Center </a:t>
            </a:r>
            <a:r>
              <a:rPr lang="en-US" dirty="0" smtClean="0"/>
              <a:t>to </a:t>
            </a:r>
            <a:r>
              <a:rPr lang="en-US" dirty="0"/>
              <a:t>assist grantees and NHGRI in tracking the progress of mainly participants in our Diversity Action Plan Program.  </a:t>
            </a:r>
          </a:p>
          <a:p>
            <a:pPr defTabSz="920871">
              <a:defRPr/>
            </a:pPr>
            <a:endParaRPr lang="en-US" dirty="0"/>
          </a:p>
          <a:p>
            <a:pPr defTabSz="920871">
              <a:defRPr/>
            </a:pPr>
            <a:r>
              <a:rPr lang="en-US" dirty="0"/>
              <a:t>At the last </a:t>
            </a:r>
            <a:r>
              <a:rPr lang="en-US" dirty="0" smtClean="0"/>
              <a:t>meeting, </a:t>
            </a:r>
            <a:r>
              <a:rPr lang="en-US" dirty="0"/>
              <a:t>Council approved a concept </a:t>
            </a:r>
            <a:r>
              <a:rPr lang="en-US" dirty="0" smtClean="0"/>
              <a:t>for </a:t>
            </a:r>
            <a:r>
              <a:rPr lang="en-US" dirty="0"/>
              <a:t>continuation of a </a:t>
            </a:r>
            <a:r>
              <a:rPr lang="en-US" dirty="0" smtClean="0"/>
              <a:t>coordinating </a:t>
            </a:r>
            <a:r>
              <a:rPr lang="en-US" dirty="0"/>
              <a:t>c</a:t>
            </a:r>
            <a:r>
              <a:rPr lang="en-US" dirty="0" smtClean="0"/>
              <a:t>enter </a:t>
            </a:r>
            <a:r>
              <a:rPr lang="en-US" dirty="0"/>
              <a:t>for the training program. </a:t>
            </a:r>
            <a:r>
              <a:rPr lang="en-US" dirty="0" smtClean="0"/>
              <a:t>* </a:t>
            </a:r>
            <a:r>
              <a:rPr lang="en-US" dirty="0"/>
              <a:t>The open-competition RFA for this coordinating center </a:t>
            </a:r>
            <a:r>
              <a:rPr lang="en-US" dirty="0" smtClean="0"/>
              <a:t>has now been issued</a:t>
            </a:r>
            <a:r>
              <a:rPr lang="en-US" dirty="0"/>
              <a:t>.  </a:t>
            </a:r>
          </a:p>
          <a:p>
            <a:pPr defTabSz="920871">
              <a:defRPr/>
            </a:pPr>
            <a:endParaRPr lang="en-US" dirty="0"/>
          </a:p>
          <a:p>
            <a:pPr defTabSz="920871">
              <a:defRPr/>
            </a:pPr>
            <a:r>
              <a:rPr lang="en-US" dirty="0"/>
              <a:t>The main focus of the re-issued </a:t>
            </a:r>
            <a:r>
              <a:rPr lang="en-US" dirty="0" smtClean="0"/>
              <a:t>RFA is * to maintain</a:t>
            </a:r>
            <a:r>
              <a:rPr lang="en-US" dirty="0"/>
              <a:t>, improve and/or develop a training database, </a:t>
            </a:r>
            <a:r>
              <a:rPr lang="en-US" dirty="0" smtClean="0"/>
              <a:t>and * </a:t>
            </a:r>
            <a:r>
              <a:rPr lang="en-US" dirty="0"/>
              <a:t>to collect and analyze data about trainee career paths. </a:t>
            </a:r>
            <a:r>
              <a:rPr lang="en-US" dirty="0" smtClean="0"/>
              <a:t>The coordinating</a:t>
            </a:r>
            <a:r>
              <a:rPr lang="en-US" baseline="0" dirty="0" smtClean="0"/>
              <a:t> center </a:t>
            </a:r>
            <a:r>
              <a:rPr lang="en-US" dirty="0" smtClean="0"/>
              <a:t>will </a:t>
            </a:r>
            <a:r>
              <a:rPr lang="en-US" dirty="0"/>
              <a:t>also provide </a:t>
            </a:r>
            <a:r>
              <a:rPr lang="en-US" dirty="0" smtClean="0"/>
              <a:t>* logistical </a:t>
            </a:r>
            <a:r>
              <a:rPr lang="en-US" dirty="0"/>
              <a:t>support for an expanded annual training program meeting. The expansion of </a:t>
            </a:r>
            <a:r>
              <a:rPr lang="en-US" dirty="0" smtClean="0"/>
              <a:t>these activities </a:t>
            </a:r>
            <a:r>
              <a:rPr lang="en-US" dirty="0"/>
              <a:t>will encompass all of our training, career </a:t>
            </a:r>
            <a:r>
              <a:rPr lang="en-US" dirty="0" smtClean="0"/>
              <a:t>development,</a:t>
            </a:r>
            <a:r>
              <a:rPr lang="en-US" baseline="0" dirty="0" smtClean="0"/>
              <a:t> </a:t>
            </a:r>
            <a:r>
              <a:rPr lang="en-US" dirty="0" smtClean="0"/>
              <a:t>and </a:t>
            </a:r>
            <a:r>
              <a:rPr lang="en-US" dirty="0"/>
              <a:t>Diversity Action Plan </a:t>
            </a:r>
            <a:r>
              <a:rPr lang="en-US" dirty="0" smtClean="0"/>
              <a:t>programs—</a:t>
            </a:r>
            <a:r>
              <a:rPr lang="en-US" baseline="0" dirty="0" smtClean="0"/>
              <a:t> and these include a</a:t>
            </a:r>
            <a:r>
              <a:rPr lang="en-US" dirty="0" smtClean="0"/>
              <a:t>ctivities </a:t>
            </a:r>
            <a:r>
              <a:rPr lang="en-US" dirty="0"/>
              <a:t>of </a:t>
            </a:r>
            <a:r>
              <a:rPr lang="en-US" dirty="0" smtClean="0"/>
              <a:t>all three of NHGRI’s extramural programmatic divisions</a:t>
            </a:r>
            <a:r>
              <a:rPr lang="en-US" baseline="0" dirty="0" smtClean="0"/>
              <a:t> </a:t>
            </a:r>
            <a:r>
              <a:rPr lang="en-US" dirty="0" smtClean="0"/>
              <a:t>* Applications </a:t>
            </a:r>
            <a:r>
              <a:rPr lang="en-US" dirty="0"/>
              <a:t>are due on October </a:t>
            </a:r>
            <a:r>
              <a:rPr lang="en-US" dirty="0" smtClean="0"/>
              <a:t>20, </a:t>
            </a:r>
            <a:r>
              <a:rPr lang="en-US" dirty="0"/>
              <a:t>2015. </a:t>
            </a:r>
          </a:p>
          <a:p>
            <a:pPr defTabSz="920871">
              <a:defRPr/>
            </a:pPr>
            <a:endParaRPr lang="en-US"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248">
              <a:defRPr/>
            </a:pPr>
            <a:fld id="{EF1538E9-0E3C-4F99-854D-827A84D0C00A}" type="slidenum">
              <a:rPr lang="en-US" smtClean="0">
                <a:solidFill>
                  <a:srgbClr val="000000"/>
                </a:solidFill>
              </a:rPr>
              <a:pPr defTabSz="932248">
                <a:defRPr/>
              </a:pPr>
              <a:t>60</a:t>
            </a:fld>
            <a:endParaRPr lang="en-US" dirty="0" smtClean="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61</a:t>
            </a:fld>
            <a:endParaRPr lang="en-US" dirty="0" smtClean="0">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Rot="1" noChangeAspect="1" noChangeArrowheads="1" noTextEdit="1"/>
          </p:cNvSpPr>
          <p:nvPr>
            <p:ph type="sldImg"/>
          </p:nvPr>
        </p:nvSpPr>
        <p:spPr>
          <a:xfrm>
            <a:off x="1203325" y="703263"/>
            <a:ext cx="4679950" cy="3509962"/>
          </a:xfrm>
          <a:prstGeom prst="rect">
            <a:avLst/>
          </a:prstGeom>
          <a:ln/>
        </p:spPr>
      </p:sp>
      <p:sp>
        <p:nvSpPr>
          <p:cNvPr id="151556" name="Rectangle 3"/>
          <p:cNvSpPr>
            <a:spLocks noGrp="1" noChangeArrowheads="1"/>
          </p:cNvSpPr>
          <p:nvPr>
            <p:ph type="body" idx="1"/>
          </p:nvPr>
        </p:nvSpPr>
        <p:spPr>
          <a:xfrm>
            <a:off x="882504" y="4446590"/>
            <a:ext cx="5486401"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65" rIns="95365"/>
          <a:lstStyle/>
          <a:p>
            <a:pPr defTabSz="913282">
              <a:defRPr/>
            </a:pPr>
            <a:r>
              <a:rPr lang="en-US" dirty="0" smtClean="0"/>
              <a:t>The Knockout Mouse Phenotyping Project</a:t>
            </a:r>
            <a:r>
              <a:rPr lang="en-US" baseline="0" dirty="0" smtClean="0"/>
              <a:t> (KOMP2) was launched in 2011 with the goal of making and phenotyping 2,500 mouse knockout strains over 5 years. The project is on track to meet its goals in the fall of 2016.</a:t>
            </a:r>
          </a:p>
          <a:p>
            <a:pPr defTabSz="913282">
              <a:defRPr/>
            </a:pPr>
            <a:endParaRPr lang="en-US" baseline="0" dirty="0" smtClean="0"/>
          </a:p>
          <a:p>
            <a:pPr defTabSz="913282">
              <a:defRPr/>
            </a:pPr>
            <a:r>
              <a:rPr lang="en-US" baseline="0" dirty="0" smtClean="0"/>
              <a:t>* The project was approved for continuation by the NIH Common Fund, and thus will finish the final 5 years of the standard 10-year Common Fund project lifespan. The plan is for the NIH Common Fund to match the funds provided by other NIH Institutes, Centers, and Offices; in total, there will be * 18 Institutes, Centers, and Offices contributing funds to the next phase of the program for * a total of roughly $100 million of funding over the next 5 years. * The Funding Opportunity Announcements (FOAs) are being developed for publication in the NIH Guide.</a:t>
            </a:r>
          </a:p>
          <a:p>
            <a:pPr defTabSz="913282">
              <a:defRPr/>
            </a:pPr>
            <a:endParaRPr lang="en-US" baseline="0" dirty="0" smtClean="0"/>
          </a:p>
          <a:p>
            <a:pPr defTabSz="913282">
              <a:defRPr/>
            </a:pPr>
            <a:r>
              <a:rPr lang="en-US" baseline="0" dirty="0" smtClean="0"/>
              <a:t>* The program is planning to continue broad-based phenotyping of knockout mice in collaboration with our international partners through the International Mouse Phenotyping Consortium.</a:t>
            </a:r>
          </a:p>
        </p:txBody>
      </p:sp>
      <p:sp>
        <p:nvSpPr>
          <p:cNvPr id="5" name="Slide Number Placeholder 3"/>
          <p:cNvSpPr>
            <a:spLocks noGrp="1"/>
          </p:cNvSpPr>
          <p:nvPr>
            <p:ph type="sldNum" sz="quarter" idx="5"/>
          </p:nvPr>
        </p:nvSpPr>
        <p:spPr>
          <a:xfrm>
            <a:off x="4014794"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41" eaLnBrk="0" hangingPunct="0">
              <a:defRPr b="1">
                <a:solidFill>
                  <a:schemeClr val="tx1"/>
                </a:solidFill>
                <a:latin typeface="Arial" pitchFamily="34" charset="0"/>
              </a:defRPr>
            </a:lvl1pPr>
            <a:lvl2pPr marL="754226" indent="-290087" defTabSz="950841" eaLnBrk="0" hangingPunct="0">
              <a:defRPr b="1">
                <a:solidFill>
                  <a:schemeClr val="tx1"/>
                </a:solidFill>
                <a:latin typeface="Arial" pitchFamily="34" charset="0"/>
              </a:defRPr>
            </a:lvl2pPr>
            <a:lvl3pPr marL="1160350" indent="-232069" defTabSz="950841" eaLnBrk="0" hangingPunct="0">
              <a:defRPr b="1">
                <a:solidFill>
                  <a:schemeClr val="tx1"/>
                </a:solidFill>
                <a:latin typeface="Arial" pitchFamily="34" charset="0"/>
              </a:defRPr>
            </a:lvl3pPr>
            <a:lvl4pPr marL="1624488" indent="-232069" defTabSz="950841" eaLnBrk="0" hangingPunct="0">
              <a:defRPr b="1">
                <a:solidFill>
                  <a:schemeClr val="tx1"/>
                </a:solidFill>
                <a:latin typeface="Arial" pitchFamily="34" charset="0"/>
              </a:defRPr>
            </a:lvl4pPr>
            <a:lvl5pPr marL="2088628" indent="-232069" defTabSz="950841" eaLnBrk="0" hangingPunct="0">
              <a:defRPr b="1">
                <a:solidFill>
                  <a:schemeClr val="tx1"/>
                </a:solidFill>
                <a:latin typeface="Arial" pitchFamily="34" charset="0"/>
              </a:defRPr>
            </a:lvl5pPr>
            <a:lvl6pPr marL="2552769" indent="-232069" defTabSz="950841" eaLnBrk="0" fontAlgn="base" hangingPunct="0">
              <a:spcBef>
                <a:spcPct val="0"/>
              </a:spcBef>
              <a:spcAft>
                <a:spcPct val="0"/>
              </a:spcAft>
              <a:defRPr b="1">
                <a:solidFill>
                  <a:schemeClr val="tx1"/>
                </a:solidFill>
                <a:latin typeface="Arial" pitchFamily="34" charset="0"/>
              </a:defRPr>
            </a:lvl6pPr>
            <a:lvl7pPr marL="3016906" indent="-232069" defTabSz="950841" eaLnBrk="0" fontAlgn="base" hangingPunct="0">
              <a:spcBef>
                <a:spcPct val="0"/>
              </a:spcBef>
              <a:spcAft>
                <a:spcPct val="0"/>
              </a:spcAft>
              <a:defRPr b="1">
                <a:solidFill>
                  <a:schemeClr val="tx1"/>
                </a:solidFill>
                <a:latin typeface="Arial" pitchFamily="34" charset="0"/>
              </a:defRPr>
            </a:lvl7pPr>
            <a:lvl8pPr marL="3481047" indent="-232069" defTabSz="950841" eaLnBrk="0" fontAlgn="base" hangingPunct="0">
              <a:spcBef>
                <a:spcPct val="0"/>
              </a:spcBef>
              <a:spcAft>
                <a:spcPct val="0"/>
              </a:spcAft>
              <a:defRPr b="1">
                <a:solidFill>
                  <a:schemeClr val="tx1"/>
                </a:solidFill>
                <a:latin typeface="Arial" pitchFamily="34" charset="0"/>
              </a:defRPr>
            </a:lvl8pPr>
            <a:lvl9pPr marL="3945187" indent="-232069" defTabSz="95084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srgbClr val="000000"/>
                </a:solidFill>
                <a:cs typeface="Arial" pitchFamily="34" charset="0"/>
              </a:rPr>
              <a:pPr eaLnBrk="1" hangingPunct="1"/>
              <a:t>62</a:t>
            </a:fld>
            <a:endParaRPr lang="en-US" dirty="0" smtClean="0">
              <a:solidFill>
                <a:srgbClr val="000000"/>
              </a:solidFill>
              <a:cs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828701" y="4365114"/>
            <a:ext cx="5486401" cy="4114800"/>
          </a:xfrm>
        </p:spPr>
        <p:txBody>
          <a:bodyPr/>
          <a:lstStyle/>
          <a:p>
            <a:pPr eaLnBrk="1" fontAlgn="auto" hangingPunct="1">
              <a:spcAft>
                <a:spcPts val="0"/>
              </a:spcAft>
              <a:defRPr/>
            </a:pPr>
            <a:r>
              <a:rPr lang="en-US" dirty="0"/>
              <a:t>The Library of Integrated Network-based Cellular Signatures (or </a:t>
            </a:r>
            <a:r>
              <a:rPr lang="en-US" b="0" dirty="0" smtClean="0"/>
              <a:t>LINCS) program </a:t>
            </a:r>
            <a:r>
              <a:rPr lang="en-US" b="0" dirty="0"/>
              <a:t>aims to create a network-based understanding of biology by cataloging changes in gene expression and other cellular processes that occur when cells are exposed to a variety of perturbing agents. LINCS uses computational tools to integrate this diverse information into a comprehensive view of normal and disease states that can be applied for the development of new biomarkers and therapeutics.</a:t>
            </a:r>
          </a:p>
          <a:p>
            <a:pPr eaLnBrk="1" fontAlgn="auto" hangingPunct="1">
              <a:spcAft>
                <a:spcPts val="0"/>
              </a:spcAft>
              <a:defRPr/>
            </a:pPr>
            <a:endParaRPr lang="en-US" dirty="0"/>
          </a:p>
          <a:p>
            <a:pPr eaLnBrk="1" fontAlgn="auto" hangingPunct="1">
              <a:spcAft>
                <a:spcPts val="0"/>
              </a:spcAft>
              <a:defRPr/>
            </a:pPr>
            <a:r>
              <a:rPr lang="en-US" dirty="0" smtClean="0"/>
              <a:t>* Major elements</a:t>
            </a:r>
            <a:r>
              <a:rPr lang="en-US" baseline="0" dirty="0" smtClean="0"/>
              <a:t> of recent progress </a:t>
            </a:r>
            <a:r>
              <a:rPr lang="en-US" dirty="0" smtClean="0"/>
              <a:t>include </a:t>
            </a:r>
            <a:r>
              <a:rPr lang="en-US" dirty="0"/>
              <a:t>the </a:t>
            </a:r>
            <a:r>
              <a:rPr lang="en-US" dirty="0" smtClean="0"/>
              <a:t>* public </a:t>
            </a:r>
            <a:r>
              <a:rPr lang="en-US" dirty="0"/>
              <a:t>release of data and harmonized metadata. </a:t>
            </a:r>
            <a:r>
              <a:rPr lang="en-US" dirty="0" smtClean="0"/>
              <a:t>* There</a:t>
            </a:r>
            <a:r>
              <a:rPr lang="en-US" baseline="0" dirty="0" smtClean="0"/>
              <a:t> have also been multiple internal c</a:t>
            </a:r>
            <a:r>
              <a:rPr lang="en-US" dirty="0" smtClean="0"/>
              <a:t>ollaborative projects as well as LINCS-wide joint working groups on assay and data standards. </a:t>
            </a:r>
          </a:p>
          <a:p>
            <a:pPr eaLnBrk="1" fontAlgn="auto" hangingPunct="1">
              <a:spcAft>
                <a:spcPts val="0"/>
              </a:spcAft>
              <a:defRPr/>
            </a:pPr>
            <a:endParaRPr lang="en-US" dirty="0" smtClean="0"/>
          </a:p>
          <a:p>
            <a:r>
              <a:rPr lang="en-US" dirty="0" smtClean="0"/>
              <a:t>* With the aim of expanding the scope and relevance of the LINCS data and tools, </a:t>
            </a:r>
            <a:r>
              <a:rPr lang="en-US" dirty="0"/>
              <a:t>the program solicited supplement requests for relevant grants from other Institutes/Centers. 15 supplement requests were received, and after a rigorous programmatic review, 8 collaborations will be supported. The awards are 1-year supplements with 50-50 co-funding by LINCS and the indicated entities.</a:t>
            </a:r>
          </a:p>
        </p:txBody>
      </p:sp>
      <p:sp>
        <p:nvSpPr>
          <p:cNvPr id="4" name="Slide Number Placeholder 3"/>
          <p:cNvSpPr>
            <a:spLocks noGrp="1"/>
          </p:cNvSpPr>
          <p:nvPr>
            <p:ph type="sldNum" sz="quarter" idx="10"/>
          </p:nvPr>
        </p:nvSpPr>
        <p:spPr/>
        <p:txBody>
          <a:bodyPr/>
          <a:lstStyle/>
          <a:p>
            <a:fld id="{DF125CC9-880A-409B-972C-C1759D7A769E}" type="slidenum">
              <a:rPr lang="en-US" smtClean="0"/>
              <a:t>63</a:t>
            </a:fld>
            <a:endParaRPr lang="en-US" dirty="0"/>
          </a:p>
        </p:txBody>
      </p:sp>
    </p:spTree>
    <p:extLst>
      <p:ext uri="{BB962C8B-B14F-4D97-AF65-F5344CB8AC3E}">
        <p14:creationId xmlns:p14="http://schemas.microsoft.com/office/powerpoint/2010/main" val="30776259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Rot="1" noChangeAspect="1" noChangeArrowheads="1" noTextEdit="1"/>
          </p:cNvSpPr>
          <p:nvPr>
            <p:ph type="sldImg"/>
          </p:nvPr>
        </p:nvSpPr>
        <p:spPr>
          <a:xfrm>
            <a:off x="1203325" y="703263"/>
            <a:ext cx="4679950" cy="3509962"/>
          </a:xfrm>
          <a:prstGeom prst="rect">
            <a:avLst/>
          </a:prstGeom>
          <a:ln/>
        </p:spPr>
      </p:sp>
      <p:sp>
        <p:nvSpPr>
          <p:cNvPr id="151556" name="Rectangle 3"/>
          <p:cNvSpPr>
            <a:spLocks noGrp="1" noChangeArrowheads="1"/>
          </p:cNvSpPr>
          <p:nvPr>
            <p:ph type="body" idx="1"/>
          </p:nvPr>
        </p:nvSpPr>
        <p:spPr>
          <a:xfrm>
            <a:off x="882505" y="4446591"/>
            <a:ext cx="5486401"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44" rIns="95344"/>
          <a:lstStyle/>
          <a:p>
            <a:r>
              <a:rPr lang="en-US" kern="1200" dirty="0" smtClean="0">
                <a:solidFill>
                  <a:schemeClr val="tx1"/>
                </a:solidFill>
                <a:effectLst/>
                <a:latin typeface="Arial" panose="020B0604020202020204" pitchFamily="34" charset="0"/>
                <a:cs typeface="Arial" panose="020B0604020202020204" pitchFamily="34" charset="0"/>
              </a:rPr>
              <a:t>The Genotype-Tissue Expression (</a:t>
            </a:r>
            <a:r>
              <a:rPr lang="en-US" kern="1200" dirty="0" err="1" smtClean="0">
                <a:solidFill>
                  <a:schemeClr val="tx1"/>
                </a:solidFill>
                <a:effectLst/>
                <a:latin typeface="Arial" panose="020B0604020202020204" pitchFamily="34" charset="0"/>
                <a:cs typeface="Arial" panose="020B0604020202020204" pitchFamily="34" charset="0"/>
              </a:rPr>
              <a:t>GTEx</a:t>
            </a:r>
            <a:r>
              <a:rPr lang="en-US" kern="1200" dirty="0" smtClean="0">
                <a:solidFill>
                  <a:schemeClr val="tx1"/>
                </a:solidFill>
                <a:effectLst/>
                <a:latin typeface="Arial" panose="020B0604020202020204" pitchFamily="34" charset="0"/>
                <a:cs typeface="Arial" panose="020B0604020202020204" pitchFamily="34" charset="0"/>
              </a:rPr>
              <a:t>) project is an NIH Common Fund study that aims to provide a comprehensive gene expression atlas. This will provide insight into the mechanisms of gene regulation and aid in the interpretation of genome-wide association studies. </a:t>
            </a:r>
          </a:p>
          <a:p>
            <a:r>
              <a:rPr lang="en-US" kern="1200" dirty="0" smtClean="0">
                <a:solidFill>
                  <a:schemeClr val="tx1"/>
                </a:solidFill>
                <a:effectLst/>
                <a:latin typeface="Arial" panose="020B0604020202020204" pitchFamily="34" charset="0"/>
                <a:cs typeface="Arial" panose="020B0604020202020204" pitchFamily="34" charset="0"/>
              </a:rPr>
              <a:t> </a:t>
            </a:r>
          </a:p>
          <a:p>
            <a:r>
              <a:rPr lang="en-US" kern="1200" dirty="0" smtClean="0">
                <a:solidFill>
                  <a:schemeClr val="tx1"/>
                </a:solidFill>
                <a:effectLst/>
                <a:latin typeface="Arial" panose="020B0604020202020204" pitchFamily="34" charset="0"/>
                <a:cs typeface="Arial" panose="020B0604020202020204" pitchFamily="34" charset="0"/>
              </a:rPr>
              <a:t>* In August 2015, GTEx reached its initial goal of 900 donors. Because of efficiencies that have been realized, the project may be able to enroll an additional 50-60 donors. Analyses of the samples and data will continue for another 18 months.</a:t>
            </a:r>
          </a:p>
          <a:p>
            <a:r>
              <a:rPr lang="en-US" kern="1200" dirty="0" smtClean="0">
                <a:solidFill>
                  <a:schemeClr val="tx1"/>
                </a:solidFill>
                <a:effectLst/>
                <a:latin typeface="Arial" panose="020B0604020202020204" pitchFamily="34" charset="0"/>
                <a:cs typeface="Arial" panose="020B0604020202020204" pitchFamily="34" charset="0"/>
              </a:rPr>
              <a:t> </a:t>
            </a:r>
          </a:p>
          <a:p>
            <a:r>
              <a:rPr lang="en-US" kern="1200" dirty="0" smtClean="0">
                <a:solidFill>
                  <a:schemeClr val="tx1"/>
                </a:solidFill>
                <a:effectLst/>
                <a:latin typeface="Arial" panose="020B0604020202020204" pitchFamily="34" charset="0"/>
                <a:cs typeface="Arial" panose="020B0604020202020204" pitchFamily="34" charset="0"/>
              </a:rPr>
              <a:t>* The new GTEx portal has been released and features updated visualization tools. The version 5 data release occurred in June and includes data from over 9000 RNA samples. The next version of the data is expected in the fall, with the release of matching genotype data from around 450 donors</a:t>
            </a:r>
            <a:r>
              <a:rPr lang="en-US" kern="1200" baseline="0" dirty="0" smtClean="0">
                <a:solidFill>
                  <a:schemeClr val="tx1"/>
                </a:solidFill>
                <a:effectLst/>
                <a:latin typeface="Arial" panose="020B0604020202020204" pitchFamily="34" charset="0"/>
                <a:cs typeface="Arial" panose="020B0604020202020204" pitchFamily="34" charset="0"/>
              </a:rPr>
              <a:t> (</a:t>
            </a:r>
            <a:r>
              <a:rPr lang="en-US" kern="1200" dirty="0" smtClean="0">
                <a:solidFill>
                  <a:schemeClr val="tx1"/>
                </a:solidFill>
                <a:effectLst/>
                <a:latin typeface="Arial" panose="020B0604020202020204" pitchFamily="34" charset="0"/>
                <a:cs typeface="Arial" panose="020B0604020202020204" pitchFamily="34" charset="0"/>
              </a:rPr>
              <a:t>or half of all the donors).</a:t>
            </a:r>
          </a:p>
          <a:p>
            <a:r>
              <a:rPr lang="en-US" kern="1200" dirty="0" smtClean="0">
                <a:solidFill>
                  <a:schemeClr val="tx1"/>
                </a:solidFill>
                <a:effectLst/>
                <a:latin typeface="Arial" panose="020B0604020202020204" pitchFamily="34" charset="0"/>
                <a:cs typeface="Arial" panose="020B0604020202020204" pitchFamily="34" charset="0"/>
              </a:rPr>
              <a:t> </a:t>
            </a:r>
            <a:endParaRPr lang="en-US" i="0" baseline="0" dirty="0" smtClean="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5" y="8891593"/>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31" eaLnBrk="0" hangingPunct="0">
              <a:defRPr b="1">
                <a:solidFill>
                  <a:schemeClr val="tx1"/>
                </a:solidFill>
                <a:latin typeface="Arial" pitchFamily="34" charset="0"/>
              </a:defRPr>
            </a:lvl1pPr>
            <a:lvl2pPr marL="754060" indent="-290023" defTabSz="950631" eaLnBrk="0" hangingPunct="0">
              <a:defRPr b="1">
                <a:solidFill>
                  <a:schemeClr val="tx1"/>
                </a:solidFill>
                <a:latin typeface="Arial" pitchFamily="34" charset="0"/>
              </a:defRPr>
            </a:lvl2pPr>
            <a:lvl3pPr marL="1160094" indent="-232019" defTabSz="950631" eaLnBrk="0" hangingPunct="0">
              <a:defRPr b="1">
                <a:solidFill>
                  <a:schemeClr val="tx1"/>
                </a:solidFill>
                <a:latin typeface="Arial" pitchFamily="34" charset="0"/>
              </a:defRPr>
            </a:lvl3pPr>
            <a:lvl4pPr marL="1624131" indent="-232019" defTabSz="950631" eaLnBrk="0" hangingPunct="0">
              <a:defRPr b="1">
                <a:solidFill>
                  <a:schemeClr val="tx1"/>
                </a:solidFill>
                <a:latin typeface="Arial" pitchFamily="34" charset="0"/>
              </a:defRPr>
            </a:lvl4pPr>
            <a:lvl5pPr marL="2088169" indent="-232019" defTabSz="950631" eaLnBrk="0" hangingPunct="0">
              <a:defRPr b="1">
                <a:solidFill>
                  <a:schemeClr val="tx1"/>
                </a:solidFill>
                <a:latin typeface="Arial" pitchFamily="34" charset="0"/>
              </a:defRPr>
            </a:lvl5pPr>
            <a:lvl6pPr marL="2552208" indent="-232019" defTabSz="950631" eaLnBrk="0" fontAlgn="base" hangingPunct="0">
              <a:spcBef>
                <a:spcPct val="0"/>
              </a:spcBef>
              <a:spcAft>
                <a:spcPct val="0"/>
              </a:spcAft>
              <a:defRPr b="1">
                <a:solidFill>
                  <a:schemeClr val="tx1"/>
                </a:solidFill>
                <a:latin typeface="Arial" pitchFamily="34" charset="0"/>
              </a:defRPr>
            </a:lvl6pPr>
            <a:lvl7pPr marL="3016241" indent="-232019" defTabSz="950631" eaLnBrk="0" fontAlgn="base" hangingPunct="0">
              <a:spcBef>
                <a:spcPct val="0"/>
              </a:spcBef>
              <a:spcAft>
                <a:spcPct val="0"/>
              </a:spcAft>
              <a:defRPr b="1">
                <a:solidFill>
                  <a:schemeClr val="tx1"/>
                </a:solidFill>
                <a:latin typeface="Arial" pitchFamily="34" charset="0"/>
              </a:defRPr>
            </a:lvl7pPr>
            <a:lvl8pPr marL="3480280" indent="-232019" defTabSz="950631" eaLnBrk="0" fontAlgn="base" hangingPunct="0">
              <a:spcBef>
                <a:spcPct val="0"/>
              </a:spcBef>
              <a:spcAft>
                <a:spcPct val="0"/>
              </a:spcAft>
              <a:defRPr b="1">
                <a:solidFill>
                  <a:schemeClr val="tx1"/>
                </a:solidFill>
                <a:latin typeface="Arial" pitchFamily="34" charset="0"/>
              </a:defRPr>
            </a:lvl8pPr>
            <a:lvl9pPr marL="3944319" indent="-232019" defTabSz="95063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srgbClr val="000000"/>
                </a:solidFill>
                <a:cs typeface="Arial" pitchFamily="34" charset="0"/>
              </a:rPr>
              <a:pPr eaLnBrk="1" hangingPunct="1"/>
              <a:t>64</a:t>
            </a:fld>
            <a:endParaRPr lang="en-US" dirty="0" smtClean="0">
              <a:solidFill>
                <a:srgbClr val="000000"/>
              </a:solidFill>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936" tIns="46967" rIns="93936" bIns="46967" numCol="1" anchor="t" anchorCtr="0" compatLnSpc="1">
            <a:prstTxWarp prst="textNoShape">
              <a:avLst/>
            </a:prstTxWarp>
          </a:bodyPr>
          <a:lstStyle/>
          <a:p>
            <a:r>
              <a:rPr lang="en-US" dirty="0" smtClean="0">
                <a:latin typeface="Arial" pitchFamily="34" charset="0"/>
                <a:cs typeface="Arial" pitchFamily="34" charset="0"/>
              </a:rPr>
              <a:t>The goals of the Protein Capture Reagents Program are to pilot a community resource of low-cost, high-quality, renewable affinity reagents for human transcription</a:t>
            </a:r>
            <a:r>
              <a:rPr lang="en-US" baseline="0" dirty="0" smtClean="0">
                <a:latin typeface="Arial" pitchFamily="34" charset="0"/>
                <a:cs typeface="Arial" pitchFamily="34" charset="0"/>
              </a:rPr>
              <a:t> factors</a:t>
            </a:r>
            <a:r>
              <a:rPr lang="en-US" dirty="0" smtClean="0">
                <a:latin typeface="Arial" pitchFamily="34" charset="0"/>
                <a:cs typeface="Arial" pitchFamily="34" charset="0"/>
              </a:rPr>
              <a:t> and to develop technologies for next-generation platforms.</a:t>
            </a:r>
          </a:p>
          <a:p>
            <a:endParaRPr lang="en-US" dirty="0">
              <a:latin typeface="Arial" pitchFamily="34" charset="0"/>
              <a:cs typeface="Arial" pitchFamily="34" charset="0"/>
            </a:endParaRPr>
          </a:p>
          <a:p>
            <a:r>
              <a:rPr lang="en-US" baseline="0" dirty="0" smtClean="0">
                <a:latin typeface="Arial" pitchFamily="34" charset="0"/>
                <a:cs typeface="Arial" pitchFamily="34" charset="0"/>
              </a:rPr>
              <a:t>* The program has successfully produced ~1100 </a:t>
            </a:r>
            <a:r>
              <a:rPr lang="en-US" dirty="0" smtClean="0">
                <a:latin typeface="Arial" pitchFamily="34" charset="0"/>
                <a:cs typeface="Arial" pitchFamily="34" charset="0"/>
              </a:rPr>
              <a:t>validated monoclonal and recombinant </a:t>
            </a:r>
            <a:r>
              <a:rPr lang="en-US" dirty="0">
                <a:latin typeface="Arial" pitchFamily="34" charset="0"/>
                <a:cs typeface="Arial" pitchFamily="34" charset="0"/>
              </a:rPr>
              <a:t>antibodies to </a:t>
            </a:r>
            <a:r>
              <a:rPr lang="en-US" dirty="0" smtClean="0">
                <a:latin typeface="Arial" pitchFamily="34" charset="0"/>
                <a:cs typeface="Arial" pitchFamily="34" charset="0"/>
              </a:rPr>
              <a:t>370 human transcription factors. These antibodies are</a:t>
            </a:r>
            <a:r>
              <a:rPr lang="en-US" baseline="0" dirty="0" smtClean="0">
                <a:latin typeface="Arial" pitchFamily="34" charset="0"/>
                <a:cs typeface="Arial" pitchFamily="34" charset="0"/>
              </a:rPr>
              <a:t> </a:t>
            </a:r>
            <a:r>
              <a:rPr lang="en-US" dirty="0" smtClean="0">
                <a:latin typeface="Arial" pitchFamily="34" charset="0"/>
                <a:cs typeface="Arial" pitchFamily="34" charset="0"/>
              </a:rPr>
              <a:t>available for affordable purchase through </a:t>
            </a:r>
            <a:r>
              <a:rPr lang="en-US" dirty="0">
                <a:latin typeface="Arial" pitchFamily="34" charset="0"/>
                <a:cs typeface="Arial" pitchFamily="34" charset="0"/>
              </a:rPr>
              <a:t>the </a:t>
            </a:r>
            <a:r>
              <a:rPr lang="en-US" dirty="0" smtClean="0">
                <a:latin typeface="Arial" pitchFamily="34" charset="0"/>
                <a:cs typeface="Arial" pitchFamily="34" charset="0"/>
              </a:rPr>
              <a:t>protein </a:t>
            </a:r>
            <a:r>
              <a:rPr lang="en-US" dirty="0">
                <a:latin typeface="Arial" pitchFamily="34" charset="0"/>
                <a:cs typeface="Arial" pitchFamily="34" charset="0"/>
              </a:rPr>
              <a:t>c</a:t>
            </a:r>
            <a:r>
              <a:rPr lang="en-US" dirty="0" smtClean="0">
                <a:latin typeface="Arial" pitchFamily="34" charset="0"/>
                <a:cs typeface="Arial" pitchFamily="34" charset="0"/>
              </a:rPr>
              <a:t>apture data </a:t>
            </a:r>
            <a:r>
              <a:rPr lang="en-US" dirty="0">
                <a:latin typeface="Arial" pitchFamily="34" charset="0"/>
                <a:cs typeface="Arial" pitchFamily="34" charset="0"/>
              </a:rPr>
              <a:t>portal. </a:t>
            </a:r>
          </a:p>
          <a:p>
            <a:endParaRPr lang="en-US" dirty="0">
              <a:latin typeface="Arial" pitchFamily="34" charset="0"/>
              <a:cs typeface="Arial" pitchFamily="34" charset="0"/>
            </a:endParaRPr>
          </a:p>
          <a:p>
            <a:r>
              <a:rPr lang="en-US" dirty="0" smtClean="0">
                <a:latin typeface="Arial" pitchFamily="34" charset="0"/>
                <a:cs typeface="Arial" pitchFamily="34" charset="0"/>
              </a:rPr>
              <a:t>* The program is near the end of its pilot phase, with </a:t>
            </a:r>
            <a:r>
              <a:rPr lang="en-US" baseline="0" dirty="0" smtClean="0">
                <a:latin typeface="Arial" pitchFamily="34" charset="0"/>
                <a:cs typeface="Arial" pitchFamily="34" charset="0"/>
              </a:rPr>
              <a:t>one remaining grantee at Johns Hopkins University finishing production of mouse </a:t>
            </a:r>
            <a:r>
              <a:rPr lang="en-US" baseline="0" dirty="0" err="1" smtClean="0">
                <a:latin typeface="Arial" pitchFamily="34" charset="0"/>
                <a:cs typeface="Arial" pitchFamily="34" charset="0"/>
              </a:rPr>
              <a:t>monoclonals</a:t>
            </a:r>
            <a:r>
              <a:rPr lang="en-US" baseline="0" dirty="0" smtClean="0">
                <a:latin typeface="Arial" pitchFamily="34" charset="0"/>
                <a:cs typeface="Arial" pitchFamily="34" charset="0"/>
              </a:rPr>
              <a:t>.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Custom Designed </a:t>
            </a:r>
            <a:r>
              <a:rPr lang="en-US" baseline="0" dirty="0" err="1" smtClean="0">
                <a:latin typeface="Arial" pitchFamily="34" charset="0"/>
                <a:cs typeface="Arial" pitchFamily="34" charset="0"/>
              </a:rPr>
              <a:t>Immunologics</a:t>
            </a:r>
            <a:r>
              <a:rPr lang="en-US" baseline="0" dirty="0" smtClean="0">
                <a:latin typeface="Arial" pitchFamily="34" charset="0"/>
                <a:cs typeface="Arial" pitchFamily="34" charset="0"/>
              </a:rPr>
              <a:t>, a subcontractor of Johns Hopkins based in Puerto Rico, was recently invited to participate in the White House Demo Day, an exhibition that showcased the wide-ranging talents of innovators from across the United States and its territories. </a:t>
            </a:r>
            <a:endParaRPr lang="en-US"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6126">
              <a:defRPr/>
            </a:pPr>
            <a:fld id="{EF1538E9-0E3C-4F99-854D-827A84D0C00A}" type="slidenum">
              <a:rPr lang="en-US" smtClean="0">
                <a:solidFill>
                  <a:srgbClr val="000000"/>
                </a:solidFill>
              </a:rPr>
              <a:pPr defTabSz="926126">
                <a:defRPr/>
              </a:pPr>
              <a:t>65</a:t>
            </a:fld>
            <a:endParaRPr lang="en-US" dirty="0" smtClean="0">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1109663" y="701675"/>
            <a:ext cx="4681537" cy="3509963"/>
          </a:xfrm>
          <a:prstGeom prst="rect">
            <a:avLst/>
          </a:prstGeom>
          <a:ln/>
        </p:spPr>
      </p:sp>
      <p:sp>
        <p:nvSpPr>
          <p:cNvPr id="158723" name="Rectangle 3"/>
          <p:cNvSpPr>
            <a:spLocks noGrp="1" noChangeArrowheads="1"/>
          </p:cNvSpPr>
          <p:nvPr>
            <p:ph type="body" idx="1"/>
          </p:nvPr>
        </p:nvSpPr>
        <p:spPr>
          <a:xfrm>
            <a:off x="820807" y="4523404"/>
            <a:ext cx="5486401" cy="4114800"/>
          </a:xfrm>
          <a:noFill/>
          <a:ln/>
        </p:spPr>
        <p:txBody>
          <a:bodyPr/>
          <a:lstStyle/>
          <a:p>
            <a:r>
              <a:rPr lang="en-US" dirty="0" smtClean="0">
                <a:latin typeface="Arial"/>
                <a:cs typeface="Arial"/>
              </a:rPr>
              <a:t>The Human Heredity and Health in Africa’s (or H3Africa’s) </a:t>
            </a:r>
            <a:r>
              <a:rPr lang="en-US" dirty="0">
                <a:latin typeface="Arial"/>
                <a:cs typeface="Arial"/>
              </a:rPr>
              <a:t>central goal is to develop a sustainable and collaborative African genetics and genomics research enterprise. </a:t>
            </a:r>
            <a:endParaRPr lang="en-US" dirty="0" smtClean="0">
              <a:latin typeface="Arial"/>
              <a:cs typeface="Arial"/>
            </a:endParaRPr>
          </a:p>
          <a:p>
            <a:endParaRPr lang="en-US" dirty="0">
              <a:latin typeface="Arial"/>
              <a:cs typeface="Arial"/>
            </a:endParaRPr>
          </a:p>
          <a:p>
            <a:r>
              <a:rPr lang="en-US" dirty="0" smtClean="0">
                <a:latin typeface="Arial"/>
                <a:cs typeface="Arial"/>
              </a:rPr>
              <a:t>* </a:t>
            </a:r>
            <a:r>
              <a:rPr lang="en-US" dirty="0" smtClean="0">
                <a:effectLst/>
                <a:latin typeface="Arial"/>
                <a:cs typeface="Arial"/>
              </a:rPr>
              <a:t>Next month, the 7</a:t>
            </a:r>
            <a:r>
              <a:rPr lang="en-US" baseline="30000" dirty="0" smtClean="0">
                <a:effectLst/>
                <a:latin typeface="Arial"/>
                <a:cs typeface="Arial"/>
              </a:rPr>
              <a:t>th</a:t>
            </a:r>
            <a:r>
              <a:rPr lang="en-US" dirty="0" smtClean="0">
                <a:effectLst/>
                <a:latin typeface="Arial"/>
                <a:cs typeface="Arial"/>
              </a:rPr>
              <a:t> </a:t>
            </a:r>
            <a:r>
              <a:rPr lang="en-US" dirty="0">
                <a:latin typeface="Arial"/>
                <a:cs typeface="Arial"/>
              </a:rPr>
              <a:t>H3Africa Consortium </a:t>
            </a:r>
            <a:r>
              <a:rPr lang="en-US" dirty="0" smtClean="0">
                <a:latin typeface="Arial"/>
                <a:cs typeface="Arial"/>
              </a:rPr>
              <a:t>meeting will be held in</a:t>
            </a:r>
            <a:r>
              <a:rPr lang="en-US" dirty="0" smtClean="0">
                <a:effectLst/>
                <a:latin typeface="Arial"/>
                <a:cs typeface="Arial"/>
              </a:rPr>
              <a:t> Washington DC. Several events will augment the main meeting, including an ancillary</a:t>
            </a:r>
            <a:r>
              <a:rPr lang="en-US" baseline="0" dirty="0" smtClean="0">
                <a:effectLst/>
                <a:latin typeface="Arial"/>
                <a:cs typeface="Arial"/>
              </a:rPr>
              <a:t> </a:t>
            </a:r>
            <a:r>
              <a:rPr lang="en-US" dirty="0" smtClean="0">
                <a:effectLst/>
                <a:latin typeface="Arial"/>
                <a:cs typeface="Arial"/>
              </a:rPr>
              <a:t>H3Africa session at the ASHG Annual Meeting in Baltimore and a full day of H3Africa presentations on the NIH campus. Another meeting will bring together researchers involved in planning the U.S. </a:t>
            </a:r>
            <a:r>
              <a:rPr lang="en-US" dirty="0" smtClean="0">
                <a:latin typeface="Arial"/>
                <a:cs typeface="Arial"/>
              </a:rPr>
              <a:t>P</a:t>
            </a:r>
            <a:r>
              <a:rPr lang="en-US" dirty="0" smtClean="0">
                <a:effectLst/>
                <a:latin typeface="Arial"/>
                <a:cs typeface="Arial"/>
              </a:rPr>
              <a:t>recision </a:t>
            </a:r>
            <a:r>
              <a:rPr lang="en-US" dirty="0" smtClean="0">
                <a:latin typeface="Arial"/>
                <a:cs typeface="Arial"/>
              </a:rPr>
              <a:t>M</a:t>
            </a:r>
            <a:r>
              <a:rPr lang="en-US" dirty="0" smtClean="0">
                <a:effectLst/>
                <a:latin typeface="Arial"/>
                <a:cs typeface="Arial"/>
              </a:rPr>
              <a:t>edicine Initiative with H3Africa investigators and other consortia to discuss strategies for </a:t>
            </a:r>
            <a:r>
              <a:rPr lang="en-US" dirty="0">
                <a:latin typeface="Arial"/>
                <a:cs typeface="Arial"/>
              </a:rPr>
              <a:t>inclusion </a:t>
            </a:r>
            <a:r>
              <a:rPr lang="en-US" dirty="0" smtClean="0">
                <a:latin typeface="Arial"/>
                <a:cs typeface="Arial"/>
              </a:rPr>
              <a:t>of traditionally </a:t>
            </a:r>
            <a:r>
              <a:rPr lang="en-US" dirty="0">
                <a:latin typeface="Arial"/>
                <a:cs typeface="Arial"/>
              </a:rPr>
              <a:t>underserved </a:t>
            </a:r>
            <a:r>
              <a:rPr lang="en-US" dirty="0" smtClean="0">
                <a:latin typeface="Arial"/>
                <a:cs typeface="Arial"/>
              </a:rPr>
              <a:t>communities </a:t>
            </a:r>
            <a:r>
              <a:rPr lang="en-US" dirty="0" smtClean="0">
                <a:effectLst/>
                <a:latin typeface="Arial"/>
                <a:cs typeface="Arial"/>
              </a:rPr>
              <a:t>in biomedical research. </a:t>
            </a:r>
          </a:p>
          <a:p>
            <a:endParaRPr lang="en-US" dirty="0" smtClean="0">
              <a:effectLst/>
              <a:latin typeface="Arial"/>
              <a:cs typeface="Arial"/>
            </a:endParaRPr>
          </a:p>
          <a:p>
            <a:r>
              <a:rPr lang="en-US" dirty="0" smtClean="0">
                <a:effectLst/>
                <a:latin typeface="Arial"/>
                <a:cs typeface="Arial"/>
              </a:rPr>
              <a:t>* This year, two more biorepositories will be scaled up and begin receiving, storing, and sharing DNA samples. The addition of these biorepositories means that H3Africa will have sample storage facilities across Sub-Saharan Africa: one in the East, one in the West, and one in the South.  </a:t>
            </a:r>
          </a:p>
          <a:p>
            <a:endParaRPr lang="en-US" dirty="0" smtClean="0">
              <a:effectLst/>
              <a:latin typeface="Arial"/>
              <a:cs typeface="Arial"/>
            </a:endParaRPr>
          </a:p>
          <a:p>
            <a:r>
              <a:rPr lang="en-US" dirty="0" smtClean="0">
                <a:effectLst/>
                <a:latin typeface="Arial"/>
                <a:cs typeface="Arial"/>
              </a:rPr>
              <a:t>* H3Africa has been given the approval from the NIH Common Fund to plan for a Phase II, which will extend the program for an additional 5 years.  NIH </a:t>
            </a:r>
            <a:r>
              <a:rPr lang="en-US" dirty="0" smtClean="0">
                <a:latin typeface="Arial"/>
                <a:cs typeface="Arial"/>
              </a:rPr>
              <a:t>program staff are working on details of the proposal, which will be presented to this Council at our May meeting.  </a:t>
            </a:r>
          </a:p>
        </p:txBody>
      </p:sp>
      <p:sp>
        <p:nvSpPr>
          <p:cNvPr id="4"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417" eaLnBrk="0" hangingPunct="0">
              <a:defRPr b="1">
                <a:solidFill>
                  <a:schemeClr val="tx1"/>
                </a:solidFill>
                <a:latin typeface="Arial" pitchFamily="34" charset="0"/>
              </a:defRPr>
            </a:lvl1pPr>
            <a:lvl2pPr marL="753890" indent="-289958" defTabSz="950417" eaLnBrk="0" hangingPunct="0">
              <a:defRPr b="1">
                <a:solidFill>
                  <a:schemeClr val="tx1"/>
                </a:solidFill>
                <a:latin typeface="Arial" pitchFamily="34" charset="0"/>
              </a:defRPr>
            </a:lvl2pPr>
            <a:lvl3pPr marL="1159831" indent="-231966" defTabSz="950417" eaLnBrk="0" hangingPunct="0">
              <a:defRPr b="1">
                <a:solidFill>
                  <a:schemeClr val="tx1"/>
                </a:solidFill>
                <a:latin typeface="Arial" pitchFamily="34" charset="0"/>
              </a:defRPr>
            </a:lvl3pPr>
            <a:lvl4pPr marL="1623764" indent="-231966" defTabSz="950417" eaLnBrk="0" hangingPunct="0">
              <a:defRPr b="1">
                <a:solidFill>
                  <a:schemeClr val="tx1"/>
                </a:solidFill>
                <a:latin typeface="Arial" pitchFamily="34" charset="0"/>
              </a:defRPr>
            </a:lvl4pPr>
            <a:lvl5pPr marL="2087698" indent="-231966" defTabSz="950417" eaLnBrk="0" hangingPunct="0">
              <a:defRPr b="1">
                <a:solidFill>
                  <a:schemeClr val="tx1"/>
                </a:solidFill>
                <a:latin typeface="Arial" pitchFamily="34" charset="0"/>
              </a:defRPr>
            </a:lvl5pPr>
            <a:lvl6pPr marL="2551631" indent="-231966" defTabSz="950417" eaLnBrk="0" fontAlgn="base" hangingPunct="0">
              <a:spcBef>
                <a:spcPct val="0"/>
              </a:spcBef>
              <a:spcAft>
                <a:spcPct val="0"/>
              </a:spcAft>
              <a:defRPr b="1">
                <a:solidFill>
                  <a:schemeClr val="tx1"/>
                </a:solidFill>
                <a:latin typeface="Arial" pitchFamily="34" charset="0"/>
              </a:defRPr>
            </a:lvl6pPr>
            <a:lvl7pPr marL="3015563" indent="-231966" defTabSz="950417" eaLnBrk="0" fontAlgn="base" hangingPunct="0">
              <a:spcBef>
                <a:spcPct val="0"/>
              </a:spcBef>
              <a:spcAft>
                <a:spcPct val="0"/>
              </a:spcAft>
              <a:defRPr b="1">
                <a:solidFill>
                  <a:schemeClr val="tx1"/>
                </a:solidFill>
                <a:latin typeface="Arial" pitchFamily="34" charset="0"/>
              </a:defRPr>
            </a:lvl7pPr>
            <a:lvl8pPr marL="3479495" indent="-231966" defTabSz="950417" eaLnBrk="0" fontAlgn="base" hangingPunct="0">
              <a:spcBef>
                <a:spcPct val="0"/>
              </a:spcBef>
              <a:spcAft>
                <a:spcPct val="0"/>
              </a:spcAft>
              <a:defRPr b="1">
                <a:solidFill>
                  <a:schemeClr val="tx1"/>
                </a:solidFill>
                <a:latin typeface="Arial" pitchFamily="34" charset="0"/>
              </a:defRPr>
            </a:lvl8pPr>
            <a:lvl9pPr marL="3943430" indent="-231966" defTabSz="95041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66</a:t>
            </a:fld>
            <a:endParaRPr lang="en-US" dirty="0" smtClean="0">
              <a:solidFill>
                <a:prstClr val="black"/>
              </a:solidFill>
              <a:cs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3859" tIns="46930" rIns="93859" bIns="46930" numCol="1" anchor="t" anchorCtr="0" compatLnSpc="1">
            <a:prstTxWarp prst="textNoShape">
              <a:avLst/>
            </a:prstTxWarp>
          </a:bodyPr>
          <a:lstStyle/>
          <a:p>
            <a:pPr defTabSz="955980" eaLnBrk="1" fontAlgn="auto" hangingPunct="1">
              <a:spcAft>
                <a:spcPts val="0"/>
              </a:spcAft>
              <a:defRPr/>
            </a:pPr>
            <a:r>
              <a:rPr lang="en-US" dirty="0" smtClean="0">
                <a:latin typeface="Arial" panose="020B0604020202020204" pitchFamily="34" charset="0"/>
                <a:cs typeface="Arial" panose="020B0604020202020204" pitchFamily="34" charset="0"/>
              </a:rPr>
              <a:t>The NIH Common Fund’s Undiagnosed Diseases Network (UDN) aims to improve the level of diagnosis and care for patients with undiagnosed diseases, facilitate research into the etiology of these diseases, and create an integrated and collaborative research community to identify and share improved options for optimal patient management. </a:t>
            </a:r>
          </a:p>
          <a:p>
            <a:pPr defTabSz="955980">
              <a:defRPr/>
            </a:pPr>
            <a:endParaRPr lang="en-US" baseline="0" dirty="0" smtClean="0">
              <a:latin typeface="Arial" pitchFamily="34" charset="0"/>
              <a:cs typeface="Arial" pitchFamily="34" charset="0"/>
            </a:endParaRPr>
          </a:p>
          <a:p>
            <a:pPr defTabSz="955980">
              <a:defRPr/>
            </a:pPr>
            <a:r>
              <a:rPr lang="en-US" dirty="0" smtClean="0">
                <a:latin typeface="Arial" panose="020B0604020202020204" pitchFamily="34" charset="0"/>
                <a:cs typeface="Arial" pitchFamily="34" charset="0"/>
              </a:rPr>
              <a:t>* This</a:t>
            </a:r>
            <a:r>
              <a:rPr lang="en-US" baseline="0" dirty="0" smtClean="0">
                <a:latin typeface="Arial" pitchFamily="34" charset="0"/>
                <a:cs typeface="Arial" pitchFamily="34" charset="0"/>
              </a:rPr>
              <a:t> September, the UDN launched </a:t>
            </a:r>
            <a:r>
              <a:rPr lang="en-US" dirty="0" smtClean="0">
                <a:latin typeface="Arial" pitchFamily="34" charset="0"/>
                <a:cs typeface="Arial" pitchFamily="34" charset="0"/>
              </a:rPr>
              <a:t>its online </a:t>
            </a:r>
            <a:r>
              <a:rPr lang="en-US" dirty="0">
                <a:latin typeface="Arial" pitchFamily="34" charset="0"/>
                <a:cs typeface="Arial" pitchFamily="34" charset="0"/>
              </a:rPr>
              <a:t>patient application portal, called the UDN </a:t>
            </a:r>
            <a:r>
              <a:rPr lang="en-US" dirty="0" smtClean="0">
                <a:latin typeface="Arial" pitchFamily="34" charset="0"/>
                <a:cs typeface="Arial" pitchFamily="34" charset="0"/>
              </a:rPr>
              <a:t>Gateway, and </a:t>
            </a:r>
            <a:r>
              <a:rPr lang="en-US" baseline="0" dirty="0" smtClean="0">
                <a:latin typeface="Arial" pitchFamily="34" charset="0"/>
                <a:cs typeface="Arial" pitchFamily="34" charset="0"/>
              </a:rPr>
              <a:t>is now accepting patients at all seven UDN Clinical Sites across the country. </a:t>
            </a:r>
            <a:r>
              <a:rPr lang="en-US" kern="1200" dirty="0" smtClean="0">
                <a:solidFill>
                  <a:schemeClr val="tx1"/>
                </a:solidFill>
                <a:effectLst/>
                <a:latin typeface="Arial" panose="020B0604020202020204" pitchFamily="34" charset="0"/>
                <a:cs typeface="Arial" panose="020B0604020202020204" pitchFamily="34" charset="0"/>
              </a:rPr>
              <a:t>For access to the UDN Gateway, anyone can click on the “Apply” button,</a:t>
            </a:r>
            <a:r>
              <a:rPr lang="en-US" kern="1200" baseline="0" dirty="0" smtClean="0">
                <a:solidFill>
                  <a:schemeClr val="tx1"/>
                </a:solidFill>
                <a:effectLst/>
                <a:latin typeface="Arial" panose="020B0604020202020204" pitchFamily="34" charset="0"/>
                <a:cs typeface="Arial" panose="020B0604020202020204" pitchFamily="34" charset="0"/>
              </a:rPr>
              <a:t> which is located o</a:t>
            </a:r>
            <a:r>
              <a:rPr lang="en-US" kern="1200" dirty="0" smtClean="0">
                <a:solidFill>
                  <a:schemeClr val="tx1"/>
                </a:solidFill>
                <a:effectLst/>
                <a:latin typeface="Arial" panose="020B0604020202020204" pitchFamily="34" charset="0"/>
                <a:cs typeface="Arial" panose="020B0604020202020204" pitchFamily="34" charset="0"/>
              </a:rPr>
              <a:t>n any</a:t>
            </a:r>
            <a:r>
              <a:rPr lang="en-US" kern="1200" baseline="0" dirty="0" smtClean="0">
                <a:solidFill>
                  <a:schemeClr val="tx1"/>
                </a:solidFill>
                <a:effectLst/>
                <a:latin typeface="Arial" panose="020B0604020202020204" pitchFamily="34" charset="0"/>
                <a:cs typeface="Arial" panose="020B0604020202020204" pitchFamily="34" charset="0"/>
              </a:rPr>
              <a:t> of the UDN webpages</a:t>
            </a:r>
            <a:r>
              <a:rPr lang="en-US" kern="1200" dirty="0" smtClean="0">
                <a:solidFill>
                  <a:schemeClr val="tx1"/>
                </a:solidFill>
                <a:effectLst/>
                <a:latin typeface="Arial" panose="020B0604020202020204" pitchFamily="34" charset="0"/>
                <a:cs typeface="Arial" panose="020B0604020202020204" pitchFamily="34" charset="0"/>
              </a:rPr>
              <a:t>.</a:t>
            </a:r>
            <a:endParaRPr lang="en-US"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67</a:t>
            </a:fld>
            <a:endParaRPr lang="en-US" dirty="0">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3859" tIns="46930" rIns="93859" bIns="46930" numCol="1" anchor="t" anchorCtr="0" compatLnSpc="1">
            <a:prstTxWarp prst="textNoShape">
              <a:avLst/>
            </a:prstTxWarp>
          </a:bodyPr>
          <a:lstStyle/>
          <a:p>
            <a:pPr defTabSz="955980" eaLnBrk="1" fontAlgn="auto" hangingPunct="1">
              <a:spcAft>
                <a:spcPts val="0"/>
              </a:spcAft>
              <a:defRPr/>
            </a:pPr>
            <a:r>
              <a:rPr lang="en-US" baseline="0" dirty="0" smtClean="0">
                <a:latin typeface="Arial" pitchFamily="34" charset="0"/>
                <a:cs typeface="Arial" pitchFamily="34" charset="0"/>
              </a:rPr>
              <a:t>Meanwhile, six Gene Function Research (R21) awards for the UDN were made this summer. </a:t>
            </a:r>
            <a:r>
              <a:rPr lang="en-US" dirty="0" smtClean="0">
                <a:latin typeface="Arial" pitchFamily="34" charset="0"/>
                <a:cs typeface="Arial" pitchFamily="34" charset="0"/>
              </a:rPr>
              <a:t>As you can see from this table, these six studies will investigate the underlying genetics, biochemistry, and/or pathophysiology of newly diagnosed diseases in association with gene variants identified through the NIH UDP –</a:t>
            </a:r>
            <a:r>
              <a:rPr lang="en-US" baseline="0" dirty="0" smtClean="0">
                <a:latin typeface="Arial" panose="020B0604020202020204" pitchFamily="34" charset="0"/>
                <a:cs typeface="Arial" panose="020B0604020202020204" pitchFamily="34" charset="0"/>
              </a:rPr>
              <a:t> in many cases, using model organism and cell culture systems.  </a:t>
            </a: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68</a:t>
            </a:fld>
            <a:endParaRPr lang="en-US" dirty="0">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pPr lvl="2" defTabSz="921986">
              <a:defRPr/>
            </a:pPr>
            <a:r>
              <a:rPr lang="en-US" baseline="0" dirty="0" smtClean="0"/>
              <a:t>The Gabriella Miller Kids First Pediatric Research Act was passed by Congress in March 2014 and signed into law by President Obama in April 2014. The purpose of this act is to eliminate taxpayer financing of political conventions and repurpose those funds for a 10-year pediatric research initiative. * These funds, at $12.6 million per year for 10 years, are now designated for an </a:t>
            </a:r>
            <a:r>
              <a:rPr lang="en-US" b="0" baseline="0" dirty="0" smtClean="0"/>
              <a:t>NIH Common Fund program </a:t>
            </a:r>
            <a:r>
              <a:rPr lang="en-US" b="0" dirty="0" smtClean="0"/>
              <a:t>(referred to as Kids First). </a:t>
            </a:r>
          </a:p>
          <a:p>
            <a:pPr lvl="2" defTabSz="921986">
              <a:defRPr/>
            </a:pPr>
            <a:endParaRPr lang="en-US" dirty="0"/>
          </a:p>
          <a:p>
            <a:pPr lvl="2" defTabSz="921986">
              <a:defRPr/>
            </a:pPr>
            <a:r>
              <a:rPr lang="en-US" b="0" dirty="0" smtClean="0"/>
              <a:t>* </a:t>
            </a:r>
            <a:r>
              <a:rPr lang="en-US" b="0" baseline="0" dirty="0" smtClean="0"/>
              <a:t>The p</a:t>
            </a:r>
            <a:r>
              <a:rPr lang="en-US" baseline="0" dirty="0" smtClean="0"/>
              <a:t>rogram aims to </a:t>
            </a:r>
            <a:r>
              <a:rPr lang="en-US" dirty="0" smtClean="0"/>
              <a:t>develop a data resource for the pediatric research community of well-curated clinical and genome</a:t>
            </a:r>
            <a:r>
              <a:rPr lang="en-US" baseline="0" dirty="0" smtClean="0"/>
              <a:t>-</a:t>
            </a:r>
            <a:r>
              <a:rPr lang="en-US" dirty="0" smtClean="0"/>
              <a:t>sequence data. The</a:t>
            </a:r>
            <a:r>
              <a:rPr lang="en-US" baseline="0" dirty="0" smtClean="0"/>
              <a:t> major f</a:t>
            </a:r>
            <a:r>
              <a:rPr lang="en-US" dirty="0" smtClean="0"/>
              <a:t>ocus will be on</a:t>
            </a:r>
            <a:r>
              <a:rPr lang="en-US" baseline="0" dirty="0" smtClean="0"/>
              <a:t> cancer</a:t>
            </a:r>
            <a:r>
              <a:rPr lang="en-US" dirty="0" smtClean="0"/>
              <a:t>s </a:t>
            </a:r>
            <a:r>
              <a:rPr lang="en-US" dirty="0"/>
              <a:t>with an inherited basis and on relapse and </a:t>
            </a:r>
            <a:r>
              <a:rPr lang="en-US" dirty="0" smtClean="0"/>
              <a:t>treatment-resistant </a:t>
            </a:r>
            <a:r>
              <a:rPr lang="en-US" dirty="0"/>
              <a:t>tumors, </a:t>
            </a:r>
            <a:r>
              <a:rPr lang="en-US" dirty="0" smtClean="0"/>
              <a:t>as well as on structural </a:t>
            </a:r>
            <a:r>
              <a:rPr lang="en-US" dirty="0"/>
              <a:t>birth defects.  </a:t>
            </a:r>
            <a:endParaRPr lang="en-US" dirty="0" smtClean="0"/>
          </a:p>
          <a:p>
            <a:pPr lvl="2" defTabSz="921986">
              <a:defRPr/>
            </a:pPr>
            <a:endParaRPr lang="en-US" baseline="0" dirty="0" smtClean="0"/>
          </a:p>
          <a:p>
            <a:pPr defTabSz="921986">
              <a:defRPr/>
            </a:pPr>
            <a:r>
              <a:rPr lang="en-US" dirty="0" smtClean="0"/>
              <a:t>* A </a:t>
            </a:r>
            <a:r>
              <a:rPr lang="en-US" dirty="0"/>
              <a:t>Program Announcement was released </a:t>
            </a:r>
            <a:r>
              <a:rPr lang="en-US" dirty="0" smtClean="0"/>
              <a:t>in Fiscal Year 2015 seeking </a:t>
            </a:r>
            <a:r>
              <a:rPr lang="en-US" dirty="0"/>
              <a:t>samples for </a:t>
            </a:r>
            <a:r>
              <a:rPr lang="en-US" dirty="0" smtClean="0"/>
              <a:t>genome sequencing. The </a:t>
            </a:r>
            <a:r>
              <a:rPr lang="en-US" dirty="0"/>
              <a:t>goal for the current </a:t>
            </a:r>
            <a:r>
              <a:rPr lang="en-US" dirty="0" smtClean="0"/>
              <a:t>year </a:t>
            </a:r>
            <a:r>
              <a:rPr lang="en-US" dirty="0"/>
              <a:t>is the production of </a:t>
            </a:r>
            <a:r>
              <a:rPr lang="en-US" dirty="0" smtClean="0"/>
              <a:t>whole-genome sequences from up </a:t>
            </a:r>
            <a:r>
              <a:rPr lang="en-US" dirty="0"/>
              <a:t>to 6000 samples.</a:t>
            </a:r>
          </a:p>
          <a:p>
            <a:pPr defTabSz="921986">
              <a:defRPr/>
            </a:pPr>
            <a:endParaRPr lang="en-US" dirty="0"/>
          </a:p>
          <a:p>
            <a:r>
              <a:rPr lang="en-US" dirty="0" smtClean="0"/>
              <a:t>* In </a:t>
            </a:r>
            <a:r>
              <a:rPr lang="en-US" dirty="0"/>
              <a:t>early </a:t>
            </a:r>
            <a:r>
              <a:rPr lang="en-US" dirty="0" smtClean="0"/>
              <a:t>Fiscal </a:t>
            </a:r>
            <a:r>
              <a:rPr lang="en-US" dirty="0"/>
              <a:t>Y</a:t>
            </a:r>
            <a:r>
              <a:rPr lang="en-US" dirty="0" smtClean="0"/>
              <a:t>ear </a:t>
            </a:r>
            <a:r>
              <a:rPr lang="en-US" dirty="0"/>
              <a:t>2016</a:t>
            </a:r>
            <a:r>
              <a:rPr lang="en-US" dirty="0" smtClean="0"/>
              <a:t>,</a:t>
            </a:r>
            <a:r>
              <a:rPr lang="en-US" baseline="0" dirty="0" smtClean="0"/>
              <a:t> </a:t>
            </a:r>
            <a:r>
              <a:rPr lang="en-US" dirty="0" smtClean="0"/>
              <a:t>the </a:t>
            </a:r>
            <a:r>
              <a:rPr lang="en-US" dirty="0"/>
              <a:t>p</a:t>
            </a:r>
            <a:r>
              <a:rPr lang="en-US" dirty="0" smtClean="0"/>
              <a:t>rogram </a:t>
            </a:r>
            <a:r>
              <a:rPr lang="en-US" dirty="0"/>
              <a:t>will release more </a:t>
            </a:r>
            <a:r>
              <a:rPr lang="en-US" dirty="0" smtClean="0"/>
              <a:t>Funding Opportunity Announcements for the creation </a:t>
            </a:r>
            <a:r>
              <a:rPr lang="en-US" dirty="0"/>
              <a:t>of a data resource </a:t>
            </a:r>
            <a:r>
              <a:rPr lang="en-US" dirty="0" smtClean="0"/>
              <a:t>(so </a:t>
            </a:r>
            <a:r>
              <a:rPr lang="en-US" dirty="0"/>
              <a:t>that sequence data are both useful and accessible to </a:t>
            </a:r>
            <a:r>
              <a:rPr lang="en-US" dirty="0" smtClean="0"/>
              <a:t>researchers), solicitation </a:t>
            </a:r>
            <a:r>
              <a:rPr lang="en-US" dirty="0"/>
              <a:t>of </a:t>
            </a:r>
            <a:r>
              <a:rPr lang="en-US" dirty="0" smtClean="0"/>
              <a:t>additional samples, and generation</a:t>
            </a:r>
            <a:r>
              <a:rPr lang="en-US" baseline="0" dirty="0" smtClean="0"/>
              <a:t> of additional genome sequence data. </a:t>
            </a:r>
            <a:r>
              <a:rPr lang="en-US" dirty="0" smtClean="0"/>
              <a:t> </a:t>
            </a:r>
            <a:endParaRPr lang="en-US" dirty="0"/>
          </a:p>
        </p:txBody>
      </p:sp>
      <p:sp>
        <p:nvSpPr>
          <p:cNvPr id="4" name="Slide Number Placeholder 3"/>
          <p:cNvSpPr>
            <a:spLocks noGrp="1"/>
          </p:cNvSpPr>
          <p:nvPr>
            <p:ph type="sldNum" sz="quarter" idx="10"/>
          </p:nvPr>
        </p:nvSpPr>
        <p:spPr/>
        <p:txBody>
          <a:bodyPr/>
          <a:lstStyle/>
          <a:p>
            <a:fld id="{CFDD2888-EA59-4FA6-882F-5E5CD6B79C53}" type="slidenum">
              <a:rPr lang="en-US" smtClean="0"/>
              <a:pPr/>
              <a:t>69</a:t>
            </a:fld>
            <a:endParaRPr lang="en-US" dirty="0"/>
          </a:p>
        </p:txBody>
      </p:sp>
    </p:spTree>
    <p:extLst>
      <p:ext uri="{BB962C8B-B14F-4D97-AF65-F5344CB8AC3E}">
        <p14:creationId xmlns:p14="http://schemas.microsoft.com/office/powerpoint/2010/main" val="3201796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70" tIns="46936" rIns="93870" bIns="46936" numCol="1" anchor="t" anchorCtr="0" compatLnSpc="1">
            <a:prstTxWarp prst="textNoShape">
              <a:avLst/>
            </a:prstTxWarp>
          </a:bodyPr>
          <a:lstStyle/>
          <a:p>
            <a:pPr defTabSz="914029">
              <a:defRPr/>
            </a:pPr>
            <a:r>
              <a:rPr lang="en-US" dirty="0" smtClean="0">
                <a:latin typeface="Arial" panose="020B0604020202020204" pitchFamily="34" charset="0"/>
                <a:cs typeface="Arial" panose="020B0604020202020204" pitchFamily="34" charset="0"/>
              </a:rPr>
              <a:t>NHGRI has lost one of its longest serving employees. Former NHGRI Extramural Program Director Elizabeth Thomson passed away this past July. </a:t>
            </a:r>
          </a:p>
          <a:p>
            <a:pPr defTabSz="914029">
              <a:defRPr/>
            </a:pPr>
            <a:endParaRPr lang="en-US" dirty="0" smtClean="0">
              <a:latin typeface="Arial" panose="020B0604020202020204" pitchFamily="34" charset="0"/>
              <a:cs typeface="Arial" panose="020B0604020202020204" pitchFamily="34" charset="0"/>
            </a:endParaRPr>
          </a:p>
          <a:p>
            <a:pPr defTabSz="914029">
              <a:defRPr/>
            </a:pPr>
            <a:r>
              <a:rPr lang="en-US" dirty="0" smtClean="0">
                <a:latin typeface="Arial" panose="020B0604020202020204" pitchFamily="34" charset="0"/>
                <a:cs typeface="Arial" panose="020B0604020202020204" pitchFamily="34" charset="0"/>
              </a:rPr>
              <a:t>From an early career in nursing, Elizabeth moved into genetic counseling and then founded the International Society of Nurses in Genetics. During her time at NHGRI, which began in 1991, she championed our Ethical,</a:t>
            </a:r>
            <a:r>
              <a:rPr lang="en-US" baseline="0" dirty="0" smtClean="0">
                <a:latin typeface="Arial" panose="020B0604020202020204" pitchFamily="34" charset="0"/>
                <a:cs typeface="Arial" panose="020B0604020202020204" pitchFamily="34" charset="0"/>
              </a:rPr>
              <a:t> Legal, and Social Implications (</a:t>
            </a:r>
            <a:r>
              <a:rPr lang="en-US" dirty="0" smtClean="0">
                <a:latin typeface="Arial" panose="020B0604020202020204" pitchFamily="34" charset="0"/>
                <a:cs typeface="Arial" panose="020B0604020202020204" pitchFamily="34" charset="0"/>
              </a:rPr>
              <a:t>ELSI) Research Program, and became a valued resource for the genomics community. She was the driving force behind many ELSI Research</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Program initiatives— from the successful and influential Cystic Fibrosis and Cancer Genetics Studies Research Consortia of the 1990s through the current Centers of Excellence in ELSI Research (CEER) Program. </a:t>
            </a:r>
          </a:p>
          <a:p>
            <a:pPr defTabSz="914029">
              <a:defRPr/>
            </a:pPr>
            <a:endParaRPr lang="en-US" dirty="0" smtClean="0">
              <a:latin typeface="Arial" panose="020B0604020202020204" pitchFamily="34" charset="0"/>
              <a:cs typeface="Arial" panose="020B0604020202020204" pitchFamily="34" charset="0"/>
            </a:endParaRPr>
          </a:p>
          <a:p>
            <a:pPr defTabSz="914029">
              <a:defRPr/>
            </a:pPr>
            <a:r>
              <a:rPr lang="en-US" dirty="0" smtClean="0">
                <a:latin typeface="Arial" panose="020B0604020202020204" pitchFamily="34" charset="0"/>
                <a:cs typeface="Arial" panose="020B0604020202020204" pitchFamily="34" charset="0"/>
              </a:rPr>
              <a:t>She will be remembered most for her passionate support and generosity as a mentor to trainees and young investigators. She will be greatly missed.</a:t>
            </a:r>
            <a:endParaRPr lang="en-US" dirty="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495">
              <a:defRPr/>
            </a:pPr>
            <a:fld id="{EF1538E9-0E3C-4F99-854D-827A84D0C00A}" type="slidenum">
              <a:rPr lang="en-US" smtClean="0">
                <a:solidFill>
                  <a:srgbClr val="000000"/>
                </a:solidFill>
              </a:rPr>
              <a:pPr defTabSz="925495">
                <a:defRPr/>
              </a:pPr>
              <a:t>7</a:t>
            </a:fld>
            <a:endParaRPr lang="en-US" dirty="0" smtClean="0">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888999" y="4349545"/>
            <a:ext cx="5486401" cy="4114800"/>
          </a:xfrm>
          <a:noFill/>
        </p:spPr>
        <p:txBody>
          <a:bodyPr wrap="square" numCol="1" anchor="t" anchorCtr="0" compatLnSpc="1">
            <a:prstTxWarp prst="textNoShape">
              <a:avLst/>
            </a:prstTxWarp>
          </a:bodyPr>
          <a:lstStyle/>
          <a:p>
            <a:r>
              <a:rPr lang="en-US" baseline="0" dirty="0" smtClean="0">
                <a:latin typeface="Arial" panose="020B0604020202020204" pitchFamily="34" charset="0"/>
                <a:cs typeface="Arial" panose="020B0604020202020204" pitchFamily="34" charset="0"/>
              </a:rPr>
              <a:t>The Big Data to Knowledge (or BD2K) initiative is a trans-NIH data science effort that aims to transform the ability of scientists to take advantage of data resources and software in biomedical and translational research. Among a wide range of ongoing BD2K activities, NHGRI staff have been most actively involved in the following programs.</a:t>
            </a:r>
          </a:p>
          <a:p>
            <a:pPr defTabSz="921986">
              <a:defRPr/>
            </a:pPr>
            <a:endParaRPr lang="en-US" baseline="0" dirty="0" smtClean="0">
              <a:latin typeface="Arial" panose="020B0604020202020204" pitchFamily="34" charset="0"/>
              <a:cs typeface="Arial" panose="020B0604020202020204" pitchFamily="34" charset="0"/>
            </a:endParaRPr>
          </a:p>
          <a:p>
            <a:pPr defTabSz="921986">
              <a:defRPr/>
            </a:pPr>
            <a:r>
              <a:rPr lang="en-US" baseline="0" dirty="0" smtClean="0">
                <a:latin typeface="Arial" panose="020B0604020202020204" pitchFamily="34" charset="0"/>
                <a:cs typeface="Arial" panose="020B0604020202020204" pitchFamily="34" charset="0"/>
              </a:rPr>
              <a:t>* BD2K is making a major investment to enhance the training of the next generation of biomedical researchers in computational, statistical, and data science skills. Several funding opportunities are available to researchers, and new training awards will be announced soon.</a:t>
            </a:r>
          </a:p>
          <a:p>
            <a:pPr marL="172872" indent="-172872" defTabSz="92198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 Recently, BD2K funded 15 grants to develop software in targeted research areas, including data co</a:t>
            </a:r>
            <a:r>
              <a:rPr lang="en-US" kern="1200" dirty="0" smtClean="0">
                <a:solidFill>
                  <a:schemeClr val="tx1"/>
                </a:solidFill>
                <a:effectLst/>
                <a:latin typeface="Arial" panose="020B0604020202020204" pitchFamily="34" charset="0"/>
                <a:cs typeface="Arial" panose="020B0604020202020204" pitchFamily="34" charset="0"/>
              </a:rPr>
              <a:t>mpression</a:t>
            </a:r>
            <a:r>
              <a:rPr lang="en-US" kern="1200" baseline="0" dirty="0" smtClean="0">
                <a:solidFill>
                  <a:schemeClr val="tx1"/>
                </a:solidFill>
                <a:effectLst/>
                <a:latin typeface="Arial" panose="020B0604020202020204" pitchFamily="34" charset="0"/>
                <a:cs typeface="Arial" panose="020B0604020202020204" pitchFamily="34" charset="0"/>
              </a:rPr>
              <a:t> and</a:t>
            </a:r>
            <a:r>
              <a:rPr lang="en-US" kern="1200" dirty="0" smtClean="0">
                <a:solidFill>
                  <a:schemeClr val="tx1"/>
                </a:solidFill>
                <a:effectLst/>
                <a:latin typeface="Arial" panose="020B0604020202020204" pitchFamily="34" charset="0"/>
                <a:cs typeface="Arial" panose="020B0604020202020204" pitchFamily="34" charset="0"/>
              </a:rPr>
              <a:t> visualization. Among the open BD2K funding opportunities</a:t>
            </a:r>
            <a:r>
              <a:rPr lang="en-US" kern="1200" baseline="0" dirty="0" smtClean="0">
                <a:solidFill>
                  <a:schemeClr val="tx1"/>
                </a:solidFill>
                <a:effectLst/>
                <a:latin typeface="Arial" panose="020B0604020202020204" pitchFamily="34" charset="0"/>
                <a:cs typeface="Arial" panose="020B0604020202020204" pitchFamily="34" charset="0"/>
              </a:rPr>
              <a:t> is one </a:t>
            </a:r>
            <a:r>
              <a:rPr lang="en-US" kern="1200" dirty="0" smtClean="0">
                <a:solidFill>
                  <a:schemeClr val="tx1"/>
                </a:solidFill>
                <a:effectLst/>
                <a:latin typeface="Arial" panose="020B0604020202020204" pitchFamily="34" charset="0"/>
                <a:cs typeface="Arial" panose="020B0604020202020204" pitchFamily="34" charset="0"/>
              </a:rPr>
              <a:t>for</a:t>
            </a:r>
            <a:r>
              <a:rPr lang="en-US" kern="1200" baseline="0" dirty="0" smtClean="0">
                <a:solidFill>
                  <a:schemeClr val="tx1"/>
                </a:solidFill>
                <a:effectLst/>
                <a:latin typeface="Arial" panose="020B0604020202020204" pitchFamily="34" charset="0"/>
                <a:cs typeface="Arial" panose="020B0604020202020204" pitchFamily="34" charset="0"/>
              </a:rPr>
              <a:t> the development of software tools and methods in the areas of data privacy, data repurposing, and applications of metadata.</a:t>
            </a:r>
            <a:endParaRPr lang="en-US" kern="1200" dirty="0" smtClean="0">
              <a:solidFill>
                <a:schemeClr val="tx1"/>
              </a:solidFill>
              <a:effectLst/>
              <a:latin typeface="Arial" panose="020B0604020202020204" pitchFamily="34" charset="0"/>
              <a:cs typeface="Arial" panose="020B0604020202020204" pitchFamily="34" charset="0"/>
            </a:endParaRPr>
          </a:p>
          <a:p>
            <a:pPr marL="172872" indent="-172872">
              <a:buFont typeface="Arial" panose="020B0604020202020204" pitchFamily="34" charset="0"/>
              <a:buChar char="•"/>
            </a:pPr>
            <a:endParaRPr lang="en-US" kern="1200" dirty="0" smtClean="0">
              <a:solidFill>
                <a:schemeClr val="tx1"/>
              </a:solidFill>
              <a:effectLst/>
              <a:latin typeface="Arial" panose="020B0604020202020204" pitchFamily="34" charset="0"/>
              <a:cs typeface="Arial" panose="020B0604020202020204" pitchFamily="34" charset="0"/>
            </a:endParaRPr>
          </a:p>
          <a:p>
            <a:pPr defTabSz="921986">
              <a:defRPr/>
            </a:pPr>
            <a:r>
              <a:rPr lang="en-US" baseline="0" dirty="0" smtClean="0">
                <a:latin typeface="Arial" panose="020B0604020202020204" pitchFamily="34" charset="0"/>
                <a:cs typeface="Arial" panose="020B0604020202020204" pitchFamily="34" charset="0"/>
              </a:rPr>
              <a:t>* A number of BD2K administrative supplement programs are in progress to support data sharing, discovery, and interoperability of datasets across databases. The supplement awards will be announced soon.</a:t>
            </a: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53FD193-93B0-42DA-9DF8-1E13C0095197}" type="slidenum">
              <a:rPr lang="en-US" smtClean="0">
                <a:solidFill>
                  <a:prstClr val="black"/>
                </a:solidFill>
              </a:rPr>
              <a:pPr>
                <a:defRPr/>
              </a:pPr>
              <a:t>70</a:t>
            </a:fld>
            <a:endParaRPr lang="en-US" dirty="0" smtClean="0">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xfrm>
            <a:off x="1203325" y="701675"/>
            <a:ext cx="4679950" cy="3509963"/>
          </a:xfrm>
          <a:prstGeom prst="rect">
            <a:avLst/>
          </a:prstGeom>
          <a:ln/>
        </p:spPr>
      </p:sp>
      <p:sp>
        <p:nvSpPr>
          <p:cNvPr id="227331" name="Notes Placeholder 2"/>
          <p:cNvSpPr>
            <a:spLocks noGrp="1"/>
          </p:cNvSpPr>
          <p:nvPr>
            <p:ph type="body" idx="1"/>
          </p:nvPr>
        </p:nvSpPr>
        <p:spPr>
          <a:noFill/>
          <a:ln/>
        </p:spPr>
        <p:txBody>
          <a:bodyPr/>
          <a:lstStyle/>
          <a:p>
            <a:r>
              <a:rPr lang="en-US" baseline="0" dirty="0" smtClean="0">
                <a:latin typeface="Arial" panose="020B0604020202020204" pitchFamily="34" charset="0"/>
                <a:cs typeface="Arial" panose="020B0604020202020204" pitchFamily="34" charset="0"/>
              </a:rPr>
              <a:t>As expected, planning for the recently announced Precision Medicine Initiative reached a frenetic pace over the summer. With hopes to launch the high-profile Initiative in Fiscal Year 2016 (meaning, as early as October 1), NIH has been active on multiple fronts to prepare for this important new program.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 As I have mentioned previously, NIH is doing an excellent job of capturing and disseminating information about the Precision Medicine Initiative planning activities via this dedicated web page (www.nih.gov/precisionmedicine). I would strongly urge you regularly go to this site to get the latest information about the Initiative; I am certain this will continue to be ‘the place’ to go for remaining informed about plans, future meetings, funding opportunities, and so forth. </a:t>
            </a:r>
          </a:p>
        </p:txBody>
      </p:sp>
      <p:sp>
        <p:nvSpPr>
          <p:cNvPr id="5" name="Slide Number Placeholder 3"/>
          <p:cNvSpPr>
            <a:spLocks noGrp="1"/>
          </p:cNvSpPr>
          <p:nvPr>
            <p:ph type="sldNum" sz="quarter" idx="5"/>
          </p:nvPr>
        </p:nvSpPr>
        <p:spPr>
          <a:xfrm>
            <a:off x="4014793" y="8891593"/>
            <a:ext cx="3071815"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101" eaLnBrk="0" hangingPunct="0">
              <a:defRPr b="1">
                <a:solidFill>
                  <a:schemeClr val="tx1"/>
                </a:solidFill>
                <a:latin typeface="Arial" pitchFamily="34" charset="0"/>
              </a:defRPr>
            </a:lvl1pPr>
            <a:lvl2pPr marL="759985" indent="-292302" defTabSz="958101" eaLnBrk="0" hangingPunct="0">
              <a:defRPr b="1">
                <a:solidFill>
                  <a:schemeClr val="tx1"/>
                </a:solidFill>
                <a:latin typeface="Arial" pitchFamily="34" charset="0"/>
              </a:defRPr>
            </a:lvl2pPr>
            <a:lvl3pPr marL="1169208" indent="-233842" defTabSz="958101" eaLnBrk="0" hangingPunct="0">
              <a:defRPr b="1">
                <a:solidFill>
                  <a:schemeClr val="tx1"/>
                </a:solidFill>
                <a:latin typeface="Arial" pitchFamily="34" charset="0"/>
              </a:defRPr>
            </a:lvl3pPr>
            <a:lvl4pPr marL="1636893" indent="-233842" defTabSz="958101" eaLnBrk="0" hangingPunct="0">
              <a:defRPr b="1">
                <a:solidFill>
                  <a:schemeClr val="tx1"/>
                </a:solidFill>
                <a:latin typeface="Arial" pitchFamily="34" charset="0"/>
              </a:defRPr>
            </a:lvl4pPr>
            <a:lvl5pPr marL="2104577" indent="-233842" defTabSz="958101" eaLnBrk="0" hangingPunct="0">
              <a:defRPr b="1">
                <a:solidFill>
                  <a:schemeClr val="tx1"/>
                </a:solidFill>
                <a:latin typeface="Arial" pitchFamily="34" charset="0"/>
              </a:defRPr>
            </a:lvl5pPr>
            <a:lvl6pPr marL="2572261" indent="-233842" defTabSz="958101" eaLnBrk="0" fontAlgn="base" hangingPunct="0">
              <a:spcBef>
                <a:spcPct val="0"/>
              </a:spcBef>
              <a:spcAft>
                <a:spcPct val="0"/>
              </a:spcAft>
              <a:defRPr b="1">
                <a:solidFill>
                  <a:schemeClr val="tx1"/>
                </a:solidFill>
                <a:latin typeface="Arial" pitchFamily="34" charset="0"/>
              </a:defRPr>
            </a:lvl6pPr>
            <a:lvl7pPr marL="3039944" indent="-233842" defTabSz="958101" eaLnBrk="0" fontAlgn="base" hangingPunct="0">
              <a:spcBef>
                <a:spcPct val="0"/>
              </a:spcBef>
              <a:spcAft>
                <a:spcPct val="0"/>
              </a:spcAft>
              <a:defRPr b="1">
                <a:solidFill>
                  <a:schemeClr val="tx1"/>
                </a:solidFill>
                <a:latin typeface="Arial" pitchFamily="34" charset="0"/>
              </a:defRPr>
            </a:lvl7pPr>
            <a:lvl8pPr marL="3507628" indent="-233842" defTabSz="958101" eaLnBrk="0" fontAlgn="base" hangingPunct="0">
              <a:spcBef>
                <a:spcPct val="0"/>
              </a:spcBef>
              <a:spcAft>
                <a:spcPct val="0"/>
              </a:spcAft>
              <a:defRPr b="1">
                <a:solidFill>
                  <a:schemeClr val="tx1"/>
                </a:solidFill>
                <a:latin typeface="Arial" pitchFamily="34" charset="0"/>
              </a:defRPr>
            </a:lvl8pPr>
            <a:lvl9pPr marL="3975311" indent="-233842" defTabSz="95810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71</a:t>
            </a:fld>
            <a:endParaRPr lang="en-US" dirty="0" smtClean="0">
              <a:solidFill>
                <a:prstClr val="black"/>
              </a:solidFill>
              <a:cs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a:xfrm>
            <a:off x="825501" y="4446592"/>
            <a:ext cx="5486401" cy="4114800"/>
          </a:xfrm>
        </p:spPr>
        <p:txBody>
          <a:bodyPr/>
          <a:lstStyle/>
          <a:p>
            <a:r>
              <a:rPr lang="en-US" baseline="0" dirty="0" smtClean="0">
                <a:latin typeface="Arial" panose="020B0604020202020204" pitchFamily="34" charset="0"/>
                <a:cs typeface="Arial" panose="020B0604020202020204" pitchFamily="34" charset="0"/>
              </a:rPr>
              <a:t>Recall that last spring, Dr. Francis Collins appointed a Working Group of the NIH Advisory Committee to the Director to develop a vision and plan for the U.S. National Research Cohort component of the Precision Medicine Initiative. Since the May Council meeting, that Working Group has held three more public workshops to assist them in developing that plan.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Specifically, there have been workshops on: * Digital Health Data in a Million-Person Precision Medicine Initiative Cohort (held in late May); * Participant Engagement and Health Equity (held in early July), and * Mobile and Personal Technologies in Precision Medicine (held in late July).</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As with the earlier workshops, these events were </a:t>
            </a:r>
            <a:r>
              <a:rPr lang="en-US" baseline="0" dirty="0" err="1" smtClean="0">
                <a:latin typeface="Arial" panose="020B0604020202020204" pitchFamily="34" charset="0"/>
                <a:cs typeface="Arial" panose="020B0604020202020204" pitchFamily="34" charset="0"/>
              </a:rPr>
              <a:t>videocast</a:t>
            </a:r>
            <a:r>
              <a:rPr lang="en-US" baseline="0" dirty="0" smtClean="0">
                <a:latin typeface="Arial" panose="020B0604020202020204" pitchFamily="34" charset="0"/>
                <a:cs typeface="Arial" panose="020B0604020202020204" pitchFamily="34" charset="0"/>
              </a:rPr>
              <a:t> live, and there was a very active Twitter stream. </a:t>
            </a:r>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9920863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5338" tIns="47670" rIns="95338" bIns="47670" numCol="1" anchor="t" anchorCtr="0" compatLnSpc="1">
            <a:prstTxWarp prst="textNoShape">
              <a:avLst/>
            </a:prstTxWarp>
          </a:bodyPr>
          <a:lstStyle/>
          <a:p>
            <a:pPr>
              <a:defRPr/>
            </a:pPr>
            <a:r>
              <a:rPr lang="en-US" i="0" dirty="0" smtClean="0">
                <a:latin typeface="Arial" pitchFamily="34" charset="0"/>
                <a:cs typeface="Arial" pitchFamily="34" charset="0"/>
              </a:rPr>
              <a:t>In addition, </a:t>
            </a:r>
            <a:r>
              <a:rPr lang="en-US" i="0" baseline="0" dirty="0" smtClean="0">
                <a:latin typeface="Arial" pitchFamily="34" charset="0"/>
                <a:cs typeface="Arial" pitchFamily="34" charset="0"/>
              </a:rPr>
              <a:t>video recordings and various relevant documents (including summaries) from those workshops are available on the NIH Precision Medicine Initiative website under ‘Events’. Again, I want to emphasize the large amount of useful information about the Precision Medicine Initiative that is now available at this site. </a:t>
            </a:r>
          </a:p>
          <a:p>
            <a:pPr>
              <a:defRPr/>
            </a:pPr>
            <a:endParaRPr lang="en-US" i="0"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3" y="8891593"/>
            <a:ext cx="3071815"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039" eaLnBrk="0" hangingPunct="0">
              <a:defRPr b="1">
                <a:solidFill>
                  <a:schemeClr val="tx1"/>
                </a:solidFill>
                <a:latin typeface="Arial" pitchFamily="34" charset="0"/>
              </a:defRPr>
            </a:lvl1pPr>
            <a:lvl2pPr marL="759937" indent="-292283" defTabSz="958039" eaLnBrk="0" hangingPunct="0">
              <a:defRPr b="1">
                <a:solidFill>
                  <a:schemeClr val="tx1"/>
                </a:solidFill>
                <a:latin typeface="Arial" pitchFamily="34" charset="0"/>
              </a:defRPr>
            </a:lvl2pPr>
            <a:lvl3pPr marL="1169132" indent="-233826" defTabSz="958039" eaLnBrk="0" hangingPunct="0">
              <a:defRPr b="1">
                <a:solidFill>
                  <a:schemeClr val="tx1"/>
                </a:solidFill>
                <a:latin typeface="Arial" pitchFamily="34" charset="0"/>
              </a:defRPr>
            </a:lvl3pPr>
            <a:lvl4pPr marL="1636786" indent="-233826" defTabSz="958039" eaLnBrk="0" hangingPunct="0">
              <a:defRPr b="1">
                <a:solidFill>
                  <a:schemeClr val="tx1"/>
                </a:solidFill>
                <a:latin typeface="Arial" pitchFamily="34" charset="0"/>
              </a:defRPr>
            </a:lvl4pPr>
            <a:lvl5pPr marL="2104439" indent="-233826" defTabSz="958039" eaLnBrk="0" hangingPunct="0">
              <a:defRPr b="1">
                <a:solidFill>
                  <a:schemeClr val="tx1"/>
                </a:solidFill>
                <a:latin typeface="Arial" pitchFamily="34" charset="0"/>
              </a:defRPr>
            </a:lvl5pPr>
            <a:lvl6pPr marL="2572094" indent="-233826" defTabSz="958039" eaLnBrk="0" fontAlgn="base" hangingPunct="0">
              <a:spcBef>
                <a:spcPct val="0"/>
              </a:spcBef>
              <a:spcAft>
                <a:spcPct val="0"/>
              </a:spcAft>
              <a:defRPr b="1">
                <a:solidFill>
                  <a:schemeClr val="tx1"/>
                </a:solidFill>
                <a:latin typeface="Arial" pitchFamily="34" charset="0"/>
              </a:defRPr>
            </a:lvl6pPr>
            <a:lvl7pPr marL="3039746" indent="-233826" defTabSz="958039" eaLnBrk="0" fontAlgn="base" hangingPunct="0">
              <a:spcBef>
                <a:spcPct val="0"/>
              </a:spcBef>
              <a:spcAft>
                <a:spcPct val="0"/>
              </a:spcAft>
              <a:defRPr b="1">
                <a:solidFill>
                  <a:schemeClr val="tx1"/>
                </a:solidFill>
                <a:latin typeface="Arial" pitchFamily="34" charset="0"/>
              </a:defRPr>
            </a:lvl7pPr>
            <a:lvl8pPr marL="3507399" indent="-233826" defTabSz="958039" eaLnBrk="0" fontAlgn="base" hangingPunct="0">
              <a:spcBef>
                <a:spcPct val="0"/>
              </a:spcBef>
              <a:spcAft>
                <a:spcPct val="0"/>
              </a:spcAft>
              <a:defRPr b="1">
                <a:solidFill>
                  <a:schemeClr val="tx1"/>
                </a:solidFill>
                <a:latin typeface="Arial" pitchFamily="34" charset="0"/>
              </a:defRPr>
            </a:lvl8pPr>
            <a:lvl9pPr marL="3975054" indent="-233826" defTabSz="9580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73</a:t>
            </a:fld>
            <a:endParaRPr lang="en-US" dirty="0" smtClean="0">
              <a:solidFill>
                <a:prstClr val="black"/>
              </a:solidFill>
              <a:cs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baseline="0" dirty="0" smtClean="0">
                <a:latin typeface="Arial" panose="020B0604020202020204" pitchFamily="34" charset="0"/>
                <a:cs typeface="Arial" panose="020B0604020202020204" pitchFamily="34" charset="0"/>
              </a:rPr>
              <a:t>The most important development with respect the Precision Medicine Initiative since President Obama’s announcement in January actually occurred last week. Specifically, the NIH Advisory Committee to the Director Working Group on the Precision Medicine Initiative released its report during a September 17 public teleconference meeting of the Advisory Committee to the Director. This lengthy and detailed report, shown on the left (with an accompanying press release shown on the right), provides many important recommendations, and articulates a key early vision for the development of the U.S. National Research Cohort.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Following discussion by the Committee, Dr. Francis Collins accepted the report. </a:t>
            </a:r>
          </a:p>
          <a:p>
            <a:endParaRPr lang="en-US" baseline="0" dirty="0" smtClean="0">
              <a:latin typeface="Arial" panose="020B0604020202020204" pitchFamily="34" charset="0"/>
              <a:cs typeface="Arial" panose="020B0604020202020204" pitchFamily="34" charset="0"/>
            </a:endParaRPr>
          </a:p>
          <a:p>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srgbClr val="000000"/>
                </a:solidFill>
              </a:rPr>
              <a:pPr/>
              <a:t>74</a:t>
            </a:fld>
            <a:endParaRPr lang="en-US" dirty="0">
              <a:solidFill>
                <a:srgbClr val="000000"/>
              </a:solidFill>
            </a:endParaRPr>
          </a:p>
        </p:txBody>
      </p:sp>
    </p:spTree>
    <p:extLst>
      <p:ext uri="{BB962C8B-B14F-4D97-AF65-F5344CB8AC3E}">
        <p14:creationId xmlns:p14="http://schemas.microsoft.com/office/powerpoint/2010/main" val="26323841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baseline="0" dirty="0" smtClean="0">
                <a:latin typeface="Arial" panose="020B0604020202020204" pitchFamily="34" charset="0"/>
                <a:cs typeface="Arial" panose="020B0604020202020204" pitchFamily="34" charset="0"/>
              </a:rPr>
              <a:t>And in yet more breaking news from last week, Dr. Francis Collins also announced that Dr. Josie Briggs, Director of the National Center for Complementary and Integrative Health, will immediately assume the role as Interim Director of the Precision Medicine Initiative Cohort Program. Josie will serve in this capacity until a permanent Director is identified, with the search for that individual beginning in the very near future.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I and other NHGRI staff who have been involved in planning efforts for the U.S. National Research Cohort component of the Precision Medicine Initiative look forward to working with Josie, as we together shift from the planning stage to the implementation stage. There are many details to be worked out, although this needs to now happen on a very fast pace. As I mentioned before, I fully expect to regularly update Council about developments with the Precision Medicine Initiative. </a:t>
            </a: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srgbClr val="000000"/>
                </a:solidFill>
              </a:rPr>
              <a:pPr/>
              <a:t>75</a:t>
            </a:fld>
            <a:endParaRPr lang="en-US" dirty="0">
              <a:solidFill>
                <a:srgbClr val="000000"/>
              </a:solidFill>
            </a:endParaRPr>
          </a:p>
        </p:txBody>
      </p:sp>
    </p:spTree>
    <p:extLst>
      <p:ext uri="{BB962C8B-B14F-4D97-AF65-F5344CB8AC3E}">
        <p14:creationId xmlns:p14="http://schemas.microsoft.com/office/powerpoint/2010/main" val="26323841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708660" y="4367953"/>
            <a:ext cx="5486401" cy="4608141"/>
          </a:xfrm>
        </p:spPr>
        <p:txBody>
          <a:bodyPr/>
          <a:lstStyle/>
          <a:p>
            <a:r>
              <a:rPr lang="en-US" dirty="0" smtClean="0"/>
              <a:t>Highly relevant to the Precision Medicine Initiative is an important development</a:t>
            </a:r>
            <a:r>
              <a:rPr lang="en-US" baseline="0" dirty="0" smtClean="0"/>
              <a:t> related to the </a:t>
            </a:r>
            <a:r>
              <a:rPr lang="en-US" dirty="0" smtClean="0"/>
              <a:t>‘Common Rule’ for protecting human subjects in research. On September 2, the Department</a:t>
            </a:r>
            <a:r>
              <a:rPr lang="en-US" baseline="0" dirty="0" smtClean="0"/>
              <a:t> of Health and Human Services </a:t>
            </a:r>
            <a:r>
              <a:rPr lang="en-US" dirty="0" smtClean="0"/>
              <a:t>announced the Notice of Proposed Rulemaking to revise the</a:t>
            </a:r>
            <a:r>
              <a:rPr lang="en-US" baseline="0" dirty="0" smtClean="0"/>
              <a:t> Common Rule. </a:t>
            </a:r>
            <a:r>
              <a:rPr lang="en-US" dirty="0" smtClean="0"/>
              <a:t>The proposed rule is now open for public comment through December 7. The proposed revisions aim to bring the regulatory provisions for protecting human research participants in line with the changing nature of research since the Common Rule’s original publication in 1991. Specific changes aim to better protect and respect research participants while streamlining research oversight and decreasing ambiguity for responsible parties.</a:t>
            </a:r>
          </a:p>
          <a:p>
            <a:endParaRPr lang="en-US" dirty="0" smtClean="0"/>
          </a:p>
          <a:p>
            <a:r>
              <a:rPr lang="en-US" dirty="0" smtClean="0"/>
              <a:t>Major proposed revisions include * improving the informed consent processes, with shorter and clearer consent forms;</a:t>
            </a:r>
            <a:r>
              <a:rPr lang="en-US" baseline="0" dirty="0" smtClean="0"/>
              <a:t> </a:t>
            </a:r>
            <a:r>
              <a:rPr lang="en-US" dirty="0" smtClean="0"/>
              <a:t>* calibrating the level of review for studies with the risks posed through new exclusions and exemptions; * requiring informed consent for the secondary use of </a:t>
            </a:r>
            <a:r>
              <a:rPr lang="en-US" dirty="0" err="1" smtClean="0"/>
              <a:t>biospecimens</a:t>
            </a:r>
            <a:r>
              <a:rPr lang="en-US" dirty="0" smtClean="0"/>
              <a:t> through, for example, broad consent for future unspecified research; and * new data security and information protection</a:t>
            </a:r>
            <a:r>
              <a:rPr lang="en-US" baseline="0" dirty="0" smtClean="0"/>
              <a:t> </a:t>
            </a:r>
            <a:r>
              <a:rPr lang="en-US" dirty="0" smtClean="0"/>
              <a:t>standards to promote privacy and confidentiality.</a:t>
            </a:r>
          </a:p>
          <a:p>
            <a:endParaRPr lang="en-US" dirty="0" smtClean="0"/>
          </a:p>
          <a:p>
            <a:r>
              <a:rPr lang="en-US" dirty="0" smtClean="0"/>
              <a:t>Additional proposed revisions aim to * streamline IRB review and * extend protection to all research performed at sites that receive federal funding for human subjects research. This proposed rule (and its call for public comment) is an incredibly important opportunity, and I encourage everyone to consider the proposals and provide comments. </a:t>
            </a:r>
          </a:p>
        </p:txBody>
      </p:sp>
      <p:sp>
        <p:nvSpPr>
          <p:cNvPr id="4" name="Slide Number Placeholder 3"/>
          <p:cNvSpPr>
            <a:spLocks noGrp="1"/>
          </p:cNvSpPr>
          <p:nvPr>
            <p:ph type="sldNum" sz="quarter" idx="10"/>
          </p:nvPr>
        </p:nvSpPr>
        <p:spPr/>
        <p:txBody>
          <a:bodyPr/>
          <a:lstStyle/>
          <a:p>
            <a:fld id="{23CDD012-F3B5-44E0-BCAA-A2B44342D314}" type="slidenum">
              <a:rPr lang="en-US" smtClean="0"/>
              <a:t>76</a:t>
            </a:fld>
            <a:endParaRPr lang="en-US"/>
          </a:p>
        </p:txBody>
      </p:sp>
    </p:spTree>
    <p:extLst>
      <p:ext uri="{BB962C8B-B14F-4D97-AF65-F5344CB8AC3E}">
        <p14:creationId xmlns:p14="http://schemas.microsoft.com/office/powerpoint/2010/main" val="20658383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77</a:t>
            </a:fld>
            <a:endParaRPr lang="en-US" dirty="0" smtClean="0">
              <a:cs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1123950" y="701675"/>
            <a:ext cx="4679950" cy="3509963"/>
          </a:xfrm>
          <a:prstGeom prst="rect">
            <a:avLst/>
          </a:prstGeom>
          <a:ln/>
        </p:spPr>
      </p:sp>
      <p:sp>
        <p:nvSpPr>
          <p:cNvPr id="122883" name="Notes Placeholder 2"/>
          <p:cNvSpPr>
            <a:spLocks noGrp="1"/>
          </p:cNvSpPr>
          <p:nvPr>
            <p:ph type="body" idx="1"/>
          </p:nvPr>
        </p:nvSpPr>
        <p:spPr>
          <a:noFill/>
          <a:ln/>
        </p:spPr>
        <p:txBody>
          <a:bodyPr/>
          <a:lstStyle/>
          <a:p>
            <a:r>
              <a:rPr lang="en-US" dirty="0"/>
              <a:t>The </a:t>
            </a:r>
            <a:r>
              <a:rPr lang="en-US" dirty="0" smtClean="0"/>
              <a:t>MINC </a:t>
            </a:r>
            <a:r>
              <a:rPr lang="en-US" dirty="0"/>
              <a:t>study, which stands for </a:t>
            </a:r>
            <a:r>
              <a:rPr lang="en-US" b="0" dirty="0"/>
              <a:t>Method for Introducing a New Competency</a:t>
            </a:r>
            <a:r>
              <a:rPr lang="en-US" dirty="0"/>
              <a:t>, is a collaborative project led by Dr. Jean Jenkins of the </a:t>
            </a:r>
            <a:r>
              <a:rPr lang="en-US" dirty="0" smtClean="0"/>
              <a:t>NHGRI Genomic </a:t>
            </a:r>
            <a:r>
              <a:rPr lang="en-US" dirty="0"/>
              <a:t>Healthcare </a:t>
            </a:r>
            <a:r>
              <a:rPr lang="en-US" dirty="0" smtClean="0"/>
              <a:t>Branch, Dr</a:t>
            </a:r>
            <a:r>
              <a:rPr lang="en-US" dirty="0"/>
              <a:t>. Kathy </a:t>
            </a:r>
            <a:r>
              <a:rPr lang="en-US" dirty="0" smtClean="0"/>
              <a:t>Calzone</a:t>
            </a:r>
            <a:r>
              <a:rPr lang="en-US" baseline="0" dirty="0" smtClean="0"/>
              <a:t> of </a:t>
            </a:r>
            <a:r>
              <a:rPr lang="en-US" dirty="0" smtClean="0"/>
              <a:t>NCI</a:t>
            </a:r>
            <a:r>
              <a:rPr lang="en-US" dirty="0"/>
              <a:t>, and Laurie </a:t>
            </a:r>
            <a:r>
              <a:rPr lang="en-US" dirty="0" err="1"/>
              <a:t>Badzek</a:t>
            </a:r>
            <a:r>
              <a:rPr lang="en-US" dirty="0"/>
              <a:t> of West Virginia University. </a:t>
            </a:r>
            <a:r>
              <a:rPr lang="en-US" dirty="0" smtClean="0"/>
              <a:t>MINC </a:t>
            </a:r>
            <a:r>
              <a:rPr lang="en-US" dirty="0"/>
              <a:t>was a year-long genomic education intervention that trained, supported, and supervised institutional educator and administrator dyads in 21 Magnet Hospitals to increase the capacity to integrate genomics (the </a:t>
            </a:r>
            <a:r>
              <a:rPr lang="en-US" dirty="0" smtClean="0"/>
              <a:t>‘competency’ </a:t>
            </a:r>
            <a:r>
              <a:rPr lang="en-US" dirty="0"/>
              <a:t>in this case) </a:t>
            </a:r>
            <a:r>
              <a:rPr lang="en-US" dirty="0" smtClean="0"/>
              <a:t>into </a:t>
            </a:r>
            <a:r>
              <a:rPr lang="en-US" dirty="0"/>
              <a:t>clinical nursing practice.</a:t>
            </a:r>
            <a:endParaRPr lang="en-US" dirty="0" smtClean="0"/>
          </a:p>
          <a:p>
            <a:pPr lvl="1"/>
            <a:endParaRPr lang="en-US" dirty="0" smtClean="0"/>
          </a:p>
          <a:p>
            <a:pPr lvl="1"/>
            <a:r>
              <a:rPr lang="en-US" dirty="0"/>
              <a:t>A group of these dyad members was brought together </a:t>
            </a:r>
            <a:r>
              <a:rPr lang="en-US" dirty="0" smtClean="0"/>
              <a:t>in June to </a:t>
            </a:r>
            <a:r>
              <a:rPr lang="en-US" dirty="0"/>
              <a:t>share information and learn from the collective experiences. </a:t>
            </a:r>
            <a:r>
              <a:rPr lang="en-US" dirty="0" smtClean="0"/>
              <a:t>At </a:t>
            </a:r>
            <a:r>
              <a:rPr lang="en-US" dirty="0"/>
              <a:t>this meeting, the group also began </a:t>
            </a:r>
            <a:r>
              <a:rPr lang="en-US" dirty="0" smtClean="0"/>
              <a:t>* to </a:t>
            </a:r>
            <a:r>
              <a:rPr lang="en-US" dirty="0"/>
              <a:t>design a toolkit to promote genomic practice, </a:t>
            </a:r>
            <a:r>
              <a:rPr lang="en-US" dirty="0" smtClean="0"/>
              <a:t>capture </a:t>
            </a:r>
            <a:r>
              <a:rPr lang="en-US" dirty="0"/>
              <a:t>the </a:t>
            </a:r>
            <a:r>
              <a:rPr lang="en-US" dirty="0" smtClean="0"/>
              <a:t>expertise</a:t>
            </a:r>
            <a:r>
              <a:rPr lang="en-US" baseline="0" dirty="0" smtClean="0"/>
              <a:t> and </a:t>
            </a:r>
            <a:r>
              <a:rPr lang="en-US" dirty="0" smtClean="0"/>
              <a:t>processes</a:t>
            </a:r>
            <a:r>
              <a:rPr lang="en-US" dirty="0"/>
              <a:t>, and </a:t>
            </a:r>
            <a:r>
              <a:rPr lang="en-US" dirty="0" smtClean="0"/>
              <a:t>collect resources </a:t>
            </a:r>
            <a:r>
              <a:rPr lang="en-US" dirty="0"/>
              <a:t>assembled by the Magnet Hospital dyads participating in the study. </a:t>
            </a:r>
            <a:r>
              <a:rPr lang="en-US" dirty="0" smtClean="0"/>
              <a:t>They </a:t>
            </a:r>
            <a:r>
              <a:rPr lang="en-US" dirty="0"/>
              <a:t>also initiated plans for dissemination of this work.</a:t>
            </a:r>
          </a:p>
          <a:p>
            <a:pPr lvl="1"/>
            <a:endParaRPr lang="en-US" dirty="0"/>
          </a:p>
          <a:p>
            <a:pPr lvl="1"/>
            <a:r>
              <a:rPr lang="en-US" dirty="0"/>
              <a:t>The </a:t>
            </a:r>
            <a:r>
              <a:rPr lang="en-US" dirty="0" smtClean="0"/>
              <a:t>toolkit </a:t>
            </a:r>
            <a:r>
              <a:rPr lang="en-US" dirty="0"/>
              <a:t>will be launched as a website and added to the many other genomics resources for healthcare providers that </a:t>
            </a:r>
            <a:r>
              <a:rPr lang="en-US" dirty="0" smtClean="0"/>
              <a:t>the Genomic Healthcare Branch maintains</a:t>
            </a:r>
            <a:r>
              <a:rPr lang="en-US" dirty="0"/>
              <a:t>. </a:t>
            </a:r>
            <a:r>
              <a:rPr lang="en-US" dirty="0" smtClean="0"/>
              <a:t>The </a:t>
            </a:r>
            <a:r>
              <a:rPr lang="en-US" dirty="0"/>
              <a:t>home page design has been created, reviewed, and plans for development are underway.  It is expected that the toolkit will remain under construction for </a:t>
            </a:r>
            <a:r>
              <a:rPr lang="en-US" dirty="0" smtClean="0"/>
              <a:t>2015, </a:t>
            </a:r>
            <a:r>
              <a:rPr lang="en-US" dirty="0"/>
              <a:t>with the launch planned in early 2016</a:t>
            </a:r>
            <a:r>
              <a:rPr lang="en-US" dirty="0" smtClean="0"/>
              <a:t>.</a:t>
            </a:r>
            <a:endParaRPr lang="en-US" dirty="0"/>
          </a:p>
        </p:txBody>
      </p:sp>
      <p:sp>
        <p:nvSpPr>
          <p:cNvPr id="122884" name="Slide Number Placeholder 3"/>
          <p:cNvSpPr>
            <a:spLocks noGrp="1"/>
          </p:cNvSpPr>
          <p:nvPr>
            <p:ph type="sldNum" sz="quarter" idx="5"/>
          </p:nvPr>
        </p:nvSpPr>
        <p:spPr>
          <a:noFill/>
        </p:spPr>
        <p:txBody>
          <a:bodyPr/>
          <a:lstStyle/>
          <a:p>
            <a:pPr defTabSz="934455"/>
            <a:fld id="{6CF71632-2D85-48FE-B182-152D511C9734}" type="slidenum">
              <a:rPr lang="en-US" smtClean="0">
                <a:solidFill>
                  <a:srgbClr val="000000"/>
                </a:solidFill>
              </a:rPr>
              <a:pPr defTabSz="934455"/>
              <a:t>78</a:t>
            </a:fld>
            <a:endParaRPr lang="en-US" dirty="0" smtClean="0">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xfrm>
            <a:off x="944566" y="4446594"/>
            <a:ext cx="5486401" cy="411480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4" tIns="47293" rIns="94584" bIns="47293" numCol="1" anchor="t" anchorCtr="0" compatLnSpc="1">
            <a:prstTxWarp prst="textNoShape">
              <a:avLst/>
            </a:prstTxWarp>
          </a:bodyPr>
          <a:lstStyle/>
          <a:p>
            <a:r>
              <a:rPr lang="en-US" dirty="0" smtClean="0"/>
              <a:t>The Genetic </a:t>
            </a:r>
            <a:r>
              <a:rPr lang="en-US" dirty="0"/>
              <a:t>and Rare Diseases Information </a:t>
            </a:r>
            <a:r>
              <a:rPr lang="en-US" dirty="0" smtClean="0"/>
              <a:t>Center (or GARD) </a:t>
            </a:r>
            <a:r>
              <a:rPr lang="en-US" dirty="0"/>
              <a:t>was established by NHGRI and the Office of Rare Diseases </a:t>
            </a:r>
            <a:r>
              <a:rPr lang="en-US" dirty="0" smtClean="0"/>
              <a:t>Research, which now resides within the </a:t>
            </a:r>
            <a:r>
              <a:rPr lang="en-US" dirty="0"/>
              <a:t>National Center for Advancing Translational </a:t>
            </a:r>
            <a:r>
              <a:rPr lang="en-US" dirty="0" smtClean="0"/>
              <a:t>Sciences (or NCATS). </a:t>
            </a:r>
            <a:r>
              <a:rPr lang="en-US" dirty="0"/>
              <a:t>The goal of GARD is to help the public find useful information about genetic and rare diseases. </a:t>
            </a:r>
            <a:r>
              <a:rPr lang="en-US" dirty="0" smtClean="0"/>
              <a:t>GARD information specialists </a:t>
            </a:r>
            <a:r>
              <a:rPr lang="en-US" dirty="0"/>
              <a:t>provide current and accurate information about genetic and rare diseases in both English and Spanish through </a:t>
            </a:r>
            <a:r>
              <a:rPr lang="en-US" dirty="0" smtClean="0"/>
              <a:t>phone </a:t>
            </a:r>
            <a:r>
              <a:rPr lang="en-US" dirty="0"/>
              <a:t>inquiries and via the web.</a:t>
            </a:r>
          </a:p>
          <a:p>
            <a:endParaRPr lang="en-US" dirty="0"/>
          </a:p>
          <a:p>
            <a:r>
              <a:rPr lang="en-US" dirty="0"/>
              <a:t>In April 2015, GARD collaborated with the </a:t>
            </a:r>
            <a:r>
              <a:rPr lang="en-US" dirty="0" smtClean="0"/>
              <a:t>NHGRI</a:t>
            </a:r>
            <a:r>
              <a:rPr lang="en-US" baseline="0" dirty="0" smtClean="0"/>
              <a:t> </a:t>
            </a:r>
            <a:r>
              <a:rPr lang="en-US" dirty="0" smtClean="0"/>
              <a:t>Communications </a:t>
            </a:r>
            <a:r>
              <a:rPr lang="en-US" dirty="0"/>
              <a:t>and Public Liaison Branch to present updated advice through </a:t>
            </a:r>
            <a:r>
              <a:rPr lang="en-US" dirty="0" smtClean="0"/>
              <a:t>a </a:t>
            </a:r>
            <a:r>
              <a:rPr lang="en-US" dirty="0"/>
              <a:t>series of videos on topics such </a:t>
            </a:r>
            <a:r>
              <a:rPr lang="en-US" dirty="0" smtClean="0"/>
              <a:t>as </a:t>
            </a:r>
            <a:r>
              <a:rPr lang="en-US" dirty="0"/>
              <a:t>“how to find a </a:t>
            </a:r>
            <a:r>
              <a:rPr lang="en-US" dirty="0" smtClean="0"/>
              <a:t>specialist,” </a:t>
            </a:r>
            <a:r>
              <a:rPr lang="en-US" dirty="0"/>
              <a:t>“finding </a:t>
            </a:r>
            <a:r>
              <a:rPr lang="en-US" dirty="0" smtClean="0"/>
              <a:t>treatment,” </a:t>
            </a:r>
            <a:r>
              <a:rPr lang="en-US" dirty="0"/>
              <a:t>and “getting involved with </a:t>
            </a:r>
            <a:r>
              <a:rPr lang="en-US" dirty="0" smtClean="0"/>
              <a:t>research.” </a:t>
            </a:r>
            <a:r>
              <a:rPr lang="en-US" dirty="0"/>
              <a:t>For the first time, GARD also included a comprehensive overview in Spanish. </a:t>
            </a:r>
            <a:r>
              <a:rPr lang="en-US" dirty="0" smtClean="0"/>
              <a:t>These </a:t>
            </a:r>
            <a:r>
              <a:rPr lang="en-US" dirty="0"/>
              <a:t>videos can be accessed through the main and underlying GARD pages on genome.gov, as well </a:t>
            </a:r>
            <a:r>
              <a:rPr lang="en-US" dirty="0" smtClean="0"/>
              <a:t>as </a:t>
            </a:r>
            <a:r>
              <a:rPr lang="en-US" dirty="0"/>
              <a:t>the NCATS YouTube page. </a:t>
            </a:r>
            <a:r>
              <a:rPr lang="en-US" dirty="0" smtClean="0"/>
              <a:t>As </a:t>
            </a:r>
            <a:r>
              <a:rPr lang="en-US" dirty="0"/>
              <a:t>of earlier this month, these videos have been viewed over </a:t>
            </a:r>
            <a:r>
              <a:rPr lang="en-US" dirty="0" smtClean="0"/>
              <a:t>1300 </a:t>
            </a:r>
            <a:r>
              <a:rPr lang="en-US" dirty="0"/>
              <a:t>times. </a:t>
            </a:r>
          </a:p>
        </p:txBody>
      </p:sp>
      <p:sp>
        <p:nvSpPr>
          <p:cNvPr id="5" name="Slide Number Placeholder 3"/>
          <p:cNvSpPr>
            <a:spLocks noGrp="1"/>
          </p:cNvSpPr>
          <p:nvPr>
            <p:ph type="sldNum" sz="quarter" idx="5"/>
          </p:nvPr>
        </p:nvSpPr>
        <p:spPr>
          <a:xfrm>
            <a:off x="4014793" y="8891591"/>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005" eaLnBrk="0" hangingPunct="0">
              <a:defRPr b="1">
                <a:solidFill>
                  <a:schemeClr val="tx1"/>
                </a:solidFill>
                <a:latin typeface="Arial" pitchFamily="34" charset="0"/>
              </a:defRPr>
            </a:lvl1pPr>
            <a:lvl2pPr marL="748012" indent="-287696" defTabSz="943005" eaLnBrk="0" hangingPunct="0">
              <a:defRPr b="1">
                <a:solidFill>
                  <a:schemeClr val="tx1"/>
                </a:solidFill>
                <a:latin typeface="Arial" pitchFamily="34" charset="0"/>
              </a:defRPr>
            </a:lvl2pPr>
            <a:lvl3pPr marL="1150786" indent="-230157" defTabSz="943005" eaLnBrk="0" hangingPunct="0">
              <a:defRPr b="1">
                <a:solidFill>
                  <a:schemeClr val="tx1"/>
                </a:solidFill>
                <a:latin typeface="Arial" pitchFamily="34" charset="0"/>
              </a:defRPr>
            </a:lvl3pPr>
            <a:lvl4pPr marL="1611103" indent="-230157" defTabSz="943005" eaLnBrk="0" hangingPunct="0">
              <a:defRPr b="1">
                <a:solidFill>
                  <a:schemeClr val="tx1"/>
                </a:solidFill>
                <a:latin typeface="Arial" pitchFamily="34" charset="0"/>
              </a:defRPr>
            </a:lvl4pPr>
            <a:lvl5pPr marL="2071417" indent="-230157" defTabSz="943005" eaLnBrk="0" hangingPunct="0">
              <a:defRPr b="1">
                <a:solidFill>
                  <a:schemeClr val="tx1"/>
                </a:solidFill>
                <a:latin typeface="Arial" pitchFamily="34" charset="0"/>
              </a:defRPr>
            </a:lvl5pPr>
            <a:lvl6pPr marL="2531733" indent="-230157" defTabSz="943005" eaLnBrk="0" fontAlgn="base" hangingPunct="0">
              <a:spcBef>
                <a:spcPct val="0"/>
              </a:spcBef>
              <a:spcAft>
                <a:spcPct val="0"/>
              </a:spcAft>
              <a:defRPr b="1">
                <a:solidFill>
                  <a:schemeClr val="tx1"/>
                </a:solidFill>
                <a:latin typeface="Arial" pitchFamily="34" charset="0"/>
              </a:defRPr>
            </a:lvl6pPr>
            <a:lvl7pPr marL="2992048" indent="-230157" defTabSz="943005" eaLnBrk="0" fontAlgn="base" hangingPunct="0">
              <a:spcBef>
                <a:spcPct val="0"/>
              </a:spcBef>
              <a:spcAft>
                <a:spcPct val="0"/>
              </a:spcAft>
              <a:defRPr b="1">
                <a:solidFill>
                  <a:schemeClr val="tx1"/>
                </a:solidFill>
                <a:latin typeface="Arial" pitchFamily="34" charset="0"/>
              </a:defRPr>
            </a:lvl7pPr>
            <a:lvl8pPr marL="3452362" indent="-230157" defTabSz="943005" eaLnBrk="0" fontAlgn="base" hangingPunct="0">
              <a:spcBef>
                <a:spcPct val="0"/>
              </a:spcBef>
              <a:spcAft>
                <a:spcPct val="0"/>
              </a:spcAft>
              <a:defRPr b="1">
                <a:solidFill>
                  <a:schemeClr val="tx1"/>
                </a:solidFill>
                <a:latin typeface="Arial" pitchFamily="34" charset="0"/>
              </a:defRPr>
            </a:lvl8pPr>
            <a:lvl9pPr marL="3912678" indent="-230157" defTabSz="94300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79</a:t>
            </a:fld>
            <a:endParaRPr lang="en-US" dirty="0" smtClean="0">
              <a:solidFill>
                <a:prstClr val="black"/>
              </a:solidFill>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01" tIns="47301" rIns="94601" bIns="47301" numCol="1" anchor="t" anchorCtr="0" compatLnSpc="1">
            <a:prstTxWarp prst="textNoShape">
              <a:avLst/>
            </a:prstTxWarp>
          </a:bodyPr>
          <a:lstStyle/>
          <a:p>
            <a:pPr defTabSz="914214">
              <a:defRPr/>
            </a:pPr>
            <a:r>
              <a:rPr lang="en-US" dirty="0"/>
              <a:t>After four years serving as the Chief of the Policy and Program Analysis Branch within the Division of Policy, Communications, and Education, Dr. Derek Scholes left NHGRI in May to become the Vice President for Public Policy and Government Affairs at the Cystic Fibrosis Foundation. </a:t>
            </a:r>
          </a:p>
          <a:p>
            <a:pPr defTabSz="914214">
              <a:defRPr/>
            </a:pPr>
            <a:endParaRPr lang="en-US" dirty="0"/>
          </a:p>
          <a:p>
            <a:pPr defTabSz="914214">
              <a:defRPr/>
            </a:pPr>
            <a:r>
              <a:rPr lang="en-US" dirty="0"/>
              <a:t>While at NHGRI, Derek focused much of his energy on building relationships with Congressional staff, and was an outstanding mentor for the four American Society of Human Genetics (ASHG)-NHGRI Public Policy Fellows that came through the Institute during his tenure. We thank Derek for his contributions, and wish him the best with the Cystic Fibrosis Foundation.</a:t>
            </a:r>
          </a:p>
          <a:p>
            <a:pPr defTabSz="914214">
              <a:defRPr/>
            </a:pPr>
            <a:endParaRPr lang="en-US" dirty="0"/>
          </a:p>
          <a:p>
            <a:pPr defTabSz="914214">
              <a:defRPr/>
            </a:pPr>
            <a:r>
              <a:rPr lang="en-US" dirty="0"/>
              <a:t>Meanwhile, Dr. Laura Rodriguez is currently serving as the Acting Chief of this Branch while we conduct a search for Dr. Scholes’ replacement.</a:t>
            </a:r>
          </a:p>
        </p:txBody>
      </p:sp>
      <p:sp>
        <p:nvSpPr>
          <p:cNvPr id="5"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29" eaLnBrk="0" hangingPunct="0">
              <a:defRPr b="1">
                <a:solidFill>
                  <a:schemeClr val="tx1"/>
                </a:solidFill>
                <a:latin typeface="Arial" pitchFamily="34" charset="0"/>
              </a:defRPr>
            </a:lvl1pPr>
            <a:lvl2pPr marL="754058" indent="-290022" defTabSz="950629" eaLnBrk="0" hangingPunct="0">
              <a:defRPr b="1">
                <a:solidFill>
                  <a:schemeClr val="tx1"/>
                </a:solidFill>
                <a:latin typeface="Arial" pitchFamily="34" charset="0"/>
              </a:defRPr>
            </a:lvl2pPr>
            <a:lvl3pPr marL="1160090" indent="-232019" defTabSz="950629" eaLnBrk="0" hangingPunct="0">
              <a:defRPr b="1">
                <a:solidFill>
                  <a:schemeClr val="tx1"/>
                </a:solidFill>
                <a:latin typeface="Arial" pitchFamily="34" charset="0"/>
              </a:defRPr>
            </a:lvl3pPr>
            <a:lvl4pPr marL="1624127" indent="-232019" defTabSz="950629" eaLnBrk="0" hangingPunct="0">
              <a:defRPr b="1">
                <a:solidFill>
                  <a:schemeClr val="tx1"/>
                </a:solidFill>
                <a:latin typeface="Arial" pitchFamily="34" charset="0"/>
              </a:defRPr>
            </a:lvl4pPr>
            <a:lvl5pPr marL="2088164" indent="-232019" defTabSz="950629" eaLnBrk="0" hangingPunct="0">
              <a:defRPr b="1">
                <a:solidFill>
                  <a:schemeClr val="tx1"/>
                </a:solidFill>
                <a:latin typeface="Arial" pitchFamily="34" charset="0"/>
              </a:defRPr>
            </a:lvl5pPr>
            <a:lvl6pPr marL="2552201" indent="-232019" defTabSz="950629" eaLnBrk="0" fontAlgn="base" hangingPunct="0">
              <a:spcBef>
                <a:spcPct val="0"/>
              </a:spcBef>
              <a:spcAft>
                <a:spcPct val="0"/>
              </a:spcAft>
              <a:defRPr b="1">
                <a:solidFill>
                  <a:schemeClr val="tx1"/>
                </a:solidFill>
                <a:latin typeface="Arial" pitchFamily="34" charset="0"/>
              </a:defRPr>
            </a:lvl6pPr>
            <a:lvl7pPr marL="3016237" indent="-232019" defTabSz="950629" eaLnBrk="0" fontAlgn="base" hangingPunct="0">
              <a:spcBef>
                <a:spcPct val="0"/>
              </a:spcBef>
              <a:spcAft>
                <a:spcPct val="0"/>
              </a:spcAft>
              <a:defRPr b="1">
                <a:solidFill>
                  <a:schemeClr val="tx1"/>
                </a:solidFill>
                <a:latin typeface="Arial" pitchFamily="34" charset="0"/>
              </a:defRPr>
            </a:lvl7pPr>
            <a:lvl8pPr marL="3480272" indent="-232019" defTabSz="950629" eaLnBrk="0" fontAlgn="base" hangingPunct="0">
              <a:spcBef>
                <a:spcPct val="0"/>
              </a:spcBef>
              <a:spcAft>
                <a:spcPct val="0"/>
              </a:spcAft>
              <a:defRPr b="1">
                <a:solidFill>
                  <a:schemeClr val="tx1"/>
                </a:solidFill>
                <a:latin typeface="Arial" pitchFamily="34" charset="0"/>
              </a:defRPr>
            </a:lvl8pPr>
            <a:lvl9pPr marL="3944311" indent="-232019" defTabSz="95062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a:t>
            </a:fld>
            <a:endParaRPr lang="en-US" dirty="0" smtClean="0">
              <a:cs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smtClean="0"/>
              <a:t>The NHGRI</a:t>
            </a:r>
            <a:r>
              <a:rPr lang="en-US" baseline="0" dirty="0" smtClean="0"/>
              <a:t> </a:t>
            </a:r>
            <a:r>
              <a:rPr lang="en-US" dirty="0" smtClean="0"/>
              <a:t>Communications and Public Liaison Branch continues </a:t>
            </a:r>
            <a:r>
              <a:rPr lang="en-US" dirty="0"/>
              <a:t>to share written and visual information about the </a:t>
            </a:r>
            <a:r>
              <a:rPr lang="en-US" dirty="0" smtClean="0"/>
              <a:t>Institute's </a:t>
            </a:r>
            <a:r>
              <a:rPr lang="en-US" dirty="0"/>
              <a:t>initiatives, </a:t>
            </a:r>
            <a:r>
              <a:rPr lang="en-US" dirty="0" smtClean="0"/>
              <a:t>studies, </a:t>
            </a:r>
            <a:r>
              <a:rPr lang="en-US" dirty="0"/>
              <a:t>and funding opportunities with larger and more diverse audiences through the use of social media. </a:t>
            </a:r>
            <a:r>
              <a:rPr lang="en-US" dirty="0" smtClean="0"/>
              <a:t>Outlets </a:t>
            </a:r>
            <a:r>
              <a:rPr lang="en-US" dirty="0"/>
              <a:t>such as Facebook, </a:t>
            </a:r>
            <a:r>
              <a:rPr lang="en-US" dirty="0" smtClean="0"/>
              <a:t>Twitter, </a:t>
            </a:r>
            <a:r>
              <a:rPr lang="en-US" dirty="0"/>
              <a:t>and YouTube remain the primary </a:t>
            </a:r>
            <a:r>
              <a:rPr lang="en-US" dirty="0" smtClean="0"/>
              <a:t>portals for </a:t>
            </a:r>
            <a:r>
              <a:rPr lang="en-US" dirty="0"/>
              <a:t>disseminating this </a:t>
            </a:r>
            <a:r>
              <a:rPr lang="en-US" dirty="0" smtClean="0"/>
              <a:t>information. NHGRI </a:t>
            </a:r>
            <a:r>
              <a:rPr lang="en-US" dirty="0"/>
              <a:t>currently hosts 2 Facebook pages, 2 Twitter accounts, a YouTube </a:t>
            </a:r>
            <a:r>
              <a:rPr lang="en-US" dirty="0" smtClean="0"/>
              <a:t>channel, </a:t>
            </a:r>
            <a:r>
              <a:rPr lang="en-US" dirty="0"/>
              <a:t>and a LiveStream account used to webcast events such as this </a:t>
            </a:r>
            <a:r>
              <a:rPr lang="en-US" dirty="0" smtClean="0"/>
              <a:t>Council meeting. </a:t>
            </a:r>
            <a:endParaRPr lang="en-US" b="0" baseline="0" dirty="0" smtClean="0"/>
          </a:p>
          <a:p>
            <a:endParaRPr lang="en-US" dirty="0" smtClean="0"/>
          </a:p>
          <a:p>
            <a:r>
              <a:rPr lang="en-US" b="0" dirty="0" smtClean="0"/>
              <a:t>For context,</a:t>
            </a:r>
            <a:r>
              <a:rPr lang="en-US" b="0" baseline="0" dirty="0" smtClean="0"/>
              <a:t> I thought I would share with you some numbers. </a:t>
            </a:r>
            <a:r>
              <a:rPr lang="en-US" b="0" dirty="0" smtClean="0"/>
              <a:t>As of earlier this month, the genome.gov Facebook account</a:t>
            </a:r>
            <a:r>
              <a:rPr lang="en-US" b="0" baseline="0" dirty="0" smtClean="0"/>
              <a:t> had ~86,000 likes (a 64% increase over last year), and the genome.gov Twitter account had &gt;18,000 followers (a 52% increase over last year). Our DNA Day Facebook account garnered ~41,000 likes, a 77% increase over last year, with the DNA Day Twitter account seeing a 7.2% percent increase over last year (to a total of ~8,000 followers).</a:t>
            </a:r>
          </a:p>
          <a:p>
            <a:endParaRPr lang="en-US" b="0" baseline="0" dirty="0" smtClean="0"/>
          </a:p>
          <a:p>
            <a:r>
              <a:rPr lang="en-US" b="0" baseline="0" dirty="0" smtClean="0"/>
              <a:t>Our </a:t>
            </a:r>
            <a:r>
              <a:rPr lang="en-US" b="0" baseline="0" dirty="0" err="1" smtClean="0"/>
              <a:t>GenomeTV</a:t>
            </a:r>
            <a:r>
              <a:rPr lang="en-US" b="0" baseline="0" dirty="0" smtClean="0"/>
              <a:t> channel of YouTube Channel currently features 1,266 videos (248 of which were added in 2015). The channel has close to 12,000 subscribers, while our LiveStream page is close behind with almost 9,000 subscribers.</a:t>
            </a:r>
          </a:p>
        </p:txBody>
      </p:sp>
      <p:sp>
        <p:nvSpPr>
          <p:cNvPr id="4" name="Slide Number Placeholder 3"/>
          <p:cNvSpPr>
            <a:spLocks noGrp="1"/>
          </p:cNvSpPr>
          <p:nvPr>
            <p:ph type="sldNum" sz="quarter" idx="10"/>
          </p:nvPr>
        </p:nvSpPr>
        <p:spPr/>
        <p:txBody>
          <a:bodyPr/>
          <a:lstStyle/>
          <a:p>
            <a:fld id="{9E32D9B9-D369-4A2B-ADA9-F7DA3955DC26}" type="slidenum">
              <a:rPr lang="en-US" smtClean="0"/>
              <a:t>80</a:t>
            </a:fld>
            <a:endParaRPr lang="en-US" dirty="0"/>
          </a:p>
        </p:txBody>
      </p:sp>
    </p:spTree>
    <p:extLst>
      <p:ext uri="{BB962C8B-B14F-4D97-AF65-F5344CB8AC3E}">
        <p14:creationId xmlns:p14="http://schemas.microsoft.com/office/powerpoint/2010/main" val="32552245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smtClean="0"/>
              <a:t>For the </a:t>
            </a:r>
            <a:r>
              <a:rPr lang="en-US" dirty="0"/>
              <a:t>next three years, </a:t>
            </a:r>
            <a:r>
              <a:rPr lang="en-US" dirty="0" smtClean="0"/>
              <a:t>the NHGRI-Smithsonian exhibition </a:t>
            </a:r>
            <a:r>
              <a:rPr lang="en-US" i="1" dirty="0" smtClean="0"/>
              <a:t>Genome</a:t>
            </a:r>
            <a:r>
              <a:rPr lang="en-US" i="1" dirty="0"/>
              <a:t>: Unlocking Life’s Code </a:t>
            </a:r>
            <a:r>
              <a:rPr lang="en-US" dirty="0" smtClean="0"/>
              <a:t>will </a:t>
            </a:r>
            <a:r>
              <a:rPr lang="en-US" dirty="0"/>
              <a:t>continue making </a:t>
            </a:r>
            <a:r>
              <a:rPr lang="en-US" dirty="0" smtClean="0"/>
              <a:t>stops as it tours across </a:t>
            </a:r>
            <a:r>
              <a:rPr lang="en-US" dirty="0"/>
              <a:t>North America. </a:t>
            </a:r>
            <a:r>
              <a:rPr lang="en-US" dirty="0" smtClean="0"/>
              <a:t>The exhibition just left St. Louis, and * is </a:t>
            </a:r>
            <a:r>
              <a:rPr lang="en-US" dirty="0"/>
              <a:t>currently on its way to the Oregon Museum of Science and Industry in Portland, where it will open on October 2.  </a:t>
            </a:r>
          </a:p>
          <a:p>
            <a:endParaRPr lang="en-US" dirty="0"/>
          </a:p>
          <a:p>
            <a:r>
              <a:rPr lang="en-US" dirty="0"/>
              <a:t>While the exhibition is in Portland, NHGRI will sponsor programs for the public and secondary school students in partnership with the Foundation for the NIH, the Native American Youth and Family Center, and the Oregon Museum of Science and Industry. Please continue to check the exhibition’s website </a:t>
            </a:r>
            <a:r>
              <a:rPr lang="en-US" dirty="0" smtClean="0"/>
              <a:t>(unlockinglifescode.org)</a:t>
            </a:r>
            <a:r>
              <a:rPr lang="en-US" baseline="0" dirty="0" smtClean="0"/>
              <a:t> </a:t>
            </a:r>
            <a:r>
              <a:rPr lang="en-US" dirty="0" smtClean="0"/>
              <a:t>and </a:t>
            </a:r>
            <a:r>
              <a:rPr lang="en-US" dirty="0"/>
              <a:t>follow it on social media for the most up-to-date program information.  </a:t>
            </a:r>
          </a:p>
          <a:p>
            <a:endParaRPr lang="en-US" dirty="0"/>
          </a:p>
          <a:p>
            <a:r>
              <a:rPr lang="en-US" dirty="0" smtClean="0"/>
              <a:t>* Following its stay in Oregon</a:t>
            </a:r>
            <a:r>
              <a:rPr lang="en-US" dirty="0"/>
              <a:t>, the exhibition will begin 2016 in Milwaukee at Discovery </a:t>
            </a:r>
            <a:r>
              <a:rPr lang="en-US" dirty="0" smtClean="0"/>
              <a:t>World,</a:t>
            </a:r>
            <a:r>
              <a:rPr lang="en-US" baseline="0" dirty="0" smtClean="0"/>
              <a:t> after which it travels to Salt Lake City and then to Wichita, Kansas.</a:t>
            </a:r>
            <a:endParaRPr lang="en-US" dirty="0"/>
          </a:p>
          <a:p>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E32D9B9-D369-4A2B-ADA9-F7DA3955DC26}" type="slidenum">
              <a:rPr lang="en-US" smtClean="0"/>
              <a:t>81</a:t>
            </a:fld>
            <a:endParaRPr lang="en-US"/>
          </a:p>
        </p:txBody>
      </p:sp>
    </p:spTree>
    <p:extLst>
      <p:ext uri="{BB962C8B-B14F-4D97-AF65-F5344CB8AC3E}">
        <p14:creationId xmlns:p14="http://schemas.microsoft.com/office/powerpoint/2010/main" val="32552245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The </a:t>
            </a:r>
            <a:r>
              <a:rPr lang="en-US" i="1" dirty="0"/>
              <a:t>Genome: Unlocking Life’s Code </a:t>
            </a:r>
            <a:r>
              <a:rPr lang="en-US" dirty="0"/>
              <a:t>exhibition’s accompanying website </a:t>
            </a:r>
            <a:r>
              <a:rPr lang="en-US" dirty="0" smtClean="0"/>
              <a:t>(unlockinglifescode</a:t>
            </a:r>
            <a:r>
              <a:rPr lang="en-US" baseline="0" dirty="0" smtClean="0"/>
              <a:t>.org) </a:t>
            </a:r>
            <a:r>
              <a:rPr lang="en-US" dirty="0" smtClean="0"/>
              <a:t>now </a:t>
            </a:r>
            <a:r>
              <a:rPr lang="en-US" dirty="0"/>
              <a:t>publishes </a:t>
            </a:r>
            <a:r>
              <a:rPr lang="en-US" dirty="0" err="1" smtClean="0"/>
              <a:t>eNewsletters</a:t>
            </a:r>
            <a:r>
              <a:rPr lang="en-US" dirty="0" smtClean="0"/>
              <a:t> </a:t>
            </a:r>
            <a:r>
              <a:rPr lang="en-US" dirty="0"/>
              <a:t>designed to help educators with tips, tools, and evaluation opportunities. The </a:t>
            </a:r>
            <a:r>
              <a:rPr lang="en-US" dirty="0" err="1"/>
              <a:t>eNewsletter</a:t>
            </a:r>
            <a:r>
              <a:rPr lang="en-US" dirty="0"/>
              <a:t> debuted in March 2015 and is published </a:t>
            </a:r>
            <a:r>
              <a:rPr lang="en-US" dirty="0" smtClean="0"/>
              <a:t>monthly. </a:t>
            </a:r>
            <a:r>
              <a:rPr lang="en-US" dirty="0"/>
              <a:t>It has experienced steady growth in popularity since its </a:t>
            </a:r>
            <a:r>
              <a:rPr lang="en-US" dirty="0" smtClean="0"/>
              <a:t>launch, now having &gt;1200 </a:t>
            </a:r>
            <a:r>
              <a:rPr lang="en-US" dirty="0"/>
              <a:t>subscribers. For those interested, you can sign up by visiting the </a:t>
            </a:r>
            <a:r>
              <a:rPr lang="en-US" dirty="0" smtClean="0"/>
              <a:t>unlockinglifescode</a:t>
            </a:r>
            <a:r>
              <a:rPr lang="en-US" baseline="0" dirty="0" smtClean="0"/>
              <a:t>.org </a:t>
            </a:r>
            <a:r>
              <a:rPr lang="en-US" dirty="0" smtClean="0"/>
              <a:t>website</a:t>
            </a:r>
            <a:r>
              <a:rPr lang="en-US" dirty="0"/>
              <a:t>. </a:t>
            </a:r>
          </a:p>
        </p:txBody>
      </p:sp>
      <p:sp>
        <p:nvSpPr>
          <p:cNvPr id="4" name="Slide Number Placeholder 3"/>
          <p:cNvSpPr>
            <a:spLocks noGrp="1"/>
          </p:cNvSpPr>
          <p:nvPr>
            <p:ph type="sldNum" sz="quarter" idx="10"/>
          </p:nvPr>
        </p:nvSpPr>
        <p:spPr/>
        <p:txBody>
          <a:bodyPr/>
          <a:lstStyle/>
          <a:p>
            <a:fld id="{CFDD2888-EA59-4FA6-882F-5E5CD6B79C53}" type="slidenum">
              <a:rPr lang="en-US" smtClean="0"/>
              <a:pPr/>
              <a:t>82</a:t>
            </a:fld>
            <a:endParaRPr lang="en-US" dirty="0"/>
          </a:p>
        </p:txBody>
      </p:sp>
    </p:spTree>
    <p:extLst>
      <p:ext uri="{BB962C8B-B14F-4D97-AF65-F5344CB8AC3E}">
        <p14:creationId xmlns:p14="http://schemas.microsoft.com/office/powerpoint/2010/main" val="15508792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 couple of weeks ago and while the </a:t>
            </a:r>
            <a:r>
              <a:rPr lang="en-US" i="1" baseline="0" dirty="0" smtClean="0">
                <a:latin typeface="Arial" panose="020B0604020202020204" pitchFamily="34" charset="0"/>
                <a:cs typeface="Arial" panose="020B0604020202020204" pitchFamily="34" charset="0"/>
              </a:rPr>
              <a:t>Genome: Unlocking Life’s Code </a:t>
            </a:r>
            <a:r>
              <a:rPr lang="en-US" baseline="0" dirty="0" smtClean="0">
                <a:latin typeface="Arial" panose="020B0604020202020204" pitchFamily="34" charset="0"/>
                <a:cs typeface="Arial" panose="020B0604020202020204" pitchFamily="34" charset="0"/>
              </a:rPr>
              <a:t>exhibition was still in St. Louis, NHGRI and the Foundation for the NIH partnered with the Academy of Science, St. Louis to put on a public program entitled “An Evening with the Experts: DNA, Personalized Medicine, and You.” The program featured experts from the St. Louis area discussing the promise of precision medicine, as well as associated ethical and health disparities topics.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I provided a keynote address at the event and moderated a panel session on the promise of precision medicine, which featured * Dr. </a:t>
            </a:r>
            <a:r>
              <a:rPr lang="en-US" baseline="0" dirty="0" err="1" smtClean="0">
                <a:latin typeface="Arial" panose="020B0604020202020204" pitchFamily="34" charset="0"/>
                <a:cs typeface="Arial" panose="020B0604020202020204" pitchFamily="34" charset="0"/>
              </a:rPr>
              <a:t>Sess</a:t>
            </a:r>
            <a:r>
              <a:rPr lang="en-US" baseline="0" dirty="0" smtClean="0">
                <a:latin typeface="Arial" panose="020B0604020202020204" pitchFamily="34" charset="0"/>
                <a:cs typeface="Arial" panose="020B0604020202020204" pitchFamily="34" charset="0"/>
              </a:rPr>
              <a:t> Cole from Washington University, Dr. Stephen </a:t>
            </a:r>
            <a:r>
              <a:rPr lang="en-US" baseline="0" dirty="0" err="1" smtClean="0">
                <a:latin typeface="Arial" panose="020B0604020202020204" pitchFamily="34" charset="0"/>
                <a:cs typeface="Arial" panose="020B0604020202020204" pitchFamily="34" charset="0"/>
              </a:rPr>
              <a:t>Kingsmore</a:t>
            </a:r>
            <a:r>
              <a:rPr lang="en-US" baseline="0" dirty="0" smtClean="0">
                <a:latin typeface="Arial" panose="020B0604020202020204" pitchFamily="34" charset="0"/>
                <a:cs typeface="Arial" panose="020B0604020202020204" pitchFamily="34" charset="0"/>
              </a:rPr>
              <a:t> from the University of Missouri-Kansas City, and Dr. Elaine Mardis from Washington University.  NHGRI’s Dr. Laura Rodriguez moderated a second panel on ethics and health disparities issues, which featured * Washington University faculty members Dr. Sara </a:t>
            </a:r>
            <a:r>
              <a:rPr lang="en-US" baseline="0" dirty="0" err="1" smtClean="0">
                <a:latin typeface="Arial" panose="020B0604020202020204" pitchFamily="34" charset="0"/>
                <a:cs typeface="Arial" panose="020B0604020202020204" pitchFamily="34" charset="0"/>
              </a:rPr>
              <a:t>Gehlert</a:t>
            </a:r>
            <a:r>
              <a:rPr lang="en-US" baseline="0" dirty="0" smtClean="0">
                <a:latin typeface="Arial" panose="020B0604020202020204" pitchFamily="34" charset="0"/>
                <a:cs typeface="Arial" panose="020B0604020202020204" pitchFamily="34" charset="0"/>
              </a:rPr>
              <a:t>, Dr. Anya </a:t>
            </a:r>
            <a:r>
              <a:rPr lang="en-US" baseline="0" dirty="0" err="1" smtClean="0">
                <a:latin typeface="Arial" panose="020B0604020202020204" pitchFamily="34" charset="0"/>
                <a:cs typeface="Arial" panose="020B0604020202020204" pitchFamily="34" charset="0"/>
              </a:rPr>
              <a:t>Plutynski</a:t>
            </a:r>
            <a:r>
              <a:rPr lang="en-US" baseline="0" dirty="0" smtClean="0">
                <a:latin typeface="Arial" panose="020B0604020202020204" pitchFamily="34" charset="0"/>
                <a:cs typeface="Arial" panose="020B0604020202020204" pitchFamily="34" charset="0"/>
              </a:rPr>
              <a:t>, and Dr. Will Ross.  </a:t>
            </a:r>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83</a:t>
            </a:fld>
            <a:endParaRPr lang="en-US" dirty="0"/>
          </a:p>
        </p:txBody>
      </p:sp>
    </p:spTree>
    <p:extLst>
      <p:ext uri="{BB962C8B-B14F-4D97-AF65-F5344CB8AC3E}">
        <p14:creationId xmlns:p14="http://schemas.microsoft.com/office/powerpoint/2010/main" val="32639020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21986">
              <a:defRPr/>
            </a:pPr>
            <a:r>
              <a:rPr lang="en-US" dirty="0"/>
              <a:t>In early August, the Education and Community Involvement Branch held </a:t>
            </a:r>
            <a:r>
              <a:rPr lang="en-US" dirty="0" smtClean="0"/>
              <a:t>its annual </a:t>
            </a:r>
            <a:r>
              <a:rPr lang="en-US" dirty="0"/>
              <a:t>Summer Workshop in </a:t>
            </a:r>
            <a:r>
              <a:rPr lang="en-US" dirty="0" smtClean="0"/>
              <a:t>Genomics</a:t>
            </a:r>
            <a:r>
              <a:rPr lang="en-US" baseline="0" dirty="0" smtClean="0"/>
              <a:t> (known locally as the ‘Short Course’).</a:t>
            </a:r>
            <a:r>
              <a:rPr lang="en-US" dirty="0" smtClean="0"/>
              <a:t> </a:t>
            </a:r>
            <a:r>
              <a:rPr lang="en-US" dirty="0"/>
              <a:t>This year, the course was focused on secondary teachers and faculty from nursing programs. </a:t>
            </a:r>
            <a:r>
              <a:rPr lang="en-US" dirty="0" smtClean="0"/>
              <a:t>* Nine </a:t>
            </a:r>
            <a:r>
              <a:rPr lang="en-US" dirty="0"/>
              <a:t>high school teachers from the </a:t>
            </a:r>
            <a:r>
              <a:rPr lang="en-US" dirty="0" smtClean="0"/>
              <a:t>D.C. </a:t>
            </a:r>
            <a:r>
              <a:rPr lang="en-US" dirty="0"/>
              <a:t>metropolitan area participated in the three-day course that featured presentations and interactive sessions with NHGRI researchers. During these sessions, participants had an opportunity to discuss novel ways to integrate </a:t>
            </a:r>
            <a:r>
              <a:rPr lang="en-US" dirty="0" smtClean="0"/>
              <a:t>genetics</a:t>
            </a:r>
            <a:r>
              <a:rPr lang="en-US" baseline="0" dirty="0" smtClean="0"/>
              <a:t> and </a:t>
            </a:r>
            <a:r>
              <a:rPr lang="en-US" dirty="0" smtClean="0"/>
              <a:t>genomics </a:t>
            </a:r>
            <a:r>
              <a:rPr lang="en-US" dirty="0"/>
              <a:t>into their classrooms.  </a:t>
            </a:r>
          </a:p>
          <a:p>
            <a:pPr defTabSz="921986">
              <a:defRPr/>
            </a:pPr>
            <a:endParaRPr lang="en-US" dirty="0"/>
          </a:p>
          <a:p>
            <a:pPr defTabSz="921986">
              <a:defRPr/>
            </a:pPr>
            <a:r>
              <a:rPr lang="en-US" dirty="0"/>
              <a:t>For the </a:t>
            </a:r>
            <a:r>
              <a:rPr lang="en-US" dirty="0" smtClean="0"/>
              <a:t>fifth year</a:t>
            </a:r>
            <a:r>
              <a:rPr lang="en-US" dirty="0"/>
              <a:t>, the Genomic Healthcare Branch hosted a parallel </a:t>
            </a:r>
            <a:r>
              <a:rPr lang="en-US" dirty="0" smtClean="0"/>
              <a:t>course * that involved 15 </a:t>
            </a:r>
            <a:r>
              <a:rPr lang="en-US" dirty="0"/>
              <a:t>nursing faculty </a:t>
            </a:r>
            <a:r>
              <a:rPr lang="en-US" dirty="0" smtClean="0"/>
              <a:t>who participated </a:t>
            </a:r>
            <a:r>
              <a:rPr lang="en-US" dirty="0"/>
              <a:t>in an intensive </a:t>
            </a:r>
            <a:r>
              <a:rPr lang="en-US" dirty="0" smtClean="0"/>
              <a:t>four</a:t>
            </a:r>
            <a:r>
              <a:rPr lang="en-US" baseline="0" dirty="0" smtClean="0"/>
              <a:t>-</a:t>
            </a:r>
            <a:r>
              <a:rPr lang="en-US" dirty="0" smtClean="0"/>
              <a:t>day overview of genomics. </a:t>
            </a:r>
            <a:r>
              <a:rPr lang="en-US" dirty="0"/>
              <a:t>Course presentations were focused on the relevancy of advances in genomics </a:t>
            </a:r>
            <a:r>
              <a:rPr lang="en-US" dirty="0" smtClean="0"/>
              <a:t>to healthcare</a:t>
            </a:r>
            <a:r>
              <a:rPr lang="en-US" baseline="0" dirty="0" smtClean="0"/>
              <a:t> </a:t>
            </a:r>
            <a:r>
              <a:rPr lang="en-US" dirty="0" smtClean="0"/>
              <a:t>educators</a:t>
            </a:r>
            <a:r>
              <a:rPr lang="en-US" dirty="0"/>
              <a:t>, updates on the most current understanding of the </a:t>
            </a:r>
            <a:r>
              <a:rPr lang="en-US" dirty="0" smtClean="0"/>
              <a:t>genetic</a:t>
            </a:r>
            <a:r>
              <a:rPr lang="en-US" baseline="0" dirty="0" smtClean="0"/>
              <a:t> and </a:t>
            </a:r>
            <a:r>
              <a:rPr lang="en-US" dirty="0" smtClean="0"/>
              <a:t>genomic </a:t>
            </a:r>
            <a:r>
              <a:rPr lang="en-US" dirty="0"/>
              <a:t>bases of disease, </a:t>
            </a:r>
            <a:r>
              <a:rPr lang="en-US" dirty="0" smtClean="0"/>
              <a:t>and potential </a:t>
            </a:r>
            <a:r>
              <a:rPr lang="en-US" dirty="0"/>
              <a:t>strategies for nursing </a:t>
            </a:r>
            <a:r>
              <a:rPr lang="en-US" dirty="0" smtClean="0"/>
              <a:t>education in genomics. </a:t>
            </a:r>
            <a:endParaRPr lang="en-US" dirty="0"/>
          </a:p>
        </p:txBody>
      </p:sp>
      <p:sp>
        <p:nvSpPr>
          <p:cNvPr id="4" name="Slide Number Placeholder 3"/>
          <p:cNvSpPr>
            <a:spLocks noGrp="1"/>
          </p:cNvSpPr>
          <p:nvPr>
            <p:ph type="sldNum" sz="quarter" idx="10"/>
          </p:nvPr>
        </p:nvSpPr>
        <p:spPr/>
        <p:txBody>
          <a:bodyPr/>
          <a:lstStyle/>
          <a:p>
            <a:fld id="{CFDD2888-EA59-4FA6-882F-5E5CD6B79C53}" type="slidenum">
              <a:rPr lang="en-US" smtClean="0"/>
              <a:pPr/>
              <a:t>84</a:t>
            </a:fld>
            <a:endParaRPr lang="en-US" dirty="0"/>
          </a:p>
        </p:txBody>
      </p:sp>
    </p:spTree>
    <p:extLst>
      <p:ext uri="{BB962C8B-B14F-4D97-AF65-F5344CB8AC3E}">
        <p14:creationId xmlns:p14="http://schemas.microsoft.com/office/powerpoint/2010/main" val="8391530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21986">
              <a:defRPr/>
            </a:pPr>
            <a:r>
              <a:rPr lang="en-US" dirty="0" smtClean="0">
                <a:latin typeface="Arial" panose="020B0604020202020204" pitchFamily="34" charset="0"/>
                <a:cs typeface="Arial" panose="020B0604020202020204" pitchFamily="34" charset="0"/>
              </a:rPr>
              <a:t>The</a:t>
            </a:r>
            <a:r>
              <a:rPr lang="en-US" baseline="0" dirty="0" smtClean="0">
                <a:latin typeface="Arial" panose="020B0604020202020204" pitchFamily="34" charset="0"/>
                <a:cs typeface="Arial" panose="020B0604020202020204" pitchFamily="34" charset="0"/>
              </a:rPr>
              <a:t> Partnership for Community Outreach and Engagement in Genomics, coordinated by our Education and Community Involvement Branch, held its second in-person meeting early this month in St. Louis. T</a:t>
            </a:r>
            <a:r>
              <a:rPr lang="en-US" dirty="0"/>
              <a:t>his partnership group is comprised of community liaisons and health advocates who are working together to engage their communities </a:t>
            </a:r>
            <a:r>
              <a:rPr lang="en-US" dirty="0" smtClean="0"/>
              <a:t>about genomics, </a:t>
            </a:r>
            <a:r>
              <a:rPr lang="en-US" dirty="0"/>
              <a:t>to inform and share perspectives about </a:t>
            </a:r>
            <a:r>
              <a:rPr lang="en-US" dirty="0" smtClean="0"/>
              <a:t>genomics </a:t>
            </a:r>
            <a:r>
              <a:rPr lang="en-US" dirty="0"/>
              <a:t>research, and to </a:t>
            </a:r>
            <a:r>
              <a:rPr lang="en-US" dirty="0" smtClean="0"/>
              <a:t>help refine the </a:t>
            </a:r>
            <a:r>
              <a:rPr lang="en-US" dirty="0"/>
              <a:t>focus of research. </a:t>
            </a:r>
            <a:r>
              <a:rPr lang="en-US" dirty="0" smtClean="0"/>
              <a:t>This </a:t>
            </a:r>
            <a:r>
              <a:rPr lang="en-US" dirty="0"/>
              <a:t>past year, the Partnership has been developing an infographic describing the basic elements of genomics </a:t>
            </a:r>
            <a:r>
              <a:rPr lang="en-US" dirty="0" smtClean="0"/>
              <a:t>that will be </a:t>
            </a:r>
            <a:r>
              <a:rPr lang="en-US" dirty="0"/>
              <a:t>shared with their communities in healthcare facilities, classrooms, websites, and through social media. </a:t>
            </a:r>
            <a:endParaRPr lang="en-US" dirty="0">
              <a:solidFill>
                <a:srgbClr val="FF0000"/>
              </a:solidFill>
            </a:endParaRPr>
          </a:p>
          <a:p>
            <a:pPr defTabSz="921986">
              <a:defRPr/>
            </a:pPr>
            <a:endParaRPr lang="en-US" dirty="0">
              <a:solidFill>
                <a:srgbClr val="FF0000"/>
              </a:solidFill>
            </a:endParaRPr>
          </a:p>
          <a:p>
            <a:pPr defTabSz="921986">
              <a:defRPr/>
            </a:pPr>
            <a:endParaRPr lang="en-US" dirty="0">
              <a:latin typeface="Times New Roman" pitchFamily="18" charset="0"/>
              <a:cs typeface="+mn-cs"/>
            </a:endParaRPr>
          </a:p>
          <a:p>
            <a:pPr defTabSz="921986">
              <a:defRPr/>
            </a:pPr>
            <a:endParaRPr lang="en-US" dirty="0">
              <a:latin typeface="Times New Roman" pitchFamily="18" charset="0"/>
              <a:cs typeface="+mn-cs"/>
            </a:endParaRPr>
          </a:p>
          <a:p>
            <a:endParaRPr lang="en-US" dirty="0"/>
          </a:p>
        </p:txBody>
      </p:sp>
      <p:sp>
        <p:nvSpPr>
          <p:cNvPr id="4" name="Slide Number Placeholder 3"/>
          <p:cNvSpPr>
            <a:spLocks noGrp="1"/>
          </p:cNvSpPr>
          <p:nvPr>
            <p:ph type="sldNum" sz="quarter" idx="10"/>
          </p:nvPr>
        </p:nvSpPr>
        <p:spPr/>
        <p:txBody>
          <a:bodyPr/>
          <a:lstStyle/>
          <a:p>
            <a:fld id="{CFDD2888-EA59-4FA6-882F-5E5CD6B79C53}" type="slidenum">
              <a:rPr lang="en-US" smtClean="0"/>
              <a:pPr/>
              <a:t>85</a:t>
            </a:fld>
            <a:endParaRPr lang="en-US" dirty="0"/>
          </a:p>
        </p:txBody>
      </p:sp>
    </p:spTree>
    <p:extLst>
      <p:ext uri="{BB962C8B-B14F-4D97-AF65-F5344CB8AC3E}">
        <p14:creationId xmlns:p14="http://schemas.microsoft.com/office/powerpoint/2010/main" val="35610759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86</a:t>
            </a:fld>
            <a:endParaRPr lang="en-US" dirty="0" smtClean="0">
              <a:cs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70" tIns="46936" rIns="93870" bIns="46936" numCol="1" anchor="t" anchorCtr="0" compatLnSpc="1">
            <a:prstTxWarp prst="textNoShape">
              <a:avLst/>
            </a:prstTxWarp>
          </a:bodyPr>
          <a:lstStyle/>
          <a:p>
            <a:pPr defTabSz="914029">
              <a:defRPr/>
            </a:pPr>
            <a:r>
              <a:rPr lang="en-US" dirty="0"/>
              <a:t>Former Congressman Louis Stokes passed away in August. Throughout his 30-year career as a </a:t>
            </a:r>
            <a:r>
              <a:rPr lang="en-US" dirty="0" smtClean="0"/>
              <a:t>Representative </a:t>
            </a:r>
            <a:r>
              <a:rPr lang="en-US" dirty="0"/>
              <a:t>from Ohio, </a:t>
            </a:r>
            <a:r>
              <a:rPr lang="en-US" dirty="0" smtClean="0"/>
              <a:t>Stokes was strong </a:t>
            </a:r>
            <a:r>
              <a:rPr lang="en-US" dirty="0"/>
              <a:t>supporter of federal funding for </a:t>
            </a:r>
            <a:r>
              <a:rPr lang="en-US" dirty="0" smtClean="0"/>
              <a:t>biomedical </a:t>
            </a:r>
            <a:r>
              <a:rPr lang="en-US" dirty="0"/>
              <a:t>research in general and for NIH in particular. He was a champion of extending the benefits of biomedical research to all people, especially in the area of health disparities. Stokes was instrumental in launching NIH’s Office of Minority Programs in 1990, which became the Office of Research on Minority Health in 1993, rose to </a:t>
            </a:r>
            <a:r>
              <a:rPr lang="en-US" dirty="0" smtClean="0"/>
              <a:t>Center </a:t>
            </a:r>
            <a:r>
              <a:rPr lang="en-US" dirty="0"/>
              <a:t>status in </a:t>
            </a:r>
            <a:r>
              <a:rPr lang="en-US" dirty="0" smtClean="0"/>
              <a:t>2000, </a:t>
            </a:r>
            <a:r>
              <a:rPr lang="en-US" dirty="0"/>
              <a:t>and </a:t>
            </a:r>
            <a:r>
              <a:rPr lang="en-US" dirty="0" smtClean="0"/>
              <a:t>finally gained </a:t>
            </a:r>
            <a:r>
              <a:rPr lang="en-US" dirty="0"/>
              <a:t>I</a:t>
            </a:r>
            <a:r>
              <a:rPr lang="en-US" dirty="0" smtClean="0"/>
              <a:t>nstitute </a:t>
            </a:r>
            <a:r>
              <a:rPr lang="en-US" dirty="0"/>
              <a:t>status in 2010. </a:t>
            </a:r>
            <a:endParaRPr lang="en-US" dirty="0" smtClean="0"/>
          </a:p>
          <a:p>
            <a:pPr defTabSz="914029">
              <a:defRPr/>
            </a:pPr>
            <a:endParaRPr lang="en-US" dirty="0" smtClean="0"/>
          </a:p>
          <a:p>
            <a:pPr defTabSz="914029">
              <a:defRPr/>
            </a:pPr>
            <a:r>
              <a:rPr lang="en-US" dirty="0" smtClean="0"/>
              <a:t>Of relevance to the NIH Intramural Research Program, in </a:t>
            </a:r>
            <a:r>
              <a:rPr lang="en-US" dirty="0"/>
              <a:t>June 2001, NIH dedicated Building 50 </a:t>
            </a:r>
            <a:r>
              <a:rPr lang="en-US" dirty="0" smtClean="0"/>
              <a:t>on the main NIH Bethesda campus as </a:t>
            </a:r>
            <a:r>
              <a:rPr lang="en-US" dirty="0"/>
              <a:t>the Louis Stokes Laboratories. </a:t>
            </a:r>
            <a:r>
              <a:rPr lang="en-US" dirty="0" smtClean="0"/>
              <a:t>NHGRI intramural</a:t>
            </a:r>
            <a:r>
              <a:rPr lang="en-US" baseline="0" dirty="0" smtClean="0"/>
              <a:t> researchers occupy almost one entire floor of this building, shown on the bottom right. </a:t>
            </a:r>
            <a:endParaRPr lang="en-US"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495">
              <a:defRPr/>
            </a:pPr>
            <a:fld id="{EF1538E9-0E3C-4F99-854D-827A84D0C00A}" type="slidenum">
              <a:rPr lang="en-US" smtClean="0">
                <a:solidFill>
                  <a:srgbClr val="000000"/>
                </a:solidFill>
              </a:rPr>
              <a:pPr defTabSz="925495">
                <a:defRPr/>
              </a:pPr>
              <a:t>87</a:t>
            </a:fld>
            <a:endParaRPr lang="en-US" dirty="0" smtClean="0">
              <a:solidFill>
                <a:srgbClr val="000000"/>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10" tIns="47304" rIns="94610" bIns="47304" numCol="1" anchor="t" anchorCtr="0" compatLnSpc="1">
            <a:prstTxWarp prst="textNoShape">
              <a:avLst/>
            </a:prstTxWarp>
          </a:bodyPr>
          <a:lstStyle/>
          <a:p>
            <a:pPr defTabSz="914150">
              <a:defRPr/>
            </a:pPr>
            <a:r>
              <a:rPr lang="en-US" dirty="0" smtClean="0">
                <a:latin typeface="Arial" panose="020B0604020202020204" pitchFamily="34" charset="0"/>
                <a:cs typeface="Arial" panose="020B0604020202020204" pitchFamily="34" charset="0"/>
              </a:rPr>
              <a:t>Dr. </a:t>
            </a:r>
            <a:r>
              <a:rPr lang="en-US" dirty="0" err="1" smtClean="0">
                <a:latin typeface="Arial" panose="020B0604020202020204" pitchFamily="34" charset="0"/>
                <a:cs typeface="Arial" panose="020B0604020202020204" pitchFamily="34" charset="0"/>
              </a:rPr>
              <a:t>Pravitt</a:t>
            </a:r>
            <a:r>
              <a:rPr lang="en-US" baseline="0" dirty="0" smtClean="0">
                <a:latin typeface="Arial" panose="020B0604020202020204" pitchFamily="34" charset="0"/>
                <a:cs typeface="Arial" panose="020B0604020202020204" pitchFamily="34" charset="0"/>
              </a:rPr>
              <a:t> Gourh</a:t>
            </a:r>
            <a:r>
              <a:rPr lang="en-US" dirty="0" smtClean="0">
                <a:latin typeface="Arial" panose="020B0604020202020204" pitchFamily="34" charset="0"/>
                <a:cs typeface="Arial" panose="020B0604020202020204" pitchFamily="34" charset="0"/>
              </a:rPr>
              <a:t>, </a:t>
            </a:r>
            <a:r>
              <a:rPr lang="en-US" dirty="0"/>
              <a:t>a </a:t>
            </a:r>
            <a:r>
              <a:rPr lang="en-US" dirty="0" smtClean="0"/>
              <a:t>physician-scientist </a:t>
            </a:r>
            <a:r>
              <a:rPr lang="en-US" dirty="0"/>
              <a:t>in </a:t>
            </a:r>
            <a:r>
              <a:rPr lang="en-US" dirty="0" smtClean="0"/>
              <a:t>the laboratory of Dr. Dan </a:t>
            </a:r>
            <a:r>
              <a:rPr lang="en-US" dirty="0" err="1" smtClean="0"/>
              <a:t>Kastner</a:t>
            </a:r>
            <a:r>
              <a:rPr lang="en-US" baseline="0" dirty="0" smtClean="0"/>
              <a:t> (</a:t>
            </a:r>
            <a:r>
              <a:rPr lang="en-US" dirty="0" smtClean="0"/>
              <a:t>NHGRI's Scientific Director), has been </a:t>
            </a:r>
            <a:r>
              <a:rPr lang="en-US" dirty="0" smtClean="0">
                <a:latin typeface="Arial" panose="020B0604020202020204" pitchFamily="34" charset="0"/>
                <a:cs typeface="Arial" panose="020B0604020202020204" pitchFamily="34" charset="0"/>
              </a:rPr>
              <a:t>awarded the </a:t>
            </a:r>
            <a:r>
              <a:rPr lang="en-US" b="0" dirty="0" smtClean="0">
                <a:latin typeface="Arial" panose="020B0604020202020204" pitchFamily="34" charset="0"/>
                <a:cs typeface="Arial" panose="020B0604020202020204" pitchFamily="34" charset="0"/>
              </a:rPr>
              <a:t>2015 </a:t>
            </a:r>
            <a:r>
              <a:rPr lang="en-US" dirty="0"/>
              <a:t>American College of Rheumatology Distinguished Fellow Award</a:t>
            </a:r>
            <a:r>
              <a:rPr lang="en-US" b="0" dirty="0" smtClean="0">
                <a:latin typeface="Arial" panose="020B0604020202020204" pitchFamily="34" charset="0"/>
                <a:cs typeface="Arial" panose="020B0604020202020204" pitchFamily="34" charset="0"/>
              </a:rPr>
              <a:t>. </a:t>
            </a:r>
            <a:r>
              <a:rPr lang="en-US" dirty="0" smtClean="0"/>
              <a:t>This </a:t>
            </a:r>
            <a:r>
              <a:rPr lang="en-US" dirty="0"/>
              <a:t>award is given to clinical and research fellows who are nominated while in a rheumatology fellowship training </a:t>
            </a:r>
            <a:r>
              <a:rPr lang="en-US" dirty="0" smtClean="0"/>
              <a:t>program </a:t>
            </a:r>
            <a:r>
              <a:rPr lang="en-US" dirty="0"/>
              <a:t>in recognition of their meritorious performance throughout their </a:t>
            </a:r>
            <a:r>
              <a:rPr lang="en-US" dirty="0" smtClean="0"/>
              <a:t>clinical and</a:t>
            </a:r>
            <a:r>
              <a:rPr lang="en-US" baseline="0" dirty="0" smtClean="0"/>
              <a:t> research </a:t>
            </a:r>
            <a:r>
              <a:rPr lang="en-US" dirty="0" smtClean="0"/>
              <a:t>training.</a:t>
            </a:r>
            <a:endParaRPr lang="en-US"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757">
              <a:defRPr/>
            </a:pPr>
            <a:fld id="{EF1538E9-0E3C-4F99-854D-827A84D0C00A}" type="slidenum">
              <a:rPr lang="en-US" smtClean="0">
                <a:solidFill>
                  <a:srgbClr val="000000"/>
                </a:solidFill>
              </a:rPr>
              <a:pPr defTabSz="932757">
                <a:defRPr/>
              </a:pPr>
              <a:t>88</a:t>
            </a:fld>
            <a:endParaRPr lang="en-US" dirty="0" smtClean="0">
              <a:solidFill>
                <a:srgbClr val="000000"/>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noAutofit/>
          </a:bodyPr>
          <a:lstStyle/>
          <a:p>
            <a:pPr lvl="1">
              <a:defRPr/>
            </a:pPr>
            <a:r>
              <a:rPr lang="en-US" baseline="0" dirty="0" smtClean="0">
                <a:latin typeface="Arial" pitchFamily="34" charset="0"/>
                <a:cs typeface="Arial" pitchFamily="34" charset="0"/>
              </a:rPr>
              <a:t>Highlights from the NHGRI Intramural Research Program since the last Council meeting include:</a:t>
            </a:r>
          </a:p>
          <a:p>
            <a:pPr lvl="1">
              <a:defRPr/>
            </a:pPr>
            <a:endParaRPr lang="en-US" baseline="0" dirty="0" smtClean="0">
              <a:latin typeface="Arial" pitchFamily="34" charset="0"/>
              <a:cs typeface="Arial" pitchFamily="34" charset="0"/>
            </a:endParaRPr>
          </a:p>
          <a:p>
            <a:pPr lvl="1" defTabSz="914083">
              <a:defRPr/>
            </a:pPr>
            <a:r>
              <a:rPr lang="en-US" baseline="0" dirty="0" smtClean="0">
                <a:latin typeface="Arial" pitchFamily="34" charset="0"/>
                <a:cs typeface="Arial" pitchFamily="34" charset="0"/>
              </a:rPr>
              <a:t>* Dr. Shawn Burgess and colleagues reported that the gene-editing technology knows as CRISPR/Cas9 is six-times more effective than other techniques at honing in on target genes and inserting or deleting specific sequences</a:t>
            </a:r>
            <a:r>
              <a:rPr lang="en-US" i="0" baseline="0" dirty="0" smtClean="0">
                <a:latin typeface="Arial" pitchFamily="34" charset="0"/>
                <a:cs typeface="Arial" pitchFamily="34" charset="0"/>
              </a:rPr>
              <a:t>. Their</a:t>
            </a:r>
            <a:r>
              <a:rPr lang="en-US" baseline="0" dirty="0" smtClean="0">
                <a:latin typeface="Arial" pitchFamily="34" charset="0"/>
                <a:cs typeface="Arial" pitchFamily="34" charset="0"/>
              </a:rPr>
              <a:t> study was published in </a:t>
            </a:r>
            <a:r>
              <a:rPr lang="en-US" i="1" baseline="0" dirty="0" smtClean="0">
                <a:latin typeface="Arial" pitchFamily="34" charset="0"/>
                <a:cs typeface="Arial" pitchFamily="34" charset="0"/>
              </a:rPr>
              <a:t>Genome Research</a:t>
            </a:r>
            <a:r>
              <a:rPr lang="en-US" baseline="0" dirty="0" smtClean="0">
                <a:latin typeface="Arial" pitchFamily="34" charset="0"/>
                <a:cs typeface="Arial" pitchFamily="34" charset="0"/>
              </a:rPr>
              <a:t>.       </a:t>
            </a:r>
          </a:p>
          <a:p>
            <a:pPr lvl="1" defTabSz="914083">
              <a:defRPr/>
            </a:pPr>
            <a:endParaRPr lang="en-US" baseline="0" dirty="0" smtClean="0">
              <a:latin typeface="Arial" pitchFamily="34" charset="0"/>
              <a:cs typeface="Arial" pitchFamily="34" charset="0"/>
            </a:endParaRPr>
          </a:p>
          <a:p>
            <a:pPr lvl="1" defTabSz="914083">
              <a:defRPr/>
            </a:pPr>
            <a:r>
              <a:rPr lang="en-US" baseline="0" dirty="0" smtClean="0">
                <a:latin typeface="Arial" pitchFamily="34" charset="0"/>
                <a:cs typeface="Arial" pitchFamily="34" charset="0"/>
              </a:rPr>
              <a:t>* A team led by </a:t>
            </a:r>
            <a:r>
              <a:rPr lang="en-US" dirty="0" smtClean="0">
                <a:latin typeface="Arial" panose="020B0604020202020204" pitchFamily="34" charset="0"/>
                <a:cs typeface="Arial" panose="020B0604020202020204" pitchFamily="34" charset="0"/>
              </a:rPr>
              <a:t>Dr. Les Biesecker published </a:t>
            </a:r>
            <a:r>
              <a:rPr lang="en-US" dirty="0">
                <a:latin typeface="Arial" panose="020B0604020202020204" pitchFamily="34" charset="0"/>
                <a:cs typeface="Arial" panose="020B0604020202020204" pitchFamily="34" charset="0"/>
              </a:rPr>
              <a:t>a study </a:t>
            </a:r>
            <a:r>
              <a:rPr lang="en-US" dirty="0" smtClean="0">
                <a:latin typeface="Arial" panose="020B0604020202020204" pitchFamily="34" charset="0"/>
                <a:cs typeface="Arial" panose="020B0604020202020204" pitchFamily="34" charset="0"/>
              </a:rPr>
              <a:t>that</a:t>
            </a:r>
            <a:r>
              <a:rPr lang="en-US" baseline="0" dirty="0" smtClean="0">
                <a:latin typeface="Arial" panose="020B0604020202020204" pitchFamily="34" charset="0"/>
                <a:cs typeface="Arial" panose="020B0604020202020204" pitchFamily="34" charset="0"/>
              </a:rPr>
              <a:t> involved sequencing the genomes of presumed </a:t>
            </a:r>
            <a:r>
              <a:rPr lang="en-US" dirty="0" smtClean="0">
                <a:latin typeface="Arial" panose="020B0604020202020204" pitchFamily="34" charset="0"/>
                <a:cs typeface="Arial" panose="020B0604020202020204" pitchFamily="34" charset="0"/>
              </a:rPr>
              <a:t>healthy participants, and then determining the</a:t>
            </a:r>
            <a:r>
              <a:rPr lang="en-US" baseline="0" dirty="0" smtClean="0">
                <a:latin typeface="Arial" panose="020B0604020202020204" pitchFamily="34" charset="0"/>
                <a:cs typeface="Arial" panose="020B0604020202020204" pitchFamily="34" charset="0"/>
              </a:rPr>
              <a:t> frequency of </a:t>
            </a:r>
            <a:r>
              <a:rPr lang="en-US" dirty="0" smtClean="0">
                <a:latin typeface="Arial" panose="020B0604020202020204" pitchFamily="34" charset="0"/>
                <a:cs typeface="Arial" panose="020B0604020202020204" pitchFamily="34" charset="0"/>
              </a:rPr>
              <a:t>putative</a:t>
            </a:r>
            <a:r>
              <a:rPr lang="en-US" baseline="0" dirty="0" smtClean="0">
                <a:latin typeface="Arial" panose="020B0604020202020204" pitchFamily="34" charset="0"/>
                <a:cs typeface="Arial" panose="020B0604020202020204" pitchFamily="34" charset="0"/>
              </a:rPr>
              <a:t> (or presumed) mutations that should almost certainly lead to a genetic condition. </a:t>
            </a:r>
            <a:r>
              <a:rPr lang="en-US" dirty="0" smtClean="0">
                <a:latin typeface="Arial" panose="020B0604020202020204" pitchFamily="34" charset="0"/>
                <a:cs typeface="Arial" panose="020B0604020202020204" pitchFamily="34" charset="0"/>
              </a:rPr>
              <a:t>Their </a:t>
            </a:r>
            <a:r>
              <a:rPr lang="en-US" dirty="0">
                <a:latin typeface="Arial" panose="020B0604020202020204" pitchFamily="34" charset="0"/>
                <a:cs typeface="Arial" panose="020B0604020202020204" pitchFamily="34" charset="0"/>
              </a:rPr>
              <a:t>study was published in the </a:t>
            </a:r>
            <a:r>
              <a:rPr lang="en-US" i="1" dirty="0" smtClean="0">
                <a:latin typeface="Arial" panose="020B0604020202020204" pitchFamily="34" charset="0"/>
                <a:cs typeface="Arial" panose="020B0604020202020204" pitchFamily="34" charset="0"/>
              </a:rPr>
              <a:t>American Journal of Human Genetics</a:t>
            </a:r>
            <a:r>
              <a:rPr lang="en-US" dirty="0" smtClean="0">
                <a:latin typeface="Arial" panose="020B0604020202020204" pitchFamily="34" charset="0"/>
                <a:cs typeface="Arial" panose="020B0604020202020204" pitchFamily="34" charset="0"/>
              </a:rPr>
              <a:t>.</a:t>
            </a:r>
            <a:endParaRPr lang="en-US" b="0" dirty="0" smtClean="0">
              <a:latin typeface="Arial" panose="020B0604020202020204" pitchFamily="34" charset="0"/>
              <a:cs typeface="Arial" panose="020B0604020202020204" pitchFamily="34" charset="0"/>
            </a:endParaRPr>
          </a:p>
          <a:p>
            <a:pPr lvl="1">
              <a:defRPr/>
            </a:pPr>
            <a:endParaRPr lang="en-US" baseline="0" dirty="0" smtClean="0">
              <a:latin typeface="Arial" pitchFamily="34" charset="0"/>
              <a:cs typeface="Arial" pitchFamily="34" charset="0"/>
            </a:endParaRPr>
          </a:p>
          <a:p>
            <a:pPr lvl="1">
              <a:defRPr/>
            </a:pPr>
            <a:r>
              <a:rPr lang="en-US" baseline="0" dirty="0" smtClean="0">
                <a:latin typeface="Arial" pitchFamily="34" charset="0"/>
                <a:cs typeface="Arial" pitchFamily="34" charset="0"/>
              </a:rPr>
              <a:t>* Dr. Chuck </a:t>
            </a:r>
            <a:r>
              <a:rPr lang="en-US" baseline="0" dirty="0" err="1" smtClean="0">
                <a:latin typeface="Arial" pitchFamily="34" charset="0"/>
                <a:cs typeface="Arial" pitchFamily="34" charset="0"/>
              </a:rPr>
              <a:t>Venditti</a:t>
            </a:r>
            <a:r>
              <a:rPr lang="en-US" baseline="0" dirty="0" smtClean="0">
                <a:latin typeface="Arial" pitchFamily="34" charset="0"/>
                <a:cs typeface="Arial" pitchFamily="34" charset="0"/>
              </a:rPr>
              <a:t> and colleagues </a:t>
            </a:r>
            <a:r>
              <a:rPr lang="en-US" dirty="0" smtClean="0">
                <a:latin typeface="Arial" panose="020B0604020202020204" pitchFamily="34" charset="0"/>
                <a:cs typeface="Arial" panose="020B0604020202020204" pitchFamily="34" charset="0"/>
              </a:rPr>
              <a:t>published a study based</a:t>
            </a:r>
            <a:r>
              <a:rPr lang="en-US" baseline="0" dirty="0" smtClean="0">
                <a:latin typeface="Arial" pitchFamily="34" charset="0"/>
                <a:cs typeface="Arial" pitchFamily="34" charset="0"/>
              </a:rPr>
              <a:t> on 10 years of observational studies with large patient groups with two inborn errors of metabolism. The team concluded that some ‘medical foods’ designed to help manage patients with rare inborn errors of metabolism may cause harm in some patients when their use is not carefully monitored and managed. Their study was published in </a:t>
            </a:r>
            <a:r>
              <a:rPr lang="en-US" i="1" baseline="0" dirty="0" smtClean="0">
                <a:latin typeface="Arial" pitchFamily="34" charset="0"/>
                <a:cs typeface="Arial" pitchFamily="34" charset="0"/>
              </a:rPr>
              <a:t>Genetics in Medicine</a:t>
            </a:r>
            <a:r>
              <a:rPr lang="en-US" baseline="0" dirty="0" smtClean="0">
                <a:latin typeface="Arial" pitchFamily="34" charset="0"/>
                <a:cs typeface="Arial" pitchFamily="34" charset="0"/>
              </a:rPr>
              <a:t>. </a:t>
            </a:r>
          </a:p>
          <a:p>
            <a:pPr lvl="1" defTabSz="914083">
              <a:defRPr/>
            </a:pPr>
            <a:endParaRPr lang="en-US"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89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01" tIns="47301" rIns="94601" bIns="47301" numCol="1" anchor="t" anchorCtr="0" compatLnSpc="1">
            <a:prstTxWarp prst="textNoShape">
              <a:avLst/>
            </a:prstTxWarp>
          </a:bodyPr>
          <a:lstStyle/>
          <a:p>
            <a:pPr defTabSz="914214">
              <a:defRPr/>
            </a:pPr>
            <a:r>
              <a:rPr lang="en-US" dirty="0"/>
              <a:t>Moving on to another important leadership position within the Division of Policy, Communications, and Education, Dr. John </a:t>
            </a:r>
            <a:r>
              <a:rPr lang="en-US" dirty="0" err="1"/>
              <a:t>Ohab</a:t>
            </a:r>
            <a:r>
              <a:rPr lang="en-US" dirty="0"/>
              <a:t> very recently joined NHGRI as Chief of the Communications and Public Liaison Branch. </a:t>
            </a:r>
          </a:p>
          <a:p>
            <a:pPr defTabSz="914214">
              <a:defRPr/>
            </a:pPr>
            <a:endParaRPr lang="en-US" dirty="0"/>
          </a:p>
          <a:p>
            <a:pPr defTabSz="914214">
              <a:defRPr/>
            </a:pPr>
            <a:r>
              <a:rPr lang="en-US" dirty="0"/>
              <a:t>Prior to joining the Institute, John played major leadership roles in the strategic communications programs for the Department of Defense, industry start-ups, and (most recently) the Naval Research Laboratory, where he served as Head of Communications and Social Media. In this most recent position, he led the development of a new comprehensive communications strategy, including a re-branding effort and the development of an extensive social media plan. NHGRI is excited to have John take the reins of our important and well-respected communications program.</a:t>
            </a:r>
          </a:p>
          <a:p>
            <a:pPr defTabSz="914214">
              <a:defRPr/>
            </a:pPr>
            <a:endParaRPr lang="en-US" dirty="0"/>
          </a:p>
          <a:p>
            <a:pPr defTabSz="914214">
              <a:defRPr/>
            </a:pPr>
            <a:r>
              <a:rPr lang="en-US" dirty="0"/>
              <a:t>I would like to thank Jeannine Mjoseth for serving as the Acting Chief of the Branch over the last 16 months. She and the entire Branch successfully maintained momentum during this period, and have continued to find new and innovative ways to capture the attention of NHGRI’s audience through our website, video, and media relations. Jeannine will continue to serve as the Branch’s Deputy Chief.</a:t>
            </a:r>
          </a:p>
        </p:txBody>
      </p:sp>
      <p:sp>
        <p:nvSpPr>
          <p:cNvPr id="5"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29" eaLnBrk="0" hangingPunct="0">
              <a:defRPr b="1">
                <a:solidFill>
                  <a:schemeClr val="tx1"/>
                </a:solidFill>
                <a:latin typeface="Arial" pitchFamily="34" charset="0"/>
              </a:defRPr>
            </a:lvl1pPr>
            <a:lvl2pPr marL="754058" indent="-290022" defTabSz="950629" eaLnBrk="0" hangingPunct="0">
              <a:defRPr b="1">
                <a:solidFill>
                  <a:schemeClr val="tx1"/>
                </a:solidFill>
                <a:latin typeface="Arial" pitchFamily="34" charset="0"/>
              </a:defRPr>
            </a:lvl2pPr>
            <a:lvl3pPr marL="1160090" indent="-232019" defTabSz="950629" eaLnBrk="0" hangingPunct="0">
              <a:defRPr b="1">
                <a:solidFill>
                  <a:schemeClr val="tx1"/>
                </a:solidFill>
                <a:latin typeface="Arial" pitchFamily="34" charset="0"/>
              </a:defRPr>
            </a:lvl3pPr>
            <a:lvl4pPr marL="1624127" indent="-232019" defTabSz="950629" eaLnBrk="0" hangingPunct="0">
              <a:defRPr b="1">
                <a:solidFill>
                  <a:schemeClr val="tx1"/>
                </a:solidFill>
                <a:latin typeface="Arial" pitchFamily="34" charset="0"/>
              </a:defRPr>
            </a:lvl4pPr>
            <a:lvl5pPr marL="2088164" indent="-232019" defTabSz="950629" eaLnBrk="0" hangingPunct="0">
              <a:defRPr b="1">
                <a:solidFill>
                  <a:schemeClr val="tx1"/>
                </a:solidFill>
                <a:latin typeface="Arial" pitchFamily="34" charset="0"/>
              </a:defRPr>
            </a:lvl5pPr>
            <a:lvl6pPr marL="2552201" indent="-232019" defTabSz="950629" eaLnBrk="0" fontAlgn="base" hangingPunct="0">
              <a:spcBef>
                <a:spcPct val="0"/>
              </a:spcBef>
              <a:spcAft>
                <a:spcPct val="0"/>
              </a:spcAft>
              <a:defRPr b="1">
                <a:solidFill>
                  <a:schemeClr val="tx1"/>
                </a:solidFill>
                <a:latin typeface="Arial" pitchFamily="34" charset="0"/>
              </a:defRPr>
            </a:lvl6pPr>
            <a:lvl7pPr marL="3016237" indent="-232019" defTabSz="950629" eaLnBrk="0" fontAlgn="base" hangingPunct="0">
              <a:spcBef>
                <a:spcPct val="0"/>
              </a:spcBef>
              <a:spcAft>
                <a:spcPct val="0"/>
              </a:spcAft>
              <a:defRPr b="1">
                <a:solidFill>
                  <a:schemeClr val="tx1"/>
                </a:solidFill>
                <a:latin typeface="Arial" pitchFamily="34" charset="0"/>
              </a:defRPr>
            </a:lvl7pPr>
            <a:lvl8pPr marL="3480272" indent="-232019" defTabSz="950629" eaLnBrk="0" fontAlgn="base" hangingPunct="0">
              <a:spcBef>
                <a:spcPct val="0"/>
              </a:spcBef>
              <a:spcAft>
                <a:spcPct val="0"/>
              </a:spcAft>
              <a:defRPr b="1">
                <a:solidFill>
                  <a:schemeClr val="tx1"/>
                </a:solidFill>
                <a:latin typeface="Arial" pitchFamily="34" charset="0"/>
              </a:defRPr>
            </a:lvl8pPr>
            <a:lvl9pPr marL="3944311" indent="-232019" defTabSz="95062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9</a:t>
            </a:fld>
            <a:endParaRPr lang="en-US" dirty="0" smtClean="0">
              <a:cs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xfrm>
            <a:off x="944567" y="4446593"/>
            <a:ext cx="5486401" cy="411480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51" tIns="47675" rIns="95351" bIns="47675" numCol="1" anchor="t" anchorCtr="0" compatLnSpc="1">
            <a:prstTxWarp prst="textNoShape">
              <a:avLst/>
            </a:prstTxWarp>
          </a:bodyPr>
          <a:lstStyle/>
          <a:p>
            <a:r>
              <a:rPr lang="en-US" dirty="0" smtClean="0">
                <a:latin typeface="Arial" pitchFamily="34" charset="0"/>
                <a:cs typeface="Arial" pitchFamily="34" charset="0"/>
              </a:rPr>
              <a:t>Before</a:t>
            </a:r>
            <a:r>
              <a:rPr lang="en-US" baseline="0" dirty="0" smtClean="0">
                <a:latin typeface="Arial" pitchFamily="34" charset="0"/>
                <a:cs typeface="Arial" pitchFamily="34" charset="0"/>
              </a:rPr>
              <a:t> ending my Director’s Report, I would like to </a:t>
            </a:r>
            <a:r>
              <a:rPr lang="en-US" dirty="0" smtClean="0">
                <a:latin typeface="Arial" pitchFamily="34" charset="0"/>
                <a:cs typeface="Arial" pitchFamily="34" charset="0"/>
              </a:rPr>
              <a:t>put in a plug and say that anyone wishing to </a:t>
            </a:r>
            <a:r>
              <a:rPr lang="en-US" baseline="0" dirty="0" smtClean="0">
                <a:latin typeface="Arial" pitchFamily="34" charset="0"/>
                <a:cs typeface="Arial" pitchFamily="34" charset="0"/>
              </a:rPr>
              <a:t>receive my monthly email</a:t>
            </a:r>
            <a:r>
              <a:rPr lang="en-US" dirty="0" smtClean="0">
                <a:latin typeface="Arial" pitchFamily="34" charset="0"/>
                <a:cs typeface="Arial" pitchFamily="34" charset="0"/>
              </a:rPr>
              <a:t> </a:t>
            </a:r>
            <a:r>
              <a:rPr lang="en-US" baseline="0" dirty="0" smtClean="0">
                <a:latin typeface="Arial" pitchFamily="34" charset="0"/>
                <a:cs typeface="Arial" pitchFamily="34" charset="0"/>
              </a:rPr>
              <a:t>update (called “The Genomics Landscape”) can simply go to list.nih.gov and then search for “NHGRILANDSCAPE.”</a:t>
            </a:r>
          </a:p>
        </p:txBody>
      </p:sp>
      <p:sp>
        <p:nvSpPr>
          <p:cNvPr id="5"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29" eaLnBrk="0" hangingPunct="0">
              <a:defRPr b="1">
                <a:solidFill>
                  <a:schemeClr val="tx1"/>
                </a:solidFill>
                <a:latin typeface="Arial" pitchFamily="34" charset="0"/>
              </a:defRPr>
            </a:lvl1pPr>
            <a:lvl2pPr marL="754058" indent="-290022" defTabSz="950629" eaLnBrk="0" hangingPunct="0">
              <a:defRPr b="1">
                <a:solidFill>
                  <a:schemeClr val="tx1"/>
                </a:solidFill>
                <a:latin typeface="Arial" pitchFamily="34" charset="0"/>
              </a:defRPr>
            </a:lvl2pPr>
            <a:lvl3pPr marL="1160090" indent="-232019" defTabSz="950629" eaLnBrk="0" hangingPunct="0">
              <a:defRPr b="1">
                <a:solidFill>
                  <a:schemeClr val="tx1"/>
                </a:solidFill>
                <a:latin typeface="Arial" pitchFamily="34" charset="0"/>
              </a:defRPr>
            </a:lvl3pPr>
            <a:lvl4pPr marL="1624127" indent="-232019" defTabSz="950629" eaLnBrk="0" hangingPunct="0">
              <a:defRPr b="1">
                <a:solidFill>
                  <a:schemeClr val="tx1"/>
                </a:solidFill>
                <a:latin typeface="Arial" pitchFamily="34" charset="0"/>
              </a:defRPr>
            </a:lvl4pPr>
            <a:lvl5pPr marL="2088164" indent="-232019" defTabSz="950629" eaLnBrk="0" hangingPunct="0">
              <a:defRPr b="1">
                <a:solidFill>
                  <a:schemeClr val="tx1"/>
                </a:solidFill>
                <a:latin typeface="Arial" pitchFamily="34" charset="0"/>
              </a:defRPr>
            </a:lvl5pPr>
            <a:lvl6pPr marL="2552201" indent="-232019" defTabSz="950629" eaLnBrk="0" fontAlgn="base" hangingPunct="0">
              <a:spcBef>
                <a:spcPct val="0"/>
              </a:spcBef>
              <a:spcAft>
                <a:spcPct val="0"/>
              </a:spcAft>
              <a:defRPr b="1">
                <a:solidFill>
                  <a:schemeClr val="tx1"/>
                </a:solidFill>
                <a:latin typeface="Arial" pitchFamily="34" charset="0"/>
              </a:defRPr>
            </a:lvl6pPr>
            <a:lvl7pPr marL="3016237" indent="-232019" defTabSz="950629" eaLnBrk="0" fontAlgn="base" hangingPunct="0">
              <a:spcBef>
                <a:spcPct val="0"/>
              </a:spcBef>
              <a:spcAft>
                <a:spcPct val="0"/>
              </a:spcAft>
              <a:defRPr b="1">
                <a:solidFill>
                  <a:schemeClr val="tx1"/>
                </a:solidFill>
                <a:latin typeface="Arial" pitchFamily="34" charset="0"/>
              </a:defRPr>
            </a:lvl7pPr>
            <a:lvl8pPr marL="3480272" indent="-232019" defTabSz="950629" eaLnBrk="0" fontAlgn="base" hangingPunct="0">
              <a:spcBef>
                <a:spcPct val="0"/>
              </a:spcBef>
              <a:spcAft>
                <a:spcPct val="0"/>
              </a:spcAft>
              <a:defRPr b="1">
                <a:solidFill>
                  <a:schemeClr val="tx1"/>
                </a:solidFill>
                <a:latin typeface="Arial" pitchFamily="34" charset="0"/>
              </a:defRPr>
            </a:lvl8pPr>
            <a:lvl9pPr marL="3944311" indent="-232019" defTabSz="95062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90</a:t>
            </a:fld>
            <a:endParaRPr lang="en-US" dirty="0" smtClean="0">
              <a:solidFill>
                <a:prstClr val="black"/>
              </a:solidFill>
              <a:cs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1203325" y="701675"/>
            <a:ext cx="4679950" cy="3509963"/>
          </a:xfrm>
          <a:prstGeom prst="rect">
            <a:avLst/>
          </a:prstGeom>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Finally, a personal thanks to the 50-60</a:t>
            </a:r>
            <a:r>
              <a:rPr lang="en-US" baseline="0" dirty="0" smtClean="0">
                <a:latin typeface="Arial" pitchFamily="34" charset="0"/>
                <a:cs typeface="Arial" pitchFamily="34" charset="0"/>
              </a:rPr>
              <a:t> </a:t>
            </a:r>
            <a:r>
              <a:rPr lang="en-US" dirty="0" smtClean="0">
                <a:latin typeface="Arial" pitchFamily="34" charset="0"/>
                <a:cs typeface="Arial" pitchFamily="34" charset="0"/>
              </a:rPr>
              <a:t>NHGRI staff </a:t>
            </a:r>
            <a:r>
              <a:rPr lang="en-US" baseline="0" dirty="0" smtClean="0">
                <a:latin typeface="Arial" pitchFamily="34" charset="0"/>
                <a:cs typeface="Arial" pitchFamily="34" charset="0"/>
              </a:rPr>
              <a:t>members </a:t>
            </a:r>
            <a:r>
              <a:rPr lang="en-US" dirty="0" smtClean="0">
                <a:latin typeface="Arial" pitchFamily="34" charset="0"/>
                <a:cs typeface="Arial" pitchFamily="34" charset="0"/>
              </a:rPr>
              <a:t>who contributed slides and information that I just reviewed. As always, such a group effort is essential for getting</a:t>
            </a:r>
            <a:r>
              <a:rPr lang="en-US" baseline="0" dirty="0" smtClean="0">
                <a:latin typeface="Arial" pitchFamily="34" charset="0"/>
                <a:cs typeface="Arial" pitchFamily="34" charset="0"/>
              </a:rPr>
              <a:t> this large amount of information conveyed efficiently </a:t>
            </a:r>
            <a:r>
              <a:rPr lang="en-US" dirty="0" smtClean="0">
                <a:latin typeface="Arial" pitchFamily="34" charset="0"/>
                <a:cs typeface="Arial" pitchFamily="34" charset="0"/>
              </a:rPr>
              <a:t>at each Council meeting.</a:t>
            </a:r>
          </a:p>
          <a:p>
            <a:pPr defTabSz="921214">
              <a:defRPr/>
            </a:pP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An additional thanks to the NHGRI communications group and web team for making my Director’s Report into an electronic resource.</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And special thanks to Kris Wetterstrand, who serves as the ‘ring leader’ in coordinating material development, and who directly helps me produce the final </a:t>
            </a:r>
            <a:r>
              <a:rPr lang="en-US" dirty="0" err="1" smtClean="0">
                <a:latin typeface="Arial" pitchFamily="34" charset="0"/>
                <a:cs typeface="Arial" pitchFamily="34" charset="0"/>
              </a:rPr>
              <a:t>Powerpoint</a:t>
            </a:r>
            <a:r>
              <a:rPr lang="en-US" dirty="0" smtClean="0">
                <a:latin typeface="Arial" pitchFamily="34" charset="0"/>
                <a:cs typeface="Arial" pitchFamily="34" charset="0"/>
              </a:rPr>
              <a:t> file. Kris</a:t>
            </a:r>
            <a:r>
              <a:rPr lang="en-US" baseline="0" dirty="0" smtClean="0">
                <a:latin typeface="Arial" pitchFamily="34" charset="0"/>
                <a:cs typeface="Arial" pitchFamily="34" charset="0"/>
              </a:rPr>
              <a:t> is shown here with Elizabeth Thomson in a photograph from 2009.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91</a:t>
            </a:fld>
            <a:endParaRPr lang="en-US" dirty="0" smtClean="0">
              <a:solidFill>
                <a:prstClr val="black"/>
              </a:solidFill>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Master" Target="../slideMasters/slideMaster7.xml"/><Relationship Id="rId4" Type="http://schemas.openxmlformats.org/officeDocument/2006/relationships/image" Target="../media/image15.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pPr>
                <a:defRPr/>
              </a:pPr>
              <a:t>‹#›</a:t>
            </a:fld>
            <a:endParaRPr lang="en-US" dirty="0"/>
          </a:p>
        </p:txBody>
      </p:sp>
    </p:spTree>
    <p:extLst>
      <p:ext uri="{BB962C8B-B14F-4D97-AF65-F5344CB8AC3E}">
        <p14:creationId xmlns:p14="http://schemas.microsoft.com/office/powerpoint/2010/main" val="175418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pPr>
                <a:defRPr/>
              </a:pPr>
              <a:t>‹#›</a:t>
            </a:fld>
            <a:endParaRPr lang="en-US" dirty="0"/>
          </a:p>
        </p:txBody>
      </p:sp>
    </p:spTree>
    <p:extLst>
      <p:ext uri="{BB962C8B-B14F-4D97-AF65-F5344CB8AC3E}">
        <p14:creationId xmlns:p14="http://schemas.microsoft.com/office/powerpoint/2010/main" val="424444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pPr>
                <a:defRPr/>
              </a:pPr>
              <a:t>‹#›</a:t>
            </a:fld>
            <a:endParaRPr lang="en-US" dirty="0"/>
          </a:p>
        </p:txBody>
      </p:sp>
    </p:spTree>
    <p:extLst>
      <p:ext uri="{BB962C8B-B14F-4D97-AF65-F5344CB8AC3E}">
        <p14:creationId xmlns:p14="http://schemas.microsoft.com/office/powerpoint/2010/main" val="711722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A1A67F-B7E8-42C5-BDAF-5011E182C3A6}" type="slidenum">
              <a:rPr lang="en-US"/>
              <a:pPr>
                <a:defRPr/>
              </a:pPr>
              <a:t>‹#›</a:t>
            </a:fld>
            <a:endParaRPr lang="en-US" dirty="0"/>
          </a:p>
        </p:txBody>
      </p:sp>
    </p:spTree>
    <p:extLst>
      <p:ext uri="{BB962C8B-B14F-4D97-AF65-F5344CB8AC3E}">
        <p14:creationId xmlns:p14="http://schemas.microsoft.com/office/powerpoint/2010/main" val="3199430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pPr>
                <a:defRPr/>
              </a:pPr>
              <a:t>‹#›</a:t>
            </a:fld>
            <a:endParaRPr lang="en-US" dirty="0"/>
          </a:p>
        </p:txBody>
      </p:sp>
    </p:spTree>
    <p:extLst>
      <p:ext uri="{BB962C8B-B14F-4D97-AF65-F5344CB8AC3E}">
        <p14:creationId xmlns:p14="http://schemas.microsoft.com/office/powerpoint/2010/main" val="3612959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pPr>
                <a:defRPr/>
              </a:pPr>
              <a:t>‹#›</a:t>
            </a:fld>
            <a:endParaRPr lang="en-US" dirty="0"/>
          </a:p>
        </p:txBody>
      </p:sp>
    </p:spTree>
    <p:extLst>
      <p:ext uri="{BB962C8B-B14F-4D97-AF65-F5344CB8AC3E}">
        <p14:creationId xmlns:p14="http://schemas.microsoft.com/office/powerpoint/2010/main" val="297092335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9/20/2015</a:t>
            </a:fld>
            <a:endParaRPr lang="en-US" dirty="0">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dirty="0">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391141293"/>
      </p:ext>
    </p:extLst>
  </p:cSld>
  <p:clrMapOvr>
    <a:masterClrMapping/>
  </p:clrMapOvr>
  <p:transition>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463951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825355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8606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45319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pPr>
                <a:defRPr/>
              </a:pPr>
              <a:t>‹#›</a:t>
            </a:fld>
            <a:endParaRPr lang="en-US" dirty="0"/>
          </a:p>
        </p:txBody>
      </p:sp>
    </p:spTree>
    <p:extLst>
      <p:ext uri="{BB962C8B-B14F-4D97-AF65-F5344CB8AC3E}">
        <p14:creationId xmlns:p14="http://schemas.microsoft.com/office/powerpoint/2010/main" val="15528959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895620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31733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391582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098404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167630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53284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82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18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218316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54"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9/20/2015</a:t>
            </a:fld>
            <a:endParaRPr lang="en-US">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40" y="6011333"/>
            <a:ext cx="963065" cy="604534"/>
          </a:xfrm>
          <a:prstGeom prst="rect">
            <a:avLst/>
          </a:prstGeom>
        </p:spPr>
      </p:pic>
      <p:pic>
        <p:nvPicPr>
          <p:cNvPr id="2" name="Picture 1"/>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584" y="2040352"/>
            <a:ext cx="7467600" cy="4114800"/>
          </a:xfrm>
          <a:prstGeom prst="rect">
            <a:avLst/>
          </a:prstGeom>
        </p:spPr>
      </p:pic>
    </p:spTree>
    <p:extLst>
      <p:ext uri="{BB962C8B-B14F-4D97-AF65-F5344CB8AC3E}">
        <p14:creationId xmlns:p14="http://schemas.microsoft.com/office/powerpoint/2010/main" val="117734884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9/20/2015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6812475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9/20/2015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165190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pPr>
                <a:defRPr/>
              </a:pPr>
              <a:t>‹#›</a:t>
            </a:fld>
            <a:endParaRPr lang="en-US" dirty="0"/>
          </a:p>
        </p:txBody>
      </p:sp>
    </p:spTree>
    <p:extLst>
      <p:ext uri="{BB962C8B-B14F-4D97-AF65-F5344CB8AC3E}">
        <p14:creationId xmlns:p14="http://schemas.microsoft.com/office/powerpoint/2010/main" val="2534260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9/20/2015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9431094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9/20/2015</a:t>
            </a:fld>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035639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9/20/2015</a:t>
            </a:fld>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504988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9/20/2015</a:t>
            </a:fld>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95032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9/20/2015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75327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9/20/2015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235454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9/20/2015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97030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9/20/2015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394310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6821742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893464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pPr>
                <a:defRPr/>
              </a:pPr>
              <a:t>‹#›</a:t>
            </a:fld>
            <a:endParaRPr lang="en-US" dirty="0"/>
          </a:p>
        </p:txBody>
      </p:sp>
    </p:spTree>
    <p:extLst>
      <p:ext uri="{BB962C8B-B14F-4D97-AF65-F5344CB8AC3E}">
        <p14:creationId xmlns:p14="http://schemas.microsoft.com/office/powerpoint/2010/main" val="2840900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861067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139184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7953136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789299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42769970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286182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491951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6972888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82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18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4677247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54"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Date Placeholder 5"/>
          <p:cNvSpPr>
            <a:spLocks noGrp="1" noChangeArrowheads="1"/>
          </p:cNvSpPr>
          <p:nvPr>
            <p:ph type="dt" sz="half" idx="10"/>
          </p:nvPr>
        </p:nvSpPr>
        <p:spPr>
          <a:xfrm>
            <a:off x="457200" y="6388634"/>
            <a:ext cx="2133600" cy="476250"/>
          </a:xfrm>
          <a:prstGeom prst="rect">
            <a:avLst/>
          </a:prstGeom>
        </p:spPr>
        <p:txBody>
          <a:bodyPr/>
          <a:lstStyle>
            <a:lvl1pPr eaLnBrk="0" hangingPunct="0">
              <a:defRPr>
                <a:solidFill>
                  <a:schemeClr val="tx1"/>
                </a:solidFill>
              </a:defRPr>
            </a:lvl1pPr>
          </a:lstStyle>
          <a:p>
            <a:pPr>
              <a:defRPr/>
            </a:pPr>
            <a:fld id="{8CA083D7-DD03-471F-811F-43B6599BD76A}" type="datetimeFigureOut">
              <a:rPr lang="en-US" b="0">
                <a:solidFill>
                  <a:prstClr val="black"/>
                </a:solidFill>
              </a:rPr>
              <a:pPr>
                <a:defRPr/>
              </a:pPr>
              <a:t>9/20/2015</a:t>
            </a:fld>
            <a:endParaRPr lang="en-US" b="0">
              <a:solidFill>
                <a:prstClr val="black"/>
              </a:solidFill>
            </a:endParaRPr>
          </a:p>
        </p:txBody>
      </p:sp>
      <p:sp>
        <p:nvSpPr>
          <p:cNvPr id="7" name="Footer Placeholder 6"/>
          <p:cNvSpPr>
            <a:spLocks noGrp="1" noChangeArrowheads="1"/>
          </p:cNvSpPr>
          <p:nvPr>
            <p:ph type="ftr" sz="quarter" idx="11"/>
          </p:nvPr>
        </p:nvSpPr>
        <p:spPr>
          <a:xfrm>
            <a:off x="3124200" y="6152666"/>
            <a:ext cx="2895600" cy="476250"/>
          </a:xfrm>
          <a:prstGeom prst="rect">
            <a:avLst/>
          </a:prstGeom>
        </p:spPr>
        <p:txBody>
          <a:bodyPr/>
          <a:lstStyle>
            <a:lvl1pPr eaLnBrk="0" hangingPunct="0">
              <a:defRPr>
                <a:solidFill>
                  <a:schemeClr val="tx1"/>
                </a:solidFill>
              </a:defRPr>
            </a:lvl1pPr>
          </a:lstStyle>
          <a:p>
            <a:pPr>
              <a:defRPr/>
            </a:pPr>
            <a:endParaRPr lang="en-US" b="0">
              <a:solidFill>
                <a:prstClr val="black"/>
              </a:solidFill>
            </a:endParaRPr>
          </a:p>
        </p:txBody>
      </p:sp>
      <p:sp>
        <p:nvSpPr>
          <p:cNvPr id="8" name="Slide Number Placeholder 7"/>
          <p:cNvSpPr>
            <a:spLocks noGrp="1" noChangeArrowheads="1"/>
          </p:cNvSpPr>
          <p:nvPr>
            <p:ph type="sldNum" sz="quarter" idx="12"/>
          </p:nvPr>
        </p:nvSpPr>
        <p:spPr>
          <a:xfrm>
            <a:off x="6553200" y="6388634"/>
            <a:ext cx="2133600" cy="476250"/>
          </a:xfrm>
          <a:prstGeom prst="rect">
            <a:avLst/>
          </a:prstGeom>
        </p:spPr>
        <p:txBody>
          <a:bodyPr/>
          <a:lstStyle>
            <a:lvl1pPr eaLnBrk="0" hangingPunct="0">
              <a:defRPr>
                <a:solidFill>
                  <a:schemeClr val="tx1"/>
                </a:solidFill>
              </a:defRPr>
            </a:lvl1pPr>
          </a:lstStyle>
          <a:p>
            <a:pPr>
              <a:defRPr/>
            </a:pPr>
            <a:fld id="{BA0E93ED-C791-44F9-9747-ECE07A6BD49E}" type="slidenum">
              <a:rPr lang="en-US" b="0">
                <a:solidFill>
                  <a:prstClr val="black"/>
                </a:solidFill>
              </a:rPr>
              <a:pPr>
                <a:defRPr/>
              </a:pPr>
              <a:t>‹#›</a:t>
            </a:fld>
            <a:endParaRPr lang="en-US" b="0">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40" y="6011333"/>
            <a:ext cx="963065" cy="604534"/>
          </a:xfrm>
          <a:prstGeom prst="rect">
            <a:avLst/>
          </a:prstGeom>
        </p:spPr>
      </p:pic>
      <p:pic>
        <p:nvPicPr>
          <p:cNvPr id="2" name="Picture 1"/>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584" y="2040352"/>
            <a:ext cx="7467600" cy="4114800"/>
          </a:xfrm>
          <a:prstGeom prst="rect">
            <a:avLst/>
          </a:prstGeom>
        </p:spPr>
      </p:pic>
    </p:spTree>
    <p:extLst>
      <p:ext uri="{BB962C8B-B14F-4D97-AF65-F5344CB8AC3E}">
        <p14:creationId xmlns:p14="http://schemas.microsoft.com/office/powerpoint/2010/main" val="8832575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pPr>
                <a:defRPr/>
              </a:pPr>
              <a:t>‹#›</a:t>
            </a:fld>
            <a:endParaRPr lang="en-US" dirty="0"/>
          </a:p>
        </p:txBody>
      </p:sp>
    </p:spTree>
    <p:extLst>
      <p:ext uri="{BB962C8B-B14F-4D97-AF65-F5344CB8AC3E}">
        <p14:creationId xmlns:p14="http://schemas.microsoft.com/office/powerpoint/2010/main" val="401715666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124303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414B0588-FE0A-4ED7-9380-BCAE1A2152F1}" type="datetimeFigureOut">
              <a:rPr lang="en-US" b="0">
                <a:solidFill>
                  <a:prstClr val="black"/>
                </a:solidFill>
              </a:rPr>
              <a:pPr>
                <a:defRPr/>
              </a:pPr>
              <a:t>9/20/2015</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EC4C4AF0-41B0-468C-989C-7C8C7F8FE611}"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93734402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06A8F636-D492-454F-8569-D9F9B722822E}" type="datetimeFigureOut">
              <a:rPr lang="en-US" b="0">
                <a:solidFill>
                  <a:prstClr val="black"/>
                </a:solidFill>
              </a:rPr>
              <a:pPr>
                <a:defRPr/>
              </a:pPr>
              <a:t>9/20/2015</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8F08D269-006E-4F44-88D4-C6D2ABDBC327}"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425435099"/>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81DB6BB3-DE07-4DB8-B4AC-AE57374D03D4}" type="datetimeFigureOut">
              <a:rPr lang="en-US" b="0">
                <a:solidFill>
                  <a:prstClr val="black"/>
                </a:solidFill>
              </a:rPr>
              <a:pPr>
                <a:defRPr/>
              </a:pPr>
              <a:t>9/20/2015</a:t>
            </a:fld>
            <a:endParaRPr lang="en-US" b="0">
              <a:solidFill>
                <a:prstClr val="black"/>
              </a:solidFill>
            </a:endParaRPr>
          </a:p>
        </p:txBody>
      </p:sp>
      <p:sp>
        <p:nvSpPr>
          <p:cNvPr id="8"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9"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16DD327-1CF5-4B70-948E-362B98654A39}"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53025422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4E707A0A-FE11-41B2-95E8-AE67D4871EC0}" type="datetimeFigureOut">
              <a:rPr lang="en-US" b="0">
                <a:solidFill>
                  <a:prstClr val="black"/>
                </a:solidFill>
              </a:rPr>
              <a:pPr>
                <a:defRPr/>
              </a:pPr>
              <a:t>9/20/2015</a:t>
            </a:fld>
            <a:endParaRPr lang="en-US" b="0">
              <a:solidFill>
                <a:prstClr val="black"/>
              </a:solidFill>
            </a:endParaRPr>
          </a:p>
        </p:txBody>
      </p:sp>
      <p:sp>
        <p:nvSpPr>
          <p:cNvPr id="4"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5"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3AC350F7-0307-4AAB-9980-78FA88D60ED8}"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112385213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693FA309-096C-4A15-8853-D6041EF1F2C0}" type="datetimeFigureOut">
              <a:rPr lang="en-US" b="0">
                <a:solidFill>
                  <a:prstClr val="black"/>
                </a:solidFill>
              </a:rPr>
              <a:pPr>
                <a:defRPr/>
              </a:pPr>
              <a:t>9/20/2015</a:t>
            </a:fld>
            <a:endParaRPr lang="en-US" b="0">
              <a:solidFill>
                <a:prstClr val="black"/>
              </a:solidFill>
            </a:endParaRPr>
          </a:p>
        </p:txBody>
      </p:sp>
      <p:sp>
        <p:nvSpPr>
          <p:cNvPr id="3"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4"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0DA7C89-BC19-4667-830E-21C510E9443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7440416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13B7CBA0-1AF2-464B-9152-512B381B187D}" type="datetimeFigureOut">
              <a:rPr lang="en-US" b="0">
                <a:solidFill>
                  <a:prstClr val="black"/>
                </a:solidFill>
              </a:rPr>
              <a:pPr>
                <a:defRPr/>
              </a:pPr>
              <a:t>9/20/2015</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108C3E25-42E7-4CAE-8AAD-72D4A1472E41}"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4763312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71756203-59C3-4865-9B33-E51ADDA01CB3}" type="datetimeFigureOut">
              <a:rPr lang="en-US" b="0">
                <a:solidFill>
                  <a:prstClr val="black"/>
                </a:solidFill>
              </a:rPr>
              <a:pPr>
                <a:defRPr/>
              </a:pPr>
              <a:t>9/20/2015</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47D1C7FE-E8AF-4D73-8E0C-FB7506C3C3DF}"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7706392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C0F55D3B-A5C0-405D-8DAC-56807B8A4C23}" type="datetimeFigureOut">
              <a:rPr lang="en-US" b="0">
                <a:solidFill>
                  <a:prstClr val="black"/>
                </a:solidFill>
              </a:rPr>
              <a:pPr>
                <a:defRPr/>
              </a:pPr>
              <a:t>9/20/2015</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BCB8300-BEE9-49EF-A1B6-AF3E33B6DB19}"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662381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99049305-EAF3-47F7-947F-27D962776D54}" type="datetimeFigureOut">
              <a:rPr lang="en-US" b="0">
                <a:solidFill>
                  <a:prstClr val="black"/>
                </a:solidFill>
              </a:rPr>
              <a:pPr>
                <a:defRPr/>
              </a:pPr>
              <a:t>9/20/2015</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16A2D37-C68C-4FE1-BF1A-3195CF6F0AD7}"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205262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pPr>
                <a:defRPr/>
              </a:pPr>
              <a:t>‹#›</a:t>
            </a:fld>
            <a:endParaRPr lang="en-US" dirty="0"/>
          </a:p>
        </p:txBody>
      </p:sp>
    </p:spTree>
    <p:extLst>
      <p:ext uri="{BB962C8B-B14F-4D97-AF65-F5344CB8AC3E}">
        <p14:creationId xmlns:p14="http://schemas.microsoft.com/office/powerpoint/2010/main" val="225125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39"/>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457003" y="5984915"/>
            <a:ext cx="740701" cy="73152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9/20/2015</a:t>
            </a:fld>
            <a:endParaRPr lang="en-US">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a:solidFill>
                <a:prstClr val="black"/>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64940" y="6076355"/>
            <a:ext cx="875570" cy="548640"/>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2024061"/>
            <a:ext cx="6858000" cy="3890598"/>
          </a:xfrm>
          <a:prstGeom prst="rect">
            <a:avLst/>
          </a:prstGeom>
        </p:spPr>
      </p:pic>
    </p:spTree>
    <p:extLst>
      <p:ext uri="{BB962C8B-B14F-4D97-AF65-F5344CB8AC3E}">
        <p14:creationId xmlns:p14="http://schemas.microsoft.com/office/powerpoint/2010/main" val="10612750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9/20/2015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6766872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9/20/2015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5911265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9/20/2015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00829680"/>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9/20/2015</a:t>
            </a:fld>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91191957"/>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9/20/2015</a:t>
            </a:fld>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597558926"/>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9/20/2015</a:t>
            </a:fld>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841862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9/20/2015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920201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9/20/2015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99800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9/20/2015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3378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96660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9/20/2015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614516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mj-lt"/>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mj-l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mj-lt"/>
              </a:defRPr>
            </a:lvl1pPr>
          </a:lstStyle>
          <a:p>
            <a:pPr>
              <a:defRPr/>
            </a:pPr>
            <a:fld id="{7B4C3EE6-26B9-48DC-BE6C-135B155A9A75}" type="slidenum">
              <a:rPr lang="en-US"/>
              <a:pPr>
                <a:defRPr/>
              </a:pPr>
              <a:t>‹#›</a:t>
            </a:fld>
            <a:endParaRPr lang="en-US"/>
          </a:p>
        </p:txBody>
      </p:sp>
    </p:spTree>
    <p:extLst>
      <p:ext uri="{BB962C8B-B14F-4D97-AF65-F5344CB8AC3E}">
        <p14:creationId xmlns:p14="http://schemas.microsoft.com/office/powerpoint/2010/main" val="215051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pPr>
                <a:defRPr/>
              </a:pPr>
              <a:t>‹#›</a:t>
            </a:fld>
            <a:endParaRPr lang="en-US" dirty="0"/>
          </a:p>
        </p:txBody>
      </p:sp>
    </p:spTree>
    <p:extLst>
      <p:ext uri="{BB962C8B-B14F-4D97-AF65-F5344CB8AC3E}">
        <p14:creationId xmlns:p14="http://schemas.microsoft.com/office/powerpoint/2010/main" val="138055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pPr>
                <a:defRPr/>
              </a:pPr>
              <a:t>‹#›</a:t>
            </a:fld>
            <a:endParaRPr lang="en-US" dirty="0"/>
          </a:p>
        </p:txBody>
      </p:sp>
    </p:spTree>
    <p:extLst>
      <p:ext uri="{BB962C8B-B14F-4D97-AF65-F5344CB8AC3E}">
        <p14:creationId xmlns:p14="http://schemas.microsoft.com/office/powerpoint/2010/main" val="14380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6.png"/><Relationship Id="rId18" Type="http://schemas.openxmlformats.org/officeDocument/2006/relationships/image" Target="../media/image1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17" Type="http://schemas.openxmlformats.org/officeDocument/2006/relationships/image" Target="../media/image10.png"/><Relationship Id="rId2" Type="http://schemas.openxmlformats.org/officeDocument/2006/relationships/slideLayout" Target="../slideLayouts/slideLayout50.xml"/><Relationship Id="rId16" Type="http://schemas.openxmlformats.org/officeDocument/2006/relationships/image" Target="../media/image9.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8.png"/><Relationship Id="rId10" Type="http://schemas.openxmlformats.org/officeDocument/2006/relationships/slideLayout" Target="../slideLayouts/slideLayout58.xml"/><Relationship Id="rId19" Type="http://schemas.openxmlformats.org/officeDocument/2006/relationships/image" Target="../media/image12.jpe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59" r:id="rId1"/>
    <p:sldLayoutId id="2147487860" r:id="rId2"/>
    <p:sldLayoutId id="2147487875" r:id="rId3"/>
    <p:sldLayoutId id="2147487861" r:id="rId4"/>
    <p:sldLayoutId id="2147487876" r:id="rId5"/>
    <p:sldLayoutId id="2147487862" r:id="rId6"/>
    <p:sldLayoutId id="2147487863" r:id="rId7"/>
    <p:sldLayoutId id="2147487864" r:id="rId8"/>
    <p:sldLayoutId id="2147487877" r:id="rId9"/>
    <p:sldLayoutId id="2147487865" r:id="rId10"/>
    <p:sldLayoutId id="2147487866" r:id="rId1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A99ABD12-4F1C-4DA2-9664-13F25BFDF4F9}" type="slidenum">
              <a:rPr lang="en-US"/>
              <a:pPr>
                <a:defRPr/>
              </a:pPr>
              <a:t>‹#›</a:t>
            </a:fld>
            <a:endParaRPr lang="en-US" dirty="0"/>
          </a:p>
        </p:txBody>
      </p:sp>
    </p:spTree>
    <p:extLst>
      <p:ext uri="{BB962C8B-B14F-4D97-AF65-F5344CB8AC3E}">
        <p14:creationId xmlns:p14="http://schemas.microsoft.com/office/powerpoint/2010/main" val="525874664"/>
      </p:ext>
    </p:extLst>
  </p:cSld>
  <p:clrMap bg1="dk1" tx1="lt1" bg2="dk2" tx2="lt2" accent1="accent1" accent2="accent2" accent3="accent3" accent4="accent4" accent5="accent5" accent6="accent6" hlink="hlink" folHlink="folHlink"/>
  <p:sldLayoutIdLst>
    <p:sldLayoutId id="2147488268" r:id="rId1"/>
    <p:sldLayoutId id="2147488270" r:id="rId2"/>
    <p:sldLayoutId id="2147488423" r:id="rId3"/>
    <p:sldLayoutId id="2147488424" r:id="rId4"/>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4"/>
          <p:cNvSpPr>
            <a:spLocks noGrp="1" noChangeArrowheads="1"/>
          </p:cNvSpPr>
          <p:nvPr>
            <p:ph type="body" idx="1"/>
          </p:nvPr>
        </p:nvSpPr>
        <p:spPr bwMode="auto">
          <a:xfrm>
            <a:off x="457200" y="14128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1" name="Rectangle 5"/>
          <p:cNvSpPr>
            <a:spLocks noGrp="1" noChangeArrowheads="1"/>
          </p:cNvSpPr>
          <p:nvPr>
            <p:ph type="ftr" sz="quarter" idx="3"/>
          </p:nvPr>
        </p:nvSpPr>
        <p:spPr bwMode="auto">
          <a:xfrm>
            <a:off x="3124200" y="62595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b="0">
              <a:solidFill>
                <a:prstClr val="white"/>
              </a:solidFill>
            </a:endParaRPr>
          </a:p>
        </p:txBody>
      </p:sp>
      <p:sp>
        <p:nvSpPr>
          <p:cNvPr id="4102" name="Rectangle 6"/>
          <p:cNvSpPr>
            <a:spLocks noGrp="1" noChangeArrowheads="1"/>
          </p:cNvSpPr>
          <p:nvPr>
            <p:ph type="sldNum" sz="quarter" idx="4"/>
          </p:nvPr>
        </p:nvSpPr>
        <p:spPr bwMode="auto">
          <a:xfrm>
            <a:off x="6553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19A64E40-3FF0-4206-8394-9572DA62A538}" type="slidenum">
              <a:rPr lang="en-US" b="0">
                <a:solidFill>
                  <a:prstClr val="white"/>
                </a:solidFill>
              </a:rPr>
              <a:pPr>
                <a:defRPr/>
              </a:pPr>
              <a:t>‹#›</a:t>
            </a:fld>
            <a:endParaRPr lang="en-US" b="0">
              <a:solidFill>
                <a:prstClr val="white"/>
              </a:solidFill>
            </a:endParaRPr>
          </a:p>
        </p:txBody>
      </p:sp>
      <p:sp>
        <p:nvSpPr>
          <p:cNvPr id="4103" name="Rectangle 7"/>
          <p:cNvSpPr>
            <a:spLocks noGrp="1" noChangeArrowheads="1"/>
          </p:cNvSpPr>
          <p:nvPr>
            <p:ph type="dt" sz="half" idx="2"/>
          </p:nvPr>
        </p:nvSpPr>
        <p:spPr bwMode="auto">
          <a:xfrm>
            <a:off x="457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b="0">
              <a:solidFill>
                <a:prstClr val="white"/>
              </a:solidFill>
            </a:endParaRPr>
          </a:p>
        </p:txBody>
      </p:sp>
    </p:spTree>
    <p:extLst>
      <p:ext uri="{BB962C8B-B14F-4D97-AF65-F5344CB8AC3E}">
        <p14:creationId xmlns:p14="http://schemas.microsoft.com/office/powerpoint/2010/main" val="3874137694"/>
      </p:ext>
    </p:extLst>
  </p:cSld>
  <p:clrMap bg1="lt1" tx1="dk1" bg2="lt2" tx2="dk2" accent1="accent1" accent2="accent2" accent3="accent3" accent4="accent4" accent5="accent5" accent6="accent6" hlink="hlink" folHlink="folHlink"/>
  <p:sldLayoutIdLst>
    <p:sldLayoutId id="2147488361" r:id="rId1"/>
    <p:sldLayoutId id="2147488362" r:id="rId2"/>
    <p:sldLayoutId id="2147488363" r:id="rId3"/>
    <p:sldLayoutId id="2147488364" r:id="rId4"/>
    <p:sldLayoutId id="2147488365" r:id="rId5"/>
    <p:sldLayoutId id="2147488366" r:id="rId6"/>
    <p:sldLayoutId id="2147488367" r:id="rId7"/>
    <p:sldLayoutId id="2147488368" r:id="rId8"/>
    <p:sldLayoutId id="2147488369" r:id="rId9"/>
    <p:sldLayoutId id="2147488370" r:id="rId10"/>
    <p:sldLayoutId id="2147488371"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fld id="{1DD99336-281E-4F82-9B57-13F9705F03D0}" type="datetimeFigureOut">
              <a:rPr lang="en-US" b="0">
                <a:solidFill>
                  <a:prstClr val="black"/>
                </a:solidFill>
              </a:rPr>
              <a:pPr>
                <a:defRPr/>
              </a:pPr>
              <a:t>9/20/2015</a:t>
            </a:fld>
            <a:endParaRPr lang="en-US" b="0">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b="0">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0416BD4E-44EC-4106-8AA0-E17A80EA05B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1778639878"/>
      </p:ext>
    </p:extLst>
  </p:cSld>
  <p:clrMap bg1="lt1" tx1="dk1" bg2="lt2" tx2="dk2" accent1="accent1" accent2="accent2" accent3="accent3" accent4="accent4" accent5="accent5" accent6="accent6" hlink="hlink" folHlink="folHlink"/>
  <p:sldLayoutIdLst>
    <p:sldLayoutId id="2147488375" r:id="rId1"/>
    <p:sldLayoutId id="2147488376" r:id="rId2"/>
    <p:sldLayoutId id="2147488377" r:id="rId3"/>
    <p:sldLayoutId id="2147488378" r:id="rId4"/>
    <p:sldLayoutId id="2147488379" r:id="rId5"/>
    <p:sldLayoutId id="2147488380" r:id="rId6"/>
    <p:sldLayoutId id="2147488381" r:id="rId7"/>
    <p:sldLayoutId id="2147488382" r:id="rId8"/>
    <p:sldLayoutId id="2147488383" r:id="rId9"/>
    <p:sldLayoutId id="2147488384" r:id="rId10"/>
    <p:sldLayoutId id="2147488385"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4"/>
          <p:cNvSpPr>
            <a:spLocks noGrp="1" noChangeArrowheads="1"/>
          </p:cNvSpPr>
          <p:nvPr>
            <p:ph type="body" idx="1"/>
          </p:nvPr>
        </p:nvSpPr>
        <p:spPr bwMode="auto">
          <a:xfrm>
            <a:off x="457200" y="14128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1" name="Rectangle 5"/>
          <p:cNvSpPr>
            <a:spLocks noGrp="1" noChangeArrowheads="1"/>
          </p:cNvSpPr>
          <p:nvPr>
            <p:ph type="ftr" sz="quarter" idx="3"/>
          </p:nvPr>
        </p:nvSpPr>
        <p:spPr bwMode="auto">
          <a:xfrm>
            <a:off x="3124200" y="62595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b="0">
              <a:solidFill>
                <a:prstClr val="white"/>
              </a:solidFill>
            </a:endParaRPr>
          </a:p>
        </p:txBody>
      </p:sp>
      <p:sp>
        <p:nvSpPr>
          <p:cNvPr id="4102" name="Rectangle 6"/>
          <p:cNvSpPr>
            <a:spLocks noGrp="1" noChangeArrowheads="1"/>
          </p:cNvSpPr>
          <p:nvPr>
            <p:ph type="sldNum" sz="quarter" idx="4"/>
          </p:nvPr>
        </p:nvSpPr>
        <p:spPr bwMode="auto">
          <a:xfrm>
            <a:off x="6553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19A64E40-3FF0-4206-8394-9572DA62A538}" type="slidenum">
              <a:rPr lang="en-US" b="0">
                <a:solidFill>
                  <a:prstClr val="white"/>
                </a:solidFill>
              </a:rPr>
              <a:pPr>
                <a:defRPr/>
              </a:pPr>
              <a:t>‹#›</a:t>
            </a:fld>
            <a:endParaRPr lang="en-US" b="0">
              <a:solidFill>
                <a:prstClr val="white"/>
              </a:solidFill>
            </a:endParaRPr>
          </a:p>
        </p:txBody>
      </p:sp>
      <p:sp>
        <p:nvSpPr>
          <p:cNvPr id="4103" name="Rectangle 7"/>
          <p:cNvSpPr>
            <a:spLocks noGrp="1" noChangeArrowheads="1"/>
          </p:cNvSpPr>
          <p:nvPr>
            <p:ph type="dt" sz="half" idx="2"/>
          </p:nvPr>
        </p:nvSpPr>
        <p:spPr bwMode="auto">
          <a:xfrm>
            <a:off x="457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b="0">
              <a:solidFill>
                <a:prstClr val="white"/>
              </a:solidFill>
            </a:endParaRPr>
          </a:p>
        </p:txBody>
      </p:sp>
    </p:spTree>
    <p:extLst>
      <p:ext uri="{BB962C8B-B14F-4D97-AF65-F5344CB8AC3E}">
        <p14:creationId xmlns:p14="http://schemas.microsoft.com/office/powerpoint/2010/main" val="3528019978"/>
      </p:ext>
    </p:extLst>
  </p:cSld>
  <p:clrMap bg1="lt1" tx1="dk1" bg2="lt2" tx2="dk2" accent1="accent1" accent2="accent2" accent3="accent3" accent4="accent4" accent5="accent5" accent6="accent6" hlink="hlink" folHlink="folHlink"/>
  <p:sldLayoutIdLst>
    <p:sldLayoutId id="2147488388" r:id="rId1"/>
    <p:sldLayoutId id="2147488389" r:id="rId2"/>
    <p:sldLayoutId id="2147488390" r:id="rId3"/>
    <p:sldLayoutId id="2147488391" r:id="rId4"/>
    <p:sldLayoutId id="2147488392" r:id="rId5"/>
    <p:sldLayoutId id="2147488393" r:id="rId6"/>
    <p:sldLayoutId id="2147488394" r:id="rId7"/>
    <p:sldLayoutId id="2147488395" r:id="rId8"/>
    <p:sldLayoutId id="2147488396" r:id="rId9"/>
    <p:sldLayoutId id="2147488397" r:id="rId10"/>
    <p:sldLayoutId id="2147488398"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8" name="Rectangle 27"/>
          <p:cNvSpPr/>
          <p:nvPr userDrawn="1"/>
        </p:nvSpPr>
        <p:spPr>
          <a:xfrm>
            <a:off x="0" y="5943600"/>
            <a:ext cx="9144000" cy="9144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2" name="Group 1"/>
          <p:cNvGrpSpPr/>
          <p:nvPr userDrawn="1"/>
        </p:nvGrpSpPr>
        <p:grpSpPr>
          <a:xfrm>
            <a:off x="127816" y="5990189"/>
            <a:ext cx="914400" cy="838200"/>
            <a:chOff x="533400" y="381000"/>
            <a:chExt cx="914400" cy="838200"/>
          </a:xfrm>
        </p:grpSpPr>
        <p:sp>
          <p:nvSpPr>
            <p:cNvPr id="7" name="Rounded Rectangle 6"/>
            <p:cNvSpPr/>
            <p:nvPr userDrawn="1"/>
          </p:nvSpPr>
          <p:spPr>
            <a:xfrm>
              <a:off x="533400" y="3810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sp>
          <p:nvSpPr>
            <p:cNvPr id="8" name="Oval 7"/>
            <p:cNvSpPr/>
            <p:nvPr userDrawn="1"/>
          </p:nvSpPr>
          <p:spPr>
            <a:xfrm>
              <a:off x="723900" y="5334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cxnSp>
          <p:nvCxnSpPr>
            <p:cNvPr id="9" name="Straight Connector 8"/>
            <p:cNvCxnSpPr/>
            <p:nvPr userDrawn="1"/>
          </p:nvCxnSpPr>
          <p:spPr>
            <a:xfrm flipH="1">
              <a:off x="628650" y="457200"/>
              <a:ext cx="723900" cy="68580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4" name="Group 3"/>
          <p:cNvGrpSpPr/>
          <p:nvPr userDrawn="1"/>
        </p:nvGrpSpPr>
        <p:grpSpPr>
          <a:xfrm>
            <a:off x="2402318" y="5990189"/>
            <a:ext cx="914400" cy="838200"/>
            <a:chOff x="1828800" y="400050"/>
            <a:chExt cx="914400" cy="838200"/>
          </a:xfrm>
        </p:grpSpPr>
        <p:sp>
          <p:nvSpPr>
            <p:cNvPr id="15" name="Rounded Rectangle 14"/>
            <p:cNvSpPr/>
            <p:nvPr userDrawn="1"/>
          </p:nvSpPr>
          <p:spPr>
            <a:xfrm>
              <a:off x="1828800" y="40005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16" name="Picture 8"/>
            <p:cNvPicPr>
              <a:picLocks noChangeAspect="1" noChangeArrowheads="1"/>
            </p:cNvPicPr>
            <p:nvPr userDrawn="1"/>
          </p:nvPicPr>
          <p:blipFill>
            <a:blip r:embed="rId13"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1874520" y="407670"/>
              <a:ext cx="822960"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Rounded Rectangle 16"/>
          <p:cNvSpPr/>
          <p:nvPr userDrawn="1"/>
        </p:nvSpPr>
        <p:spPr>
          <a:xfrm>
            <a:off x="3539569" y="5990189"/>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grpSp>
        <p:nvGrpSpPr>
          <p:cNvPr id="6" name="Group 5"/>
          <p:cNvGrpSpPr/>
          <p:nvPr userDrawn="1"/>
        </p:nvGrpSpPr>
        <p:grpSpPr>
          <a:xfrm>
            <a:off x="4676820" y="5990189"/>
            <a:ext cx="914400" cy="838200"/>
            <a:chOff x="1884407" y="3819176"/>
            <a:chExt cx="914400" cy="838200"/>
          </a:xfrm>
        </p:grpSpPr>
        <p:sp>
          <p:nvSpPr>
            <p:cNvPr id="20" name="Rounded Rectangle 19"/>
            <p:cNvSpPr/>
            <p:nvPr userDrawn="1"/>
          </p:nvSpPr>
          <p:spPr>
            <a:xfrm>
              <a:off x="1884407" y="3819176"/>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1" name="Picture 17"/>
            <p:cNvPicPr>
              <a:picLocks noChangeAspect="1" noChangeArrowheads="1"/>
            </p:cNvPicPr>
            <p:nvPr userDrawn="1"/>
          </p:nvPicPr>
          <p:blipFill>
            <a:blip r:embed="rId14"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a:stretch>
              <a:fillRect/>
            </a:stretch>
          </p:blipFill>
          <p:spPr bwMode="auto">
            <a:xfrm>
              <a:off x="1930127" y="3929666"/>
              <a:ext cx="822960" cy="61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userDrawn="1"/>
        </p:nvGrpSpPr>
        <p:grpSpPr>
          <a:xfrm>
            <a:off x="5814071" y="5616189"/>
            <a:ext cx="914400" cy="1212200"/>
            <a:chOff x="3414713" y="168121"/>
            <a:chExt cx="914400" cy="1212200"/>
          </a:xfrm>
        </p:grpSpPr>
        <p:sp>
          <p:nvSpPr>
            <p:cNvPr id="23" name="Rounded Rectangle 22"/>
            <p:cNvSpPr/>
            <p:nvPr userDrawn="1"/>
          </p:nvSpPr>
          <p:spPr>
            <a:xfrm>
              <a:off x="3414713" y="5334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4" name="Picture 14"/>
            <p:cNvPicPr>
              <a:picLocks noChangeAspect="1" noChangeArrowheads="1"/>
            </p:cNvPicPr>
            <p:nvPr userDrawn="1"/>
          </p:nvPicPr>
          <p:blipFill>
            <a:blip r:embed="rId15"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rot="987372">
              <a:off x="3609558" y="168121"/>
              <a:ext cx="651692" cy="121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 name="Group 21"/>
          <p:cNvGrpSpPr/>
          <p:nvPr userDrawn="1"/>
        </p:nvGrpSpPr>
        <p:grpSpPr>
          <a:xfrm>
            <a:off x="6951322" y="5990189"/>
            <a:ext cx="914400" cy="838200"/>
            <a:chOff x="561012" y="3886200"/>
            <a:chExt cx="914400" cy="838200"/>
          </a:xfrm>
        </p:grpSpPr>
        <p:sp>
          <p:nvSpPr>
            <p:cNvPr id="26" name="Rounded Rectangle 25"/>
            <p:cNvSpPr/>
            <p:nvPr userDrawn="1"/>
          </p:nvSpPr>
          <p:spPr>
            <a:xfrm>
              <a:off x="561012" y="38862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7" name="Picture 5"/>
            <p:cNvPicPr>
              <a:picLocks noChangeAspect="1" noChangeArrowheads="1"/>
            </p:cNvPicPr>
            <p:nvPr userDrawn="1"/>
          </p:nvPicPr>
          <p:blipFill>
            <a:blip r:embed="rId16"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652452" y="3953225"/>
              <a:ext cx="731520" cy="704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49" name="Group 2048"/>
          <p:cNvGrpSpPr/>
          <p:nvPr userDrawn="1"/>
        </p:nvGrpSpPr>
        <p:grpSpPr>
          <a:xfrm>
            <a:off x="8088571" y="5990189"/>
            <a:ext cx="914400" cy="838200"/>
            <a:chOff x="8088571" y="6019064"/>
            <a:chExt cx="914400" cy="838200"/>
          </a:xfrm>
        </p:grpSpPr>
        <p:sp>
          <p:nvSpPr>
            <p:cNvPr id="33" name="Rounded Rectangle 32"/>
            <p:cNvSpPr/>
            <p:nvPr userDrawn="1"/>
          </p:nvSpPr>
          <p:spPr>
            <a:xfrm>
              <a:off x="8088571" y="6019064"/>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34" name="Picture 8"/>
            <p:cNvPicPr>
              <a:picLocks noChangeAspect="1" noChangeArrowheads="1"/>
            </p:cNvPicPr>
            <p:nvPr userDrawn="1"/>
          </p:nvPicPr>
          <p:blipFill>
            <a:blip r:embed="rId17"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8088571" y="6119802"/>
              <a:ext cx="914400" cy="706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48" name="Group 2047"/>
          <p:cNvGrpSpPr/>
          <p:nvPr userDrawn="1"/>
        </p:nvGrpSpPr>
        <p:grpSpPr>
          <a:xfrm>
            <a:off x="1231685" y="5990189"/>
            <a:ext cx="914400" cy="838200"/>
            <a:chOff x="1231685" y="5990319"/>
            <a:chExt cx="914400" cy="838200"/>
          </a:xfrm>
        </p:grpSpPr>
        <p:sp>
          <p:nvSpPr>
            <p:cNvPr id="41" name="Rounded Rectangle 40"/>
            <p:cNvSpPr/>
            <p:nvPr userDrawn="1"/>
          </p:nvSpPr>
          <p:spPr>
            <a:xfrm>
              <a:off x="1231685" y="5990319"/>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45" name="Picture 3"/>
            <p:cNvPicPr>
              <a:picLocks noChangeAspect="1" noChangeArrowheads="1"/>
            </p:cNvPicPr>
            <p:nvPr userDrawn="1"/>
          </p:nvPicPr>
          <p:blipFill>
            <a:blip r:embed="rId18"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rot="20435846">
              <a:off x="1231685" y="6079422"/>
              <a:ext cx="914400" cy="56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userDrawn="1"/>
        </p:nvPicPr>
        <p:blipFill>
          <a:blip r:embed="rId19"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3581102" y="5995397"/>
            <a:ext cx="843272"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0485791"/>
      </p:ext>
    </p:extLst>
  </p:cSld>
  <p:clrMap bg1="lt1" tx1="dk1" bg2="lt2" tx2="dk2" accent1="accent1" accent2="accent2" accent3="accent3" accent4="accent4" accent5="accent5" accent6="accent6" hlink="hlink" folHlink="folHlink"/>
  <p:sldLayoutIdLst>
    <p:sldLayoutId id="2147488400" r:id="rId1"/>
    <p:sldLayoutId id="2147488401" r:id="rId2"/>
    <p:sldLayoutId id="2147488402" r:id="rId3"/>
    <p:sldLayoutId id="2147488403" r:id="rId4"/>
    <p:sldLayoutId id="2147488404" r:id="rId5"/>
    <p:sldLayoutId id="2147488405" r:id="rId6"/>
    <p:sldLayoutId id="2147488406" r:id="rId7"/>
    <p:sldLayoutId id="2147488407" r:id="rId8"/>
    <p:sldLayoutId id="2147488408" r:id="rId9"/>
    <p:sldLayoutId id="2147488409" r:id="rId10"/>
    <p:sldLayoutId id="2147488410"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fld id="{1DD99336-281E-4F82-9B57-13F9705F03D0}" type="datetimeFigureOut">
              <a:rPr lang="en-US" b="0">
                <a:solidFill>
                  <a:prstClr val="black"/>
                </a:solidFill>
              </a:rPr>
              <a:pPr>
                <a:defRPr/>
              </a:pPr>
              <a:t>9/20/2015</a:t>
            </a:fld>
            <a:endParaRPr lang="en-US" b="0">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b="0">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0416BD4E-44EC-4106-8AA0-E17A80EA05B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840296056"/>
      </p:ext>
    </p:extLst>
  </p:cSld>
  <p:clrMap bg1="lt1" tx1="dk1" bg2="lt2" tx2="dk2" accent1="accent1" accent2="accent2" accent3="accent3" accent4="accent4" accent5="accent5" accent6="accent6" hlink="hlink" folHlink="folHlink"/>
  <p:sldLayoutIdLst>
    <p:sldLayoutId id="2147488412" r:id="rId1"/>
    <p:sldLayoutId id="2147488413" r:id="rId2"/>
    <p:sldLayoutId id="2147488414" r:id="rId3"/>
    <p:sldLayoutId id="2147488415" r:id="rId4"/>
    <p:sldLayoutId id="2147488416" r:id="rId5"/>
    <p:sldLayoutId id="2147488417" r:id="rId6"/>
    <p:sldLayoutId id="2147488418" r:id="rId7"/>
    <p:sldLayoutId id="2147488419" r:id="rId8"/>
    <p:sldLayoutId id="2147488420" r:id="rId9"/>
    <p:sldLayoutId id="2147488421" r:id="rId10"/>
    <p:sldLayoutId id="2147488422"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chemeClr val="tx1"/>
        </a:buClr>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defRPr>
      </a:lvl3pPr>
      <a:lvl4pPr marL="1600200" indent="-228600" algn="l" rtl="0" eaLnBrk="0" fontAlgn="base" hangingPunct="0">
        <a:spcBef>
          <a:spcPct val="20000"/>
        </a:spcBef>
        <a:spcAft>
          <a:spcPct val="0"/>
        </a:spcAft>
        <a:buClr>
          <a:schemeClr val="tx1"/>
        </a:buClr>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120650" y="152400"/>
            <a:ext cx="8870950"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120650" y="1371600"/>
            <a:ext cx="8864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Times New Roman" pitchFamily="18" charset="0"/>
              </a:defRPr>
            </a:lvl1pPr>
          </a:lstStyle>
          <a:p>
            <a:pPr>
              <a:defRPr/>
            </a:pPr>
            <a:endParaRPr lang="en-US" b="0"/>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Times New Roman" pitchFamily="18" charset="0"/>
              </a:defRPr>
            </a:lvl1pPr>
          </a:lstStyle>
          <a:p>
            <a:pPr>
              <a:defRPr/>
            </a:pPr>
            <a:endParaRPr lang="en-US" b="0"/>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Times New Roman" pitchFamily="18" charset="0"/>
              </a:defRPr>
            </a:lvl1pPr>
          </a:lstStyle>
          <a:p>
            <a:pPr>
              <a:defRPr/>
            </a:pPr>
            <a:fld id="{69A8FD58-B70A-4F4F-BEE7-8103AA92E532}" type="slidenum">
              <a:rPr lang="en-US" b="0"/>
              <a:pPr>
                <a:defRPr/>
              </a:pPr>
              <a:t>‹#›</a:t>
            </a:fld>
            <a:endParaRPr lang="en-US" b="0"/>
          </a:p>
        </p:txBody>
      </p:sp>
    </p:spTree>
    <p:extLst>
      <p:ext uri="{BB962C8B-B14F-4D97-AF65-F5344CB8AC3E}">
        <p14:creationId xmlns:p14="http://schemas.microsoft.com/office/powerpoint/2010/main" val="3028273557"/>
      </p:ext>
    </p:extLst>
  </p:cSld>
  <p:clrMap bg1="dk2" tx1="lt1" bg2="dk1" tx2="lt2" accent1="accent1" accent2="accent2" accent3="accent3" accent4="accent4" accent5="accent5" accent6="accent6" hlink="hlink" folHlink="folHlink"/>
  <p:sldLayoutIdLst>
    <p:sldLayoutId id="2147488426" r:id="rId1"/>
  </p:sldLayoutIdLst>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Times New Roman" pitchFamily="18" charset="0"/>
        </a:defRPr>
      </a:lvl2pPr>
      <a:lvl3pPr algn="ctr" rtl="0" eaLnBrk="0" fontAlgn="base" hangingPunct="0">
        <a:spcBef>
          <a:spcPct val="0"/>
        </a:spcBef>
        <a:spcAft>
          <a:spcPct val="0"/>
        </a:spcAft>
        <a:defRPr sz="3600" b="1">
          <a:solidFill>
            <a:schemeClr val="tx2"/>
          </a:solidFill>
          <a:latin typeface="Times New Roman" pitchFamily="18" charset="0"/>
        </a:defRPr>
      </a:lvl3pPr>
      <a:lvl4pPr algn="ctr" rtl="0" eaLnBrk="0" fontAlgn="base" hangingPunct="0">
        <a:spcBef>
          <a:spcPct val="0"/>
        </a:spcBef>
        <a:spcAft>
          <a:spcPct val="0"/>
        </a:spcAft>
        <a:defRPr sz="3600" b="1">
          <a:solidFill>
            <a:schemeClr val="tx2"/>
          </a:solidFill>
          <a:latin typeface="Times New Roman" pitchFamily="18" charset="0"/>
        </a:defRPr>
      </a:lvl4pPr>
      <a:lvl5pPr algn="ctr" rtl="0" eaLnBrk="0" fontAlgn="base" hangingPunct="0">
        <a:spcBef>
          <a:spcPct val="0"/>
        </a:spcBef>
        <a:spcAft>
          <a:spcPct val="0"/>
        </a:spcAft>
        <a:defRPr sz="3600" b="1">
          <a:solidFill>
            <a:schemeClr val="tx2"/>
          </a:solidFill>
          <a:latin typeface="Times New Roman" pitchFamily="18" charset="0"/>
        </a:defRPr>
      </a:lvl5pPr>
      <a:lvl6pPr marL="457200" algn="ctr" rtl="0" fontAlgn="base">
        <a:spcBef>
          <a:spcPct val="0"/>
        </a:spcBef>
        <a:spcAft>
          <a:spcPct val="0"/>
        </a:spcAft>
        <a:defRPr sz="3600" b="1">
          <a:solidFill>
            <a:schemeClr val="tx2"/>
          </a:solidFill>
          <a:latin typeface="Times New Roman" pitchFamily="18" charset="0"/>
        </a:defRPr>
      </a:lvl6pPr>
      <a:lvl7pPr marL="914400" algn="ctr" rtl="0" fontAlgn="base">
        <a:spcBef>
          <a:spcPct val="0"/>
        </a:spcBef>
        <a:spcAft>
          <a:spcPct val="0"/>
        </a:spcAft>
        <a:defRPr sz="3600" b="1">
          <a:solidFill>
            <a:schemeClr val="tx2"/>
          </a:solidFill>
          <a:latin typeface="Times New Roman" pitchFamily="18" charset="0"/>
        </a:defRPr>
      </a:lvl7pPr>
      <a:lvl8pPr marL="1371600" algn="ctr" rtl="0" fontAlgn="base">
        <a:spcBef>
          <a:spcPct val="0"/>
        </a:spcBef>
        <a:spcAft>
          <a:spcPct val="0"/>
        </a:spcAft>
        <a:defRPr sz="3600" b="1">
          <a:solidFill>
            <a:schemeClr val="tx2"/>
          </a:solidFill>
          <a:latin typeface="Times New Roman" pitchFamily="18" charset="0"/>
        </a:defRPr>
      </a:lvl8pPr>
      <a:lvl9pPr marL="1828800" algn="ctr" rtl="0" fontAlgn="base">
        <a:spcBef>
          <a:spcPct val="0"/>
        </a:spcBef>
        <a:spcAft>
          <a:spcPct val="0"/>
        </a:spcAft>
        <a:defRPr sz="3600" b="1">
          <a:solidFill>
            <a:schemeClr val="tx2"/>
          </a:solidFill>
          <a:latin typeface="Times New Roman" pitchFamily="18" charset="0"/>
        </a:defRPr>
      </a:lvl9pPr>
    </p:titleStyle>
    <p:bodyStyle>
      <a:lvl1pPr marL="342900" indent="-342900" algn="l" rtl="0" eaLnBrk="0" fontAlgn="base" hangingPunct="0">
        <a:spcBef>
          <a:spcPct val="50000"/>
        </a:spcBef>
        <a:spcAft>
          <a:spcPct val="0"/>
        </a:spcAft>
        <a:buClr>
          <a:schemeClr val="accent1"/>
        </a:buClr>
        <a:buFont typeface="Wingdings" pitchFamily="2" charset="2"/>
        <a:buChar char="§"/>
        <a:defRPr sz="3200" b="1">
          <a:solidFill>
            <a:schemeClr val="tx1"/>
          </a:solidFill>
          <a:latin typeface="+mn-lt"/>
          <a:ea typeface="+mn-ea"/>
          <a:cs typeface="+mn-cs"/>
        </a:defRPr>
      </a:lvl1pPr>
      <a:lvl2pPr marL="742950" indent="-285750" algn="l" rtl="0" eaLnBrk="0" fontAlgn="base" hangingPunct="0">
        <a:spcBef>
          <a:spcPct val="50000"/>
        </a:spcBef>
        <a:spcAft>
          <a:spcPct val="0"/>
        </a:spcAft>
        <a:buChar char="–"/>
        <a:defRPr sz="2800" b="1">
          <a:solidFill>
            <a:schemeClr val="accent2"/>
          </a:solidFill>
          <a:latin typeface="+mn-lt"/>
        </a:defRPr>
      </a:lvl2pPr>
      <a:lvl3pPr marL="1143000" indent="-228600" algn="l" rtl="0" eaLnBrk="0" fontAlgn="base" hangingPunct="0">
        <a:spcBef>
          <a:spcPct val="50000"/>
        </a:spcBef>
        <a:spcAft>
          <a:spcPct val="0"/>
        </a:spcAft>
        <a:buChar char="•"/>
        <a:defRPr sz="2400">
          <a:solidFill>
            <a:schemeClr val="tx1"/>
          </a:solidFill>
          <a:latin typeface="+mn-lt"/>
        </a:defRPr>
      </a:lvl3pPr>
      <a:lvl4pPr marL="1600200" indent="-228600" algn="l" rtl="0" eaLnBrk="0" fontAlgn="base" hangingPunct="0">
        <a:spcBef>
          <a:spcPct val="50000"/>
        </a:spcBef>
        <a:spcAft>
          <a:spcPct val="0"/>
        </a:spcAft>
        <a:buChar char="–"/>
        <a:defRPr sz="2000">
          <a:solidFill>
            <a:schemeClr val="tx1"/>
          </a:solidFill>
          <a:latin typeface="+mn-lt"/>
        </a:defRPr>
      </a:lvl4pPr>
      <a:lvl5pPr marL="2057400" indent="-228600" algn="l" rtl="0" eaLnBrk="0" fontAlgn="base" hangingPunct="0">
        <a:spcBef>
          <a:spcPct val="50000"/>
        </a:spcBef>
        <a:spcAft>
          <a:spcPct val="0"/>
        </a:spcAft>
        <a:buChar char="»"/>
        <a:defRPr sz="2000">
          <a:solidFill>
            <a:schemeClr val="tx1"/>
          </a:solidFill>
          <a:latin typeface="+mn-lt"/>
        </a:defRPr>
      </a:lvl5pPr>
      <a:lvl6pPr marL="2514600" indent="-228600" algn="l" rtl="0" fontAlgn="base">
        <a:spcBef>
          <a:spcPct val="50000"/>
        </a:spcBef>
        <a:spcAft>
          <a:spcPct val="0"/>
        </a:spcAft>
        <a:buChar char="»"/>
        <a:defRPr sz="2000">
          <a:solidFill>
            <a:schemeClr val="tx1"/>
          </a:solidFill>
          <a:latin typeface="+mn-lt"/>
        </a:defRPr>
      </a:lvl6pPr>
      <a:lvl7pPr marL="2971800" indent="-228600" algn="l" rtl="0" fontAlgn="base">
        <a:spcBef>
          <a:spcPct val="50000"/>
        </a:spcBef>
        <a:spcAft>
          <a:spcPct val="0"/>
        </a:spcAft>
        <a:buChar char="»"/>
        <a:defRPr sz="2000">
          <a:solidFill>
            <a:schemeClr val="tx1"/>
          </a:solidFill>
          <a:latin typeface="+mn-lt"/>
        </a:defRPr>
      </a:lvl7pPr>
      <a:lvl8pPr marL="3429000" indent="-228600" algn="l" rtl="0" fontAlgn="base">
        <a:spcBef>
          <a:spcPct val="50000"/>
        </a:spcBef>
        <a:spcAft>
          <a:spcPct val="0"/>
        </a:spcAft>
        <a:buChar char="»"/>
        <a:defRPr sz="2000">
          <a:solidFill>
            <a:schemeClr val="tx1"/>
          </a:solidFill>
          <a:latin typeface="+mn-lt"/>
        </a:defRPr>
      </a:lvl8pPr>
      <a:lvl9pPr marL="3886200" indent="-228600" algn="l" rtl="0" fontAlgn="base">
        <a:spcBef>
          <a:spcPct val="5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png"/><Relationship Id="rId4" Type="http://schemas.openxmlformats.org/officeDocument/2006/relationships/image" Target="../media/image88.emf"/><Relationship Id="rId9" Type="http://schemas.openxmlformats.org/officeDocument/2006/relationships/image" Target="../media/image93.png"/><Relationship Id="rId14" Type="http://schemas.openxmlformats.org/officeDocument/2006/relationships/image" Target="../media/image9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112.png"/><Relationship Id="rId4" Type="http://schemas.openxmlformats.org/officeDocument/2006/relationships/image" Target="../media/image111.png"/></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114.png"/></Relationships>
</file>

<file path=ppt/slides/_rels/slide4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2.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5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124.jpeg"/></Relationships>
</file>

<file path=ppt/slides/_rels/slide5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28.png"/></Relationships>
</file>

<file path=ppt/slides/_rels/slide55.xml.rels><?xml version="1.0" encoding="UTF-8" standalone="yes"?>
<Relationships xmlns="http://schemas.openxmlformats.org/package/2006/relationships"><Relationship Id="rId8" Type="http://schemas.openxmlformats.org/officeDocument/2006/relationships/image" Target="../media/image131.jpeg"/><Relationship Id="rId13" Type="http://schemas.openxmlformats.org/officeDocument/2006/relationships/image" Target="../media/image135.jpeg"/><Relationship Id="rId18" Type="http://schemas.openxmlformats.org/officeDocument/2006/relationships/image" Target="../media/image140.jpeg"/><Relationship Id="rId3" Type="http://schemas.openxmlformats.org/officeDocument/2006/relationships/image" Target="../media/image129.png"/><Relationship Id="rId21" Type="http://schemas.openxmlformats.org/officeDocument/2006/relationships/image" Target="../media/image143.gif"/><Relationship Id="rId7" Type="http://schemas.microsoft.com/office/2007/relationships/hdphoto" Target="../media/hdphoto7.wdp"/><Relationship Id="rId12" Type="http://schemas.openxmlformats.org/officeDocument/2006/relationships/image" Target="../media/image134.jpeg"/><Relationship Id="rId17" Type="http://schemas.openxmlformats.org/officeDocument/2006/relationships/image" Target="../media/image139.png"/><Relationship Id="rId2" Type="http://schemas.openxmlformats.org/officeDocument/2006/relationships/notesSlide" Target="../notesSlides/notesSlide55.xml"/><Relationship Id="rId16" Type="http://schemas.openxmlformats.org/officeDocument/2006/relationships/image" Target="../media/image138.jpeg"/><Relationship Id="rId20" Type="http://schemas.openxmlformats.org/officeDocument/2006/relationships/image" Target="../media/image142.gif"/><Relationship Id="rId1" Type="http://schemas.openxmlformats.org/officeDocument/2006/relationships/slideLayout" Target="../slideLayouts/slideLayout6.xml"/><Relationship Id="rId6" Type="http://schemas.openxmlformats.org/officeDocument/2006/relationships/image" Target="../media/image130.png"/><Relationship Id="rId11" Type="http://schemas.microsoft.com/office/2007/relationships/hdphoto" Target="../media/hdphoto8.wdp"/><Relationship Id="rId5" Type="http://schemas.openxmlformats.org/officeDocument/2006/relationships/image" Target="../media/image127.png"/><Relationship Id="rId15" Type="http://schemas.openxmlformats.org/officeDocument/2006/relationships/image" Target="../media/image137.jpeg"/><Relationship Id="rId10" Type="http://schemas.openxmlformats.org/officeDocument/2006/relationships/image" Target="../media/image133.png"/><Relationship Id="rId19" Type="http://schemas.openxmlformats.org/officeDocument/2006/relationships/image" Target="../media/image141.jpeg"/><Relationship Id="rId4" Type="http://schemas.microsoft.com/office/2007/relationships/hdphoto" Target="../media/hdphoto6.wdp"/><Relationship Id="rId9" Type="http://schemas.openxmlformats.org/officeDocument/2006/relationships/image" Target="../media/image132.jpeg"/><Relationship Id="rId14" Type="http://schemas.openxmlformats.org/officeDocument/2006/relationships/image" Target="../media/image136.jpeg"/><Relationship Id="rId22" Type="http://schemas.openxmlformats.org/officeDocument/2006/relationships/image" Target="../media/image144.jpeg"/></Relationships>
</file>

<file path=ppt/slides/_rels/slide5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5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51.png"/><Relationship Id="rId4" Type="http://schemas.openxmlformats.org/officeDocument/2006/relationships/image" Target="../media/image150.jpg"/></Relationships>
</file>

<file path=ppt/slides/_rels/slide5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6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61.jpeg"/></Relationships>
</file>

<file path=ppt/slides/_rels/slide6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64.jpeg"/><Relationship Id="rId4" Type="http://schemas.openxmlformats.org/officeDocument/2006/relationships/image" Target="../media/image163.png"/></Relationships>
</file>

<file path=ppt/slides/_rels/slide68.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2.png"/><Relationship Id="rId7" Type="http://schemas.openxmlformats.org/officeDocument/2006/relationships/image" Target="../media/image168.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jpeg"/></Relationships>
</file>

<file path=ppt/slides/_rels/slide6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71.xml"/><Relationship Id="rId1" Type="http://schemas.openxmlformats.org/officeDocument/2006/relationships/slideLayout" Target="../slideLayouts/slideLayout71.xml"/><Relationship Id="rId4" Type="http://schemas.openxmlformats.org/officeDocument/2006/relationships/image" Target="../media/image173.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176.png"/></Relationships>
</file>

<file path=ppt/slides/_rels/slide7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7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79.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80.png"/><Relationship Id="rId7" Type="http://schemas.openxmlformats.org/officeDocument/2006/relationships/diagramQuickStyle" Target="../diagrams/quickStyle1.xml"/><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82.jpeg"/><Relationship Id="rId4" Type="http://schemas.openxmlformats.org/officeDocument/2006/relationships/image" Target="../media/image181.png"/><Relationship Id="rId9" Type="http://schemas.microsoft.com/office/2007/relationships/diagramDrawing" Target="../diagrams/drawing1.xml"/></Relationships>
</file>

<file path=ppt/slides/_rels/slide7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0.xml"/><Relationship Id="rId1" Type="http://schemas.openxmlformats.org/officeDocument/2006/relationships/slideLayout" Target="../slideLayouts/slideLayout14.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8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82.xml"/><Relationship Id="rId1" Type="http://schemas.openxmlformats.org/officeDocument/2006/relationships/slideLayout" Target="../slideLayouts/slideLayout14.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83.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notesSlide" Target="../notesSlides/notesSlide83.xml"/><Relationship Id="rId1" Type="http://schemas.openxmlformats.org/officeDocument/2006/relationships/slideLayout" Target="../slideLayouts/slideLayout14.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84.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84.xml"/><Relationship Id="rId1" Type="http://schemas.openxmlformats.org/officeDocument/2006/relationships/slideLayout" Target="../slideLayouts/slideLayout14.xml"/><Relationship Id="rId4" Type="http://schemas.openxmlformats.org/officeDocument/2006/relationships/image" Target="../media/image201.jpeg"/></Relationships>
</file>

<file path=ppt/slides/_rels/slide85.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85.xml"/><Relationship Id="rId1" Type="http://schemas.openxmlformats.org/officeDocument/2006/relationships/slideLayout" Target="../slideLayouts/slideLayout14.xml"/><Relationship Id="rId5" Type="http://schemas.openxmlformats.org/officeDocument/2006/relationships/image" Target="../media/image204.jpeg"/><Relationship Id="rId4" Type="http://schemas.openxmlformats.org/officeDocument/2006/relationships/image" Target="../media/image203.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207.png"/><Relationship Id="rId4" Type="http://schemas.openxmlformats.org/officeDocument/2006/relationships/image" Target="../media/image206.png"/></Relationships>
</file>

<file path=ppt/slides/_rels/slide8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9.PNG"/><Relationship Id="rId7" Type="http://schemas.openxmlformats.org/officeDocument/2006/relationships/image" Target="../media/image213.PNG"/><Relationship Id="rId2" Type="http://schemas.openxmlformats.org/officeDocument/2006/relationships/notesSlide" Target="../notesSlides/notesSlide89.xml"/><Relationship Id="rId1" Type="http://schemas.openxmlformats.org/officeDocument/2006/relationships/slideLayout" Target="../slideLayouts/slideLayout15.xml"/><Relationship Id="rId6" Type="http://schemas.openxmlformats.org/officeDocument/2006/relationships/image" Target="../media/image212.jpeg"/><Relationship Id="rId5" Type="http://schemas.openxmlformats.org/officeDocument/2006/relationships/image" Target="../media/image211.PNG"/><Relationship Id="rId4" Type="http://schemas.openxmlformats.org/officeDocument/2006/relationships/image" Target="../media/image210.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15.tif"/><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91.xml"/><Relationship Id="rId1" Type="http://schemas.openxmlformats.org/officeDocument/2006/relationships/slideLayout" Target="../slideLayouts/slideLayout12.xml"/><Relationship Id="rId4" Type="http://schemas.openxmlformats.org/officeDocument/2006/relationships/image" Target="../media/image2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0" y="1569580"/>
            <a:ext cx="9144000" cy="3567688"/>
          </a:xfrm>
          <a:effectLst/>
        </p:spPr>
        <p:txBody>
          <a:bodyPr/>
          <a:lstStyle/>
          <a:p>
            <a:pPr algn="ctr" eaLnBrk="1" fontAlgn="auto" hangingPunct="1">
              <a:spcAft>
                <a:spcPts val="0"/>
              </a:spcAft>
              <a:defRPr/>
            </a:pPr>
            <a:r>
              <a:rPr lang="en-US" sz="3400" cap="none" dirty="0" smtClean="0">
                <a:solidFill>
                  <a:schemeClr val="tx1"/>
                </a:solidFill>
                <a:effectLst/>
                <a:latin typeface="Arial" pitchFamily="34" charset="0"/>
                <a:cs typeface="Arial" pitchFamily="34" charset="0"/>
              </a:rPr>
              <a:t>National Advisory Council </a:t>
            </a:r>
            <a:br>
              <a:rPr lang="en-US" sz="3400" cap="none" dirty="0" smtClean="0">
                <a:solidFill>
                  <a:schemeClr val="tx1"/>
                </a:solidFill>
                <a:effectLst/>
                <a:latin typeface="Arial" pitchFamily="34" charset="0"/>
                <a:cs typeface="Arial" pitchFamily="34" charset="0"/>
              </a:rPr>
            </a:br>
            <a:r>
              <a:rPr lang="en-US" sz="3400" cap="none" dirty="0" smtClean="0">
                <a:solidFill>
                  <a:schemeClr val="tx1"/>
                </a:solidFill>
                <a:effectLst/>
                <a:latin typeface="Arial" pitchFamily="34" charset="0"/>
                <a:cs typeface="Arial" pitchFamily="34" charset="0"/>
              </a:rPr>
              <a:t>for Human Genome Research</a:t>
            </a:r>
            <a:r>
              <a:rPr lang="en-US" sz="3600" cap="none" dirty="0" smtClean="0">
                <a:solidFill>
                  <a:schemeClr val="tx1"/>
                </a:solidFill>
                <a:effectLst/>
                <a:latin typeface="Arial" pitchFamily="34" charset="0"/>
                <a:cs typeface="Arial" pitchFamily="34" charset="0"/>
              </a:rPr>
              <a:t/>
            </a:r>
            <a:br>
              <a:rPr lang="en-US" sz="3600" cap="none" dirty="0" smtClean="0">
                <a:solidFill>
                  <a:schemeClr val="tx1"/>
                </a:solidFill>
                <a:effectLst/>
                <a:latin typeface="Arial" pitchFamily="34" charset="0"/>
                <a:cs typeface="Arial" pitchFamily="34" charset="0"/>
              </a:rPr>
            </a:br>
            <a:r>
              <a:rPr lang="en-US" sz="2000" cap="none" dirty="0" smtClean="0">
                <a:solidFill>
                  <a:schemeClr val="tx1"/>
                </a:solidFill>
                <a:effectLst/>
                <a:latin typeface="Arial" pitchFamily="34" charset="0"/>
                <a:cs typeface="Arial" pitchFamily="34" charset="0"/>
              </a:rPr>
              <a:t/>
            </a:r>
            <a:br>
              <a:rPr lang="en-US" sz="2000" cap="none" dirty="0" smtClean="0">
                <a:solidFill>
                  <a:schemeClr val="tx1"/>
                </a:solidFill>
                <a:effectLst/>
                <a:latin typeface="Arial" pitchFamily="34" charset="0"/>
                <a:cs typeface="Arial" pitchFamily="34" charset="0"/>
              </a:rPr>
            </a:br>
            <a:r>
              <a:rPr lang="en-US" sz="3200" cap="none" dirty="0" smtClean="0">
                <a:solidFill>
                  <a:schemeClr val="bg2">
                    <a:lumMod val="40000"/>
                    <a:lumOff val="60000"/>
                  </a:schemeClr>
                </a:solidFill>
                <a:effectLst/>
                <a:latin typeface="Arial" pitchFamily="34" charset="0"/>
                <a:cs typeface="Arial" pitchFamily="34" charset="0"/>
              </a:rPr>
              <a:t>September 2015</a:t>
            </a:r>
            <a:r>
              <a:rPr lang="en-US" sz="3600" cap="none" dirty="0" smtClean="0">
                <a:solidFill>
                  <a:schemeClr val="tx1"/>
                </a:solidFill>
                <a:effectLst/>
                <a:latin typeface="Arial" pitchFamily="34" charset="0"/>
                <a:cs typeface="Arial" pitchFamily="34" charset="0"/>
              </a:rPr>
              <a:t/>
            </a:r>
            <a:br>
              <a:rPr lang="en-US" sz="3600" cap="none" dirty="0" smtClean="0">
                <a:solidFill>
                  <a:schemeClr val="tx1"/>
                </a:solidFill>
                <a:effectLst/>
                <a:latin typeface="Arial" pitchFamily="34" charset="0"/>
                <a:cs typeface="Arial" pitchFamily="34" charset="0"/>
              </a:rPr>
            </a:br>
            <a:r>
              <a:rPr lang="en-US" sz="2000" cap="none" dirty="0" smtClean="0">
                <a:solidFill>
                  <a:schemeClr val="tx1"/>
                </a:solidFill>
                <a:effectLst/>
                <a:latin typeface="Arial" pitchFamily="34" charset="0"/>
                <a:cs typeface="Arial" pitchFamily="34" charset="0"/>
              </a:rPr>
              <a:t/>
            </a:r>
            <a:br>
              <a:rPr lang="en-US" sz="20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Eric Green, M.D., Ph.D.</a:t>
            </a:r>
            <a:br>
              <a:rPr lang="en-US" sz="32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Director, NHGRI</a:t>
            </a:r>
            <a:endParaRPr lang="en-US" sz="3200" cap="none" dirty="0" smtClean="0">
              <a:solidFill>
                <a:schemeClr val="tx1"/>
              </a:solidFill>
              <a:latin typeface="Arial" pitchFamily="34" charset="0"/>
              <a:cs typeface="Arial" pitchFamily="34" charset="0"/>
            </a:endParaRPr>
          </a:p>
        </p:txBody>
      </p:sp>
      <p:pic>
        <p:nvPicPr>
          <p:cNvPr id="10245" name="Picture 3" descr="helix at bottom new seq 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69013"/>
            <a:ext cx="913447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04577" y="225713"/>
            <a:ext cx="8334846" cy="1015663"/>
          </a:xfrm>
          <a:prstGeom prst="rect">
            <a:avLst/>
          </a:prstGeom>
          <a:solidFill>
            <a:srgbClr val="009900"/>
          </a:solidFill>
          <a:scene3d>
            <a:camera prst="orthographicFront"/>
            <a:lightRig rig="threePt" dir="t"/>
          </a:scene3d>
          <a:sp3d>
            <a:bevelT w="101600" prst="riblet"/>
          </a:sp3d>
        </p:spPr>
        <p:txBody>
          <a:bodyPr wrap="none" rtlCol="0">
            <a:spAutoFit/>
          </a:bodyPr>
          <a:lstStyle/>
          <a:p>
            <a:r>
              <a:rPr lang="en-US" sz="6000" dirty="0">
                <a:solidFill>
                  <a:schemeClr val="bg2">
                    <a:lumMod val="20000"/>
                    <a:lumOff val="80000"/>
                  </a:schemeClr>
                </a:solidFill>
                <a:cs typeface="Arial" pitchFamily="34" charset="0"/>
              </a:rPr>
              <a:t>DIRECTOR’S REPORT</a:t>
            </a:r>
            <a:endParaRPr lang="en-US" sz="6000" dirty="0">
              <a:solidFill>
                <a:schemeClr val="bg2">
                  <a:lumMod val="20000"/>
                  <a:lumOff val="80000"/>
                </a:schemeClr>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5259" y="5134403"/>
            <a:ext cx="2933483" cy="735769"/>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4293433"/>
      </p:ext>
    </p:extLst>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3414"/>
            <a:ext cx="9144000" cy="704848"/>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pitchFamily="34" charset="0"/>
              </a:rPr>
              <a:t>New </a:t>
            </a:r>
            <a:r>
              <a:rPr lang="en-US" sz="3600" b="1" dirty="0" smtClean="0">
                <a:solidFill>
                  <a:srgbClr val="FFFF00"/>
                </a:solidFill>
                <a:latin typeface="Arial" charset="0"/>
                <a:cs typeface="Arial" pitchFamily="34" charset="0"/>
              </a:rPr>
              <a:t>ASHG-NHGRI </a:t>
            </a:r>
            <a:r>
              <a:rPr lang="en-US" sz="3600" b="1" dirty="0" smtClean="0">
                <a:solidFill>
                  <a:srgbClr val="FFFF00"/>
                </a:solidFill>
                <a:latin typeface="Arial" pitchFamily="34" charset="0"/>
                <a:cs typeface="Arial" pitchFamily="34" charset="0"/>
              </a:rPr>
              <a:t>Fellows</a:t>
            </a:r>
          </a:p>
        </p:txBody>
      </p:sp>
      <p:sp>
        <p:nvSpPr>
          <p:cNvPr id="4" name="TextBox 3"/>
          <p:cNvSpPr txBox="1"/>
          <p:nvPr/>
        </p:nvSpPr>
        <p:spPr>
          <a:xfrm>
            <a:off x="7318375" y="6409022"/>
            <a:ext cx="1653017" cy="400110"/>
          </a:xfrm>
          <a:prstGeom prst="rect">
            <a:avLst/>
          </a:prstGeom>
          <a:solidFill>
            <a:srgbClr val="000066"/>
          </a:solidFill>
        </p:spPr>
        <p:txBody>
          <a:bodyPr wrap="none">
            <a:spAutoFit/>
          </a:bodyPr>
          <a:lstStyle/>
          <a:p>
            <a:pPr>
              <a:defRPr/>
            </a:pPr>
            <a:r>
              <a:rPr lang="en-US" sz="2000" dirty="0" smtClean="0">
                <a:solidFill>
                  <a:srgbClr val="00ADDC">
                    <a:lumMod val="40000"/>
                    <a:lumOff val="60000"/>
                  </a:srgbClr>
                </a:solidFill>
                <a:latin typeface="Arial" charset="0"/>
              </a:rPr>
              <a:t>Document 4</a:t>
            </a:r>
            <a:endParaRPr lang="en-US" sz="2000" dirty="0">
              <a:solidFill>
                <a:srgbClr val="00ADDC">
                  <a:lumMod val="40000"/>
                  <a:lumOff val="60000"/>
                </a:srgbClr>
              </a:solidFill>
              <a:latin typeface="Arial" charset="0"/>
            </a:endParaRPr>
          </a:p>
        </p:txBody>
      </p:sp>
      <p:grpSp>
        <p:nvGrpSpPr>
          <p:cNvPr id="3" name="Group 2"/>
          <p:cNvGrpSpPr/>
          <p:nvPr/>
        </p:nvGrpSpPr>
        <p:grpSpPr>
          <a:xfrm>
            <a:off x="173426" y="968921"/>
            <a:ext cx="4330700" cy="5370273"/>
            <a:chOff x="173426" y="930821"/>
            <a:chExt cx="4330700" cy="5370273"/>
          </a:xfrm>
        </p:grpSpPr>
        <p:sp>
          <p:nvSpPr>
            <p:cNvPr id="6" name="Title 1"/>
            <p:cNvSpPr txBox="1">
              <a:spLocks/>
            </p:cNvSpPr>
            <p:nvPr/>
          </p:nvSpPr>
          <p:spPr>
            <a:xfrm>
              <a:off x="173426" y="4470523"/>
              <a:ext cx="4330700" cy="1830571"/>
            </a:xfrm>
            <a:prstGeom prst="rect">
              <a:avLst/>
            </a:prstGeom>
          </p:spPr>
          <p:txBody>
            <a:bodyPr/>
            <a:lstStyle/>
            <a:p>
              <a:pPr algn="ctr" eaLnBrk="0" hangingPunct="0">
                <a:defRPr/>
              </a:pPr>
              <a:r>
                <a:rPr lang="en-US" sz="3200" spc="-100" dirty="0" smtClean="0">
                  <a:latin typeface="Arial" charset="0"/>
                  <a:ea typeface="+mj-ea"/>
                  <a:cs typeface="Arial" charset="0"/>
                </a:rPr>
                <a:t>Caroline Young, M.S.</a:t>
              </a:r>
            </a:p>
            <a:p>
              <a:pPr algn="ctr" eaLnBrk="0" hangingPunct="0">
                <a:defRPr/>
              </a:pPr>
              <a:endParaRPr lang="en-US" sz="1200" spc="-100" dirty="0" smtClean="0">
                <a:latin typeface="Arial" charset="0"/>
                <a:ea typeface="+mj-ea"/>
                <a:cs typeface="Arial" charset="0"/>
              </a:endParaRPr>
            </a:p>
            <a:p>
              <a:pPr algn="ctr" eaLnBrk="0" hangingPunct="0">
                <a:defRPr/>
              </a:pPr>
              <a:r>
                <a:rPr lang="en-US" sz="2800" spc="-100" dirty="0" smtClean="0">
                  <a:solidFill>
                    <a:srgbClr val="66FF33"/>
                  </a:solidFill>
                  <a:latin typeface="Arial" charset="0"/>
                  <a:ea typeface="+mj-ea"/>
                  <a:cs typeface="Arial" charset="0"/>
                </a:rPr>
                <a:t>Genetics and Public Policy Fellow</a:t>
              </a:r>
              <a:endParaRPr lang="en-US" sz="2800" spc="-100" dirty="0">
                <a:solidFill>
                  <a:srgbClr val="66FF33"/>
                </a:solidFill>
                <a:latin typeface="Arial" charset="0"/>
                <a:ea typeface="+mj-ea"/>
                <a:cs typeface="Arial" charset="0"/>
              </a:endParaRPr>
            </a:p>
          </p:txBody>
        </p:sp>
        <p:pic>
          <p:nvPicPr>
            <p:cNvPr id="1026" name="Picture 2" descr="C:\Users\wisern\AppData\Local\Microsoft\Windows\Temporary Internet Files\Content.Outlook\RFS3OEXC\DSC_0736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502" y="930821"/>
              <a:ext cx="2271197" cy="3460872"/>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4821612" y="968921"/>
            <a:ext cx="4114800" cy="5594294"/>
            <a:chOff x="4745412" y="930821"/>
            <a:chExt cx="4114800" cy="5594294"/>
          </a:xfrm>
        </p:grpSpPr>
        <p:sp>
          <p:nvSpPr>
            <p:cNvPr id="10" name="Title 1"/>
            <p:cNvSpPr txBox="1">
              <a:spLocks/>
            </p:cNvSpPr>
            <p:nvPr/>
          </p:nvSpPr>
          <p:spPr>
            <a:xfrm>
              <a:off x="4745412" y="4470523"/>
              <a:ext cx="4114800" cy="2054592"/>
            </a:xfrm>
            <a:prstGeom prst="rect">
              <a:avLst/>
            </a:prstGeom>
          </p:spPr>
          <p:txBody>
            <a:bodyPr/>
            <a:lstStyle/>
            <a:p>
              <a:pPr algn="ctr" eaLnBrk="0" hangingPunct="0">
                <a:defRPr/>
              </a:pPr>
              <a:r>
                <a:rPr lang="en-US" sz="3200" spc="-100" dirty="0" smtClean="0">
                  <a:latin typeface="Arial" charset="0"/>
                  <a:ea typeface="+mj-ea"/>
                  <a:cs typeface="Arial" charset="0"/>
                </a:rPr>
                <a:t>Julie Nadel, Ph.D.</a:t>
              </a:r>
            </a:p>
            <a:p>
              <a:pPr algn="ctr" eaLnBrk="0" hangingPunct="0">
                <a:defRPr/>
              </a:pPr>
              <a:endParaRPr lang="en-US" sz="1200" dirty="0" smtClean="0">
                <a:cs typeface="Arial" panose="020B0604020202020204" pitchFamily="34" charset="0"/>
              </a:endParaRPr>
            </a:p>
            <a:p>
              <a:pPr algn="ctr" eaLnBrk="0" hangingPunct="0">
                <a:defRPr/>
              </a:pPr>
              <a:r>
                <a:rPr lang="en-US" sz="2800" dirty="0" smtClean="0">
                  <a:solidFill>
                    <a:srgbClr val="66FF33"/>
                  </a:solidFill>
                  <a:cs typeface="Arial" panose="020B0604020202020204" pitchFamily="34" charset="0"/>
                </a:rPr>
                <a:t>Genetics </a:t>
              </a:r>
              <a:r>
                <a:rPr lang="en-US" sz="2800" dirty="0">
                  <a:solidFill>
                    <a:srgbClr val="66FF33"/>
                  </a:solidFill>
                  <a:cs typeface="Arial" panose="020B0604020202020204" pitchFamily="34" charset="0"/>
                </a:rPr>
                <a:t>and Education </a:t>
              </a:r>
              <a:r>
                <a:rPr lang="en-US" sz="2800" dirty="0" smtClean="0">
                  <a:solidFill>
                    <a:srgbClr val="66FF33"/>
                  </a:solidFill>
                  <a:cs typeface="Arial" panose="020B0604020202020204" pitchFamily="34" charset="0"/>
                </a:rPr>
                <a:t>Fellow</a:t>
              </a:r>
              <a:endParaRPr lang="en-US" sz="2800" spc="-100" dirty="0">
                <a:solidFill>
                  <a:srgbClr val="66FF33"/>
                </a:solidFill>
                <a:latin typeface="Arial" charset="0"/>
                <a:ea typeface="+mj-ea"/>
                <a:cs typeface="Arial" charset="0"/>
              </a:endParaRPr>
            </a:p>
          </p:txBody>
        </p:sp>
        <p:pic>
          <p:nvPicPr>
            <p:cNvPr id="2" name="Picture 2" descr="C:\Users\wisern\Desktop\IMG_5162.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667213" y="930821"/>
              <a:ext cx="2271197" cy="3460872"/>
            </a:xfrm>
            <a:prstGeom prst="round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6029081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5"/>
            <a:ext cx="9144000" cy="639763"/>
          </a:xfrm>
        </p:spPr>
        <p:txBody>
          <a:bodyPr/>
          <a:lstStyle/>
          <a:p>
            <a:pPr algn="ctr">
              <a:defRPr/>
            </a:pPr>
            <a:r>
              <a:rPr lang="en-US" sz="3600" b="1" dirty="0" smtClean="0">
                <a:solidFill>
                  <a:srgbClr val="FFFF00"/>
                </a:solidFill>
                <a:latin typeface="Arial" charset="0"/>
                <a:cs typeface="Arial" charset="0"/>
              </a:rPr>
              <a:t>New NHGRI Brochure</a:t>
            </a:r>
            <a:endParaRPr lang="en-US" sz="3600" b="1" dirty="0">
              <a:solidFill>
                <a:srgbClr val="FFFF00"/>
              </a:solidFill>
              <a:latin typeface="Arial" pitchFamily="34" charset="0"/>
              <a:cs typeface="Arial" pitchFamily="34" charset="0"/>
            </a:endParaRPr>
          </a:p>
        </p:txBody>
      </p:sp>
      <p:sp>
        <p:nvSpPr>
          <p:cNvPr id="42" name="Rectangle 41"/>
          <p:cNvSpPr/>
          <p:nvPr/>
        </p:nvSpPr>
        <p:spPr>
          <a:xfrm>
            <a:off x="329795" y="3838520"/>
            <a:ext cx="8970511" cy="2708434"/>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b="1" dirty="0" smtClean="0">
                <a:solidFill>
                  <a:prstClr val="white"/>
                </a:solidFill>
                <a:latin typeface="Arial" charset="0"/>
              </a:rPr>
              <a:t>New brochure features NHGRI’s history, 	organization, core values, and </a:t>
            </a:r>
            <a:r>
              <a:rPr lang="en-US" sz="2800" dirty="0" smtClean="0">
                <a:solidFill>
                  <a:prstClr val="white"/>
                </a:solidFill>
                <a:latin typeface="Arial" charset="0"/>
              </a:rPr>
              <a:t>research 	portfolio </a:t>
            </a:r>
            <a:r>
              <a:rPr lang="en-US" sz="2800" b="1" dirty="0" smtClean="0">
                <a:solidFill>
                  <a:prstClr val="white"/>
                </a:solidFill>
                <a:latin typeface="Arial" charset="0"/>
              </a:rPr>
              <a:t>across four major </a:t>
            </a:r>
            <a:r>
              <a:rPr lang="en-US" sz="2800" dirty="0">
                <a:solidFill>
                  <a:prstClr val="white"/>
                </a:solidFill>
                <a:latin typeface="Arial" charset="0"/>
              </a:rPr>
              <a:t>scientific </a:t>
            </a:r>
            <a:r>
              <a:rPr lang="en-US" sz="2800" b="1" dirty="0" smtClean="0">
                <a:solidFill>
                  <a:prstClr val="white"/>
                </a:solidFill>
                <a:latin typeface="Arial" charset="0"/>
              </a:rPr>
              <a:t>areas </a:t>
            </a:r>
            <a:endParaRPr lang="en-US" sz="2800" dirty="0" smtClean="0">
              <a:solidFill>
                <a:prstClr val="white"/>
              </a:solidFill>
              <a:latin typeface="Arial" charset="0"/>
            </a:endParaRPr>
          </a:p>
          <a:p>
            <a:pPr marL="387350" lvl="2" indent="-228600" defTabSz="627063" eaLnBrk="0" hangingPunct="0">
              <a:spcBef>
                <a:spcPts val="1800"/>
              </a:spcBef>
              <a:buClr>
                <a:schemeClr val="tx1"/>
              </a:buClr>
              <a:buSzPct val="95000"/>
              <a:buFont typeface="Wingdings" pitchFamily="2" charset="2"/>
              <a:buChar char=""/>
              <a:defRPr/>
            </a:pPr>
            <a:r>
              <a:rPr lang="en-US" sz="2800" b="1" dirty="0" smtClean="0">
                <a:solidFill>
                  <a:prstClr val="white"/>
                </a:solidFill>
                <a:latin typeface="Arial" charset="0"/>
              </a:rPr>
              <a:t>PDF version on genome.gov</a:t>
            </a:r>
          </a:p>
          <a:p>
            <a:pPr marL="387350" lvl="2" indent="-228600" defTabSz="627063"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Printed copies available</a:t>
            </a:r>
            <a:endParaRPr lang="en-US" sz="2800" b="1" dirty="0" smtClean="0">
              <a:solidFill>
                <a:prstClr val="white"/>
              </a:solidFill>
              <a:latin typeface="Arial"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a:t>
            </a:r>
            <a:endParaRPr lang="en-US" sz="2000" dirty="0">
              <a:solidFill>
                <a:schemeClr val="accent4">
                  <a:lumMod val="40000"/>
                  <a:lumOff val="60000"/>
                </a:schemeClr>
              </a:solidFill>
              <a:latin typeface="Arial" charset="0"/>
            </a:endParaRPr>
          </a:p>
        </p:txBody>
      </p:sp>
      <p:grpSp>
        <p:nvGrpSpPr>
          <p:cNvPr id="3" name="Group 2"/>
          <p:cNvGrpSpPr/>
          <p:nvPr/>
        </p:nvGrpSpPr>
        <p:grpSpPr>
          <a:xfrm>
            <a:off x="3681503" y="841486"/>
            <a:ext cx="4243297" cy="2674619"/>
            <a:chOff x="3829798" y="798643"/>
            <a:chExt cx="4207989" cy="2530253"/>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7501"/>
            <a:stretch/>
          </p:blipFill>
          <p:spPr bwMode="auto">
            <a:xfrm>
              <a:off x="3829798" y="798646"/>
              <a:ext cx="2067560" cy="1257302"/>
            </a:xfrm>
            <a:prstGeom prst="rect">
              <a:avLst/>
            </a:prstGeom>
            <a:noFill/>
            <a:ln w="381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5124" b="52375"/>
            <a:stretch/>
          </p:blipFill>
          <p:spPr bwMode="auto">
            <a:xfrm>
              <a:off x="3829798" y="2071593"/>
              <a:ext cx="2067560" cy="1257303"/>
            </a:xfrm>
            <a:prstGeom prst="rect">
              <a:avLst/>
            </a:prstGeom>
            <a:noFill/>
            <a:ln w="381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9218" b="28282"/>
            <a:stretch/>
          </p:blipFill>
          <p:spPr bwMode="auto">
            <a:xfrm>
              <a:off x="5970227" y="798643"/>
              <a:ext cx="2067560" cy="1257304"/>
            </a:xfrm>
            <a:prstGeom prst="rect">
              <a:avLst/>
            </a:prstGeom>
            <a:noFill/>
            <a:ln w="381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3125" b="4375"/>
            <a:stretch/>
          </p:blipFill>
          <p:spPr bwMode="auto">
            <a:xfrm>
              <a:off x="5970227" y="2071593"/>
              <a:ext cx="2067560" cy="1257303"/>
            </a:xfrm>
            <a:prstGeom prst="rect">
              <a:avLst/>
            </a:prstGeom>
            <a:noFill/>
            <a:ln w="381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9181" y="711200"/>
            <a:ext cx="2242122" cy="2935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49105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798" y="15503"/>
            <a:ext cx="9072529" cy="706437"/>
          </a:xfrm>
          <a:prstGeom prst="rect">
            <a:avLst/>
          </a:prstGeom>
        </p:spPr>
        <p:txBody>
          <a:bodyPr vert="horz" anchor="t">
            <a:noAutofit/>
          </a:bodyPr>
          <a:lstStyle>
            <a:lvl1pPr marR="9144" algn="l" rtl="0" eaLnBrk="0" fontAlgn="base" hangingPunct="0">
              <a:spcBef>
                <a:spcPct val="0"/>
              </a:spcBef>
              <a:spcAft>
                <a:spcPct val="0"/>
              </a:spcAft>
              <a:defRPr sz="4000" b="1" i="0" kern="1200" cap="all" spc="0" baseline="0">
                <a:solidFill>
                  <a:srgbClr val="C1EEFF"/>
                </a:solidFill>
                <a:effectLst>
                  <a:reflection blurRad="12700" stA="34000" endA="740" endPos="53000" dir="5400000" sy="-100000" algn="bl" rotWithShape="0"/>
                </a:effectLst>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cap="none" dirty="0" smtClean="0">
                <a:solidFill>
                  <a:srgbClr val="FFFF00"/>
                </a:solidFill>
                <a:effectLst/>
                <a:latin typeface="Arial" charset="0"/>
                <a:cs typeface="Arial" charset="0"/>
              </a:rPr>
              <a:t>NHGRI Implementation of </a:t>
            </a:r>
          </a:p>
          <a:p>
            <a:pPr algn="ctr">
              <a:defRPr/>
            </a:pPr>
            <a:r>
              <a:rPr lang="en-US" sz="3600" cap="none" dirty="0" smtClean="0">
                <a:solidFill>
                  <a:srgbClr val="FFFF00"/>
                </a:solidFill>
                <a:effectLst/>
                <a:latin typeface="Arial" charset="0"/>
                <a:cs typeface="Arial" charset="0"/>
              </a:rPr>
              <a:t>NIH Genomic Data Sharing Policy</a:t>
            </a:r>
            <a:endParaRPr lang="en-US" sz="3600" cap="none" dirty="0"/>
          </a:p>
        </p:txBody>
      </p:sp>
      <p:sp>
        <p:nvSpPr>
          <p:cNvPr id="13" name="TextBox 12"/>
          <p:cNvSpPr txBox="1"/>
          <p:nvPr/>
        </p:nvSpPr>
        <p:spPr>
          <a:xfrm>
            <a:off x="7317494" y="6409068"/>
            <a:ext cx="1653017"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6</a:t>
            </a:r>
            <a:endParaRPr lang="en-US" sz="2000" b="1" dirty="0">
              <a:solidFill>
                <a:srgbClr val="00ADDC">
                  <a:lumMod val="40000"/>
                  <a:lumOff val="60000"/>
                </a:srgbClr>
              </a:solidFill>
              <a:latin typeface="Arial" charset="0"/>
            </a:endParaRPr>
          </a:p>
        </p:txBody>
      </p:sp>
      <p:sp>
        <p:nvSpPr>
          <p:cNvPr id="9" name="Content Placeholder 8"/>
          <p:cNvSpPr>
            <a:spLocks noGrp="1"/>
          </p:cNvSpPr>
          <p:nvPr>
            <p:ph sz="half" idx="2"/>
          </p:nvPr>
        </p:nvSpPr>
        <p:spPr>
          <a:xfrm>
            <a:off x="84012" y="3946737"/>
            <a:ext cx="9012690" cy="2478591"/>
          </a:xfrm>
        </p:spPr>
        <p:txBody>
          <a:bodyPr>
            <a:noAutofit/>
          </a:bodyPr>
          <a:lstStyle/>
          <a:p>
            <a:pPr marL="68263" indent="0">
              <a:buClr>
                <a:schemeClr val="tx1"/>
              </a:buClr>
              <a:buNone/>
            </a:pPr>
            <a:r>
              <a:rPr lang="en-US" b="1" dirty="0" smtClean="0">
                <a:latin typeface="Arial" panose="020B0604020202020204" pitchFamily="34" charset="0"/>
                <a:cs typeface="Arial" panose="020B0604020202020204" pitchFamily="34" charset="0"/>
              </a:rPr>
              <a:t>NHGRI-specific expectations:</a:t>
            </a:r>
          </a:p>
          <a:p>
            <a:pPr marL="68263" indent="0">
              <a:buClr>
                <a:schemeClr val="tx1"/>
              </a:buClr>
              <a:buNone/>
            </a:pPr>
            <a:endParaRPr lang="en-US" sz="400" b="1" dirty="0" smtClean="0">
              <a:solidFill>
                <a:srgbClr val="66FF33"/>
              </a:solidFill>
              <a:latin typeface="Arial" panose="020B0604020202020204" pitchFamily="34" charset="0"/>
              <a:cs typeface="Arial" panose="020B0604020202020204" pitchFamily="34" charset="0"/>
            </a:endParaRPr>
          </a:p>
          <a:p>
            <a:pPr marL="406400" lvl="1" indent="-228600" defTabSz="685800">
              <a:buClr>
                <a:schemeClr val="tx2"/>
              </a:buClr>
              <a:buFont typeface="Wingdings" panose="05000000000000000000" pitchFamily="2" charset="2"/>
              <a:buChar char="§"/>
            </a:pPr>
            <a:r>
              <a:rPr lang="en-US" sz="2300" b="1" dirty="0" smtClean="0">
                <a:solidFill>
                  <a:schemeClr val="accent4">
                    <a:lumMod val="20000"/>
                    <a:lumOff val="80000"/>
                  </a:schemeClr>
                </a:solidFill>
                <a:latin typeface="Arial" panose="020B0604020202020204" pitchFamily="34" charset="0"/>
                <a:cs typeface="Arial" panose="020B0604020202020204" pitchFamily="34" charset="0"/>
              </a:rPr>
              <a:t>Same data sharing timelines for human and non-human 	genomic data on or after January 25, 2016</a:t>
            </a:r>
          </a:p>
          <a:p>
            <a:pPr marL="406400" lvl="1" indent="-228600">
              <a:buClr>
                <a:schemeClr val="tx2"/>
              </a:buClr>
              <a:buFont typeface="Wingdings" panose="05000000000000000000" pitchFamily="2" charset="2"/>
              <a:buChar char="§"/>
            </a:pPr>
            <a:endParaRPr lang="en-US" sz="1200" b="1" dirty="0">
              <a:solidFill>
                <a:schemeClr val="accent4">
                  <a:lumMod val="20000"/>
                  <a:lumOff val="80000"/>
                </a:schemeClr>
              </a:solidFill>
              <a:latin typeface="Arial" panose="020B0604020202020204" pitchFamily="34" charset="0"/>
              <a:cs typeface="Arial" panose="020B0604020202020204" pitchFamily="34" charset="0"/>
            </a:endParaRPr>
          </a:p>
          <a:p>
            <a:pPr marL="406400" lvl="1" indent="-228600" defTabSz="685800">
              <a:buClr>
                <a:schemeClr val="tx2"/>
              </a:buClr>
              <a:buFont typeface="Wingdings" panose="05000000000000000000" pitchFamily="2" charset="2"/>
              <a:buChar char="§"/>
            </a:pPr>
            <a:r>
              <a:rPr lang="en-US" sz="2300" b="1" dirty="0" smtClean="0">
                <a:solidFill>
                  <a:schemeClr val="accent4">
                    <a:lumMod val="20000"/>
                    <a:lumOff val="80000"/>
                  </a:schemeClr>
                </a:solidFill>
                <a:latin typeface="Arial" panose="020B0604020202020204" pitchFamily="34" charset="0"/>
                <a:cs typeface="Arial" panose="020B0604020202020204" pitchFamily="34" charset="0"/>
              </a:rPr>
              <a:t>Move toward using data sources with explicit consent for 	future research use and broad data sharing by early 2020</a:t>
            </a:r>
            <a:endParaRPr lang="en-US" sz="2300" b="1" dirty="0">
              <a:solidFill>
                <a:schemeClr val="accent4">
                  <a:lumMod val="20000"/>
                  <a:lumOff val="80000"/>
                </a:schemeClr>
              </a:solidFill>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296" t="22063" r="9843" b="44696"/>
          <a:stretch/>
        </p:blipFill>
        <p:spPr bwMode="auto">
          <a:xfrm>
            <a:off x="1389673" y="1298937"/>
            <a:ext cx="6353503" cy="2566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115874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063" y="1586832"/>
            <a:ext cx="5662896" cy="4617720"/>
          </a:xfrm>
          <a:prstGeom prst="rect">
            <a:avLst/>
          </a:prstGeom>
          <a:ln w="9525">
            <a:solidFill>
              <a:schemeClr val="tx1"/>
            </a:solidFill>
            <a:miter lim="800000"/>
            <a:headEnd/>
            <a:tailEnd/>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Lst>
        </p:spPr>
      </p:pic>
      <p:sp>
        <p:nvSpPr>
          <p:cNvPr id="8" name="Title 1"/>
          <p:cNvSpPr txBox="1">
            <a:spLocks/>
          </p:cNvSpPr>
          <p:nvPr/>
        </p:nvSpPr>
        <p:spPr>
          <a:xfrm>
            <a:off x="0" y="14242"/>
            <a:ext cx="9144000" cy="704848"/>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600" b="1" kern="0" dirty="0" smtClean="0">
                <a:solidFill>
                  <a:srgbClr val="FFFF00"/>
                </a:solidFill>
                <a:latin typeface="Arial" charset="0"/>
                <a:cs typeface="Arial" pitchFamily="34" charset="0"/>
              </a:rPr>
              <a:t>Genomics and Health Disparities </a:t>
            </a:r>
          </a:p>
          <a:p>
            <a:pPr>
              <a:defRPr/>
            </a:pPr>
            <a:r>
              <a:rPr lang="en-US" sz="3600" b="1" kern="0" dirty="0" smtClean="0">
                <a:solidFill>
                  <a:srgbClr val="FFFF00"/>
                </a:solidFill>
                <a:latin typeface="Arial" charset="0"/>
                <a:cs typeface="Arial" pitchFamily="34" charset="0"/>
              </a:rPr>
              <a:t>Lecture Series</a:t>
            </a:r>
            <a:endParaRPr lang="en-US" sz="3600" b="1" kern="0" dirty="0" smtClean="0">
              <a:solidFill>
                <a:srgbClr val="FFFF00"/>
              </a:solidFill>
              <a:latin typeface="Arial" pitchFamily="34" charset="0"/>
              <a:cs typeface="Arial"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005" y="1206500"/>
            <a:ext cx="3120352" cy="5545422"/>
          </a:xfrm>
          <a:prstGeom prst="rect">
            <a:avLst/>
          </a:prstGeom>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317494" y="6409068"/>
            <a:ext cx="1653017"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dirty="0">
                <a:solidFill>
                  <a:srgbClr val="00ADDC">
                    <a:lumMod val="40000"/>
                    <a:lumOff val="60000"/>
                  </a:srgbClr>
                </a:solidFill>
                <a:latin typeface="Arial" charset="0"/>
              </a:rPr>
              <a:t>7</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1966184420"/>
      </p:ext>
    </p:extLst>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4124"/>
            <a:ext cx="9144000" cy="1752600"/>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600" b="1" kern="0" dirty="0">
                <a:solidFill>
                  <a:srgbClr val="FFFF00"/>
                </a:solidFill>
                <a:latin typeface="Arial" charset="0"/>
                <a:cs typeface="Arial" pitchFamily="34" charset="0"/>
              </a:rPr>
              <a:t>NHGRI </a:t>
            </a:r>
            <a:r>
              <a:rPr lang="en-US" sz="3600" b="1" kern="0" dirty="0" smtClean="0">
                <a:solidFill>
                  <a:srgbClr val="FFFF00"/>
                </a:solidFill>
                <a:latin typeface="Arial" charset="0"/>
                <a:cs typeface="Arial" pitchFamily="34" charset="0"/>
              </a:rPr>
              <a:t>Roundtable on Inclusion </a:t>
            </a:r>
            <a:r>
              <a:rPr lang="en-US" sz="3600" b="1" kern="0" dirty="0">
                <a:solidFill>
                  <a:srgbClr val="FFFF00"/>
                </a:solidFill>
                <a:latin typeface="Arial" charset="0"/>
                <a:cs typeface="Arial" pitchFamily="34" charset="0"/>
              </a:rPr>
              <a:t>and Engagement of Underrepresented Populations in Genomics Research</a:t>
            </a:r>
            <a:endParaRPr lang="en-US" sz="3600" b="1" kern="0" dirty="0" smtClean="0">
              <a:solidFill>
                <a:srgbClr val="FFFF00"/>
              </a:solidFill>
              <a:latin typeface="Arial" pitchFamily="34" charset="0"/>
              <a:cs typeface="Arial" pitchFamily="34" charset="0"/>
            </a:endParaRPr>
          </a:p>
        </p:txBody>
      </p:sp>
      <p:pic>
        <p:nvPicPr>
          <p:cNvPr id="4" name="Content Placeholder 2"/>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2129118" y="1779495"/>
            <a:ext cx="4997823" cy="4997823"/>
          </a:xfrm>
          <a:prstGeom prst="rect">
            <a:avLst/>
          </a:prstGeom>
          <a:effectLst>
            <a:softEdge rad="127000"/>
          </a:effectLst>
        </p:spPr>
      </p:pic>
    </p:spTree>
    <p:extLst>
      <p:ext uri="{BB962C8B-B14F-4D97-AF65-F5344CB8AC3E}">
        <p14:creationId xmlns:p14="http://schemas.microsoft.com/office/powerpoint/2010/main" val="1180363418"/>
      </p:ext>
    </p:extLst>
  </p:cSld>
  <p:clrMapOvr>
    <a:masterClrMapping/>
  </p:clrMapOvr>
  <p:transition spd="slow">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rgbClr val="4E5B6F"/>
                </a:solidFill>
              </a:rPr>
              <a:t>General NHGRI Updates</a:t>
            </a:r>
          </a:p>
          <a:p>
            <a:pPr marL="1016000" indent="-787400">
              <a:spcBef>
                <a:spcPts val="1800"/>
              </a:spcBef>
              <a:buFontTx/>
              <a:buAutoNum type="romanUcPeriod"/>
            </a:pPr>
            <a:r>
              <a:rPr lang="en-US" sz="3400" dirty="0">
                <a:solidFill>
                  <a:srgbClr val="D6ECFF">
                    <a:lumMod val="90000"/>
                  </a:srgbClr>
                </a:solidFill>
              </a:rPr>
              <a:t>General NIH Updates</a:t>
            </a:r>
          </a:p>
          <a:p>
            <a:pPr marL="1016000" indent="-787400">
              <a:spcBef>
                <a:spcPts val="1800"/>
              </a:spcBef>
              <a:buFontTx/>
              <a:buAutoNum type="romanUcPeriod"/>
            </a:pPr>
            <a:r>
              <a:rPr lang="en-US" sz="3400" dirty="0" smtClean="0">
                <a:solidFill>
                  <a:srgbClr val="4E5B6F"/>
                </a:solidFill>
              </a:rPr>
              <a:t>General Genomics </a:t>
            </a:r>
            <a:r>
              <a:rPr lang="en-US" sz="3400" dirty="0">
                <a:solidFill>
                  <a:srgbClr val="4E5B6F"/>
                </a:solidFill>
              </a:rPr>
              <a:t>Updates</a:t>
            </a:r>
          </a:p>
          <a:p>
            <a:pPr marL="1016000" indent="-787400">
              <a:spcBef>
                <a:spcPts val="1800"/>
              </a:spcBef>
              <a:buFontTx/>
              <a:buAutoNum type="romanUcPeriod"/>
            </a:pPr>
            <a:r>
              <a:rPr lang="en-US" sz="3400" dirty="0">
                <a:solidFill>
                  <a:srgbClr val="4E5B6F"/>
                </a:solidFill>
              </a:rPr>
              <a:t>NHGRI Extramural </a:t>
            </a:r>
            <a:r>
              <a:rPr lang="en-US" sz="3400" dirty="0" smtClean="0">
                <a:solidFill>
                  <a:srgbClr val="4E5B6F"/>
                </a:solidFill>
              </a:rPr>
              <a:t>Research Program</a:t>
            </a:r>
            <a:endParaRPr lang="en-US" sz="3400" dirty="0">
              <a:solidFill>
                <a:srgbClr val="4E5B6F"/>
              </a:solidFill>
            </a:endParaRPr>
          </a:p>
          <a:p>
            <a:pPr marL="1016000" indent="-787400">
              <a:spcBef>
                <a:spcPts val="1800"/>
              </a:spcBef>
              <a:buFontTx/>
              <a:buAutoNum type="romanUcPeriod"/>
            </a:pPr>
            <a:r>
              <a:rPr lang="en-US" sz="3400" dirty="0">
                <a:solidFill>
                  <a:srgbClr val="4E5B6F"/>
                </a:solidFill>
              </a:rPr>
              <a:t>NIH Common </a:t>
            </a:r>
            <a:r>
              <a:rPr lang="en-US" sz="3400" dirty="0" smtClean="0">
                <a:solidFill>
                  <a:srgbClr val="4E5B6F"/>
                </a:solidFill>
              </a:rPr>
              <a:t>Fund/Trans-NIH</a:t>
            </a:r>
            <a:endParaRPr lang="en-US" sz="3400" dirty="0">
              <a:solidFill>
                <a:srgbClr val="4E5B6F"/>
              </a:solidFill>
            </a:endParaRPr>
          </a:p>
          <a:p>
            <a:pPr marL="1016000" indent="-787400">
              <a:spcBef>
                <a:spcPts val="1800"/>
              </a:spcBef>
              <a:buFontTx/>
              <a:buAutoNum type="romanUcPeriod"/>
              <a:tabLst>
                <a:tab pos="1371600" algn="l"/>
              </a:tabLst>
            </a:pPr>
            <a:r>
              <a:rPr lang="en-US" sz="3400" dirty="0">
                <a:solidFill>
                  <a:srgbClr val="4E5B6F"/>
                </a:solidFill>
              </a:rPr>
              <a:t>NHGRI </a:t>
            </a:r>
            <a:r>
              <a:rPr lang="en-US" sz="3400" dirty="0" smtClean="0">
                <a:solidFill>
                  <a:srgbClr val="4E5B6F"/>
                </a:solidFill>
              </a:rPr>
              <a:t>Division of Policy, 	Communications, and Education</a:t>
            </a:r>
            <a:endParaRPr lang="en-US" sz="3400" dirty="0">
              <a:solidFill>
                <a:srgbClr val="4E5B6F"/>
              </a:solidFill>
            </a:endParaRPr>
          </a:p>
          <a:p>
            <a:pPr marL="1016000" indent="-787400">
              <a:spcBef>
                <a:spcPts val="1800"/>
              </a:spcBef>
              <a:buFontTx/>
              <a:buAutoNum type="romanUcPeriod"/>
            </a:pPr>
            <a:r>
              <a:rPr lang="en-US" sz="3400" dirty="0">
                <a:solidFill>
                  <a:srgbClr val="4E5B6F"/>
                </a:solidFill>
              </a:rPr>
              <a:t>NHGRI Intramural </a:t>
            </a:r>
            <a:r>
              <a:rPr lang="en-US" sz="3400" dirty="0" smtClean="0">
                <a:solidFill>
                  <a:srgbClr val="4E5B6F"/>
                </a:solidFill>
              </a:rPr>
              <a:t>Research Program</a:t>
            </a:r>
            <a:endParaRPr lang="en-US" sz="3400" dirty="0">
              <a:solidFill>
                <a:srgbClr val="4E5B6F"/>
              </a:solidFill>
            </a:endParaRPr>
          </a:p>
        </p:txBody>
      </p:sp>
      <p:sp>
        <p:nvSpPr>
          <p:cNvPr id="5" name="Title 1"/>
          <p:cNvSpPr txBox="1">
            <a:spLocks/>
          </p:cNvSpPr>
          <p:nvPr/>
        </p:nvSpPr>
        <p:spPr>
          <a:xfrm>
            <a:off x="-4764" y="16017"/>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2958632765"/>
      </p:ext>
    </p:extLst>
  </p:cSld>
  <p:clrMapOvr>
    <a:masterClrMapping/>
  </p:clrMapOvr>
  <p:transition spd="slow">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5861"/>
            <a:ext cx="9144000" cy="1101740"/>
          </a:xfrm>
          <a:prstGeom prst="rect">
            <a:avLst/>
          </a:prstGeom>
        </p:spPr>
        <p:txBody>
          <a:bodyPr/>
          <a:lstStyle/>
          <a:p>
            <a:pPr algn="ctr">
              <a:defRPr/>
            </a:pPr>
            <a:r>
              <a:rPr lang="en-US" sz="3600" spc="-100" dirty="0" smtClean="0">
                <a:solidFill>
                  <a:srgbClr val="FFFF00"/>
                </a:solidFill>
                <a:latin typeface="Arial" charset="0"/>
                <a:cs typeface="Arial" pitchFamily="34" charset="0"/>
              </a:rPr>
              <a:t>Alan </a:t>
            </a:r>
            <a:r>
              <a:rPr lang="en-US" sz="3600" spc="-100" dirty="0" err="1" smtClean="0">
                <a:solidFill>
                  <a:srgbClr val="FFFF00"/>
                </a:solidFill>
                <a:latin typeface="Arial" charset="0"/>
                <a:cs typeface="Arial" pitchFamily="34" charset="0"/>
              </a:rPr>
              <a:t>Guttmacher</a:t>
            </a:r>
            <a:r>
              <a:rPr lang="en-US" sz="3600" spc="-100" dirty="0" smtClean="0">
                <a:solidFill>
                  <a:srgbClr val="FFFF00"/>
                </a:solidFill>
                <a:latin typeface="Arial" charset="0"/>
                <a:cs typeface="Arial" pitchFamily="34" charset="0"/>
              </a:rPr>
              <a:t> Retires as NICHD Director</a:t>
            </a:r>
          </a:p>
          <a:p>
            <a:pPr algn="ctr">
              <a:defRPr/>
            </a:pPr>
            <a:endParaRPr lang="en-US" sz="2500" spc="-100" dirty="0">
              <a:solidFill>
                <a:srgbClr val="FFFF00"/>
              </a:solidFill>
              <a:latin typeface="Arial" charset="0"/>
              <a:cs typeface="Arial" pitchFamily="34" charset="0"/>
            </a:endParaRPr>
          </a:p>
        </p:txBody>
      </p:sp>
      <p:sp>
        <p:nvSpPr>
          <p:cNvPr id="13" name="TextBox 12"/>
          <p:cNvSpPr txBox="1"/>
          <p:nvPr/>
        </p:nvSpPr>
        <p:spPr>
          <a:xfrm>
            <a:off x="7317494" y="6409068"/>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8</a:t>
            </a:r>
            <a:endParaRPr lang="en-US" sz="2000" dirty="0">
              <a:solidFill>
                <a:srgbClr val="00ADDC">
                  <a:lumMod val="40000"/>
                  <a:lumOff val="60000"/>
                </a:srgbClr>
              </a:solidFill>
              <a:latin typeface="Arial" charset="0"/>
            </a:endParaRPr>
          </a:p>
        </p:txBody>
      </p:sp>
      <p:sp>
        <p:nvSpPr>
          <p:cNvPr id="6" name="Title 1"/>
          <p:cNvSpPr txBox="1">
            <a:spLocks/>
          </p:cNvSpPr>
          <p:nvPr/>
        </p:nvSpPr>
        <p:spPr>
          <a:xfrm>
            <a:off x="-63500" y="4722166"/>
            <a:ext cx="4835092" cy="745354"/>
          </a:xfrm>
          <a:prstGeom prst="rect">
            <a:avLst/>
          </a:prstGeom>
        </p:spPr>
        <p:txBody>
          <a:bodyPr/>
          <a:lstStyle/>
          <a:p>
            <a:pPr algn="ctr" eaLnBrk="0" hangingPunct="0">
              <a:defRPr/>
            </a:pPr>
            <a:r>
              <a:rPr lang="en-US" sz="3200" spc="-100" dirty="0" smtClean="0">
                <a:solidFill>
                  <a:prstClr val="white"/>
                </a:solidFill>
                <a:latin typeface="Arial" charset="0"/>
                <a:cs typeface="Arial" charset="0"/>
              </a:rPr>
              <a:t>Alan </a:t>
            </a:r>
            <a:r>
              <a:rPr lang="en-US" sz="3200" spc="-100" dirty="0" err="1" smtClean="0">
                <a:solidFill>
                  <a:prstClr val="white"/>
                </a:solidFill>
                <a:latin typeface="Arial" charset="0"/>
                <a:cs typeface="Arial" charset="0"/>
              </a:rPr>
              <a:t>Guttmacher</a:t>
            </a:r>
            <a:r>
              <a:rPr lang="en-US" sz="3200" spc="-100" dirty="0" smtClean="0">
                <a:solidFill>
                  <a:prstClr val="white"/>
                </a:solidFill>
                <a:latin typeface="Arial" charset="0"/>
                <a:cs typeface="Arial" charset="0"/>
              </a:rPr>
              <a:t>, M.D. </a:t>
            </a:r>
            <a:endParaRPr lang="en-US" sz="3200" spc="-100" dirty="0">
              <a:solidFill>
                <a:prstClr val="white"/>
              </a:solidFill>
              <a:latin typeface="Arial" charset="0"/>
              <a:cs typeface="Arial"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71" y="886028"/>
            <a:ext cx="2571750" cy="3857625"/>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descr="https://science.nichd.nih.gov/confluence/download/attachments/34472103/NIH_NICHD_Master_Logo_Blue.jpg?version=1&amp;modificationDate=1363891015000&amp;api=v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3201" y="5591840"/>
            <a:ext cx="4958958" cy="733368"/>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737100" y="1252525"/>
            <a:ext cx="4406900" cy="4053358"/>
            <a:chOff x="4878836" y="771973"/>
            <a:chExt cx="4406900" cy="4053358"/>
          </a:xfrm>
        </p:grpSpPr>
        <p:sp>
          <p:nvSpPr>
            <p:cNvPr id="11" name="Title 1"/>
            <p:cNvSpPr txBox="1">
              <a:spLocks/>
            </p:cNvSpPr>
            <p:nvPr/>
          </p:nvSpPr>
          <p:spPr>
            <a:xfrm>
              <a:off x="4878836" y="4226987"/>
              <a:ext cx="4406900" cy="598344"/>
            </a:xfrm>
            <a:prstGeom prst="rect">
              <a:avLst/>
            </a:prstGeom>
          </p:spPr>
          <p:txBody>
            <a:bodyPr/>
            <a:lstStyle/>
            <a:p>
              <a:pPr algn="ctr" eaLnBrk="0" hangingPunct="0">
                <a:defRPr/>
              </a:pPr>
              <a:r>
                <a:rPr lang="en-US" sz="3200" spc="-100" dirty="0" smtClean="0">
                  <a:solidFill>
                    <a:prstClr val="white"/>
                  </a:solidFill>
                  <a:latin typeface="Arial" charset="0"/>
                  <a:cs typeface="Arial" charset="0"/>
                </a:rPr>
                <a:t>Catherine </a:t>
              </a:r>
              <a:r>
                <a:rPr lang="en-US" sz="3200" spc="-100" dirty="0" err="1" smtClean="0">
                  <a:solidFill>
                    <a:prstClr val="white"/>
                  </a:solidFill>
                  <a:latin typeface="Arial" charset="0"/>
                  <a:cs typeface="Arial" charset="0"/>
                </a:rPr>
                <a:t>Spong</a:t>
              </a:r>
              <a:r>
                <a:rPr lang="en-US" sz="3200" spc="-100" dirty="0" smtClean="0">
                  <a:solidFill>
                    <a:prstClr val="white"/>
                  </a:solidFill>
                  <a:latin typeface="Arial" charset="0"/>
                  <a:cs typeface="Arial" charset="0"/>
                </a:rPr>
                <a:t>, M.D.</a:t>
              </a:r>
              <a:endParaRPr lang="en-US" sz="3200" spc="-100" dirty="0">
                <a:solidFill>
                  <a:prstClr val="white"/>
                </a:solidFill>
                <a:latin typeface="Arial" charset="0"/>
                <a:cs typeface="Arial" charset="0"/>
              </a:endParaRPr>
            </a:p>
          </p:txBody>
        </p:sp>
        <p:pic>
          <p:nvPicPr>
            <p:cNvPr id="7172" name="Picture 4" descr="https://nihrecord.nih.gov/newsletters/2008/07_25_2008/images/milestonesPic2.jpg"/>
            <p:cNvPicPr>
              <a:picLocks noChangeAspect="1" noChangeArrowheads="1"/>
            </p:cNvPicPr>
            <p:nvPr/>
          </p:nvPicPr>
          <p:blipFill rotWithShape="1">
            <a:blip r:embed="rId5">
              <a:extLst>
                <a:ext uri="{28A0092B-C50C-407E-A947-70E740481C1C}">
                  <a14:useLocalDpi xmlns:a14="http://schemas.microsoft.com/office/drawing/2010/main" val="0"/>
                </a:ext>
              </a:extLst>
            </a:blip>
            <a:srcRect r="17196"/>
            <a:stretch/>
          </p:blipFill>
          <p:spPr bwMode="auto">
            <a:xfrm>
              <a:off x="5403950" y="771973"/>
              <a:ext cx="3356673" cy="3356549"/>
            </a:xfrm>
            <a:prstGeom prst="round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612485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387" y="1517422"/>
            <a:ext cx="9143999" cy="5115602"/>
            <a:chOff x="-14775" y="1517422"/>
            <a:chExt cx="9143999" cy="5115602"/>
          </a:xfrm>
        </p:grpSpPr>
        <p:sp>
          <p:nvSpPr>
            <p:cNvPr id="10" name="Title 1"/>
            <p:cNvSpPr txBox="1">
              <a:spLocks/>
            </p:cNvSpPr>
            <p:nvPr/>
          </p:nvSpPr>
          <p:spPr>
            <a:xfrm>
              <a:off x="-14775" y="4893449"/>
              <a:ext cx="9143999" cy="598344"/>
            </a:xfrm>
            <a:prstGeom prst="rect">
              <a:avLst/>
            </a:prstGeom>
          </p:spPr>
          <p:txBody>
            <a:bodyPr/>
            <a:lstStyle/>
            <a:p>
              <a:pPr algn="ctr" eaLnBrk="0" hangingPunct="0">
                <a:defRPr/>
              </a:pPr>
              <a:r>
                <a:rPr lang="en-US" sz="3200" spc="-100" dirty="0" smtClean="0">
                  <a:solidFill>
                    <a:prstClr val="white"/>
                  </a:solidFill>
                  <a:latin typeface="Arial" charset="0"/>
                  <a:cs typeface="Arial" charset="0"/>
                </a:rPr>
                <a:t>Walter </a:t>
              </a:r>
              <a:r>
                <a:rPr lang="en-US" sz="3200" spc="-100" dirty="0" err="1" smtClean="0">
                  <a:solidFill>
                    <a:prstClr val="white"/>
                  </a:solidFill>
                  <a:latin typeface="Arial" charset="0"/>
                  <a:cs typeface="Arial" charset="0"/>
                </a:rPr>
                <a:t>Koroshetz</a:t>
              </a:r>
              <a:r>
                <a:rPr lang="en-US" sz="3200" spc="-100" dirty="0" smtClean="0">
                  <a:solidFill>
                    <a:prstClr val="white"/>
                  </a:solidFill>
                  <a:latin typeface="Arial" charset="0"/>
                  <a:cs typeface="Arial" charset="0"/>
                </a:rPr>
                <a:t>, M.D.</a:t>
              </a:r>
              <a:endParaRPr lang="en-US" sz="3200" spc="-100" dirty="0">
                <a:solidFill>
                  <a:prstClr val="white"/>
                </a:solidFill>
                <a:latin typeface="Arial" charset="0"/>
                <a:cs typeface="Arial" charset="0"/>
              </a:endParaRPr>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001" y="5732940"/>
              <a:ext cx="3647400" cy="900084"/>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086" b="-4806"/>
            <a:stretch/>
          </p:blipFill>
          <p:spPr bwMode="auto">
            <a:xfrm>
              <a:off x="3381375" y="1517422"/>
              <a:ext cx="2381250" cy="3510937"/>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itle 1"/>
          <p:cNvSpPr>
            <a:spLocks noGrp="1"/>
          </p:cNvSpPr>
          <p:nvPr>
            <p:ph type="title" idx="4294967295"/>
          </p:nvPr>
        </p:nvSpPr>
        <p:spPr>
          <a:xfrm>
            <a:off x="-7388" y="15521"/>
            <a:ext cx="9144000" cy="127416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New Director, </a:t>
            </a:r>
            <a:r>
              <a:rPr lang="en-US" sz="3600" b="1" dirty="0">
                <a:solidFill>
                  <a:srgbClr val="FFFF00"/>
                </a:solidFill>
                <a:latin typeface="Arial" pitchFamily="34" charset="0"/>
                <a:cs typeface="Arial" pitchFamily="34" charset="0"/>
              </a:rPr>
              <a:t>National </a:t>
            </a:r>
            <a:r>
              <a:rPr lang="en-US" sz="3600" b="1" dirty="0" smtClean="0">
                <a:solidFill>
                  <a:srgbClr val="FFFF00"/>
                </a:solidFill>
                <a:latin typeface="Arial" pitchFamily="34" charset="0"/>
                <a:cs typeface="Arial" pitchFamily="34" charset="0"/>
              </a:rPr>
              <a:t>Institute of </a:t>
            </a:r>
            <a:r>
              <a:rPr lang="en-US" sz="3600" b="1" dirty="0">
                <a:solidFill>
                  <a:srgbClr val="FFFF00"/>
                </a:solidFill>
                <a:latin typeface="Arial" pitchFamily="34" charset="0"/>
                <a:cs typeface="Arial" pitchFamily="34" charset="0"/>
              </a:rPr>
              <a:t>Neurological Disorders and Stroke</a:t>
            </a:r>
            <a:endParaRPr lang="en-US" sz="3600" b="1" dirty="0" smtClean="0">
              <a:solidFill>
                <a:srgbClr val="FFFF00"/>
              </a:solidFill>
              <a:latin typeface="Arial" pitchFamily="34" charset="0"/>
              <a:cs typeface="Arial" pitchFamily="34" charset="0"/>
            </a:endParaRPr>
          </a:p>
        </p:txBody>
      </p:sp>
      <p:sp>
        <p:nvSpPr>
          <p:cNvPr id="5" name="TextBox 4"/>
          <p:cNvSpPr txBox="1"/>
          <p:nvPr/>
        </p:nvSpPr>
        <p:spPr>
          <a:xfrm>
            <a:off x="7317494" y="6409068"/>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9</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353366936"/>
      </p:ext>
    </p:extLst>
  </p:cSld>
  <p:clrMapOvr>
    <a:masterClrMapping/>
  </p:clrMapOvr>
  <p:transition spd="slow">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774" y="1432024"/>
            <a:ext cx="9144000" cy="4968617"/>
            <a:chOff x="-14774" y="1432024"/>
            <a:chExt cx="9144000" cy="4968617"/>
          </a:xfrm>
        </p:grpSpPr>
        <p:sp>
          <p:nvSpPr>
            <p:cNvPr id="8" name="Title 1"/>
            <p:cNvSpPr txBox="1">
              <a:spLocks/>
            </p:cNvSpPr>
            <p:nvPr/>
          </p:nvSpPr>
          <p:spPr>
            <a:xfrm>
              <a:off x="-14774" y="4858042"/>
              <a:ext cx="9144000" cy="598344"/>
            </a:xfrm>
            <a:prstGeom prst="rect">
              <a:avLst/>
            </a:prstGeom>
          </p:spPr>
          <p:txBody>
            <a:bodyPr/>
            <a:lstStyle/>
            <a:p>
              <a:pPr algn="ctr" eaLnBrk="0" hangingPunct="0">
                <a:defRPr/>
              </a:pPr>
              <a:r>
                <a:rPr lang="en-US" sz="3200" spc="-100" dirty="0" smtClean="0">
                  <a:solidFill>
                    <a:prstClr val="white"/>
                  </a:solidFill>
                  <a:latin typeface="Arial" charset="0"/>
                  <a:cs typeface="Arial" charset="0"/>
                </a:rPr>
                <a:t>Bill Riley, Ph.D. </a:t>
              </a:r>
              <a:endParaRPr lang="en-US" sz="3200" spc="-100" dirty="0">
                <a:solidFill>
                  <a:prstClr val="white"/>
                </a:solidFill>
                <a:latin typeface="Arial" charset="0"/>
                <a:cs typeface="Arial" charset="0"/>
              </a:endParaRPr>
            </a:p>
          </p:txBody>
        </p:sp>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719" y="5758478"/>
              <a:ext cx="4165381" cy="642163"/>
            </a:xfrm>
            <a:prstGeom prst="rect">
              <a:avLst/>
            </a:prstGeom>
            <a:noFill/>
            <a:ln w="76200">
              <a:solidFill>
                <a:schemeClr val="tx1"/>
              </a:solidFill>
              <a:miter lim="800000"/>
              <a:headEnd/>
              <a:tailEnd/>
            </a:ln>
            <a:effectLst>
              <a:softEdge rad="31750"/>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0735" b="17102"/>
            <a:stretch/>
          </p:blipFill>
          <p:spPr bwMode="auto">
            <a:xfrm>
              <a:off x="3366601" y="1432024"/>
              <a:ext cx="2381250" cy="333375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itle 1"/>
          <p:cNvSpPr>
            <a:spLocks noGrp="1"/>
          </p:cNvSpPr>
          <p:nvPr>
            <p:ph type="title" idx="4294967295"/>
          </p:nvPr>
        </p:nvSpPr>
        <p:spPr>
          <a:xfrm>
            <a:off x="0" y="15521"/>
            <a:ext cx="9144000" cy="127416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New Director, NIH </a:t>
            </a:r>
            <a:r>
              <a:rPr lang="en-US" sz="3600" b="1" dirty="0">
                <a:solidFill>
                  <a:srgbClr val="FFFF00"/>
                </a:solidFill>
                <a:latin typeface="Arial" pitchFamily="34" charset="0"/>
                <a:cs typeface="Arial" pitchFamily="34" charset="0"/>
              </a:rPr>
              <a:t>Office of Behavioral </a:t>
            </a:r>
            <a:r>
              <a:rPr lang="en-US" sz="3600" b="1" dirty="0" smtClean="0">
                <a:solidFill>
                  <a:srgbClr val="FFFF00"/>
                </a:solidFill>
                <a:latin typeface="Arial" pitchFamily="34" charset="0"/>
                <a:cs typeface="Arial" pitchFamily="34" charset="0"/>
              </a:rPr>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and </a:t>
            </a:r>
            <a:r>
              <a:rPr lang="en-US" sz="3600" b="1" dirty="0">
                <a:solidFill>
                  <a:srgbClr val="FFFF00"/>
                </a:solidFill>
                <a:latin typeface="Arial" pitchFamily="34" charset="0"/>
                <a:cs typeface="Arial" pitchFamily="34" charset="0"/>
              </a:rPr>
              <a:t>Social Sciences Research</a:t>
            </a:r>
            <a:endParaRPr lang="en-US" sz="3600" b="1" dirty="0" smtClean="0">
              <a:solidFill>
                <a:srgbClr val="FFFF00"/>
              </a:solidFill>
              <a:latin typeface="Arial" pitchFamily="34" charset="0"/>
              <a:cs typeface="Arial" pitchFamily="34" charset="0"/>
            </a:endParaRPr>
          </a:p>
        </p:txBody>
      </p:sp>
      <p:sp>
        <p:nvSpPr>
          <p:cNvPr id="5" name="TextBox 4"/>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10</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450321235"/>
      </p:ext>
    </p:extLst>
  </p:cSld>
  <p:clrMapOvr>
    <a:masterClrMapping/>
  </p:clrMapOvr>
  <p:transition spd="slow">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5552"/>
            <a:ext cx="9144000" cy="7048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pitchFamily="34" charset="0"/>
              </a:rPr>
              <a:t>New Director, NCATS Office of Rare Diseases Research</a:t>
            </a:r>
            <a:br>
              <a:rPr lang="en-US" sz="3600" b="1" dirty="0" smtClean="0">
                <a:solidFill>
                  <a:srgbClr val="FFFF00"/>
                </a:solidFill>
                <a:latin typeface="Arial" charset="0"/>
                <a:cs typeface="Arial" pitchFamily="34" charset="0"/>
              </a:rPr>
            </a:br>
            <a:endParaRPr lang="en-US" sz="3600" b="1" dirty="0" smtClean="0">
              <a:solidFill>
                <a:srgbClr val="FFFF00"/>
              </a:solidFill>
              <a:latin typeface="Arial" pitchFamily="34" charset="0"/>
              <a:cs typeface="Arial" pitchFamily="34" charset="0"/>
            </a:endParaRPr>
          </a:p>
        </p:txBody>
      </p:sp>
      <p:sp>
        <p:nvSpPr>
          <p:cNvPr id="7" name="Title 1"/>
          <p:cNvSpPr txBox="1">
            <a:spLocks/>
          </p:cNvSpPr>
          <p:nvPr/>
        </p:nvSpPr>
        <p:spPr>
          <a:xfrm>
            <a:off x="-29089" y="4894450"/>
            <a:ext cx="9144000" cy="603250"/>
          </a:xfrm>
          <a:prstGeom prst="rect">
            <a:avLst/>
          </a:prstGeom>
        </p:spPr>
        <p:txBody>
          <a:bodyPr/>
          <a:lstStyle/>
          <a:p>
            <a:pPr algn="ctr" eaLnBrk="0" hangingPunct="0">
              <a:defRPr/>
            </a:pPr>
            <a:r>
              <a:rPr lang="en-US" sz="3200" spc="-100" dirty="0" smtClean="0">
                <a:solidFill>
                  <a:prstClr val="white"/>
                </a:solidFill>
                <a:cs typeface="Arial" charset="0"/>
              </a:rPr>
              <a:t>Petra Kaufmann, M.D., M.Sc.</a:t>
            </a:r>
            <a:endParaRPr lang="en-US" sz="3200" spc="-100" dirty="0">
              <a:solidFill>
                <a:prstClr val="white"/>
              </a:solidFill>
              <a:cs typeface="Arial" charset="0"/>
            </a:endParaRPr>
          </a:p>
        </p:txBody>
      </p:sp>
      <p:sp>
        <p:nvSpPr>
          <p:cNvPr id="6" name="TextBox 5"/>
          <p:cNvSpPr txBox="1"/>
          <p:nvPr/>
        </p:nvSpPr>
        <p:spPr>
          <a:xfrm>
            <a:off x="7317494" y="6409068"/>
            <a:ext cx="1781513"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11</a:t>
            </a:r>
            <a:endParaRPr lang="en-US" sz="2000" dirty="0">
              <a:solidFill>
                <a:srgbClr val="00ADDC">
                  <a:lumMod val="40000"/>
                  <a:lumOff val="60000"/>
                </a:srgbClr>
              </a:solidFill>
              <a:latin typeface="Arial"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84" t="10075" r="3236" b="11280"/>
          <a:stretch/>
        </p:blipFill>
        <p:spPr bwMode="auto">
          <a:xfrm>
            <a:off x="2835895" y="5497700"/>
            <a:ext cx="3364181" cy="1111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Petra Kaufmann, M.D., M.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8763" y="1517421"/>
            <a:ext cx="2411448" cy="337602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066659"/>
      </p:ext>
    </p:extLst>
  </p:cSld>
  <p:clrMapOvr>
    <a:masterClrMapping/>
  </p:clrMapOvr>
  <p:transition spd="slow">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bwMode="auto">
          <a:xfrm>
            <a:off x="0" y="5284304"/>
            <a:ext cx="9144000" cy="736600"/>
          </a:xfrm>
          <a:solidFill>
            <a:srgbClr val="000066"/>
          </a:solidFill>
        </p:spPr>
        <p:txBody>
          <a:bodyPr wrap="square" lIns="91440" tIns="45720" rIns="91440" bIns="45720" numCol="1" anchorCtr="0" compatLnSpc="1">
            <a:prstTxWarp prst="textNoShape">
              <a:avLst/>
            </a:prstTxWarp>
          </a:bodyPr>
          <a:lstStyle/>
          <a:p>
            <a:pPr algn="ctr">
              <a:defRPr/>
            </a:pPr>
            <a:r>
              <a:rPr lang="en-US" sz="3600" b="1" dirty="0" smtClean="0">
                <a:solidFill>
                  <a:schemeClr val="tx1"/>
                </a:solidFill>
                <a:latin typeface="Arial" charset="0"/>
                <a:cs typeface="Arial" charset="0"/>
              </a:rPr>
              <a:t>genome.gov/</a:t>
            </a:r>
            <a:r>
              <a:rPr lang="en-US" sz="3600" b="1" dirty="0" err="1" smtClean="0">
                <a:solidFill>
                  <a:schemeClr val="tx1"/>
                </a:solidFill>
                <a:latin typeface="Arial" charset="0"/>
                <a:cs typeface="Arial" charset="0"/>
              </a:rPr>
              <a:t>DirectorsReport</a:t>
            </a:r>
            <a:r>
              <a:rPr lang="en-US" sz="3600" b="1" dirty="0" smtClean="0">
                <a:solidFill>
                  <a:schemeClr val="tx1"/>
                </a:solidFill>
                <a:latin typeface="Arial" charset="0"/>
                <a:cs typeface="Arial" charset="0"/>
              </a:rPr>
              <a:t>  </a:t>
            </a:r>
          </a:p>
        </p:txBody>
      </p:sp>
      <p:sp>
        <p:nvSpPr>
          <p:cNvPr id="5" name="TextBox 4"/>
          <p:cNvSpPr txBox="1"/>
          <p:nvPr/>
        </p:nvSpPr>
        <p:spPr>
          <a:xfrm>
            <a:off x="7317494" y="6409068"/>
            <a:ext cx="1652588" cy="40005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p>
        </p:txBody>
      </p:sp>
      <p:sp>
        <p:nvSpPr>
          <p:cNvPr id="7" name="Down Arrow 6"/>
          <p:cNvSpPr/>
          <p:nvPr/>
        </p:nvSpPr>
        <p:spPr>
          <a:xfrm>
            <a:off x="8604100" y="5389126"/>
            <a:ext cx="400050" cy="100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 name="Group 3"/>
          <p:cNvGrpSpPr/>
          <p:nvPr/>
        </p:nvGrpSpPr>
        <p:grpSpPr>
          <a:xfrm>
            <a:off x="225648" y="501835"/>
            <a:ext cx="8699500" cy="4375150"/>
            <a:chOff x="222250" y="1241425"/>
            <a:chExt cx="8699500" cy="437515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1241425"/>
              <a:ext cx="8699500" cy="437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12428" t="38857" r="24286" b="53714"/>
            <a:stretch>
              <a:fillRect/>
            </a:stretch>
          </p:blipFill>
          <p:spPr bwMode="auto">
            <a:xfrm>
              <a:off x="236844" y="1526489"/>
              <a:ext cx="7987626" cy="74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p:nvSpPr>
        <p:spPr>
          <a:xfrm>
            <a:off x="104887" y="594074"/>
            <a:ext cx="1910488" cy="1143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138469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479322"/>
            <a:ext cx="9144000" cy="3977064"/>
            <a:chOff x="0" y="1479322"/>
            <a:chExt cx="9144000" cy="3977064"/>
          </a:xfrm>
        </p:grpSpPr>
        <p:sp>
          <p:nvSpPr>
            <p:cNvPr id="8" name="Title 1"/>
            <p:cNvSpPr txBox="1">
              <a:spLocks/>
            </p:cNvSpPr>
            <p:nvPr/>
          </p:nvSpPr>
          <p:spPr>
            <a:xfrm>
              <a:off x="0" y="4858042"/>
              <a:ext cx="9144000" cy="598344"/>
            </a:xfrm>
            <a:prstGeom prst="rect">
              <a:avLst/>
            </a:prstGeom>
          </p:spPr>
          <p:txBody>
            <a:bodyPr/>
            <a:lstStyle/>
            <a:p>
              <a:pPr algn="ctr" eaLnBrk="0" hangingPunct="0">
                <a:defRPr/>
              </a:pPr>
              <a:r>
                <a:rPr lang="en-US" sz="3200" spc="-100" dirty="0" smtClean="0">
                  <a:solidFill>
                    <a:prstClr val="white"/>
                  </a:solidFill>
                  <a:latin typeface="Arial" charset="0"/>
                  <a:cs typeface="Arial" charset="0"/>
                </a:rPr>
                <a:t>Robert </a:t>
              </a:r>
              <a:r>
                <a:rPr lang="en-US" sz="3200" spc="-100" dirty="0" err="1" smtClean="0">
                  <a:solidFill>
                    <a:prstClr val="white"/>
                  </a:solidFill>
                  <a:latin typeface="Arial" charset="0"/>
                  <a:cs typeface="Arial" charset="0"/>
                </a:rPr>
                <a:t>Eisinger</a:t>
              </a:r>
              <a:r>
                <a:rPr lang="en-US" sz="3200" spc="-100" dirty="0" smtClean="0">
                  <a:solidFill>
                    <a:prstClr val="white"/>
                  </a:solidFill>
                  <a:latin typeface="Arial" charset="0"/>
                  <a:cs typeface="Arial" charset="0"/>
                </a:rPr>
                <a:t>, Ph.D.</a:t>
              </a:r>
              <a:endParaRPr lang="en-US" sz="3200" spc="-100" dirty="0">
                <a:solidFill>
                  <a:prstClr val="white"/>
                </a:solidFill>
                <a:latin typeface="Arial" charset="0"/>
                <a:cs typeface="Arial" charset="0"/>
              </a:endParaRPr>
            </a:p>
          </p:txBody>
        </p:sp>
        <p:pic>
          <p:nvPicPr>
            <p:cNvPr id="13" name="Picture 2" descr="Dr. Robert W. Eisin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675" y="1479322"/>
              <a:ext cx="2381250" cy="3333750"/>
            </a:xfrm>
            <a:prstGeom prst="roundRect">
              <a:avLst/>
            </a:prstGeom>
            <a:noFill/>
            <a:extLst>
              <a:ext uri="{909E8E84-426E-40DD-AFC4-6F175D3DCCD1}">
                <a14:hiddenFill xmlns:a14="http://schemas.microsoft.com/office/drawing/2010/main">
                  <a:solidFill>
                    <a:srgbClr val="FFFFFF"/>
                  </a:solidFill>
                </a14:hiddenFill>
              </a:ext>
            </a:extLst>
          </p:spPr>
        </p:pic>
      </p:grpSp>
      <p:sp>
        <p:nvSpPr>
          <p:cNvPr id="9" name="Title 1"/>
          <p:cNvSpPr>
            <a:spLocks noGrp="1"/>
          </p:cNvSpPr>
          <p:nvPr>
            <p:ph type="title" idx="4294967295"/>
          </p:nvPr>
        </p:nvSpPr>
        <p:spPr>
          <a:xfrm>
            <a:off x="0" y="15521"/>
            <a:ext cx="9144000" cy="127416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Acting Director,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NIH Office of AIDS Research</a:t>
            </a:r>
          </a:p>
        </p:txBody>
      </p:sp>
      <p:sp>
        <p:nvSpPr>
          <p:cNvPr id="5" name="TextBox 4"/>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12</a:t>
            </a:r>
            <a:endParaRPr lang="en-US" sz="2000" dirty="0">
              <a:solidFill>
                <a:srgbClr val="00ADDC">
                  <a:lumMod val="40000"/>
                  <a:lumOff val="60000"/>
                </a:srgbClr>
              </a:solidFill>
              <a:latin typeface="Arial" charset="0"/>
            </a:endParaRPr>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6719" y="5758478"/>
            <a:ext cx="4165381" cy="642163"/>
          </a:xfrm>
          <a:prstGeom prst="rect">
            <a:avLst/>
          </a:prstGeom>
          <a:noFill/>
          <a:ln w="76200">
            <a:solidFill>
              <a:schemeClr val="tx1"/>
            </a:solidFill>
            <a:miter lim="800000"/>
            <a:headEnd/>
            <a:tailEnd/>
          </a:ln>
          <a:effectLst>
            <a:softEdge rad="3175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19484147"/>
      </p:ext>
    </p:extLst>
  </p:cSld>
  <p:clrMapOvr>
    <a:masterClrMapping/>
  </p:clrMapOvr>
  <p:transition spd="slow">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4968403"/>
            <a:ext cx="4704735" cy="598344"/>
          </a:xfrm>
          <a:prstGeom prst="rect">
            <a:avLst/>
          </a:prstGeom>
        </p:spPr>
        <p:txBody>
          <a:bodyPr/>
          <a:lstStyle/>
          <a:p>
            <a:pPr algn="ctr" eaLnBrk="0" hangingPunct="0">
              <a:defRPr/>
            </a:pPr>
            <a:r>
              <a:rPr lang="en-US" sz="3200" spc="-100" dirty="0" smtClean="0">
                <a:solidFill>
                  <a:prstClr val="white"/>
                </a:solidFill>
                <a:latin typeface="Arial" charset="0"/>
                <a:cs typeface="Arial" charset="0"/>
              </a:rPr>
              <a:t>Sally </a:t>
            </a:r>
            <a:r>
              <a:rPr lang="en-US" sz="3200" spc="-100" dirty="0" err="1" smtClean="0">
                <a:solidFill>
                  <a:prstClr val="white"/>
                </a:solidFill>
                <a:latin typeface="Arial" charset="0"/>
                <a:cs typeface="Arial" charset="0"/>
              </a:rPr>
              <a:t>Rockey</a:t>
            </a:r>
            <a:r>
              <a:rPr lang="en-US" sz="3200" spc="-100" dirty="0" smtClean="0">
                <a:solidFill>
                  <a:prstClr val="white"/>
                </a:solidFill>
                <a:latin typeface="Arial" charset="0"/>
                <a:cs typeface="Arial" charset="0"/>
              </a:rPr>
              <a:t>, Ph.D. </a:t>
            </a:r>
            <a:endParaRPr lang="en-US" sz="3200" spc="-100" dirty="0">
              <a:solidFill>
                <a:prstClr val="white"/>
              </a:solidFill>
              <a:latin typeface="Arial" charset="0"/>
              <a:cs typeface="Arial" charset="0"/>
            </a:endParaRPr>
          </a:p>
        </p:txBody>
      </p:sp>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1742" y="5888677"/>
            <a:ext cx="4673162" cy="720446"/>
          </a:xfrm>
          <a:prstGeom prst="rect">
            <a:avLst/>
          </a:prstGeom>
          <a:noFill/>
          <a:ln w="76200">
            <a:solidFill>
              <a:schemeClr val="tx1"/>
            </a:solidFill>
            <a:miter lim="800000"/>
            <a:headEnd/>
            <a:tailEnd/>
          </a:ln>
          <a:effectLst>
            <a:softEdge rad="31750"/>
          </a:effectLst>
          <a:extLst>
            <a:ext uri="{909E8E84-426E-40DD-AFC4-6F175D3DCCD1}">
              <a14:hiddenFill xmlns:a14="http://schemas.microsoft.com/office/drawing/2010/main">
                <a:solidFill>
                  <a:schemeClr val="accent1"/>
                </a:solidFill>
              </a14:hiddenFill>
            </a:ext>
          </a:extLst>
        </p:spPr>
      </p:pic>
      <p:pic>
        <p:nvPicPr>
          <p:cNvPr id="11" name="Picture 2" descr="Dr. Sally Rockey"/>
          <p:cNvPicPr>
            <a:picLocks noChangeAspect="1" noChangeArrowheads="1"/>
          </p:cNvPicPr>
          <p:nvPr/>
        </p:nvPicPr>
        <p:blipFill rotWithShape="1">
          <a:blip r:embed="rId4">
            <a:extLst>
              <a:ext uri="{28A0092B-C50C-407E-A947-70E740481C1C}">
                <a14:useLocalDpi xmlns:a14="http://schemas.microsoft.com/office/drawing/2010/main" val="0"/>
              </a:ext>
            </a:extLst>
          </a:blip>
          <a:srcRect l="4970" t="4509" r="4970" b="19329"/>
          <a:stretch/>
        </p:blipFill>
        <p:spPr bwMode="auto">
          <a:xfrm>
            <a:off x="1161742" y="1437776"/>
            <a:ext cx="2381250" cy="3352921"/>
          </a:xfrm>
          <a:prstGeom prst="round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idx="4294967295"/>
          </p:nvPr>
        </p:nvSpPr>
        <p:spPr>
          <a:xfrm>
            <a:off x="0" y="15521"/>
            <a:ext cx="9144000" cy="127416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Sally </a:t>
            </a:r>
            <a:r>
              <a:rPr lang="en-US" sz="3600" b="1" dirty="0" err="1" smtClean="0">
                <a:solidFill>
                  <a:srgbClr val="FFFF00"/>
                </a:solidFill>
                <a:latin typeface="Arial" pitchFamily="34" charset="0"/>
                <a:cs typeface="Arial" pitchFamily="34" charset="0"/>
              </a:rPr>
              <a:t>Rockey</a:t>
            </a:r>
            <a:r>
              <a:rPr lang="en-US" sz="3600" b="1" dirty="0" smtClean="0">
                <a:solidFill>
                  <a:srgbClr val="FFFF00"/>
                </a:solidFill>
                <a:latin typeface="Arial" pitchFamily="34" charset="0"/>
                <a:cs typeface="Arial" pitchFamily="34" charset="0"/>
              </a:rPr>
              <a:t> Steps Down as Director,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NIH Office of Extramural Research</a:t>
            </a:r>
          </a:p>
        </p:txBody>
      </p:sp>
      <p:sp>
        <p:nvSpPr>
          <p:cNvPr id="5" name="TextBox 4"/>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13</a:t>
            </a:r>
            <a:endParaRPr lang="en-US" sz="2000" dirty="0">
              <a:solidFill>
                <a:srgbClr val="00ADDC">
                  <a:lumMod val="40000"/>
                  <a:lumOff val="60000"/>
                </a:srgbClr>
              </a:solidFill>
              <a:latin typeface="Arial" charset="0"/>
            </a:endParaRPr>
          </a:p>
        </p:txBody>
      </p:sp>
      <p:grpSp>
        <p:nvGrpSpPr>
          <p:cNvPr id="4" name="Group 3"/>
          <p:cNvGrpSpPr/>
          <p:nvPr/>
        </p:nvGrpSpPr>
        <p:grpSpPr>
          <a:xfrm>
            <a:off x="4559300" y="1437775"/>
            <a:ext cx="4584700" cy="4114224"/>
            <a:chOff x="4559300" y="1361575"/>
            <a:chExt cx="4584700" cy="4114224"/>
          </a:xfrm>
        </p:grpSpPr>
        <p:sp>
          <p:nvSpPr>
            <p:cNvPr id="10" name="Title 1"/>
            <p:cNvSpPr txBox="1">
              <a:spLocks/>
            </p:cNvSpPr>
            <p:nvPr/>
          </p:nvSpPr>
          <p:spPr>
            <a:xfrm>
              <a:off x="4559300" y="4877455"/>
              <a:ext cx="4584700" cy="598344"/>
            </a:xfrm>
            <a:prstGeom prst="rect">
              <a:avLst/>
            </a:prstGeom>
          </p:spPr>
          <p:txBody>
            <a:bodyPr/>
            <a:lstStyle/>
            <a:p>
              <a:pPr algn="ctr" eaLnBrk="0" hangingPunct="0">
                <a:defRPr/>
              </a:pPr>
              <a:r>
                <a:rPr lang="en-US" sz="3200" spc="-100" dirty="0" smtClean="0">
                  <a:solidFill>
                    <a:prstClr val="white"/>
                  </a:solidFill>
                  <a:latin typeface="Arial" charset="0"/>
                  <a:cs typeface="Arial" charset="0"/>
                </a:rPr>
                <a:t>Larry </a:t>
              </a:r>
              <a:r>
                <a:rPr lang="en-US" sz="3200" spc="-100" dirty="0" err="1" smtClean="0">
                  <a:solidFill>
                    <a:prstClr val="white"/>
                  </a:solidFill>
                  <a:latin typeface="Arial" charset="0"/>
                  <a:cs typeface="Arial" charset="0"/>
                </a:rPr>
                <a:t>Tabak</a:t>
              </a:r>
              <a:r>
                <a:rPr lang="en-US" sz="3200" spc="-100" dirty="0" smtClean="0">
                  <a:solidFill>
                    <a:prstClr val="white"/>
                  </a:solidFill>
                  <a:latin typeface="Arial" charset="0"/>
                  <a:cs typeface="Arial" charset="0"/>
                </a:rPr>
                <a:t>, D.D.S, D.Phil.</a:t>
              </a:r>
              <a:endParaRPr lang="en-US" sz="3200" spc="-100" dirty="0">
                <a:solidFill>
                  <a:prstClr val="white"/>
                </a:solidFill>
                <a:latin typeface="Arial" charset="0"/>
                <a:cs typeface="Arial" charset="0"/>
              </a:endParaRPr>
            </a:p>
          </p:txBody>
        </p:sp>
        <p:pic>
          <p:nvPicPr>
            <p:cNvPr id="4100" name="Picture 4" descr="http://www.nih.gov/about/almanac/images/2010photos/2010_nidcr_tabak_lo.jpg"/>
            <p:cNvPicPr>
              <a:picLocks noChangeAspect="1" noChangeArrowheads="1"/>
            </p:cNvPicPr>
            <p:nvPr/>
          </p:nvPicPr>
          <p:blipFill rotWithShape="1">
            <a:blip r:embed="rId5">
              <a:extLst>
                <a:ext uri="{28A0092B-C50C-407E-A947-70E740481C1C}">
                  <a14:useLocalDpi xmlns:a14="http://schemas.microsoft.com/office/drawing/2010/main" val="0"/>
                </a:ext>
              </a:extLst>
            </a:blip>
            <a:srcRect l="10284" r="15146"/>
            <a:stretch/>
          </p:blipFill>
          <p:spPr bwMode="auto">
            <a:xfrm>
              <a:off x="5661025" y="1361575"/>
              <a:ext cx="2381250" cy="3352921"/>
            </a:xfrm>
            <a:prstGeom prst="round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7444939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5861"/>
            <a:ext cx="9144000" cy="1101740"/>
          </a:xfrm>
          <a:prstGeom prst="rect">
            <a:avLst/>
          </a:prstGeom>
        </p:spPr>
        <p:txBody>
          <a:bodyPr/>
          <a:lstStyle/>
          <a:p>
            <a:pPr algn="ctr">
              <a:defRPr/>
            </a:pPr>
            <a:r>
              <a:rPr lang="en-US" sz="3600" spc="-100" dirty="0" smtClean="0">
                <a:solidFill>
                  <a:srgbClr val="FFFF00"/>
                </a:solidFill>
                <a:latin typeface="Arial" charset="0"/>
                <a:cs typeface="Arial" pitchFamily="34" charset="0"/>
              </a:rPr>
              <a:t>Thomas Insel to Depart as NIMH Director</a:t>
            </a:r>
          </a:p>
          <a:p>
            <a:pPr algn="ctr">
              <a:defRPr/>
            </a:pPr>
            <a:endParaRPr lang="en-US" sz="2500" spc="-100" dirty="0">
              <a:solidFill>
                <a:srgbClr val="FFFF00"/>
              </a:solidFill>
              <a:latin typeface="Arial" charset="0"/>
              <a:cs typeface="Arial" pitchFamily="34" charset="0"/>
            </a:endParaRPr>
          </a:p>
        </p:txBody>
      </p:sp>
      <p:sp>
        <p:nvSpPr>
          <p:cNvPr id="6" name="Title 1"/>
          <p:cNvSpPr txBox="1">
            <a:spLocks/>
          </p:cNvSpPr>
          <p:nvPr/>
        </p:nvSpPr>
        <p:spPr>
          <a:xfrm>
            <a:off x="-252692" y="4541470"/>
            <a:ext cx="4835092" cy="745354"/>
          </a:xfrm>
          <a:prstGeom prst="rect">
            <a:avLst/>
          </a:prstGeom>
        </p:spPr>
        <p:txBody>
          <a:bodyPr/>
          <a:lstStyle/>
          <a:p>
            <a:pPr algn="ctr" eaLnBrk="0" hangingPunct="0">
              <a:defRPr/>
            </a:pPr>
            <a:r>
              <a:rPr lang="en-US" sz="3200" spc="-100" dirty="0" smtClean="0">
                <a:solidFill>
                  <a:prstClr val="white"/>
                </a:solidFill>
                <a:latin typeface="Arial" charset="0"/>
                <a:cs typeface="Arial" charset="0"/>
              </a:rPr>
              <a:t>Thomas Insel, M.D. </a:t>
            </a:r>
            <a:endParaRPr lang="en-US" sz="3200" spc="-100" dirty="0">
              <a:solidFill>
                <a:prstClr val="white"/>
              </a:solidFill>
              <a:latin typeface="Arial" charset="0"/>
              <a:cs typeface="Arial" charset="0"/>
            </a:endParaRPr>
          </a:p>
        </p:txBody>
      </p:sp>
      <p:grpSp>
        <p:nvGrpSpPr>
          <p:cNvPr id="3" name="Group 2"/>
          <p:cNvGrpSpPr/>
          <p:nvPr/>
        </p:nvGrpSpPr>
        <p:grpSpPr>
          <a:xfrm>
            <a:off x="4414340" y="1093947"/>
            <a:ext cx="4406900" cy="4053358"/>
            <a:chOff x="4737100" y="1252525"/>
            <a:chExt cx="4406900" cy="4053358"/>
          </a:xfrm>
        </p:grpSpPr>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15" r="12850"/>
            <a:stretch/>
          </p:blipFill>
          <p:spPr bwMode="auto">
            <a:xfrm>
              <a:off x="5262213" y="1252525"/>
              <a:ext cx="3356673" cy="3321743"/>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a:off x="4737100" y="4707539"/>
              <a:ext cx="4406900" cy="598344"/>
            </a:xfrm>
            <a:prstGeom prst="rect">
              <a:avLst/>
            </a:prstGeom>
          </p:spPr>
          <p:txBody>
            <a:bodyPr/>
            <a:lstStyle/>
            <a:p>
              <a:pPr algn="ctr" eaLnBrk="0" hangingPunct="0">
                <a:defRPr/>
              </a:pPr>
              <a:r>
                <a:rPr lang="en-US" sz="3200" spc="-100" dirty="0">
                  <a:solidFill>
                    <a:prstClr val="white"/>
                  </a:solidFill>
                  <a:latin typeface="Arial" charset="0"/>
                  <a:cs typeface="Arial" charset="0"/>
                </a:rPr>
                <a:t>Bruce Cuthbert, Ph.D.</a:t>
              </a:r>
            </a:p>
          </p:txBody>
        </p:sp>
      </p:gr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82" t="5742" r="3082"/>
          <a:stretch/>
        </p:blipFill>
        <p:spPr bwMode="auto">
          <a:xfrm>
            <a:off x="878979" y="819802"/>
            <a:ext cx="2571750" cy="3615846"/>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descr="National Institute Of Mental Health"/>
          <p:cNvPicPr>
            <a:picLocks noChangeAspect="1" noChangeArrowheads="1"/>
          </p:cNvPicPr>
          <p:nvPr/>
        </p:nvPicPr>
        <p:blipFill rotWithShape="1">
          <a:blip r:embed="rId5">
            <a:extLst>
              <a:ext uri="{28A0092B-C50C-407E-A947-70E740481C1C}">
                <a14:useLocalDpi xmlns:a14="http://schemas.microsoft.com/office/drawing/2010/main" val="0"/>
              </a:ext>
            </a:extLst>
          </a:blip>
          <a:srcRect l="3354" t="25965" r="3334" b="25465"/>
          <a:stretch/>
        </p:blipFill>
        <p:spPr bwMode="auto">
          <a:xfrm>
            <a:off x="2590536" y="5577973"/>
            <a:ext cx="3416130" cy="889046"/>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C:\Users\egreen\Downloads\9512063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9532" y="5354743"/>
            <a:ext cx="2301766" cy="153451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68507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5552"/>
            <a:ext cx="9144000" cy="7048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FDA Commissioner Nomination</a:t>
            </a:r>
          </a:p>
        </p:txBody>
      </p:sp>
      <p:sp>
        <p:nvSpPr>
          <p:cNvPr id="7" name="Title 1"/>
          <p:cNvSpPr txBox="1">
            <a:spLocks/>
          </p:cNvSpPr>
          <p:nvPr/>
        </p:nvSpPr>
        <p:spPr>
          <a:xfrm>
            <a:off x="1249996" y="5366912"/>
            <a:ext cx="3810000" cy="603250"/>
          </a:xfrm>
          <a:prstGeom prst="rect">
            <a:avLst/>
          </a:prstGeom>
        </p:spPr>
        <p:txBody>
          <a:bodyPr/>
          <a:lstStyle/>
          <a:p>
            <a:pPr algn="ctr" eaLnBrk="0" hangingPunct="0">
              <a:defRPr/>
            </a:pPr>
            <a:r>
              <a:rPr lang="en-US" sz="3200" spc="-100" dirty="0" smtClean="0">
                <a:solidFill>
                  <a:prstClr val="white"/>
                </a:solidFill>
                <a:cs typeface="Arial" charset="0"/>
              </a:rPr>
              <a:t>Robert </a:t>
            </a:r>
            <a:r>
              <a:rPr lang="en-US" sz="3200" spc="-100" dirty="0" err="1" smtClean="0">
                <a:solidFill>
                  <a:prstClr val="white"/>
                </a:solidFill>
                <a:cs typeface="Arial" charset="0"/>
              </a:rPr>
              <a:t>Califf</a:t>
            </a:r>
            <a:r>
              <a:rPr lang="en-US" sz="3200" spc="-100" dirty="0" smtClean="0">
                <a:solidFill>
                  <a:prstClr val="white"/>
                </a:solidFill>
                <a:cs typeface="Arial" charset="0"/>
              </a:rPr>
              <a:t>, M.D.</a:t>
            </a:r>
            <a:endParaRPr lang="en-US" sz="3200" spc="-100" dirty="0">
              <a:solidFill>
                <a:prstClr val="white"/>
              </a:solidFill>
              <a:cs typeface="Arial"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352" y="1252534"/>
            <a:ext cx="3053288" cy="3897814"/>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t="16594" b="13694"/>
          <a:stretch/>
        </p:blipFill>
        <p:spPr bwMode="auto">
          <a:xfrm>
            <a:off x="5468101" y="2502264"/>
            <a:ext cx="2347259" cy="1636296"/>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egreen\Downloads\951206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9532" y="5354743"/>
            <a:ext cx="2301766" cy="153451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46600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667" t="14598" r="12667" b="32014"/>
          <a:stretch/>
        </p:blipFill>
        <p:spPr bwMode="auto">
          <a:xfrm>
            <a:off x="226909" y="1276851"/>
            <a:ext cx="5782036" cy="3689016"/>
          </a:xfrm>
          <a:prstGeom prst="rect">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2"/>
          <p:cNvSpPr txBox="1">
            <a:spLocks noChangeArrowheads="1"/>
          </p:cNvSpPr>
          <p:nvPr/>
        </p:nvSpPr>
        <p:spPr>
          <a:xfrm>
            <a:off x="-3636" y="16415"/>
            <a:ext cx="9144000" cy="1311236"/>
          </a:xfrm>
          <a:prstGeom prst="rect">
            <a:avLst/>
          </a:prstGeom>
        </p:spPr>
        <p:txBody>
          <a:bodyPr/>
          <a:lstStyle/>
          <a:p>
            <a:pPr algn="ctr">
              <a:defRPr/>
            </a:pPr>
            <a:r>
              <a:rPr lang="en-US" sz="3600" spc="-100" dirty="0" smtClean="0">
                <a:solidFill>
                  <a:srgbClr val="FFFF00"/>
                </a:solidFill>
                <a:latin typeface="Arial" charset="0"/>
                <a:cs typeface="Arial" pitchFamily="34" charset="0"/>
              </a:rPr>
              <a:t>National Library of Medicine </a:t>
            </a:r>
          </a:p>
          <a:p>
            <a:pPr algn="ctr">
              <a:defRPr/>
            </a:pPr>
            <a:r>
              <a:rPr lang="en-US" sz="3600" spc="-100" dirty="0" smtClean="0">
                <a:solidFill>
                  <a:srgbClr val="FFFF00"/>
                </a:solidFill>
                <a:latin typeface="Arial" charset="0"/>
                <a:cs typeface="Arial" pitchFamily="34" charset="0"/>
              </a:rPr>
              <a:t>Working Group Report</a:t>
            </a:r>
            <a:endParaRPr lang="en-US" sz="3600" spc="-100" dirty="0">
              <a:solidFill>
                <a:srgbClr val="FFFF00"/>
              </a:solidFill>
              <a:latin typeface="Arial" charset="0"/>
              <a:cs typeface="Arial" pitchFamily="34" charset="0"/>
            </a:endParaRPr>
          </a:p>
        </p:txBody>
      </p:sp>
      <p:sp>
        <p:nvSpPr>
          <p:cNvPr id="11" name="TextBox 10"/>
          <p:cNvSpPr txBox="1"/>
          <p:nvPr/>
        </p:nvSpPr>
        <p:spPr>
          <a:xfrm>
            <a:off x="7318626" y="6407377"/>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14</a:t>
            </a:r>
            <a:endParaRPr lang="en-US" sz="2000" dirty="0">
              <a:solidFill>
                <a:srgbClr val="00ADDC">
                  <a:lumMod val="40000"/>
                  <a:lumOff val="60000"/>
                </a:srgbClr>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8675" y="3549817"/>
            <a:ext cx="6877050" cy="2781300"/>
          </a:xfrm>
          <a:prstGeom prst="rect">
            <a:avLst/>
          </a:prstGeom>
          <a:noFill/>
          <a:ln w="25400">
            <a:solidFill>
              <a:schemeClr val="bg1">
                <a:lumMod val="95000"/>
                <a:lumOff val="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5922745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3983"/>
            <a:ext cx="9144000" cy="7048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pitchFamily="34" charset="0"/>
              </a:rPr>
              <a:t>NIH Strategic Plan</a:t>
            </a:r>
            <a:br>
              <a:rPr lang="en-US" sz="3600" b="1" dirty="0" smtClean="0">
                <a:solidFill>
                  <a:srgbClr val="FFFF00"/>
                </a:solidFill>
                <a:latin typeface="Arial" charset="0"/>
                <a:cs typeface="Arial" pitchFamily="34" charset="0"/>
              </a:rPr>
            </a:br>
            <a:endParaRPr lang="en-US" sz="3600" b="1" dirty="0" smtClean="0">
              <a:solidFill>
                <a:srgbClr val="FFFF00"/>
              </a:solidFill>
              <a:latin typeface="Arial" pitchFamily="34" charset="0"/>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15</a:t>
            </a:r>
            <a:endParaRPr lang="en-US" sz="2000" dirty="0">
              <a:solidFill>
                <a:schemeClr val="accent4">
                  <a:lumMod val="40000"/>
                  <a:lumOff val="60000"/>
                </a:schemeClr>
              </a:solidFill>
              <a:latin typeface="Arial" charset="0"/>
            </a:endParaRPr>
          </a:p>
        </p:txBody>
      </p:sp>
      <p:pic>
        <p:nvPicPr>
          <p:cNvPr id="8" name="Content Placeholder 4"/>
          <p:cNvPicPr>
            <a:picLocks noGrp="1" noChangeAspect="1"/>
          </p:cNvPicPr>
          <p:nvPr>
            <p:ph idx="1"/>
          </p:nvPr>
        </p:nvPicPr>
        <p:blipFill rotWithShape="1">
          <a:blip r:embed="rId3"/>
          <a:srcRect l="289"/>
          <a:stretch/>
        </p:blipFill>
        <p:spPr>
          <a:xfrm>
            <a:off x="1150714" y="908785"/>
            <a:ext cx="6731592" cy="5352315"/>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1957601462"/>
      </p:ext>
    </p:extLst>
  </p:cSld>
  <p:clrMapOvr>
    <a:masterClrMapping/>
  </p:clrMapOvr>
  <p:transition spd="slow">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6286"/>
            <a:ext cx="9144000" cy="639763"/>
          </a:xfrm>
        </p:spPr>
        <p:txBody>
          <a:bodyPr/>
          <a:lstStyle/>
          <a:p>
            <a:pPr algn="ctr">
              <a:defRPr/>
            </a:pPr>
            <a:r>
              <a:rPr lang="en-US" sz="3600" b="1" dirty="0" smtClean="0">
                <a:solidFill>
                  <a:srgbClr val="FFFF00"/>
                </a:solidFill>
                <a:latin typeface="Arial" charset="0"/>
                <a:cs typeface="Arial" charset="0"/>
              </a:rPr>
              <a:t>NIH Strategic Plan Framework</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8856" y="6407706"/>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15</a:t>
            </a:r>
            <a:endParaRPr lang="en-US" sz="2000" dirty="0">
              <a:solidFill>
                <a:schemeClr val="accent4">
                  <a:lumMod val="40000"/>
                  <a:lumOff val="60000"/>
                </a:schemeClr>
              </a:solidFill>
              <a:latin typeface="Arial" charset="0"/>
            </a:endParaRPr>
          </a:p>
        </p:txBody>
      </p:sp>
      <p:grpSp>
        <p:nvGrpSpPr>
          <p:cNvPr id="2" name="Group 1"/>
          <p:cNvGrpSpPr/>
          <p:nvPr/>
        </p:nvGrpSpPr>
        <p:grpSpPr>
          <a:xfrm>
            <a:off x="276813" y="774700"/>
            <a:ext cx="7168562" cy="944563"/>
            <a:chOff x="276813" y="698500"/>
            <a:chExt cx="7168562" cy="944563"/>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038" y="698500"/>
              <a:ext cx="5748337"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6813" y="952500"/>
              <a:ext cx="1285287" cy="369332"/>
            </a:xfrm>
            <a:prstGeom prst="rect">
              <a:avLst/>
            </a:prstGeom>
            <a:noFill/>
          </p:spPr>
          <p:txBody>
            <a:bodyPr wrap="square" rtlCol="0">
              <a:spAutoFit/>
            </a:bodyPr>
            <a:lstStyle/>
            <a:p>
              <a:r>
                <a:rPr lang="en-US" dirty="0" smtClean="0"/>
                <a:t>Overview</a:t>
              </a:r>
              <a:endParaRPr lang="en-US" dirty="0"/>
            </a:p>
          </p:txBody>
        </p:sp>
      </p:grpSp>
      <p:grpSp>
        <p:nvGrpSpPr>
          <p:cNvPr id="7" name="Group 6"/>
          <p:cNvGrpSpPr/>
          <p:nvPr/>
        </p:nvGrpSpPr>
        <p:grpSpPr>
          <a:xfrm>
            <a:off x="276813" y="1770017"/>
            <a:ext cx="7521217" cy="2751229"/>
            <a:chOff x="276813" y="1643017"/>
            <a:chExt cx="7521217" cy="2751229"/>
          </a:xfrm>
        </p:grpSpPr>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383" y="1643017"/>
              <a:ext cx="6453647" cy="275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76813" y="1833517"/>
              <a:ext cx="1615052" cy="646331"/>
            </a:xfrm>
            <a:prstGeom prst="rect">
              <a:avLst/>
            </a:prstGeom>
            <a:noFill/>
          </p:spPr>
          <p:txBody>
            <a:bodyPr wrap="square" rtlCol="0">
              <a:spAutoFit/>
            </a:bodyPr>
            <a:lstStyle/>
            <a:p>
              <a:pPr algn="ctr"/>
              <a:r>
                <a:rPr lang="en-US" dirty="0" smtClean="0"/>
                <a:t>Areas of Opportunity</a:t>
              </a:r>
              <a:endParaRPr lang="en-US" dirty="0"/>
            </a:p>
          </p:txBody>
        </p:sp>
      </p:grpSp>
      <p:grpSp>
        <p:nvGrpSpPr>
          <p:cNvPr id="8" name="Group 7"/>
          <p:cNvGrpSpPr/>
          <p:nvPr/>
        </p:nvGrpSpPr>
        <p:grpSpPr>
          <a:xfrm>
            <a:off x="276813" y="4235450"/>
            <a:ext cx="7521217" cy="2107669"/>
            <a:chOff x="276813" y="4057650"/>
            <a:chExt cx="7521217" cy="2107669"/>
          </a:xfrm>
        </p:grpSpPr>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4383" y="4482044"/>
              <a:ext cx="6453647" cy="16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76813" y="4057650"/>
              <a:ext cx="2466387" cy="369332"/>
            </a:xfrm>
            <a:prstGeom prst="rect">
              <a:avLst/>
            </a:prstGeom>
            <a:noFill/>
          </p:spPr>
          <p:txBody>
            <a:bodyPr wrap="square" rtlCol="0">
              <a:spAutoFit/>
            </a:bodyPr>
            <a:lstStyle/>
            <a:p>
              <a:r>
                <a:rPr lang="en-US" dirty="0" smtClean="0"/>
                <a:t>Unifying Principles</a:t>
              </a:r>
              <a:endParaRPr lang="en-US" dirty="0"/>
            </a:p>
          </p:txBody>
        </p:sp>
      </p:grpSp>
    </p:spTree>
    <p:extLst>
      <p:ext uri="{BB962C8B-B14F-4D97-AF65-F5344CB8AC3E}">
        <p14:creationId xmlns:p14="http://schemas.microsoft.com/office/powerpoint/2010/main" val="261172398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6286"/>
            <a:ext cx="9144000" cy="1160725"/>
          </a:xfrm>
        </p:spPr>
        <p:txBody>
          <a:bodyPr/>
          <a:lstStyle/>
          <a:p>
            <a:pPr algn="ctr">
              <a:defRPr/>
            </a:pPr>
            <a:r>
              <a:rPr lang="en-US" sz="3600" b="1" dirty="0">
                <a:solidFill>
                  <a:srgbClr val="FFFF00"/>
                </a:solidFill>
                <a:latin typeface="Arial" charset="0"/>
                <a:cs typeface="Arial" charset="0"/>
              </a:rPr>
              <a:t>NIH Rigor and Reproducibility in </a:t>
            </a:r>
            <a:r>
              <a:rPr lang="en-US" sz="3600" b="1" dirty="0" smtClean="0">
                <a:solidFill>
                  <a:srgbClr val="FFFF00"/>
                </a:solidFill>
                <a:latin typeface="Arial" charset="0"/>
                <a:cs typeface="Arial" charset="0"/>
              </a:rPr>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Grant </a:t>
            </a:r>
            <a:r>
              <a:rPr lang="en-US" sz="3600" b="1" dirty="0">
                <a:solidFill>
                  <a:srgbClr val="FFFF00"/>
                </a:solidFill>
                <a:latin typeface="Arial" charset="0"/>
                <a:cs typeface="Arial" charset="0"/>
              </a:rPr>
              <a:t>Applications and Review</a:t>
            </a: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16</a:t>
            </a:r>
            <a:endParaRPr lang="en-US" sz="2000" dirty="0">
              <a:solidFill>
                <a:schemeClr val="accent4">
                  <a:lumMod val="40000"/>
                  <a:lumOff val="60000"/>
                </a:schemeClr>
              </a:solidFill>
              <a:latin typeface="Arial" charset="0"/>
            </a:endParaRPr>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811" t="6366" r="21434" b="47885"/>
          <a:stretch/>
        </p:blipFill>
        <p:spPr bwMode="auto">
          <a:xfrm>
            <a:off x="284813" y="1355984"/>
            <a:ext cx="7285220" cy="2998033"/>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8648" t="6596" r="19754" b="46054"/>
          <a:stretch/>
        </p:blipFill>
        <p:spPr bwMode="auto">
          <a:xfrm>
            <a:off x="1541697" y="3231260"/>
            <a:ext cx="7285220" cy="3010061"/>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670673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15"/>
                                        </p:tgtEl>
                                        <p:attrNameLst>
                                          <p:attrName>style.visibility</p:attrName>
                                        </p:attrNameLst>
                                      </p:cBhvr>
                                      <p:to>
                                        <p:strVal val="visible"/>
                                      </p:to>
                                    </p:set>
                                    <p:anim calcmode="lin" valueType="num">
                                      <p:cBhvr additive="base">
                                        <p:cTn id="13" dur="500" fill="hold"/>
                                        <p:tgtEl>
                                          <p:spTgt spid="13315"/>
                                        </p:tgtEl>
                                        <p:attrNameLst>
                                          <p:attrName>ppt_x</p:attrName>
                                        </p:attrNameLst>
                                      </p:cBhvr>
                                      <p:tavLst>
                                        <p:tav tm="0">
                                          <p:val>
                                            <p:strVal val="#ppt_x"/>
                                          </p:val>
                                        </p:tav>
                                        <p:tav tm="100000">
                                          <p:val>
                                            <p:strVal val="#ppt_x"/>
                                          </p:val>
                                        </p:tav>
                                      </p:tavLst>
                                    </p:anim>
                                    <p:anim calcmode="lin" valueType="num">
                                      <p:cBhvr additive="base">
                                        <p:cTn id="14"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655"/>
            <a:ext cx="9144000" cy="897467"/>
          </a:xfrm>
        </p:spPr>
        <p:txBody>
          <a:bodyPr>
            <a:noAutofit/>
          </a:bodyPr>
          <a:lstStyle/>
          <a:p>
            <a:pPr algn="ctr"/>
            <a:r>
              <a:rPr lang="en-US" sz="3600" b="1" dirty="0">
                <a:solidFill>
                  <a:srgbClr val="FFFF00"/>
                </a:solidFill>
                <a:latin typeface="Arial" pitchFamily="34" charset="0"/>
                <a:cs typeface="Arial" pitchFamily="34" charset="0"/>
              </a:rPr>
              <a:t>New Legislation: 21</a:t>
            </a:r>
            <a:r>
              <a:rPr lang="en-US" sz="3600" b="1" baseline="30000" dirty="0">
                <a:solidFill>
                  <a:srgbClr val="FFFF00"/>
                </a:solidFill>
                <a:latin typeface="Arial" pitchFamily="34" charset="0"/>
                <a:cs typeface="Arial" pitchFamily="34" charset="0"/>
              </a:rPr>
              <a:t>st</a:t>
            </a:r>
            <a:r>
              <a:rPr lang="en-US" sz="3600" b="1" dirty="0">
                <a:solidFill>
                  <a:srgbClr val="FFFF00"/>
                </a:solidFill>
                <a:latin typeface="Arial" pitchFamily="34" charset="0"/>
                <a:cs typeface="Arial" pitchFamily="34" charset="0"/>
              </a:rPr>
              <a:t> Century Cures </a:t>
            </a:r>
            <a:r>
              <a:rPr lang="en-US" sz="3600" b="1" dirty="0" smtClean="0">
                <a:solidFill>
                  <a:srgbClr val="FFFF00"/>
                </a:solidFill>
                <a:latin typeface="Arial" pitchFamily="34" charset="0"/>
                <a:cs typeface="Arial" pitchFamily="34" charset="0"/>
              </a:rPr>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a:t>
            </a:r>
            <a:r>
              <a:rPr lang="en-US" sz="3600" b="1" dirty="0">
                <a:solidFill>
                  <a:srgbClr val="FFFF00"/>
                </a:solidFill>
                <a:latin typeface="Arial" pitchFamily="34" charset="0"/>
                <a:cs typeface="Arial" pitchFamily="34" charset="0"/>
              </a:rPr>
              <a:t>H.R. 6)</a:t>
            </a:r>
          </a:p>
        </p:txBody>
      </p:sp>
      <p:pic>
        <p:nvPicPr>
          <p:cNvPr id="2050" name="Picture 2" descr="http://curealz.org/sites/default/files/styles/large/public/stories/21st%20century%20cures%20logo.jpg?itok=IUVRvR8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375" b="94167" l="5000" r="94375">
                        <a14:foregroundMark x1="17500" y1="62292" x2="17500" y2="62292"/>
                        <a14:foregroundMark x1="21875" y1="35417" x2="21875" y2="35417"/>
                        <a14:foregroundMark x1="55625" y1="15625" x2="55625" y2="15625"/>
                      </a14:backgroundRemoval>
                    </a14:imgEffect>
                  </a14:imgLayer>
                </a14:imgProps>
              </a:ext>
              <a:ext uri="{28A0092B-C50C-407E-A947-70E740481C1C}">
                <a14:useLocalDpi xmlns:a14="http://schemas.microsoft.com/office/drawing/2010/main" val="0"/>
              </a:ext>
            </a:extLst>
          </a:blip>
          <a:srcRect/>
          <a:stretch>
            <a:fillRect/>
          </a:stretch>
        </p:blipFill>
        <p:spPr bwMode="auto">
          <a:xfrm>
            <a:off x="6009218" y="753636"/>
            <a:ext cx="2853167" cy="28531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2050" y="2837185"/>
            <a:ext cx="9179484" cy="3477875"/>
          </a:xfrm>
          <a:prstGeom prst="rect">
            <a:avLst/>
          </a:prstGeom>
          <a:noFill/>
        </p:spPr>
        <p:txBody>
          <a:bodyPr wrap="square" rtlCol="0">
            <a:spAutoFit/>
          </a:bodyPr>
          <a:lstStyle/>
          <a:p>
            <a:pPr marL="457200" indent="-284163" defTabSz="749300">
              <a:buFont typeface="Wingdings" pitchFamily="2" charset="2"/>
              <a:buChar char="§"/>
            </a:pPr>
            <a:r>
              <a:rPr lang="en-US" sz="2800" b="1" dirty="0">
                <a:latin typeface="Arial" pitchFamily="34" charset="0"/>
                <a:cs typeface="Arial" pitchFamily="34" charset="0"/>
              </a:rPr>
              <a:t>Passed </a:t>
            </a:r>
            <a:r>
              <a:rPr lang="en-US" sz="2800" dirty="0">
                <a:cs typeface="Arial" pitchFamily="34" charset="0"/>
              </a:rPr>
              <a:t>by the </a:t>
            </a:r>
            <a:r>
              <a:rPr lang="en-US" sz="2800" dirty="0" smtClean="0">
                <a:cs typeface="Arial" pitchFamily="34" charset="0"/>
              </a:rPr>
              <a:t>House on July </a:t>
            </a:r>
            <a:r>
              <a:rPr lang="en-US" sz="2800" dirty="0">
                <a:cs typeface="Arial" pitchFamily="34" charset="0"/>
              </a:rPr>
              <a:t>10</a:t>
            </a:r>
            <a:endParaRPr lang="en-US" sz="2800" b="1" dirty="0" smtClean="0">
              <a:latin typeface="Arial" pitchFamily="34" charset="0"/>
              <a:cs typeface="Arial" pitchFamily="34" charset="0"/>
            </a:endParaRPr>
          </a:p>
          <a:p>
            <a:pPr marL="457200" indent="-284163" defTabSz="749300"/>
            <a:endParaRPr lang="en-US" sz="2800" b="1" dirty="0">
              <a:latin typeface="Arial" pitchFamily="34" charset="0"/>
              <a:cs typeface="Arial" pitchFamily="34" charset="0"/>
            </a:endParaRPr>
          </a:p>
          <a:p>
            <a:pPr marL="457200" indent="-284163" defTabSz="749300">
              <a:buFont typeface="Wingdings" pitchFamily="2" charset="2"/>
              <a:buChar char="§"/>
            </a:pPr>
            <a:r>
              <a:rPr lang="en-US" sz="2800" b="1" dirty="0" smtClean="0">
                <a:latin typeface="Arial" pitchFamily="34" charset="0"/>
                <a:cs typeface="Arial" pitchFamily="34" charset="0"/>
              </a:rPr>
              <a:t>Boosts </a:t>
            </a:r>
            <a:r>
              <a:rPr lang="en-US" sz="2800" b="1" dirty="0">
                <a:latin typeface="Arial" pitchFamily="34" charset="0"/>
                <a:cs typeface="Arial" pitchFamily="34" charset="0"/>
              </a:rPr>
              <a:t>NIH </a:t>
            </a:r>
            <a:r>
              <a:rPr lang="en-US" sz="2800" b="1" dirty="0" smtClean="0">
                <a:latin typeface="Arial" pitchFamily="34" charset="0"/>
                <a:cs typeface="Arial" pitchFamily="34" charset="0"/>
              </a:rPr>
              <a:t>research </a:t>
            </a:r>
            <a:r>
              <a:rPr lang="en-US" sz="2800" b="1" dirty="0">
                <a:latin typeface="Arial" pitchFamily="34" charset="0"/>
                <a:cs typeface="Arial" pitchFamily="34" charset="0"/>
              </a:rPr>
              <a:t>and </a:t>
            </a:r>
            <a:r>
              <a:rPr lang="en-US" sz="2800" b="1" dirty="0" smtClean="0">
                <a:latin typeface="Arial" pitchFamily="34" charset="0"/>
                <a:cs typeface="Arial" pitchFamily="34" charset="0"/>
              </a:rPr>
              <a:t>reforms FDA’s 	regulatory framework to accelerate the 	discovery, development, and delivery of cures</a:t>
            </a:r>
          </a:p>
          <a:p>
            <a:pPr marL="457200" indent="-284163" defTabSz="749300"/>
            <a:endParaRPr lang="en-US" sz="2800" b="1" dirty="0" smtClean="0">
              <a:latin typeface="Arial" pitchFamily="34" charset="0"/>
              <a:cs typeface="Arial" pitchFamily="34" charset="0"/>
            </a:endParaRPr>
          </a:p>
          <a:p>
            <a:pPr marL="457200" indent="-284163" defTabSz="749300">
              <a:buFont typeface="Wingdings" pitchFamily="2" charset="2"/>
              <a:buChar char="§"/>
            </a:pPr>
            <a:r>
              <a:rPr lang="en-US" sz="2800" b="1" dirty="0" smtClean="0">
                <a:latin typeface="Arial" pitchFamily="34" charset="0"/>
                <a:cs typeface="Arial" pitchFamily="34" charset="0"/>
              </a:rPr>
              <a:t>Senate continues to work on its </a:t>
            </a:r>
            <a:r>
              <a:rPr lang="en-US" sz="2800" dirty="0" smtClean="0">
                <a:cs typeface="Arial" pitchFamily="34" charset="0"/>
              </a:rPr>
              <a:t>“</a:t>
            </a:r>
            <a:r>
              <a:rPr lang="en-US" sz="2800" b="1" dirty="0" smtClean="0">
                <a:latin typeface="Arial" pitchFamily="34" charset="0"/>
                <a:cs typeface="Arial" pitchFamily="34" charset="0"/>
              </a:rPr>
              <a:t>Innovations Bill”</a:t>
            </a:r>
            <a:endParaRPr lang="en-US" sz="2800" b="1" dirty="0">
              <a:latin typeface="Arial" pitchFamily="34" charset="0"/>
              <a:cs typeface="Arial" pitchFamily="34" charset="0"/>
            </a:endParaRPr>
          </a:p>
          <a:p>
            <a:endParaRPr lang="en-US" sz="2400" b="1" dirty="0" smtClean="0">
              <a:latin typeface="Arial" pitchFamily="34" charset="0"/>
              <a:cs typeface="Arial" pitchFamily="34" charset="0"/>
            </a:endParaRPr>
          </a:p>
        </p:txBody>
      </p:sp>
      <p:sp>
        <p:nvSpPr>
          <p:cNvPr id="7" name="TextBox 6"/>
          <p:cNvSpPr txBox="1"/>
          <p:nvPr/>
        </p:nvSpPr>
        <p:spPr>
          <a:xfrm>
            <a:off x="7319965" y="6407100"/>
            <a:ext cx="1795684" cy="400110"/>
          </a:xfrm>
          <a:prstGeom prst="rect">
            <a:avLst/>
          </a:prstGeom>
          <a:noFill/>
        </p:spPr>
        <p:txBody>
          <a:bodyPr wrap="none">
            <a:spAutoFit/>
          </a:bodyPr>
          <a:lstStyle/>
          <a:p>
            <a:pPr>
              <a:defRPr/>
            </a:pPr>
            <a:r>
              <a:rPr lang="en-US" sz="2000" b="1" dirty="0">
                <a:solidFill>
                  <a:srgbClr val="8BE6FF"/>
                </a:solidFill>
                <a:latin typeface="Arial" charset="0"/>
              </a:rPr>
              <a:t>Document </a:t>
            </a:r>
            <a:r>
              <a:rPr lang="en-US" sz="2000" b="1" dirty="0" smtClean="0">
                <a:solidFill>
                  <a:srgbClr val="8BE6FF"/>
                </a:solidFill>
                <a:latin typeface="Arial" charset="0"/>
              </a:rPr>
              <a:t>17</a:t>
            </a:r>
            <a:endParaRPr lang="en-US" sz="2000" b="1" dirty="0">
              <a:solidFill>
                <a:srgbClr val="8BE6FF"/>
              </a:solidFill>
              <a:latin typeface="Arial" charset="0"/>
            </a:endParaRPr>
          </a:p>
        </p:txBody>
      </p:sp>
    </p:spTree>
    <p:extLst>
      <p:ext uri="{BB962C8B-B14F-4D97-AF65-F5344CB8AC3E}">
        <p14:creationId xmlns:p14="http://schemas.microsoft.com/office/powerpoint/2010/main" val="97082161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24"/>
            <a:ext cx="9144000" cy="685800"/>
          </a:xfrm>
        </p:spPr>
        <p:txBody>
          <a:bodyPr/>
          <a:lstStyle/>
          <a:p>
            <a:pPr algn="ctr"/>
            <a:r>
              <a:rPr lang="en-US" sz="3600" b="1" dirty="0" smtClean="0">
                <a:solidFill>
                  <a:srgbClr val="FFFF00"/>
                </a:solidFill>
                <a:latin typeface="Arial" pitchFamily="34" charset="0"/>
                <a:cs typeface="Arial" pitchFamily="34" charset="0"/>
              </a:rPr>
              <a:t>NIH Appropriations </a:t>
            </a:r>
            <a:r>
              <a:rPr lang="en-US" sz="3600" b="1" dirty="0">
                <a:solidFill>
                  <a:srgbClr val="FFFF00"/>
                </a:solidFill>
                <a:latin typeface="Arial" pitchFamily="34" charset="0"/>
                <a:cs typeface="Arial" pitchFamily="34" charset="0"/>
              </a:rPr>
              <a:t>and </a:t>
            </a:r>
            <a:r>
              <a:rPr lang="en-US" sz="3600" b="1" dirty="0" smtClean="0">
                <a:solidFill>
                  <a:srgbClr val="FFFF00"/>
                </a:solidFill>
                <a:latin typeface="Arial" pitchFamily="34" charset="0"/>
                <a:cs typeface="Arial" pitchFamily="34" charset="0"/>
              </a:rPr>
              <a:t>Budget</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
            </a:r>
            <a:br>
              <a:rPr lang="en-US" sz="3600" b="1" dirty="0" smtClean="0">
                <a:solidFill>
                  <a:srgbClr val="FFFF00"/>
                </a:solidFill>
                <a:latin typeface="Arial" pitchFamily="34" charset="0"/>
                <a:cs typeface="Arial" pitchFamily="34" charset="0"/>
              </a:rPr>
            </a:br>
            <a:endParaRPr lang="en-US" sz="2400" dirty="0"/>
          </a:p>
        </p:txBody>
      </p:sp>
      <p:sp>
        <p:nvSpPr>
          <p:cNvPr id="8" name="TextBox 7"/>
          <p:cNvSpPr txBox="1"/>
          <p:nvPr/>
        </p:nvSpPr>
        <p:spPr>
          <a:xfrm>
            <a:off x="0" y="1662640"/>
            <a:ext cx="9144000" cy="584775"/>
          </a:xfrm>
          <a:prstGeom prst="rect">
            <a:avLst/>
          </a:prstGeom>
          <a:noFill/>
        </p:spPr>
        <p:txBody>
          <a:bodyPr wrap="square" rtlCol="0">
            <a:spAutoFit/>
          </a:bodyPr>
          <a:lstStyle/>
          <a:p>
            <a:pPr algn="ctr"/>
            <a:r>
              <a:rPr lang="en-US" sz="3200" b="1" spc="-100" dirty="0" smtClean="0">
                <a:solidFill>
                  <a:prstClr val="white"/>
                </a:solidFill>
                <a:ea typeface="+mj-ea"/>
                <a:cs typeface="Arial" pitchFamily="34" charset="0"/>
              </a:rPr>
              <a:t>Fiscal Year </a:t>
            </a:r>
            <a:r>
              <a:rPr lang="en-US" sz="3200" b="1" spc="-100" dirty="0">
                <a:solidFill>
                  <a:prstClr val="white"/>
                </a:solidFill>
                <a:ea typeface="+mj-ea"/>
                <a:cs typeface="Arial" pitchFamily="34" charset="0"/>
              </a:rPr>
              <a:t>2016 Appropriations</a:t>
            </a:r>
            <a:endParaRPr lang="en-US" sz="3200" dirty="0"/>
          </a:p>
        </p:txBody>
      </p:sp>
      <p:graphicFrame>
        <p:nvGraphicFramePr>
          <p:cNvPr id="10" name="Table 9"/>
          <p:cNvGraphicFramePr>
            <a:graphicFrameLocks noGrp="1"/>
          </p:cNvGraphicFramePr>
          <p:nvPr>
            <p:extLst>
              <p:ext uri="{D42A27DB-BD31-4B8C-83A1-F6EECF244321}">
                <p14:modId xmlns:p14="http://schemas.microsoft.com/office/powerpoint/2010/main" val="804795425"/>
              </p:ext>
            </p:extLst>
          </p:nvPr>
        </p:nvGraphicFramePr>
        <p:xfrm>
          <a:off x="152400" y="2354850"/>
          <a:ext cx="8825345" cy="2002174"/>
        </p:xfrm>
        <a:graphic>
          <a:graphicData uri="http://schemas.openxmlformats.org/drawingml/2006/table">
            <a:tbl>
              <a:tblPr firstRow="1" firstCol="1" bandRow="1">
                <a:tableStyleId>{5C22544A-7EE6-4342-B048-85BDC9FD1C3A}</a:tableStyleId>
              </a:tblPr>
              <a:tblGrid>
                <a:gridCol w="949036"/>
                <a:gridCol w="1194955"/>
                <a:gridCol w="2306782"/>
                <a:gridCol w="2524991"/>
                <a:gridCol w="1849581"/>
              </a:tblGrid>
              <a:tr h="417214">
                <a:tc>
                  <a:txBody>
                    <a:bodyPr/>
                    <a:lstStyle/>
                    <a:p>
                      <a:pPr algn="ctr"/>
                      <a:r>
                        <a:rPr lang="en-US" sz="2000" b="1" dirty="0" smtClean="0"/>
                        <a:t>Entity</a:t>
                      </a:r>
                      <a:endParaRPr lang="en-US" sz="2000" b="1" dirty="0"/>
                    </a:p>
                  </a:txBody>
                  <a:tcPr/>
                </a:tc>
                <a:tc>
                  <a:txBody>
                    <a:bodyPr/>
                    <a:lstStyle/>
                    <a:p>
                      <a:pPr algn="ctr"/>
                      <a:r>
                        <a:rPr lang="en-US" sz="2000" b="1" dirty="0" smtClean="0"/>
                        <a:t>Chamber</a:t>
                      </a:r>
                      <a:endParaRPr lang="en-US" sz="2000" b="1" dirty="0"/>
                    </a:p>
                  </a:txBody>
                  <a:tcPr/>
                </a:tc>
                <a:tc>
                  <a:txBody>
                    <a:bodyPr/>
                    <a:lstStyle/>
                    <a:p>
                      <a:pPr algn="ctr"/>
                      <a:r>
                        <a:rPr lang="en-US" sz="2000" b="1" dirty="0" smtClean="0"/>
                        <a:t>Amount</a:t>
                      </a:r>
                      <a:endParaRPr lang="en-US" sz="2000" b="1" dirty="0"/>
                    </a:p>
                  </a:txBody>
                  <a:tcPr/>
                </a:tc>
                <a:tc>
                  <a:txBody>
                    <a:bodyPr/>
                    <a:lstStyle/>
                    <a:p>
                      <a:pPr algn="ctr"/>
                      <a:r>
                        <a:rPr lang="en-US" sz="2000" b="1" dirty="0" smtClean="0"/>
                        <a:t>% Change</a:t>
                      </a:r>
                      <a:endParaRPr lang="en-US" sz="2000" b="1" dirty="0"/>
                    </a:p>
                  </a:txBody>
                  <a:tcPr/>
                </a:tc>
                <a:tc>
                  <a:txBody>
                    <a:bodyPr/>
                    <a:lstStyle/>
                    <a:p>
                      <a:pPr algn="ctr"/>
                      <a:r>
                        <a:rPr lang="en-US" sz="2000" b="1" dirty="0" smtClean="0"/>
                        <a:t>Difference</a:t>
                      </a:r>
                      <a:endParaRPr lang="en-US" sz="2000" b="1" dirty="0"/>
                    </a:p>
                  </a:txBody>
                  <a:tcPr/>
                </a:tc>
              </a:tr>
              <a:tr h="365760">
                <a:tc rowSpan="2">
                  <a:txBody>
                    <a:bodyPr/>
                    <a:lstStyle/>
                    <a:p>
                      <a:endParaRPr lang="en-US" sz="2000" b="1" dirty="0" smtClean="0"/>
                    </a:p>
                    <a:p>
                      <a:r>
                        <a:rPr lang="en-US" sz="2000" b="1" dirty="0" smtClean="0"/>
                        <a:t>NIH</a:t>
                      </a:r>
                      <a:endParaRPr lang="en-US" sz="2000" b="1" dirty="0"/>
                    </a:p>
                  </a:txBody>
                  <a:tcPr>
                    <a:lnB w="28575" cap="flat" cmpd="sng" algn="ctr">
                      <a:solidFill>
                        <a:schemeClr val="bg1"/>
                      </a:solidFill>
                      <a:prstDash val="solid"/>
                      <a:round/>
                      <a:headEnd type="none" w="med" len="med"/>
                      <a:tailEnd type="none" w="med" len="med"/>
                    </a:lnB>
                  </a:tcPr>
                </a:tc>
                <a:tc>
                  <a:txBody>
                    <a:bodyPr/>
                    <a:lstStyle/>
                    <a:p>
                      <a:r>
                        <a:rPr lang="en-US" sz="2000" b="1" dirty="0" smtClean="0"/>
                        <a:t>House</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000" b="1" dirty="0" smtClean="0"/>
                        <a:t>$31.3B</a:t>
                      </a:r>
                      <a:endParaRPr lang="en-US" sz="2000" b="1" dirty="0"/>
                    </a:p>
                  </a:txBody>
                  <a:tcPr>
                    <a:lnL w="12700" cap="flat" cmpd="sng" algn="ctr">
                      <a:solidFill>
                        <a:schemeClr val="tx1"/>
                      </a:solidFill>
                      <a:prstDash val="solid"/>
                      <a:round/>
                      <a:headEnd type="none" w="med" len="med"/>
                      <a:tailEnd type="none" w="med" len="med"/>
                    </a:lnL>
                  </a:tcPr>
                </a:tc>
                <a:tc>
                  <a:txBody>
                    <a:bodyPr/>
                    <a:lstStyle/>
                    <a:p>
                      <a:pPr algn="ctr"/>
                      <a:r>
                        <a:rPr lang="en-US" sz="2000" b="1" dirty="0" smtClean="0"/>
                        <a:t>3.3% Increase</a:t>
                      </a:r>
                      <a:endParaRPr lang="en-US" sz="2000" b="1" dirty="0"/>
                    </a:p>
                  </a:txBody>
                  <a:tcPr/>
                </a:tc>
                <a:tc>
                  <a:txBody>
                    <a:bodyPr/>
                    <a:lstStyle/>
                    <a:p>
                      <a:pPr algn="ctr"/>
                      <a:endParaRPr lang="en-US" sz="2000" b="1" dirty="0"/>
                    </a:p>
                  </a:txBody>
                  <a:tcPr/>
                </a:tc>
              </a:tr>
              <a:tr h="368300">
                <a:tc vMerge="1">
                  <a:txBody>
                    <a:bodyPr/>
                    <a:lstStyle/>
                    <a:p>
                      <a:endParaRPr lang="en-US" dirty="0"/>
                    </a:p>
                  </a:txBody>
                  <a:tcPr/>
                </a:tc>
                <a:tc>
                  <a:txBody>
                    <a:bodyPr/>
                    <a:lstStyle/>
                    <a:p>
                      <a:r>
                        <a:rPr lang="en-US" sz="2000" b="1" dirty="0" smtClean="0"/>
                        <a:t>Senate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2000" b="1" dirty="0" smtClean="0">
                          <a:solidFill>
                            <a:schemeClr val="bg1"/>
                          </a:solidFill>
                        </a:rPr>
                        <a:t>$32.1B</a:t>
                      </a:r>
                      <a:endParaRPr lang="en-US" sz="2000" b="1" dirty="0">
                        <a:solidFill>
                          <a:schemeClr val="bg1"/>
                        </a:solidFill>
                      </a:endParaRPr>
                    </a:p>
                  </a:txBody>
                  <a:tcPr>
                    <a:lnL w="12700" cap="flat" cmpd="sng" algn="ctr">
                      <a:solidFill>
                        <a:schemeClr val="tx1"/>
                      </a:solidFill>
                      <a:prstDash val="solid"/>
                      <a:round/>
                      <a:headEnd type="none" w="med" len="med"/>
                      <a:tailEnd type="none" w="med" len="med"/>
                    </a:lnL>
                    <a:lnB w="28575" cap="flat" cmpd="sng" algn="ctr">
                      <a:solidFill>
                        <a:schemeClr val="bg1"/>
                      </a:solidFill>
                      <a:prstDash val="solid"/>
                      <a:round/>
                      <a:headEnd type="none" w="med" len="med"/>
                      <a:tailEnd type="none" w="med" len="med"/>
                    </a:lnB>
                  </a:tcPr>
                </a:tc>
                <a:tc>
                  <a:txBody>
                    <a:bodyPr/>
                    <a:lstStyle/>
                    <a:p>
                      <a:pPr algn="ctr"/>
                      <a:r>
                        <a:rPr lang="en-US" sz="2000" b="1" dirty="0" smtClean="0">
                          <a:solidFill>
                            <a:schemeClr val="bg1"/>
                          </a:solidFill>
                        </a:rPr>
                        <a:t>6.0% Increase</a:t>
                      </a:r>
                      <a:endParaRPr lang="en-US" sz="2000" b="1" dirty="0">
                        <a:solidFill>
                          <a:schemeClr val="bg1"/>
                        </a:solidFill>
                      </a:endParaRPr>
                    </a:p>
                  </a:txBody>
                  <a:tcPr>
                    <a:lnB w="28575" cap="flat" cmpd="sng" algn="ctr">
                      <a:solidFill>
                        <a:schemeClr val="bg1"/>
                      </a:solidFill>
                      <a:prstDash val="solid"/>
                      <a:round/>
                      <a:headEnd type="none" w="med" len="med"/>
                      <a:tailEnd type="none" w="med" len="med"/>
                    </a:lnB>
                  </a:tcPr>
                </a:tc>
                <a:tc>
                  <a:txBody>
                    <a:bodyPr/>
                    <a:lstStyle/>
                    <a:p>
                      <a:pPr algn="ctr"/>
                      <a:r>
                        <a:rPr lang="en-US" sz="2000" b="1" dirty="0" smtClean="0">
                          <a:solidFill>
                            <a:schemeClr val="bg1"/>
                          </a:solidFill>
                        </a:rPr>
                        <a:t>+$900M</a:t>
                      </a:r>
                      <a:endParaRPr lang="en-US" sz="2000" b="1" dirty="0">
                        <a:solidFill>
                          <a:schemeClr val="bg1"/>
                        </a:solidFill>
                      </a:endParaRPr>
                    </a:p>
                  </a:txBody>
                  <a:tcPr>
                    <a:lnB w="28575" cap="flat" cmpd="sng" algn="ctr">
                      <a:solidFill>
                        <a:schemeClr val="bg1"/>
                      </a:solidFill>
                      <a:prstDash val="solid"/>
                      <a:round/>
                      <a:headEnd type="none" w="med" len="med"/>
                      <a:tailEnd type="none" w="med" len="med"/>
                    </a:lnB>
                  </a:tcPr>
                </a:tc>
              </a:tr>
              <a:tr h="370840">
                <a:tc rowSpan="2">
                  <a:txBody>
                    <a:bodyPr/>
                    <a:lstStyle/>
                    <a:p>
                      <a:endParaRPr lang="en-US" sz="2000" b="1" dirty="0" smtClean="0">
                        <a:solidFill>
                          <a:schemeClr val="tx1"/>
                        </a:solidFill>
                      </a:endParaRPr>
                    </a:p>
                    <a:p>
                      <a:r>
                        <a:rPr lang="en-US" sz="2000" b="1" dirty="0" smtClean="0">
                          <a:solidFill>
                            <a:schemeClr val="tx1"/>
                          </a:solidFill>
                        </a:rPr>
                        <a:t>NHGRI</a:t>
                      </a:r>
                      <a:endParaRPr lang="en-US" sz="2000" b="1" dirty="0">
                        <a:solidFill>
                          <a:schemeClr val="tx1"/>
                        </a:solidFill>
                      </a:endParaRPr>
                    </a:p>
                  </a:txBody>
                  <a:tcPr>
                    <a:lnT w="28575" cap="flat" cmpd="sng" algn="ctr">
                      <a:solidFill>
                        <a:schemeClr val="bg1"/>
                      </a:solidFill>
                      <a:prstDash val="solid"/>
                      <a:round/>
                      <a:headEnd type="none" w="med" len="med"/>
                      <a:tailEnd type="none" w="med" len="med"/>
                    </a:lnT>
                    <a:lnB w="12700" cmpd="sng">
                      <a:noFill/>
                    </a:lnB>
                  </a:tcPr>
                </a:tc>
                <a:tc>
                  <a:txBody>
                    <a:bodyPr/>
                    <a:lstStyle/>
                    <a:p>
                      <a:r>
                        <a:rPr lang="en-US" sz="2000" b="1" dirty="0" smtClean="0"/>
                        <a:t>House</a:t>
                      </a:r>
                    </a:p>
                  </a:txBody>
                  <a:tcP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$515.5M</a:t>
                      </a:r>
                      <a:endParaRPr lang="en-US" sz="2000" b="1" dirty="0"/>
                    </a:p>
                  </a:txBody>
                  <a:tcPr>
                    <a:lnT w="28575" cap="flat" cmpd="sng" algn="ctr">
                      <a:solidFill>
                        <a:schemeClr val="bg1"/>
                      </a:solidFill>
                      <a:prstDash val="solid"/>
                      <a:round/>
                      <a:headEnd type="none" w="med" len="med"/>
                      <a:tailEnd type="none" w="med" len="med"/>
                    </a:lnT>
                  </a:tcPr>
                </a:tc>
                <a:tc>
                  <a:txBody>
                    <a:bodyPr/>
                    <a:lstStyle/>
                    <a:p>
                      <a:pPr algn="ctr"/>
                      <a:r>
                        <a:rPr lang="en-US" sz="2000" b="1" dirty="0" smtClean="0"/>
                        <a:t>3.4% Increase</a:t>
                      </a:r>
                      <a:endParaRPr lang="en-US" sz="2000" b="1" dirty="0"/>
                    </a:p>
                  </a:txBody>
                  <a:tcPr>
                    <a:lnT w="28575" cap="flat" cmpd="sng" algn="ctr">
                      <a:solidFill>
                        <a:schemeClr val="bg1"/>
                      </a:solidFill>
                      <a:prstDash val="solid"/>
                      <a:round/>
                      <a:headEnd type="none" w="med" len="med"/>
                      <a:tailEnd type="none" w="med" len="med"/>
                    </a:lnT>
                  </a:tcPr>
                </a:tc>
                <a:tc>
                  <a:txBody>
                    <a:bodyPr/>
                    <a:lstStyle/>
                    <a:p>
                      <a:pPr algn="ctr"/>
                      <a:endParaRPr lang="en-US" sz="2000" b="1" dirty="0"/>
                    </a:p>
                  </a:txBody>
                  <a:tcPr>
                    <a:lnT w="28575" cap="flat" cmpd="sng" algn="ctr">
                      <a:solidFill>
                        <a:schemeClr val="bg1"/>
                      </a:solidFill>
                      <a:prstDash val="solid"/>
                      <a:round/>
                      <a:headEnd type="none" w="med" len="med"/>
                      <a:tailEnd type="none" w="med" len="med"/>
                    </a:lnT>
                  </a:tcPr>
                </a:tc>
              </a:tr>
              <a:tr h="370840">
                <a:tc vMerge="1">
                  <a:txBody>
                    <a:bodyPr/>
                    <a:lstStyle/>
                    <a:p>
                      <a:endParaRPr lang="en-US" dirty="0">
                        <a:solidFill>
                          <a:schemeClr val="tx1"/>
                        </a:solidFill>
                      </a:endParaRPr>
                    </a:p>
                  </a:txBody>
                  <a:tcPr>
                    <a:lnT w="12700" cmpd="sng">
                      <a:noFill/>
                    </a:lnT>
                    <a:lnB w="12700" cmpd="sng">
                      <a:noFill/>
                    </a:lnB>
                  </a:tcPr>
                </a:tc>
                <a:tc>
                  <a:txBody>
                    <a:bodyPr/>
                    <a:lstStyle/>
                    <a:p>
                      <a:r>
                        <a:rPr lang="en-US" sz="2000" b="1" dirty="0" smtClean="0"/>
                        <a:t>Senate</a:t>
                      </a:r>
                    </a:p>
                  </a:txBody>
                  <a:tcPr>
                    <a:lnT w="12700" cap="flat" cmpd="sng" algn="ctr">
                      <a:solidFill>
                        <a:schemeClr val="tx1"/>
                      </a:solidFill>
                      <a:prstDash val="solid"/>
                      <a:round/>
                      <a:headEnd type="none" w="med" len="med"/>
                      <a:tailEnd type="none" w="med" len="med"/>
                    </a:lnT>
                  </a:tcPr>
                </a:tc>
                <a:tc>
                  <a:txBody>
                    <a:bodyPr/>
                    <a:lstStyle/>
                    <a:p>
                      <a:pPr algn="ctr"/>
                      <a:r>
                        <a:rPr lang="en-US" sz="2000" b="1" dirty="0" smtClean="0">
                          <a:solidFill>
                            <a:schemeClr val="bg1"/>
                          </a:solidFill>
                        </a:rPr>
                        <a:t>$526.1M</a:t>
                      </a:r>
                      <a:endParaRPr lang="en-US" sz="2000" b="1" dirty="0">
                        <a:solidFill>
                          <a:schemeClr val="bg1"/>
                        </a:solidFill>
                      </a:endParaRPr>
                    </a:p>
                  </a:txBody>
                  <a:tcPr/>
                </a:tc>
                <a:tc>
                  <a:txBody>
                    <a:bodyPr/>
                    <a:lstStyle/>
                    <a:p>
                      <a:pPr algn="ctr"/>
                      <a:r>
                        <a:rPr lang="en-US" sz="2000" b="1" dirty="0" smtClean="0">
                          <a:solidFill>
                            <a:schemeClr val="bg1"/>
                          </a:solidFill>
                        </a:rPr>
                        <a:t>4.4% Increase</a:t>
                      </a:r>
                      <a:endParaRPr lang="en-US" sz="2000" b="1" dirty="0">
                        <a:solidFill>
                          <a:schemeClr val="accent2"/>
                        </a:solidFill>
                      </a:endParaRPr>
                    </a:p>
                  </a:txBody>
                  <a:tcPr/>
                </a:tc>
                <a:tc>
                  <a:txBody>
                    <a:bodyPr/>
                    <a:lstStyle/>
                    <a:p>
                      <a:pPr algn="ctr"/>
                      <a:r>
                        <a:rPr lang="en-US" sz="2000" b="1" dirty="0" smtClean="0">
                          <a:solidFill>
                            <a:schemeClr val="bg1"/>
                          </a:solidFill>
                        </a:rPr>
                        <a:t>+ $10.6M</a:t>
                      </a:r>
                      <a:endParaRPr lang="en-US" sz="2000" b="1" dirty="0">
                        <a:solidFill>
                          <a:schemeClr val="bg1"/>
                        </a:solidFill>
                      </a:endParaRPr>
                    </a:p>
                  </a:txBody>
                  <a:tcPr/>
                </a:tc>
              </a:tr>
            </a:tbl>
          </a:graphicData>
        </a:graphic>
      </p:graphicFrame>
      <p:sp>
        <p:nvSpPr>
          <p:cNvPr id="9" name="TextBox 8"/>
          <p:cNvSpPr txBox="1"/>
          <p:nvPr/>
        </p:nvSpPr>
        <p:spPr>
          <a:xfrm>
            <a:off x="7319965" y="6407100"/>
            <a:ext cx="1795684" cy="400110"/>
          </a:xfrm>
          <a:prstGeom prst="rect">
            <a:avLst/>
          </a:prstGeom>
          <a:noFill/>
        </p:spPr>
        <p:txBody>
          <a:bodyPr wrap="none">
            <a:spAutoFit/>
          </a:bodyPr>
          <a:lstStyle/>
          <a:p>
            <a:pPr>
              <a:defRPr/>
            </a:pPr>
            <a:r>
              <a:rPr lang="en-US" sz="2000" b="1" dirty="0">
                <a:solidFill>
                  <a:srgbClr val="8BE6FF"/>
                </a:solidFill>
                <a:latin typeface="Arial" charset="0"/>
              </a:rPr>
              <a:t>Document </a:t>
            </a:r>
            <a:r>
              <a:rPr lang="en-US" sz="2000" b="1" dirty="0" smtClean="0">
                <a:solidFill>
                  <a:srgbClr val="8BE6FF"/>
                </a:solidFill>
                <a:latin typeface="Arial" charset="0"/>
              </a:rPr>
              <a:t>18</a:t>
            </a:r>
            <a:endParaRPr lang="en-US" sz="2000" b="1" dirty="0">
              <a:solidFill>
                <a:srgbClr val="8BE6FF"/>
              </a:solidFill>
              <a:latin typeface="Arial" charset="0"/>
            </a:endParaRPr>
          </a:p>
        </p:txBody>
      </p:sp>
    </p:spTree>
    <p:extLst>
      <p:ext uri="{BB962C8B-B14F-4D97-AF65-F5344CB8AC3E}">
        <p14:creationId xmlns:p14="http://schemas.microsoft.com/office/powerpoint/2010/main" val="405282020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14058"/>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5" name="Title 1"/>
          <p:cNvSpPr txBox="1">
            <a:spLocks/>
          </p:cNvSpPr>
          <p:nvPr/>
        </p:nvSpPr>
        <p:spPr bwMode="auto">
          <a:xfrm>
            <a:off x="-63500" y="1263749"/>
            <a:ext cx="9144000" cy="4892124"/>
          </a:xfrm>
          <a:prstGeom prst="rect">
            <a:avLst/>
          </a:prstGeom>
          <a:noFill/>
          <a:ln w="9525" algn="ctr">
            <a:noFill/>
            <a:miter lim="800000"/>
            <a:headEnd/>
            <a:tailEnd/>
          </a:ln>
        </p:spPr>
        <p:txBody>
          <a:bodyPr/>
          <a:lstStyle/>
          <a:p>
            <a:pPr marL="463550" lvl="1" indent="-231775" eaLnBrk="0" hangingPunct="0">
              <a:spcBef>
                <a:spcPts val="0"/>
              </a:spcBef>
              <a:spcAft>
                <a:spcPts val="600"/>
              </a:spcAft>
              <a:buClr>
                <a:prstClr val="white"/>
              </a:buClr>
              <a:buSzPct val="95000"/>
              <a:buFont typeface="Wingdings" pitchFamily="2" charset="2"/>
              <a:buChar char=""/>
              <a:defRPr/>
            </a:pPr>
            <a:r>
              <a:rPr lang="en-US" sz="2800" dirty="0" smtClean="0">
                <a:solidFill>
                  <a:prstClr val="white"/>
                </a:solidFill>
              </a:rPr>
              <a:t>Genomics and Society Working Group</a:t>
            </a:r>
          </a:p>
          <a:p>
            <a:pPr marL="463550" lvl="1" indent="-231775" eaLnBrk="0" hangingPunct="0">
              <a:spcBef>
                <a:spcPts val="0"/>
              </a:spcBef>
              <a:spcAft>
                <a:spcPts val="600"/>
              </a:spcAft>
              <a:buClr>
                <a:prstClr val="white"/>
              </a:buClr>
              <a:buSzPct val="95000"/>
              <a:buFont typeface="Wingdings" pitchFamily="2" charset="2"/>
              <a:buChar char=""/>
              <a:defRPr/>
            </a:pPr>
            <a:endParaRPr lang="en-US" sz="1200" dirty="0" smtClean="0">
              <a:solidFill>
                <a:srgbClr val="66FF33"/>
              </a:solidFill>
              <a:latin typeface="Arial" charset="0"/>
            </a:endParaRPr>
          </a:p>
          <a:p>
            <a:pPr lvl="2" eaLnBrk="0" hangingPunct="0">
              <a:spcBef>
                <a:spcPts val="0"/>
              </a:spcBef>
              <a:spcAft>
                <a:spcPts val="600"/>
              </a:spcAft>
              <a:buClr>
                <a:srgbClr val="D6ECFF"/>
              </a:buClr>
              <a:buSzPct val="95000"/>
              <a:tabLst>
                <a:tab pos="1371600" algn="l"/>
              </a:tabLst>
              <a:defRPr/>
            </a:pPr>
            <a:r>
              <a:rPr lang="en-US" sz="2800" dirty="0" smtClean="0">
                <a:solidFill>
                  <a:srgbClr val="66FF33"/>
                </a:solidFill>
                <a:latin typeface="Arial" charset="0"/>
              </a:rPr>
              <a:t>	</a:t>
            </a:r>
            <a:r>
              <a:rPr lang="en-US" sz="2800" dirty="0">
                <a:solidFill>
                  <a:srgbClr val="66FF33"/>
                </a:solidFill>
                <a:latin typeface="Arial" charset="0"/>
              </a:rPr>
              <a:t>Lisa Parker </a:t>
            </a:r>
            <a:endParaRPr lang="en-US" sz="2800" dirty="0" smtClean="0">
              <a:solidFill>
                <a:srgbClr val="66FF33"/>
              </a:solidFill>
              <a:latin typeface="Arial" charset="0"/>
            </a:endParaRPr>
          </a:p>
          <a:p>
            <a:pPr marL="463550" lvl="1" indent="-231775" eaLnBrk="0" hangingPunct="0">
              <a:spcBef>
                <a:spcPts val="0"/>
              </a:spcBef>
              <a:spcAft>
                <a:spcPts val="600"/>
              </a:spcAft>
              <a:buClr>
                <a:prstClr val="white"/>
              </a:buClr>
              <a:buSzPct val="95000"/>
              <a:buFont typeface="Wingdings" pitchFamily="2" charset="2"/>
              <a:buChar char=""/>
              <a:defRPr/>
            </a:pPr>
            <a:endParaRPr lang="en-US" sz="2800" dirty="0" smtClean="0">
              <a:solidFill>
                <a:prstClr val="white"/>
              </a:solidFill>
            </a:endParaRPr>
          </a:p>
          <a:p>
            <a:pPr marL="463550" lvl="1" indent="-231775" eaLnBrk="0" hangingPunct="0">
              <a:spcBef>
                <a:spcPts val="0"/>
              </a:spcBef>
              <a:spcAft>
                <a:spcPts val="600"/>
              </a:spcAft>
              <a:buClr>
                <a:prstClr val="white"/>
              </a:buClr>
              <a:buSzPct val="95000"/>
              <a:buFont typeface="Wingdings" pitchFamily="2" charset="2"/>
              <a:buChar char=""/>
              <a:defRPr/>
            </a:pPr>
            <a:endParaRPr lang="en-US" sz="2800" dirty="0" smtClean="0">
              <a:solidFill>
                <a:prstClr val="white"/>
              </a:solidFill>
            </a:endParaRPr>
          </a:p>
          <a:p>
            <a:pPr marL="463550" lvl="1" indent="-231775"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Workshop </a:t>
            </a:r>
            <a:r>
              <a:rPr lang="en-US" sz="2800" dirty="0" smtClean="0">
                <a:solidFill>
                  <a:prstClr val="white"/>
                </a:solidFill>
              </a:rPr>
              <a:t>Report: Research </a:t>
            </a:r>
            <a:r>
              <a:rPr lang="en-US" sz="2800" dirty="0">
                <a:solidFill>
                  <a:prstClr val="white"/>
                </a:solidFill>
              </a:rPr>
              <a:t>Directions in </a:t>
            </a:r>
            <a:r>
              <a:rPr lang="en-US" sz="2800" dirty="0" smtClean="0">
                <a:solidFill>
                  <a:prstClr val="white"/>
                </a:solidFill>
              </a:rPr>
              <a:t>	Stevens </a:t>
            </a:r>
            <a:r>
              <a:rPr lang="en-US" sz="2800" dirty="0">
                <a:solidFill>
                  <a:prstClr val="white"/>
                </a:solidFill>
              </a:rPr>
              <a:t>Johnson Syndrome – Toxic Epidermal </a:t>
            </a:r>
            <a:r>
              <a:rPr lang="en-US" sz="2800" dirty="0" smtClean="0">
                <a:solidFill>
                  <a:prstClr val="white"/>
                </a:solidFill>
              </a:rPr>
              <a:t>	Necrolysis </a:t>
            </a:r>
            <a:endParaRPr lang="en-US" sz="2800" dirty="0">
              <a:solidFill>
                <a:prstClr val="white"/>
              </a:solidFill>
            </a:endParaRPr>
          </a:p>
          <a:p>
            <a:pPr lvl="2" indent="-231775" eaLnBrk="0" hangingPunct="0">
              <a:spcBef>
                <a:spcPts val="0"/>
              </a:spcBef>
              <a:spcAft>
                <a:spcPts val="600"/>
              </a:spcAft>
              <a:buClr>
                <a:srgbClr val="D6ECFF"/>
              </a:buClr>
              <a:buSzPct val="95000"/>
              <a:defRPr/>
            </a:pPr>
            <a:endParaRPr lang="en-US" sz="1200" dirty="0">
              <a:solidFill>
                <a:srgbClr val="66FF33"/>
              </a:solidFill>
              <a:latin typeface="Arial" charset="0"/>
            </a:endParaRPr>
          </a:p>
          <a:p>
            <a:pPr lvl="2" indent="-231775" eaLnBrk="0" hangingPunct="0">
              <a:spcBef>
                <a:spcPts val="0"/>
              </a:spcBef>
              <a:spcAft>
                <a:spcPts val="600"/>
              </a:spcAft>
              <a:buClr>
                <a:srgbClr val="D6ECFF"/>
              </a:buClr>
              <a:buSzPct val="95000"/>
              <a:tabLst>
                <a:tab pos="1371600" algn="l"/>
              </a:tabLst>
              <a:defRPr/>
            </a:pPr>
            <a:r>
              <a:rPr lang="en-US" sz="2800" dirty="0">
                <a:solidFill>
                  <a:srgbClr val="66FF33"/>
                </a:solidFill>
                <a:latin typeface="Arial" charset="0"/>
              </a:rPr>
              <a:t>	</a:t>
            </a:r>
            <a:r>
              <a:rPr lang="en-US" sz="2800" dirty="0" smtClean="0">
                <a:solidFill>
                  <a:srgbClr val="66FF33"/>
                </a:solidFill>
                <a:latin typeface="Arial" charset="0"/>
              </a:rPr>
              <a:t>	</a:t>
            </a:r>
            <a:r>
              <a:rPr lang="en-US" sz="2800" dirty="0">
                <a:solidFill>
                  <a:srgbClr val="66FF33"/>
                </a:solidFill>
                <a:latin typeface="Arial" charset="0"/>
              </a:rPr>
              <a:t>Teri </a:t>
            </a:r>
            <a:r>
              <a:rPr lang="en-US" sz="2800" dirty="0" err="1">
                <a:solidFill>
                  <a:srgbClr val="66FF33"/>
                </a:solidFill>
                <a:latin typeface="Arial" charset="0"/>
              </a:rPr>
              <a:t>Manolio</a:t>
            </a:r>
            <a:r>
              <a:rPr lang="en-US" sz="2800" dirty="0">
                <a:solidFill>
                  <a:srgbClr val="66FF33"/>
                </a:solidFill>
                <a:latin typeface="Arial" charset="0"/>
              </a:rPr>
              <a:t> </a:t>
            </a:r>
          </a:p>
          <a:p>
            <a:pPr lvl="2" eaLnBrk="0" hangingPunct="0">
              <a:spcBef>
                <a:spcPts val="0"/>
              </a:spcBef>
              <a:spcAft>
                <a:spcPts val="600"/>
              </a:spcAft>
              <a:buClr>
                <a:srgbClr val="D6ECFF"/>
              </a:buClr>
              <a:buSzPct val="95000"/>
              <a:defRPr/>
            </a:pPr>
            <a:endParaRPr lang="en-US" sz="2500" dirty="0">
              <a:solidFill>
                <a:srgbClr val="66FF33"/>
              </a:solidFill>
              <a:latin typeface="Arial" charset="0"/>
            </a:endParaRPr>
          </a:p>
          <a:p>
            <a:pPr marL="912813" lvl="2" indent="-231775" eaLnBrk="0" hangingPunct="0">
              <a:spcBef>
                <a:spcPts val="0"/>
              </a:spcBef>
              <a:spcAft>
                <a:spcPts val="600"/>
              </a:spcAft>
              <a:buClr>
                <a:srgbClr val="D6ECFF"/>
              </a:buClr>
              <a:buSzPct val="95000"/>
              <a:defRPr/>
            </a:pPr>
            <a:endParaRPr lang="en-US" sz="2500" dirty="0">
              <a:solidFill>
                <a:srgbClr val="66FF33"/>
              </a:solidFill>
              <a:latin typeface="Arial" charset="0"/>
            </a:endParaRPr>
          </a:p>
          <a:p>
            <a:pPr marL="1371600" lvl="2" eaLnBrk="0" hangingPunct="0">
              <a:spcBef>
                <a:spcPts val="0"/>
              </a:spcBef>
              <a:spcAft>
                <a:spcPts val="600"/>
              </a:spcAft>
              <a:buClr>
                <a:srgbClr val="D6ECFF"/>
              </a:buClr>
              <a:buSzPct val="95000"/>
              <a:defRPr/>
            </a:pPr>
            <a:endParaRPr lang="en-US" sz="1000" dirty="0" smtClean="0">
              <a:solidFill>
                <a:srgbClr val="66FF33"/>
              </a:solidFill>
              <a:latin typeface="Arial" charset="0"/>
            </a:endParaRPr>
          </a:p>
        </p:txBody>
      </p:sp>
    </p:spTree>
    <p:extLst>
      <p:ext uri="{BB962C8B-B14F-4D97-AF65-F5344CB8AC3E}">
        <p14:creationId xmlns:p14="http://schemas.microsoft.com/office/powerpoint/2010/main" val="39865744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24"/>
            <a:ext cx="9144000" cy="630237"/>
          </a:xfrm>
        </p:spPr>
        <p:txBody>
          <a:bodyPr/>
          <a:lstStyle/>
          <a:p>
            <a:pPr algn="ctr"/>
            <a:r>
              <a:rPr lang="en-US" sz="3600" b="1" dirty="0" smtClean="0">
                <a:solidFill>
                  <a:srgbClr val="FFFF00"/>
                </a:solidFill>
                <a:latin typeface="Arial" pitchFamily="34" charset="0"/>
                <a:cs typeface="Arial" pitchFamily="34" charset="0"/>
              </a:rPr>
              <a:t>Congressional NIH Caucus</a:t>
            </a:r>
            <a:endParaRPr lang="en-US" sz="3600" dirty="0">
              <a:solidFill>
                <a:srgbClr val="FFFF00"/>
              </a:solidFill>
            </a:endParaRPr>
          </a:p>
        </p:txBody>
      </p:sp>
      <p:sp>
        <p:nvSpPr>
          <p:cNvPr id="3" name="Content Placeholder 2"/>
          <p:cNvSpPr>
            <a:spLocks noGrp="1"/>
          </p:cNvSpPr>
          <p:nvPr>
            <p:ph idx="1"/>
          </p:nvPr>
        </p:nvSpPr>
        <p:spPr>
          <a:xfrm>
            <a:off x="76200" y="3581400"/>
            <a:ext cx="8991600" cy="3429000"/>
          </a:xfrm>
        </p:spPr>
        <p:txBody>
          <a:bodyPr/>
          <a:lstStyle/>
          <a:p>
            <a:pPr>
              <a:buClr>
                <a:schemeClr val="tx1"/>
              </a:buClr>
              <a:buFont typeface="Wingdings" pitchFamily="2" charset="2"/>
              <a:buChar char="§"/>
            </a:pPr>
            <a:r>
              <a:rPr lang="en-US" sz="2600" b="1" dirty="0" smtClean="0">
                <a:latin typeface="Arial" pitchFamily="34" charset="0"/>
                <a:cs typeface="Arial" pitchFamily="34" charset="0"/>
              </a:rPr>
              <a:t>Announced in May 2015</a:t>
            </a:r>
          </a:p>
          <a:p>
            <a:pPr>
              <a:buClr>
                <a:schemeClr val="tx1"/>
              </a:buClr>
              <a:buFont typeface="Wingdings" pitchFamily="2" charset="2"/>
              <a:buChar char="§"/>
            </a:pPr>
            <a:r>
              <a:rPr lang="en-US" sz="2600" b="1" dirty="0" smtClean="0">
                <a:latin typeface="Arial" pitchFamily="34" charset="0"/>
                <a:cs typeface="Arial" pitchFamily="34" charset="0"/>
              </a:rPr>
              <a:t>Goal: Increase the purchasing power of NIH</a:t>
            </a:r>
          </a:p>
          <a:p>
            <a:pPr defTabSz="685800">
              <a:buClr>
                <a:schemeClr val="tx1"/>
              </a:buClr>
              <a:buFont typeface="Wingdings" pitchFamily="2" charset="2"/>
              <a:buChar char="§"/>
            </a:pPr>
            <a:r>
              <a:rPr lang="en-US" sz="2600" b="1" dirty="0" smtClean="0">
                <a:latin typeface="Arial" pitchFamily="34" charset="0"/>
                <a:cs typeface="Arial" pitchFamily="34" charset="0"/>
              </a:rPr>
              <a:t>Senate: bipartisan group of 23 senators; co-chaired 	by Durbin (D-IL) and Graham (R-SC)</a:t>
            </a:r>
          </a:p>
          <a:p>
            <a:pPr defTabSz="685800">
              <a:buClr>
                <a:schemeClr val="tx1"/>
              </a:buClr>
              <a:buFont typeface="Wingdings" pitchFamily="2" charset="2"/>
              <a:buChar char="§"/>
            </a:pPr>
            <a:r>
              <a:rPr lang="en-US" sz="2600" b="1" dirty="0" smtClean="0">
                <a:latin typeface="Arial" pitchFamily="34" charset="0"/>
                <a:cs typeface="Arial" pitchFamily="34" charset="0"/>
              </a:rPr>
              <a:t>House: bipartisan group of 17 representatives;    		co-chaired by Higgins (D-NY), King (R-NY), and 	</a:t>
            </a:r>
            <a:r>
              <a:rPr lang="en-US" sz="2600" b="1" dirty="0" err="1" smtClean="0">
                <a:latin typeface="Arial" pitchFamily="34" charset="0"/>
                <a:cs typeface="Arial" pitchFamily="34" charset="0"/>
              </a:rPr>
              <a:t>Delauro</a:t>
            </a:r>
            <a:r>
              <a:rPr lang="en-US" sz="2600" b="1" dirty="0" smtClean="0">
                <a:latin typeface="Arial" pitchFamily="34" charset="0"/>
                <a:cs typeface="Arial" pitchFamily="34" charset="0"/>
              </a:rPr>
              <a:t> (D-CT)</a:t>
            </a:r>
          </a:p>
        </p:txBody>
      </p:sp>
      <p:pic>
        <p:nvPicPr>
          <p:cNvPr id="1028" name="Picture 4" descr="C:\Users\kapustijcj\Desktop\IMG_6376.jpg"/>
          <p:cNvPicPr>
            <a:picLocks noChangeAspect="1" noChangeArrowheads="1"/>
          </p:cNvPicPr>
          <p:nvPr/>
        </p:nvPicPr>
        <p:blipFill rotWithShape="1">
          <a:blip r:embed="rId3">
            <a:extLst>
              <a:ext uri="{28A0092B-C50C-407E-A947-70E740481C1C}">
                <a14:useLocalDpi xmlns:a14="http://schemas.microsoft.com/office/drawing/2010/main" val="0"/>
              </a:ext>
            </a:extLst>
          </a:blip>
          <a:srcRect b="38341"/>
          <a:stretch/>
        </p:blipFill>
        <p:spPr bwMode="auto">
          <a:xfrm>
            <a:off x="1625600" y="787400"/>
            <a:ext cx="5892800" cy="2725072"/>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19282" y="6406676"/>
            <a:ext cx="1795684" cy="400110"/>
          </a:xfrm>
          <a:prstGeom prst="rect">
            <a:avLst/>
          </a:prstGeom>
          <a:noFill/>
        </p:spPr>
        <p:txBody>
          <a:bodyPr wrap="none">
            <a:spAutoFit/>
          </a:bodyPr>
          <a:lstStyle/>
          <a:p>
            <a:pPr>
              <a:defRPr/>
            </a:pPr>
            <a:r>
              <a:rPr lang="en-US" sz="2000" b="1" dirty="0">
                <a:solidFill>
                  <a:schemeClr val="accent4">
                    <a:lumMod val="40000"/>
                    <a:lumOff val="60000"/>
                  </a:schemeClr>
                </a:solidFill>
                <a:latin typeface="Arial" charset="0"/>
              </a:rPr>
              <a:t>Document </a:t>
            </a:r>
            <a:r>
              <a:rPr lang="en-US" sz="2000" b="1" dirty="0" smtClean="0">
                <a:solidFill>
                  <a:schemeClr val="accent4">
                    <a:lumMod val="40000"/>
                    <a:lumOff val="60000"/>
                  </a:schemeClr>
                </a:solidFill>
                <a:latin typeface="Arial" charset="0"/>
              </a:rPr>
              <a:t>19</a:t>
            </a:r>
            <a:endParaRPr lang="en-US" sz="2000" b="1"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54186962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tx2">
                    <a:lumMod val="90000"/>
                  </a:schemeClr>
                </a:solidFill>
              </a:rPr>
              <a:t>General Genomics 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15861"/>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552999562"/>
      </p:ext>
    </p:extLst>
  </p:cSld>
  <p:clrMapOvr>
    <a:masterClrMapping/>
  </p:clrMapOvr>
  <p:transition spd="slow">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3175" y="15521"/>
            <a:ext cx="9144000" cy="688129"/>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Mourning the </a:t>
            </a:r>
            <a:r>
              <a:rPr lang="en-US" sz="3600" b="1" dirty="0">
                <a:solidFill>
                  <a:srgbClr val="FFFF00"/>
                </a:solidFill>
                <a:latin typeface="Arial" pitchFamily="34" charset="0"/>
                <a:cs typeface="Arial" pitchFamily="34" charset="0"/>
              </a:rPr>
              <a:t>Loss of </a:t>
            </a:r>
            <a:r>
              <a:rPr lang="en-US" sz="3600" b="1" dirty="0" smtClean="0">
                <a:solidFill>
                  <a:srgbClr val="FFFF00"/>
                </a:solidFill>
                <a:latin typeface="Arial" pitchFamily="34" charset="0"/>
                <a:cs typeface="Arial" pitchFamily="34" charset="0"/>
              </a:rPr>
              <a:t>Bill </a:t>
            </a:r>
            <a:r>
              <a:rPr lang="en-US" sz="3600" b="1" dirty="0" err="1" smtClean="0">
                <a:solidFill>
                  <a:srgbClr val="FFFF00"/>
                </a:solidFill>
                <a:latin typeface="Arial" pitchFamily="34" charset="0"/>
                <a:cs typeface="Arial" pitchFamily="34" charset="0"/>
              </a:rPr>
              <a:t>Gelbart</a:t>
            </a:r>
            <a:endParaRPr lang="en-US" sz="3600" b="1" dirty="0" smtClean="0">
              <a:solidFill>
                <a:srgbClr val="FFFF00"/>
              </a:solidFill>
              <a:latin typeface="Arial" pitchFamily="34" charset="0"/>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20</a:t>
            </a:r>
            <a:endParaRPr lang="en-US" sz="2000" dirty="0">
              <a:solidFill>
                <a:srgbClr val="00ADDC">
                  <a:lumMod val="40000"/>
                  <a:lumOff val="60000"/>
                </a:srgbClr>
              </a:solidFill>
              <a:latin typeface="Arial" charset="0"/>
            </a:endParaRPr>
          </a:p>
        </p:txBody>
      </p:sp>
      <p:pic>
        <p:nvPicPr>
          <p:cNvPr id="1126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2195" y="977465"/>
            <a:ext cx="4141388" cy="5248490"/>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descr="\\centaur.nhgri.nih.gov\CPLB_Digital_Media_Archive\Archived Photos by date\2014\Genome_Sequencing_and_Beyond_7_28_14\_jpegs\DSC_268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471" r="10468"/>
          <a:stretch/>
        </p:blipFill>
        <p:spPr bwMode="auto">
          <a:xfrm>
            <a:off x="5233808" y="3528804"/>
            <a:ext cx="3204537" cy="2697151"/>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098" name="Picture 2" descr="http://www.genetics-gsa.org/news/articlefiles/289-Gelbart-kiss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3808" y="977465"/>
            <a:ext cx="3204536" cy="23129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588174"/>
      </p:ext>
    </p:extLst>
  </p:cSld>
  <p:clrMapOvr>
    <a:masterClrMapping/>
  </p:clrMapOvr>
  <p:transition spd="slow">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3175" y="15521"/>
            <a:ext cx="9144000" cy="688129"/>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Mourning the </a:t>
            </a:r>
            <a:r>
              <a:rPr lang="en-US" sz="3600" b="1" dirty="0">
                <a:solidFill>
                  <a:srgbClr val="FFFF00"/>
                </a:solidFill>
                <a:latin typeface="Arial" pitchFamily="34" charset="0"/>
                <a:cs typeface="Arial" pitchFamily="34" charset="0"/>
              </a:rPr>
              <a:t>Loss of </a:t>
            </a:r>
            <a:r>
              <a:rPr lang="en-US" sz="3600" b="1" dirty="0" smtClean="0">
                <a:solidFill>
                  <a:srgbClr val="FFFF00"/>
                </a:solidFill>
                <a:latin typeface="Arial" pitchFamily="34" charset="0"/>
                <a:cs typeface="Arial" pitchFamily="34" charset="0"/>
              </a:rPr>
              <a:t>Eric Davidson</a:t>
            </a: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21</a:t>
            </a:r>
            <a:endParaRPr lang="en-US" sz="2000" dirty="0">
              <a:solidFill>
                <a:srgbClr val="00ADDC">
                  <a:lumMod val="40000"/>
                  <a:lumOff val="60000"/>
                </a:srgbClr>
              </a:solidFill>
              <a:latin typeface="Arial" charset="0"/>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2" y="1258258"/>
            <a:ext cx="6728857" cy="4502879"/>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4773" t="7927" b="15632"/>
          <a:stretch/>
        </p:blipFill>
        <p:spPr bwMode="auto">
          <a:xfrm>
            <a:off x="7240298" y="1545770"/>
            <a:ext cx="1617399" cy="2011118"/>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0299" y="3728356"/>
            <a:ext cx="1617400" cy="1779816"/>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3590725"/>
      </p:ext>
    </p:extLst>
  </p:cSld>
  <p:clrMapOvr>
    <a:masterClrMapping/>
  </p:clrMapOvr>
  <p:transition spd="slow">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9525" y="15877"/>
            <a:ext cx="9144000" cy="2293370"/>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Associate Vice Chancellor for </a:t>
            </a:r>
            <a:r>
              <a:rPr lang="en-US" sz="3600" b="1" dirty="0" smtClean="0">
                <a:solidFill>
                  <a:srgbClr val="FFFF00"/>
                </a:solidFill>
                <a:latin typeface="Arial" pitchFamily="34" charset="0"/>
                <a:cs typeface="Arial" pitchFamily="34" charset="0"/>
              </a:rPr>
              <a:t>Computational </a:t>
            </a:r>
            <a:r>
              <a:rPr lang="en-US" sz="3600" b="1" dirty="0">
                <a:solidFill>
                  <a:srgbClr val="FFFF00"/>
                </a:solidFill>
                <a:latin typeface="Arial" pitchFamily="34" charset="0"/>
                <a:cs typeface="Arial" pitchFamily="34" charset="0"/>
              </a:rPr>
              <a:t>Health </a:t>
            </a:r>
            <a:r>
              <a:rPr lang="en-US" sz="3600" b="1" dirty="0" smtClean="0">
                <a:solidFill>
                  <a:srgbClr val="FFFF00"/>
                </a:solidFill>
                <a:latin typeface="Arial" pitchFamily="34" charset="0"/>
                <a:cs typeface="Arial" pitchFamily="34" charset="0"/>
              </a:rPr>
              <a:t>Sciences,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University of California </a:t>
            </a:r>
            <a:r>
              <a:rPr lang="en-US" sz="3600" b="1" dirty="0">
                <a:solidFill>
                  <a:srgbClr val="FFFF00"/>
                </a:solidFill>
                <a:latin typeface="Arial" pitchFamily="34" charset="0"/>
                <a:cs typeface="Arial" pitchFamily="34" charset="0"/>
              </a:rPr>
              <a:t>San </a:t>
            </a:r>
            <a:r>
              <a:rPr lang="en-US" sz="3600" b="1" dirty="0" smtClean="0">
                <a:solidFill>
                  <a:srgbClr val="FFFF00"/>
                </a:solidFill>
                <a:latin typeface="Arial" pitchFamily="34" charset="0"/>
                <a:cs typeface="Arial" pitchFamily="34" charset="0"/>
              </a:rPr>
              <a:t>Diego</a:t>
            </a:r>
          </a:p>
        </p:txBody>
      </p:sp>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22</a:t>
            </a:r>
            <a:endParaRPr lang="en-US" sz="2000" dirty="0">
              <a:solidFill>
                <a:srgbClr val="00ADDC">
                  <a:lumMod val="40000"/>
                  <a:lumOff val="60000"/>
                </a:srgbClr>
              </a:solidFill>
              <a:latin typeface="Arial" charset="0"/>
            </a:endParaRPr>
          </a:p>
        </p:txBody>
      </p:sp>
      <p:grpSp>
        <p:nvGrpSpPr>
          <p:cNvPr id="2" name="Group 1"/>
          <p:cNvGrpSpPr/>
          <p:nvPr/>
        </p:nvGrpSpPr>
        <p:grpSpPr>
          <a:xfrm>
            <a:off x="130391" y="2407955"/>
            <a:ext cx="7764915" cy="4237494"/>
            <a:chOff x="-229108" y="2487880"/>
            <a:chExt cx="7764915" cy="4237494"/>
          </a:xfrm>
        </p:grpSpPr>
        <p:sp>
          <p:nvSpPr>
            <p:cNvPr id="6" name="Title 1"/>
            <p:cNvSpPr txBox="1">
              <a:spLocks/>
            </p:cNvSpPr>
            <p:nvPr/>
          </p:nvSpPr>
          <p:spPr>
            <a:xfrm>
              <a:off x="-229108" y="5944324"/>
              <a:ext cx="5254906" cy="781050"/>
            </a:xfrm>
            <a:prstGeom prst="rect">
              <a:avLst/>
            </a:prstGeom>
          </p:spPr>
          <p:txBody>
            <a:bodyPr/>
            <a:lstStyle/>
            <a:p>
              <a:pPr algn="ctr" eaLnBrk="0" hangingPunct="0">
                <a:defRPr/>
              </a:pPr>
              <a:r>
                <a:rPr lang="en-US" sz="3200" spc="-100" dirty="0" smtClean="0">
                  <a:solidFill>
                    <a:prstClr val="white"/>
                  </a:solidFill>
                  <a:latin typeface="Arial" charset="0"/>
                  <a:cs typeface="Arial" charset="0"/>
                </a:rPr>
                <a:t>Jill Mesirov, Ph.D.</a:t>
              </a:r>
              <a:endParaRPr lang="en-US" sz="3200" spc="-100" dirty="0">
                <a:solidFill>
                  <a:prstClr val="white"/>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595" y="2487880"/>
              <a:ext cx="2857500" cy="340995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0263" y="3366256"/>
              <a:ext cx="3145544" cy="1868128"/>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35634208"/>
      </p:ext>
    </p:extLst>
  </p:cSld>
  <p:clrMapOvr>
    <a:masterClrMapping/>
  </p:clrMapOvr>
  <p:transition spd="slow">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9525" y="15877"/>
            <a:ext cx="9144000" cy="1458962"/>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Inaugural Chair, Stanford </a:t>
            </a:r>
            <a:r>
              <a:rPr lang="en-US" sz="3600" b="1" dirty="0">
                <a:solidFill>
                  <a:srgbClr val="FFFF00"/>
                </a:solidFill>
                <a:latin typeface="Arial" pitchFamily="34" charset="0"/>
                <a:cs typeface="Arial" pitchFamily="34" charset="0"/>
              </a:rPr>
              <a:t>Department of Biomedical Data Science</a:t>
            </a:r>
            <a:endParaRPr lang="en-US" sz="3600" b="1" dirty="0" smtClean="0">
              <a:solidFill>
                <a:srgbClr val="FFFF00"/>
              </a:solidFill>
              <a:latin typeface="Arial" pitchFamily="34" charset="0"/>
              <a:cs typeface="Arial" pitchFamily="34" charset="0"/>
            </a:endParaRPr>
          </a:p>
        </p:txBody>
      </p:sp>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23</a:t>
            </a:r>
            <a:endParaRPr lang="en-US" sz="2000" dirty="0">
              <a:solidFill>
                <a:srgbClr val="00ADDC">
                  <a:lumMod val="40000"/>
                  <a:lumOff val="60000"/>
                </a:srgbClr>
              </a:solidFill>
              <a:latin typeface="Arial" charset="0"/>
            </a:endParaRPr>
          </a:p>
        </p:txBody>
      </p:sp>
      <p:sp>
        <p:nvSpPr>
          <p:cNvPr id="6" name="Title 1"/>
          <p:cNvSpPr txBox="1">
            <a:spLocks/>
          </p:cNvSpPr>
          <p:nvPr/>
        </p:nvSpPr>
        <p:spPr>
          <a:xfrm>
            <a:off x="458495" y="5357235"/>
            <a:ext cx="5254906" cy="781050"/>
          </a:xfrm>
          <a:prstGeom prst="rect">
            <a:avLst/>
          </a:prstGeom>
        </p:spPr>
        <p:txBody>
          <a:bodyPr/>
          <a:lstStyle/>
          <a:p>
            <a:pPr algn="ctr" eaLnBrk="0" hangingPunct="0">
              <a:defRPr/>
            </a:pPr>
            <a:r>
              <a:rPr lang="en-US" sz="3200" spc="-100" dirty="0" smtClean="0">
                <a:solidFill>
                  <a:prstClr val="white"/>
                </a:solidFill>
                <a:latin typeface="Arial" charset="0"/>
                <a:cs typeface="Arial" charset="0"/>
              </a:rPr>
              <a:t>Carlos Bustamante, Ph.D.</a:t>
            </a:r>
            <a:endParaRPr lang="en-US" sz="3200" spc="-100" dirty="0">
              <a:solidFill>
                <a:prstClr val="white"/>
              </a:solidFill>
              <a:latin typeface="Arial" charset="0"/>
              <a:cs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271" y="2474110"/>
            <a:ext cx="2209800" cy="2209800"/>
          </a:xfrm>
          <a:prstGeom prst="rect">
            <a:avLst/>
          </a:prstGeom>
          <a:noFill/>
          <a:ln>
            <a:noFill/>
          </a:ln>
          <a:effectLst>
            <a:glow rad="228600">
              <a:schemeClr val="tx1">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036" r="7572"/>
          <a:stretch/>
        </p:blipFill>
        <p:spPr bwMode="auto">
          <a:xfrm>
            <a:off x="1578904" y="1666579"/>
            <a:ext cx="3014088" cy="3614278"/>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9736267"/>
      </p:ext>
    </p:extLst>
  </p:cSld>
  <p:clrMapOvr>
    <a:masterClrMapping/>
  </p:clrMapOvr>
  <p:transition spd="slow">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46185" y="1469042"/>
            <a:ext cx="8423497" cy="5121593"/>
            <a:chOff x="346185" y="1705532"/>
            <a:chExt cx="8423497" cy="5121593"/>
          </a:xfrm>
        </p:grpSpPr>
        <p:grpSp>
          <p:nvGrpSpPr>
            <p:cNvPr id="13" name="Group 12"/>
            <p:cNvGrpSpPr/>
            <p:nvPr/>
          </p:nvGrpSpPr>
          <p:grpSpPr>
            <a:xfrm>
              <a:off x="3266221" y="4420489"/>
              <a:ext cx="2723658" cy="2366963"/>
              <a:chOff x="5203330" y="4668457"/>
              <a:chExt cx="2723658" cy="2366963"/>
            </a:xfrm>
          </p:grpSpPr>
          <p:sp>
            <p:nvSpPr>
              <p:cNvPr id="9" name="Title 1"/>
              <p:cNvSpPr txBox="1">
                <a:spLocks/>
              </p:cNvSpPr>
              <p:nvPr/>
            </p:nvSpPr>
            <p:spPr bwMode="auto">
              <a:xfrm>
                <a:off x="5216968" y="6429048"/>
                <a:ext cx="2710020" cy="60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1"/>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4763" indent="0" algn="ctr">
                  <a:spcBef>
                    <a:spcPts val="700"/>
                  </a:spcBef>
                  <a:buClr>
                    <a:srgbClr val="D6ECFF"/>
                  </a:buClr>
                  <a:buSzPct val="95000"/>
                </a:pPr>
                <a:r>
                  <a:rPr lang="en-US" sz="2400" dirty="0" smtClean="0">
                    <a:solidFill>
                      <a:prstClr val="white"/>
                    </a:solidFill>
                  </a:rPr>
                  <a:t>Jay Shendure, M.D., Ph.D.</a:t>
                </a:r>
                <a:endParaRPr lang="en-US" sz="2400" dirty="0">
                  <a:solidFill>
                    <a:prstClr val="white"/>
                  </a:solidFill>
                </a:endParaRPr>
              </a:p>
            </p:txBody>
          </p:sp>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684" r="4961"/>
              <a:stretch/>
            </p:blipFill>
            <p:spPr bwMode="auto">
              <a:xfrm>
                <a:off x="5203330" y="4668457"/>
                <a:ext cx="2707203" cy="1766184"/>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3263405" y="1705532"/>
              <a:ext cx="2710020" cy="2464002"/>
              <a:chOff x="5360109" y="1517731"/>
              <a:chExt cx="2710020" cy="2464002"/>
            </a:xfrm>
          </p:grpSpPr>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646"/>
              <a:stretch/>
            </p:blipFill>
            <p:spPr bwMode="auto">
              <a:xfrm>
                <a:off x="5360109" y="1517731"/>
                <a:ext cx="2710019" cy="176802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1"/>
              <p:cNvSpPr txBox="1">
                <a:spLocks/>
              </p:cNvSpPr>
              <p:nvPr/>
            </p:nvSpPr>
            <p:spPr bwMode="auto">
              <a:xfrm>
                <a:off x="5376563" y="3287497"/>
                <a:ext cx="2693566" cy="69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1"/>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0" indent="0" algn="ctr">
                  <a:spcBef>
                    <a:spcPts val="700"/>
                  </a:spcBef>
                  <a:buClr>
                    <a:srgbClr val="D6ECFF"/>
                  </a:buClr>
                  <a:buSzPct val="95000"/>
                </a:pPr>
                <a:r>
                  <a:rPr lang="en-US" sz="2400" dirty="0" smtClean="0">
                    <a:solidFill>
                      <a:prstClr val="white"/>
                    </a:solidFill>
                  </a:rPr>
                  <a:t>Levi Garraway,  M.D., Ph.D.</a:t>
                </a:r>
                <a:endParaRPr lang="en-US" sz="2400" dirty="0">
                  <a:solidFill>
                    <a:prstClr val="white"/>
                  </a:solidFill>
                </a:endParaRPr>
              </a:p>
            </p:txBody>
          </p:sp>
        </p:grpSp>
        <p:grpSp>
          <p:nvGrpSpPr>
            <p:cNvPr id="12" name="Group 11"/>
            <p:cNvGrpSpPr/>
            <p:nvPr/>
          </p:nvGrpSpPr>
          <p:grpSpPr>
            <a:xfrm>
              <a:off x="346185" y="4420489"/>
              <a:ext cx="2737980" cy="2406636"/>
              <a:chOff x="408177" y="4668457"/>
              <a:chExt cx="2737980" cy="2406636"/>
            </a:xfrm>
          </p:grpSpPr>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646"/>
              <a:stretch/>
            </p:blipFill>
            <p:spPr bwMode="auto">
              <a:xfrm>
                <a:off x="408177" y="4668457"/>
                <a:ext cx="2737980" cy="1786261"/>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
              <p:cNvSpPr txBox="1">
                <a:spLocks/>
              </p:cNvSpPr>
              <p:nvPr/>
            </p:nvSpPr>
            <p:spPr bwMode="auto">
              <a:xfrm>
                <a:off x="464095" y="6429048"/>
                <a:ext cx="2682061" cy="646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1"/>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4763" indent="0" algn="ctr">
                  <a:spcBef>
                    <a:spcPts val="700"/>
                  </a:spcBef>
                  <a:buClr>
                    <a:srgbClr val="D6ECFF"/>
                  </a:buClr>
                  <a:buSzPct val="95000"/>
                </a:pPr>
                <a:r>
                  <a:rPr lang="en-US" sz="2400" dirty="0" err="1" smtClean="0">
                    <a:solidFill>
                      <a:prstClr val="white"/>
                    </a:solidFill>
                  </a:rPr>
                  <a:t>Pardis</a:t>
                </a:r>
                <a:r>
                  <a:rPr lang="en-US" sz="2400" dirty="0" smtClean="0">
                    <a:solidFill>
                      <a:prstClr val="white"/>
                    </a:solidFill>
                  </a:rPr>
                  <a:t> </a:t>
                </a:r>
                <a:r>
                  <a:rPr lang="en-US" sz="2400" dirty="0" err="1" smtClean="0">
                    <a:solidFill>
                      <a:prstClr val="white"/>
                    </a:solidFill>
                  </a:rPr>
                  <a:t>Sabeti</a:t>
                </a:r>
                <a:r>
                  <a:rPr lang="en-US" sz="2400" dirty="0" smtClean="0">
                    <a:solidFill>
                      <a:prstClr val="white"/>
                    </a:solidFill>
                  </a:rPr>
                  <a:t>, D.Phil., M.D.</a:t>
                </a:r>
                <a:endParaRPr lang="en-US" sz="2400" dirty="0">
                  <a:solidFill>
                    <a:prstClr val="white"/>
                  </a:solidFill>
                </a:endParaRPr>
              </a:p>
            </p:txBody>
          </p:sp>
        </p:grpSp>
        <p:grpSp>
          <p:nvGrpSpPr>
            <p:cNvPr id="7" name="Group 6"/>
            <p:cNvGrpSpPr/>
            <p:nvPr/>
          </p:nvGrpSpPr>
          <p:grpSpPr>
            <a:xfrm>
              <a:off x="346185" y="1705532"/>
              <a:ext cx="2710021" cy="2336573"/>
              <a:chOff x="408176" y="1612465"/>
              <a:chExt cx="2710021" cy="2336573"/>
            </a:xfrm>
          </p:grpSpPr>
          <p:pic>
            <p:nvPicPr>
              <p:cNvPr id="2050" name="Picture 2" descr="Job Dekker"/>
              <p:cNvPicPr>
                <a:picLocks noChangeAspect="1" noChangeArrowheads="1"/>
              </p:cNvPicPr>
              <p:nvPr/>
            </p:nvPicPr>
            <p:blipFill rotWithShape="1">
              <a:blip r:embed="rId6">
                <a:extLst>
                  <a:ext uri="{28A0092B-C50C-407E-A947-70E740481C1C}">
                    <a14:useLocalDpi xmlns:a14="http://schemas.microsoft.com/office/drawing/2010/main" val="0"/>
                  </a:ext>
                </a:extLst>
              </a:blip>
              <a:srcRect r="9646"/>
              <a:stretch/>
            </p:blipFill>
            <p:spPr bwMode="auto">
              <a:xfrm>
                <a:off x="408178" y="1612465"/>
                <a:ext cx="2710019" cy="1768020"/>
              </a:xfrm>
              <a:prstGeom prst="round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bwMode="auto">
              <a:xfrm>
                <a:off x="408176" y="3395983"/>
                <a:ext cx="2710021" cy="55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1"/>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4763" indent="0" algn="ctr">
                  <a:spcBef>
                    <a:spcPts val="700"/>
                  </a:spcBef>
                  <a:buClr>
                    <a:srgbClr val="D6ECFF"/>
                  </a:buClr>
                  <a:buSzPct val="95000"/>
                </a:pPr>
                <a:r>
                  <a:rPr lang="en-US" sz="2400" dirty="0">
                    <a:solidFill>
                      <a:prstClr val="white"/>
                    </a:solidFill>
                  </a:rPr>
                  <a:t>Job </a:t>
                </a:r>
                <a:r>
                  <a:rPr lang="en-US" sz="2400" dirty="0" smtClean="0">
                    <a:solidFill>
                      <a:prstClr val="white"/>
                    </a:solidFill>
                  </a:rPr>
                  <a:t>Dekker,       Ph.D.</a:t>
                </a:r>
              </a:p>
            </p:txBody>
          </p:sp>
        </p:grpSp>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86185" y="3471566"/>
              <a:ext cx="2283497" cy="1484403"/>
            </a:xfrm>
            <a:prstGeom prst="rect">
              <a:avLst/>
            </a:prstGeom>
            <a:noFill/>
            <a:ln w="76200">
              <a:solidFill>
                <a:schemeClr val="tx1"/>
              </a:solidFill>
              <a:miter lim="800000"/>
              <a:headEnd/>
              <a:tailEnd/>
            </a:ln>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Lst>
          </p:spPr>
        </p:pic>
      </p:grpSp>
      <p:sp>
        <p:nvSpPr>
          <p:cNvPr id="2" name="Title 1"/>
          <p:cNvSpPr>
            <a:spLocks noGrp="1"/>
          </p:cNvSpPr>
          <p:nvPr>
            <p:ph type="title" idx="4294967295"/>
          </p:nvPr>
        </p:nvSpPr>
        <p:spPr>
          <a:xfrm>
            <a:off x="-7938" y="15519"/>
            <a:ext cx="9144001" cy="608956"/>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New Investigators,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Howard Hughes Medical Institute</a:t>
            </a:r>
          </a:p>
        </p:txBody>
      </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24</a:t>
            </a:r>
            <a:endParaRPr lang="en-US" sz="2000" dirty="0">
              <a:solidFill>
                <a:srgbClr val="00ADDC">
                  <a:lumMod val="40000"/>
                  <a:lumOff val="60000"/>
                </a:srgbClr>
              </a:solidFill>
              <a:latin typeface="Arial" charset="0"/>
            </a:endParaRP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National Academy of Science"/>
          <p:cNvSpPr>
            <a:spLocks noChangeAspect="1" noChangeArrowheads="1"/>
          </p:cNvSpPr>
          <p:nvPr/>
        </p:nvSpPr>
        <p:spPr bwMode="auto">
          <a:xfrm>
            <a:off x="326340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72857468"/>
      </p:ext>
    </p:extLst>
  </p:cSld>
  <p:clrMapOvr>
    <a:masterClrMapping/>
  </p:clrMapOvr>
  <p:transition spd="slow">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24"/>
            <a:ext cx="9144000" cy="853440"/>
          </a:xfrm>
        </p:spPr>
        <p:txBody>
          <a:bodyPr>
            <a:noAutofit/>
          </a:bodyPr>
          <a:lstStyle/>
          <a:p>
            <a:pPr algn="ctr"/>
            <a:r>
              <a:rPr lang="en-US" sz="3600" b="1" dirty="0" smtClean="0">
                <a:solidFill>
                  <a:srgbClr val="FFFF00"/>
                </a:solidFill>
                <a:latin typeface="Arial" pitchFamily="34" charset="0"/>
                <a:cs typeface="Arial" pitchFamily="34" charset="0"/>
              </a:rPr>
              <a:t>New ASHG Position Statements </a:t>
            </a:r>
            <a:endParaRPr lang="en-US" sz="3600" b="1" dirty="0">
              <a:solidFill>
                <a:srgbClr val="FFFF00"/>
              </a:solidFill>
              <a:latin typeface="Arial" pitchFamily="34" charset="0"/>
              <a:cs typeface="Arial" pitchFamily="34" charset="0"/>
            </a:endParaRPr>
          </a:p>
        </p:txBody>
      </p:sp>
      <p:sp>
        <p:nvSpPr>
          <p:cNvPr id="7" name="TextBox 6"/>
          <p:cNvSpPr txBox="1"/>
          <p:nvPr/>
        </p:nvSpPr>
        <p:spPr>
          <a:xfrm>
            <a:off x="7319965" y="6407100"/>
            <a:ext cx="1795684" cy="400110"/>
          </a:xfrm>
          <a:prstGeom prst="rect">
            <a:avLst/>
          </a:prstGeom>
          <a:noFill/>
        </p:spPr>
        <p:txBody>
          <a:bodyPr wrap="none">
            <a:spAutoFit/>
          </a:bodyPr>
          <a:lstStyle/>
          <a:p>
            <a:pPr>
              <a:defRPr/>
            </a:pPr>
            <a:r>
              <a:rPr lang="en-US" sz="2000" dirty="0">
                <a:solidFill>
                  <a:srgbClr val="8BE6FF"/>
                </a:solidFill>
                <a:latin typeface="Arial" charset="0"/>
              </a:rPr>
              <a:t>Document </a:t>
            </a:r>
            <a:r>
              <a:rPr lang="en-US" sz="2000" dirty="0" smtClean="0">
                <a:solidFill>
                  <a:srgbClr val="8BE6FF"/>
                </a:solidFill>
                <a:latin typeface="Arial" charset="0"/>
              </a:rPr>
              <a:t>25</a:t>
            </a:r>
            <a:endParaRPr lang="en-US" sz="2000" dirty="0">
              <a:solidFill>
                <a:srgbClr val="8BE6FF"/>
              </a:solidFill>
              <a:latin typeface="Arial" charset="0"/>
            </a:endParaRPr>
          </a:p>
        </p:txBody>
      </p:sp>
      <p:sp>
        <p:nvSpPr>
          <p:cNvPr id="4" name="AutoShape 2" descr="https://www.amc.edu/patient/services/childrens_hospital/pediatric_genetics/images/Genetics_patient_nurse_440x25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 name="AutoShape 4" descr="https://www.amc.edu/patient/services/childrens_hospital/pediatric_genetics/images/Genetics_patient_nurse_440x25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 name="AutoShape 6" descr="https://www.amc.edu/patient/services/childrens_hospital/pediatric_genetics/images/Genetics_patient_nurse_440x250.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 name="AutoShape 8" descr="https://www.amc.edu/patient/services/childrens_hospital/pediatric_genetics/images/Genetics_patient_nurse_440x250.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7469" t="10351" r="6848" b="61112"/>
          <a:stretch/>
        </p:blipFill>
        <p:spPr bwMode="auto">
          <a:xfrm>
            <a:off x="212167" y="664159"/>
            <a:ext cx="8686800" cy="24565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8257" t="7311" r="7168" b="49634"/>
          <a:stretch/>
        </p:blipFill>
        <p:spPr bwMode="auto">
          <a:xfrm>
            <a:off x="216535" y="3088551"/>
            <a:ext cx="8686800" cy="33166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289204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up)">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wipe(up)">
                                      <p:cBhvr>
                                        <p:cTn id="1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2619"/>
            <a:ext cx="9144000" cy="140969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25</a:t>
            </a:r>
            <a:r>
              <a:rPr lang="en-US" sz="3600" b="1" baseline="30000" dirty="0" smtClean="0">
                <a:solidFill>
                  <a:srgbClr val="FFFF00"/>
                </a:solidFill>
                <a:latin typeface="Arial" charset="0"/>
                <a:cs typeface="Arial" charset="0"/>
              </a:rPr>
              <a:t>th</a:t>
            </a:r>
            <a:r>
              <a:rPr lang="en-US" sz="3600" b="1" dirty="0" smtClean="0">
                <a:solidFill>
                  <a:srgbClr val="FFFF00"/>
                </a:solidFill>
                <a:latin typeface="Arial" charset="0"/>
                <a:cs typeface="Arial" charset="0"/>
              </a:rPr>
              <a:t> Anniversary of the Launch of the Human Genome Project</a:t>
            </a:r>
          </a:p>
        </p:txBody>
      </p:sp>
      <p:grpSp>
        <p:nvGrpSpPr>
          <p:cNvPr id="4" name="Group 3"/>
          <p:cNvGrpSpPr/>
          <p:nvPr/>
        </p:nvGrpSpPr>
        <p:grpSpPr>
          <a:xfrm>
            <a:off x="590533" y="1389938"/>
            <a:ext cx="8027412" cy="4889873"/>
            <a:chOff x="590533" y="1389938"/>
            <a:chExt cx="8027412" cy="4889873"/>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877" t="8306" r="30533" b="55629"/>
            <a:stretch/>
          </p:blipFill>
          <p:spPr bwMode="auto">
            <a:xfrm>
              <a:off x="1130173" y="1393630"/>
              <a:ext cx="4566086" cy="2339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7422" y="3883393"/>
              <a:ext cx="3039359" cy="2396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190" y="1389938"/>
              <a:ext cx="2343455" cy="2343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533" y="3883393"/>
              <a:ext cx="3195224" cy="2396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descr="http://www.nap.edu/cover/1097/45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2643" y="3883393"/>
              <a:ext cx="1525302" cy="23964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460118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2619"/>
            <a:ext cx="9144000" cy="665162"/>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NHGRI Genome Advance of the Month</a:t>
            </a:r>
          </a:p>
        </p:txBody>
      </p:sp>
      <p:sp>
        <p:nvSpPr>
          <p:cNvPr id="9" name="TextBox 8"/>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26</a:t>
            </a:r>
            <a:endParaRPr lang="en-US" sz="2000" dirty="0">
              <a:solidFill>
                <a:srgbClr val="00ADDC">
                  <a:lumMod val="40000"/>
                  <a:lumOff val="60000"/>
                </a:srgbClr>
              </a:solidFill>
              <a:latin typeface="Arial" charset="0"/>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441" t="23843" r="22617" b="22823"/>
          <a:stretch/>
        </p:blipFill>
        <p:spPr bwMode="auto">
          <a:xfrm>
            <a:off x="204395" y="780377"/>
            <a:ext cx="6820348" cy="3657600"/>
          </a:xfrm>
          <a:prstGeom prst="rect">
            <a:avLst/>
          </a:prstGeom>
          <a:noFill/>
          <a:ln>
            <a:noFill/>
          </a:ln>
          <a:effectLst>
            <a:glow rad="228600">
              <a:srgbClr val="FF3300">
                <a:alpha val="4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500" t="27764" r="22647" b="21098"/>
          <a:stretch/>
        </p:blipFill>
        <p:spPr bwMode="auto">
          <a:xfrm>
            <a:off x="677732" y="1432709"/>
            <a:ext cx="6809591" cy="3506992"/>
          </a:xfrm>
          <a:prstGeom prst="rect">
            <a:avLst/>
          </a:prstGeom>
          <a:noFill/>
          <a:ln>
            <a:noFill/>
          </a:ln>
          <a:effectLst>
            <a:glow rad="228600">
              <a:srgbClr val="FF3300">
                <a:alpha val="4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1413" t="24314" r="22293" b="23138"/>
          <a:stretch/>
        </p:blipFill>
        <p:spPr bwMode="auto">
          <a:xfrm>
            <a:off x="1280623" y="1934433"/>
            <a:ext cx="6863379" cy="3603813"/>
          </a:xfrm>
          <a:prstGeom prst="rect">
            <a:avLst/>
          </a:prstGeom>
          <a:noFill/>
          <a:ln>
            <a:noFill/>
          </a:ln>
          <a:effectLst>
            <a:glow rad="228600">
              <a:srgbClr val="FF3300">
                <a:alpha val="4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1295" t="27381" r="22723" b="18118"/>
          <a:stretch/>
        </p:blipFill>
        <p:spPr bwMode="auto">
          <a:xfrm>
            <a:off x="1861456" y="2532977"/>
            <a:ext cx="6825343" cy="3737706"/>
          </a:xfrm>
          <a:prstGeom prst="rect">
            <a:avLst/>
          </a:prstGeom>
          <a:noFill/>
          <a:ln>
            <a:noFill/>
          </a:ln>
          <a:effectLst>
            <a:glow rad="228600">
              <a:srgbClr val="FF3300">
                <a:alpha val="4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505938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gtEl>
                                        <p:attrNameLst>
                                          <p:attrName>style.visibility</p:attrName>
                                        </p:attrNameLst>
                                      </p:cBhvr>
                                      <p:to>
                                        <p:strVal val="visible"/>
                                      </p:to>
                                    </p:set>
                                    <p:anim calcmode="lin" valueType="num">
                                      <p:cBhvr additive="base">
                                        <p:cTn id="13" dur="500" fill="hold"/>
                                        <p:tgtEl>
                                          <p:spTgt spid="8195"/>
                                        </p:tgtEl>
                                        <p:attrNameLst>
                                          <p:attrName>ppt_x</p:attrName>
                                        </p:attrNameLst>
                                      </p:cBhvr>
                                      <p:tavLst>
                                        <p:tav tm="0">
                                          <p:val>
                                            <p:strVal val="#ppt_x"/>
                                          </p:val>
                                        </p:tav>
                                        <p:tav tm="100000">
                                          <p:val>
                                            <p:strVal val="#ppt_x"/>
                                          </p:val>
                                        </p:tav>
                                      </p:tavLst>
                                    </p:anim>
                                    <p:anim calcmode="lin" valueType="num">
                                      <p:cBhvr additive="base">
                                        <p:cTn id="14"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anim calcmode="lin" valueType="num">
                                      <p:cBhvr additive="base">
                                        <p:cTn id="19" dur="500" fill="hold"/>
                                        <p:tgtEl>
                                          <p:spTgt spid="8196"/>
                                        </p:tgtEl>
                                        <p:attrNameLst>
                                          <p:attrName>ppt_x</p:attrName>
                                        </p:attrNameLst>
                                      </p:cBhvr>
                                      <p:tavLst>
                                        <p:tav tm="0">
                                          <p:val>
                                            <p:strVal val="#ppt_x"/>
                                          </p:val>
                                        </p:tav>
                                        <p:tav tm="100000">
                                          <p:val>
                                            <p:strVal val="#ppt_x"/>
                                          </p:val>
                                        </p:tav>
                                      </p:tavLst>
                                    </p:anim>
                                    <p:anim calcmode="lin" valueType="num">
                                      <p:cBhvr additive="base">
                                        <p:cTn id="20"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14058"/>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5" name="Title 1"/>
          <p:cNvSpPr txBox="1">
            <a:spLocks/>
          </p:cNvSpPr>
          <p:nvPr/>
        </p:nvSpPr>
        <p:spPr bwMode="auto">
          <a:xfrm>
            <a:off x="-63500" y="1263749"/>
            <a:ext cx="9283700" cy="4892124"/>
          </a:xfrm>
          <a:prstGeom prst="rect">
            <a:avLst/>
          </a:prstGeom>
          <a:noFill/>
          <a:ln w="9525" algn="ctr">
            <a:noFill/>
            <a:miter lim="800000"/>
            <a:headEnd/>
            <a:tailEnd/>
          </a:ln>
        </p:spPr>
        <p:txBody>
          <a:bodyPr/>
          <a:lstStyle/>
          <a:p>
            <a:pPr marL="463550" lvl="1" indent="-231775"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Genomic Medicine Working </a:t>
            </a:r>
            <a:r>
              <a:rPr lang="en-US" sz="2800" dirty="0" smtClean="0">
                <a:solidFill>
                  <a:prstClr val="white"/>
                </a:solidFill>
              </a:rPr>
              <a:t>Group &amp; 		Meeting Report: Genomic </a:t>
            </a:r>
            <a:r>
              <a:rPr lang="en-US" sz="2800" dirty="0">
                <a:solidFill>
                  <a:prstClr val="white"/>
                </a:solidFill>
              </a:rPr>
              <a:t>Medicine </a:t>
            </a:r>
            <a:r>
              <a:rPr lang="en-US" sz="2800" dirty="0" smtClean="0">
                <a:solidFill>
                  <a:prstClr val="white"/>
                </a:solidFill>
              </a:rPr>
              <a:t>8</a:t>
            </a:r>
          </a:p>
          <a:p>
            <a:pPr marL="463550" lvl="1" indent="-231775" eaLnBrk="0" hangingPunct="0">
              <a:spcBef>
                <a:spcPts val="0"/>
              </a:spcBef>
              <a:spcAft>
                <a:spcPts val="600"/>
              </a:spcAft>
              <a:buClr>
                <a:prstClr val="white"/>
              </a:buClr>
              <a:buSzPct val="95000"/>
              <a:buFont typeface="Wingdings" pitchFamily="2" charset="2"/>
              <a:buChar char=""/>
              <a:defRPr/>
            </a:pPr>
            <a:endParaRPr lang="en-US" sz="1200" dirty="0" smtClean="0">
              <a:solidFill>
                <a:srgbClr val="66FF33"/>
              </a:solidFill>
              <a:latin typeface="Arial" charset="0"/>
            </a:endParaRPr>
          </a:p>
          <a:p>
            <a:pPr lvl="2" eaLnBrk="0" hangingPunct="0">
              <a:spcBef>
                <a:spcPts val="0"/>
              </a:spcBef>
              <a:spcAft>
                <a:spcPts val="600"/>
              </a:spcAft>
              <a:buClr>
                <a:srgbClr val="D6ECFF"/>
              </a:buClr>
              <a:buSzPct val="95000"/>
              <a:tabLst>
                <a:tab pos="1371600" algn="l"/>
              </a:tabLst>
              <a:defRPr/>
            </a:pPr>
            <a:r>
              <a:rPr lang="en-US" sz="2800" dirty="0" smtClean="0">
                <a:solidFill>
                  <a:srgbClr val="66FF33"/>
                </a:solidFill>
                <a:latin typeface="Arial" charset="0"/>
              </a:rPr>
              <a:t>	Teri </a:t>
            </a:r>
            <a:r>
              <a:rPr lang="en-US" sz="2800" dirty="0">
                <a:solidFill>
                  <a:srgbClr val="66FF33"/>
                </a:solidFill>
                <a:latin typeface="Arial" charset="0"/>
              </a:rPr>
              <a:t>Manolio </a:t>
            </a:r>
            <a:endParaRPr lang="en-US" sz="2800" dirty="0" smtClean="0">
              <a:solidFill>
                <a:srgbClr val="66FF33"/>
              </a:solidFill>
              <a:latin typeface="Arial" charset="0"/>
            </a:endParaRPr>
          </a:p>
          <a:p>
            <a:pPr marL="463550" lvl="1" indent="-231775" eaLnBrk="0" hangingPunct="0">
              <a:spcBef>
                <a:spcPts val="0"/>
              </a:spcBef>
              <a:spcAft>
                <a:spcPts val="600"/>
              </a:spcAft>
              <a:buClr>
                <a:prstClr val="white"/>
              </a:buClr>
              <a:buSzPct val="95000"/>
              <a:buFont typeface="Wingdings" pitchFamily="2" charset="2"/>
              <a:buChar char=""/>
              <a:defRPr/>
            </a:pPr>
            <a:endParaRPr lang="en-US" sz="2800" dirty="0" smtClean="0">
              <a:solidFill>
                <a:prstClr val="white"/>
              </a:solidFill>
            </a:endParaRPr>
          </a:p>
          <a:p>
            <a:pPr marL="463550" lvl="1" indent="-231775" eaLnBrk="0" hangingPunct="0">
              <a:spcBef>
                <a:spcPts val="0"/>
              </a:spcBef>
              <a:spcAft>
                <a:spcPts val="600"/>
              </a:spcAft>
              <a:buClr>
                <a:prstClr val="white"/>
              </a:buClr>
              <a:buSzPct val="95000"/>
              <a:buFont typeface="Wingdings" pitchFamily="2" charset="2"/>
              <a:buChar char=""/>
              <a:defRPr/>
            </a:pPr>
            <a:endParaRPr lang="en-US" sz="2800" dirty="0" smtClean="0">
              <a:solidFill>
                <a:prstClr val="white"/>
              </a:solidFill>
            </a:endParaRPr>
          </a:p>
          <a:p>
            <a:pPr marL="463550" lvl="1" indent="-231775"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The Complementarity of Comparative </a:t>
            </a:r>
            <a:r>
              <a:rPr lang="en-US" sz="2800" dirty="0" smtClean="0">
                <a:solidFill>
                  <a:prstClr val="white"/>
                </a:solidFill>
              </a:rPr>
              <a:t>	Effectiveness </a:t>
            </a:r>
            <a:r>
              <a:rPr lang="en-US" sz="2800" dirty="0">
                <a:solidFill>
                  <a:prstClr val="white"/>
                </a:solidFill>
              </a:rPr>
              <a:t>Research and Precision </a:t>
            </a:r>
            <a:r>
              <a:rPr lang="en-US" sz="2800" dirty="0" smtClean="0">
                <a:solidFill>
                  <a:prstClr val="white"/>
                </a:solidFill>
              </a:rPr>
              <a:t>Medicine</a:t>
            </a:r>
          </a:p>
          <a:p>
            <a:pPr marL="463550" lvl="1" indent="-231775" eaLnBrk="0" hangingPunct="0">
              <a:spcBef>
                <a:spcPts val="0"/>
              </a:spcBef>
              <a:spcAft>
                <a:spcPts val="600"/>
              </a:spcAft>
              <a:buClr>
                <a:prstClr val="white"/>
              </a:buClr>
              <a:buSzPct val="95000"/>
              <a:buFont typeface="Wingdings" pitchFamily="2" charset="2"/>
              <a:buChar char=""/>
              <a:defRPr/>
            </a:pPr>
            <a:endParaRPr lang="en-US" sz="1200" dirty="0">
              <a:solidFill>
                <a:srgbClr val="66FF33"/>
              </a:solidFill>
              <a:latin typeface="Arial" charset="0"/>
            </a:endParaRPr>
          </a:p>
          <a:p>
            <a:pPr lvl="2" indent="-231775" eaLnBrk="0" hangingPunct="0">
              <a:spcBef>
                <a:spcPts val="0"/>
              </a:spcBef>
              <a:spcAft>
                <a:spcPts val="600"/>
              </a:spcAft>
              <a:buClr>
                <a:srgbClr val="D6ECFF"/>
              </a:buClr>
              <a:buSzPct val="95000"/>
              <a:tabLst>
                <a:tab pos="1371600" algn="l"/>
              </a:tabLst>
              <a:defRPr/>
            </a:pPr>
            <a:r>
              <a:rPr lang="en-US" sz="2800" dirty="0">
                <a:solidFill>
                  <a:srgbClr val="66FF33"/>
                </a:solidFill>
                <a:latin typeface="Arial" charset="0"/>
              </a:rPr>
              <a:t>	</a:t>
            </a:r>
            <a:r>
              <a:rPr lang="en-US" sz="2800" dirty="0" smtClean="0">
                <a:solidFill>
                  <a:srgbClr val="66FF33"/>
                </a:solidFill>
                <a:latin typeface="Arial" charset="0"/>
              </a:rPr>
              <a:t>	Joe </a:t>
            </a:r>
            <a:r>
              <a:rPr lang="en-US" sz="2800" dirty="0">
                <a:solidFill>
                  <a:srgbClr val="66FF33"/>
                </a:solidFill>
                <a:latin typeface="Arial" charset="0"/>
              </a:rPr>
              <a:t>Selby </a:t>
            </a:r>
          </a:p>
          <a:p>
            <a:pPr lvl="2" eaLnBrk="0" hangingPunct="0">
              <a:spcBef>
                <a:spcPts val="0"/>
              </a:spcBef>
              <a:spcAft>
                <a:spcPts val="600"/>
              </a:spcAft>
              <a:buClr>
                <a:srgbClr val="D6ECFF"/>
              </a:buClr>
              <a:buSzPct val="95000"/>
              <a:defRPr/>
            </a:pPr>
            <a:endParaRPr lang="en-US" sz="2500" dirty="0">
              <a:solidFill>
                <a:srgbClr val="66FF33"/>
              </a:solidFill>
              <a:latin typeface="Arial" charset="0"/>
            </a:endParaRPr>
          </a:p>
          <a:p>
            <a:pPr marL="912813" lvl="2" indent="-231775" eaLnBrk="0" hangingPunct="0">
              <a:spcBef>
                <a:spcPts val="0"/>
              </a:spcBef>
              <a:spcAft>
                <a:spcPts val="600"/>
              </a:spcAft>
              <a:buClr>
                <a:srgbClr val="D6ECFF"/>
              </a:buClr>
              <a:buSzPct val="95000"/>
              <a:defRPr/>
            </a:pPr>
            <a:endParaRPr lang="en-US" sz="2500" dirty="0">
              <a:solidFill>
                <a:srgbClr val="66FF33"/>
              </a:solidFill>
              <a:latin typeface="Arial" charset="0"/>
            </a:endParaRPr>
          </a:p>
          <a:p>
            <a:pPr marL="1371600" lvl="2" eaLnBrk="0" hangingPunct="0">
              <a:spcBef>
                <a:spcPts val="0"/>
              </a:spcBef>
              <a:spcAft>
                <a:spcPts val="600"/>
              </a:spcAft>
              <a:buClr>
                <a:srgbClr val="D6ECFF"/>
              </a:buClr>
              <a:buSzPct val="95000"/>
              <a:defRPr/>
            </a:pPr>
            <a:endParaRPr lang="en-US" sz="1000" dirty="0" smtClean="0">
              <a:solidFill>
                <a:srgbClr val="66FF33"/>
              </a:solidFill>
              <a:latin typeface="Arial" charset="0"/>
            </a:endParaRPr>
          </a:p>
        </p:txBody>
      </p:sp>
    </p:spTree>
    <p:extLst>
      <p:ext uri="{BB962C8B-B14F-4D97-AF65-F5344CB8AC3E}">
        <p14:creationId xmlns:p14="http://schemas.microsoft.com/office/powerpoint/2010/main" val="419415851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0885" y="915466"/>
            <a:ext cx="3370445" cy="215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0268" y="1999563"/>
            <a:ext cx="3908482" cy="2284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464" y="3737669"/>
            <a:ext cx="3172089" cy="249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txBox="1">
            <a:spLocks noChangeArrowheads="1"/>
          </p:cNvSpPr>
          <p:nvPr/>
        </p:nvSpPr>
        <p:spPr>
          <a:xfrm>
            <a:off x="19050" y="14104"/>
            <a:ext cx="9144000" cy="981830"/>
          </a:xfrm>
          <a:prstGeom prst="rect">
            <a:avLst/>
          </a:prstGeom>
        </p:spPr>
        <p:txBody>
          <a:bodyPr/>
          <a:lstStyle/>
          <a:p>
            <a:pPr algn="ctr">
              <a:defRPr/>
            </a:pPr>
            <a:r>
              <a:rPr lang="en-US" sz="3800" i="1" spc="-100" dirty="0" smtClean="0">
                <a:solidFill>
                  <a:srgbClr val="FFFF00"/>
                </a:solidFill>
                <a:latin typeface="Arial" charset="0"/>
                <a:cs typeface="Arial" pitchFamily="34" charset="0"/>
              </a:rPr>
              <a:t>Genom</a:t>
            </a:r>
            <a:r>
              <a:rPr lang="en-US" sz="3800" i="1" spc="-100" dirty="0" smtClean="0">
                <a:solidFill>
                  <a:schemeClr val="accent6">
                    <a:lumMod val="40000"/>
                    <a:lumOff val="60000"/>
                  </a:schemeClr>
                </a:solidFill>
                <a:latin typeface="Arial" charset="0"/>
                <a:cs typeface="Arial" pitchFamily="34" charset="0"/>
              </a:rPr>
              <a:t>es</a:t>
            </a:r>
            <a:r>
              <a:rPr lang="en-US" sz="3800" i="1" spc="-100" dirty="0" smtClean="0">
                <a:solidFill>
                  <a:srgbClr val="FFFF00"/>
                </a:solidFill>
                <a:latin typeface="Arial" charset="0"/>
                <a:cs typeface="Arial" pitchFamily="34" charset="0"/>
              </a:rPr>
              <a:t> </a:t>
            </a:r>
            <a:r>
              <a:rPr lang="en-US" sz="3800" i="1" spc="-100" dirty="0">
                <a:solidFill>
                  <a:srgbClr val="FFFF00"/>
                </a:solidFill>
                <a:latin typeface="Arial" charset="0"/>
                <a:cs typeface="Arial" pitchFamily="34" charset="0"/>
              </a:rPr>
              <a:t>In The News…</a:t>
            </a:r>
          </a:p>
        </p:txBody>
      </p:sp>
      <p:pic>
        <p:nvPicPr>
          <p:cNvPr id="4813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27</a:t>
            </a:r>
            <a:endParaRPr lang="en-US" sz="2000" dirty="0">
              <a:solidFill>
                <a:srgbClr val="00ADDC">
                  <a:lumMod val="40000"/>
                  <a:lumOff val="60000"/>
                </a:srgbClr>
              </a:solidFill>
              <a:latin typeface="Arial" charset="0"/>
            </a:endParaRPr>
          </a:p>
        </p:txBody>
      </p:sp>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8145" y="3313907"/>
            <a:ext cx="2544602" cy="3339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780" y="4177117"/>
            <a:ext cx="3370445" cy="2052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l="14107" r="8309"/>
          <a:stretch/>
        </p:blipFill>
        <p:spPr bwMode="auto">
          <a:xfrm>
            <a:off x="576023" y="2085710"/>
            <a:ext cx="4564245" cy="2456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64111" y="2912176"/>
            <a:ext cx="3852321" cy="2529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7"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8869" y="3737669"/>
            <a:ext cx="4153926" cy="249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8"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40893" y="1669121"/>
            <a:ext cx="3446629" cy="2602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2"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42795" y="2799581"/>
            <a:ext cx="3710044" cy="1742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13" descr="Image result for ebol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9"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02495" y="3670843"/>
            <a:ext cx="4287776" cy="2410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135924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ppt_x"/>
                                          </p:val>
                                        </p:tav>
                                        <p:tav tm="100000">
                                          <p:val>
                                            <p:strVal val="#ppt_x"/>
                                          </p:val>
                                        </p:tav>
                                      </p:tavLst>
                                    </p:anim>
                                    <p:anim calcmode="lin" valueType="num">
                                      <p:cBhvr additive="base">
                                        <p:cTn id="14"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291"/>
                                        </p:tgtEl>
                                        <p:attrNameLst>
                                          <p:attrName>style.visibility</p:attrName>
                                        </p:attrNameLst>
                                      </p:cBhvr>
                                      <p:to>
                                        <p:strVal val="visible"/>
                                      </p:to>
                                    </p:set>
                                    <p:anim calcmode="lin" valueType="num">
                                      <p:cBhvr additive="base">
                                        <p:cTn id="19" dur="500" fill="hold"/>
                                        <p:tgtEl>
                                          <p:spTgt spid="12291"/>
                                        </p:tgtEl>
                                        <p:attrNameLst>
                                          <p:attrName>ppt_x</p:attrName>
                                        </p:attrNameLst>
                                      </p:cBhvr>
                                      <p:tavLst>
                                        <p:tav tm="0">
                                          <p:val>
                                            <p:strVal val="#ppt_x"/>
                                          </p:val>
                                        </p:tav>
                                        <p:tav tm="100000">
                                          <p:val>
                                            <p:strVal val="#ppt_x"/>
                                          </p:val>
                                        </p:tav>
                                      </p:tavLst>
                                    </p:anim>
                                    <p:anim calcmode="lin" valueType="num">
                                      <p:cBhvr additive="base">
                                        <p:cTn id="20"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293"/>
                                        </p:tgtEl>
                                        <p:attrNameLst>
                                          <p:attrName>style.visibility</p:attrName>
                                        </p:attrNameLst>
                                      </p:cBhvr>
                                      <p:to>
                                        <p:strVal val="visible"/>
                                      </p:to>
                                    </p:set>
                                    <p:anim calcmode="lin" valueType="num">
                                      <p:cBhvr additive="base">
                                        <p:cTn id="25" dur="500" fill="hold"/>
                                        <p:tgtEl>
                                          <p:spTgt spid="12293"/>
                                        </p:tgtEl>
                                        <p:attrNameLst>
                                          <p:attrName>ppt_x</p:attrName>
                                        </p:attrNameLst>
                                      </p:cBhvr>
                                      <p:tavLst>
                                        <p:tav tm="0">
                                          <p:val>
                                            <p:strVal val="#ppt_x"/>
                                          </p:val>
                                        </p:tav>
                                        <p:tav tm="100000">
                                          <p:val>
                                            <p:strVal val="#ppt_x"/>
                                          </p:val>
                                        </p:tav>
                                      </p:tavLst>
                                    </p:anim>
                                    <p:anim calcmode="lin" valueType="num">
                                      <p:cBhvr additive="base">
                                        <p:cTn id="26" dur="500" fill="hold"/>
                                        <p:tgtEl>
                                          <p:spTgt spid="1229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292"/>
                                        </p:tgtEl>
                                        <p:attrNameLst>
                                          <p:attrName>style.visibility</p:attrName>
                                        </p:attrNameLst>
                                      </p:cBhvr>
                                      <p:to>
                                        <p:strVal val="visible"/>
                                      </p:to>
                                    </p:set>
                                    <p:anim calcmode="lin" valueType="num">
                                      <p:cBhvr additive="base">
                                        <p:cTn id="31" dur="500" fill="hold"/>
                                        <p:tgtEl>
                                          <p:spTgt spid="12292"/>
                                        </p:tgtEl>
                                        <p:attrNameLst>
                                          <p:attrName>ppt_x</p:attrName>
                                        </p:attrNameLst>
                                      </p:cBhvr>
                                      <p:tavLst>
                                        <p:tav tm="0">
                                          <p:val>
                                            <p:strVal val="#ppt_x"/>
                                          </p:val>
                                        </p:tav>
                                        <p:tav tm="100000">
                                          <p:val>
                                            <p:strVal val="#ppt_x"/>
                                          </p:val>
                                        </p:tav>
                                      </p:tavLst>
                                    </p:anim>
                                    <p:anim calcmode="lin" valueType="num">
                                      <p:cBhvr additive="base">
                                        <p:cTn id="32"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294"/>
                                        </p:tgtEl>
                                        <p:attrNameLst>
                                          <p:attrName>style.visibility</p:attrName>
                                        </p:attrNameLst>
                                      </p:cBhvr>
                                      <p:to>
                                        <p:strVal val="visible"/>
                                      </p:to>
                                    </p:set>
                                    <p:anim calcmode="lin" valueType="num">
                                      <p:cBhvr additive="base">
                                        <p:cTn id="37" dur="500" fill="hold"/>
                                        <p:tgtEl>
                                          <p:spTgt spid="12294"/>
                                        </p:tgtEl>
                                        <p:attrNameLst>
                                          <p:attrName>ppt_x</p:attrName>
                                        </p:attrNameLst>
                                      </p:cBhvr>
                                      <p:tavLst>
                                        <p:tav tm="0">
                                          <p:val>
                                            <p:strVal val="#ppt_x"/>
                                          </p:val>
                                        </p:tav>
                                        <p:tav tm="100000">
                                          <p:val>
                                            <p:strVal val="#ppt_x"/>
                                          </p:val>
                                        </p:tav>
                                      </p:tavLst>
                                    </p:anim>
                                    <p:anim calcmode="lin" valueType="num">
                                      <p:cBhvr additive="base">
                                        <p:cTn id="38" dur="500" fill="hold"/>
                                        <p:tgtEl>
                                          <p:spTgt spid="1229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296"/>
                                        </p:tgtEl>
                                        <p:attrNameLst>
                                          <p:attrName>style.visibility</p:attrName>
                                        </p:attrNameLst>
                                      </p:cBhvr>
                                      <p:to>
                                        <p:strVal val="visible"/>
                                      </p:to>
                                    </p:set>
                                    <p:anim calcmode="lin" valueType="num">
                                      <p:cBhvr additive="base">
                                        <p:cTn id="43" dur="500" fill="hold"/>
                                        <p:tgtEl>
                                          <p:spTgt spid="12296"/>
                                        </p:tgtEl>
                                        <p:attrNameLst>
                                          <p:attrName>ppt_x</p:attrName>
                                        </p:attrNameLst>
                                      </p:cBhvr>
                                      <p:tavLst>
                                        <p:tav tm="0">
                                          <p:val>
                                            <p:strVal val="#ppt_x"/>
                                          </p:val>
                                        </p:tav>
                                        <p:tav tm="100000">
                                          <p:val>
                                            <p:strVal val="#ppt_x"/>
                                          </p:val>
                                        </p:tav>
                                      </p:tavLst>
                                    </p:anim>
                                    <p:anim calcmode="lin" valueType="num">
                                      <p:cBhvr additive="base">
                                        <p:cTn id="44" dur="500" fill="hold"/>
                                        <p:tgtEl>
                                          <p:spTgt spid="1229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297"/>
                                        </p:tgtEl>
                                        <p:attrNameLst>
                                          <p:attrName>style.visibility</p:attrName>
                                        </p:attrNameLst>
                                      </p:cBhvr>
                                      <p:to>
                                        <p:strVal val="visible"/>
                                      </p:to>
                                    </p:set>
                                    <p:anim calcmode="lin" valueType="num">
                                      <p:cBhvr additive="base">
                                        <p:cTn id="49" dur="500" fill="hold"/>
                                        <p:tgtEl>
                                          <p:spTgt spid="12297"/>
                                        </p:tgtEl>
                                        <p:attrNameLst>
                                          <p:attrName>ppt_x</p:attrName>
                                        </p:attrNameLst>
                                      </p:cBhvr>
                                      <p:tavLst>
                                        <p:tav tm="0">
                                          <p:val>
                                            <p:strVal val="#ppt_x"/>
                                          </p:val>
                                        </p:tav>
                                        <p:tav tm="100000">
                                          <p:val>
                                            <p:strVal val="#ppt_x"/>
                                          </p:val>
                                        </p:tav>
                                      </p:tavLst>
                                    </p:anim>
                                    <p:anim calcmode="lin" valueType="num">
                                      <p:cBhvr additive="base">
                                        <p:cTn id="50" dur="500" fill="hold"/>
                                        <p:tgtEl>
                                          <p:spTgt spid="1229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298"/>
                                        </p:tgtEl>
                                        <p:attrNameLst>
                                          <p:attrName>style.visibility</p:attrName>
                                        </p:attrNameLst>
                                      </p:cBhvr>
                                      <p:to>
                                        <p:strVal val="visible"/>
                                      </p:to>
                                    </p:set>
                                    <p:anim calcmode="lin" valueType="num">
                                      <p:cBhvr additive="base">
                                        <p:cTn id="55" dur="500" fill="hold"/>
                                        <p:tgtEl>
                                          <p:spTgt spid="12298"/>
                                        </p:tgtEl>
                                        <p:attrNameLst>
                                          <p:attrName>ppt_x</p:attrName>
                                        </p:attrNameLst>
                                      </p:cBhvr>
                                      <p:tavLst>
                                        <p:tav tm="0">
                                          <p:val>
                                            <p:strVal val="#ppt_x"/>
                                          </p:val>
                                        </p:tav>
                                        <p:tav tm="100000">
                                          <p:val>
                                            <p:strVal val="#ppt_x"/>
                                          </p:val>
                                        </p:tav>
                                      </p:tavLst>
                                    </p:anim>
                                    <p:anim calcmode="lin" valueType="num">
                                      <p:cBhvr additive="base">
                                        <p:cTn id="56" dur="500" fill="hold"/>
                                        <p:tgtEl>
                                          <p:spTgt spid="1229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2302"/>
                                        </p:tgtEl>
                                        <p:attrNameLst>
                                          <p:attrName>style.visibility</p:attrName>
                                        </p:attrNameLst>
                                      </p:cBhvr>
                                      <p:to>
                                        <p:strVal val="visible"/>
                                      </p:to>
                                    </p:set>
                                    <p:anim calcmode="lin" valueType="num">
                                      <p:cBhvr additive="base">
                                        <p:cTn id="61" dur="500" fill="hold"/>
                                        <p:tgtEl>
                                          <p:spTgt spid="12302"/>
                                        </p:tgtEl>
                                        <p:attrNameLst>
                                          <p:attrName>ppt_x</p:attrName>
                                        </p:attrNameLst>
                                      </p:cBhvr>
                                      <p:tavLst>
                                        <p:tav tm="0">
                                          <p:val>
                                            <p:strVal val="#ppt_x"/>
                                          </p:val>
                                        </p:tav>
                                        <p:tav tm="100000">
                                          <p:val>
                                            <p:strVal val="#ppt_x"/>
                                          </p:val>
                                        </p:tav>
                                      </p:tavLst>
                                    </p:anim>
                                    <p:anim calcmode="lin" valueType="num">
                                      <p:cBhvr additive="base">
                                        <p:cTn id="62" dur="500" fill="hold"/>
                                        <p:tgtEl>
                                          <p:spTgt spid="1230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2299"/>
                                        </p:tgtEl>
                                        <p:attrNameLst>
                                          <p:attrName>style.visibility</p:attrName>
                                        </p:attrNameLst>
                                      </p:cBhvr>
                                      <p:to>
                                        <p:strVal val="visible"/>
                                      </p:to>
                                    </p:set>
                                    <p:anim calcmode="lin" valueType="num">
                                      <p:cBhvr additive="base">
                                        <p:cTn id="67" dur="500" fill="hold"/>
                                        <p:tgtEl>
                                          <p:spTgt spid="12299"/>
                                        </p:tgtEl>
                                        <p:attrNameLst>
                                          <p:attrName>ppt_x</p:attrName>
                                        </p:attrNameLst>
                                      </p:cBhvr>
                                      <p:tavLst>
                                        <p:tav tm="0">
                                          <p:val>
                                            <p:strVal val="#ppt_x"/>
                                          </p:val>
                                        </p:tav>
                                        <p:tav tm="100000">
                                          <p:val>
                                            <p:strVal val="#ppt_x"/>
                                          </p:val>
                                        </p:tav>
                                      </p:tavLst>
                                    </p:anim>
                                    <p:anim calcmode="lin" valueType="num">
                                      <p:cBhvr additive="base">
                                        <p:cTn id="68" dur="500" fill="hold"/>
                                        <p:tgtEl>
                                          <p:spTgt spid="122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6352" y="1579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80791673"/>
      </p:ext>
    </p:extLst>
  </p:cSld>
  <p:clrMapOvr>
    <a:masterClrMapping/>
  </p:clrMapOvr>
  <p:transition spd="slow">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6150"/>
            <a:ext cx="9148764" cy="665162"/>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Extramural Research Program Retreat</a:t>
            </a:r>
          </a:p>
        </p:txBody>
      </p:sp>
      <p:pic>
        <p:nvPicPr>
          <p:cNvPr id="7170" name="Picture 2" descr="C:\Users\wettersk\AppData\Local\Microsoft\Windows\Temporary Internet Files\Content.Outlook\5HYXLVEI\FullSizeRend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181" b="9420"/>
          <a:stretch/>
        </p:blipFill>
        <p:spPr bwMode="auto">
          <a:xfrm>
            <a:off x="512908" y="1081634"/>
            <a:ext cx="8131833" cy="484156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323327"/>
      </p:ext>
    </p:extLst>
  </p:cSld>
  <p:clrMapOvr>
    <a:masterClrMapping/>
  </p:clrMapOvr>
  <p:transition spd="slow">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4124"/>
            <a:ext cx="9144000" cy="75745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Genome Sequencing Program</a:t>
            </a:r>
          </a:p>
        </p:txBody>
      </p:sp>
      <p:sp>
        <p:nvSpPr>
          <p:cNvPr id="5" name="Title 1"/>
          <p:cNvSpPr txBox="1">
            <a:spLocks/>
          </p:cNvSpPr>
          <p:nvPr/>
        </p:nvSpPr>
        <p:spPr bwMode="auto">
          <a:xfrm>
            <a:off x="-165100" y="2720183"/>
            <a:ext cx="9486900" cy="3731417"/>
          </a:xfrm>
          <a:prstGeom prst="rect">
            <a:avLst/>
          </a:prstGeom>
          <a:noFill/>
          <a:ln w="9525" algn="ctr">
            <a:noFill/>
            <a:miter lim="800000"/>
            <a:headEnd/>
            <a:tailEnd/>
          </a:ln>
        </p:spPr>
        <p:txBody>
          <a:bodyPr/>
          <a:lstStyle/>
          <a:p>
            <a:pPr lvl="1" indent="-228600" defTabSz="177800" eaLnBrk="0" hangingPunct="0">
              <a:spcBef>
                <a:spcPts val="700"/>
              </a:spcBef>
              <a:buClr>
                <a:schemeClr val="tx1"/>
              </a:buClr>
              <a:buSzPct val="95000"/>
              <a:buFont typeface="Wingdings" panose="05000000000000000000" pitchFamily="2" charset="2"/>
              <a:buChar char="§"/>
              <a:tabLst>
                <a:tab pos="292100" algn="l"/>
              </a:tabLst>
            </a:pPr>
            <a:r>
              <a:rPr lang="en-US" sz="2800" dirty="0" smtClean="0">
                <a:cs typeface="Arial" pitchFamily="34" charset="0"/>
              </a:rPr>
              <a:t>Funding Plans Under Consideration</a:t>
            </a:r>
            <a:endParaRPr lang="en-US" sz="600" dirty="0">
              <a:cs typeface="Arial" pitchFamily="34" charset="0"/>
            </a:endParaRPr>
          </a:p>
          <a:p>
            <a:pPr marL="863600" lvl="3" defTabSz="177800" eaLnBrk="0" hangingPunct="0">
              <a:spcBef>
                <a:spcPts val="700"/>
              </a:spcBef>
              <a:buClr>
                <a:schemeClr val="tx1"/>
              </a:buClr>
              <a:buSzPct val="95000"/>
              <a:tabLst>
                <a:tab pos="571500" algn="l"/>
              </a:tabLst>
            </a:pPr>
            <a:r>
              <a:rPr lang="en-US" sz="2400" dirty="0" smtClean="0">
                <a:solidFill>
                  <a:schemeClr val="accent4">
                    <a:lumMod val="20000"/>
                    <a:lumOff val="80000"/>
                  </a:schemeClr>
                </a:solidFill>
                <a:cs typeface="Arial" pitchFamily="34" charset="0"/>
              </a:rPr>
              <a:t>Centers for Common Disease Genomics (UM1) </a:t>
            </a:r>
          </a:p>
          <a:p>
            <a:pPr marL="863600" lvl="3" defTabSz="177800" eaLnBrk="0" hangingPunct="0">
              <a:spcBef>
                <a:spcPts val="700"/>
              </a:spcBef>
              <a:buClr>
                <a:schemeClr val="tx1"/>
              </a:buClr>
              <a:buSzPct val="95000"/>
              <a:tabLst>
                <a:tab pos="571500" algn="l"/>
              </a:tabLst>
            </a:pPr>
            <a:r>
              <a:rPr lang="en-US" sz="2400" dirty="0" smtClean="0">
                <a:solidFill>
                  <a:schemeClr val="accent4">
                    <a:lumMod val="20000"/>
                    <a:lumOff val="80000"/>
                  </a:schemeClr>
                </a:solidFill>
                <a:cs typeface="Arial" pitchFamily="34" charset="0"/>
              </a:rPr>
              <a:t>Centers for Mendelian Genomics (UM1)</a:t>
            </a:r>
          </a:p>
          <a:p>
            <a:pPr marL="863600" lvl="3" defTabSz="177800" eaLnBrk="0" hangingPunct="0">
              <a:spcBef>
                <a:spcPts val="700"/>
              </a:spcBef>
              <a:buClr>
                <a:schemeClr val="tx1"/>
              </a:buClr>
              <a:buSzPct val="95000"/>
              <a:tabLst>
                <a:tab pos="571500" algn="l"/>
              </a:tabLst>
            </a:pPr>
            <a:r>
              <a:rPr lang="en-US" sz="2400" dirty="0" smtClean="0">
                <a:solidFill>
                  <a:schemeClr val="accent4">
                    <a:lumMod val="20000"/>
                    <a:lumOff val="80000"/>
                  </a:schemeClr>
                </a:solidFill>
                <a:cs typeface="Arial" pitchFamily="34" charset="0"/>
              </a:rPr>
              <a:t>Coordinating Center (U24)</a:t>
            </a:r>
          </a:p>
          <a:p>
            <a:pPr marL="685800" lvl="2" indent="-279400" defTabSz="177800" eaLnBrk="0" hangingPunct="0">
              <a:spcBef>
                <a:spcPts val="700"/>
              </a:spcBef>
              <a:buClr>
                <a:schemeClr val="tx1"/>
              </a:buClr>
              <a:buSzPct val="95000"/>
              <a:buFont typeface="Wingdings" pitchFamily="2" charset="2"/>
              <a:buChar char=""/>
              <a:tabLst>
                <a:tab pos="571500" algn="l"/>
              </a:tabLst>
            </a:pPr>
            <a:endParaRPr lang="en-US" sz="1050" b="0" dirty="0" smtClean="0">
              <a:cs typeface="Arial" pitchFamily="34" charset="0"/>
            </a:endParaRPr>
          </a:p>
          <a:p>
            <a:pPr lvl="1" indent="-177800" defTabSz="177800" eaLnBrk="0" hangingPunct="0">
              <a:spcBef>
                <a:spcPts val="700"/>
              </a:spcBef>
              <a:buClr>
                <a:schemeClr val="tx1"/>
              </a:buClr>
              <a:buSzPct val="95000"/>
              <a:buFont typeface="Wingdings" panose="05000000000000000000" pitchFamily="2" charset="2"/>
              <a:buChar char="§"/>
              <a:tabLst>
                <a:tab pos="457200" algn="l"/>
              </a:tabLst>
            </a:pPr>
            <a:r>
              <a:rPr lang="en-US" sz="2800" dirty="0" smtClean="0">
                <a:cs typeface="Arial" pitchFamily="34" charset="0"/>
              </a:rPr>
              <a:t>Letters </a:t>
            </a:r>
            <a:r>
              <a:rPr lang="en-US" sz="2800" dirty="0">
                <a:cs typeface="Arial" pitchFamily="34" charset="0"/>
              </a:rPr>
              <a:t>of Intent </a:t>
            </a:r>
            <a:r>
              <a:rPr lang="en-US" sz="2800" dirty="0" smtClean="0">
                <a:cs typeface="Arial" pitchFamily="34" charset="0"/>
              </a:rPr>
              <a:t>Received</a:t>
            </a:r>
            <a:endParaRPr lang="en-US" sz="2800" dirty="0">
              <a:cs typeface="Arial" pitchFamily="34" charset="0"/>
            </a:endParaRPr>
          </a:p>
          <a:p>
            <a:pPr marL="406400" lvl="2" defTabSz="177800" eaLnBrk="0" hangingPunct="0">
              <a:spcBef>
                <a:spcPts val="700"/>
              </a:spcBef>
              <a:buClr>
                <a:schemeClr val="tx1"/>
              </a:buClr>
              <a:buSzPct val="95000"/>
              <a:tabLst>
                <a:tab pos="571500" algn="l"/>
              </a:tabLst>
            </a:pPr>
            <a:r>
              <a:rPr lang="en-US" sz="2400" dirty="0" smtClean="0">
                <a:cs typeface="Arial" pitchFamily="34" charset="0"/>
              </a:rPr>
              <a:t>	   </a:t>
            </a:r>
            <a:r>
              <a:rPr lang="en-US" sz="2400" dirty="0" smtClean="0">
                <a:solidFill>
                  <a:schemeClr val="accent4">
                    <a:lumMod val="20000"/>
                    <a:lumOff val="80000"/>
                  </a:schemeClr>
                </a:solidFill>
                <a:cs typeface="Arial" pitchFamily="34" charset="0"/>
              </a:rPr>
              <a:t>Genome Sequencing Program Analysis </a:t>
            </a:r>
            <a:r>
              <a:rPr lang="en-US" sz="2400" dirty="0">
                <a:solidFill>
                  <a:schemeClr val="accent4">
                    <a:lumMod val="20000"/>
                    <a:lumOff val="80000"/>
                  </a:schemeClr>
                </a:solidFill>
                <a:cs typeface="Arial" pitchFamily="34" charset="0"/>
              </a:rPr>
              <a:t>Centers (U01)</a:t>
            </a:r>
          </a:p>
          <a:p>
            <a:pPr marL="406400" lvl="2" defTabSz="177800" eaLnBrk="0" hangingPunct="0">
              <a:spcBef>
                <a:spcPts val="700"/>
              </a:spcBef>
              <a:buClr>
                <a:schemeClr val="tx1"/>
              </a:buClr>
              <a:buSzPct val="95000"/>
              <a:tabLst>
                <a:tab pos="571500" algn="l"/>
              </a:tabLst>
            </a:pPr>
            <a:r>
              <a:rPr lang="en-US" sz="2400" dirty="0" smtClean="0">
                <a:solidFill>
                  <a:schemeClr val="accent4">
                    <a:lumMod val="20000"/>
                    <a:lumOff val="80000"/>
                  </a:schemeClr>
                </a:solidFill>
                <a:cs typeface="Arial" pitchFamily="34" charset="0"/>
              </a:rPr>
              <a:t>	   Human &amp; Non-Human </a:t>
            </a:r>
            <a:r>
              <a:rPr lang="en-US" sz="2400" dirty="0">
                <a:solidFill>
                  <a:schemeClr val="accent4">
                    <a:lumMod val="20000"/>
                    <a:lumOff val="80000"/>
                  </a:schemeClr>
                </a:solidFill>
                <a:cs typeface="Arial" pitchFamily="34" charset="0"/>
              </a:rPr>
              <a:t>Primate Genome </a:t>
            </a:r>
            <a:r>
              <a:rPr lang="en-US" sz="2400" dirty="0" smtClean="0">
                <a:solidFill>
                  <a:schemeClr val="accent4">
                    <a:lumMod val="20000"/>
                    <a:lumOff val="80000"/>
                  </a:schemeClr>
                </a:solidFill>
                <a:cs typeface="Arial" pitchFamily="34" charset="0"/>
              </a:rPr>
              <a:t>Sequences (</a:t>
            </a:r>
            <a:r>
              <a:rPr lang="en-US" sz="2400" dirty="0">
                <a:solidFill>
                  <a:schemeClr val="accent4">
                    <a:lumMod val="20000"/>
                    <a:lumOff val="80000"/>
                  </a:schemeClr>
                </a:solidFill>
                <a:cs typeface="Arial" pitchFamily="34" charset="0"/>
              </a:rPr>
              <a:t>U24</a:t>
            </a:r>
            <a:r>
              <a:rPr lang="en-US" sz="2400" dirty="0" smtClean="0">
                <a:solidFill>
                  <a:schemeClr val="accent4">
                    <a:lumMod val="20000"/>
                    <a:lumOff val="80000"/>
                  </a:schemeClr>
                </a:solidFill>
                <a:cs typeface="Arial" pitchFamily="34" charset="0"/>
              </a:rPr>
              <a:t>)</a:t>
            </a:r>
            <a:endParaRPr lang="en-US" sz="3200" dirty="0">
              <a:solidFill>
                <a:schemeClr val="accent4">
                  <a:lumMod val="20000"/>
                  <a:lumOff val="80000"/>
                </a:schemeClr>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3200" dirty="0" smtClean="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3200" dirty="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3200" dirty="0" smtClean="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3200" dirty="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3200" dirty="0" smtClean="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3200" dirty="0" smtClean="0">
              <a:solidFill>
                <a:prstClr val="white"/>
              </a:solidFill>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28</a:t>
            </a:r>
            <a:endParaRPr lang="en-US" sz="2000" dirty="0">
              <a:solidFill>
                <a:srgbClr val="00ADDC">
                  <a:lumMod val="40000"/>
                  <a:lumOff val="60000"/>
                </a:srgbClr>
              </a:solidFill>
              <a:latin typeface="Arial"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7079" y="805318"/>
            <a:ext cx="1662541" cy="1669073"/>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3594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descr="cover_3"/>
          <p:cNvPicPr>
            <a:picLocks noChangeAspect="1" noChangeArrowheads="1"/>
          </p:cNvPicPr>
          <p:nvPr/>
        </p:nvPicPr>
        <p:blipFill>
          <a:blip r:embed="rId3" cstate="print"/>
          <a:srcRect t="8273" b="76785"/>
          <a:stretch>
            <a:fillRect/>
          </a:stretch>
        </p:blipFill>
        <p:spPr bwMode="auto">
          <a:xfrm>
            <a:off x="0" y="0"/>
            <a:ext cx="9144000" cy="1023938"/>
          </a:xfrm>
          <a:prstGeom prst="rect">
            <a:avLst/>
          </a:prstGeom>
          <a:noFill/>
          <a:ln w="9525">
            <a:noFill/>
            <a:miter lim="800000"/>
            <a:headEnd/>
            <a:tailEnd/>
          </a:ln>
        </p:spPr>
      </p:pic>
      <p:sp>
        <p:nvSpPr>
          <p:cNvPr id="9" name="TextBox 8"/>
          <p:cNvSpPr txBox="1"/>
          <p:nvPr/>
        </p:nvSpPr>
        <p:spPr>
          <a:xfrm>
            <a:off x="7319538" y="6406865"/>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29</a:t>
            </a:r>
            <a:endParaRPr lang="en-US" sz="2000" b="1" dirty="0">
              <a:solidFill>
                <a:srgbClr val="00ADDC">
                  <a:lumMod val="40000"/>
                  <a:lumOff val="60000"/>
                </a:srgbClr>
              </a:solidFill>
              <a:latin typeface="Arial"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620" y="1193801"/>
            <a:ext cx="5896623" cy="35814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30955"/>
          <a:stretch/>
        </p:blipFill>
        <p:spPr bwMode="auto">
          <a:xfrm>
            <a:off x="2604108" y="3635862"/>
            <a:ext cx="6349392" cy="273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864459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20 at 7.04.4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3999" cy="1220518"/>
          </a:xfrm>
          <a:prstGeom prst="rect">
            <a:avLst/>
          </a:prstGeom>
        </p:spPr>
      </p:pic>
      <p:sp>
        <p:nvSpPr>
          <p:cNvPr id="3" name="Title 1"/>
          <p:cNvSpPr txBox="1">
            <a:spLocks/>
          </p:cNvSpPr>
          <p:nvPr/>
        </p:nvSpPr>
        <p:spPr bwMode="auto">
          <a:xfrm>
            <a:off x="189047" y="1289138"/>
            <a:ext cx="8781464" cy="1791144"/>
          </a:xfrm>
          <a:prstGeom prst="rect">
            <a:avLst/>
          </a:prstGeom>
          <a:noFill/>
          <a:ln w="9525" algn="ctr">
            <a:noFill/>
            <a:miter lim="800000"/>
            <a:headEnd/>
            <a:tailEnd/>
          </a:ln>
        </p:spPr>
        <p:txBody>
          <a:bodyPr/>
          <a:lstStyle/>
          <a:p>
            <a:pPr marL="0" lvl="2" algn="ctr" eaLnBrk="0" hangingPunct="0">
              <a:spcBef>
                <a:spcPts val="0"/>
              </a:spcBef>
              <a:spcAft>
                <a:spcPts val="0"/>
              </a:spcAft>
              <a:buClr>
                <a:prstClr val="white"/>
              </a:buClr>
              <a:buSzPct val="95000"/>
              <a:defRPr/>
            </a:pPr>
            <a:r>
              <a:rPr lang="en-US" sz="2800" dirty="0" smtClean="0">
                <a:solidFill>
                  <a:srgbClr val="FFFF00"/>
                </a:solidFill>
                <a:cs typeface="Arial" panose="020B0604020202020204" pitchFamily="34" charset="0"/>
              </a:rPr>
              <a:t>Discovery </a:t>
            </a:r>
          </a:p>
          <a:p>
            <a:pPr marL="0" lvl="2" algn="ctr" eaLnBrk="0" hangingPunct="0">
              <a:spcBef>
                <a:spcPts val="0"/>
              </a:spcBef>
              <a:spcAft>
                <a:spcPts val="0"/>
              </a:spcAft>
              <a:buClr>
                <a:prstClr val="white"/>
              </a:buClr>
              <a:buSzPct val="95000"/>
              <a:defRPr/>
            </a:pPr>
            <a:endParaRPr lang="en-US" sz="1000" dirty="0" smtClean="0">
              <a:solidFill>
                <a:srgbClr val="FFFF00"/>
              </a:solidFill>
              <a:cs typeface="Arial" panose="020B0604020202020204" pitchFamily="34" charset="0"/>
            </a:endParaRPr>
          </a:p>
          <a:p>
            <a:pPr marL="342900" lvl="2" indent="-342900" eaLnBrk="0" hangingPunct="0">
              <a:spcBef>
                <a:spcPts val="0"/>
              </a:spcBef>
              <a:spcAft>
                <a:spcPts val="0"/>
              </a:spcAft>
              <a:buClr>
                <a:prstClr val="white"/>
              </a:buClr>
              <a:buSzPct val="95000"/>
              <a:buFont typeface="Wingdings" panose="05000000000000000000" pitchFamily="2" charset="2"/>
              <a:buChar char="§"/>
              <a:tabLst>
                <a:tab pos="457200" algn="l"/>
              </a:tabLst>
              <a:defRPr/>
            </a:pPr>
            <a:r>
              <a:rPr lang="en-US" sz="2400" dirty="0" smtClean="0">
                <a:cs typeface="Arial" panose="020B0604020202020204" pitchFamily="34" charset="0"/>
              </a:rPr>
              <a:t>&gt;1,500 ‘causal genes’ </a:t>
            </a:r>
            <a:r>
              <a:rPr lang="en-US" sz="2400" dirty="0">
                <a:cs typeface="Arial" panose="020B0604020202020204" pitchFamily="34" charset="0"/>
              </a:rPr>
              <a:t>for Mendelian phenotypes; </a:t>
            </a:r>
            <a:r>
              <a:rPr lang="en-US" sz="2400" dirty="0" smtClean="0">
                <a:cs typeface="Arial" panose="020B0604020202020204" pitchFamily="34" charset="0"/>
              </a:rPr>
              <a:t>			&gt;590 novel </a:t>
            </a:r>
            <a:r>
              <a:rPr lang="en-US" sz="2400" dirty="0">
                <a:cs typeface="Arial" panose="020B0604020202020204" pitchFamily="34" charset="0"/>
              </a:rPr>
              <a:t>causal </a:t>
            </a:r>
            <a:r>
              <a:rPr lang="en-US" sz="2400" dirty="0" smtClean="0">
                <a:cs typeface="Arial" panose="020B0604020202020204" pitchFamily="34" charset="0"/>
              </a:rPr>
              <a:t>genes</a:t>
            </a:r>
          </a:p>
          <a:p>
            <a:pPr marL="342900" lvl="2" indent="-342900" eaLnBrk="0" hangingPunct="0">
              <a:spcBef>
                <a:spcPts val="0"/>
              </a:spcBef>
              <a:spcAft>
                <a:spcPts val="0"/>
              </a:spcAft>
              <a:buClr>
                <a:prstClr val="white"/>
              </a:buClr>
              <a:buSzPct val="95000"/>
              <a:buFont typeface="Wingdings" panose="05000000000000000000" pitchFamily="2" charset="2"/>
              <a:buChar char="§"/>
              <a:tabLst>
                <a:tab pos="457200" algn="l"/>
              </a:tabLst>
              <a:defRPr/>
            </a:pPr>
            <a:r>
              <a:rPr lang="en-US" sz="2400" dirty="0" smtClean="0">
                <a:cs typeface="Arial" panose="020B0604020202020204" pitchFamily="34" charset="0"/>
              </a:rPr>
              <a:t>&gt;195 publications</a:t>
            </a:r>
            <a:endParaRPr lang="en-US" sz="2400" i="1" dirty="0" smtClean="0">
              <a:solidFill>
                <a:srgbClr val="FF0000"/>
              </a:solidFill>
              <a:cs typeface="Arial" panose="020B0604020202020204" pitchFamily="34" charset="0"/>
            </a:endParaRPr>
          </a:p>
        </p:txBody>
      </p:sp>
      <p:sp>
        <p:nvSpPr>
          <p:cNvPr id="4" name="TextBox 3"/>
          <p:cNvSpPr txBox="1"/>
          <p:nvPr/>
        </p:nvSpPr>
        <p:spPr>
          <a:xfrm>
            <a:off x="7317494" y="6409068"/>
            <a:ext cx="1795684" cy="400110"/>
          </a:xfrm>
          <a:prstGeom prst="rect">
            <a:avLst/>
          </a:prstGeom>
          <a:noFill/>
        </p:spPr>
        <p:txBody>
          <a:bodyPr wrap="none">
            <a:spAutoFit/>
          </a:bodyPr>
          <a:lstStyle/>
          <a:p>
            <a:pPr>
              <a:spcAft>
                <a:spcPts val="0"/>
              </a:spcAft>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30</a:t>
            </a:r>
            <a:endParaRPr lang="en-US" sz="2000" dirty="0">
              <a:solidFill>
                <a:srgbClr val="00ADDC">
                  <a:lumMod val="40000"/>
                  <a:lumOff val="60000"/>
                </a:srgbClr>
              </a:solidFill>
              <a:latin typeface="Arial" charset="0"/>
            </a:endParaRPr>
          </a:p>
        </p:txBody>
      </p:sp>
      <p:cxnSp>
        <p:nvCxnSpPr>
          <p:cNvPr id="17" name="Straight Connector 16"/>
          <p:cNvCxnSpPr/>
          <p:nvPr/>
        </p:nvCxnSpPr>
        <p:spPr>
          <a:xfrm>
            <a:off x="-68140" y="3022513"/>
            <a:ext cx="0" cy="21526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2581160" y="3757290"/>
            <a:ext cx="6379678" cy="2899785"/>
            <a:chOff x="2776840" y="3627333"/>
            <a:chExt cx="6737050" cy="2884848"/>
          </a:xfrm>
        </p:grpSpPr>
        <p:grpSp>
          <p:nvGrpSpPr>
            <p:cNvPr id="6" name="Group 5"/>
            <p:cNvGrpSpPr/>
            <p:nvPr/>
          </p:nvGrpSpPr>
          <p:grpSpPr>
            <a:xfrm>
              <a:off x="7916692" y="3943704"/>
              <a:ext cx="1597198" cy="1922380"/>
              <a:chOff x="5983710" y="4000709"/>
              <a:chExt cx="1794315" cy="2086419"/>
            </a:xfrm>
          </p:grpSpPr>
          <p:sp>
            <p:nvSpPr>
              <p:cNvPr id="10" name="TextBox 1"/>
              <p:cNvSpPr txBox="1"/>
              <p:nvPr/>
            </p:nvSpPr>
            <p:spPr>
              <a:xfrm>
                <a:off x="5983710" y="4000709"/>
                <a:ext cx="1776109" cy="8972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smtClean="0">
                    <a:solidFill>
                      <a:srgbClr val="33CC33"/>
                    </a:solidFill>
                    <a:latin typeface="Arial" panose="020B0604020202020204" pitchFamily="34" charset="0"/>
                    <a:cs typeface="Arial" panose="020B0604020202020204" pitchFamily="34" charset="0"/>
                  </a:rPr>
                  <a:t>2,658 Genes</a:t>
                </a:r>
              </a:p>
            </p:txBody>
          </p:sp>
          <p:sp>
            <p:nvSpPr>
              <p:cNvPr id="12" name="TextBox 1"/>
              <p:cNvSpPr txBox="1"/>
              <p:nvPr/>
            </p:nvSpPr>
            <p:spPr>
              <a:xfrm>
                <a:off x="6001917" y="5189867"/>
                <a:ext cx="1776108" cy="89726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smtClean="0">
                    <a:solidFill>
                      <a:srgbClr val="FF0000"/>
                    </a:solidFill>
                    <a:latin typeface="Arial" panose="020B0604020202020204" pitchFamily="34" charset="0"/>
                    <a:cs typeface="Arial" panose="020B0604020202020204" pitchFamily="34" charset="0"/>
                  </a:rPr>
                  <a:t>560 Matches</a:t>
                </a:r>
              </a:p>
            </p:txBody>
          </p:sp>
        </p:grpSp>
        <p:graphicFrame>
          <p:nvGraphicFramePr>
            <p:cNvPr id="14" name="Chart 13"/>
            <p:cNvGraphicFramePr>
              <a:graphicFrameLocks/>
            </p:cNvGraphicFramePr>
            <p:nvPr>
              <p:extLst>
                <p:ext uri="{D42A27DB-BD31-4B8C-83A1-F6EECF244321}">
                  <p14:modId xmlns:p14="http://schemas.microsoft.com/office/powerpoint/2010/main" val="3545416770"/>
                </p:ext>
              </p:extLst>
            </p:nvPr>
          </p:nvGraphicFramePr>
          <p:xfrm>
            <a:off x="2776840" y="3627333"/>
            <a:ext cx="5386085" cy="2884848"/>
          </p:xfrm>
          <a:graphic>
            <a:graphicData uri="http://schemas.openxmlformats.org/drawingml/2006/chart">
              <c:chart xmlns:c="http://schemas.openxmlformats.org/drawingml/2006/chart" xmlns:r="http://schemas.openxmlformats.org/officeDocument/2006/relationships" r:id="rId4"/>
            </a:graphicData>
          </a:graphic>
        </p:graphicFrame>
      </p:grpSp>
      <p:sp>
        <p:nvSpPr>
          <p:cNvPr id="15" name="Title 1"/>
          <p:cNvSpPr txBox="1">
            <a:spLocks/>
          </p:cNvSpPr>
          <p:nvPr/>
        </p:nvSpPr>
        <p:spPr bwMode="auto">
          <a:xfrm>
            <a:off x="181267" y="3206985"/>
            <a:ext cx="8781464" cy="2096651"/>
          </a:xfrm>
          <a:prstGeom prst="rect">
            <a:avLst/>
          </a:prstGeom>
          <a:noFill/>
          <a:ln w="9525" algn="ctr">
            <a:noFill/>
            <a:miter lim="800000"/>
            <a:headEnd/>
            <a:tailEnd/>
          </a:ln>
        </p:spPr>
        <p:txBody>
          <a:bodyPr/>
          <a:lstStyle/>
          <a:p>
            <a:pPr marL="0" lvl="2" algn="ctr" eaLnBrk="0" hangingPunct="0">
              <a:spcBef>
                <a:spcPts val="0"/>
              </a:spcBef>
              <a:spcAft>
                <a:spcPts val="0"/>
              </a:spcAft>
              <a:buClr>
                <a:prstClr val="white"/>
              </a:buClr>
              <a:buSzPct val="95000"/>
              <a:defRPr/>
            </a:pPr>
            <a:r>
              <a:rPr lang="en-US" sz="2800" dirty="0" err="1" smtClean="0">
                <a:solidFill>
                  <a:srgbClr val="FFFF00"/>
                </a:solidFill>
                <a:cs typeface="Arial" panose="020B0604020202020204" pitchFamily="34" charset="0"/>
              </a:rPr>
              <a:t>GeneMatcher</a:t>
            </a:r>
            <a:endParaRPr lang="en-US" sz="2800" dirty="0" smtClean="0">
              <a:solidFill>
                <a:srgbClr val="FFFF00"/>
              </a:solidFill>
              <a:cs typeface="Arial" panose="020B0604020202020204" pitchFamily="34" charset="0"/>
            </a:endParaRPr>
          </a:p>
          <a:p>
            <a:pPr marL="0" lvl="2" algn="ctr" eaLnBrk="0" hangingPunct="0">
              <a:spcBef>
                <a:spcPts val="0"/>
              </a:spcBef>
              <a:spcAft>
                <a:spcPts val="0"/>
              </a:spcAft>
              <a:buClr>
                <a:prstClr val="white"/>
              </a:buClr>
              <a:buSzPct val="95000"/>
              <a:defRPr/>
            </a:pPr>
            <a:endParaRPr lang="en-US" u="sng" dirty="0" smtClean="0">
              <a:solidFill>
                <a:srgbClr val="FFFF00"/>
              </a:solidFill>
              <a:cs typeface="Arial" panose="020B0604020202020204" pitchFamily="34" charset="0"/>
            </a:endParaRPr>
          </a:p>
          <a:p>
            <a:pPr marL="342900" lvl="2" indent="-342900" eaLnBrk="0" hangingPunct="0">
              <a:spcBef>
                <a:spcPts val="0"/>
              </a:spcBef>
              <a:spcAft>
                <a:spcPts val="0"/>
              </a:spcAft>
              <a:buClr>
                <a:prstClr val="white"/>
              </a:buClr>
              <a:buSzPct val="95000"/>
              <a:buFont typeface="Wingdings" panose="05000000000000000000" pitchFamily="2" charset="2"/>
              <a:buChar char="§"/>
              <a:tabLst>
                <a:tab pos="685800" algn="l"/>
              </a:tabLst>
              <a:defRPr/>
            </a:pPr>
            <a:r>
              <a:rPr lang="en-US" sz="2400" dirty="0">
                <a:cs typeface="Arial" panose="020B0604020202020204" pitchFamily="34" charset="0"/>
              </a:rPr>
              <a:t>&gt;</a:t>
            </a:r>
            <a:r>
              <a:rPr lang="en-US" sz="2400" dirty="0" smtClean="0">
                <a:cs typeface="Arial" panose="020B0604020202020204" pitchFamily="34" charset="0"/>
              </a:rPr>
              <a:t>600 users</a:t>
            </a:r>
            <a:endParaRPr lang="en-US" sz="2400" dirty="0">
              <a:cs typeface="Arial" panose="020B0604020202020204" pitchFamily="34" charset="0"/>
            </a:endParaRPr>
          </a:p>
          <a:p>
            <a:pPr marL="342900" lvl="2" indent="-342900" eaLnBrk="0" hangingPunct="0">
              <a:spcBef>
                <a:spcPts val="0"/>
              </a:spcBef>
              <a:spcAft>
                <a:spcPts val="0"/>
              </a:spcAft>
              <a:buClr>
                <a:prstClr val="white"/>
              </a:buClr>
              <a:buSzPct val="95000"/>
              <a:buFont typeface="Wingdings" panose="05000000000000000000" pitchFamily="2" charset="2"/>
              <a:buChar char="§"/>
              <a:tabLst>
                <a:tab pos="685800" algn="l"/>
              </a:tabLst>
              <a:defRPr/>
            </a:pPr>
            <a:r>
              <a:rPr lang="en-US" sz="2400" dirty="0">
                <a:cs typeface="Arial" panose="020B0604020202020204" pitchFamily="34" charset="0"/>
              </a:rPr>
              <a:t>43 </a:t>
            </a:r>
            <a:r>
              <a:rPr lang="en-US" sz="2400" dirty="0" smtClean="0">
                <a:cs typeface="Arial" panose="020B0604020202020204" pitchFamily="34" charset="0"/>
              </a:rPr>
              <a:t>countries</a:t>
            </a:r>
            <a:endParaRPr lang="en-US" sz="2400" dirty="0">
              <a:cs typeface="Arial" panose="020B0604020202020204" pitchFamily="34" charset="0"/>
            </a:endParaRPr>
          </a:p>
          <a:p>
            <a:pPr marL="0" lvl="2" algn="ctr" eaLnBrk="0" hangingPunct="0">
              <a:spcBef>
                <a:spcPts val="0"/>
              </a:spcBef>
              <a:spcAft>
                <a:spcPts val="0"/>
              </a:spcAft>
              <a:buClr>
                <a:prstClr val="white"/>
              </a:buClr>
              <a:buSzPct val="95000"/>
              <a:defRPr/>
            </a:pPr>
            <a:endParaRPr lang="en-US" sz="2800" dirty="0" smtClean="0">
              <a:solidFill>
                <a:srgbClr val="FFFF00"/>
              </a:solidFill>
              <a:cs typeface="Arial" panose="020B0604020202020204" pitchFamily="34" charset="0"/>
            </a:endParaRPr>
          </a:p>
        </p:txBody>
      </p:sp>
    </p:spTree>
    <p:extLst>
      <p:ext uri="{BB962C8B-B14F-4D97-AF65-F5344CB8AC3E}">
        <p14:creationId xmlns:p14="http://schemas.microsoft.com/office/powerpoint/2010/main" val="297525630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4-20 at 7.04.4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3999" cy="1220518"/>
          </a:xfrm>
          <a:prstGeom prst="rect">
            <a:avLst/>
          </a:prstGeom>
        </p:spPr>
      </p:pic>
      <p:sp>
        <p:nvSpPr>
          <p:cNvPr id="11" name="TextBox 10"/>
          <p:cNvSpPr txBox="1"/>
          <p:nvPr/>
        </p:nvSpPr>
        <p:spPr>
          <a:xfrm>
            <a:off x="7319164" y="6407222"/>
            <a:ext cx="1795684" cy="400110"/>
          </a:xfrm>
          <a:prstGeom prst="rect">
            <a:avLst/>
          </a:prstGeom>
          <a:noFill/>
        </p:spPr>
        <p:txBody>
          <a:bodyPr wrap="none">
            <a:spAutoFit/>
          </a:bodyPr>
          <a:lstStyle/>
          <a:p>
            <a:pPr>
              <a:spcAft>
                <a:spcPts val="0"/>
              </a:spcAft>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30</a:t>
            </a:r>
            <a:endParaRPr lang="en-US" sz="2000" dirty="0">
              <a:solidFill>
                <a:srgbClr val="00ADDC">
                  <a:lumMod val="40000"/>
                  <a:lumOff val="60000"/>
                </a:srgbClr>
              </a:solidFill>
              <a:latin typeface="Arial" charset="0"/>
            </a:endParaRPr>
          </a:p>
        </p:txBody>
      </p:sp>
      <p:grpSp>
        <p:nvGrpSpPr>
          <p:cNvPr id="6" name="Group 5"/>
          <p:cNvGrpSpPr/>
          <p:nvPr/>
        </p:nvGrpSpPr>
        <p:grpSpPr>
          <a:xfrm>
            <a:off x="4650812" y="1446127"/>
            <a:ext cx="4404482" cy="4025720"/>
            <a:chOff x="4568067" y="1763627"/>
            <a:chExt cx="4404482" cy="4025720"/>
          </a:xfrm>
        </p:grpSpPr>
        <p:sp>
          <p:nvSpPr>
            <p:cNvPr id="12" name="Rectangle 11"/>
            <p:cNvSpPr/>
            <p:nvPr/>
          </p:nvSpPr>
          <p:spPr>
            <a:xfrm>
              <a:off x="5982451" y="1763627"/>
              <a:ext cx="2127505" cy="523220"/>
            </a:xfrm>
            <a:prstGeom prst="rect">
              <a:avLst/>
            </a:prstGeom>
          </p:spPr>
          <p:txBody>
            <a:bodyPr wrap="none">
              <a:spAutoFit/>
            </a:bodyPr>
            <a:lstStyle/>
            <a:p>
              <a:pPr marL="0" lvl="2" eaLnBrk="0" hangingPunct="0">
                <a:spcBef>
                  <a:spcPts val="1800"/>
                </a:spcBef>
                <a:buClr>
                  <a:prstClr val="white"/>
                </a:buClr>
                <a:buSzPct val="95000"/>
                <a:tabLst>
                  <a:tab pos="457200" algn="l"/>
                </a:tabLst>
                <a:defRPr/>
              </a:pPr>
              <a:r>
                <a:rPr lang="en-US" sz="2800" dirty="0" smtClean="0">
                  <a:solidFill>
                    <a:srgbClr val="FFFF00"/>
                  </a:solidFill>
                  <a:latin typeface="Arial" charset="0"/>
                </a:rPr>
                <a:t>‘Scorecard’</a:t>
              </a:r>
              <a:endParaRPr lang="en-US" sz="2800" dirty="0">
                <a:solidFill>
                  <a:srgbClr val="FFFF00"/>
                </a:solidFill>
                <a:latin typeface="Arial" charset="0"/>
              </a:endParaRPr>
            </a:p>
          </p:txBody>
        </p:sp>
        <p:grpSp>
          <p:nvGrpSpPr>
            <p:cNvPr id="5" name="Group 4"/>
            <p:cNvGrpSpPr/>
            <p:nvPr/>
          </p:nvGrpSpPr>
          <p:grpSpPr>
            <a:xfrm>
              <a:off x="4568067" y="2569897"/>
              <a:ext cx="4404482" cy="3219450"/>
              <a:chOff x="4739517" y="2560372"/>
              <a:chExt cx="4404482" cy="321945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517" y="2560372"/>
                <a:ext cx="4404482"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37211" y="2877643"/>
                <a:ext cx="2948552" cy="830997"/>
              </a:xfrm>
              <a:prstGeom prst="rect">
                <a:avLst/>
              </a:prstGeom>
              <a:solidFill>
                <a:schemeClr val="tx1"/>
              </a:solidFill>
            </p:spPr>
            <p:txBody>
              <a:bodyPr wrap="square" rtlCol="0">
                <a:spAutoFit/>
              </a:bodyPr>
              <a:lstStyle/>
              <a:p>
                <a:r>
                  <a:rPr lang="en-US" sz="1600" dirty="0" smtClean="0">
                    <a:solidFill>
                      <a:schemeClr val="bg1"/>
                    </a:solidFill>
                    <a:cs typeface="Arial" panose="020B0604020202020204" pitchFamily="34" charset="0"/>
                  </a:rPr>
                  <a:t>Mendelian phenotypes associated with ‘causal genes’ </a:t>
                </a:r>
                <a:r>
                  <a:rPr lang="en-US" sz="1600" dirty="0">
                    <a:solidFill>
                      <a:schemeClr val="bg1"/>
                    </a:solidFill>
                    <a:cs typeface="Arial" panose="020B0604020202020204" pitchFamily="34" charset="0"/>
                  </a:rPr>
                  <a:t>- 57% (4,163/7,315</a:t>
                </a:r>
                <a:r>
                  <a:rPr lang="en-US" sz="1600" dirty="0" smtClean="0">
                    <a:solidFill>
                      <a:schemeClr val="bg1"/>
                    </a:solidFill>
                    <a:cs typeface="Arial" panose="020B0604020202020204" pitchFamily="34" charset="0"/>
                  </a:rPr>
                  <a:t>)</a:t>
                </a:r>
                <a:endParaRPr lang="en-US" sz="1600" dirty="0">
                  <a:solidFill>
                    <a:schemeClr val="bg1"/>
                  </a:solidFill>
                  <a:cs typeface="Arial" panose="020B0604020202020204" pitchFamily="34" charset="0"/>
                </a:endParaRPr>
              </a:p>
            </p:txBody>
          </p:sp>
          <p:sp>
            <p:nvSpPr>
              <p:cNvPr id="8" name="TextBox 7"/>
              <p:cNvSpPr txBox="1"/>
              <p:nvPr/>
            </p:nvSpPr>
            <p:spPr>
              <a:xfrm>
                <a:off x="6191185" y="4408222"/>
                <a:ext cx="2543239" cy="1077218"/>
              </a:xfrm>
              <a:prstGeom prst="rect">
                <a:avLst/>
              </a:prstGeom>
              <a:solidFill>
                <a:schemeClr val="tx1"/>
              </a:solidFill>
            </p:spPr>
            <p:txBody>
              <a:bodyPr wrap="square" rtlCol="0">
                <a:spAutoFit/>
              </a:bodyPr>
              <a:lstStyle/>
              <a:p>
                <a:r>
                  <a:rPr lang="en-US" sz="1600" dirty="0">
                    <a:solidFill>
                      <a:schemeClr val="bg1"/>
                    </a:solidFill>
                    <a:cs typeface="Arial" panose="020B0604020202020204" pitchFamily="34" charset="0"/>
                  </a:rPr>
                  <a:t>H</a:t>
                </a:r>
                <a:r>
                  <a:rPr lang="en-US" sz="1600" dirty="0" smtClean="0">
                    <a:solidFill>
                      <a:schemeClr val="bg1"/>
                    </a:solidFill>
                    <a:cs typeface="Arial" panose="020B0604020202020204" pitchFamily="34" charset="0"/>
                  </a:rPr>
                  <a:t>uman genes known to underlie </a:t>
                </a:r>
                <a:r>
                  <a:rPr lang="en-US" sz="1600" dirty="0">
                    <a:solidFill>
                      <a:schemeClr val="bg1"/>
                    </a:solidFill>
                    <a:cs typeface="Arial" panose="020B0604020202020204" pitchFamily="34" charset="0"/>
                  </a:rPr>
                  <a:t>Mendelian phenotypes - 15% (2,937/19,580) </a:t>
                </a:r>
                <a:r>
                  <a:rPr lang="en-US" sz="1600" dirty="0" smtClean="0">
                    <a:solidFill>
                      <a:schemeClr val="bg1"/>
                    </a:solidFill>
                    <a:cs typeface="Arial" panose="020B0604020202020204" pitchFamily="34" charset="0"/>
                  </a:rPr>
                  <a:t> </a:t>
                </a:r>
                <a:endParaRPr lang="en-US" sz="1600" dirty="0">
                  <a:solidFill>
                    <a:schemeClr val="bg1"/>
                  </a:solidFill>
                  <a:cs typeface="Arial" panose="020B0604020202020204" pitchFamily="34" charset="0"/>
                </a:endParaRPr>
              </a:p>
            </p:txBody>
          </p:sp>
        </p:grpSp>
      </p:grpSp>
      <p:grpSp>
        <p:nvGrpSpPr>
          <p:cNvPr id="13" name="Group 12"/>
          <p:cNvGrpSpPr/>
          <p:nvPr/>
        </p:nvGrpSpPr>
        <p:grpSpPr>
          <a:xfrm>
            <a:off x="114300" y="1437394"/>
            <a:ext cx="4434900" cy="4992061"/>
            <a:chOff x="114300" y="1437394"/>
            <a:chExt cx="4434900" cy="4992061"/>
          </a:xfrm>
        </p:grpSpPr>
        <p:sp>
          <p:nvSpPr>
            <p:cNvPr id="33" name="Rectangle 32"/>
            <p:cNvSpPr/>
            <p:nvPr/>
          </p:nvSpPr>
          <p:spPr>
            <a:xfrm>
              <a:off x="1683499" y="1437394"/>
              <a:ext cx="1183337" cy="523220"/>
            </a:xfrm>
            <a:prstGeom prst="rect">
              <a:avLst/>
            </a:prstGeom>
          </p:spPr>
          <p:txBody>
            <a:bodyPr wrap="none">
              <a:spAutoFit/>
            </a:bodyPr>
            <a:lstStyle/>
            <a:p>
              <a:pPr marL="0" lvl="2" eaLnBrk="0" hangingPunct="0">
                <a:spcBef>
                  <a:spcPts val="1800"/>
                </a:spcBef>
                <a:buClr>
                  <a:prstClr val="white"/>
                </a:buClr>
                <a:buSzPct val="95000"/>
                <a:tabLst>
                  <a:tab pos="457200" algn="l"/>
                </a:tabLst>
                <a:defRPr/>
              </a:pPr>
              <a:r>
                <a:rPr lang="en-US" sz="2800" i="1" dirty="0" smtClean="0">
                  <a:solidFill>
                    <a:srgbClr val="FFFF00"/>
                  </a:solidFill>
                  <a:latin typeface="Arial" charset="0"/>
                </a:rPr>
                <a:t>AJHG</a:t>
              </a:r>
              <a:endParaRPr lang="en-US" sz="2800" dirty="0">
                <a:solidFill>
                  <a:srgbClr val="FFFF00"/>
                </a:solidFill>
                <a:latin typeface="Arial" charset="0"/>
              </a:endParaRPr>
            </a:p>
          </p:txBody>
        </p:sp>
        <p:sp>
          <p:nvSpPr>
            <p:cNvPr id="4" name="TextBox 3"/>
            <p:cNvSpPr txBox="1"/>
            <p:nvPr/>
          </p:nvSpPr>
          <p:spPr>
            <a:xfrm>
              <a:off x="114300" y="1905140"/>
              <a:ext cx="4434900" cy="4524315"/>
            </a:xfrm>
            <a:prstGeom prst="rect">
              <a:avLst/>
            </a:prstGeom>
            <a:noFill/>
          </p:spPr>
          <p:txBody>
            <a:bodyPr wrap="square" rtlCol="0">
              <a:spAutoFit/>
            </a:bodyPr>
            <a:lstStyle/>
            <a:p>
              <a:pPr marL="285750" indent="-285750">
                <a:spcBef>
                  <a:spcPts val="1200"/>
                </a:spcBef>
                <a:buFont typeface="Wingdings" panose="05000000000000000000" pitchFamily="2" charset="2"/>
                <a:buChar char="§"/>
              </a:pPr>
              <a:endParaRPr lang="en-US" dirty="0" smtClean="0"/>
            </a:p>
            <a:p>
              <a:pPr marL="285750" indent="-285750">
                <a:spcBef>
                  <a:spcPts val="1200"/>
                </a:spcBef>
                <a:buFont typeface="Wingdings" panose="05000000000000000000" pitchFamily="2" charset="2"/>
                <a:buChar char="§"/>
              </a:pPr>
              <a:endParaRPr lang="en-US" dirty="0"/>
            </a:p>
            <a:p>
              <a:pPr marL="285750" indent="-285750">
                <a:spcBef>
                  <a:spcPts val="1200"/>
                </a:spcBef>
                <a:buFont typeface="Wingdings" panose="05000000000000000000" pitchFamily="2" charset="2"/>
                <a:buChar char="§"/>
              </a:pPr>
              <a:endParaRPr lang="en-US" dirty="0" smtClean="0"/>
            </a:p>
            <a:p>
              <a:pPr marL="285750" indent="-285750">
                <a:spcBef>
                  <a:spcPts val="1200"/>
                </a:spcBef>
                <a:buFont typeface="Wingdings" panose="05000000000000000000" pitchFamily="2" charset="2"/>
                <a:buChar char="§"/>
              </a:pPr>
              <a:endParaRPr lang="en-US" sz="400" dirty="0" smtClean="0"/>
            </a:p>
            <a:p>
              <a:pPr marL="285750" indent="-285750" defTabSz="520700">
                <a:spcBef>
                  <a:spcPts val="1200"/>
                </a:spcBef>
                <a:buFont typeface="Wingdings" panose="05000000000000000000" pitchFamily="2" charset="2"/>
                <a:buChar char="§"/>
              </a:pPr>
              <a:r>
                <a:rPr lang="en-US" sz="2400" dirty="0" smtClean="0">
                  <a:cs typeface="Arial" panose="020B0604020202020204" pitchFamily="34" charset="0"/>
                </a:rPr>
                <a:t>Progress on </a:t>
              </a:r>
              <a:r>
                <a:rPr lang="en-US" sz="2400" dirty="0">
                  <a:cs typeface="Arial" panose="020B0604020202020204" pitchFamily="34" charset="0"/>
                </a:rPr>
                <a:t>causal gene </a:t>
              </a:r>
              <a:r>
                <a:rPr lang="en-US" sz="2400" dirty="0" smtClean="0">
                  <a:cs typeface="Arial" panose="020B0604020202020204" pitchFamily="34" charset="0"/>
                </a:rPr>
                <a:t>	discoveries, </a:t>
              </a:r>
              <a:r>
                <a:rPr lang="en-US" sz="2400" dirty="0">
                  <a:cs typeface="Arial" panose="020B0604020202020204" pitchFamily="34" charset="0"/>
                </a:rPr>
                <a:t>method </a:t>
              </a:r>
              <a:r>
                <a:rPr lang="en-US" sz="2400" dirty="0" smtClean="0">
                  <a:cs typeface="Arial" panose="020B0604020202020204" pitchFamily="34" charset="0"/>
                </a:rPr>
                <a:t>	improvement</a:t>
              </a:r>
              <a:r>
                <a:rPr lang="en-US" sz="2400" dirty="0">
                  <a:cs typeface="Arial" panose="020B0604020202020204" pitchFamily="34" charset="0"/>
                </a:rPr>
                <a:t>, and </a:t>
              </a:r>
              <a:r>
                <a:rPr lang="en-US" sz="2400" dirty="0" smtClean="0">
                  <a:cs typeface="Arial" panose="020B0604020202020204" pitchFamily="34" charset="0"/>
                </a:rPr>
                <a:t>	resource </a:t>
              </a:r>
              <a:r>
                <a:rPr lang="en-US" sz="2400" dirty="0">
                  <a:cs typeface="Arial" panose="020B0604020202020204" pitchFamily="34" charset="0"/>
                </a:rPr>
                <a:t>sharing</a:t>
              </a:r>
              <a:endParaRPr lang="en-US" sz="2400" dirty="0" smtClean="0">
                <a:cs typeface="Arial" panose="020B0604020202020204" pitchFamily="34" charset="0"/>
              </a:endParaRPr>
            </a:p>
            <a:p>
              <a:pPr marL="285750" indent="-285750" defTabSz="520700">
                <a:spcBef>
                  <a:spcPts val="1200"/>
                </a:spcBef>
                <a:buFont typeface="Wingdings" panose="05000000000000000000" pitchFamily="2" charset="2"/>
                <a:buChar char="§"/>
              </a:pPr>
              <a:r>
                <a:rPr lang="en-US" sz="2400" dirty="0" smtClean="0">
                  <a:cs typeface="Arial" panose="020B0604020202020204" pitchFamily="34" charset="0"/>
                </a:rPr>
                <a:t>Remaining </a:t>
              </a:r>
              <a:r>
                <a:rPr lang="en-US" sz="2400" dirty="0">
                  <a:cs typeface="Arial" panose="020B0604020202020204" pitchFamily="34" charset="0"/>
                </a:rPr>
                <a:t>discoveries and </a:t>
              </a:r>
              <a:r>
                <a:rPr lang="en-US" sz="2400" dirty="0" smtClean="0">
                  <a:cs typeface="Arial" panose="020B0604020202020204" pitchFamily="34" charset="0"/>
                </a:rPr>
                <a:t>	challenges</a:t>
              </a:r>
              <a:endParaRPr lang="en-US" sz="2400" dirty="0">
                <a:cs typeface="Arial" panose="020B0604020202020204" pitchFamily="34" charset="0"/>
              </a:endParaRPr>
            </a:p>
            <a:p>
              <a:endParaRPr lang="en-US" i="1" dirty="0"/>
            </a:p>
            <a:p>
              <a:endParaRPr lang="en-US" dirty="0"/>
            </a:p>
          </p:txBody>
        </p:sp>
        <p:grpSp>
          <p:nvGrpSpPr>
            <p:cNvPr id="15" name="Group 14"/>
            <p:cNvGrpSpPr/>
            <p:nvPr/>
          </p:nvGrpSpPr>
          <p:grpSpPr>
            <a:xfrm>
              <a:off x="214313" y="2025594"/>
              <a:ext cx="4186237" cy="1136705"/>
              <a:chOff x="947738" y="2547938"/>
              <a:chExt cx="7248525" cy="1762125"/>
            </a:xfrm>
          </p:grpSpPr>
          <p:pic>
            <p:nvPicPr>
              <p:cNvPr id="1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738" y="2547938"/>
                <a:ext cx="7248525"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825" y="2547938"/>
                <a:ext cx="160020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1087" y="2805939"/>
                <a:ext cx="3319461" cy="203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32582483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txBox="1">
            <a:spLocks/>
          </p:cNvSpPr>
          <p:nvPr/>
        </p:nvSpPr>
        <p:spPr bwMode="auto">
          <a:xfrm>
            <a:off x="2133600" y="13401"/>
            <a:ext cx="711925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Tx/>
              <a:buNone/>
            </a:pPr>
            <a:r>
              <a:rPr lang="en-US" altLang="en-US" sz="3600" b="1" dirty="0">
                <a:solidFill>
                  <a:srgbClr val="FFFF00"/>
                </a:solidFill>
                <a:latin typeface="Arial" charset="0"/>
              </a:rPr>
              <a:t>Clinical Sequencing Exploratory </a:t>
            </a:r>
            <a:r>
              <a:rPr lang="en-US" altLang="en-US" sz="3600" b="1" dirty="0" smtClean="0">
                <a:solidFill>
                  <a:srgbClr val="FFFF00"/>
                </a:solidFill>
                <a:latin typeface="Arial" charset="0"/>
              </a:rPr>
              <a:t>Research Program</a:t>
            </a:r>
            <a:endParaRPr lang="en-US" altLang="en-US" sz="3600" b="1" dirty="0">
              <a:solidFill>
                <a:srgbClr val="FFFF00"/>
              </a:solidFill>
              <a:latin typeface="Arial" charset="0"/>
            </a:endParaRPr>
          </a:p>
        </p:txBody>
      </p:sp>
      <p:sp>
        <p:nvSpPr>
          <p:cNvPr id="81923" name="TextBox 7"/>
          <p:cNvSpPr txBox="1">
            <a:spLocks noChangeArrowheads="1"/>
          </p:cNvSpPr>
          <p:nvPr/>
        </p:nvSpPr>
        <p:spPr bwMode="auto">
          <a:xfrm>
            <a:off x="7318829" y="6406421"/>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2000" b="1" dirty="0">
                <a:solidFill>
                  <a:srgbClr val="8BE6FF"/>
                </a:solidFill>
                <a:latin typeface="Arial" charset="0"/>
              </a:rPr>
              <a:t>Document </a:t>
            </a:r>
            <a:r>
              <a:rPr lang="en-US" altLang="en-US" sz="2000" dirty="0" smtClean="0">
                <a:solidFill>
                  <a:srgbClr val="8BE6FF"/>
                </a:solidFill>
                <a:latin typeface="Arial" charset="0"/>
              </a:rPr>
              <a:t>31</a:t>
            </a:r>
            <a:endParaRPr lang="en-US" altLang="en-US" sz="2000" b="1" dirty="0">
              <a:solidFill>
                <a:srgbClr val="8BE6FF"/>
              </a:solidFill>
              <a:latin typeface="Arial" charset="0"/>
            </a:endParaRPr>
          </a:p>
        </p:txBody>
      </p:sp>
      <p:sp>
        <p:nvSpPr>
          <p:cNvPr id="7" name="Content Placeholder 5"/>
          <p:cNvSpPr txBox="1">
            <a:spLocks/>
          </p:cNvSpPr>
          <p:nvPr/>
        </p:nvSpPr>
        <p:spPr bwMode="auto">
          <a:xfrm>
            <a:off x="33338" y="1338263"/>
            <a:ext cx="8937625" cy="1265237"/>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342900" defTabSz="457200" fontAlgn="base">
              <a:spcAft>
                <a:spcPts val="1200"/>
              </a:spcAft>
              <a:buClr>
                <a:prstClr val="white"/>
              </a:buClr>
              <a:buSzPct val="95000"/>
              <a:buFont typeface="Wingdings" panose="05000000000000000000" pitchFamily="2" charset="2"/>
              <a:buChar char="§"/>
              <a:defRPr/>
            </a:pPr>
            <a:r>
              <a:rPr lang="en-US" sz="2800" dirty="0" smtClean="0">
                <a:solidFill>
                  <a:prstClr val="white"/>
                </a:solidFill>
              </a:rPr>
              <a:t>Enrolled 2,889 adults, 759 children</a:t>
            </a:r>
          </a:p>
          <a:p>
            <a:pPr marL="342900" defTabSz="457200" fontAlgn="base">
              <a:spcAft>
                <a:spcPts val="1200"/>
              </a:spcAft>
              <a:buClr>
                <a:prstClr val="white"/>
              </a:buClr>
              <a:buSzPct val="95000"/>
              <a:buFont typeface="Wingdings" panose="05000000000000000000" pitchFamily="2" charset="2"/>
              <a:buChar char="§"/>
              <a:defRPr/>
            </a:pPr>
            <a:r>
              <a:rPr lang="en-US" sz="2800" dirty="0" smtClean="0">
                <a:solidFill>
                  <a:prstClr val="white"/>
                </a:solidFill>
                <a:latin typeface="Arial" pitchFamily="34" charset="0"/>
                <a:cs typeface="Arial" panose="020B0604020202020204" pitchFamily="34" charset="0"/>
              </a:rPr>
              <a:t>161 publications, 12 working </a:t>
            </a:r>
            <a:r>
              <a:rPr lang="en-US" sz="2800" dirty="0">
                <a:solidFill>
                  <a:prstClr val="white"/>
                </a:solidFill>
                <a:latin typeface="Arial" pitchFamily="34" charset="0"/>
                <a:cs typeface="Arial" panose="020B0604020202020204" pitchFamily="34" charset="0"/>
              </a:rPr>
              <a:t>group publications </a:t>
            </a:r>
            <a:endParaRPr lang="en-US" sz="1400" dirty="0">
              <a:solidFill>
                <a:prstClr val="white"/>
              </a:solidFill>
              <a:latin typeface="Arial" pitchFamily="34" charset="0"/>
              <a:cs typeface="Arial" panose="020B0604020202020204" pitchFamily="34" charset="0"/>
            </a:endParaRPr>
          </a:p>
          <a:p>
            <a:pPr marL="0" indent="0" defTabSz="457200" fontAlgn="base">
              <a:spcAft>
                <a:spcPct val="0"/>
              </a:spcAft>
              <a:buClr>
                <a:prstClr val="white"/>
              </a:buClr>
              <a:buSzPct val="95000"/>
              <a:defRPr/>
            </a:pPr>
            <a:endParaRPr lang="en-US" sz="2800" dirty="0" smtClean="0">
              <a:solidFill>
                <a:prstClr val="white"/>
              </a:solidFill>
            </a:endParaRPr>
          </a:p>
        </p:txBody>
      </p:sp>
      <p:pic>
        <p:nvPicPr>
          <p:cNvPr id="81927" name="Picture 8" descr="E:\Genetics\Logo\Images\CSER_Origi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2256161"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900952" y="2589137"/>
            <a:ext cx="7252447" cy="1480091"/>
            <a:chOff x="685800" y="2514600"/>
            <a:chExt cx="7467600" cy="1524000"/>
          </a:xfrm>
        </p:grpSpPr>
        <p:pic>
          <p:nvPicPr>
            <p:cNvPr id="2" name="Picture 1" descr="CSER-eMERGE(AMIA).png"/>
            <p:cNvPicPr>
              <a:picLocks noChangeAspect="1"/>
            </p:cNvPicPr>
            <p:nvPr/>
          </p:nvPicPr>
          <p:blipFill rotWithShape="1">
            <a:blip r:embed="rId4">
              <a:extLst>
                <a:ext uri="{28A0092B-C50C-407E-A947-70E740481C1C}">
                  <a14:useLocalDpi xmlns:a14="http://schemas.microsoft.com/office/drawing/2010/main" val="0"/>
                </a:ext>
              </a:extLst>
            </a:blip>
            <a:srcRect t="1" b="-10509"/>
            <a:stretch/>
          </p:blipFill>
          <p:spPr>
            <a:xfrm>
              <a:off x="685800" y="2514600"/>
              <a:ext cx="7467600" cy="1518346"/>
            </a:xfrm>
            <a:prstGeom prst="rect">
              <a:avLst/>
            </a:prstGeom>
            <a:solidFill>
              <a:schemeClr val="tx1"/>
            </a:solidFill>
          </p:spPr>
        </p:pic>
        <p:sp>
          <p:nvSpPr>
            <p:cNvPr id="3" name="TextBox 2"/>
            <p:cNvSpPr txBox="1"/>
            <p:nvPr/>
          </p:nvSpPr>
          <p:spPr>
            <a:xfrm>
              <a:off x="762000" y="3700046"/>
              <a:ext cx="1194879" cy="338554"/>
            </a:xfrm>
            <a:prstGeom prst="rect">
              <a:avLst/>
            </a:prstGeom>
            <a:noFill/>
          </p:spPr>
          <p:txBody>
            <a:bodyPr wrap="none" rtlCol="0">
              <a:spAutoFit/>
            </a:bodyPr>
            <a:lstStyle/>
            <a:p>
              <a:r>
                <a:rPr lang="en-US" sz="1600" i="1" dirty="0" smtClean="0">
                  <a:solidFill>
                    <a:prstClr val="black"/>
                  </a:solidFill>
                  <a:latin typeface="Calibri" panose="020F0502020204030204" pitchFamily="34" charset="0"/>
                </a:rPr>
                <a:t>JAMIA</a:t>
              </a:r>
              <a:r>
                <a:rPr lang="en-US" sz="1600" dirty="0" smtClean="0">
                  <a:solidFill>
                    <a:prstClr val="black"/>
                  </a:solidFill>
                  <a:latin typeface="Calibri" panose="020F0502020204030204" pitchFamily="34" charset="0"/>
                </a:rPr>
                <a:t> 2015</a:t>
              </a:r>
              <a:endParaRPr lang="en-US" sz="1600" dirty="0">
                <a:solidFill>
                  <a:prstClr val="black"/>
                </a:solidFill>
                <a:latin typeface="Calibri" panose="020F0502020204030204" pitchFamily="34" charset="0"/>
              </a:endParaRPr>
            </a:p>
          </p:txBody>
        </p:sp>
      </p:grpSp>
      <p:grpSp>
        <p:nvGrpSpPr>
          <p:cNvPr id="6" name="Group 5"/>
          <p:cNvGrpSpPr/>
          <p:nvPr/>
        </p:nvGrpSpPr>
        <p:grpSpPr>
          <a:xfrm>
            <a:off x="884986" y="4120656"/>
            <a:ext cx="7252447" cy="2290246"/>
            <a:chOff x="685800" y="4114800"/>
            <a:chExt cx="7467600" cy="2358189"/>
          </a:xfrm>
          <a:solidFill>
            <a:schemeClr val="tx1"/>
          </a:solidFill>
        </p:grpSpPr>
        <p:pic>
          <p:nvPicPr>
            <p:cNvPr id="4" name="Picture 3" descr="Pediatrics.png"/>
            <p:cNvPicPr>
              <a:picLocks noChangeAspect="1"/>
            </p:cNvPicPr>
            <p:nvPr/>
          </p:nvPicPr>
          <p:blipFill rotWithShape="1">
            <a:blip r:embed="rId5">
              <a:extLst>
                <a:ext uri="{28A0092B-C50C-407E-A947-70E740481C1C}">
                  <a14:useLocalDpi xmlns:a14="http://schemas.microsoft.com/office/drawing/2010/main" val="0"/>
                </a:ext>
              </a:extLst>
            </a:blip>
            <a:srcRect b="-14035"/>
            <a:stretch/>
          </p:blipFill>
          <p:spPr>
            <a:xfrm>
              <a:off x="685800" y="4114800"/>
              <a:ext cx="7467600" cy="2358189"/>
            </a:xfrm>
            <a:prstGeom prst="rect">
              <a:avLst/>
            </a:prstGeom>
            <a:grpFill/>
          </p:spPr>
        </p:pic>
        <p:sp>
          <p:nvSpPr>
            <p:cNvPr id="9" name="TextBox 8"/>
            <p:cNvSpPr txBox="1"/>
            <p:nvPr/>
          </p:nvSpPr>
          <p:spPr>
            <a:xfrm>
              <a:off x="762000" y="6062246"/>
              <a:ext cx="1825308" cy="338554"/>
            </a:xfrm>
            <a:prstGeom prst="rect">
              <a:avLst/>
            </a:prstGeom>
            <a:grpFill/>
          </p:spPr>
          <p:txBody>
            <a:bodyPr wrap="none" rtlCol="0">
              <a:spAutoFit/>
            </a:bodyPr>
            <a:lstStyle/>
            <a:p>
              <a:r>
                <a:rPr lang="en-US" sz="1600" i="1" dirty="0" smtClean="0">
                  <a:solidFill>
                    <a:prstClr val="black"/>
                  </a:solidFill>
                  <a:latin typeface="Calibri" panose="020F0502020204030204" pitchFamily="34" charset="0"/>
                </a:rPr>
                <a:t>Pediatrics</a:t>
              </a:r>
              <a:r>
                <a:rPr lang="en-US" sz="1600" dirty="0" smtClean="0">
                  <a:solidFill>
                    <a:prstClr val="black"/>
                  </a:solidFill>
                  <a:latin typeface="Calibri" panose="020F0502020204030204" pitchFamily="34" charset="0"/>
                </a:rPr>
                <a:t>, in press</a:t>
              </a:r>
              <a:endParaRPr lang="en-US" sz="1600" dirty="0">
                <a:solidFill>
                  <a:prstClr val="black"/>
                </a:solidFill>
                <a:latin typeface="Calibri" panose="020F0502020204030204" pitchFamily="34" charset="0"/>
              </a:endParaRPr>
            </a:p>
          </p:txBody>
        </p:sp>
      </p:grpSp>
    </p:spTree>
    <p:extLst>
      <p:ext uri="{BB962C8B-B14F-4D97-AF65-F5344CB8AC3E}">
        <p14:creationId xmlns:p14="http://schemas.microsoft.com/office/powerpoint/2010/main" val="5633899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1058" y="15785"/>
            <a:ext cx="9144000" cy="106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0"/>
              </a:spcBef>
              <a:spcAft>
                <a:spcPct val="0"/>
              </a:spcAft>
            </a:pPr>
            <a:r>
              <a:rPr lang="en-US" sz="3600" dirty="0" smtClean="0">
                <a:solidFill>
                  <a:srgbClr val="FFFF00"/>
                </a:solidFill>
                <a:cs typeface="Arial" charset="0"/>
              </a:rPr>
              <a:t>Genome Sequencing Informatics Tools</a:t>
            </a:r>
          </a:p>
        </p:txBody>
      </p:sp>
      <p:sp>
        <p:nvSpPr>
          <p:cNvPr id="7171" name="Content Placeholder 3"/>
          <p:cNvSpPr>
            <a:spLocks/>
          </p:cNvSpPr>
          <p:nvPr/>
        </p:nvSpPr>
        <p:spPr bwMode="auto">
          <a:xfrm>
            <a:off x="3429000" y="762000"/>
            <a:ext cx="5711371"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39725" lvl="1" indent="-228600" defTabSz="574675" eaLnBrk="0" hangingPunct="0">
              <a:spcBef>
                <a:spcPts val="1800"/>
              </a:spcBef>
              <a:buClr>
                <a:srgbClr val="D6ECFF"/>
              </a:buClr>
              <a:buSzPct val="95000"/>
              <a:buFont typeface="Wingdings" pitchFamily="2" charset="2"/>
              <a:buChar char=""/>
              <a:defRPr/>
            </a:pPr>
            <a:endParaRPr lang="en-US" sz="2800" b="1" dirty="0">
              <a:solidFill>
                <a:srgbClr val="00ADDC">
                  <a:lumMod val="40000"/>
                  <a:lumOff val="60000"/>
                </a:srgbClr>
              </a:solidFill>
              <a:latin typeface="Arial" pitchFamily="34" charset="0"/>
              <a:cs typeface="Arial" pitchFamily="34" charset="0"/>
            </a:endParaRPr>
          </a:p>
        </p:txBody>
      </p:sp>
      <p:sp>
        <p:nvSpPr>
          <p:cNvPr id="10" name="TextBox 9"/>
          <p:cNvSpPr txBox="1"/>
          <p:nvPr/>
        </p:nvSpPr>
        <p:spPr>
          <a:xfrm>
            <a:off x="7318560" y="6407376"/>
            <a:ext cx="1795684" cy="400110"/>
          </a:xfrm>
          <a:prstGeom prst="rect">
            <a:avLst/>
          </a:prstGeom>
          <a:noFill/>
        </p:spPr>
        <p:txBody>
          <a:bodyPr wrap="none">
            <a:spAutoFit/>
          </a:bodyPr>
          <a:lstStyle/>
          <a:p>
            <a:pPr>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32</a:t>
            </a:r>
            <a:endParaRPr lang="en-US" sz="2000" b="1" dirty="0">
              <a:solidFill>
                <a:srgbClr val="00ADDC">
                  <a:lumMod val="40000"/>
                  <a:lumOff val="60000"/>
                </a:srgbClr>
              </a:solidFill>
              <a:latin typeface="Arial" charset="0"/>
            </a:endParaRPr>
          </a:p>
        </p:txBody>
      </p:sp>
      <p:sp>
        <p:nvSpPr>
          <p:cNvPr id="3" name="AutoShape 2" descr="data:image/jpeg;base64,/9j/4AAQSkZJRgABAQAAAQABAAD/2wCEAAkGBhMSERUTExQWFRQWGBgYFxgYFxgeGxsYGBUXFxcWHBgXGyYfGBwkGRUUHy8gIygpLCwsFR4xNTAqNyYrLCkBCQoKDgwOGg8PGi0kHyQsLCwsLCwsLCwsLCwsLCwsLCwsLCwsLCosLCwsLCwsLCwsLCwsLCwsLCwsLCwsLCwsLP/AABEIALgBEwMBIgACEQEDEQH/xAAbAAACAwEBAQAAAAAAAAAAAAAEBQIDBgABB//EAEEQAAIBAgQDBQUHAgUDBAMAAAECEQADBBIhMQVBUQYTImFxMkKBkaEUI1KxwdHhYvAzcoKS8RUWQwckorIXwuL/xAAaAQADAQEBAQAAAAAAAAAAAAABAgMABAYF/8QALBEAAgICAgEDAwMEAwAAAAAAAAECERIhAzFBEyJRMmGBcaGxI5Hw8TNSwf/aAAwDAQACEQMRAD8A0V3hPebaDnVlrA2bGvOqOKcfCCFFC38WAAdyRXnbUej7CjJ9l97tKobKQY5V7i+J3mgWoA5ms3hLme62Y89BRzY0q2Wtm0O+ONjHH2LjIBnJkUs4bgArzdMiiOBcWW4zW58S6/Cj8dhB7vPamQrdaPL1+3sg0qm3israDWh7tgiPxUfhkywSNaSrZtJC7G8VJJHOhFuO/OmHFLSu0qI61ThMM5MKNOtbzQ66sK4AroxEytNOJ4JHIb3hXllMogb86FxnEQnrVbpUSpylaDVfSJrwW1Jzc6VpZa6khspO1OeD8LC7sWPOaytsnJYhAWV6CqMi8qIx+FzrAOX0pPgsIysQTpyrT+ECC1YU2AJ51VfwRXUTTi2mlRa2CaRRsOYuw+NA0dd6pfgksXHhB5U0+xL8auVpBBq0Y+GLnXRhbnAEDsW9qjLWLFtcomneO4UHIOzCqLnDrY0OpqThJ+Sy5I+ROOOaxBr25i8+gmTTwcPtx7IoC/dRDoBNK4fLGU0+kMeCMtogMdW5V5xO1luExvWewOILYkMToKd8Tx2cwN6pmqolKLUge/cB0NJceWttptRnDcZNwq4g8qdX+Ai8NDBrKLkNmoMT9n7+a5lI3Fe4/CIHMjY0xs8EaxcU761HtLh4OcDfejg0tgzTlaE11EaMtCYnCj0NeX7rAeFYq3D4nbvBpSFfBbhLrpGs07dhANCJZVlzJUxYNyBsayfgR12XFx1rqsHCep1rq1MFxEV9YkkMZ8jVuXOugM9Ipm+LyaOCPUfrVtrFK2zLUqRVzfwZrDYRg5JQgjyrxrdxnnK3TatUQd5FWW0Mb0y7FczHcJ4Ncs4jvYMMYPoa197Rcp3Ps0TZxfusBUOI5AqywDT4f2qjdonlb2hJhbDlypIHmacrh8i6kMaGxHDgzZySp5xtVt1cq6AtpyrRpBlcuipMOjMZFeKxHhUQOtW8CXvHYsIjrXmKxeRj4TEwKzWrRrp0VcQd7ds5RJrMcPwV7EXM1wQg5da0GIxxP7UdgLQUabnehH3djOTii3B4RVWSPSjMLZgZudVWxmPkKvtPLxyFWpJWczbYTbcc6zuM4h/7nJEU2Nw54IkUDxThIa6lwGIqbbaHiknsPw1yRHOrmWg8PoaYFudZCMgomoPbjU1730Va10RVU0xWqBDi0bbUiuS2p1IjpUU4YgYum51jlNDYrvBqf4rO12Np9BvgcQfnQV7s2pOYGa4XdATVqYwj2ZoWvIVa6FR4Gc5IEUT9jCiT86apiVuaHwP1pfxFLhK2EytcuGACJAQyDcI9dB0hj7tCMFJ6M5vyKOI4cORlIkcxRuG4jctxI250gu20GLuDDE90kAa6M3skgcgcpPowprg1d5z/AApZPCVFUsops0A4orasJFWcQyXLcjUUrw3CLr7aL1OlN8PgRbTKzTVrlJbItRj0zPPbQQdKExRRzEVocVw+1c8KiI6Urw/BchLN6Cag4SLRnGtlfDb6LKDemGGvgGY1pd9nS2S3M1abwy5tqGTRnFPolfxRzGupK/GxNdQyH9M0XFrIZQpHOZpZ/wBtd8Tk0IE0VwbjYvkoQdevKmVuw1l806fpVaUt+CWUoa8ibhfD2goynQ9abm2LYmRpyphdtd4M1uM3Os1j8ITm1Of6CpThitDRlm9heKxikiKpzqxGYAxsTyqHDsA5SWIBmINde4cwklgBUll2UqPVncTvsmqtp0orhXFAb1pCNW6baCaUpZZyVB05Ny+NO+FsQVUlSw2gfrVIfUmCaWNDq7h1ViRp1pXxS3njoNoo69fjQneg3cqvgAJ61ec10jnjFg//AE1AsgAHzq7DQNDzpNexrltW1mjrVtyRPUVzPlr6UWfH8sLxeIyKQBr5UHY4kIykwas4zc7u2XnUERWcv8R7zZYNPOTNDjtGl+1QPDqaR8Qx11gytI6RRNjCXAFJ8IPXc/CjMgjqfOkdhVRfyWcIdsil94pmzx8dqBtnQbaVVxO9d7ubcSN5HKqZe0ljch3bSV1GtI+IcSYNCLOsa6CaYcF4slxBqCw9r1oftLaItyBz1+POjfttGivfiwazjG3MA+RmuxnG8txQRKHQnzpPwu0lts2YnyZqO4tftXbcSA3KpZtLsv6ayqgu6qkzrHlXtzHhRCilXCcW0ZGOo501tlQxzkKB8zW3LpgccXtEYZpZ/AgBZm6KBJPrAobiWNbD2Ll9hlvX4S1+JFIhUU8sqa+betF47Frca1aQZg5DtPvKrSi+hZc3oi9aSYjG/a8cXYzawxyLGzXN3PmAYH+g10wioLsjJuT6HfCOyqWraZzDHxMByJ934CB8KcqLSn7tJPU0kxGNckZYjzOtFXi6qty1udCDTKSXSFab7YwuYh6X4m2x96KpNu/c1Zwvko/WrbXD2UTmLNynalk3ICSXkhatlDmZv5qN3iraiAQats8JZwWu3YedBHhjkKCvYFlJAI0pW5R/QKpg93Gqq+JSaBv3O8WATTXuCRrFRexpERSNWUU6M4mCMbV1OThH5HSuoYlfUGeFt+L2QOjDnROJvLc+7LAkdN6ETitoGAQQfWPnUPtqLLLaDH11+tHXSZKn20MOG3e6OmvXWveIXJbMg0O486CbEpcgGVJ5AiqcTcyAZS2u3rMEUjlJKk9BUbd+Q/DudyAB050Nxd7d1F0kqaEbHXE0cCeU/wAUZhjnSQB0IGtFTbVUZxxdgiYFri5MwC6aDpV2JUWdApBA0J51HDsLVzKTrvl50dj7i3lymR5jei8FHfYbeX2F+Cu3MUCEIBGjE8vKhsPYu2cQbZYtKzI2pzwtFsqQvPcnepF1zgk+LlPnS+2l8hydteBJd4sbd7LdRYnRhoR0mnIbMQUObUVPGWrajvHQN8ATFAcX45dsor2rQKEiSN1HMx6UaYv1VQfxPAi4Ar7E7UNiDh8KM7JLEaaaaflXuJxoF20SdGO/qNK97Y2gcOpjUMPkd6qvpcvKAu1F9MT4ji5utmzTOwH5VJnuqJNtiPLX8qzD4XPBLwAdh0rVWce4RWtmLYGp3qGK7bOiWtRQEe0GXNKsCqk6gjanvD8UblkOkEMsj5bUj4ir4gr3jwsbBd/U0WcW1lAEgCNNNvSjFxixJRyVeRF2dv8Ad3zcU/dsSrAcmmCD6Gt5jvvLeTqNDWEu4U3F8IyhjmYjTWmNniphbRcnKIGv61suwz48mminiPCVmHUjzEivcPbtqAEQmOu/1o3H3rhWDqOR/mhLWKA5GfIVPrRVNtbBsThrubMq/WmuAm4uS6I0MkclAkn5A1WnEl10OgnUcqPw7Lcshs2RboYk6g9wn+IwIIILObaKZ3k6xVuKGUqJc02o7MdxniN0Xe9TwM0LZA2BKQD5rbtif9K9a2HYf7LdwYsWwfBOYtuWO7Vm+GKMS74wqe4QG1YDHXJ71w6as5E7bBRR3Bsa6lrlhUKg+JYgny9avkovF/ki4uUbX4HmJ4JbVoYkdDJphgeG5LRUOWBMgk7UQmMW/YV8hGYbMNaWHG90pJXw/l6is8YuidyaBuIWWtS6zmI2nn+1Y2329v5yHQrGmhreYTiFm/MMCekzQF3s9hrjEXkAPJhofnSJK6HUku0Xdmhdvobju0OJVdIA89NzVeJ43YS6bRfK491hHxE7094PhFs5batmQAxPTpQvavszbxCTlGceyf0mnw9pPJZfYFW5Nc1L+EcBZUi5eMg+FZ5edG30dT7BYeRFSplNWTmuqnvG/CfpXUNmxFdi3b3iR6yKZWsNbMRHzrP4fgThjDRr1H701t8DKwWugH60ii/g6JNfIybAo0Ty2/5q3EYIspy6xqf3rMYvjN5gcukSBI100rT8MLRazkB8oLAH2tNdDvT0nok7juwfDAXCUunX3SfyoR7bYa6d4bfoY2Pkaa8UwQJlTv7J/SouoxVprL+F4jfX1FFd4+f5A3q/ABxO4LirdA+9t6jzHSr+BcZF9Z7og6xPl1ojhXArlq2EuEPl9lhzHQjrRmC4cltmZfe3HIelWqXkk5RWkBYi06qWMQP7ilGNxoLKGEbfnvT/AIocxVOU1meLH75z+EAD4AGuOcFGWjo4nl2OMbZfu8yyCND6UHwi+9tmR/Ep1+exqi32ufvFtsgNpgMzg6jWDp9acvhnt3IClk9pW5FT7ST15ir15iJbWpFF6yrSWjLy8jy9KH7W437hFkiSKZcQ4KS2dG8JjMvIjr615jcMskEArl26Chi0mFSVpmBwdxQ5LQQOnOtfw3DhMMY1Bk6+dKh2b+9DW1JEz0Hoa09yyxUCIgbedJTq0POadIhwvBjIC2p5T06RSjtCzC6F0iJA/etJaAAA6Vi+0F7vLhZXAAPSTArTVRSNx7k2MOEAEZXWANulR4jwbDE5s+U9B+1BWe9GQFCVYSp5/wAelTW1ctnMFzA7aSfQ1Omivm7DsPly5bZmOp0ovCYcTJ355dqRWuzuJuXC+lpDuW0/5phfx64IZFm4765n8Keg/anSfkSaXUXsKPA0uNlUeNyADJ0nfTpEn4Vme0uKa/fGGs6Lei1aj3cJa8LXDB0zsbkaSAz9RWiwvEWXA3sTeK2+8DpbKaEW9rt0E+9Byqdszr1rOdlbTS+KZcr3YCKBolpRlS2o5AKBXVH+nDLyzndzlXwavDdn7VlFts5K8gNAoA20o7BLhllVHy/c70DhsW7NlI+NWXbrIfZ+MD9KipfYZpvVhl/iw9i3oBsIk0JhOIjUMcxO4/ig7vHu7lmyCNvxH0qm9fe4oe2ck6yVB/Lag5yuwrjVUVca7Lph5xGHslnOsByACeeUaUxwOJ+04cNcXK48LqevUeVL04ne0Rkz/wBSmdPQ1da4jbzgJ4jzDaEH0ozne0bB9MHKOg7pTlWZz5td+lOuHcZyILbuLjH2TsfTzpBx7A9/BMrEmAYpFbwqCFFzKwMiTrSxk/A3pprZ9DxAYAkrA3NJB2qskkBjp5GmnBOKl0C3SCwG42P80u4jhEdGyqAQelNL7MnFU6kgf/uZPP5V1Zy5jwpIyHSupKOnCPwPbXC+6ZrgbMen0ptgbN54LRHmKngcMQHfI5UaMGg/Ec+dGDFkpCiPMg0KXbJSm3oyvaDjSWbj28qvBA6bgEz86b8HxS4p1fUra2aNJ2gEbms4nYhrl/M99Ctxjm3za9Ad+Qrb4LCW8LaWwnsrvpEtPiY+ZJJpnVWGTSVLsu4jeVbS/Gs5bxAueuuvpy0ptx5u8SbZHs7edIODcNKOSx8O5HnST90qBxpKLbHnCsVfFsrccsG9ifaA8zR5xARCx5betUWlkz1/KkXanjqqwsqRpq2vONBHkK6G3GJCMfUnQ7wl7vGDRoJFZnjGEe61wqustl1iehmmtvFmxhlaVIYkFlM5SdQD6il+BxGZwe8GXoRpPLaudy6s6IRabaO7K8GNpme+JJAhSQdvOtD9ofEC5bzZGWCgB3WkQF1X8WVgTuNB8Iou5j7tkDIgaTHnHWelMpoEot78j6whAC5tefSaowPC+5DKWm3mJUMZILGSAT7vQa0jxHFCtxSzFF94yNDFX31s4m2VN5LqtGhYaR6bGnjOycoUNsVjwkwuaOhEUJb4lef3VQdW3+VD4KwttQsaARMz8aKNsEE5hHmD+9ZuT8i+1eCi9ftKZZ5b/N+gqOBRDJRIHUrv896vS0tsDKqT1Cj86kpvNP3iqvIgGf2FTHvRO4WZ1GRsv+WrbrBRIHjMgCdB5nzqpmZRJYkDbqx/b0pddR2Mgz5T86DkxkrCnvMR4rgBnc6/CORohbYuqLLKt4OcoDLpr18hufIULh+HjVWHtQQD+IbftV3FuIjC4W5ffcKyKPkHiOZJW2CNQXJ5Vfhi3IlyOlozfazEDFYm1w+xHcWwheNu7X/DXQ+94rh6hgN1rWWbKZQloquUQM37ViuzjGwj3roLXrpL3CBzbUjyA0X4HrRPE8MbqgkkBoY66xyE0eXm932HjxaoZcTw9224bNJTdln/AOQq7D8cS4BmddtSD+lZv7WLG3eMDv4yZ+dU4XGpMpYcH6H47VC72i2Otj/i/BBiEm2yk8j+k1Ls3ZuWPur7WyG2GbUek7g0Jgb4tjwItuTJGYn6DSmy4u1cIDRPLNG/lRUhZJ1QVjOyisM1t3RgZ0OnprS3FcMVY7xgXGoMEH5itNhb2ZQuxH1io4zhqXZVvgeY9DVnxpq4kFyNP3GdxqG6q92cridxofKsdjsExeXCqwMGTWzbBX7FzIZuWz7LjceTD9ahe4VnuFriqQd9enOKlTTLRkkZ3gePNt1a5dthVPsg7j1reXCrpmVd9Z8qzd7sTh3nVl/y6j6in9jDZbaouaVET1HmKpTEnKLpoy+JsQ5HdFtdxsa8rTLw8gRLfSupMJfA/qR+SWIxot2RLsFZiZVfaEDw6mfOYpPd7TWl0UCAYlyZ9YFXHhGIeybbhNCrJBbcDKQZG0R8qXYjsjeYGVJ0kREk/h1/vWkkpPwPBca+pjnCFmaWcBeWQKBHXNExXmN7RYZZ17wk6xLR/q2HwqGG7PNkUOr5QkZDry2MbmKQ4HsuTch7d2zbABXKFCjcZWBUknaI6SaNNKhUoN22ND2hN24tq0jEnRYUx8zyoq9aYEAgGNyOdH8G4EmHVmlmdxAmJVegjmd/QUaLARHdoIUSPM7f36U8eN1bIznG6iKOI8S7izI1uN7A/wD2PkKyFjgBcG5cuZTqSXA19DMzTfi1++zFrGGa8x/8jMgA6AKWBgelLE4JiG8eJLT0VW/sUs2+/BfiSiq8luBwys6gsXBU8/C0dV2JHzFMl7L2wgdDk3LDlHl0oPgzKt5VCQJlh0Eakzz8hTvh+IW5adQQQ0gee4IoQqXYeRuPRk+JY68uljxep0326/GiuFdprqnJcQqfiQfSaY8I7KuEIl1MyMzE79IMkeorWYHhqoomGYbsQKMeJy1X5BPmivuZLG8dyJmvWCUPM2zH09aFxpw2S25tm33i5lKA9YIIGxraY3iKN90o71j7oOmnU1RxHsZaxVq0Hd7dy3OiNpBMlSG39d6ZcSeouxFy1TkqMWmDFwHub3iHWfTlUU7K4/XJiojec2npm0rVLwP7J4baKF/GW1PqTr8KU3+L3kfu7ZkEyzHYDm0nUjl8qmri6ZTLL6Qa1YxtrVsRoOqSPyqP/Xbswt2055hVYn5LTjhPF7zoWe1pmKnlMHcdaLuXrKFxlysNbgC6iRoxjUjzE0OwXXaK8HZu3QpYeGARB1nmCPhVP/XLf/i1EkEryI0IPMH1pn2X4hZQFUui4MxYSZInUj0ms/ieyK2uJNesSLV6XaCYzNJYHynX41XFYWnsknc6kh7wtWeCBDXDlQ//AGb0EH5Gsh234yl3FLaDRhsKFZieb/8AhB6nxNcPObkHatXxvjIwuEu4hl1g27SDnqFYCPxOVt9QM55Vluz/AGZ7ywTfhzcLPeJ5uxljPLX6LXR/x8f6k17534QHgeOW7ki3JyxObbLrJp/gSt1PHIDQVI5CocJ7NWUBIUA6gQNIO/rVdzDKpK+I8lCmAI05+lcbSWzrvLQxwXZi2Gzs+ZeXWfXaq+IWUEIskE/HU6D50Hg72SYe4s6ZWgjzI9KMwLRcDOCfTl+GmtNUJTTuya8MsLqc3xYD868NvCE7WyR1uT+Rppc4dbujxIm+oYDU8jVGL4BaLZ+5gxq1uB5ars1NiiXqfJ6nEUGzoI6SdqrTj1lte9kbGOXrSTHdkfELuHcrB8S6x5jKdVPlt6UsXhtq1eKTkZwCOSkHUSDz3BoN0PGMWbb/AKhZ6k0ShTKWiABOulZyzgrttcygMDsV1HwrziHEHuoo7uHWZUT4hG4019KMeRrtAfGn0x5h+NI6yiyekir24ooA0gnl06yaQ47hT2bK3UJIYiRlgrI+e+le8Is3hcVrpJW4GGUrtpIaeW23nTepNOmL6cKtDc8bHKPlXlVXeHKSToPjXUMuQ2MDrnGm6n5UNd4s595vnWKTjlx4AIDkTkMZvzg1TiuI4hdDOaYg6flUmpvydS44o2Yx7c2J9Sf3qzC8QUOC5MDWATr0G+1fPe8u5Az3W1006848qY4BCRIbf8bHn0mg4NbGcUb3/uRCZaRvtzk7/AQBVGN46ly0UDEFmB05Kuw9SZNZpOBX3Gly3/v11rzG9kcRmAD2wMqTmuCc2UF4EbZiQPSn97W2RUOJMb2sc6exfI9VQ/mBRVvtLeG5tOPRlP0JFZK32RxavmJQjorz8KKbg1/YKxPSfpPOp046TK4wl3X7GstdpFcgNa1OnhZT/wDaKuwOItjvAltUKExlEDUTqQIUk0F2S7G3Ae/xIyCPAm7a8z0J6evwu7ScSt2FIgksZCrrJiMxPTQa+WlV/qRScjmkoOWMCGF7TXNc2HYj+kE6/LWq+I4y5eEBmX+kgr+Yg1gsN2tvlyc+SeQYqPSBpWm4L2jxl25kUyIklspAHUws+lD3VU2WfFj7opGy4PikZFGQKw6AfPw8qMv4uFLHVRz9KATEMZkwANTt6ms9h+01vvCFuMQNAdNf4qnqVrwc643K2grj+IF8KuZpnSNvlRuD4RlthHYOoMgFYJnZTM6elVHtdh1bKzGfQH4GDVydqsMfeP8AtP6TSxxttyDJclJKLPL2e8xs2XFmBDOVkgdEEgA+Zp8nArXd2xdfMba5Q5IBOgBJIPOBQuFxNt9UjXyj8xQPGOO4S0Mt8g/05c38CrRxittMk8pOkmGJwjh63C690HO5DkkkdQrVfiLimEtAB3OUE+6I1f8A0gE/CsgrYe602wbXTXT+KO4hj2wuEuXn+8uOO7tL+IEhcv8AruFUP9Ic8qHFLOVJL8B5YYq23+TP9pcR9txyWEB7jC5THV8vgB0mUtsXP9V9hypqrhQQJyjlpOm3x5Uh4XYazbzElnJLM/NnYy7/ABYk/KmOH4k1w+wbnUqPEPUjT51Lm5PUlo6OLjcYFqY8gBoykcm009djUeG/eXWBmYY//L+aY4TAs6+MZkJPhe3BAnaZj41YeE5GZrYQTMa6ifjA+FJi9MOcdryLmQOxH4dJH98z+VLcfiLmYtat3bhOnhWAI82IFaXAcOZGlo3J0PwHKjsRh0uKUcaHmND86aMb7FfJi9GVwHHGb7tiVboeflTEcXvquVCJGwYCPTqKpv8AZBZTurmXKxJzDMWB3X2hUk7N3BcLfaPCfdNudOk5qDi10wuUH/oZ8O4kt20bjoyOg+8UA5hG409odN5qQaziFzIytEQyRmHqCK9w+HyGQ5+VC2uDIl83kZlJ3UHw+Yg7UyZBpeBfjsDirOZ8PdJBMlRbBI8skj6a1DB8fF3KSjq4bUFXAaP86gqfI08u2cxkk+RGhH+repGCAGObWZYA7bUH0MpPyTuYoR3c6OQVMxlM+JfLSoYuFvKc5AGsDY+R66UPiMELhBLzG3h1HoQdvIzUBg3DSrgqdw06HyOsDypm20KtDFon+/hXtSw7DKM8ZucHTTQfSK8qlC2YW32MymQyAnc+LWmOE4UwlbjK9s6EFTI8weVUp2hvFoGsAfx8K5uL4siUVW8tR9RP5VyZSZ3UwXj/AGKLC3lu5EGbxZZksZAmRBA+decJ7NAZlvN36nQZRkdY6OrSfQ0x4X2ovSLeJslVcxzYCToTABy+Y1UkHrWg4fw1CGcuxtywA0XYwQTzI2JEag1Wpuq/8JudfUZLFdie7ZWs3bmRjKanMCN0OupH1B51oeIcMbE2AL2e2499SQQRHiGUzB5j+KsbtThu9+zWbiKy6spEEmN1uE5WIG+5j0qVzDtn8Tnfeeu0dQa08osVSy71/Iss8CyHu7Vy/ccj2nvOQB1gtA9YrU8E4UthdPE25ZiWho1gnfbpFDWcJ7xOUcz6fnSrinaU2yQgJmQOgE7kczoaymou32K1LkVIfcX4q6227sZ3gwCd/j/c7aCsRw/il69cysoke1IGgmDodd9Iq/hHFPGTmHeP1O59Duf+OlH43Bh3LplXEWgpOjZWRmAYaanwyeo0oSue2NGuO40AX70PbtthszXJClBI0OstsIGuvL0NPRhrOFtsYW2u7toJjz6f31q5LioPDqx5nppr5fxWL43hMZfz3L1tlsIxChQSIB0YxvPWIE1kq6Cvfp6HPEOI4PFJ3ZxKhearcAJ6A+Xlz50kvdi7bD7q8Cu/iAYgDmChFK8JwG5eDBLGZPJW19YEUT2e7EXr910+yHDqBla4xZAUb2gBALjTUbbTTRi31Y7qHTFOM7N4q34rYD/0mZPo3/FKcVi7mitauWrnOZExyExNfTuKdi2sqowzX7rag+yE0iAJ2OvMx1ij+H9lryKe/uW2Y7IFJGp1zNsTE7DfnVFku1/n8AfLDtM+W8OxOJgqr3lO41IBA3G/xHoaOwfCLtx5umQQdSZM8q+iX+x1gkMAVbfwGIjmVJj6UMOz6W3LFiV3CQBrz1k6TyEUk21uqDHmXhiHszwm4963aB8BJzk+4qgljryEGmvHsR9rxqW1kWrPhA6ELBO26WyV8nvXBypuuMFqxeuKqKzLCjlkmMzcyHuLBndLLRuKW9meHFlN4yA/sltyg1znqXaXnzFPeHHrtkJS9SdvpfyOMXdQKIRREAaA6DTbapXDlQG5dW1IDZNJCkwCdYEkgR50vxnHsLZfu2cM/MGcoP8AUQIG9JO0PEb15AGW33Zj2DmDBTKhmG0EkgHSdfTnS+SqjdI1iWwf/JP+kmphR+M/7Gr5theD5zCeGJLKeUayNPT51C9gShJYwJifoB+nwra8FHwr/t+x9OlObH5R+dUnEWtYaSNwCunrB0rJpjAUEjQQJGmo/wAutdjeO92oOXOToY3A6yY6UL8E/SZq1xds7a/E/pRKW5Gijyk6ViMStwQ1tgcwEKw3kSIPIxT3hWZMKJJzZXOs9TAp4b7EnGumOr1hlGYwFGhgTr89KT4vtfgrJi5cBPMLBI9QJIq7hXacrAurAOmsT01HMUk7Q9hsG339hSoYy+RpEHcgaxrzGlVWD2n+BFFp1Ie4/j1u2ygWSwdC9u5I7toE5Z5GI3HOhrXGluqHRVgzI6EGCP760r4XetpbXCtJtkHITqV1MNry126GKBu4N8PchAQWOmQEo07Nl106x8anJ30UjBLT7NPwnFi+19QMrWWCwQRmBUEOPLNmX/TU7t4KAToCYmdj0NLeyTXheZbzJP8AQTrMxIOimeQJ+FEcXs6OP6p+dCdJWhUvdTCVxakSCSK6kmF4rkQIURiukyRsekV1La+R8H8CPtn2faxfS7mZVjKrKxAnMTuBMmRpOsU57McfZoFxO+/rSM/SSAAG+laPF9obLsLPdu3eSFDKDJ6FZPz12NeJwFcMhvrbtWSRLqIzE+6pYaCDrzk9Iq8qr2+BFK1U1scqbeYWwyzGbKSJMdBM/KhsX3ZdUEMRoOijqPP++dfO8Bwu/icab91Wi2ful3GbkxHJV9rzMDlW84fYW2M1xtRoBMmBoJjnQlO1X9xXx4+QK52VwwxOZLYNzRiRIytGkZRppHSm1/DuUUFASswBoIBkCfUdahc4wig5RA3JPM9SaBu8eLEIpJJ2C/vttSPkivI2E5DC6r3EGeLU7rIOk7TtrpQuJwWHYDNBI5gD05iDt0oVGLc556VPu4BIALdCdPXz/vapZ29IbHHyC3OFYFWNxrKFpnM+uvkGOVfQAUfa4oLgDWgGBkB1jkSDDDzBHqKUHELiRcRrbgKQpzqAG/rUdJoXC4a8X7i2CEG2nhAmZn3deVM5PodRvv8AcfYcuhJC78yf1opsRdGpXWCdxMDyq7D4ZlUJmVnG5JE6dFP5n1pXxbiSWBluK1y4+1tQSGPy+8/LoBTVS1ZK8n0W4HjhuW++V17vrrrHw1oK52xw7kt9qtqSI9teXlOn8UHfweIxEG8e7Xkg3+Q2+Pyoixw+3aAIUFhszQSPMToPgKXL5KYR7G2Ex57vVhlOqk8/TqKUY2/e8LM8TMZT4SB9NvIVTfvM58ILHqdvnzqK4SNXaQPlSubkqGXGoux5dxU2gqHKTEkc9NQZ21PLyockgS8kcyIP03FLL3H7NlGuXP8ADWATuSToFA5mB8hTDCY3DXLa31d0tt+KQD7X4tROR/8AaYp2pS2SpR0XphLNxWds14RAtZR3egAA3iIGxr22Dc8LTbgAiOXkCI2rOYXtDat4i7ZV+8s30XK6SQpB9kxz5yNI382NtmH+HdUjeJgx5qdDTOTVZGw+BXx3/wBPmvXWvJiAC8Zgyn2gImQegHu8qSLwzGYY5blu3cQ7m3cE+pVgs/CvoGB4spRiwUOo0I5zptyNJ3UXC0XkuHnaJhp5wSdD8Ip3O18hTl02DcPdBbZwGE6EMIIjUjzGtKOKYTvUCEAyRvzPTyMmnGLwjKMokGDod4Mztvvy6UNwNRcc3A0rbmQQQQ2sTrBgSZ8hUd3aLJpKy0cHKrbw6EyIBaZ9Wk766egFUdq+HZbqrbhcqKoBiDqSZO0+IGpPxgC+jt4NRE6DfQTME/GaJ7SYEONZMKFMbyhNufnbrfcG00ENhlW1bQjQWbRYgzyKmDsfFbJ+Ioy5h5tF7LZ0jUH2hzO248xVGBbNZtDUzauAyPwXf/7qWGtDC4SEbKyKDtoNcxAieRiKKat2Sdi7Cob57vIG0J0YAxzI119BFM8JwRsF4kc3LZaXViTAOkqeXpUcFaF7761Fu8upA9lvMDlPPlr8a0Fi7nWShHJlPL+KeEVQvJN/jyJeNdjrF5e8VALqjwkM4BBMicp2MxPLSs7huJs6padWRgSqmS456ZokbR4oracNvm3Nl2LlRIJABa2T5c12NJuJ4DLeKLlDOZWYAYxJAPNufUgz1oz2tA427plGFweJDKxu2giaaIS3p4WyjYdfSnONxFu5J+cfP+/WkuKx5Y5WUoygypnSBr9NauwGH/8Abq+bxkmU3I1O+vkPgRUre6KOPTZ13hlhiSUaT/U36Guru8HPNPPT+K6kG39zTWMDatP3rBRdy5cx5KJYgdOpjeB0FC8XtrfCi4Wykgi2uhPTOYnXoPnVmJshGJZgz7ifZQfq1U4iwSvhZlzTLD2yPIn2ee2vnXROTaxRCNJ22C38SLY7sQse4ukesbfHWq8Mq3YHfIs9GEnyqGH7O2RplZp3zMTPPaYoy1wK3+EAcgP7/L51z4OyznGtMAxXDsGLp7xmdgQ3vsFMQMpnw+ixRebCKc2rE6e/02j4UVesWbQ9kDoANTS2zjFe5oFAWSRImANSaLu/AE7XkuxXEbWVTbQjmdIMRoNaBtcQW6coMHodD/ND47GAuRbBeTChRv0imvDOz6KQ9wBrm4GhC/oT57dJ3pabH9sUH4XDBVgiZG/P67fP4Vb32UQoj0/T96ru3tdT/pH5k1RcxGnQf3z/AGqjZFRbI4kM+jHKszlGpMdTyq3D8Ry6MMyDzM/7idT9aFlm9kadToP5/Kg+IcRw+HE3rgJOy8yeQCjf60qbv2lMU9MbYp7DrNl2zTGQgx6z0+JoB8ON3M9BynpHP60hxnayWyqpTSdRrE/LlQ9rGIzBzdYPyO4+TAiPSi97aMk4oaXu0NsOttQZbYEFfoRJ+NA8Q7SGTbFpgdszAH/bqY28t6N+3hol7TnlJAI5aSTH0oy5wAXLYyuqnloG1nYkHURP0p4ySFboxN3CJiHyZpM+9sAPabyhZo3tPxUFbeEQhVURAM5VAA1PNtAPXMRvJ2WE7FKbYz3JYhgYUZZ5aHeki/8Ap3bzasi/5Eg/Qj8qtaS2xM03sxIwjpDAqYOgkjbz/wCK1PZvH97cCtbZH2OhKkGBOYacxv0pwOyOHtKSztlAJJZgAANyYA0oTD2sIv8Agtmgr7JdtSfCAddyDoKnOVrZZSy0G8UwTKuYCCpg+YOhBHMSBWfuguYdQy7hWGYDpGaSI6gg1uMTxa01m87EstqVvZUJOYAFoE6jfUcwelZHgPF7F9iLCO7nQoEZoBOhJUQJA3O1K4tbRuOWqkeYXjWJtTmHeoonKdTvplPI0+wfH8CqBH7nD97uHADBiBuBIjSC0gaUXiezbiy9y5FtFAJnVjl5ADqY361ncFwrvrmZrIK5TDEDKp00zHfbYVlJxfuRmoTVoKx/D7DowtuCxHg3yETqGDAxpO4pn9kVwJ8cSZGiyZJ1O+pY/GqrPABzbToo/U/zTOxaW2IGn1/PalyEk0umVFHVcqCdPDEBdRrI01mll/hLlGW44IeDkG8iDGbpI6UxxmLCiST+X1pLd7Rg5ltkBgI05SDrPwpHtjRy8B2CvpZtyq5QFOaZJ09oa6nUVO1xRkvG45i2PANdD+KfKZ9IHQ1lkxVzvArTcUghuu2pJ6nMP+TTPDXQ4OHuH2lOU6TnGunqNfUU6tDShXZqL+GDEMhkjW2TtqNVJ5gjT5GheIYWzj8K1oEpdDECQc1u6mwPwIHmp0rMdmuLPZfubp8EkQfdM6QeQ+labFr3V77So8L5UxAG4AMW78dUJhv6STyrohJM5pQcHV/oY7A8cuDNYxa94yeDMSe8WJEFvfWRsdwfOnnF8Sq/Zihy96hyiDBygHcbGG51PtvwNRmxSiDA72NdBs2nSdT0g8qCXGBsDZcFWW1cKtMQUM6eL2TOWD6Uk1vZZPJKSEf/AOUFWVZLoYEggFSAQYOpI/KuqGN7OYZ7jurghmJBg7E+u9dT3xfDBi/t/Y2xvG5cmdZEfpyIH970zN1sxWPCCQSfzFdXVzx6NPsi3ELa6Ag+mv8AzS3inaVbayzi3PMkT6AbV1dRi3NpFY8UbF918QbbXLNrNKls1y4QzaTCggnX4CkfBhfe632ex3Ze2Ud3QqbclTmk+1toADPlFeV1NSiKuTT0bHAYZcNb8T5mjxXGABPwGgH960uw/aAXXD2mDICQYMluvw13rq6ppZJv4GivLHL2WO0Bd53HqAN6DbGW1MCbjzAGh16DkD9a6uoSgrFg7TAcZZx1xHa4wwltQSQgFy6dJgBTE/GfWs3wXDm/cIa1cGUhgzrBbXwkgzDSOp2rq6qquqNGTqwHjuDf7QbiglQSmh/CIbTnGY1Pg3BcZdebNvMBsz6J6Zufwrq6mjK9MPJLBWj6JY7LrctBcVbss3PIDp6OfED5iKIw9nCYUd3bFu2W91YzNHM+83rXV1GftWjnhc3TY4wNwMgInUzr/emkisv2kx6faWsLfNm8QrrEcxqAGGV9jK7611dVElKOwQXuaFv/AHFibK5b9u3d38ayqkSYnQlDEaRHnTvg/B7VyLyWGs3XUj3fCOTEiVnUETrqNOVdXVOKUhp+1WgrgfY4Wr5vHEHIFK92AAhB3zkzmIIkHwxHrTLgeJsWc9mwiQhk92sL4pIMwATodp2rq6mi6SonK5W2dxLi5b7twgDHY67a6/Kgr7qoliI89vlXV1c0pOTbZWMFpLyIcf2qtrosufLb57UoPaS7dJCKFEGDIJ06T+1e11ZLR14RiIPtl1mm45MkgA8gPLkaa9n8KgY3WJkkpEeGNCGPM66R0Jr2uqktdAW40evYIQMRIcaawu0EE+X60DxPDXH7t7YOZCTIOoOkbeYryupLx2G7QZxF2uBbqKGcKDdtj2o2zqOY02rR9m+NDEWws/eKvP305jzIBrq6qR7RDkVxf2NFYdQAvKIjfQafECY9DWd4tksm5aZfunQsARIkalfPVdNOYrq6nn1+hz8S936h3AOz9k4e2wtqAwzAZQNCSRpGmhr2urqpGKpE5TeT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4" name="AutoShape 4" descr="data:image/jpeg;base64,/9j/4AAQSkZJRgABAQAAAQABAAD/2wCEAAkGBhMSERUTExQWFRQWGBgYFxgYFxgeGxsYGBUXFxcWHBgXGyYfGBwkGRUUHy8gIygpLCwsFR4xNTAqNyYrLCkBCQoKDgwOGg8PGi0kHyQsLCwsLCwsLCwsLCwsLCwsLCwsLCwsLCosLCwsLCwsLCwsLCwsLCwsLCwsLCwsLCwsLP/AABEIALgBEwMBIgACEQEDEQH/xAAbAAACAwEBAQAAAAAAAAAAAAAEBQIDBgABB//EAEEQAAIBAgQDBQUHAgUDBAMAAAECEQADBBIhMQVBUQYTImFxMkKBkaEUI1KxwdHhYvAzcoKS8RUWQwckorIXwuL/xAAaAQADAQEBAQAAAAAAAAAAAAABAgMABAYF/8QALBEAAgICAgEDAwMEAwAAAAAAAAECERIhAzFBEyJRMmGBcaGxI5Hw8TNSwf/aAAwDAQACEQMRAD8A0V3hPebaDnVlrA2bGvOqOKcfCCFFC38WAAdyRXnbUej7CjJ9l97tKobKQY5V7i+J3mgWoA5ms3hLme62Y89BRzY0q2Wtm0O+ONjHH2LjIBnJkUs4bgArzdMiiOBcWW4zW58S6/Cj8dhB7vPamQrdaPL1+3sg0qm3israDWh7tgiPxUfhkywSNaSrZtJC7G8VJJHOhFuO/OmHFLSu0qI61ThMM5MKNOtbzQ66sK4AroxEytNOJ4JHIb3hXllMogb86FxnEQnrVbpUSpylaDVfSJrwW1Jzc6VpZa6khspO1OeD8LC7sWPOaytsnJYhAWV6CqMi8qIx+FzrAOX0pPgsIysQTpyrT+ECC1YU2AJ51VfwRXUTTi2mlRa2CaRRsOYuw+NA0dd6pfgksXHhB5U0+xL8auVpBBq0Y+GLnXRhbnAEDsW9qjLWLFtcomneO4UHIOzCqLnDrY0OpqThJ+Sy5I+ROOOaxBr25i8+gmTTwcPtx7IoC/dRDoBNK4fLGU0+kMeCMtogMdW5V5xO1luExvWewOILYkMToKd8Tx2cwN6pmqolKLUge/cB0NJceWttptRnDcZNwq4g8qdX+Ai8NDBrKLkNmoMT9n7+a5lI3Fe4/CIHMjY0xs8EaxcU761HtLh4OcDfejg0tgzTlaE11EaMtCYnCj0NeX7rAeFYq3D4nbvBpSFfBbhLrpGs07dhANCJZVlzJUxYNyBsayfgR12XFx1rqsHCep1rq1MFxEV9YkkMZ8jVuXOugM9Ipm+LyaOCPUfrVtrFK2zLUqRVzfwZrDYRg5JQgjyrxrdxnnK3TatUQd5FWW0Mb0y7FczHcJ4Ncs4jvYMMYPoa197Rcp3Ps0TZxfusBUOI5AqywDT4f2qjdonlb2hJhbDlypIHmacrh8i6kMaGxHDgzZySp5xtVt1cq6AtpyrRpBlcuipMOjMZFeKxHhUQOtW8CXvHYsIjrXmKxeRj4TEwKzWrRrp0VcQd7ds5RJrMcPwV7EXM1wQg5da0GIxxP7UdgLQUabnehH3djOTii3B4RVWSPSjMLZgZudVWxmPkKvtPLxyFWpJWczbYTbcc6zuM4h/7nJEU2Nw54IkUDxThIa6lwGIqbbaHiknsPw1yRHOrmWg8PoaYFudZCMgomoPbjU1730Va10RVU0xWqBDi0bbUiuS2p1IjpUU4YgYum51jlNDYrvBqf4rO12Np9BvgcQfnQV7s2pOYGa4XdATVqYwj2ZoWvIVa6FR4Gc5IEUT9jCiT86apiVuaHwP1pfxFLhK2EytcuGACJAQyDcI9dB0hj7tCMFJ6M5vyKOI4cORlIkcxRuG4jctxI250gu20GLuDDE90kAa6M3skgcgcpPowprg1d5z/AApZPCVFUsops0A4orasJFWcQyXLcjUUrw3CLr7aL1OlN8PgRbTKzTVrlJbItRj0zPPbQQdKExRRzEVocVw+1c8KiI6Urw/BchLN6Cag4SLRnGtlfDb6LKDemGGvgGY1pd9nS2S3M1abwy5tqGTRnFPolfxRzGupK/GxNdQyH9M0XFrIZQpHOZpZ/wBtd8Tk0IE0VwbjYvkoQdevKmVuw1l806fpVaUt+CWUoa8ibhfD2goynQ9abm2LYmRpyphdtd4M1uM3Os1j8ITm1Of6CpThitDRlm9heKxikiKpzqxGYAxsTyqHDsA5SWIBmINde4cwklgBUll2UqPVncTvsmqtp0orhXFAb1pCNW6baCaUpZZyVB05Ny+NO+FsQVUlSw2gfrVIfUmCaWNDq7h1ViRp1pXxS3njoNoo69fjQneg3cqvgAJ61ec10jnjFg//AE1AsgAHzq7DQNDzpNexrltW1mjrVtyRPUVzPlr6UWfH8sLxeIyKQBr5UHY4kIykwas4zc7u2XnUERWcv8R7zZYNPOTNDjtGl+1QPDqaR8Qx11gytI6RRNjCXAFJ8IPXc/CjMgjqfOkdhVRfyWcIdsil94pmzx8dqBtnQbaVVxO9d7ubcSN5HKqZe0ljch3bSV1GtI+IcSYNCLOsa6CaYcF4slxBqCw9r1oftLaItyBz1+POjfttGivfiwazjG3MA+RmuxnG8txQRKHQnzpPwu0lts2YnyZqO4tftXbcSA3KpZtLsv6ayqgu6qkzrHlXtzHhRCilXCcW0ZGOo501tlQxzkKB8zW3LpgccXtEYZpZ/AgBZm6KBJPrAobiWNbD2Ll9hlvX4S1+JFIhUU8sqa+betF47Frca1aQZg5DtPvKrSi+hZc3oi9aSYjG/a8cXYzawxyLGzXN3PmAYH+g10wioLsjJuT6HfCOyqWraZzDHxMByJ934CB8KcqLSn7tJPU0kxGNckZYjzOtFXi6qty1udCDTKSXSFab7YwuYh6X4m2x96KpNu/c1Zwvko/WrbXD2UTmLNynalk3ICSXkhatlDmZv5qN3iraiAQats8JZwWu3YedBHhjkKCvYFlJAI0pW5R/QKpg93Gqq+JSaBv3O8WATTXuCRrFRexpERSNWUU6M4mCMbV1OThH5HSuoYlfUGeFt+L2QOjDnROJvLc+7LAkdN6ETitoGAQQfWPnUPtqLLLaDH11+tHXSZKn20MOG3e6OmvXWveIXJbMg0O486CbEpcgGVJ5AiqcTcyAZS2u3rMEUjlJKk9BUbd+Q/DudyAB050Nxd7d1F0kqaEbHXE0cCeU/wAUZhjnSQB0IGtFTbVUZxxdgiYFri5MwC6aDpV2JUWdApBA0J51HDsLVzKTrvl50dj7i3lymR5jei8FHfYbeX2F+Cu3MUCEIBGjE8vKhsPYu2cQbZYtKzI2pzwtFsqQvPcnepF1zgk+LlPnS+2l8hydteBJd4sbd7LdRYnRhoR0mnIbMQUObUVPGWrajvHQN8ATFAcX45dsor2rQKEiSN1HMx6UaYv1VQfxPAi4Ar7E7UNiDh8KM7JLEaaaaflXuJxoF20SdGO/qNK97Y2gcOpjUMPkd6qvpcvKAu1F9MT4ji5utmzTOwH5VJnuqJNtiPLX8qzD4XPBLwAdh0rVWce4RWtmLYGp3qGK7bOiWtRQEe0GXNKsCqk6gjanvD8UblkOkEMsj5bUj4ir4gr3jwsbBd/U0WcW1lAEgCNNNvSjFxixJRyVeRF2dv8Ad3zcU/dsSrAcmmCD6Gt5jvvLeTqNDWEu4U3F8IyhjmYjTWmNniphbRcnKIGv61suwz48mminiPCVmHUjzEivcPbtqAEQmOu/1o3H3rhWDqOR/mhLWKA5GfIVPrRVNtbBsThrubMq/WmuAm4uS6I0MkclAkn5A1WnEl10OgnUcqPw7Lcshs2RboYk6g9wn+IwIIILObaKZ3k6xVuKGUqJc02o7MdxniN0Xe9TwM0LZA2BKQD5rbtif9K9a2HYf7LdwYsWwfBOYtuWO7Vm+GKMS74wqe4QG1YDHXJ71w6as5E7bBRR3Bsa6lrlhUKg+JYgny9avkovF/ki4uUbX4HmJ4JbVoYkdDJphgeG5LRUOWBMgk7UQmMW/YV8hGYbMNaWHG90pJXw/l6is8YuidyaBuIWWtS6zmI2nn+1Y2329v5yHQrGmhreYTiFm/MMCekzQF3s9hrjEXkAPJhofnSJK6HUku0Xdmhdvobju0OJVdIA89NzVeJ43YS6bRfK491hHxE7094PhFs5batmQAxPTpQvavszbxCTlGceyf0mnw9pPJZfYFW5Nc1L+EcBZUi5eMg+FZ5edG30dT7BYeRFSplNWTmuqnvG/CfpXUNmxFdi3b3iR6yKZWsNbMRHzrP4fgThjDRr1H701t8DKwWugH60ii/g6JNfIybAo0Ty2/5q3EYIspy6xqf3rMYvjN5gcukSBI100rT8MLRazkB8oLAH2tNdDvT0nok7juwfDAXCUunX3SfyoR7bYa6d4bfoY2Pkaa8UwQJlTv7J/SouoxVprL+F4jfX1FFd4+f5A3q/ABxO4LirdA+9t6jzHSr+BcZF9Z7og6xPl1ojhXArlq2EuEPl9lhzHQjrRmC4cltmZfe3HIelWqXkk5RWkBYi06qWMQP7ilGNxoLKGEbfnvT/AIocxVOU1meLH75z+EAD4AGuOcFGWjo4nl2OMbZfu8yyCND6UHwi+9tmR/Ep1+exqi32ufvFtsgNpgMzg6jWDp9acvhnt3IClk9pW5FT7ST15ir15iJbWpFF6yrSWjLy8jy9KH7W437hFkiSKZcQ4KS2dG8JjMvIjr615jcMskEArl26Chi0mFSVpmBwdxQ5LQQOnOtfw3DhMMY1Bk6+dKh2b+9DW1JEz0Hoa09yyxUCIgbedJTq0POadIhwvBjIC2p5T06RSjtCzC6F0iJA/etJaAAA6Vi+0F7vLhZXAAPSTArTVRSNx7k2MOEAEZXWANulR4jwbDE5s+U9B+1BWe9GQFCVYSp5/wAelTW1ctnMFzA7aSfQ1Omivm7DsPly5bZmOp0ovCYcTJ355dqRWuzuJuXC+lpDuW0/5phfx64IZFm4765n8Keg/anSfkSaXUXsKPA0uNlUeNyADJ0nfTpEn4Vme0uKa/fGGs6Lei1aj3cJa8LXDB0zsbkaSAz9RWiwvEWXA3sTeK2+8DpbKaEW9rt0E+9Byqdszr1rOdlbTS+KZcr3YCKBolpRlS2o5AKBXVH+nDLyzndzlXwavDdn7VlFts5K8gNAoA20o7BLhllVHy/c70DhsW7NlI+NWXbrIfZ+MD9KipfYZpvVhl/iw9i3oBsIk0JhOIjUMcxO4/ig7vHu7lmyCNvxH0qm9fe4oe2ck6yVB/Lag5yuwrjVUVca7Lph5xGHslnOsByACeeUaUxwOJ+04cNcXK48LqevUeVL04ne0Rkz/wBSmdPQ1da4jbzgJ4jzDaEH0ozne0bB9MHKOg7pTlWZz5td+lOuHcZyILbuLjH2TsfTzpBx7A9/BMrEmAYpFbwqCFFzKwMiTrSxk/A3pprZ9DxAYAkrA3NJB2qskkBjp5GmnBOKl0C3SCwG42P80u4jhEdGyqAQelNL7MnFU6kgf/uZPP5V1Zy5jwpIyHSupKOnCPwPbXC+6ZrgbMen0ptgbN54LRHmKngcMQHfI5UaMGg/Ec+dGDFkpCiPMg0KXbJSm3oyvaDjSWbj28qvBA6bgEz86b8HxS4p1fUra2aNJ2gEbms4nYhrl/M99Ctxjm3za9Ad+Qrb4LCW8LaWwnsrvpEtPiY+ZJJpnVWGTSVLsu4jeVbS/Gs5bxAueuuvpy0ptx5u8SbZHs7edIODcNKOSx8O5HnST90qBxpKLbHnCsVfFsrccsG9ifaA8zR5xARCx5betUWlkz1/KkXanjqqwsqRpq2vONBHkK6G3GJCMfUnQ7wl7vGDRoJFZnjGEe61wqustl1iehmmtvFmxhlaVIYkFlM5SdQD6il+BxGZwe8GXoRpPLaudy6s6IRabaO7K8GNpme+JJAhSQdvOtD9ofEC5bzZGWCgB3WkQF1X8WVgTuNB8Iou5j7tkDIgaTHnHWelMpoEot78j6whAC5tefSaowPC+5DKWm3mJUMZILGSAT7vQa0jxHFCtxSzFF94yNDFX31s4m2VN5LqtGhYaR6bGnjOycoUNsVjwkwuaOhEUJb4lef3VQdW3+VD4KwttQsaARMz8aKNsEE5hHmD+9ZuT8i+1eCi9ftKZZ5b/N+gqOBRDJRIHUrv896vS0tsDKqT1Cj86kpvNP3iqvIgGf2FTHvRO4WZ1GRsv+WrbrBRIHjMgCdB5nzqpmZRJYkDbqx/b0pddR2Mgz5T86DkxkrCnvMR4rgBnc6/CORohbYuqLLKt4OcoDLpr18hufIULh+HjVWHtQQD+IbftV3FuIjC4W5ffcKyKPkHiOZJW2CNQXJ5Vfhi3IlyOlozfazEDFYm1w+xHcWwheNu7X/DXQ+94rh6hgN1rWWbKZQloquUQM37ViuzjGwj3roLXrpL3CBzbUjyA0X4HrRPE8MbqgkkBoY66xyE0eXm932HjxaoZcTw9224bNJTdln/AOQq7D8cS4BmddtSD+lZv7WLG3eMDv4yZ+dU4XGpMpYcH6H47VC72i2Otj/i/BBiEm2yk8j+k1Ls3ZuWPur7WyG2GbUek7g0Jgb4tjwItuTJGYn6DSmy4u1cIDRPLNG/lRUhZJ1QVjOyisM1t3RgZ0OnprS3FcMVY7xgXGoMEH5itNhb2ZQuxH1io4zhqXZVvgeY9DVnxpq4kFyNP3GdxqG6q92cridxofKsdjsExeXCqwMGTWzbBX7FzIZuWz7LjceTD9ahe4VnuFriqQd9enOKlTTLRkkZ3gePNt1a5dthVPsg7j1reXCrpmVd9Z8qzd7sTh3nVl/y6j6in9jDZbaouaVET1HmKpTEnKLpoy+JsQ5HdFtdxsa8rTLw8gRLfSupMJfA/qR+SWIxot2RLsFZiZVfaEDw6mfOYpPd7TWl0UCAYlyZ9YFXHhGIeybbhNCrJBbcDKQZG0R8qXYjsjeYGVJ0kREk/h1/vWkkpPwPBca+pjnCFmaWcBeWQKBHXNExXmN7RYZZ17wk6xLR/q2HwqGG7PNkUOr5QkZDry2MbmKQ4HsuTch7d2zbABXKFCjcZWBUknaI6SaNNKhUoN22ND2hN24tq0jEnRYUx8zyoq9aYEAgGNyOdH8G4EmHVmlmdxAmJVegjmd/QUaLARHdoIUSPM7f36U8eN1bIznG6iKOI8S7izI1uN7A/wD2PkKyFjgBcG5cuZTqSXA19DMzTfi1++zFrGGa8x/8jMgA6AKWBgelLE4JiG8eJLT0VW/sUs2+/BfiSiq8luBwys6gsXBU8/C0dV2JHzFMl7L2wgdDk3LDlHl0oPgzKt5VCQJlh0Eakzz8hTvh+IW5adQQQ0gee4IoQqXYeRuPRk+JY68uljxep0326/GiuFdprqnJcQqfiQfSaY8I7KuEIl1MyMzE79IMkeorWYHhqoomGYbsQKMeJy1X5BPmivuZLG8dyJmvWCUPM2zH09aFxpw2S25tm33i5lKA9YIIGxraY3iKN90o71j7oOmnU1RxHsZaxVq0Hd7dy3OiNpBMlSG39d6ZcSeouxFy1TkqMWmDFwHub3iHWfTlUU7K4/XJiojec2npm0rVLwP7J4baKF/GW1PqTr8KU3+L3kfu7ZkEyzHYDm0nUjl8qmri6ZTLL6Qa1YxtrVsRoOqSPyqP/Xbswt2055hVYn5LTjhPF7zoWe1pmKnlMHcdaLuXrKFxlysNbgC6iRoxjUjzE0OwXXaK8HZu3QpYeGARB1nmCPhVP/XLf/i1EkEryI0IPMH1pn2X4hZQFUui4MxYSZInUj0ms/ieyK2uJNesSLV6XaCYzNJYHynX41XFYWnsknc6kh7wtWeCBDXDlQ//AGb0EH5Gsh234yl3FLaDRhsKFZieb/8AhB6nxNcPObkHatXxvjIwuEu4hl1g27SDnqFYCPxOVt9QM55Vluz/AGZ7ywTfhzcLPeJ5uxljPLX6LXR/x8f6k17534QHgeOW7ki3JyxObbLrJp/gSt1PHIDQVI5CocJ7NWUBIUA6gQNIO/rVdzDKpK+I8lCmAI05+lcbSWzrvLQxwXZi2Gzs+ZeXWfXaq+IWUEIskE/HU6D50Hg72SYe4s6ZWgjzI9KMwLRcDOCfTl+GmtNUJTTuya8MsLqc3xYD868NvCE7WyR1uT+Rppc4dbujxIm+oYDU8jVGL4BaLZ+5gxq1uB5ars1NiiXqfJ6nEUGzoI6SdqrTj1lte9kbGOXrSTHdkfELuHcrB8S6x5jKdVPlt6UsXhtq1eKTkZwCOSkHUSDz3BoN0PGMWbb/AKhZ6k0ShTKWiABOulZyzgrttcygMDsV1HwrziHEHuoo7uHWZUT4hG4019KMeRrtAfGn0x5h+NI6yiyekir24ooA0gnl06yaQ47hT2bK3UJIYiRlgrI+e+le8Is3hcVrpJW4GGUrtpIaeW23nTepNOmL6cKtDc8bHKPlXlVXeHKSToPjXUMuQ2MDrnGm6n5UNd4s595vnWKTjlx4AIDkTkMZvzg1TiuI4hdDOaYg6flUmpvydS44o2Yx7c2J9Sf3qzC8QUOC5MDWATr0G+1fPe8u5Az3W1006848qY4BCRIbf8bHn0mg4NbGcUb3/uRCZaRvtzk7/AQBVGN46ly0UDEFmB05Kuw9SZNZpOBX3Gly3/v11rzG9kcRmAD2wMqTmuCc2UF4EbZiQPSn97W2RUOJMb2sc6exfI9VQ/mBRVvtLeG5tOPRlP0JFZK32RxavmJQjorz8KKbg1/YKxPSfpPOp046TK4wl3X7GstdpFcgNa1OnhZT/wDaKuwOItjvAltUKExlEDUTqQIUk0F2S7G3Ae/xIyCPAm7a8z0J6evwu7ScSt2FIgksZCrrJiMxPTQa+WlV/qRScjmkoOWMCGF7TXNc2HYj+kE6/LWq+I4y5eEBmX+kgr+Yg1gsN2tvlyc+SeQYqPSBpWm4L2jxl25kUyIklspAHUws+lD3VU2WfFj7opGy4PikZFGQKw6AfPw8qMv4uFLHVRz9KATEMZkwANTt6ms9h+01vvCFuMQNAdNf4qnqVrwc643K2grj+IF8KuZpnSNvlRuD4RlthHYOoMgFYJnZTM6elVHtdh1bKzGfQH4GDVydqsMfeP8AtP6TSxxttyDJclJKLPL2e8xs2XFmBDOVkgdEEgA+Zp8nArXd2xdfMba5Q5IBOgBJIPOBQuFxNt9UjXyj8xQPGOO4S0Mt8g/05c38CrRxittMk8pOkmGJwjh63C690HO5DkkkdQrVfiLimEtAB3OUE+6I1f8A0gE/CsgrYe602wbXTXT+KO4hj2wuEuXn+8uOO7tL+IEhcv8AruFUP9Ic8qHFLOVJL8B5YYq23+TP9pcR9txyWEB7jC5THV8vgB0mUtsXP9V9hypqrhQQJyjlpOm3x5Uh4XYazbzElnJLM/NnYy7/ABYk/KmOH4k1w+wbnUqPEPUjT51Lm5PUlo6OLjcYFqY8gBoykcm009djUeG/eXWBmYY//L+aY4TAs6+MZkJPhe3BAnaZj41YeE5GZrYQTMa6ifjA+FJi9MOcdryLmQOxH4dJH98z+VLcfiLmYtat3bhOnhWAI82IFaXAcOZGlo3J0PwHKjsRh0uKUcaHmND86aMb7FfJi9GVwHHGb7tiVboeflTEcXvquVCJGwYCPTqKpv8AZBZTurmXKxJzDMWB3X2hUk7N3BcLfaPCfdNudOk5qDi10wuUH/oZ8O4kt20bjoyOg+8UA5hG409odN5qQaziFzIytEQyRmHqCK9w+HyGQ5+VC2uDIl83kZlJ3UHw+Yg7UyZBpeBfjsDirOZ8PdJBMlRbBI8skj6a1DB8fF3KSjq4bUFXAaP86gqfI08u2cxkk+RGhH+repGCAGObWZYA7bUH0MpPyTuYoR3c6OQVMxlM+JfLSoYuFvKc5AGsDY+R66UPiMELhBLzG3h1HoQdvIzUBg3DSrgqdw06HyOsDypm20KtDFon+/hXtSw7DKM8ZucHTTQfSK8qlC2YW32MymQyAnc+LWmOE4UwlbjK9s6EFTI8weVUp2hvFoGsAfx8K5uL4siUVW8tR9RP5VyZSZ3UwXj/AGKLC3lu5EGbxZZksZAmRBA+decJ7NAZlvN36nQZRkdY6OrSfQ0x4X2ovSLeJslVcxzYCToTABy+Y1UkHrWg4fw1CGcuxtywA0XYwQTzI2JEag1Wpuq/8JudfUZLFdie7ZWs3bmRjKanMCN0OupH1B51oeIcMbE2AL2e2499SQQRHiGUzB5j+KsbtThu9+zWbiKy6spEEmN1uE5WIG+5j0qVzDtn8Tnfeeu0dQa08osVSy71/Iss8CyHu7Vy/ccj2nvOQB1gtA9YrU8E4UthdPE25ZiWho1gnfbpFDWcJ7xOUcz6fnSrinaU2yQgJmQOgE7kczoaymou32K1LkVIfcX4q6227sZ3gwCd/j/c7aCsRw/il69cysoke1IGgmDodd9Iq/hHFPGTmHeP1O59Duf+OlH43Bh3LplXEWgpOjZWRmAYaanwyeo0oSue2NGuO40AX70PbtthszXJClBI0OstsIGuvL0NPRhrOFtsYW2u7toJjz6f31q5LioPDqx5nppr5fxWL43hMZfz3L1tlsIxChQSIB0YxvPWIE1kq6Cvfp6HPEOI4PFJ3ZxKhearcAJ6A+Xlz50kvdi7bD7q8Cu/iAYgDmChFK8JwG5eDBLGZPJW19YEUT2e7EXr910+yHDqBla4xZAUb2gBALjTUbbTTRi31Y7qHTFOM7N4q34rYD/0mZPo3/FKcVi7mitauWrnOZExyExNfTuKdi2sqowzX7rag+yE0iAJ2OvMx1ij+H9lryKe/uW2Y7IFJGp1zNsTE7DfnVFku1/n8AfLDtM+W8OxOJgqr3lO41IBA3G/xHoaOwfCLtx5umQQdSZM8q+iX+x1gkMAVbfwGIjmVJj6UMOz6W3LFiV3CQBrz1k6TyEUk21uqDHmXhiHszwm4963aB8BJzk+4qgljryEGmvHsR9rxqW1kWrPhA6ELBO26WyV8nvXBypuuMFqxeuKqKzLCjlkmMzcyHuLBndLLRuKW9meHFlN4yA/sltyg1znqXaXnzFPeHHrtkJS9SdvpfyOMXdQKIRREAaA6DTbapXDlQG5dW1IDZNJCkwCdYEkgR50vxnHsLZfu2cM/MGcoP8AUQIG9JO0PEb15AGW33Zj2DmDBTKhmG0EkgHSdfTnS+SqjdI1iWwf/JP+kmphR+M/7Gr5theD5zCeGJLKeUayNPT51C9gShJYwJifoB+nwra8FHwr/t+x9OlObH5R+dUnEWtYaSNwCunrB0rJpjAUEjQQJGmo/wAutdjeO92oOXOToY3A6yY6UL8E/SZq1xds7a/E/pRKW5Gijyk6ViMStwQ1tgcwEKw3kSIPIxT3hWZMKJJzZXOs9TAp4b7EnGumOr1hlGYwFGhgTr89KT4vtfgrJi5cBPMLBI9QJIq7hXacrAurAOmsT01HMUk7Q9hsG339hSoYy+RpEHcgaxrzGlVWD2n+BFFp1Ie4/j1u2ygWSwdC9u5I7toE5Z5GI3HOhrXGluqHRVgzI6EGCP760r4XetpbXCtJtkHITqV1MNry126GKBu4N8PchAQWOmQEo07Nl106x8anJ30UjBLT7NPwnFi+19QMrWWCwQRmBUEOPLNmX/TU7t4KAToCYmdj0NLeyTXheZbzJP8AQTrMxIOimeQJ+FEcXs6OP6p+dCdJWhUvdTCVxakSCSK6kmF4rkQIURiukyRsekV1La+R8H8CPtn2faxfS7mZVjKrKxAnMTuBMmRpOsU57McfZoFxO+/rSM/SSAAG+laPF9obLsLPdu3eSFDKDJ6FZPz12NeJwFcMhvrbtWSRLqIzE+6pYaCDrzk9Iq8qr2+BFK1U1scqbeYWwyzGbKSJMdBM/KhsX3ZdUEMRoOijqPP++dfO8Bwu/icab91Wi2ful3GbkxHJV9rzMDlW84fYW2M1xtRoBMmBoJjnQlO1X9xXx4+QK52VwwxOZLYNzRiRIytGkZRppHSm1/DuUUFASswBoIBkCfUdahc4wig5RA3JPM9SaBu8eLEIpJJ2C/vttSPkivI2E5DC6r3EGeLU7rIOk7TtrpQuJwWHYDNBI5gD05iDt0oVGLc556VPu4BIALdCdPXz/vapZ29IbHHyC3OFYFWNxrKFpnM+uvkGOVfQAUfa4oLgDWgGBkB1jkSDDDzBHqKUHELiRcRrbgKQpzqAG/rUdJoXC4a8X7i2CEG2nhAmZn3deVM5PodRvv8AcfYcuhJC78yf1opsRdGpXWCdxMDyq7D4ZlUJmVnG5JE6dFP5n1pXxbiSWBluK1y4+1tQSGPy+8/LoBTVS1ZK8n0W4HjhuW++V17vrrrHw1oK52xw7kt9qtqSI9teXlOn8UHfweIxEG8e7Xkg3+Q2+Pyoixw+3aAIUFhszQSPMToPgKXL5KYR7G2Ex57vVhlOqk8/TqKUY2/e8LM8TMZT4SB9NvIVTfvM58ILHqdvnzqK4SNXaQPlSubkqGXGoux5dxU2gqHKTEkc9NQZ21PLyockgS8kcyIP03FLL3H7NlGuXP8ADWATuSToFA5mB8hTDCY3DXLa31d0tt+KQD7X4tROR/8AaYp2pS2SpR0XphLNxWds14RAtZR3egAA3iIGxr22Dc8LTbgAiOXkCI2rOYXtDat4i7ZV+8s30XK6SQpB9kxz5yNI382NtmH+HdUjeJgx5qdDTOTVZGw+BXx3/wBPmvXWvJiAC8Zgyn2gImQegHu8qSLwzGYY5blu3cQ7m3cE+pVgs/CvoGB4spRiwUOo0I5zptyNJ3UXC0XkuHnaJhp5wSdD8Ip3O18hTl02DcPdBbZwGE6EMIIjUjzGtKOKYTvUCEAyRvzPTyMmnGLwjKMokGDod4Mztvvy6UNwNRcc3A0rbmQQQQ2sTrBgSZ8hUd3aLJpKy0cHKrbw6EyIBaZ9Wk766egFUdq+HZbqrbhcqKoBiDqSZO0+IGpPxgC+jt4NRE6DfQTME/GaJ7SYEONZMKFMbyhNufnbrfcG00ENhlW1bQjQWbRYgzyKmDsfFbJ+Ioy5h5tF7LZ0jUH2hzO248xVGBbNZtDUzauAyPwXf/7qWGtDC4SEbKyKDtoNcxAieRiKKat2Sdi7Cob57vIG0J0YAxzI119BFM8JwRsF4kc3LZaXViTAOkqeXpUcFaF7761Fu8upA9lvMDlPPlr8a0Fi7nWShHJlPL+KeEVQvJN/jyJeNdjrF5e8VALqjwkM4BBMicp2MxPLSs7huJs6padWRgSqmS456ZokbR4oracNvm3Nl2LlRIJABa2T5c12NJuJ4DLeKLlDOZWYAYxJAPNufUgz1oz2tA427plGFweJDKxu2giaaIS3p4WyjYdfSnONxFu5J+cfP+/WkuKx5Y5WUoygypnSBr9NauwGH/8Abq+bxkmU3I1O+vkPgRUre6KOPTZ13hlhiSUaT/U36Guru8HPNPPT+K6kG39zTWMDatP3rBRdy5cx5KJYgdOpjeB0FC8XtrfCi4Wykgi2uhPTOYnXoPnVmJshGJZgz7ifZQfq1U4iwSvhZlzTLD2yPIn2ee2vnXROTaxRCNJ22C38SLY7sQse4ukesbfHWq8Mq3YHfIs9GEnyqGH7O2RplZp3zMTPPaYoy1wK3+EAcgP7/L51z4OyznGtMAxXDsGLp7xmdgQ3vsFMQMpnw+ixRebCKc2rE6e/02j4UVesWbQ9kDoANTS2zjFe5oFAWSRImANSaLu/AE7XkuxXEbWVTbQjmdIMRoNaBtcQW6coMHodD/ND47GAuRbBeTChRv0imvDOz6KQ9wBrm4GhC/oT57dJ3pabH9sUH4XDBVgiZG/P67fP4Vb32UQoj0/T96ru3tdT/pH5k1RcxGnQf3z/AGqjZFRbI4kM+jHKszlGpMdTyq3D8Ry6MMyDzM/7idT9aFlm9kadToP5/Kg+IcRw+HE3rgJOy8yeQCjf60qbv2lMU9MbYp7DrNl2zTGQgx6z0+JoB8ON3M9BynpHP60hxnayWyqpTSdRrE/LlQ9rGIzBzdYPyO4+TAiPSi97aMk4oaXu0NsOttQZbYEFfoRJ+NA8Q7SGTbFpgdszAH/bqY28t6N+3hol7TnlJAI5aSTH0oy5wAXLYyuqnloG1nYkHURP0p4ySFboxN3CJiHyZpM+9sAPabyhZo3tPxUFbeEQhVURAM5VAA1PNtAPXMRvJ2WE7FKbYz3JYhgYUZZ5aHeki/8Ap3bzasi/5Eg/Qj8qtaS2xM03sxIwjpDAqYOgkjbz/wCK1PZvH97cCtbZH2OhKkGBOYacxv0pwOyOHtKSztlAJJZgAANyYA0oTD2sIv8Agtmgr7JdtSfCAddyDoKnOVrZZSy0G8UwTKuYCCpg+YOhBHMSBWfuguYdQy7hWGYDpGaSI6gg1uMTxa01m87EstqVvZUJOYAFoE6jfUcwelZHgPF7F9iLCO7nQoEZoBOhJUQJA3O1K4tbRuOWqkeYXjWJtTmHeoonKdTvplPI0+wfH8CqBH7nD97uHADBiBuBIjSC0gaUXiezbiy9y5FtFAJnVjl5ADqY361ncFwrvrmZrIK5TDEDKp00zHfbYVlJxfuRmoTVoKx/D7DowtuCxHg3yETqGDAxpO4pn9kVwJ8cSZGiyZJ1O+pY/GqrPABzbToo/U/zTOxaW2IGn1/PalyEk0umVFHVcqCdPDEBdRrI01mll/hLlGW44IeDkG8iDGbpI6UxxmLCiST+X1pLd7Rg5ltkBgI05SDrPwpHtjRy8B2CvpZtyq5QFOaZJ09oa6nUVO1xRkvG45i2PANdD+KfKZ9IHQ1lkxVzvArTcUghuu2pJ6nMP+TTPDXQ4OHuH2lOU6TnGunqNfUU6tDShXZqL+GDEMhkjW2TtqNVJ5gjT5GheIYWzj8K1oEpdDECQc1u6mwPwIHmp0rMdmuLPZfubp8EkQfdM6QeQ+labFr3V77So8L5UxAG4AMW78dUJhv6STyrohJM5pQcHV/oY7A8cuDNYxa94yeDMSe8WJEFvfWRsdwfOnnF8Sq/Zihy96hyiDBygHcbGG51PtvwNRmxSiDA72NdBs2nSdT0g8qCXGBsDZcFWW1cKtMQUM6eL2TOWD6Uk1vZZPJKSEf/AOUFWVZLoYEggFSAQYOpI/KuqGN7OYZ7jurghmJBg7E+u9dT3xfDBi/t/Y2xvG5cmdZEfpyIH970zN1sxWPCCQSfzFdXVzx6NPsi3ELa6Ag+mv8AzS3inaVbayzi3PMkT6AbV1dRi3NpFY8UbF918QbbXLNrNKls1y4QzaTCggnX4CkfBhfe632ex3Ze2Ud3QqbclTmk+1toADPlFeV1NSiKuTT0bHAYZcNb8T5mjxXGABPwGgH960uw/aAXXD2mDICQYMluvw13rq6ppZJv4GivLHL2WO0Bd53HqAN6DbGW1MCbjzAGh16DkD9a6uoSgrFg7TAcZZx1xHa4wwltQSQgFy6dJgBTE/GfWs3wXDm/cIa1cGUhgzrBbXwkgzDSOp2rq6qquqNGTqwHjuDf7QbiglQSmh/CIbTnGY1Pg3BcZdebNvMBsz6J6Zufwrq6mjK9MPJLBWj6JY7LrctBcVbss3PIDp6OfED5iKIw9nCYUd3bFu2W91YzNHM+83rXV1GftWjnhc3TY4wNwMgInUzr/emkisv2kx6faWsLfNm8QrrEcxqAGGV9jK7611dVElKOwQXuaFv/AHFibK5b9u3d38ayqkSYnQlDEaRHnTvg/B7VyLyWGs3XUj3fCOTEiVnUETrqNOVdXVOKUhp+1WgrgfY4Wr5vHEHIFK92AAhB3zkzmIIkHwxHrTLgeJsWc9mwiQhk92sL4pIMwATodp2rq6mi6SonK5W2dxLi5b7twgDHY67a6/Kgr7qoliI89vlXV1c0pOTbZWMFpLyIcf2qtrosufLb57UoPaS7dJCKFEGDIJ06T+1e11ZLR14RiIPtl1mm45MkgA8gPLkaa9n8KgY3WJkkpEeGNCGPM66R0Jr2uqktdAW40evYIQMRIcaawu0EE+X60DxPDXH7t7YOZCTIOoOkbeYryupLx2G7QZxF2uBbqKGcKDdtj2o2zqOY02rR9m+NDEWws/eKvP305jzIBrq6qR7RDkVxf2NFYdQAvKIjfQafECY9DWd4tksm5aZfunQsARIkalfPVdNOYrq6nn1+hz8S936h3AOz9k4e2wtqAwzAZQNCSRpGmhr2urqpGKpE5TeT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0815" y="778804"/>
            <a:ext cx="2701639" cy="914400"/>
          </a:xfrm>
          <a:prstGeom prst="rect">
            <a:avLst/>
          </a:prstGeom>
        </p:spPr>
      </p:pic>
      <p:sp>
        <p:nvSpPr>
          <p:cNvPr id="2" name="Rectangle 1"/>
          <p:cNvSpPr/>
          <p:nvPr/>
        </p:nvSpPr>
        <p:spPr>
          <a:xfrm>
            <a:off x="5858074" y="2764360"/>
            <a:ext cx="3218797" cy="2554545"/>
          </a:xfrm>
          <a:prstGeom prst="rect">
            <a:avLst/>
          </a:prstGeom>
        </p:spPr>
        <p:txBody>
          <a:bodyPr wrap="square">
            <a:spAutoFit/>
          </a:bodyPr>
          <a:lstStyle/>
          <a:p>
            <a:pPr marL="111125" lvl="1" defTabSz="574675" eaLnBrk="0" hangingPunct="0">
              <a:buClr>
                <a:srgbClr val="D6ECFF"/>
              </a:buClr>
              <a:buSzPct val="95000"/>
              <a:defRPr/>
            </a:pPr>
            <a:endParaRPr lang="en-US" sz="2400" b="1" dirty="0" smtClean="0">
              <a:solidFill>
                <a:prstClr val="white"/>
              </a:solidFill>
              <a:latin typeface="Arial" pitchFamily="34" charset="0"/>
              <a:cs typeface="Arial" pitchFamily="34" charset="0"/>
            </a:endParaRPr>
          </a:p>
          <a:p>
            <a:pPr marL="111125" lvl="1" defTabSz="574675" eaLnBrk="0" hangingPunct="0">
              <a:buClr>
                <a:srgbClr val="D6ECFF"/>
              </a:buClr>
              <a:buSzPct val="95000"/>
              <a:defRPr/>
            </a:pPr>
            <a:r>
              <a:rPr lang="en-US" sz="2400" b="1" dirty="0" smtClean="0">
                <a:solidFill>
                  <a:schemeClr val="accent4">
                    <a:lumMod val="20000"/>
                    <a:lumOff val="80000"/>
                  </a:schemeClr>
                </a:solidFill>
                <a:latin typeface="Arial" pitchFamily="34" charset="0"/>
                <a:cs typeface="Arial" pitchFamily="34" charset="0"/>
              </a:rPr>
              <a:t>2015 GATK Forum</a:t>
            </a:r>
          </a:p>
          <a:p>
            <a:pPr marL="111125" lvl="1" defTabSz="574675" eaLnBrk="0" hangingPunct="0">
              <a:buClr>
                <a:srgbClr val="D6ECFF"/>
              </a:buClr>
              <a:buSzPct val="95000"/>
              <a:defRPr/>
            </a:pPr>
            <a:r>
              <a:rPr lang="en-US" sz="2400" dirty="0" smtClean="0">
                <a:solidFill>
                  <a:schemeClr val="accent4">
                    <a:lumMod val="20000"/>
                    <a:lumOff val="80000"/>
                  </a:schemeClr>
                </a:solidFill>
                <a:cs typeface="Arial" pitchFamily="34" charset="0"/>
              </a:rPr>
              <a:t> (per month):</a:t>
            </a:r>
            <a:r>
              <a:rPr lang="en-US" sz="2400" b="1" dirty="0" smtClean="0">
                <a:solidFill>
                  <a:schemeClr val="accent4">
                    <a:lumMod val="20000"/>
                    <a:lumOff val="80000"/>
                  </a:schemeClr>
                </a:solidFill>
                <a:latin typeface="Arial" pitchFamily="34" charset="0"/>
                <a:cs typeface="Arial" pitchFamily="34" charset="0"/>
              </a:rPr>
              <a:t> </a:t>
            </a:r>
          </a:p>
          <a:p>
            <a:pPr marL="111125" lvl="1" defTabSz="574675" eaLnBrk="0" hangingPunct="0">
              <a:buClr>
                <a:srgbClr val="D6ECFF"/>
              </a:buClr>
              <a:buSzPct val="95000"/>
              <a:defRPr/>
            </a:pPr>
            <a:endParaRPr lang="en-US" sz="1200" b="1" dirty="0" smtClean="0">
              <a:solidFill>
                <a:schemeClr val="accent4">
                  <a:lumMod val="20000"/>
                  <a:lumOff val="80000"/>
                </a:schemeClr>
              </a:solidFill>
              <a:latin typeface="Arial" pitchFamily="34" charset="0"/>
              <a:cs typeface="Arial" pitchFamily="34" charset="0"/>
            </a:endParaRPr>
          </a:p>
          <a:p>
            <a:pPr marL="454025" lvl="1" indent="-225425" defTabSz="574675" eaLnBrk="0" hangingPunct="0">
              <a:buClr>
                <a:schemeClr val="tx1"/>
              </a:buClr>
              <a:buSzPct val="95000"/>
              <a:buFont typeface="Arial" panose="020B0604020202020204" pitchFamily="34" charset="0"/>
              <a:buChar char="•"/>
              <a:defRPr/>
            </a:pPr>
            <a:r>
              <a:rPr lang="en-US" sz="2400" b="1" dirty="0" smtClean="0">
                <a:solidFill>
                  <a:prstClr val="white"/>
                </a:solidFill>
                <a:latin typeface="Arial" pitchFamily="34" charset="0"/>
                <a:cs typeface="Arial" pitchFamily="34" charset="0"/>
              </a:rPr>
              <a:t>~650 users</a:t>
            </a:r>
          </a:p>
          <a:p>
            <a:pPr marL="454025" lvl="1" indent="-225425" defTabSz="574675" eaLnBrk="0" hangingPunct="0">
              <a:buClr>
                <a:schemeClr val="tx1"/>
              </a:buClr>
              <a:buSzPct val="95000"/>
              <a:buFont typeface="Arial" panose="020B0604020202020204" pitchFamily="34" charset="0"/>
              <a:buChar char="•"/>
              <a:defRPr/>
            </a:pPr>
            <a:r>
              <a:rPr lang="en-US" sz="2400" b="1" dirty="0" smtClean="0">
                <a:solidFill>
                  <a:prstClr val="white"/>
                </a:solidFill>
                <a:latin typeface="Arial" pitchFamily="34" charset="0"/>
                <a:cs typeface="Arial" pitchFamily="34" charset="0"/>
              </a:rPr>
              <a:t>~150 discussions</a:t>
            </a:r>
          </a:p>
          <a:p>
            <a:pPr marL="454025" lvl="1" indent="-225425" defTabSz="574675" eaLnBrk="0" hangingPunct="0">
              <a:buClr>
                <a:schemeClr val="tx1"/>
              </a:buClr>
              <a:buSzPct val="95000"/>
              <a:buFont typeface="Arial" panose="020B0604020202020204" pitchFamily="34" charset="0"/>
              <a:buChar char="•"/>
              <a:defRPr/>
            </a:pPr>
            <a:r>
              <a:rPr lang="en-US" sz="2400" b="1" dirty="0" smtClean="0">
                <a:solidFill>
                  <a:prstClr val="white"/>
                </a:solidFill>
                <a:latin typeface="Arial" pitchFamily="34" charset="0"/>
                <a:cs typeface="Arial" pitchFamily="34" charset="0"/>
              </a:rPr>
              <a:t>~100,000 views</a:t>
            </a:r>
          </a:p>
        </p:txBody>
      </p:sp>
      <p:grpSp>
        <p:nvGrpSpPr>
          <p:cNvPr id="8" name="Group 7"/>
          <p:cNvGrpSpPr/>
          <p:nvPr/>
        </p:nvGrpSpPr>
        <p:grpSpPr>
          <a:xfrm>
            <a:off x="128368" y="1934708"/>
            <a:ext cx="5638800" cy="4811368"/>
            <a:chOff x="152400" y="990600"/>
            <a:chExt cx="5638800" cy="4811368"/>
          </a:xfrm>
        </p:grpSpPr>
        <p:pic>
          <p:nvPicPr>
            <p:cNvPr id="1026" name="Picture 2" descr="C:\Users\sofiahj\Desktop\GATKForumUsersOverTime_cumulativ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34" t="9348" r="12563" b="4742"/>
            <a:stretch/>
          </p:blipFill>
          <p:spPr bwMode="auto">
            <a:xfrm>
              <a:off x="152400" y="990600"/>
              <a:ext cx="5638800" cy="481136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sofiahj\Desktop\logo-gat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981200"/>
              <a:ext cx="2343147" cy="76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1219200"/>
              <a:ext cx="4308808" cy="707886"/>
            </a:xfrm>
            <a:prstGeom prst="rect">
              <a:avLst/>
            </a:prstGeom>
            <a:noFill/>
          </p:spPr>
          <p:txBody>
            <a:bodyPr wrap="none" rtlCol="0">
              <a:spAutoFit/>
            </a:bodyPr>
            <a:lstStyle/>
            <a:p>
              <a:r>
                <a:rPr lang="en-US" sz="2400" b="1" dirty="0" smtClean="0">
                  <a:solidFill>
                    <a:srgbClr val="FF0000"/>
                  </a:solidFill>
                  <a:latin typeface="Arial" panose="020B0604020202020204" pitchFamily="34" charset="0"/>
                  <a:cs typeface="Arial" panose="020B0604020202020204" pitchFamily="34" charset="0"/>
                </a:rPr>
                <a:t>&gt;20K Users on GATK Forum</a:t>
              </a:r>
            </a:p>
            <a:p>
              <a:r>
                <a:rPr lang="en-US" sz="1600" b="1" dirty="0" smtClean="0">
                  <a:solidFill>
                    <a:srgbClr val="FF0000"/>
                  </a:solidFill>
                  <a:latin typeface="Arial" panose="020B0604020202020204" pitchFamily="34" charset="0"/>
                  <a:cs typeface="Arial" panose="020B0604020202020204" pitchFamily="34" charset="0"/>
                </a:rPr>
                <a:t>   Mostly academic, noncommercial</a:t>
              </a:r>
              <a:endParaRPr lang="en-US" sz="1600" b="1" dirty="0">
                <a:solidFill>
                  <a:srgbClr val="FF0000"/>
                </a:solidFill>
                <a:latin typeface="Arial" panose="020B0604020202020204" pitchFamily="34" charset="0"/>
                <a:cs typeface="Arial" panose="020B0604020202020204" pitchFamily="34" charset="0"/>
              </a:endParaRPr>
            </a:p>
          </p:txBody>
        </p:sp>
        <p:sp>
          <p:nvSpPr>
            <p:cNvPr id="7" name="Right Brace 6"/>
            <p:cNvSpPr/>
            <p:nvPr/>
          </p:nvSpPr>
          <p:spPr>
            <a:xfrm>
              <a:off x="5486400" y="4648200"/>
              <a:ext cx="304800" cy="228600"/>
            </a:xfrm>
            <a:prstGeom prst="rightBrace">
              <a:avLst/>
            </a:prstGeom>
            <a:solidFill>
              <a:schemeClr val="accent2"/>
            </a:solidFill>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rgbClr val="FF0000"/>
                </a:solidFill>
              </a:endParaRPr>
            </a:p>
          </p:txBody>
        </p:sp>
        <p:sp>
          <p:nvSpPr>
            <p:cNvPr id="14" name="Right Brace 13"/>
            <p:cNvSpPr/>
            <p:nvPr/>
          </p:nvSpPr>
          <p:spPr>
            <a:xfrm>
              <a:off x="5486400" y="1295400"/>
              <a:ext cx="304800" cy="3352800"/>
            </a:xfrm>
            <a:prstGeom prst="rightBrace">
              <a:avLst>
                <a:gd name="adj1" fmla="val 8333"/>
                <a:gd name="adj2" fmla="val 50340"/>
              </a:avLst>
            </a:prstGeom>
            <a:solidFill>
              <a:schemeClr val="accent3"/>
            </a:solidFill>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rgbClr val="FF0000"/>
                </a:solidFill>
              </a:endParaRPr>
            </a:p>
          </p:txBody>
        </p:sp>
      </p:grpSp>
    </p:spTree>
    <p:extLst>
      <p:ext uri="{BB962C8B-B14F-4D97-AF65-F5344CB8AC3E}">
        <p14:creationId xmlns:p14="http://schemas.microsoft.com/office/powerpoint/2010/main" val="41952894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500"/>
                                  </p:stCondLst>
                                  <p:childTnLst>
                                    <p:set>
                                      <p:cBhvr>
                                        <p:cTn id="15" dur="1" fill="hold">
                                          <p:stCondLst>
                                            <p:cond delay="0"/>
                                          </p:stCondLst>
                                        </p:cTn>
                                        <p:tgtEl>
                                          <p:spTgt spid="2">
                                            <p:txEl>
                                              <p:pRg st="4" end="4"/>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50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50" y="15521"/>
            <a:ext cx="9144000" cy="6413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Technology Development Program</a:t>
            </a:r>
          </a:p>
        </p:txBody>
      </p:sp>
      <p:sp>
        <p:nvSpPr>
          <p:cNvPr id="5" name="Title 1"/>
          <p:cNvSpPr txBox="1">
            <a:spLocks/>
          </p:cNvSpPr>
          <p:nvPr/>
        </p:nvSpPr>
        <p:spPr bwMode="auto">
          <a:xfrm>
            <a:off x="-101600" y="2876301"/>
            <a:ext cx="9283700" cy="3808630"/>
          </a:xfrm>
          <a:prstGeom prst="rect">
            <a:avLst/>
          </a:prstGeom>
          <a:noFill/>
          <a:ln w="9525" algn="ctr">
            <a:noFill/>
            <a:miter lim="800000"/>
            <a:headEnd/>
            <a:tailEnd/>
          </a:ln>
        </p:spPr>
        <p:txBody>
          <a:bodyPr/>
          <a:lstStyle/>
          <a:p>
            <a:pPr lvl="1" indent="-279400" defTabSz="457200" eaLnBrk="0" fontAlgn="base" hangingPunct="0">
              <a:spcBef>
                <a:spcPts val="700"/>
              </a:spcBef>
              <a:spcAft>
                <a:spcPct val="0"/>
              </a:spcAft>
              <a:buClr>
                <a:prstClr val="white"/>
              </a:buClr>
              <a:buSzPct val="95000"/>
              <a:buFont typeface="Wingdings" pitchFamily="2" charset="2"/>
              <a:buChar char=""/>
              <a:tabLst>
                <a:tab pos="914400" algn="l"/>
              </a:tabLst>
            </a:pPr>
            <a:r>
              <a:rPr lang="en-US" sz="2800" b="1" dirty="0" smtClean="0">
                <a:latin typeface="Arial" charset="0"/>
              </a:rPr>
              <a:t>RFAs for Novel Nucleic Acid Sequencing released:</a:t>
            </a:r>
            <a:endParaRPr lang="en-US" sz="2800" b="1" dirty="0" smtClean="0">
              <a:cs typeface="Arial" pitchFamily="34" charset="0"/>
            </a:endParaRPr>
          </a:p>
          <a:p>
            <a:pPr marL="177800" lvl="1" defTabSz="457200" eaLnBrk="0" hangingPunct="0">
              <a:spcBef>
                <a:spcPts val="700"/>
              </a:spcBef>
              <a:buClr>
                <a:prstClr val="white"/>
              </a:buClr>
              <a:buSzPct val="95000"/>
              <a:tabLst>
                <a:tab pos="914400" algn="l"/>
              </a:tabLst>
            </a:pPr>
            <a:r>
              <a:rPr lang="en-US" sz="2600" b="1" dirty="0" smtClean="0">
                <a:solidFill>
                  <a:schemeClr val="accent4">
                    <a:lumMod val="20000"/>
                    <a:lumOff val="80000"/>
                  </a:schemeClr>
                </a:solidFill>
                <a:cs typeface="Arial" pitchFamily="34" charset="0"/>
              </a:rPr>
              <a:t>	</a:t>
            </a:r>
            <a:r>
              <a:rPr lang="en-US" sz="2400" dirty="0">
                <a:solidFill>
                  <a:schemeClr val="accent4">
                    <a:lumMod val="20000"/>
                    <a:lumOff val="80000"/>
                  </a:schemeClr>
                </a:solidFill>
                <a:cs typeface="Arial" pitchFamily="34" charset="0"/>
              </a:rPr>
              <a:t>(R01</a:t>
            </a:r>
            <a:r>
              <a:rPr lang="en-US" sz="2400" dirty="0" smtClean="0">
                <a:solidFill>
                  <a:schemeClr val="accent4">
                    <a:lumMod val="20000"/>
                    <a:lumOff val="80000"/>
                  </a:schemeClr>
                </a:solidFill>
                <a:cs typeface="Arial" pitchFamily="34" charset="0"/>
              </a:rPr>
              <a:t>): </a:t>
            </a:r>
            <a:r>
              <a:rPr lang="en-US" sz="2400" dirty="0">
                <a:solidFill>
                  <a:schemeClr val="accent4">
                    <a:lumMod val="20000"/>
                    <a:lumOff val="80000"/>
                  </a:schemeClr>
                </a:solidFill>
                <a:cs typeface="Arial" pitchFamily="34" charset="0"/>
              </a:rPr>
              <a:t>RFA-HG-15-032 </a:t>
            </a:r>
            <a:endParaRPr lang="en-US" sz="2400" dirty="0" smtClean="0">
              <a:solidFill>
                <a:schemeClr val="accent4">
                  <a:lumMod val="20000"/>
                  <a:lumOff val="80000"/>
                </a:schemeClr>
              </a:solidFill>
              <a:cs typeface="Arial" pitchFamily="34" charset="0"/>
            </a:endParaRPr>
          </a:p>
          <a:p>
            <a:pPr marL="177800" lvl="1" defTabSz="457200" eaLnBrk="0" hangingPunct="0">
              <a:spcBef>
                <a:spcPts val="700"/>
              </a:spcBef>
              <a:buClr>
                <a:prstClr val="white"/>
              </a:buClr>
              <a:buSzPct val="95000"/>
              <a:tabLst>
                <a:tab pos="914400" algn="l"/>
              </a:tabLst>
            </a:pPr>
            <a:r>
              <a:rPr lang="en-US" sz="2400" b="1" dirty="0">
                <a:solidFill>
                  <a:schemeClr val="accent4">
                    <a:lumMod val="20000"/>
                    <a:lumOff val="80000"/>
                  </a:schemeClr>
                </a:solidFill>
                <a:cs typeface="Arial" pitchFamily="34" charset="0"/>
              </a:rPr>
              <a:t>	</a:t>
            </a:r>
            <a:r>
              <a:rPr lang="en-US" sz="2400" b="1" dirty="0" smtClean="0">
                <a:solidFill>
                  <a:schemeClr val="accent4">
                    <a:lumMod val="20000"/>
                    <a:lumOff val="80000"/>
                  </a:schemeClr>
                </a:solidFill>
                <a:cs typeface="Arial" pitchFamily="34" charset="0"/>
              </a:rPr>
              <a:t>(R21): </a:t>
            </a:r>
            <a:r>
              <a:rPr lang="en-US" sz="2400" dirty="0" smtClean="0">
                <a:solidFill>
                  <a:schemeClr val="accent4">
                    <a:lumMod val="20000"/>
                    <a:lumOff val="80000"/>
                  </a:schemeClr>
                </a:solidFill>
                <a:cs typeface="Arial" pitchFamily="34" charset="0"/>
              </a:rPr>
              <a:t>RFA-HG-15-031</a:t>
            </a:r>
            <a:endParaRPr lang="en-US" sz="2400" b="1" dirty="0" smtClean="0">
              <a:solidFill>
                <a:schemeClr val="accent4">
                  <a:lumMod val="20000"/>
                  <a:lumOff val="80000"/>
                </a:schemeClr>
              </a:solidFill>
              <a:cs typeface="Arial" pitchFamily="34" charset="0"/>
            </a:endParaRPr>
          </a:p>
          <a:p>
            <a:pPr marL="177800" lvl="1" defTabSz="457200" eaLnBrk="0" hangingPunct="0">
              <a:spcBef>
                <a:spcPts val="700"/>
              </a:spcBef>
              <a:buClr>
                <a:prstClr val="white"/>
              </a:buClr>
              <a:buSzPct val="95000"/>
              <a:tabLst>
                <a:tab pos="914400" algn="l"/>
              </a:tabLst>
            </a:pPr>
            <a:r>
              <a:rPr lang="en-US" sz="2400" dirty="0">
                <a:solidFill>
                  <a:schemeClr val="accent4">
                    <a:lumMod val="20000"/>
                    <a:lumOff val="80000"/>
                  </a:schemeClr>
                </a:solidFill>
                <a:cs typeface="Arial" pitchFamily="34" charset="0"/>
              </a:rPr>
              <a:t>	</a:t>
            </a:r>
            <a:r>
              <a:rPr lang="en-US" sz="2400" b="1" dirty="0" smtClean="0">
                <a:solidFill>
                  <a:schemeClr val="accent4">
                    <a:lumMod val="20000"/>
                    <a:lumOff val="80000"/>
                  </a:schemeClr>
                </a:solidFill>
                <a:cs typeface="Arial" pitchFamily="34" charset="0"/>
              </a:rPr>
              <a:t>(R43/R44): RFA-HG-15-033</a:t>
            </a:r>
          </a:p>
          <a:p>
            <a:pPr marL="177800" lvl="1" defTabSz="457200" eaLnBrk="0" fontAlgn="base" hangingPunct="0">
              <a:spcBef>
                <a:spcPts val="700"/>
              </a:spcBef>
              <a:spcAft>
                <a:spcPct val="0"/>
              </a:spcAft>
              <a:buClr>
                <a:prstClr val="white"/>
              </a:buClr>
              <a:buSzPct val="95000"/>
              <a:tabLst>
                <a:tab pos="914400" algn="l"/>
              </a:tabLst>
            </a:pPr>
            <a:endParaRPr lang="en-US" sz="1200" b="1" dirty="0" smtClean="0">
              <a:solidFill>
                <a:srgbClr val="00ADDC">
                  <a:lumMod val="40000"/>
                  <a:lumOff val="60000"/>
                </a:srgbClr>
              </a:solidFill>
              <a:cs typeface="Arial" pitchFamily="34" charset="0"/>
            </a:endParaRPr>
          </a:p>
          <a:p>
            <a:pPr lvl="1" indent="-279400" defTabSz="457200" eaLnBrk="0" fontAlgn="base" hangingPunct="0">
              <a:spcBef>
                <a:spcPts val="700"/>
              </a:spcBef>
              <a:spcAft>
                <a:spcPct val="0"/>
              </a:spcAft>
              <a:buClr>
                <a:prstClr val="white"/>
              </a:buClr>
              <a:buSzPct val="95000"/>
              <a:buFont typeface="Wingdings" pitchFamily="2" charset="2"/>
              <a:buChar char=""/>
              <a:tabLst>
                <a:tab pos="914400" algn="l"/>
              </a:tabLst>
            </a:pPr>
            <a:r>
              <a:rPr lang="en-US" sz="2800" b="1" dirty="0">
                <a:cs typeface="Arial" pitchFamily="34" charset="0"/>
              </a:rPr>
              <a:t>FOAs for </a:t>
            </a:r>
            <a:r>
              <a:rPr lang="en-US" sz="2800" b="1" dirty="0" smtClean="0">
                <a:cs typeface="Arial" pitchFamily="34" charset="0"/>
              </a:rPr>
              <a:t>remaining concepts to be released soon:</a:t>
            </a:r>
          </a:p>
          <a:p>
            <a:pPr marL="177800" lvl="1" defTabSz="457200" eaLnBrk="0" fontAlgn="base" hangingPunct="0">
              <a:spcBef>
                <a:spcPts val="700"/>
              </a:spcBef>
              <a:spcAft>
                <a:spcPct val="0"/>
              </a:spcAft>
              <a:buClr>
                <a:prstClr val="white"/>
              </a:buClr>
              <a:buSzPct val="95000"/>
              <a:tabLst>
                <a:tab pos="914400" algn="l"/>
              </a:tabLst>
            </a:pPr>
            <a:r>
              <a:rPr lang="en-US" sz="2400" b="1" dirty="0">
                <a:solidFill>
                  <a:prstClr val="white"/>
                </a:solidFill>
                <a:cs typeface="Arial" pitchFamily="34" charset="0"/>
              </a:rPr>
              <a:t>	</a:t>
            </a:r>
            <a:r>
              <a:rPr lang="en-US" sz="2400" b="1" dirty="0" smtClean="0">
                <a:cs typeface="Arial" pitchFamily="34" charset="0"/>
              </a:rPr>
              <a:t>Genome Technology Development</a:t>
            </a:r>
          </a:p>
          <a:p>
            <a:pPr marL="177800" lvl="1" defTabSz="457200" eaLnBrk="0" fontAlgn="base" hangingPunct="0">
              <a:spcBef>
                <a:spcPts val="700"/>
              </a:spcBef>
              <a:spcAft>
                <a:spcPct val="0"/>
              </a:spcAft>
              <a:buClr>
                <a:prstClr val="white"/>
              </a:buClr>
              <a:buSzPct val="95000"/>
              <a:tabLst>
                <a:tab pos="914400" algn="l"/>
              </a:tabLst>
            </a:pPr>
            <a:r>
              <a:rPr lang="en-US" sz="2400" dirty="0">
                <a:cs typeface="Arial" pitchFamily="34" charset="0"/>
              </a:rPr>
              <a:t>	</a:t>
            </a:r>
            <a:r>
              <a:rPr lang="en-US" sz="2400" dirty="0" smtClean="0">
                <a:cs typeface="Arial" pitchFamily="34" charset="0"/>
              </a:rPr>
              <a:t>	</a:t>
            </a:r>
            <a:r>
              <a:rPr lang="en-US" sz="2400" b="1" dirty="0" smtClean="0">
                <a:cs typeface="Arial" pitchFamily="34" charset="0"/>
              </a:rPr>
              <a:t>(R01, R21, R43/R44)</a:t>
            </a:r>
          </a:p>
          <a:p>
            <a:pPr marL="635000" lvl="2" defTabSz="457200" eaLnBrk="0" fontAlgn="base" hangingPunct="0">
              <a:spcBef>
                <a:spcPts val="700"/>
              </a:spcBef>
              <a:spcAft>
                <a:spcPct val="0"/>
              </a:spcAft>
              <a:buClr>
                <a:prstClr val="white"/>
              </a:buClr>
              <a:buSzPct val="95000"/>
              <a:tabLst>
                <a:tab pos="914400" algn="l"/>
              </a:tabLst>
            </a:pPr>
            <a:r>
              <a:rPr lang="en-US" sz="2600" b="1" dirty="0">
                <a:solidFill>
                  <a:srgbClr val="00ADDC">
                    <a:lumMod val="40000"/>
                    <a:lumOff val="60000"/>
                  </a:srgbClr>
                </a:solidFill>
                <a:cs typeface="Arial" pitchFamily="34" charset="0"/>
              </a:rPr>
              <a:t>	</a:t>
            </a:r>
            <a:endParaRPr lang="en-US" sz="2600" b="1" dirty="0" smtClean="0">
              <a:solidFill>
                <a:srgbClr val="D6ECFF">
                  <a:lumMod val="90000"/>
                </a:srgbClr>
              </a:solidFill>
              <a:latin typeface="Arial" charset="0"/>
            </a:endParaRPr>
          </a:p>
          <a:p>
            <a:pPr marL="177800" lvl="1" defTabSz="457200" eaLnBrk="0" fontAlgn="base" hangingPunct="0">
              <a:spcBef>
                <a:spcPts val="700"/>
              </a:spcBef>
              <a:spcAft>
                <a:spcPct val="0"/>
              </a:spcAft>
              <a:buClr>
                <a:srgbClr val="D6ECFF"/>
              </a:buClr>
              <a:buSzPct val="95000"/>
              <a:tabLst>
                <a:tab pos="914400" algn="l"/>
              </a:tabLst>
            </a:pPr>
            <a:endParaRPr lang="en-US" sz="2600" b="1" dirty="0">
              <a:solidFill>
                <a:prstClr val="white"/>
              </a:solidFill>
              <a:cs typeface="Arial" pitchFamily="34" charset="0"/>
            </a:endParaRPr>
          </a:p>
          <a:p>
            <a:pPr marL="571500" lvl="1" indent="-393700" defTabSz="457200" eaLnBrk="0" fontAlgn="base" hangingPunct="0">
              <a:spcBef>
                <a:spcPts val="700"/>
              </a:spcBef>
              <a:spcAft>
                <a:spcPct val="0"/>
              </a:spcAft>
              <a:buClr>
                <a:srgbClr val="D6ECFF"/>
              </a:buClr>
              <a:buSzPct val="95000"/>
              <a:buFont typeface="Wingdings" pitchFamily="2" charset="2"/>
              <a:buChar char=""/>
              <a:tabLst>
                <a:tab pos="914400" algn="l"/>
              </a:tabLst>
            </a:pPr>
            <a:endParaRPr lang="en-US" sz="2600" b="1" dirty="0">
              <a:solidFill>
                <a:prstClr val="white"/>
              </a:solidFill>
              <a:cs typeface="Arial" pitchFamily="34" charset="0"/>
            </a:endParaRPr>
          </a:p>
          <a:p>
            <a:pPr marL="571500" lvl="1" indent="-393700" defTabSz="457200" eaLnBrk="0" fontAlgn="base" hangingPunct="0">
              <a:spcBef>
                <a:spcPts val="700"/>
              </a:spcBef>
              <a:spcAft>
                <a:spcPct val="0"/>
              </a:spcAft>
              <a:buClr>
                <a:srgbClr val="D6ECFF"/>
              </a:buClr>
              <a:buSzPct val="95000"/>
              <a:buFont typeface="Wingdings" pitchFamily="2" charset="2"/>
              <a:buChar char=""/>
              <a:tabLst>
                <a:tab pos="914400" algn="l"/>
              </a:tabLst>
            </a:pPr>
            <a:endParaRPr lang="en-US" sz="2600" b="1" dirty="0">
              <a:solidFill>
                <a:prstClr val="white"/>
              </a:solidFill>
              <a:cs typeface="Arial" pitchFamily="34" charset="0"/>
            </a:endParaRPr>
          </a:p>
        </p:txBody>
      </p:sp>
      <p:sp>
        <p:nvSpPr>
          <p:cNvPr id="6" name="TextBox 5"/>
          <p:cNvSpPr txBox="1"/>
          <p:nvPr/>
        </p:nvSpPr>
        <p:spPr>
          <a:xfrm>
            <a:off x="7319535" y="640702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33</a:t>
            </a:r>
            <a:endParaRPr lang="en-US" sz="2000" b="1" dirty="0">
              <a:solidFill>
                <a:srgbClr val="00ADDC">
                  <a:lumMod val="40000"/>
                  <a:lumOff val="60000"/>
                </a:srgbClr>
              </a:solidFill>
              <a:latin typeface="Arial" charset="0"/>
            </a:endParaRPr>
          </a:p>
        </p:txBody>
      </p:sp>
      <p:pic>
        <p:nvPicPr>
          <p:cNvPr id="1026" name="Picture 2" descr="C:\Users\wettersk\Downloads\NHGRI-86891 (1).jpg"/>
          <p:cNvPicPr>
            <a:picLocks noChangeAspect="1" noChangeArrowheads="1"/>
          </p:cNvPicPr>
          <p:nvPr/>
        </p:nvPicPr>
        <p:blipFill rotWithShape="1">
          <a:blip r:embed="rId3">
            <a:extLst>
              <a:ext uri="{28A0092B-C50C-407E-A947-70E740481C1C}">
                <a14:useLocalDpi xmlns:a14="http://schemas.microsoft.com/office/drawing/2010/main" val="0"/>
              </a:ext>
            </a:extLst>
          </a:blip>
          <a:srcRect t="33422" b="5956"/>
          <a:stretch/>
        </p:blipFill>
        <p:spPr bwMode="auto">
          <a:xfrm>
            <a:off x="2039953" y="698891"/>
            <a:ext cx="5064093" cy="195822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90510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5568"/>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a:t>
            </a:r>
            <a:r>
              <a:rPr lang="en-US" sz="3600" b="1" dirty="0" smtClean="0">
                <a:solidFill>
                  <a:srgbClr val="FFFF00"/>
                </a:solidFill>
                <a:latin typeface="Arial" pitchFamily="34" charset="0"/>
                <a:cs typeface="Arial" pitchFamily="34" charset="0"/>
              </a:rPr>
              <a:t>Outline</a:t>
            </a:r>
          </a:p>
        </p:txBody>
      </p:sp>
      <p:sp>
        <p:nvSpPr>
          <p:cNvPr id="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tx2">
                    <a:lumMod val="90000"/>
                  </a:schemeClr>
                </a:solidFill>
              </a:rPr>
              <a:t>General NIH Updates</a:t>
            </a:r>
          </a:p>
          <a:p>
            <a:pPr marL="1016000" indent="-787400">
              <a:spcBef>
                <a:spcPts val="1800"/>
              </a:spcBef>
              <a:buFontTx/>
              <a:buAutoNum type="romanUcPeriod"/>
            </a:pPr>
            <a:r>
              <a:rPr lang="en-US" sz="3400" dirty="0" smtClean="0">
                <a:solidFill>
                  <a:schemeClr val="tx2">
                    <a:lumMod val="90000"/>
                  </a:schemeClr>
                </a:solidFill>
              </a:rPr>
              <a:t>General Genomics </a:t>
            </a:r>
            <a:r>
              <a:rPr lang="en-US" sz="3400" dirty="0">
                <a:solidFill>
                  <a:schemeClr val="tx2">
                    <a:lumMod val="90000"/>
                  </a:schemeClr>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NIH Common </a:t>
            </a:r>
            <a:r>
              <a:rPr lang="en-US" sz="3400" dirty="0" smtClean="0">
                <a:solidFill>
                  <a:schemeClr val="tx2">
                    <a:lumMod val="90000"/>
                  </a:schemeClr>
                </a:solidFill>
              </a:rPr>
              <a:t>Fund/Trans-NIH </a:t>
            </a:r>
          </a:p>
          <a:p>
            <a:pPr marL="1016000" indent="-787400">
              <a:spcBef>
                <a:spcPts val="1800"/>
              </a:spcBef>
              <a:buFontTx/>
              <a:buAutoNum type="romanUcPeriod"/>
              <a:tabLst>
                <a:tab pos="1371600" algn="l"/>
              </a:tabLst>
            </a:pPr>
            <a:r>
              <a:rPr lang="en-US" sz="3400" dirty="0" smtClean="0">
                <a:solidFill>
                  <a:schemeClr val="tx2">
                    <a:lumMod val="90000"/>
                  </a:schemeClr>
                </a:solidFill>
              </a:rPr>
              <a:t>NHGRI 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Tree>
    <p:extLst>
      <p:ext uri="{BB962C8B-B14F-4D97-AF65-F5344CB8AC3E}">
        <p14:creationId xmlns:p14="http://schemas.microsoft.com/office/powerpoint/2010/main" val="25265488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3212" y="1601573"/>
            <a:ext cx="8839200" cy="5135162"/>
          </a:xfrm>
          <a:prstGeom prst="rect">
            <a:avLst/>
          </a:prstGeom>
          <a:noFill/>
          <a:ln w="9525" algn="ctr">
            <a:noFill/>
            <a:miter lim="800000"/>
            <a:headEnd/>
            <a:tailEnd/>
          </a:ln>
        </p:spPr>
        <p:txBody>
          <a:bodyPr/>
          <a:lstStyle/>
          <a:p>
            <a:pPr marL="571500" lvl="1" indent="-393700" defTabSz="457200" eaLnBrk="0" hangingPunct="0">
              <a:spcBef>
                <a:spcPts val="700"/>
              </a:spcBef>
              <a:buClr>
                <a:schemeClr val="tx1"/>
              </a:buClr>
              <a:buSzPct val="95000"/>
              <a:buFont typeface="Wingdings" pitchFamily="2" charset="2"/>
              <a:buChar char=""/>
              <a:tabLst>
                <a:tab pos="914400" algn="l"/>
              </a:tabLst>
            </a:pPr>
            <a:r>
              <a:rPr lang="en-US" sz="2800" b="1" dirty="0" smtClean="0">
                <a:cs typeface="Arial" pitchFamily="34" charset="0"/>
              </a:rPr>
              <a:t>2015 ENCODE  Community Users Meeting</a:t>
            </a:r>
            <a:endParaRPr lang="en-US" sz="2800" dirty="0">
              <a:cs typeface="Arial" pitchFamily="34" charset="0"/>
            </a:endParaRPr>
          </a:p>
          <a:p>
            <a:pPr marL="571500" lvl="1" indent="-393700" defTabSz="457200" eaLnBrk="0" hangingPunct="0">
              <a:spcBef>
                <a:spcPts val="700"/>
              </a:spcBef>
              <a:buClr>
                <a:schemeClr val="tx1"/>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chemeClr val="tx1"/>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dirty="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chemeClr val="tx1"/>
              </a:buClr>
              <a:buSzPct val="95000"/>
              <a:buFont typeface="Wingdings" pitchFamily="2" charset="2"/>
              <a:buChar char=""/>
              <a:tabLst>
                <a:tab pos="914400" algn="l"/>
              </a:tabLst>
            </a:pPr>
            <a:r>
              <a:rPr lang="en-US" sz="2800" b="1" dirty="0" smtClean="0">
                <a:latin typeface="Arial" pitchFamily="34" charset="0"/>
                <a:cs typeface="Arial" pitchFamily="34" charset="0"/>
              </a:rPr>
              <a:t>ENCODE portal infrastructure used by </a:t>
            </a:r>
            <a:r>
              <a:rPr lang="en-US" sz="2800" b="1" dirty="0" err="1" smtClean="0">
                <a:latin typeface="Arial" pitchFamily="34" charset="0"/>
                <a:cs typeface="Arial" pitchFamily="34" charset="0"/>
              </a:rPr>
              <a:t>ClinGen</a:t>
            </a:r>
            <a:endParaRPr lang="en-US" sz="28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p:txBody>
      </p:sp>
      <p:sp>
        <p:nvSpPr>
          <p:cNvPr id="7" name="TextBox 7"/>
          <p:cNvSpPr txBox="1">
            <a:spLocks noChangeArrowheads="1"/>
          </p:cNvSpPr>
          <p:nvPr/>
        </p:nvSpPr>
        <p:spPr bwMode="auto">
          <a:xfrm>
            <a:off x="7319711" y="6406081"/>
            <a:ext cx="1795684" cy="400110"/>
          </a:xfrm>
          <a:prstGeom prst="rect">
            <a:avLst/>
          </a:prstGeom>
          <a:noFill/>
          <a:ln w="9525">
            <a:noFill/>
            <a:miter lim="800000"/>
            <a:headEnd/>
            <a:tailEnd/>
          </a:ln>
        </p:spPr>
        <p:txBody>
          <a:bodyPr wrap="none">
            <a:spAutoFit/>
          </a:bodyPr>
          <a:lstStyle/>
          <a:p>
            <a:r>
              <a:rPr lang="en-US" sz="2000" b="1" dirty="0">
                <a:solidFill>
                  <a:srgbClr val="8BE6FF"/>
                </a:solidFill>
                <a:latin typeface="Arial" pitchFamily="34" charset="0"/>
              </a:rPr>
              <a:t>Document </a:t>
            </a:r>
            <a:r>
              <a:rPr lang="en-US" sz="2000" b="1" dirty="0" smtClean="0">
                <a:solidFill>
                  <a:srgbClr val="8BE6FF"/>
                </a:solidFill>
                <a:latin typeface="Arial" pitchFamily="34" charset="0"/>
              </a:rPr>
              <a:t>34</a:t>
            </a:r>
            <a:endParaRPr lang="en-US" sz="2000" b="1" dirty="0">
              <a:solidFill>
                <a:srgbClr val="8BE6FF"/>
              </a:solidFill>
              <a:latin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48" y="2363669"/>
            <a:ext cx="8580659" cy="2734231"/>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4"/>
          <p:cNvSpPr>
            <a:spLocks noChangeArrowheads="1"/>
          </p:cNvSpPr>
          <p:nvPr/>
        </p:nvSpPr>
        <p:spPr bwMode="auto">
          <a:xfrm>
            <a:off x="1566862" y="16932"/>
            <a:ext cx="7577137" cy="657225"/>
          </a:xfrm>
          <a:prstGeom prst="rect">
            <a:avLst/>
          </a:prstGeom>
          <a:noFill/>
          <a:ln w="9525">
            <a:noFill/>
            <a:miter lim="800000"/>
            <a:headEnd/>
            <a:tailEnd/>
          </a:ln>
        </p:spPr>
        <p:txBody>
          <a:bodyPr/>
          <a:lstStyle/>
          <a:p>
            <a:pPr algn="ctr"/>
            <a:r>
              <a:rPr lang="en-US" sz="3600" dirty="0">
                <a:solidFill>
                  <a:srgbClr val="FFFF00"/>
                </a:solidFill>
                <a:cs typeface="Arial" pitchFamily="34" charset="0"/>
              </a:rPr>
              <a:t>Encyclopedia of DNA </a:t>
            </a:r>
            <a:r>
              <a:rPr lang="en-US" sz="3600" dirty="0" smtClean="0">
                <a:solidFill>
                  <a:srgbClr val="FFFF00"/>
                </a:solidFill>
                <a:cs typeface="Arial" pitchFamily="34" charset="0"/>
              </a:rPr>
              <a:t>Elements (ENCODE)</a:t>
            </a:r>
            <a:endParaRPr lang="en-US" sz="36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90707164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82550" y="1258673"/>
            <a:ext cx="8839200" cy="5465148"/>
          </a:xfrm>
          <a:prstGeom prst="rect">
            <a:avLst/>
          </a:prstGeom>
          <a:noFill/>
          <a:ln w="9525" algn="ctr">
            <a:noFill/>
            <a:miter lim="800000"/>
            <a:headEnd/>
            <a:tailEnd/>
          </a:ln>
        </p:spPr>
        <p:txBody>
          <a:bodyPr/>
          <a:lstStyle/>
          <a:p>
            <a:pPr marL="571500" lvl="1" indent="-279400" defTabSz="457200" eaLnBrk="0" hangingPunct="0">
              <a:spcBef>
                <a:spcPts val="700"/>
              </a:spcBef>
              <a:buClr>
                <a:schemeClr val="tx1"/>
              </a:buClr>
              <a:buSzPct val="95000"/>
              <a:buFont typeface="Wingdings" pitchFamily="2" charset="2"/>
              <a:buChar char=""/>
              <a:tabLst>
                <a:tab pos="914400" algn="l"/>
              </a:tabLst>
            </a:pPr>
            <a:r>
              <a:rPr lang="en-US" sz="2600" b="1" dirty="0">
                <a:latin typeface="Arial" pitchFamily="34" charset="0"/>
                <a:cs typeface="Arial" pitchFamily="34" charset="0"/>
              </a:rPr>
              <a:t>Postponement of Functional Genomics Initiatives </a:t>
            </a:r>
            <a:r>
              <a:rPr lang="en-US" sz="2600" b="1" dirty="0" smtClean="0">
                <a:latin typeface="Arial" pitchFamily="34" charset="0"/>
                <a:cs typeface="Arial" pitchFamily="34" charset="0"/>
              </a:rPr>
              <a:t>	to </a:t>
            </a:r>
            <a:r>
              <a:rPr lang="en-US" sz="2600" b="1" dirty="0">
                <a:latin typeface="Arial" pitchFamily="34" charset="0"/>
                <a:cs typeface="Arial" pitchFamily="34" charset="0"/>
              </a:rPr>
              <a:t>September 2016 Council </a:t>
            </a:r>
            <a:r>
              <a:rPr lang="en-US" sz="2600" dirty="0">
                <a:cs typeface="Arial" pitchFamily="34" charset="0"/>
              </a:rPr>
              <a:t>r</a:t>
            </a:r>
            <a:r>
              <a:rPr lang="en-US" sz="2600" b="1" dirty="0" smtClean="0">
                <a:latin typeface="Arial" pitchFamily="34" charset="0"/>
                <a:cs typeface="Arial" pitchFamily="34" charset="0"/>
              </a:rPr>
              <a:t>eview</a:t>
            </a:r>
          </a:p>
          <a:p>
            <a:pPr marL="571500" lvl="1" indent="-279400" defTabSz="457200" eaLnBrk="0" hangingPunct="0">
              <a:spcBef>
                <a:spcPts val="700"/>
              </a:spcBef>
              <a:buClr>
                <a:srgbClr val="D6ECFF"/>
              </a:buClr>
              <a:buSzPct val="95000"/>
              <a:buFont typeface="Wingdings" pitchFamily="2" charset="2"/>
              <a:buChar char=""/>
              <a:tabLst>
                <a:tab pos="914400" algn="l"/>
              </a:tabLst>
            </a:pPr>
            <a:endParaRPr lang="en-US" sz="1000" b="1" dirty="0" smtClean="0">
              <a:latin typeface="Arial" pitchFamily="34" charset="0"/>
              <a:cs typeface="Arial" pitchFamily="34" charset="0"/>
            </a:endParaRPr>
          </a:p>
          <a:p>
            <a:pPr marL="571500" lvl="1" indent="-279400" defTabSz="457200" eaLnBrk="0" hangingPunct="0">
              <a:spcBef>
                <a:spcPts val="700"/>
              </a:spcBef>
              <a:buClr>
                <a:schemeClr val="tx1"/>
              </a:buClr>
              <a:buSzPct val="95000"/>
              <a:buFont typeface="Wingdings" pitchFamily="2" charset="2"/>
              <a:buChar char=""/>
              <a:tabLst>
                <a:tab pos="914400" algn="l"/>
              </a:tabLst>
            </a:pPr>
            <a:r>
              <a:rPr lang="en-US" sz="2600" b="1" dirty="0" smtClean="0">
                <a:latin typeface="Arial" pitchFamily="34" charset="0"/>
                <a:cs typeface="Arial" pitchFamily="34" charset="0"/>
              </a:rPr>
              <a:t>ENCODE  Publications: </a:t>
            </a:r>
          </a:p>
          <a:p>
            <a:pPr marL="177800" lvl="1" defTabSz="457200" eaLnBrk="0" hangingPunct="0">
              <a:spcBef>
                <a:spcPts val="700"/>
              </a:spcBef>
              <a:buClr>
                <a:srgbClr val="D6ECFF"/>
              </a:buClr>
              <a:buSzPct val="95000"/>
              <a:tabLst>
                <a:tab pos="914400" algn="l"/>
              </a:tabLst>
            </a:pPr>
            <a:endParaRPr lang="en-US" sz="2000" b="1" dirty="0">
              <a:solidFill>
                <a:schemeClr val="accent4">
                  <a:lumMod val="40000"/>
                  <a:lumOff val="60000"/>
                </a:schemeClr>
              </a:solidFill>
              <a:latin typeface="Arial" pitchFamily="34" charset="0"/>
              <a:cs typeface="Arial" pitchFamily="34" charset="0"/>
            </a:endParaRPr>
          </a:p>
          <a:p>
            <a:pPr marL="177800" lvl="1" algn="just" defTabSz="457200" eaLnBrk="0" hangingPunct="0">
              <a:spcBef>
                <a:spcPts val="700"/>
              </a:spcBef>
              <a:buClr>
                <a:srgbClr val="D6ECFF"/>
              </a:buClr>
              <a:buSzPct val="95000"/>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p:txBody>
      </p:sp>
      <p:sp>
        <p:nvSpPr>
          <p:cNvPr id="7" name="TextBox 7"/>
          <p:cNvSpPr txBox="1">
            <a:spLocks noChangeArrowheads="1"/>
          </p:cNvSpPr>
          <p:nvPr/>
        </p:nvSpPr>
        <p:spPr bwMode="auto">
          <a:xfrm>
            <a:off x="7319711" y="6406081"/>
            <a:ext cx="1795684" cy="400110"/>
          </a:xfrm>
          <a:prstGeom prst="rect">
            <a:avLst/>
          </a:prstGeom>
          <a:noFill/>
          <a:ln w="9525">
            <a:noFill/>
            <a:miter lim="800000"/>
            <a:headEnd/>
            <a:tailEnd/>
          </a:ln>
        </p:spPr>
        <p:txBody>
          <a:bodyPr wrap="none">
            <a:spAutoFit/>
          </a:bodyPr>
          <a:lstStyle/>
          <a:p>
            <a:r>
              <a:rPr lang="en-US" sz="2000" b="1" dirty="0">
                <a:solidFill>
                  <a:srgbClr val="8BE6FF"/>
                </a:solidFill>
                <a:latin typeface="Arial" pitchFamily="34" charset="0"/>
              </a:rPr>
              <a:t>Document </a:t>
            </a:r>
            <a:r>
              <a:rPr lang="en-US" sz="2000" b="1" dirty="0" smtClean="0">
                <a:solidFill>
                  <a:srgbClr val="8BE6FF"/>
                </a:solidFill>
                <a:latin typeface="Arial" pitchFamily="34" charset="0"/>
              </a:rPr>
              <a:t>34</a:t>
            </a:r>
            <a:endParaRPr lang="en-US" sz="2000" b="1" dirty="0">
              <a:solidFill>
                <a:srgbClr val="8BE6FF"/>
              </a:solidFill>
              <a:latin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R:\00 ENCODE Pilot Project\Outside Presentations\Council Presentations\2015_09 Council art\IMG_6236.JPG.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3113839"/>
            <a:ext cx="1540554" cy="11890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00 ENCODE Pilot Project\Outside Presentations\Council Presentations\2015_09 Council art\tropical forest.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8454" y="4479234"/>
            <a:ext cx="2374900" cy="17811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00 ENCODE Pilot Project\Outside Presentations\Council Presentations\2015_09 Council art\HIV.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20011" y="3082524"/>
            <a:ext cx="1627104" cy="12203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2942824"/>
            <a:ext cx="5121839" cy="3477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4"/>
          <p:cNvSpPr>
            <a:spLocks noChangeArrowheads="1"/>
          </p:cNvSpPr>
          <p:nvPr/>
        </p:nvSpPr>
        <p:spPr bwMode="auto">
          <a:xfrm>
            <a:off x="1566862" y="13401"/>
            <a:ext cx="7577137" cy="657225"/>
          </a:xfrm>
          <a:prstGeom prst="rect">
            <a:avLst/>
          </a:prstGeom>
          <a:noFill/>
          <a:ln w="9525">
            <a:noFill/>
            <a:miter lim="800000"/>
            <a:headEnd/>
            <a:tailEnd/>
          </a:ln>
        </p:spPr>
        <p:txBody>
          <a:bodyPr/>
          <a:lstStyle/>
          <a:p>
            <a:pPr algn="ctr"/>
            <a:r>
              <a:rPr lang="en-US" sz="3600" dirty="0">
                <a:solidFill>
                  <a:srgbClr val="FFFF00"/>
                </a:solidFill>
                <a:cs typeface="Arial" pitchFamily="34" charset="0"/>
              </a:rPr>
              <a:t>Encyclopedia of DNA </a:t>
            </a:r>
            <a:r>
              <a:rPr lang="en-US" sz="3600" dirty="0" smtClean="0">
                <a:solidFill>
                  <a:srgbClr val="FFFF00"/>
                </a:solidFill>
                <a:cs typeface="Arial" pitchFamily="34" charset="0"/>
              </a:rPr>
              <a:t>Elements (ENCODE)</a:t>
            </a:r>
            <a:endParaRPr lang="en-US" sz="36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67546772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74820" y="697125"/>
            <a:ext cx="9368020" cy="3856400"/>
          </a:xfrm>
          <a:prstGeom prst="rect">
            <a:avLst/>
          </a:prstGeom>
          <a:noFill/>
          <a:ln w="9525" algn="ctr">
            <a:noFill/>
            <a:miter lim="800000"/>
            <a:headEnd/>
            <a:tailEnd/>
          </a:ln>
        </p:spPr>
        <p:txBody>
          <a:bodyPr/>
          <a:lstStyle/>
          <a:p>
            <a:pPr marL="571500" lvl="1" indent="-228600" defTabSz="457200" eaLnBrk="0" fontAlgn="base" hangingPunct="0">
              <a:spcBef>
                <a:spcPts val="700"/>
              </a:spcBef>
              <a:spcAft>
                <a:spcPct val="0"/>
              </a:spcAft>
              <a:buClr>
                <a:schemeClr val="tx1"/>
              </a:buClr>
              <a:buSzPct val="95000"/>
              <a:buFont typeface="Wingdings" pitchFamily="2" charset="2"/>
              <a:buChar char=""/>
              <a:tabLst>
                <a:tab pos="914400" algn="l"/>
              </a:tabLst>
            </a:pPr>
            <a:r>
              <a:rPr lang="en-US" sz="2600" b="1" dirty="0" smtClean="0">
                <a:solidFill>
                  <a:prstClr val="white"/>
                </a:solidFill>
                <a:latin typeface="Arial" pitchFamily="34" charset="0"/>
                <a:cs typeface="Arial" pitchFamily="34" charset="0"/>
              </a:rPr>
              <a:t>Develop computational approaches to infer causal 	variants for phenotypes, and </a:t>
            </a:r>
            <a:r>
              <a:rPr lang="en-US" sz="2600" dirty="0" smtClean="0">
                <a:solidFill>
                  <a:prstClr val="white"/>
                </a:solidFill>
                <a:cs typeface="Arial" pitchFamily="34" charset="0"/>
              </a:rPr>
              <a:t>assess predictions 	with experimental data</a:t>
            </a:r>
          </a:p>
          <a:p>
            <a:pPr marL="571500" lvl="1" indent="-228600" defTabSz="457200" eaLnBrk="0" fontAlgn="base" hangingPunct="0">
              <a:spcBef>
                <a:spcPts val="1200"/>
              </a:spcBef>
              <a:spcAft>
                <a:spcPct val="0"/>
              </a:spcAft>
              <a:buClr>
                <a:schemeClr val="tx1"/>
              </a:buClr>
              <a:buSzPct val="95000"/>
              <a:buFont typeface="Wingdings" pitchFamily="2" charset="2"/>
              <a:buChar char=""/>
              <a:tabLst>
                <a:tab pos="914400" algn="l"/>
              </a:tabLst>
            </a:pPr>
            <a:r>
              <a:rPr lang="en-US" sz="2600" b="1" dirty="0" smtClean="0">
                <a:solidFill>
                  <a:prstClr val="white"/>
                </a:solidFill>
                <a:latin typeface="Arial" pitchFamily="34" charset="0"/>
                <a:cs typeface="Arial" pitchFamily="34" charset="0"/>
              </a:rPr>
              <a:t>6 grant awards made thus far</a:t>
            </a:r>
          </a:p>
          <a:p>
            <a:pPr marL="571500" lvl="1" indent="-228600" defTabSz="457200" eaLnBrk="0" fontAlgn="base" hangingPunct="0">
              <a:spcBef>
                <a:spcPts val="1200"/>
              </a:spcBef>
              <a:spcAft>
                <a:spcPct val="0"/>
              </a:spcAft>
              <a:buClr>
                <a:schemeClr val="tx1"/>
              </a:buClr>
              <a:buSzPct val="95000"/>
              <a:buFont typeface="Wingdings" pitchFamily="2" charset="2"/>
              <a:buChar char=""/>
              <a:tabLst>
                <a:tab pos="914400" algn="l"/>
              </a:tabLst>
            </a:pPr>
            <a:r>
              <a:rPr lang="en-US" sz="2600" b="1" dirty="0" smtClean="0">
                <a:solidFill>
                  <a:prstClr val="white"/>
                </a:solidFill>
                <a:latin typeface="Arial" pitchFamily="34" charset="0"/>
                <a:cs typeface="Arial" pitchFamily="34" charset="0"/>
              </a:rPr>
              <a:t>Information on transcripts, TF binding, nucleosomes</a:t>
            </a:r>
            <a:r>
              <a:rPr lang="en-US" sz="2600" dirty="0">
                <a:solidFill>
                  <a:prstClr val="white"/>
                </a:solidFill>
                <a:cs typeface="Arial" pitchFamily="34" charset="0"/>
              </a:rPr>
              <a:t>, </a:t>
            </a:r>
            <a:r>
              <a:rPr lang="en-US" sz="2600" dirty="0" smtClean="0">
                <a:solidFill>
                  <a:prstClr val="white"/>
                </a:solidFill>
                <a:cs typeface="Arial" pitchFamily="34" charset="0"/>
              </a:rPr>
              <a:t>	enhancers, </a:t>
            </a:r>
            <a:r>
              <a:rPr lang="en-US" sz="2600" dirty="0">
                <a:solidFill>
                  <a:prstClr val="white"/>
                </a:solidFill>
                <a:cs typeface="Arial" pitchFamily="34" charset="0"/>
              </a:rPr>
              <a:t>DNA shape, </a:t>
            </a:r>
            <a:r>
              <a:rPr lang="en-US" sz="2600" dirty="0" smtClean="0">
                <a:solidFill>
                  <a:prstClr val="white"/>
                </a:solidFill>
                <a:cs typeface="Arial" pitchFamily="34" charset="0"/>
              </a:rPr>
              <a:t>conservation</a:t>
            </a:r>
            <a:r>
              <a:rPr lang="en-US" sz="2600" dirty="0">
                <a:solidFill>
                  <a:prstClr val="white"/>
                </a:solidFill>
                <a:cs typeface="Arial" pitchFamily="34" charset="0"/>
              </a:rPr>
              <a:t>, </a:t>
            </a:r>
            <a:r>
              <a:rPr lang="en-US" sz="2600" dirty="0" smtClean="0">
                <a:solidFill>
                  <a:prstClr val="white"/>
                </a:solidFill>
                <a:cs typeface="Arial" pitchFamily="34" charset="0"/>
              </a:rPr>
              <a:t>&amp; phenotypes</a:t>
            </a:r>
            <a:endParaRPr lang="en-US" sz="2600" b="1" dirty="0" smtClean="0">
              <a:solidFill>
                <a:prstClr val="white"/>
              </a:solidFill>
              <a:latin typeface="Arial" pitchFamily="34" charset="0"/>
              <a:cs typeface="Arial" pitchFamily="34" charset="0"/>
            </a:endParaRPr>
          </a:p>
          <a:p>
            <a:pPr marL="571500" lvl="1" indent="-228600" defTabSz="457200" eaLnBrk="0" fontAlgn="base" hangingPunct="0">
              <a:spcBef>
                <a:spcPts val="1200"/>
              </a:spcBef>
              <a:spcAft>
                <a:spcPct val="0"/>
              </a:spcAft>
              <a:buClr>
                <a:schemeClr val="tx1"/>
              </a:buClr>
              <a:buSzPct val="95000"/>
              <a:buFont typeface="Wingdings" pitchFamily="2" charset="2"/>
              <a:buChar char=""/>
              <a:tabLst>
                <a:tab pos="914400" algn="l"/>
              </a:tabLst>
            </a:pPr>
            <a:r>
              <a:rPr lang="en-US" sz="2600" b="1" dirty="0" smtClean="0">
                <a:solidFill>
                  <a:prstClr val="white"/>
                </a:solidFill>
                <a:latin typeface="Arial" pitchFamily="34" charset="0"/>
                <a:cs typeface="Arial" pitchFamily="34" charset="0"/>
              </a:rPr>
              <a:t>Studies of autism, cancer, bipolar disorder, type 2 	diabetes, &amp; age-related macular degeneration</a:t>
            </a:r>
            <a:endParaRPr lang="en-US" sz="2600" b="1" dirty="0">
              <a:solidFill>
                <a:prstClr val="white"/>
              </a:solidFill>
              <a:latin typeface="Arial" pitchFamily="34" charset="0"/>
              <a:cs typeface="Arial" pitchFamily="34" charset="0"/>
            </a:endParaRPr>
          </a:p>
          <a:p>
            <a:pPr marL="571500" lvl="1" indent="-393700" defTabSz="457200" eaLnBrk="0" fontAlgn="base" hangingPunct="0">
              <a:spcBef>
                <a:spcPts val="700"/>
              </a:spcBef>
              <a:spcAft>
                <a:spcPct val="0"/>
              </a:spcAft>
              <a:buClr>
                <a:schemeClr val="tx1"/>
              </a:buClr>
              <a:buSzPct val="95000"/>
              <a:buFont typeface="Wingdings" pitchFamily="2" charset="2"/>
              <a:buChar char=""/>
              <a:tabLst>
                <a:tab pos="914400" algn="l"/>
              </a:tabLst>
            </a:pPr>
            <a:endParaRPr lang="en-US" sz="2600" b="1" dirty="0">
              <a:solidFill>
                <a:prstClr val="white"/>
              </a:solidFill>
              <a:latin typeface="Arial" pitchFamily="34" charset="0"/>
              <a:cs typeface="Arial" pitchFamily="34" charset="0"/>
            </a:endParaRPr>
          </a:p>
        </p:txBody>
      </p:sp>
      <p:sp>
        <p:nvSpPr>
          <p:cNvPr id="15362" name="Rectangle 4"/>
          <p:cNvSpPr>
            <a:spLocks noChangeArrowheads="1"/>
          </p:cNvSpPr>
          <p:nvPr/>
        </p:nvSpPr>
        <p:spPr bwMode="auto">
          <a:xfrm>
            <a:off x="0" y="17655"/>
            <a:ext cx="9144000" cy="760491"/>
          </a:xfrm>
          <a:prstGeom prst="rect">
            <a:avLst/>
          </a:prstGeom>
          <a:noFill/>
          <a:ln w="9525">
            <a:noFill/>
            <a:miter lim="800000"/>
            <a:headEnd/>
            <a:tailEnd/>
          </a:ln>
        </p:spPr>
        <p:txBody>
          <a:bodyPr/>
          <a:lstStyle/>
          <a:p>
            <a:pPr algn="ctr"/>
            <a:r>
              <a:rPr lang="en-US" sz="3500" dirty="0" smtClean="0">
                <a:solidFill>
                  <a:srgbClr val="FFFF00"/>
                </a:solidFill>
                <a:cs typeface="Arial" pitchFamily="34" charset="0"/>
              </a:rPr>
              <a:t>New Functional Genomic Variation Grants</a:t>
            </a:r>
            <a:endParaRPr lang="en-US" sz="3500" b="1" dirty="0">
              <a:solidFill>
                <a:srgbClr val="FFFF00"/>
              </a:solidFill>
              <a:cs typeface="Arial" pitchFamily="34" charset="0"/>
            </a:endParaRPr>
          </a:p>
        </p:txBody>
      </p:sp>
      <p:sp>
        <p:nvSpPr>
          <p:cNvPr id="8" name="TextBox 7"/>
          <p:cNvSpPr txBox="1"/>
          <p:nvPr/>
        </p:nvSpPr>
        <p:spPr>
          <a:xfrm>
            <a:off x="7319535" y="640702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35</a:t>
            </a:r>
            <a:endParaRPr lang="en-US" sz="2000" dirty="0">
              <a:solidFill>
                <a:srgbClr val="00ADDC">
                  <a:lumMod val="40000"/>
                  <a:lumOff val="60000"/>
                </a:srgbClr>
              </a:solidFill>
              <a:latin typeface="Arial" charset="0"/>
            </a:endParaRPr>
          </a:p>
        </p:txBody>
      </p:sp>
      <p:grpSp>
        <p:nvGrpSpPr>
          <p:cNvPr id="3" name="Group 2"/>
          <p:cNvGrpSpPr/>
          <p:nvPr/>
        </p:nvGrpSpPr>
        <p:grpSpPr>
          <a:xfrm>
            <a:off x="612609" y="4785748"/>
            <a:ext cx="8106157" cy="1571873"/>
            <a:chOff x="612609" y="4684148"/>
            <a:chExt cx="8106157" cy="1571873"/>
          </a:xfrm>
        </p:grpSpPr>
        <p:pic>
          <p:nvPicPr>
            <p:cNvPr id="7" name="Picture 6" descr="http://www.nature.com/ng/journal/v43/n9/images/ng.887-F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609" y="4684148"/>
              <a:ext cx="1899480" cy="155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117" y="4706530"/>
              <a:ext cx="2379881" cy="15494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arvis_mannequin_disease66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940" r="20908"/>
            <a:stretch/>
          </p:blipFill>
          <p:spPr bwMode="auto">
            <a:xfrm>
              <a:off x="6970880" y="4706530"/>
              <a:ext cx="1747886" cy="1529306"/>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2756413" y="5328191"/>
              <a:ext cx="639929" cy="263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6104077" y="5329871"/>
              <a:ext cx="639929" cy="263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951353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p:cNvSpPr>
            <a:spLocks noGrp="1"/>
          </p:cNvSpPr>
          <p:nvPr>
            <p:ph type="title"/>
          </p:nvPr>
        </p:nvSpPr>
        <p:spPr>
          <a:xfrm>
            <a:off x="-7939" y="15901"/>
            <a:ext cx="9144000" cy="639763"/>
          </a:xfrm>
        </p:spPr>
        <p:txBody>
          <a:bodyPr/>
          <a:lstStyle/>
          <a:p>
            <a:pPr algn="ctr">
              <a:defRPr/>
            </a:pPr>
            <a:r>
              <a:rPr lang="en-US" sz="3600" b="1" dirty="0">
                <a:solidFill>
                  <a:srgbClr val="FFFF00"/>
                </a:solidFill>
                <a:latin typeface="Arial" charset="0"/>
                <a:cs typeface="Arial" charset="0"/>
              </a:rPr>
              <a:t>Centers of Excellence in Genomic </a:t>
            </a:r>
            <a:r>
              <a:rPr lang="en-US" sz="3600" b="1" dirty="0" smtClean="0">
                <a:solidFill>
                  <a:srgbClr val="FFFF00"/>
                </a:solidFill>
                <a:latin typeface="Arial" charset="0"/>
                <a:cs typeface="Arial" charset="0"/>
              </a:rPr>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Science (CEGS) Program</a:t>
            </a:r>
          </a:p>
        </p:txBody>
      </p:sp>
      <p:sp>
        <p:nvSpPr>
          <p:cNvPr id="7" name="Title 1"/>
          <p:cNvSpPr txBox="1">
            <a:spLocks/>
          </p:cNvSpPr>
          <p:nvPr/>
        </p:nvSpPr>
        <p:spPr bwMode="auto">
          <a:xfrm>
            <a:off x="32156" y="1218253"/>
            <a:ext cx="9111844" cy="3322782"/>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111125" lvl="1" defTabSz="574675" eaLnBrk="0" hangingPunct="0">
              <a:spcBef>
                <a:spcPts val="1800"/>
              </a:spcBef>
              <a:buClr>
                <a:prstClr val="white"/>
              </a:buClr>
              <a:buSzPct val="95000"/>
              <a:defRPr/>
            </a:pPr>
            <a:r>
              <a:rPr lang="en-US" sz="2800" dirty="0" smtClean="0">
                <a:latin typeface="Arial" charset="0"/>
              </a:rPr>
              <a:t>Two new CEGS awards:</a:t>
            </a:r>
          </a:p>
          <a:p>
            <a:pPr marL="844550" lvl="1" indent="-228600" defTabSz="574675" eaLnBrk="0" hangingPunct="0">
              <a:spcBef>
                <a:spcPts val="1800"/>
              </a:spcBef>
              <a:buClr>
                <a:prstClr val="white"/>
              </a:buClr>
              <a:buSzPct val="95000"/>
              <a:buFont typeface="Wingdings" pitchFamily="2" charset="2"/>
              <a:buChar char=""/>
              <a:defRPr/>
            </a:pPr>
            <a:r>
              <a:rPr lang="en-US" sz="2500" dirty="0">
                <a:solidFill>
                  <a:schemeClr val="accent4">
                    <a:lumMod val="20000"/>
                    <a:lumOff val="80000"/>
                  </a:schemeClr>
                </a:solidFill>
                <a:latin typeface="Arial" charset="0"/>
              </a:rPr>
              <a:t>Harvard Medical </a:t>
            </a:r>
            <a:r>
              <a:rPr lang="en-US" sz="2500" dirty="0" smtClean="0">
                <a:solidFill>
                  <a:schemeClr val="accent4">
                    <a:lumMod val="20000"/>
                    <a:lumOff val="80000"/>
                  </a:schemeClr>
                </a:solidFill>
                <a:latin typeface="Arial" charset="0"/>
              </a:rPr>
              <a:t>School-</a:t>
            </a:r>
          </a:p>
          <a:p>
            <a:pPr marL="1073150" lvl="2" defTabSz="574675" eaLnBrk="0" hangingPunct="0">
              <a:spcBef>
                <a:spcPts val="0"/>
              </a:spcBef>
              <a:buClr>
                <a:prstClr val="white"/>
              </a:buClr>
              <a:buSzPct val="95000"/>
              <a:defRPr/>
            </a:pPr>
            <a:r>
              <a:rPr lang="en-US" sz="2500" dirty="0" smtClean="0">
                <a:solidFill>
                  <a:schemeClr val="accent4">
                    <a:lumMod val="20000"/>
                    <a:lumOff val="80000"/>
                  </a:schemeClr>
                </a:solidFill>
                <a:latin typeface="Arial" charset="0"/>
              </a:rPr>
              <a:t>Center for </a:t>
            </a:r>
            <a:r>
              <a:rPr lang="en-US" sz="2500" dirty="0" err="1" smtClean="0">
                <a:solidFill>
                  <a:schemeClr val="accent4">
                    <a:lumMod val="20000"/>
                    <a:lumOff val="80000"/>
                  </a:schemeClr>
                </a:solidFill>
                <a:latin typeface="Arial" charset="0"/>
              </a:rPr>
              <a:t>Genomically</a:t>
            </a:r>
            <a:r>
              <a:rPr lang="en-US" sz="2500" dirty="0" smtClean="0">
                <a:solidFill>
                  <a:schemeClr val="accent4">
                    <a:lumMod val="20000"/>
                    <a:lumOff val="80000"/>
                  </a:schemeClr>
                </a:solidFill>
                <a:latin typeface="Arial" charset="0"/>
              </a:rPr>
              <a:t> Engineered Organs</a:t>
            </a:r>
          </a:p>
          <a:p>
            <a:pPr marL="844550" lvl="1" indent="-228600" defTabSz="574675" eaLnBrk="0" hangingPunct="0">
              <a:spcBef>
                <a:spcPts val="1800"/>
              </a:spcBef>
              <a:buClr>
                <a:prstClr val="white"/>
              </a:buClr>
              <a:buSzPct val="95000"/>
              <a:buFont typeface="Wingdings" pitchFamily="2" charset="2"/>
              <a:buChar char=""/>
              <a:defRPr/>
            </a:pPr>
            <a:r>
              <a:rPr lang="en-US" sz="2500" dirty="0" smtClean="0">
                <a:solidFill>
                  <a:schemeClr val="accent4">
                    <a:lumMod val="20000"/>
                    <a:lumOff val="80000"/>
                  </a:schemeClr>
                </a:solidFill>
                <a:latin typeface="Arial" charset="0"/>
              </a:rPr>
              <a:t>University of Washington-</a:t>
            </a:r>
          </a:p>
          <a:p>
            <a:pPr marL="1073150" lvl="2" defTabSz="574675" eaLnBrk="0" hangingPunct="0">
              <a:spcBef>
                <a:spcPts val="0"/>
              </a:spcBef>
              <a:buClr>
                <a:prstClr val="white"/>
              </a:buClr>
              <a:buSzPct val="95000"/>
              <a:defRPr/>
            </a:pPr>
            <a:r>
              <a:rPr lang="en-US" sz="2500" dirty="0" smtClean="0">
                <a:solidFill>
                  <a:schemeClr val="accent4">
                    <a:lumMod val="20000"/>
                    <a:lumOff val="80000"/>
                  </a:schemeClr>
                </a:solidFill>
                <a:latin typeface="Arial" charset="0"/>
              </a:rPr>
              <a:t>Center for </a:t>
            </a:r>
            <a:r>
              <a:rPr lang="en-US" sz="2500" dirty="0" err="1" smtClean="0">
                <a:solidFill>
                  <a:schemeClr val="accent4">
                    <a:lumMod val="20000"/>
                    <a:lumOff val="80000"/>
                  </a:schemeClr>
                </a:solidFill>
                <a:latin typeface="Arial" charset="0"/>
              </a:rPr>
              <a:t>Photogenomics</a:t>
            </a:r>
            <a:endParaRPr lang="en-US" sz="2500" dirty="0" smtClean="0">
              <a:solidFill>
                <a:schemeClr val="accent4">
                  <a:lumMod val="20000"/>
                  <a:lumOff val="80000"/>
                </a:schemeClr>
              </a:solidFill>
              <a:latin typeface="Arial"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3930183"/>
            <a:ext cx="4114800" cy="2671247"/>
          </a:xfrm>
          <a:prstGeom prst="rect">
            <a:avLst/>
          </a:prstGeom>
          <a:effectLst>
            <a:glow rad="228600">
              <a:schemeClr val="accent3">
                <a:satMod val="175000"/>
                <a:alpha val="40000"/>
              </a:schemeClr>
            </a:glow>
          </a:effectLst>
        </p:spPr>
      </p:pic>
      <p:sp>
        <p:nvSpPr>
          <p:cNvPr id="6" name="TextBox 5"/>
          <p:cNvSpPr txBox="1"/>
          <p:nvPr/>
        </p:nvSpPr>
        <p:spPr>
          <a:xfrm>
            <a:off x="7319535" y="640702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36</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24557771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https://emerge.mc.vanderbilt.edu/images/logo_emerge6_03.png"/>
          <p:cNvPicPr>
            <a:picLocks noChangeAspect="1" noChangeArrowheads="1"/>
          </p:cNvPicPr>
          <p:nvPr/>
        </p:nvPicPr>
        <p:blipFill rotWithShape="1">
          <a:blip r:embed="rId3">
            <a:extLst>
              <a:ext uri="{28A0092B-C50C-407E-A947-70E740481C1C}">
                <a14:useLocalDpi xmlns:a14="http://schemas.microsoft.com/office/drawing/2010/main" val="0"/>
              </a:ext>
            </a:extLst>
          </a:blip>
          <a:srcRect l="-37958" t="19880" r="-40674" b="12954"/>
          <a:stretch/>
        </p:blipFill>
        <p:spPr bwMode="auto">
          <a:xfrm>
            <a:off x="0" y="0"/>
            <a:ext cx="9144000" cy="1185334"/>
          </a:xfrm>
          <a:prstGeom prst="roundRect">
            <a:avLst>
              <a:gd name="adj" fmla="val 8594"/>
            </a:avLst>
          </a:prstGeom>
          <a:solidFill>
            <a:srgbClr val="FFFFFF">
              <a:shade val="85000"/>
            </a:srgbClr>
          </a:solidFill>
          <a:ln>
            <a:noFill/>
          </a:ln>
          <a:effectLst>
            <a:reflection blurRad="12700" stA="44000" endPos="41000" dist="5000" dir="5400000" sy="-100000" algn="bl" rotWithShape="0"/>
            <a:softEdge rad="63500"/>
          </a:effectLst>
          <a:extLst/>
        </p:spPr>
      </p:pic>
      <p:sp>
        <p:nvSpPr>
          <p:cNvPr id="10" name="TextBox 9"/>
          <p:cNvSpPr txBox="1"/>
          <p:nvPr/>
        </p:nvSpPr>
        <p:spPr>
          <a:xfrm>
            <a:off x="7319535" y="640702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37</a:t>
            </a:r>
            <a:endParaRPr lang="en-US" sz="2000" b="1" dirty="0">
              <a:solidFill>
                <a:srgbClr val="00ADDC">
                  <a:lumMod val="40000"/>
                  <a:lumOff val="60000"/>
                </a:srgbClr>
              </a:solidFill>
              <a:latin typeface="Arial" charset="0"/>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3531" t="2231" r="54086" b="19459"/>
          <a:stretch/>
        </p:blipFill>
        <p:spPr>
          <a:xfrm>
            <a:off x="123498" y="2812054"/>
            <a:ext cx="4601457" cy="4023360"/>
          </a:xfrm>
          <a:prstGeom prst="rect">
            <a:avLst/>
          </a:prstGeom>
          <a:effectLst>
            <a:softEdge rad="31750"/>
          </a:effectLst>
        </p:spPr>
      </p:pic>
      <p:sp>
        <p:nvSpPr>
          <p:cNvPr id="3" name="TextBox 2"/>
          <p:cNvSpPr txBox="1"/>
          <p:nvPr/>
        </p:nvSpPr>
        <p:spPr>
          <a:xfrm>
            <a:off x="4879430" y="1458769"/>
            <a:ext cx="4169911" cy="4524315"/>
          </a:xfrm>
          <a:prstGeom prst="rect">
            <a:avLst/>
          </a:prstGeom>
          <a:solidFill>
            <a:schemeClr val="tx1"/>
          </a:solidFill>
          <a:effectLst>
            <a:softEdge rad="31750"/>
          </a:effectLst>
        </p:spPr>
        <p:txBody>
          <a:bodyPr wrap="square" rtlCol="0">
            <a:spAutoFit/>
          </a:bodyPr>
          <a:lstStyle/>
          <a:p>
            <a:pPr algn="ctr"/>
            <a:r>
              <a:rPr lang="en-US" sz="3600" b="1" u="sng" dirty="0">
                <a:solidFill>
                  <a:prstClr val="black"/>
                </a:solidFill>
                <a:cs typeface="Arial" panose="020B0604020202020204" pitchFamily="34" charset="0"/>
              </a:rPr>
              <a:t>Tools/Software</a:t>
            </a:r>
          </a:p>
          <a:p>
            <a:pPr algn="ctr">
              <a:lnSpc>
                <a:spcPct val="150000"/>
              </a:lnSpc>
            </a:pPr>
            <a:r>
              <a:rPr lang="en-US" sz="2400" b="1" dirty="0">
                <a:solidFill>
                  <a:prstClr val="black"/>
                </a:solidFill>
                <a:cs typeface="Arial" panose="020B0604020202020204" pitchFamily="34" charset="0"/>
              </a:rPr>
              <a:t>PheKB.org    Myresults.org</a:t>
            </a:r>
          </a:p>
          <a:p>
            <a:pPr algn="ctr">
              <a:lnSpc>
                <a:spcPct val="150000"/>
              </a:lnSpc>
            </a:pPr>
            <a:r>
              <a:rPr lang="en-US" sz="2400" b="1" dirty="0">
                <a:solidFill>
                  <a:prstClr val="black"/>
                </a:solidFill>
                <a:cs typeface="Arial" panose="020B0604020202020204" pitchFamily="34" charset="0"/>
              </a:rPr>
              <a:t> SPHINX </a:t>
            </a:r>
          </a:p>
          <a:p>
            <a:pPr algn="ctr">
              <a:lnSpc>
                <a:spcPct val="150000"/>
              </a:lnSpc>
            </a:pPr>
            <a:r>
              <a:rPr lang="en-US" sz="2400" b="1" dirty="0" err="1">
                <a:solidFill>
                  <a:prstClr val="black"/>
                </a:solidFill>
                <a:cs typeface="Arial" panose="020B0604020202020204" pitchFamily="34" charset="0"/>
              </a:rPr>
              <a:t>InfoButton</a:t>
            </a:r>
            <a:r>
              <a:rPr lang="en-US" sz="2400" b="1" dirty="0">
                <a:solidFill>
                  <a:prstClr val="black"/>
                </a:solidFill>
                <a:cs typeface="Arial" panose="020B0604020202020204" pitchFamily="34" charset="0"/>
              </a:rPr>
              <a:t> </a:t>
            </a:r>
            <a:r>
              <a:rPr lang="en-US" sz="2400" b="1" dirty="0" smtClean="0">
                <a:solidFill>
                  <a:prstClr val="black"/>
                </a:solidFill>
                <a:cs typeface="Arial" panose="020B0604020202020204" pitchFamily="34" charset="0"/>
              </a:rPr>
              <a:t>Project</a:t>
            </a:r>
            <a:endParaRPr lang="en-US" sz="2400" b="1" dirty="0">
              <a:solidFill>
                <a:prstClr val="black"/>
              </a:solidFill>
              <a:cs typeface="Arial" panose="020B0604020202020204" pitchFamily="34" charset="0"/>
            </a:endParaRPr>
          </a:p>
          <a:p>
            <a:pPr algn="ctr">
              <a:lnSpc>
                <a:spcPct val="150000"/>
              </a:lnSpc>
            </a:pPr>
            <a:r>
              <a:rPr lang="en-US" sz="2400" b="1" dirty="0" err="1">
                <a:solidFill>
                  <a:prstClr val="black"/>
                </a:solidFill>
                <a:cs typeface="Arial" panose="020B0604020202020204" pitchFamily="34" charset="0"/>
              </a:rPr>
              <a:t>eCDS</a:t>
            </a:r>
            <a:r>
              <a:rPr lang="en-US" sz="2400" b="1" dirty="0">
                <a:solidFill>
                  <a:prstClr val="black"/>
                </a:solidFill>
                <a:cs typeface="Arial" panose="020B0604020202020204" pitchFamily="34" charset="0"/>
              </a:rPr>
              <a:t> KB</a:t>
            </a:r>
          </a:p>
          <a:p>
            <a:pPr algn="ctr">
              <a:lnSpc>
                <a:spcPct val="150000"/>
              </a:lnSpc>
            </a:pPr>
            <a:r>
              <a:rPr lang="en-US" sz="2400" b="1" dirty="0">
                <a:solidFill>
                  <a:prstClr val="black"/>
                </a:solidFill>
                <a:cs typeface="Arial" panose="020B0604020202020204" pitchFamily="34" charset="0"/>
              </a:rPr>
              <a:t>Phenotyping </a:t>
            </a:r>
            <a:r>
              <a:rPr lang="en-US" sz="2400" b="1" dirty="0" smtClean="0">
                <a:solidFill>
                  <a:prstClr val="black"/>
                </a:solidFill>
                <a:cs typeface="Arial" panose="020B0604020202020204" pitchFamily="34" charset="0"/>
              </a:rPr>
              <a:t>Tools</a:t>
            </a:r>
            <a:endParaRPr lang="en-US" sz="2400" b="1" dirty="0">
              <a:solidFill>
                <a:prstClr val="black"/>
              </a:solidFill>
              <a:cs typeface="Arial" panose="020B0604020202020204" pitchFamily="34" charset="0"/>
            </a:endParaRPr>
          </a:p>
          <a:p>
            <a:pPr algn="ctr">
              <a:lnSpc>
                <a:spcPct val="150000"/>
              </a:lnSpc>
            </a:pPr>
            <a:r>
              <a:rPr lang="en-US" sz="2400" b="1" dirty="0">
                <a:solidFill>
                  <a:prstClr val="black"/>
                </a:solidFill>
                <a:cs typeface="Arial" panose="020B0604020202020204" pitchFamily="34" charset="0"/>
              </a:rPr>
              <a:t>Genotyping </a:t>
            </a:r>
            <a:r>
              <a:rPr lang="en-US" sz="2400" b="1" dirty="0" smtClean="0">
                <a:solidFill>
                  <a:prstClr val="black"/>
                </a:solidFill>
                <a:cs typeface="Arial" panose="020B0604020202020204" pitchFamily="34" charset="0"/>
              </a:rPr>
              <a:t>Tools</a:t>
            </a:r>
            <a:endParaRPr lang="en-US" sz="2400" b="1" dirty="0">
              <a:solidFill>
                <a:prstClr val="black"/>
              </a:solidFill>
              <a:cs typeface="Arial" panose="020B0604020202020204" pitchFamily="34" charset="0"/>
            </a:endParaRPr>
          </a:p>
          <a:p>
            <a:pPr algn="ctr">
              <a:lnSpc>
                <a:spcPct val="150000"/>
              </a:lnSpc>
            </a:pPr>
            <a:r>
              <a:rPr lang="en-US" sz="2400" b="1" dirty="0">
                <a:solidFill>
                  <a:prstClr val="black"/>
                </a:solidFill>
                <a:cs typeface="Arial" panose="020B0604020202020204" pitchFamily="34" charset="0"/>
              </a:rPr>
              <a:t>Model Consent Language</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3737" t="86176" r="3848"/>
          <a:stretch/>
        </p:blipFill>
        <p:spPr>
          <a:xfrm>
            <a:off x="123498" y="1219200"/>
            <a:ext cx="4601457" cy="685536"/>
          </a:xfrm>
          <a:prstGeom prst="rect">
            <a:avLst/>
          </a:prstGeom>
          <a:effectLst>
            <a:outerShdw blurRad="50800" dist="38100" dir="5400000" algn="t" rotWithShape="0">
              <a:prstClr val="black">
                <a:alpha val="40000"/>
              </a:prst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012" t="83247" r="57138"/>
          <a:stretch/>
        </p:blipFill>
        <p:spPr>
          <a:xfrm>
            <a:off x="123498" y="1999254"/>
            <a:ext cx="4601457" cy="793918"/>
          </a:xfrm>
          <a:prstGeom prst="rect">
            <a:avLst/>
          </a:prstGeom>
          <a:effectLst>
            <a:softEdge rad="31750"/>
          </a:effectLst>
        </p:spPr>
      </p:pic>
    </p:spTree>
    <p:extLst>
      <p:ext uri="{BB962C8B-B14F-4D97-AF65-F5344CB8AC3E}">
        <p14:creationId xmlns:p14="http://schemas.microsoft.com/office/powerpoint/2010/main" val="273911006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duotone>
              <a:prstClr val="black"/>
              <a:schemeClr val="tx1">
                <a:lumMod val="50000"/>
                <a:tint val="45000"/>
                <a:satMod val="400000"/>
              </a:schemeClr>
            </a:duotone>
            <a:extLst>
              <a:ext uri="{BEBA8EAE-BF5A-486C-A8C5-ECC9F3942E4B}">
                <a14:imgProps xmlns:a14="http://schemas.microsoft.com/office/drawing/2010/main">
                  <a14:imgLayer r:embed="rId4">
                    <a14:imgEffect>
                      <a14:backgroundRemoval t="0" b="100000" l="0" r="10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295400" y="2133600"/>
            <a:ext cx="6772275" cy="427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 name="TextBox 96"/>
          <p:cNvSpPr txBox="1"/>
          <p:nvPr/>
        </p:nvSpPr>
        <p:spPr>
          <a:xfrm>
            <a:off x="7319535" y="640702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37</a:t>
            </a:r>
            <a:endParaRPr lang="en-US" sz="2000" b="1" dirty="0">
              <a:solidFill>
                <a:srgbClr val="00ADDC">
                  <a:lumMod val="40000"/>
                  <a:lumOff val="60000"/>
                </a:srgbClr>
              </a:solidFill>
              <a:latin typeface="Arial" charset="0"/>
            </a:endParaRPr>
          </a:p>
        </p:txBody>
      </p:sp>
      <p:pic>
        <p:nvPicPr>
          <p:cNvPr id="5" name="Picture 5" descr="https://emerge.mc.vanderbilt.edu/images/logo_emerge6_03.png"/>
          <p:cNvPicPr>
            <a:picLocks noChangeAspect="1" noChangeArrowheads="1"/>
          </p:cNvPicPr>
          <p:nvPr/>
        </p:nvPicPr>
        <p:blipFill rotWithShape="1">
          <a:blip r:embed="rId5">
            <a:extLst>
              <a:ext uri="{28A0092B-C50C-407E-A947-70E740481C1C}">
                <a14:useLocalDpi xmlns:a14="http://schemas.microsoft.com/office/drawing/2010/main" val="0"/>
              </a:ext>
            </a:extLst>
          </a:blip>
          <a:srcRect l="-37958" t="19880" r="-40674" b="12954"/>
          <a:stretch/>
        </p:blipFill>
        <p:spPr bwMode="auto">
          <a:xfrm>
            <a:off x="0" y="0"/>
            <a:ext cx="9144000" cy="1185334"/>
          </a:xfrm>
          <a:prstGeom prst="roundRect">
            <a:avLst>
              <a:gd name="adj" fmla="val 8594"/>
            </a:avLst>
          </a:prstGeom>
          <a:solidFill>
            <a:srgbClr val="FFFFFF">
              <a:shade val="85000"/>
            </a:srgbClr>
          </a:solidFill>
          <a:ln>
            <a:noFill/>
          </a:ln>
          <a:effectLst>
            <a:reflection blurRad="12700" stA="44000" endPos="41000" dist="5000" dir="5400000" sy="-100000" algn="bl" rotWithShape="0"/>
            <a:softEdge rad="63500"/>
          </a:effectLst>
          <a:extLst/>
        </p:spPr>
      </p:pic>
      <p:pic>
        <p:nvPicPr>
          <p:cNvPr id="7" name="Picture 12" descr="Map Pin Red Clip Art"/>
          <p:cNvPicPr>
            <a:picLocks noChangeAspect="1" noChangeArrowheads="1"/>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58000" y="3276600"/>
            <a:ext cx="199131" cy="31796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V="1">
            <a:off x="6977636" y="1918658"/>
            <a:ext cx="1166366" cy="1427256"/>
          </a:xfrm>
          <a:prstGeom prst="line">
            <a:avLst/>
          </a:prstGeom>
          <a:ln w="25400"/>
          <a:effectLst>
            <a:glow rad="127000">
              <a:schemeClr val="accent5">
                <a:satMod val="120000"/>
                <a:alpha val="45000"/>
              </a:schemeClr>
            </a:glow>
          </a:effectLst>
        </p:spPr>
        <p:style>
          <a:lnRef idx="2">
            <a:schemeClr val="accent5"/>
          </a:lnRef>
          <a:fillRef idx="0">
            <a:schemeClr val="accent5"/>
          </a:fillRef>
          <a:effectRef idx="1">
            <a:schemeClr val="accent5"/>
          </a:effectRef>
          <a:fontRef idx="minor">
            <a:schemeClr val="tx1"/>
          </a:fontRef>
        </p:style>
      </p:cxnSp>
      <p:cxnSp>
        <p:nvCxnSpPr>
          <p:cNvPr id="30" name="Straight Connector 29"/>
          <p:cNvCxnSpPr/>
          <p:nvPr/>
        </p:nvCxnSpPr>
        <p:spPr>
          <a:xfrm flipH="1">
            <a:off x="7057130" y="3505200"/>
            <a:ext cx="38869" cy="1783263"/>
          </a:xfrm>
          <a:prstGeom prst="line">
            <a:avLst/>
          </a:prstGeom>
          <a:ln w="25400"/>
          <a:effectLst>
            <a:glow rad="127000">
              <a:schemeClr val="accent5">
                <a:satMod val="120000"/>
                <a:alpha val="45000"/>
              </a:schemeClr>
            </a:glow>
          </a:effectLst>
        </p:spPr>
        <p:style>
          <a:lnRef idx="2">
            <a:schemeClr val="accent5"/>
          </a:lnRef>
          <a:fillRef idx="0">
            <a:schemeClr val="accent5"/>
          </a:fillRef>
          <a:effectRef idx="1">
            <a:schemeClr val="accent5"/>
          </a:effectRef>
          <a:fontRef idx="minor">
            <a:schemeClr val="tx1"/>
          </a:fontRef>
        </p:style>
      </p:cxnSp>
      <p:cxnSp>
        <p:nvCxnSpPr>
          <p:cNvPr id="37" name="Straight Connector 36"/>
          <p:cNvCxnSpPr/>
          <p:nvPr/>
        </p:nvCxnSpPr>
        <p:spPr>
          <a:xfrm flipV="1">
            <a:off x="6119365" y="2529423"/>
            <a:ext cx="436371" cy="1267640"/>
          </a:xfrm>
          <a:prstGeom prst="line">
            <a:avLst/>
          </a:prstGeom>
          <a:ln w="25400"/>
          <a:effectLst>
            <a:glow rad="127000">
              <a:schemeClr val="accent5">
                <a:satMod val="120000"/>
                <a:alpha val="45000"/>
              </a:schemeClr>
            </a:glow>
          </a:effectLst>
        </p:spPr>
        <p:style>
          <a:lnRef idx="2">
            <a:schemeClr val="accent5"/>
          </a:lnRef>
          <a:fillRef idx="0">
            <a:schemeClr val="accent5"/>
          </a:fillRef>
          <a:effectRef idx="1">
            <a:schemeClr val="accent5"/>
          </a:effectRef>
          <a:fontRef idx="minor">
            <a:schemeClr val="tx1"/>
          </a:fontRef>
        </p:style>
      </p:cxnSp>
      <p:pic>
        <p:nvPicPr>
          <p:cNvPr id="4098" name="Picture 2" descr="http://photos.prnewswire.com/prn/20131029/DC06304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35302" y="1727527"/>
            <a:ext cx="1373409" cy="359833"/>
          </a:xfrm>
          <a:prstGeom prst="rect">
            <a:avLst/>
          </a:prstGeom>
          <a:noFill/>
          <a:effectLst>
            <a:glow rad="101600">
              <a:schemeClr val="tx2">
                <a:alpha val="60000"/>
              </a:schemeClr>
            </a:glow>
            <a:softEdge rad="12700"/>
          </a:effectLst>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flipH="1" flipV="1">
            <a:off x="5353649" y="1789391"/>
            <a:ext cx="255682" cy="1670240"/>
          </a:xfrm>
          <a:prstGeom prst="line">
            <a:avLst/>
          </a:prstGeom>
          <a:ln w="25400"/>
          <a:effectLst>
            <a:glow rad="127000">
              <a:schemeClr val="accent5">
                <a:satMod val="120000"/>
                <a:alpha val="45000"/>
              </a:schemeClr>
            </a:glow>
          </a:effectLst>
        </p:spPr>
        <p:style>
          <a:lnRef idx="2">
            <a:schemeClr val="accent5"/>
          </a:lnRef>
          <a:fillRef idx="0">
            <a:schemeClr val="accent5"/>
          </a:fillRef>
          <a:effectRef idx="1">
            <a:schemeClr val="accent5"/>
          </a:effectRef>
          <a:fontRef idx="minor">
            <a:schemeClr val="tx1"/>
          </a:fontRef>
        </p:style>
      </p:cxnSp>
      <p:pic>
        <p:nvPicPr>
          <p:cNvPr id="4100" name="Picture 4" descr="http://blog.rooseveltcollection.com/wp-content/uploads/2013/12/454378783_128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405" t="33917" r="15499" b="34131"/>
          <a:stretch/>
        </p:blipFill>
        <p:spPr bwMode="auto">
          <a:xfrm>
            <a:off x="4572000" y="1537931"/>
            <a:ext cx="1563298" cy="406644"/>
          </a:xfrm>
          <a:prstGeom prst="rect">
            <a:avLst/>
          </a:prstGeom>
          <a:noFill/>
          <a:effectLst>
            <a:glow rad="101600">
              <a:schemeClr val="tx2">
                <a:alpha val="60000"/>
              </a:schemeClr>
            </a:glow>
            <a:softEdge rad="12700"/>
          </a:effectLst>
          <a:extLst>
            <a:ext uri="{909E8E84-426E-40DD-AFC4-6F175D3DCCD1}">
              <a14:hiddenFill xmlns:a14="http://schemas.microsoft.com/office/drawing/2010/main">
                <a:solidFill>
                  <a:srgbClr val="FFFFFF"/>
                </a:solidFill>
              </a14:hiddenFill>
            </a:ext>
          </a:extLst>
        </p:spPr>
      </p:pic>
      <p:pic>
        <p:nvPicPr>
          <p:cNvPr id="29" name="Picture 12" descr="Map Pin Red Clip Art"/>
          <p:cNvPicPr>
            <a:picLocks noChangeAspect="1" noChangeArrowheads="1"/>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010400" y="3429000"/>
            <a:ext cx="199131" cy="3179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Map Pin Red Clip Art"/>
          <p:cNvPicPr>
            <a:picLocks noChangeAspect="1" noChangeArrowheads="1"/>
          </p:cNvPicPr>
          <p:nvPr/>
        </p:nvPicPr>
        <p:blipFill>
          <a:blip r:embed="rId10" cstate="print">
            <a:duotone>
              <a:schemeClr val="accent5">
                <a:shade val="45000"/>
                <a:satMod val="135000"/>
              </a:schemeClr>
              <a:prstClr val="white"/>
            </a:duotone>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515869" y="3371709"/>
            <a:ext cx="199131" cy="31796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chop.edu/sites/default/files/styles/teaser--alt/public/chop-main-logo-centered-16x9.jpg?itok=0a0dgsk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55736" y="5006706"/>
            <a:ext cx="1002789" cy="563514"/>
          </a:xfrm>
          <a:prstGeom prst="rect">
            <a:avLst/>
          </a:prstGeom>
          <a:noFill/>
          <a:effectLst>
            <a:glow rad="101600">
              <a:schemeClr val="tx2">
                <a:alpha val="60000"/>
              </a:schemeClr>
            </a:glow>
            <a:softEdge rad="12700"/>
          </a:effectLst>
          <a:extLst>
            <a:ext uri="{909E8E84-426E-40DD-AFC4-6F175D3DCCD1}">
              <a14:hiddenFill xmlns:a14="http://schemas.microsoft.com/office/drawing/2010/main">
                <a:solidFill>
                  <a:srgbClr val="FFFFFF"/>
                </a:solidFill>
              </a14:hiddenFill>
            </a:ext>
          </a:extLst>
        </p:spPr>
      </p:pic>
      <p:pic>
        <p:nvPicPr>
          <p:cNvPr id="36" name="Picture 12" descr="Map Pin Red Clip Art"/>
          <p:cNvPicPr>
            <a:picLocks noChangeAspect="1" noChangeArrowheads="1"/>
          </p:cNvPicPr>
          <p:nvPr/>
        </p:nvPicPr>
        <p:blipFill>
          <a:blip r:embed="rId10" cstate="print">
            <a:duotone>
              <a:schemeClr val="accent5">
                <a:shade val="45000"/>
                <a:satMod val="135000"/>
              </a:schemeClr>
              <a:prstClr val="white"/>
            </a:duotone>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19800" y="3720633"/>
            <a:ext cx="199131" cy="31796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magnifiedgiving.org/sites/magnifiedgiving.org/files/npologos/cchmclogo.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20846" y="2338292"/>
            <a:ext cx="1119599" cy="382263"/>
          </a:xfrm>
          <a:prstGeom prst="rect">
            <a:avLst/>
          </a:prstGeom>
          <a:noFill/>
          <a:effectLst>
            <a:glow rad="101600">
              <a:schemeClr val="tx2">
                <a:alpha val="60000"/>
              </a:schemeClr>
            </a:glow>
            <a:softEdge rad="12700"/>
          </a:effectLst>
          <a:extLst>
            <a:ext uri="{909E8E84-426E-40DD-AFC4-6F175D3DCCD1}">
              <a14:hiddenFill xmlns:a14="http://schemas.microsoft.com/office/drawing/2010/main">
                <a:solidFill>
                  <a:srgbClr val="FFFFFF"/>
                </a:solidFill>
              </a14:hiddenFill>
            </a:ext>
          </a:extLst>
        </p:spPr>
      </p:pic>
      <p:cxnSp>
        <p:nvCxnSpPr>
          <p:cNvPr id="40" name="Straight Connector 39"/>
          <p:cNvCxnSpPr/>
          <p:nvPr/>
        </p:nvCxnSpPr>
        <p:spPr>
          <a:xfrm flipH="1" flipV="1">
            <a:off x="3847253" y="1869355"/>
            <a:ext cx="1163475" cy="1198450"/>
          </a:xfrm>
          <a:prstGeom prst="line">
            <a:avLst/>
          </a:prstGeom>
          <a:ln w="25400"/>
          <a:effectLst>
            <a:glow rad="127000">
              <a:schemeClr val="accent5">
                <a:satMod val="120000"/>
                <a:alpha val="45000"/>
              </a:schemeClr>
            </a:glow>
          </a:effectLst>
        </p:spPr>
        <p:style>
          <a:lnRef idx="2">
            <a:schemeClr val="accent5"/>
          </a:lnRef>
          <a:fillRef idx="0">
            <a:schemeClr val="accent5"/>
          </a:fillRef>
          <a:effectRef idx="1">
            <a:schemeClr val="accent5"/>
          </a:effectRef>
          <a:fontRef idx="minor">
            <a:schemeClr val="tx1"/>
          </a:fontRef>
        </p:style>
      </p:cxnSp>
      <p:cxnSp>
        <p:nvCxnSpPr>
          <p:cNvPr id="45" name="Straight Connector 44"/>
          <p:cNvCxnSpPr/>
          <p:nvPr/>
        </p:nvCxnSpPr>
        <p:spPr>
          <a:xfrm flipH="1" flipV="1">
            <a:off x="961033" y="1789391"/>
            <a:ext cx="1070658" cy="413561"/>
          </a:xfrm>
          <a:prstGeom prst="line">
            <a:avLst/>
          </a:prstGeom>
          <a:ln w="25400"/>
          <a:effectLst>
            <a:glow rad="127000">
              <a:schemeClr val="accent5">
                <a:satMod val="120000"/>
                <a:alpha val="45000"/>
              </a:schemeClr>
            </a:glow>
          </a:effectLst>
        </p:spPr>
        <p:style>
          <a:lnRef idx="2">
            <a:schemeClr val="accent5"/>
          </a:lnRef>
          <a:fillRef idx="0">
            <a:schemeClr val="accent5"/>
          </a:fillRef>
          <a:effectRef idx="1">
            <a:schemeClr val="accent5"/>
          </a:effectRef>
          <a:fontRef idx="minor">
            <a:schemeClr val="tx1"/>
          </a:fontRef>
        </p:style>
      </p:cxnSp>
      <p:pic>
        <p:nvPicPr>
          <p:cNvPr id="4110" name="Picture 14" descr="http://mediad.publicbroadcasting.net/p/wjct/files/201311/mayo_clinic.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05200" y="1489297"/>
            <a:ext cx="684106" cy="760117"/>
          </a:xfrm>
          <a:prstGeom prst="rect">
            <a:avLst/>
          </a:prstGeom>
          <a:noFill/>
          <a:effectLst>
            <a:glow rad="101600">
              <a:schemeClr val="tx2">
                <a:alpha val="60000"/>
              </a:schemeClr>
            </a:glow>
            <a:softEdge rad="12700"/>
          </a:effectLst>
          <a:extLst>
            <a:ext uri="{909E8E84-426E-40DD-AFC4-6F175D3DCCD1}">
              <a14:hiddenFill xmlns:a14="http://schemas.microsoft.com/office/drawing/2010/main">
                <a:solidFill>
                  <a:srgbClr val="FFFFFF"/>
                </a:solidFill>
              </a14:hiddenFill>
            </a:ext>
          </a:extLst>
        </p:spPr>
      </p:pic>
      <p:pic>
        <p:nvPicPr>
          <p:cNvPr id="39" name="Picture 12" descr="Map Pin Red Clip Art"/>
          <p:cNvPicPr>
            <a:picLocks noChangeAspect="1" noChangeArrowheads="1"/>
          </p:cNvPicPr>
          <p:nvPr/>
        </p:nvPicPr>
        <p:blipFill>
          <a:blip r:embed="rId10" cstate="print">
            <a:duotone>
              <a:schemeClr val="accent5">
                <a:shade val="45000"/>
                <a:satMod val="135000"/>
              </a:schemeClr>
              <a:prstClr val="white"/>
            </a:duotone>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911162" y="2974340"/>
            <a:ext cx="199131" cy="317967"/>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www.ketchum.edu/img/uploads/academics/residencies/pics/gh2_logo_v_2c_rgb_000.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1000" y="1524000"/>
            <a:ext cx="1219141" cy="530783"/>
          </a:xfrm>
          <a:prstGeom prst="rect">
            <a:avLst/>
          </a:prstGeom>
          <a:noFill/>
          <a:effectLst>
            <a:glow rad="101600">
              <a:schemeClr val="tx2">
                <a:alpha val="60000"/>
              </a:schemeClr>
            </a:glow>
            <a:softEdge rad="12700"/>
          </a:effectLst>
          <a:extLst>
            <a:ext uri="{909E8E84-426E-40DD-AFC4-6F175D3DCCD1}">
              <a14:hiddenFill xmlns:a14="http://schemas.microsoft.com/office/drawing/2010/main">
                <a:solidFill>
                  <a:srgbClr val="FFFFFF"/>
                </a:solidFill>
              </a14:hiddenFill>
            </a:ext>
          </a:extLst>
        </p:spPr>
      </p:pic>
      <p:cxnSp>
        <p:nvCxnSpPr>
          <p:cNvPr id="47" name="Straight Connector 46"/>
          <p:cNvCxnSpPr/>
          <p:nvPr/>
        </p:nvCxnSpPr>
        <p:spPr>
          <a:xfrm flipH="1">
            <a:off x="961033" y="2246898"/>
            <a:ext cx="1180765" cy="807478"/>
          </a:xfrm>
          <a:prstGeom prst="line">
            <a:avLst/>
          </a:prstGeom>
          <a:ln w="25400"/>
          <a:effectLst>
            <a:glow rad="127000">
              <a:schemeClr val="accent5">
                <a:satMod val="120000"/>
                <a:alpha val="45000"/>
              </a:schemeClr>
            </a:glow>
          </a:effectLst>
        </p:spPr>
        <p:style>
          <a:lnRef idx="2">
            <a:schemeClr val="accent5"/>
          </a:lnRef>
          <a:fillRef idx="0">
            <a:schemeClr val="accent5"/>
          </a:fillRef>
          <a:effectRef idx="1">
            <a:schemeClr val="accent5"/>
          </a:effectRef>
          <a:fontRef idx="minor">
            <a:schemeClr val="tx1"/>
          </a:fontRef>
        </p:style>
      </p:cxnSp>
      <p:pic>
        <p:nvPicPr>
          <p:cNvPr id="44" name="Picture 12" descr="Map Pin Red Clip Art"/>
          <p:cNvPicPr>
            <a:picLocks noChangeAspect="1" noChangeArrowheads="1"/>
          </p:cNvPicPr>
          <p:nvPr/>
        </p:nvPicPr>
        <p:blipFill>
          <a:blip r:embed="rId10" cstate="print">
            <a:duotone>
              <a:schemeClr val="accent5">
                <a:shade val="45000"/>
                <a:satMod val="135000"/>
              </a:schemeClr>
              <a:prstClr val="white"/>
            </a:duotone>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022904" y="2136023"/>
            <a:ext cx="199131" cy="317967"/>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Straight Connector 50"/>
          <p:cNvCxnSpPr/>
          <p:nvPr/>
        </p:nvCxnSpPr>
        <p:spPr>
          <a:xfrm flipH="1">
            <a:off x="5820669" y="4290060"/>
            <a:ext cx="88570" cy="1424940"/>
          </a:xfrm>
          <a:prstGeom prst="line">
            <a:avLst/>
          </a:prstGeom>
          <a:ln w="25400"/>
          <a:effectLst>
            <a:glow rad="127000">
              <a:schemeClr val="accent5">
                <a:satMod val="120000"/>
                <a:alpha val="45000"/>
              </a:schemeClr>
            </a:glow>
          </a:effectLst>
        </p:spPr>
        <p:style>
          <a:lnRef idx="2">
            <a:schemeClr val="accent5"/>
          </a:lnRef>
          <a:fillRef idx="0">
            <a:schemeClr val="accent5"/>
          </a:fillRef>
          <a:effectRef idx="1">
            <a:schemeClr val="accent5"/>
          </a:effectRef>
          <a:fontRef idx="minor">
            <a:schemeClr val="tx1"/>
          </a:fontRef>
        </p:style>
      </p:cxnSp>
      <p:pic>
        <p:nvPicPr>
          <p:cNvPr id="50" name="Picture 12" descr="Map Pin Red Clip Art"/>
          <p:cNvPicPr>
            <a:picLocks noChangeAspect="1" noChangeArrowheads="1"/>
          </p:cNvPicPr>
          <p:nvPr/>
        </p:nvPicPr>
        <p:blipFill>
          <a:blip r:embed="rId10" cstate="print">
            <a:duotone>
              <a:schemeClr val="accent5">
                <a:shade val="45000"/>
                <a:satMod val="135000"/>
              </a:schemeClr>
              <a:prstClr val="white"/>
            </a:duotone>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20669" y="4207276"/>
            <a:ext cx="199131" cy="317967"/>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Straight Connector 58"/>
          <p:cNvCxnSpPr/>
          <p:nvPr/>
        </p:nvCxnSpPr>
        <p:spPr>
          <a:xfrm flipH="1" flipV="1">
            <a:off x="7490967" y="3011672"/>
            <a:ext cx="924852" cy="372916"/>
          </a:xfrm>
          <a:prstGeom prst="line">
            <a:avLst/>
          </a:prstGeom>
          <a:ln w="25400"/>
          <a:effectLst>
            <a:glow rad="127000">
              <a:schemeClr val="accent5">
                <a:satMod val="120000"/>
                <a:alpha val="45000"/>
              </a:schemeClr>
            </a:glow>
          </a:effectLst>
        </p:spPr>
        <p:style>
          <a:lnRef idx="2">
            <a:schemeClr val="accent5"/>
          </a:lnRef>
          <a:fillRef idx="0">
            <a:schemeClr val="accent5"/>
          </a:fillRef>
          <a:effectRef idx="1">
            <a:schemeClr val="accent5"/>
          </a:effectRef>
          <a:fontRef idx="minor">
            <a:schemeClr val="tx1"/>
          </a:fontRef>
        </p:style>
      </p:cxnSp>
      <p:pic>
        <p:nvPicPr>
          <p:cNvPr id="102" name="Picture 26" descr="http://mvhospital.com/wp-content/uploads/2011/12/parnerslogo.jpe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6253" r="7080"/>
          <a:stretch/>
        </p:blipFill>
        <p:spPr bwMode="auto">
          <a:xfrm>
            <a:off x="6142731" y="3536111"/>
            <a:ext cx="1172469" cy="502489"/>
          </a:xfrm>
          <a:prstGeom prst="rect">
            <a:avLst/>
          </a:prstGeom>
          <a:noFill/>
          <a:effectLst>
            <a:glow rad="101600">
              <a:schemeClr val="accent3">
                <a:lumMod val="60000"/>
                <a:lumOff val="40000"/>
              </a:schemeClr>
            </a:glow>
            <a:softEdge rad="12700"/>
          </a:effectLst>
          <a:extLst>
            <a:ext uri="{909E8E84-426E-40DD-AFC4-6F175D3DCCD1}">
              <a14:hiddenFill xmlns:a14="http://schemas.microsoft.com/office/drawing/2010/main">
                <a:solidFill>
                  <a:srgbClr val="FFFFFF"/>
                </a:solidFill>
              </a14:hiddenFill>
            </a:ext>
          </a:extLst>
        </p:spPr>
      </p:pic>
      <p:cxnSp>
        <p:nvCxnSpPr>
          <p:cNvPr id="62" name="Straight Connector 61"/>
          <p:cNvCxnSpPr/>
          <p:nvPr/>
        </p:nvCxnSpPr>
        <p:spPr>
          <a:xfrm flipH="1">
            <a:off x="7505161" y="2720555"/>
            <a:ext cx="909595" cy="282787"/>
          </a:xfrm>
          <a:prstGeom prst="line">
            <a:avLst/>
          </a:prstGeom>
          <a:ln w="25400"/>
          <a:effectLst>
            <a:glow rad="127000">
              <a:schemeClr val="accent5">
                <a:satMod val="120000"/>
                <a:alpha val="45000"/>
              </a:schemeClr>
            </a:glow>
          </a:effectLst>
        </p:spPr>
        <p:style>
          <a:lnRef idx="2">
            <a:schemeClr val="accent5"/>
          </a:lnRef>
          <a:fillRef idx="0">
            <a:schemeClr val="accent5"/>
          </a:fillRef>
          <a:effectRef idx="1">
            <a:schemeClr val="accent5"/>
          </a:effectRef>
          <a:fontRef idx="minor">
            <a:schemeClr val="tx1"/>
          </a:fontRef>
        </p:style>
      </p:cxnSp>
      <p:pic>
        <p:nvPicPr>
          <p:cNvPr id="4122" name="Picture 26" descr="http://mvhospital.com/wp-content/uploads/2011/12/parnerslogo.jpe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6253" r="7080"/>
          <a:stretch/>
        </p:blipFill>
        <p:spPr bwMode="auto">
          <a:xfrm>
            <a:off x="7829584" y="3163243"/>
            <a:ext cx="1172469" cy="502489"/>
          </a:xfrm>
          <a:prstGeom prst="rect">
            <a:avLst/>
          </a:prstGeom>
          <a:noFill/>
          <a:effectLst>
            <a:glow rad="101600">
              <a:schemeClr val="tx2">
                <a:alpha val="63000"/>
              </a:schemeClr>
            </a:glow>
            <a:softEdge rad="12700"/>
          </a:effectLst>
          <a:extLst>
            <a:ext uri="{909E8E84-426E-40DD-AFC4-6F175D3DCCD1}">
              <a14:hiddenFill xmlns:a14="http://schemas.microsoft.com/office/drawing/2010/main">
                <a:solidFill>
                  <a:srgbClr val="FFFFFF"/>
                </a:solidFill>
              </a14:hiddenFill>
            </a:ext>
          </a:extLst>
        </p:spPr>
      </p:pic>
      <p:pic>
        <p:nvPicPr>
          <p:cNvPr id="4114" name="Picture 18" descr="http://www2.stkate.edu/sites/default/files/sites/catie-center/university-of-washington-medical-center.pn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6645" t="20364" r="9017" b="16463"/>
          <a:stretch/>
        </p:blipFill>
        <p:spPr bwMode="auto">
          <a:xfrm>
            <a:off x="169177" y="2762841"/>
            <a:ext cx="1583712" cy="583071"/>
          </a:xfrm>
          <a:prstGeom prst="rect">
            <a:avLst/>
          </a:prstGeom>
          <a:noFill/>
          <a:effectLst>
            <a:glow rad="101600">
              <a:schemeClr val="tx2">
                <a:alpha val="60000"/>
              </a:schemeClr>
            </a:glow>
            <a:softEdge rad="12700"/>
          </a:effectLst>
          <a:extLst>
            <a:ext uri="{909E8E84-426E-40DD-AFC4-6F175D3DCCD1}">
              <a14:hiddenFill xmlns:a14="http://schemas.microsoft.com/office/drawing/2010/main">
                <a:solidFill>
                  <a:srgbClr val="FFFFFF"/>
                </a:solidFill>
              </a14:hiddenFill>
            </a:ext>
          </a:extLst>
        </p:spPr>
      </p:pic>
      <p:pic>
        <p:nvPicPr>
          <p:cNvPr id="117" name="Picture 20" descr="https://www.mc.vanderbilt.edu/documents/DCCI/files/vumc08-4c-blk873.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6312" t="12726" r="6778" b="9408"/>
          <a:stretch/>
        </p:blipFill>
        <p:spPr bwMode="auto">
          <a:xfrm>
            <a:off x="4989773" y="5615757"/>
            <a:ext cx="1666997" cy="373380"/>
          </a:xfrm>
          <a:prstGeom prst="rect">
            <a:avLst/>
          </a:prstGeom>
          <a:noFill/>
          <a:effectLst>
            <a:glow rad="127000">
              <a:schemeClr val="accent6">
                <a:lumMod val="60000"/>
                <a:lumOff val="40000"/>
                <a:alpha val="99000"/>
              </a:schemeClr>
            </a:glow>
            <a:softEdge rad="12700"/>
          </a:effectLst>
          <a:extLst>
            <a:ext uri="{909E8E84-426E-40DD-AFC4-6F175D3DCCD1}">
              <a14:hiddenFill xmlns:a14="http://schemas.microsoft.com/office/drawing/2010/main">
                <a:solidFill>
                  <a:srgbClr val="FFFFFF"/>
                </a:solidFill>
              </a14:hiddenFill>
            </a:ext>
          </a:extLst>
        </p:spPr>
      </p:pic>
      <p:pic>
        <p:nvPicPr>
          <p:cNvPr id="4120" name="Picture 24" descr="http://vignette2.wikia.nocookie.net/greysanatomy/images/1/1a/BrighamandWomensHospital.jpg/revision/latest?cb=2015052014172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869801" y="2432975"/>
            <a:ext cx="1209605" cy="546024"/>
          </a:xfrm>
          <a:prstGeom prst="rect">
            <a:avLst/>
          </a:prstGeom>
          <a:noFill/>
          <a:effectLst>
            <a:glow rad="101600">
              <a:schemeClr val="tx2">
                <a:alpha val="60000"/>
              </a:schemeClr>
            </a:glow>
            <a:softEdge rad="12700"/>
          </a:effectLst>
          <a:extLst>
            <a:ext uri="{909E8E84-426E-40DD-AFC4-6F175D3DCCD1}">
              <a14:hiddenFill xmlns:a14="http://schemas.microsoft.com/office/drawing/2010/main">
                <a:solidFill>
                  <a:srgbClr val="FFFFFF"/>
                </a:solidFill>
              </a14:hiddenFill>
            </a:ext>
          </a:extLst>
        </p:spPr>
      </p:pic>
      <p:cxnSp>
        <p:nvCxnSpPr>
          <p:cNvPr id="115" name="Straight Connector 114"/>
          <p:cNvCxnSpPr/>
          <p:nvPr/>
        </p:nvCxnSpPr>
        <p:spPr>
          <a:xfrm flipH="1">
            <a:off x="5831663" y="4251827"/>
            <a:ext cx="88570" cy="1424940"/>
          </a:xfrm>
          <a:prstGeom prst="line">
            <a:avLst/>
          </a:prstGeom>
          <a:ln w="25400">
            <a:solidFill>
              <a:schemeClr val="accent6">
                <a:lumMod val="75000"/>
              </a:schemeClr>
            </a:solidFill>
          </a:ln>
          <a:effectLst>
            <a:glow rad="127000">
              <a:schemeClr val="accent6">
                <a:lumMod val="60000"/>
                <a:lumOff val="40000"/>
                <a:alpha val="99000"/>
              </a:schemeClr>
            </a:glow>
          </a:effectLst>
        </p:spPr>
        <p:style>
          <a:lnRef idx="2">
            <a:schemeClr val="accent5"/>
          </a:lnRef>
          <a:fillRef idx="0">
            <a:schemeClr val="accent5"/>
          </a:fillRef>
          <a:effectRef idx="1">
            <a:schemeClr val="accent5"/>
          </a:effectRef>
          <a:fontRef idx="minor">
            <a:schemeClr val="tx1"/>
          </a:fontRef>
        </p:style>
      </p:cxnSp>
      <p:cxnSp>
        <p:nvCxnSpPr>
          <p:cNvPr id="65" name="Straight Connector 64"/>
          <p:cNvCxnSpPr/>
          <p:nvPr/>
        </p:nvCxnSpPr>
        <p:spPr>
          <a:xfrm>
            <a:off x="7305030" y="3313425"/>
            <a:ext cx="838972" cy="1052834"/>
          </a:xfrm>
          <a:prstGeom prst="line">
            <a:avLst/>
          </a:prstGeom>
          <a:ln w="25400"/>
          <a:effectLst>
            <a:glow rad="127000">
              <a:schemeClr val="accent5">
                <a:satMod val="120000"/>
                <a:alpha val="45000"/>
              </a:schemeClr>
            </a:glow>
          </a:effectLst>
        </p:spPr>
        <p:style>
          <a:lnRef idx="2">
            <a:schemeClr val="accent5"/>
          </a:lnRef>
          <a:fillRef idx="0">
            <a:schemeClr val="accent5"/>
          </a:fillRef>
          <a:effectRef idx="1">
            <a:schemeClr val="accent5"/>
          </a:effectRef>
          <a:fontRef idx="minor">
            <a:schemeClr val="tx1"/>
          </a:fontRef>
        </p:style>
      </p:cxnSp>
      <p:pic>
        <p:nvPicPr>
          <p:cNvPr id="4124" name="Picture 28" descr="http://cumc.columbia.edu/dept/genetics/faculties/columbia_banner1.gif"/>
          <p:cNvPicPr>
            <a:picLocks noChangeAspect="1" noChangeArrowheads="1"/>
          </p:cNvPicPr>
          <p:nvPr/>
        </p:nvPicPr>
        <p:blipFill rotWithShape="1">
          <a:blip r:embed="rId20">
            <a:extLst>
              <a:ext uri="{28A0092B-C50C-407E-A947-70E740481C1C}">
                <a14:useLocalDpi xmlns:a14="http://schemas.microsoft.com/office/drawing/2010/main" val="0"/>
              </a:ext>
            </a:extLst>
          </a:blip>
          <a:srcRect l="3065" r="10816"/>
          <a:stretch/>
        </p:blipFill>
        <p:spPr bwMode="auto">
          <a:xfrm>
            <a:off x="7343773" y="4166914"/>
            <a:ext cx="1600457" cy="522243"/>
          </a:xfrm>
          <a:prstGeom prst="rect">
            <a:avLst/>
          </a:prstGeom>
          <a:noFill/>
          <a:effectLst>
            <a:glow rad="101600">
              <a:schemeClr val="tx2">
                <a:alpha val="60000"/>
              </a:schemeClr>
            </a:glow>
            <a:softEdge rad="12700"/>
          </a:effectLst>
          <a:extLst>
            <a:ext uri="{909E8E84-426E-40DD-AFC4-6F175D3DCCD1}">
              <a14:hiddenFill xmlns:a14="http://schemas.microsoft.com/office/drawing/2010/main">
                <a:solidFill>
                  <a:srgbClr val="FFFFFF"/>
                </a:solidFill>
              </a14:hiddenFill>
            </a:ext>
          </a:extLst>
        </p:spPr>
      </p:pic>
      <p:pic>
        <p:nvPicPr>
          <p:cNvPr id="4116" name="Picture 20" descr="https://www.mc.vanderbilt.edu/documents/DCCI/files/vumc08-4c-blk873.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6312" t="12726" r="6778" b="9408"/>
          <a:stretch/>
        </p:blipFill>
        <p:spPr bwMode="auto">
          <a:xfrm>
            <a:off x="4998165" y="5615757"/>
            <a:ext cx="1666997" cy="373380"/>
          </a:xfrm>
          <a:prstGeom prst="rect">
            <a:avLst/>
          </a:prstGeom>
          <a:noFill/>
          <a:effectLst>
            <a:glow rad="101600">
              <a:schemeClr val="tx2">
                <a:alpha val="60000"/>
              </a:schemeClr>
            </a:glow>
            <a:softEdge rad="12700"/>
          </a:effectLst>
          <a:extLst>
            <a:ext uri="{909E8E84-426E-40DD-AFC4-6F175D3DCCD1}">
              <a14:hiddenFill xmlns:a14="http://schemas.microsoft.com/office/drawing/2010/main">
                <a:solidFill>
                  <a:srgbClr val="FFFFFF"/>
                </a:solidFill>
              </a14:hiddenFill>
            </a:ext>
          </a:extLst>
        </p:spPr>
      </p:pic>
      <p:pic>
        <p:nvPicPr>
          <p:cNvPr id="58" name="Picture 12" descr="Map Pin Red Clip Art"/>
          <p:cNvPicPr>
            <a:picLocks noChangeAspect="1" noChangeArrowheads="1"/>
          </p:cNvPicPr>
          <p:nvPr/>
        </p:nvPicPr>
        <p:blipFill>
          <a:blip r:embed="rId10" cstate="print">
            <a:duotone>
              <a:schemeClr val="accent5">
                <a:shade val="45000"/>
                <a:satMod val="135000"/>
              </a:schemeClr>
              <a:prstClr val="white"/>
            </a:duotone>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391400" y="2924056"/>
            <a:ext cx="199131" cy="31796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Map Pin Red Clip Art"/>
          <p:cNvPicPr>
            <a:picLocks noChangeAspect="1" noChangeArrowheads="1"/>
          </p:cNvPicPr>
          <p:nvPr/>
        </p:nvPicPr>
        <p:blipFill>
          <a:blip r:embed="rId10" cstate="print">
            <a:duotone>
              <a:schemeClr val="accent5">
                <a:shade val="45000"/>
                <a:satMod val="135000"/>
              </a:schemeClr>
              <a:prstClr val="white"/>
            </a:duotone>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170924" y="3209104"/>
            <a:ext cx="199131" cy="317967"/>
          </a:xfrm>
          <a:prstGeom prst="rect">
            <a:avLst/>
          </a:prstGeom>
          <a:noFill/>
          <a:extLst>
            <a:ext uri="{909E8E84-426E-40DD-AFC4-6F175D3DCCD1}">
              <a14:hiddenFill xmlns:a14="http://schemas.microsoft.com/office/drawing/2010/main">
                <a:solidFill>
                  <a:srgbClr val="FFFFFF"/>
                </a:solidFill>
              </a14:hiddenFill>
            </a:ext>
          </a:extLst>
        </p:spPr>
      </p:pic>
      <p:cxnSp>
        <p:nvCxnSpPr>
          <p:cNvPr id="99" name="Straight Connector 98"/>
          <p:cNvCxnSpPr/>
          <p:nvPr/>
        </p:nvCxnSpPr>
        <p:spPr>
          <a:xfrm flipH="1">
            <a:off x="6728965" y="3003343"/>
            <a:ext cx="796266" cy="79696"/>
          </a:xfrm>
          <a:prstGeom prst="line">
            <a:avLst/>
          </a:prstGeom>
          <a:ln w="25400">
            <a:solidFill>
              <a:schemeClr val="accent3">
                <a:lumMod val="75000"/>
              </a:schemeClr>
            </a:solidFill>
          </a:ln>
          <a:effectLst>
            <a:glow rad="127000">
              <a:schemeClr val="accent3">
                <a:lumMod val="60000"/>
                <a:lumOff val="40000"/>
                <a:alpha val="45000"/>
              </a:schemeClr>
            </a:glow>
          </a:effectLst>
        </p:spPr>
        <p:style>
          <a:lnRef idx="2">
            <a:schemeClr val="accent5"/>
          </a:lnRef>
          <a:fillRef idx="0">
            <a:schemeClr val="accent5"/>
          </a:fillRef>
          <a:effectRef idx="1">
            <a:schemeClr val="accent5"/>
          </a:effectRef>
          <a:fontRef idx="minor">
            <a:schemeClr val="tx1"/>
          </a:fontRef>
        </p:style>
      </p:cxnSp>
      <p:cxnSp>
        <p:nvCxnSpPr>
          <p:cNvPr id="105" name="Straight Connector 104"/>
          <p:cNvCxnSpPr/>
          <p:nvPr/>
        </p:nvCxnSpPr>
        <p:spPr>
          <a:xfrm flipH="1">
            <a:off x="3141832" y="5410200"/>
            <a:ext cx="1658768" cy="617696"/>
          </a:xfrm>
          <a:prstGeom prst="line">
            <a:avLst/>
          </a:prstGeom>
          <a:ln w="25400">
            <a:solidFill>
              <a:schemeClr val="accent3">
                <a:lumMod val="75000"/>
              </a:schemeClr>
            </a:solidFill>
          </a:ln>
          <a:effectLst>
            <a:glow rad="127000">
              <a:schemeClr val="accent3">
                <a:lumMod val="60000"/>
                <a:lumOff val="40000"/>
                <a:alpha val="45000"/>
              </a:schemeClr>
            </a:glow>
          </a:effectLst>
        </p:spPr>
        <p:style>
          <a:lnRef idx="2">
            <a:schemeClr val="accent5"/>
          </a:lnRef>
          <a:fillRef idx="0">
            <a:schemeClr val="accent5"/>
          </a:fillRef>
          <a:effectRef idx="1">
            <a:schemeClr val="accent5"/>
          </a:effectRef>
          <a:fontRef idx="minor">
            <a:schemeClr val="tx1"/>
          </a:fontRef>
        </p:style>
      </p:cxnSp>
      <p:pic>
        <p:nvPicPr>
          <p:cNvPr id="116" name="Picture 12" descr="Map Pin Red Clip Art"/>
          <p:cNvPicPr>
            <a:picLocks noChangeAspect="1" noChangeArrowheads="1"/>
          </p:cNvPicPr>
          <p:nvPr/>
        </p:nvPicPr>
        <p:blipFill>
          <a:blip r:embed="rId10" cstate="print">
            <a:duotone>
              <a:schemeClr val="accent4">
                <a:shade val="45000"/>
                <a:satMod val="135000"/>
              </a:schemeClr>
              <a:prstClr val="white"/>
            </a:duotone>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23271" y="4207275"/>
            <a:ext cx="199131" cy="317967"/>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00" name="Straight Connector 99"/>
          <p:cNvCxnSpPr/>
          <p:nvPr/>
        </p:nvCxnSpPr>
        <p:spPr>
          <a:xfrm flipH="1">
            <a:off x="7109965" y="2991496"/>
            <a:ext cx="385317" cy="674236"/>
          </a:xfrm>
          <a:prstGeom prst="line">
            <a:avLst/>
          </a:prstGeom>
          <a:ln w="25400">
            <a:solidFill>
              <a:schemeClr val="accent3">
                <a:lumMod val="75000"/>
              </a:schemeClr>
            </a:solidFill>
          </a:ln>
          <a:effectLst>
            <a:glow rad="127000">
              <a:schemeClr val="accent3">
                <a:lumMod val="60000"/>
                <a:lumOff val="40000"/>
                <a:alpha val="45000"/>
              </a:schemeClr>
            </a:glow>
          </a:effectLst>
        </p:spPr>
        <p:style>
          <a:lnRef idx="2">
            <a:schemeClr val="accent5"/>
          </a:lnRef>
          <a:fillRef idx="0">
            <a:schemeClr val="accent5"/>
          </a:fillRef>
          <a:effectRef idx="1">
            <a:schemeClr val="accent5"/>
          </a:effectRef>
          <a:fontRef idx="minor">
            <a:schemeClr val="tx1"/>
          </a:fontRef>
        </p:style>
      </p:cxnSp>
      <p:pic>
        <p:nvPicPr>
          <p:cNvPr id="103" name="Picture 30" descr="https://upload.wikimedia.org/wikipedia/en/2/26/Bcm_logo.gi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457502" y="5665337"/>
            <a:ext cx="1368661" cy="725119"/>
          </a:xfrm>
          <a:prstGeom prst="rect">
            <a:avLst/>
          </a:prstGeom>
          <a:noFill/>
          <a:effectLst>
            <a:glow rad="127000">
              <a:schemeClr val="accent3">
                <a:lumMod val="60000"/>
                <a:lumOff val="40000"/>
                <a:alpha val="99000"/>
              </a:schemeClr>
            </a:glow>
            <a:softEdge rad="12700"/>
          </a:effectLst>
          <a:extLst>
            <a:ext uri="{909E8E84-426E-40DD-AFC4-6F175D3DCCD1}">
              <a14:hiddenFill xmlns:a14="http://schemas.microsoft.com/office/drawing/2010/main">
                <a:solidFill>
                  <a:srgbClr val="FFFFFF"/>
                </a:solidFill>
              </a14:hiddenFill>
            </a:ext>
          </a:extLst>
        </p:spPr>
      </p:pic>
      <p:pic>
        <p:nvPicPr>
          <p:cNvPr id="98" name="Picture 14" descr="http://www.broadinstitute.org/~buhmhan/images/broad-logo.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515869" y="2861948"/>
            <a:ext cx="1344658" cy="368712"/>
          </a:xfrm>
          <a:prstGeom prst="rect">
            <a:avLst/>
          </a:prstGeom>
          <a:noFill/>
          <a:effectLst>
            <a:glow rad="101600">
              <a:schemeClr val="accent3">
                <a:lumMod val="60000"/>
                <a:lumOff val="40000"/>
                <a:alpha val="99000"/>
              </a:schemeClr>
            </a:glow>
          </a:effectLst>
          <a:extLst>
            <a:ext uri="{909E8E84-426E-40DD-AFC4-6F175D3DCCD1}">
              <a14:hiddenFill xmlns:a14="http://schemas.microsoft.com/office/drawing/2010/main">
                <a:solidFill>
                  <a:srgbClr val="FFFFFF"/>
                </a:solidFill>
              </a14:hiddenFill>
            </a:ext>
          </a:extLst>
        </p:spPr>
      </p:pic>
      <p:pic>
        <p:nvPicPr>
          <p:cNvPr id="104" name="Picture 12" descr="Map Pin Red Clip Art"/>
          <p:cNvPicPr>
            <a:picLocks noChangeAspect="1" noChangeArrowheads="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81537" y="5339913"/>
            <a:ext cx="199131" cy="317967"/>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2" descr="Map Pin Red Clip Art"/>
          <p:cNvPicPr>
            <a:picLocks noChangeAspect="1" noChangeArrowheads="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389218" y="2922032"/>
            <a:ext cx="199131" cy="317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42674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14"/>
                                        </p:tgtEl>
                                        <p:attrNameLst>
                                          <p:attrName>style.visibility</p:attrName>
                                        </p:attrNameLst>
                                      </p:cBhvr>
                                      <p:to>
                                        <p:strVal val="visible"/>
                                      </p:to>
                                    </p:set>
                                    <p:animEffect transition="in" filter="fade">
                                      <p:cBhvr>
                                        <p:cTn id="7" dur="500"/>
                                        <p:tgtEl>
                                          <p:spTgt spid="4114"/>
                                        </p:tgtEl>
                                      </p:cBhvr>
                                    </p:animEffect>
                                  </p:childTnLst>
                                </p:cTn>
                              </p:par>
                              <p:par>
                                <p:cTn id="8" presetID="10" presetClass="entr" presetSubtype="0" fill="hold" nodeType="withEffect">
                                  <p:stCondLst>
                                    <p:cond delay="0"/>
                                  </p:stCondLst>
                                  <p:childTnLst>
                                    <p:set>
                                      <p:cBhvr>
                                        <p:cTn id="9" dur="1" fill="hold">
                                          <p:stCondLst>
                                            <p:cond delay="0"/>
                                          </p:stCondLst>
                                        </p:cTn>
                                        <p:tgtEl>
                                          <p:spTgt spid="4112"/>
                                        </p:tgtEl>
                                        <p:attrNameLst>
                                          <p:attrName>style.visibility</p:attrName>
                                        </p:attrNameLst>
                                      </p:cBhvr>
                                      <p:to>
                                        <p:strVal val="visible"/>
                                      </p:to>
                                    </p:set>
                                    <p:animEffect transition="in" filter="fade">
                                      <p:cBhvr>
                                        <p:cTn id="10" dur="500"/>
                                        <p:tgtEl>
                                          <p:spTgt spid="4112"/>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110"/>
                                        </p:tgtEl>
                                        <p:attrNameLst>
                                          <p:attrName>style.visibility</p:attrName>
                                        </p:attrNameLst>
                                      </p:cBhvr>
                                      <p:to>
                                        <p:strVal val="visible"/>
                                      </p:to>
                                    </p:set>
                                    <p:animEffect transition="in" filter="fade">
                                      <p:cBhvr>
                                        <p:cTn id="22" dur="500"/>
                                        <p:tgtEl>
                                          <p:spTgt spid="4110"/>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nodeType="withEffect">
                                  <p:stCondLst>
                                    <p:cond delay="0"/>
                                  </p:stCondLst>
                                  <p:childTnLst>
                                    <p:set>
                                      <p:cBhvr>
                                        <p:cTn id="30" dur="1" fill="hold">
                                          <p:stCondLst>
                                            <p:cond delay="0"/>
                                          </p:stCondLst>
                                        </p:cTn>
                                        <p:tgtEl>
                                          <p:spTgt spid="4100"/>
                                        </p:tgtEl>
                                        <p:attrNameLst>
                                          <p:attrName>style.visibility</p:attrName>
                                        </p:attrNameLst>
                                      </p:cBhvr>
                                      <p:to>
                                        <p:strVal val="visible"/>
                                      </p:to>
                                    </p:set>
                                    <p:animEffect transition="in" filter="fade">
                                      <p:cBhvr>
                                        <p:cTn id="31" dur="500"/>
                                        <p:tgtEl>
                                          <p:spTgt spid="410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4106"/>
                                        </p:tgtEl>
                                        <p:attrNameLst>
                                          <p:attrName>style.visibility</p:attrName>
                                        </p:attrNameLst>
                                      </p:cBhvr>
                                      <p:to>
                                        <p:strVal val="visible"/>
                                      </p:to>
                                    </p:set>
                                    <p:animEffect transition="in" filter="fade">
                                      <p:cBhvr>
                                        <p:cTn id="40" dur="500"/>
                                        <p:tgtEl>
                                          <p:spTgt spid="4106"/>
                                        </p:tgtEl>
                                      </p:cBhvr>
                                    </p:animEffect>
                                  </p:childTnLst>
                                </p:cTn>
                              </p:par>
                              <p:par>
                                <p:cTn id="41" presetID="10"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nodeType="withEffect">
                                  <p:stCondLst>
                                    <p:cond delay="0"/>
                                  </p:stCondLst>
                                  <p:childTnLst>
                                    <p:set>
                                      <p:cBhvr>
                                        <p:cTn id="48" dur="1" fill="hold">
                                          <p:stCondLst>
                                            <p:cond delay="0"/>
                                          </p:stCondLst>
                                        </p:cTn>
                                        <p:tgtEl>
                                          <p:spTgt spid="4098"/>
                                        </p:tgtEl>
                                        <p:attrNameLst>
                                          <p:attrName>style.visibility</p:attrName>
                                        </p:attrNameLst>
                                      </p:cBhvr>
                                      <p:to>
                                        <p:strVal val="visible"/>
                                      </p:to>
                                    </p:set>
                                    <p:animEffect transition="in" filter="fade">
                                      <p:cBhvr>
                                        <p:cTn id="49" dur="500"/>
                                        <p:tgtEl>
                                          <p:spTgt spid="4098"/>
                                        </p:tgtEl>
                                      </p:cBhvr>
                                    </p:animEffect>
                                  </p:childTnLst>
                                </p:cTn>
                              </p:par>
                              <p:par>
                                <p:cTn id="50" presetID="10" presetClass="entr" presetSubtype="0"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par>
                                <p:cTn id="53" presetID="10"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par>
                                <p:cTn id="56" presetID="10" presetClass="entr" presetSubtype="0"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par>
                                <p:cTn id="62" presetID="10" presetClass="entr" presetSubtype="0" fill="hold" nodeType="withEffect">
                                  <p:stCondLst>
                                    <p:cond delay="0"/>
                                  </p:stCondLst>
                                  <p:childTnLst>
                                    <p:set>
                                      <p:cBhvr>
                                        <p:cTn id="63" dur="1" fill="hold">
                                          <p:stCondLst>
                                            <p:cond delay="0"/>
                                          </p:stCondLst>
                                        </p:cTn>
                                        <p:tgtEl>
                                          <p:spTgt spid="4102"/>
                                        </p:tgtEl>
                                        <p:attrNameLst>
                                          <p:attrName>style.visibility</p:attrName>
                                        </p:attrNameLst>
                                      </p:cBhvr>
                                      <p:to>
                                        <p:strVal val="visible"/>
                                      </p:to>
                                    </p:set>
                                    <p:animEffect transition="in" filter="fade">
                                      <p:cBhvr>
                                        <p:cTn id="64" dur="500"/>
                                        <p:tgtEl>
                                          <p:spTgt spid="4102"/>
                                        </p:tgtEl>
                                      </p:cBhvr>
                                    </p:animEffect>
                                  </p:childTnLst>
                                </p:cTn>
                              </p:par>
                              <p:par>
                                <p:cTn id="65" presetID="10" presetClass="entr" presetSubtype="0" fill="hold" nodeType="withEffect">
                                  <p:stCondLst>
                                    <p:cond delay="0"/>
                                  </p:stCondLst>
                                  <p:childTnLst>
                                    <p:set>
                                      <p:cBhvr>
                                        <p:cTn id="66" dur="1" fill="hold">
                                          <p:stCondLst>
                                            <p:cond delay="0"/>
                                          </p:stCondLst>
                                        </p:cTn>
                                        <p:tgtEl>
                                          <p:spTgt spid="4124"/>
                                        </p:tgtEl>
                                        <p:attrNameLst>
                                          <p:attrName>style.visibility</p:attrName>
                                        </p:attrNameLst>
                                      </p:cBhvr>
                                      <p:to>
                                        <p:strVal val="visible"/>
                                      </p:to>
                                    </p:set>
                                    <p:animEffect transition="in" filter="fade">
                                      <p:cBhvr>
                                        <p:cTn id="67" dur="500"/>
                                        <p:tgtEl>
                                          <p:spTgt spid="4124"/>
                                        </p:tgtEl>
                                      </p:cBhvr>
                                    </p:animEffect>
                                  </p:childTnLst>
                                </p:cTn>
                              </p:par>
                              <p:par>
                                <p:cTn id="68" presetID="10" presetClass="entr" presetSubtype="0" fill="hold"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500"/>
                                        <p:tgtEl>
                                          <p:spTgt spid="62"/>
                                        </p:tgtEl>
                                      </p:cBhvr>
                                    </p:animEffect>
                                  </p:childTnLst>
                                </p:cTn>
                              </p:par>
                              <p:par>
                                <p:cTn id="71" presetID="10" presetClass="entr" presetSubtype="0" fill="hold" nodeType="with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fade">
                                      <p:cBhvr>
                                        <p:cTn id="73" dur="500"/>
                                        <p:tgtEl>
                                          <p:spTgt spid="65"/>
                                        </p:tgtEl>
                                      </p:cBhvr>
                                    </p:animEffect>
                                  </p:childTnLst>
                                </p:cTn>
                              </p:par>
                              <p:par>
                                <p:cTn id="74" presetID="10" presetClass="entr" presetSubtype="0" fill="hold"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fade">
                                      <p:cBhvr>
                                        <p:cTn id="76" dur="500"/>
                                        <p:tgtEl>
                                          <p:spTgt spid="59"/>
                                        </p:tgtEl>
                                      </p:cBhvr>
                                    </p:animEffect>
                                  </p:childTnLst>
                                </p:cTn>
                              </p:par>
                              <p:par>
                                <p:cTn id="77" presetID="10" presetClass="entr" presetSubtype="0" fill="hold" nodeType="withEffect">
                                  <p:stCondLst>
                                    <p:cond delay="0"/>
                                  </p:stCondLst>
                                  <p:childTnLst>
                                    <p:set>
                                      <p:cBhvr>
                                        <p:cTn id="78" dur="1" fill="hold">
                                          <p:stCondLst>
                                            <p:cond delay="0"/>
                                          </p:stCondLst>
                                        </p:cTn>
                                        <p:tgtEl>
                                          <p:spTgt spid="4120"/>
                                        </p:tgtEl>
                                        <p:attrNameLst>
                                          <p:attrName>style.visibility</p:attrName>
                                        </p:attrNameLst>
                                      </p:cBhvr>
                                      <p:to>
                                        <p:strVal val="visible"/>
                                      </p:to>
                                    </p:set>
                                    <p:animEffect transition="in" filter="fade">
                                      <p:cBhvr>
                                        <p:cTn id="79" dur="500"/>
                                        <p:tgtEl>
                                          <p:spTgt spid="4120"/>
                                        </p:tgtEl>
                                      </p:cBhvr>
                                    </p:animEffect>
                                  </p:childTnLst>
                                </p:cTn>
                              </p:par>
                              <p:par>
                                <p:cTn id="80" presetID="10" presetClass="entr" presetSubtype="0" fill="hold" nodeType="withEffect">
                                  <p:stCondLst>
                                    <p:cond delay="0"/>
                                  </p:stCondLst>
                                  <p:childTnLst>
                                    <p:set>
                                      <p:cBhvr>
                                        <p:cTn id="81" dur="1" fill="hold">
                                          <p:stCondLst>
                                            <p:cond delay="0"/>
                                          </p:stCondLst>
                                        </p:cTn>
                                        <p:tgtEl>
                                          <p:spTgt spid="4122"/>
                                        </p:tgtEl>
                                        <p:attrNameLst>
                                          <p:attrName>style.visibility</p:attrName>
                                        </p:attrNameLst>
                                      </p:cBhvr>
                                      <p:to>
                                        <p:strVal val="visible"/>
                                      </p:to>
                                    </p:set>
                                    <p:animEffect transition="in" filter="fade">
                                      <p:cBhvr>
                                        <p:cTn id="82" dur="500"/>
                                        <p:tgtEl>
                                          <p:spTgt spid="4122"/>
                                        </p:tgtEl>
                                      </p:cBhvr>
                                    </p:animEffect>
                                  </p:childTnLst>
                                </p:cTn>
                              </p:par>
                              <p:par>
                                <p:cTn id="83" presetID="10" presetClass="entr" presetSubtype="0" fill="hold" nodeType="with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fade">
                                      <p:cBhvr>
                                        <p:cTn id="85" dur="500"/>
                                        <p:tgtEl>
                                          <p:spTgt spid="64"/>
                                        </p:tgtEl>
                                      </p:cBhvr>
                                    </p:animEffect>
                                  </p:childTnLst>
                                </p:cTn>
                              </p:par>
                              <p:par>
                                <p:cTn id="86" presetID="10" presetClass="entr" presetSubtype="0" fill="hold" nodeType="withEffect">
                                  <p:stCondLst>
                                    <p:cond delay="0"/>
                                  </p:stCondLst>
                                  <p:childTnLst>
                                    <p:set>
                                      <p:cBhvr>
                                        <p:cTn id="87" dur="1" fill="hold">
                                          <p:stCondLst>
                                            <p:cond delay="0"/>
                                          </p:stCondLst>
                                        </p:cTn>
                                        <p:tgtEl>
                                          <p:spTgt spid="58"/>
                                        </p:tgtEl>
                                        <p:attrNameLst>
                                          <p:attrName>style.visibility</p:attrName>
                                        </p:attrNameLst>
                                      </p:cBhvr>
                                      <p:to>
                                        <p:strVal val="visible"/>
                                      </p:to>
                                    </p:set>
                                    <p:animEffect transition="in" filter="fade">
                                      <p:cBhvr>
                                        <p:cTn id="88" dur="500"/>
                                        <p:tgtEl>
                                          <p:spTgt spid="58"/>
                                        </p:tgtEl>
                                      </p:cBhvr>
                                    </p:animEffect>
                                  </p:childTnLst>
                                </p:cTn>
                              </p:par>
                              <p:par>
                                <p:cTn id="89" presetID="10" presetClass="entr" presetSubtype="0" fill="hold" nodeType="withEffect">
                                  <p:stCondLst>
                                    <p:cond delay="0"/>
                                  </p:stCondLst>
                                  <p:childTnLst>
                                    <p:set>
                                      <p:cBhvr>
                                        <p:cTn id="90" dur="1" fill="hold">
                                          <p:stCondLst>
                                            <p:cond delay="0"/>
                                          </p:stCondLst>
                                        </p:cTn>
                                        <p:tgtEl>
                                          <p:spTgt spid="4116"/>
                                        </p:tgtEl>
                                        <p:attrNameLst>
                                          <p:attrName>style.visibility</p:attrName>
                                        </p:attrNameLst>
                                      </p:cBhvr>
                                      <p:to>
                                        <p:strVal val="visible"/>
                                      </p:to>
                                    </p:set>
                                    <p:animEffect transition="in" filter="fade">
                                      <p:cBhvr>
                                        <p:cTn id="91" dur="500"/>
                                        <p:tgtEl>
                                          <p:spTgt spid="4116"/>
                                        </p:tgtEl>
                                      </p:cBhvr>
                                    </p:animEffect>
                                  </p:childTnLst>
                                </p:cTn>
                              </p:par>
                              <p:par>
                                <p:cTn id="92" presetID="10"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fade">
                                      <p:cBhvr>
                                        <p:cTn id="94" dur="500"/>
                                        <p:tgtEl>
                                          <p:spTgt spid="50"/>
                                        </p:tgtEl>
                                      </p:cBhvr>
                                    </p:animEffect>
                                  </p:childTnLst>
                                </p:cTn>
                              </p:par>
                              <p:par>
                                <p:cTn id="95" presetID="10" presetClass="entr" presetSubtype="0" fill="hold" nodeType="withEffect">
                                  <p:stCondLst>
                                    <p:cond delay="0"/>
                                  </p:stCondLst>
                                  <p:childTnLst>
                                    <p:set>
                                      <p:cBhvr>
                                        <p:cTn id="96" dur="1" fill="hold">
                                          <p:stCondLst>
                                            <p:cond delay="0"/>
                                          </p:stCondLst>
                                        </p:cTn>
                                        <p:tgtEl>
                                          <p:spTgt spid="51"/>
                                        </p:tgtEl>
                                        <p:attrNameLst>
                                          <p:attrName>style.visibility</p:attrName>
                                        </p:attrNameLst>
                                      </p:cBhvr>
                                      <p:to>
                                        <p:strVal val="visible"/>
                                      </p:to>
                                    </p:set>
                                    <p:animEffect transition="in" filter="fade">
                                      <p:cBhvr>
                                        <p:cTn id="97" dur="500"/>
                                        <p:tgtEl>
                                          <p:spTgt spid="5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03"/>
                                        </p:tgtEl>
                                        <p:attrNameLst>
                                          <p:attrName>style.visibility</p:attrName>
                                        </p:attrNameLst>
                                      </p:cBhvr>
                                      <p:to>
                                        <p:strVal val="visible"/>
                                      </p:to>
                                    </p:set>
                                    <p:animEffect transition="in" filter="fade">
                                      <p:cBhvr>
                                        <p:cTn id="102" dur="500"/>
                                        <p:tgtEl>
                                          <p:spTgt spid="103"/>
                                        </p:tgtEl>
                                      </p:cBhvr>
                                    </p:animEffect>
                                  </p:childTnLst>
                                </p:cTn>
                              </p:par>
                              <p:par>
                                <p:cTn id="103" presetID="10" presetClass="entr" presetSubtype="0" fill="hold" nodeType="withEffect">
                                  <p:stCondLst>
                                    <p:cond delay="0"/>
                                  </p:stCondLst>
                                  <p:childTnLst>
                                    <p:set>
                                      <p:cBhvr>
                                        <p:cTn id="104" dur="1" fill="hold">
                                          <p:stCondLst>
                                            <p:cond delay="0"/>
                                          </p:stCondLst>
                                        </p:cTn>
                                        <p:tgtEl>
                                          <p:spTgt spid="98"/>
                                        </p:tgtEl>
                                        <p:attrNameLst>
                                          <p:attrName>style.visibility</p:attrName>
                                        </p:attrNameLst>
                                      </p:cBhvr>
                                      <p:to>
                                        <p:strVal val="visible"/>
                                      </p:to>
                                    </p:set>
                                    <p:animEffect transition="in" filter="fade">
                                      <p:cBhvr>
                                        <p:cTn id="105" dur="500"/>
                                        <p:tgtEl>
                                          <p:spTgt spid="98"/>
                                        </p:tgtEl>
                                      </p:cBhvr>
                                    </p:animEffect>
                                  </p:childTnLst>
                                </p:cTn>
                              </p:par>
                              <p:par>
                                <p:cTn id="106" presetID="10" presetClass="entr" presetSubtype="0" fill="hold" nodeType="withEffect">
                                  <p:stCondLst>
                                    <p:cond delay="0"/>
                                  </p:stCondLst>
                                  <p:childTnLst>
                                    <p:set>
                                      <p:cBhvr>
                                        <p:cTn id="107" dur="1" fill="hold">
                                          <p:stCondLst>
                                            <p:cond delay="0"/>
                                          </p:stCondLst>
                                        </p:cTn>
                                        <p:tgtEl>
                                          <p:spTgt spid="102"/>
                                        </p:tgtEl>
                                        <p:attrNameLst>
                                          <p:attrName>style.visibility</p:attrName>
                                        </p:attrNameLst>
                                      </p:cBhvr>
                                      <p:to>
                                        <p:strVal val="visible"/>
                                      </p:to>
                                    </p:set>
                                    <p:animEffect transition="in" filter="fade">
                                      <p:cBhvr>
                                        <p:cTn id="108" dur="500"/>
                                        <p:tgtEl>
                                          <p:spTgt spid="102"/>
                                        </p:tgtEl>
                                      </p:cBhvr>
                                    </p:animEffect>
                                  </p:childTnLst>
                                </p:cTn>
                              </p:par>
                              <p:par>
                                <p:cTn id="109" presetID="10" presetClass="entr" presetSubtype="0"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Effect transition="in" filter="fade">
                                      <p:cBhvr>
                                        <p:cTn id="111" dur="500"/>
                                        <p:tgtEl>
                                          <p:spTgt spid="109"/>
                                        </p:tgtEl>
                                      </p:cBhvr>
                                    </p:animEffect>
                                  </p:childTnLst>
                                </p:cTn>
                              </p:par>
                              <p:par>
                                <p:cTn id="112" presetID="10" presetClass="entr" presetSubtype="0" fill="hold" nodeType="withEffect">
                                  <p:stCondLst>
                                    <p:cond delay="0"/>
                                  </p:stCondLst>
                                  <p:childTnLst>
                                    <p:set>
                                      <p:cBhvr>
                                        <p:cTn id="113" dur="1" fill="hold">
                                          <p:stCondLst>
                                            <p:cond delay="0"/>
                                          </p:stCondLst>
                                        </p:cTn>
                                        <p:tgtEl>
                                          <p:spTgt spid="99"/>
                                        </p:tgtEl>
                                        <p:attrNameLst>
                                          <p:attrName>style.visibility</p:attrName>
                                        </p:attrNameLst>
                                      </p:cBhvr>
                                      <p:to>
                                        <p:strVal val="visible"/>
                                      </p:to>
                                    </p:set>
                                    <p:animEffect transition="in" filter="fade">
                                      <p:cBhvr>
                                        <p:cTn id="114" dur="500"/>
                                        <p:tgtEl>
                                          <p:spTgt spid="99"/>
                                        </p:tgtEl>
                                      </p:cBhvr>
                                    </p:animEffect>
                                  </p:childTnLst>
                                </p:cTn>
                              </p:par>
                              <p:par>
                                <p:cTn id="115" presetID="10" presetClass="entr" presetSubtype="0" fill="hold" nodeType="withEffect">
                                  <p:stCondLst>
                                    <p:cond delay="0"/>
                                  </p:stCondLst>
                                  <p:childTnLst>
                                    <p:set>
                                      <p:cBhvr>
                                        <p:cTn id="116" dur="1" fill="hold">
                                          <p:stCondLst>
                                            <p:cond delay="0"/>
                                          </p:stCondLst>
                                        </p:cTn>
                                        <p:tgtEl>
                                          <p:spTgt spid="105"/>
                                        </p:tgtEl>
                                        <p:attrNameLst>
                                          <p:attrName>style.visibility</p:attrName>
                                        </p:attrNameLst>
                                      </p:cBhvr>
                                      <p:to>
                                        <p:strVal val="visible"/>
                                      </p:to>
                                    </p:set>
                                    <p:animEffect transition="in" filter="fade">
                                      <p:cBhvr>
                                        <p:cTn id="117" dur="500"/>
                                        <p:tgtEl>
                                          <p:spTgt spid="105"/>
                                        </p:tgtEl>
                                      </p:cBhvr>
                                    </p:animEffect>
                                  </p:childTnLst>
                                </p:cTn>
                              </p:par>
                              <p:par>
                                <p:cTn id="118" presetID="10" presetClass="entr" presetSubtype="0" fill="hold" nodeType="withEffect">
                                  <p:stCondLst>
                                    <p:cond delay="0"/>
                                  </p:stCondLst>
                                  <p:childTnLst>
                                    <p:set>
                                      <p:cBhvr>
                                        <p:cTn id="119" dur="1" fill="hold">
                                          <p:stCondLst>
                                            <p:cond delay="0"/>
                                          </p:stCondLst>
                                        </p:cTn>
                                        <p:tgtEl>
                                          <p:spTgt spid="100"/>
                                        </p:tgtEl>
                                        <p:attrNameLst>
                                          <p:attrName>style.visibility</p:attrName>
                                        </p:attrNameLst>
                                      </p:cBhvr>
                                      <p:to>
                                        <p:strVal val="visible"/>
                                      </p:to>
                                    </p:set>
                                    <p:animEffect transition="in" filter="fade">
                                      <p:cBhvr>
                                        <p:cTn id="120" dur="500"/>
                                        <p:tgtEl>
                                          <p:spTgt spid="100"/>
                                        </p:tgtEl>
                                      </p:cBhvr>
                                    </p:animEffect>
                                  </p:childTnLst>
                                </p:cTn>
                              </p:par>
                              <p:par>
                                <p:cTn id="121" presetID="10" presetClass="entr" presetSubtype="0" fill="hold" nodeType="withEffect">
                                  <p:stCondLst>
                                    <p:cond delay="0"/>
                                  </p:stCondLst>
                                  <p:childTnLst>
                                    <p:set>
                                      <p:cBhvr>
                                        <p:cTn id="122" dur="1" fill="hold">
                                          <p:stCondLst>
                                            <p:cond delay="0"/>
                                          </p:stCondLst>
                                        </p:cTn>
                                        <p:tgtEl>
                                          <p:spTgt spid="104"/>
                                        </p:tgtEl>
                                        <p:attrNameLst>
                                          <p:attrName>style.visibility</p:attrName>
                                        </p:attrNameLst>
                                      </p:cBhvr>
                                      <p:to>
                                        <p:strVal val="visible"/>
                                      </p:to>
                                    </p:set>
                                    <p:animEffect transition="in" filter="fade">
                                      <p:cBhvr>
                                        <p:cTn id="123" dur="500"/>
                                        <p:tgtEl>
                                          <p:spTgt spid="104"/>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117"/>
                                        </p:tgtEl>
                                        <p:attrNameLst>
                                          <p:attrName>style.visibility</p:attrName>
                                        </p:attrNameLst>
                                      </p:cBhvr>
                                      <p:to>
                                        <p:strVal val="visible"/>
                                      </p:to>
                                    </p:set>
                                    <p:animEffect transition="in" filter="fade">
                                      <p:cBhvr>
                                        <p:cTn id="128" dur="500"/>
                                        <p:tgtEl>
                                          <p:spTgt spid="117"/>
                                        </p:tgtEl>
                                      </p:cBhvr>
                                    </p:animEffect>
                                  </p:childTnLst>
                                </p:cTn>
                              </p:par>
                              <p:par>
                                <p:cTn id="129" presetID="10" presetClass="entr" presetSubtype="0" fill="hold" nodeType="withEffect">
                                  <p:stCondLst>
                                    <p:cond delay="0"/>
                                  </p:stCondLst>
                                  <p:childTnLst>
                                    <p:set>
                                      <p:cBhvr>
                                        <p:cTn id="130" dur="1" fill="hold">
                                          <p:stCondLst>
                                            <p:cond delay="0"/>
                                          </p:stCondLst>
                                        </p:cTn>
                                        <p:tgtEl>
                                          <p:spTgt spid="115"/>
                                        </p:tgtEl>
                                        <p:attrNameLst>
                                          <p:attrName>style.visibility</p:attrName>
                                        </p:attrNameLst>
                                      </p:cBhvr>
                                      <p:to>
                                        <p:strVal val="visible"/>
                                      </p:to>
                                    </p:set>
                                    <p:animEffect transition="in" filter="fade">
                                      <p:cBhvr>
                                        <p:cTn id="131" dur="500"/>
                                        <p:tgtEl>
                                          <p:spTgt spid="115"/>
                                        </p:tgtEl>
                                      </p:cBhvr>
                                    </p:animEffect>
                                  </p:childTnLst>
                                </p:cTn>
                              </p:par>
                              <p:par>
                                <p:cTn id="132" presetID="10" presetClass="entr" presetSubtype="0" fill="hold" nodeType="withEffect">
                                  <p:stCondLst>
                                    <p:cond delay="0"/>
                                  </p:stCondLst>
                                  <p:childTnLst>
                                    <p:set>
                                      <p:cBhvr>
                                        <p:cTn id="133" dur="1" fill="hold">
                                          <p:stCondLst>
                                            <p:cond delay="0"/>
                                          </p:stCondLst>
                                        </p:cTn>
                                        <p:tgtEl>
                                          <p:spTgt spid="116"/>
                                        </p:tgtEl>
                                        <p:attrNameLst>
                                          <p:attrName>style.visibility</p:attrName>
                                        </p:attrNameLst>
                                      </p:cBhvr>
                                      <p:to>
                                        <p:strVal val="visible"/>
                                      </p:to>
                                    </p:set>
                                    <p:animEffect transition="in" filter="fade">
                                      <p:cBhvr>
                                        <p:cTn id="134" dur="500"/>
                                        <p:tgtEl>
                                          <p:spTgt spid="116"/>
                                        </p:tgtEl>
                                      </p:cBhvr>
                                    </p:animEffect>
                                  </p:childTnLst>
                                </p:cTn>
                              </p:par>
                            </p:childTnLst>
                          </p:cTn>
                        </p:par>
                      </p:childTnLst>
                    </p:cTn>
                  </p:par>
                  <p:par>
                    <p:cTn id="135" fill="hold">
                      <p:stCondLst>
                        <p:cond delay="indefinite"/>
                      </p:stCondLst>
                      <p:childTnLst>
                        <p:par>
                          <p:cTn id="136" fill="hold">
                            <p:stCondLst>
                              <p:cond delay="0"/>
                            </p:stCondLst>
                            <p:childTnLst>
                              <p:par>
                                <p:cTn id="137" presetID="9" presetClass="emph" presetSubtype="0" nodeType="clickEffect">
                                  <p:stCondLst>
                                    <p:cond delay="0"/>
                                  </p:stCondLst>
                                  <p:childTnLst>
                                    <p:set>
                                      <p:cBhvr rctx="PPT">
                                        <p:cTn id="138" dur="indefinite"/>
                                        <p:tgtEl>
                                          <p:spTgt spid="4114"/>
                                        </p:tgtEl>
                                        <p:attrNameLst>
                                          <p:attrName>style.opacity</p:attrName>
                                        </p:attrNameLst>
                                      </p:cBhvr>
                                      <p:to>
                                        <p:strVal val="0.5"/>
                                      </p:to>
                                    </p:set>
                                    <p:animEffect filter="image" prLst="opacity: 0.5">
                                      <p:cBhvr rctx="IE">
                                        <p:cTn id="139" dur="indefinite"/>
                                        <p:tgtEl>
                                          <p:spTgt spid="4114"/>
                                        </p:tgtEl>
                                      </p:cBhvr>
                                    </p:animEffect>
                                  </p:childTnLst>
                                </p:cTn>
                              </p:par>
                              <p:par>
                                <p:cTn id="140" presetID="9" presetClass="emph" presetSubtype="0" nodeType="withEffect">
                                  <p:stCondLst>
                                    <p:cond delay="0"/>
                                  </p:stCondLst>
                                  <p:childTnLst>
                                    <p:set>
                                      <p:cBhvr rctx="PPT">
                                        <p:cTn id="141" dur="indefinite"/>
                                        <p:tgtEl>
                                          <p:spTgt spid="4112"/>
                                        </p:tgtEl>
                                        <p:attrNameLst>
                                          <p:attrName>style.opacity</p:attrName>
                                        </p:attrNameLst>
                                      </p:cBhvr>
                                      <p:to>
                                        <p:strVal val="0.5"/>
                                      </p:to>
                                    </p:set>
                                    <p:animEffect filter="image" prLst="opacity: 0.5">
                                      <p:cBhvr rctx="IE">
                                        <p:cTn id="142" dur="indefinite"/>
                                        <p:tgtEl>
                                          <p:spTgt spid="4112"/>
                                        </p:tgtEl>
                                      </p:cBhvr>
                                    </p:animEffect>
                                  </p:childTnLst>
                                </p:cTn>
                              </p:par>
                              <p:par>
                                <p:cTn id="143" presetID="9" presetClass="emph" presetSubtype="0" nodeType="withEffect">
                                  <p:stCondLst>
                                    <p:cond delay="0"/>
                                  </p:stCondLst>
                                  <p:childTnLst>
                                    <p:set>
                                      <p:cBhvr rctx="PPT">
                                        <p:cTn id="144" dur="indefinite"/>
                                        <p:tgtEl>
                                          <p:spTgt spid="45"/>
                                        </p:tgtEl>
                                        <p:attrNameLst>
                                          <p:attrName>style.opacity</p:attrName>
                                        </p:attrNameLst>
                                      </p:cBhvr>
                                      <p:to>
                                        <p:strVal val="0.5"/>
                                      </p:to>
                                    </p:set>
                                    <p:animEffect filter="image" prLst="opacity: 0.5">
                                      <p:cBhvr rctx="IE">
                                        <p:cTn id="145" dur="indefinite"/>
                                        <p:tgtEl>
                                          <p:spTgt spid="45"/>
                                        </p:tgtEl>
                                      </p:cBhvr>
                                    </p:animEffect>
                                  </p:childTnLst>
                                </p:cTn>
                              </p:par>
                              <p:par>
                                <p:cTn id="146" presetID="9" presetClass="emph" presetSubtype="0" nodeType="withEffect">
                                  <p:stCondLst>
                                    <p:cond delay="0"/>
                                  </p:stCondLst>
                                  <p:childTnLst>
                                    <p:set>
                                      <p:cBhvr rctx="PPT">
                                        <p:cTn id="147" dur="indefinite"/>
                                        <p:tgtEl>
                                          <p:spTgt spid="47"/>
                                        </p:tgtEl>
                                        <p:attrNameLst>
                                          <p:attrName>style.opacity</p:attrName>
                                        </p:attrNameLst>
                                      </p:cBhvr>
                                      <p:to>
                                        <p:strVal val="0.5"/>
                                      </p:to>
                                    </p:set>
                                    <p:animEffect filter="image" prLst="opacity: 0.5">
                                      <p:cBhvr rctx="IE">
                                        <p:cTn id="148" dur="indefinite"/>
                                        <p:tgtEl>
                                          <p:spTgt spid="47"/>
                                        </p:tgtEl>
                                      </p:cBhvr>
                                    </p:animEffect>
                                  </p:childTnLst>
                                </p:cTn>
                              </p:par>
                              <p:par>
                                <p:cTn id="149" presetID="9" presetClass="emph" presetSubtype="0" nodeType="withEffect">
                                  <p:stCondLst>
                                    <p:cond delay="0"/>
                                  </p:stCondLst>
                                  <p:childTnLst>
                                    <p:set>
                                      <p:cBhvr rctx="PPT">
                                        <p:cTn id="150" dur="indefinite"/>
                                        <p:tgtEl>
                                          <p:spTgt spid="44"/>
                                        </p:tgtEl>
                                        <p:attrNameLst>
                                          <p:attrName>style.opacity</p:attrName>
                                        </p:attrNameLst>
                                      </p:cBhvr>
                                      <p:to>
                                        <p:strVal val="0.5"/>
                                      </p:to>
                                    </p:set>
                                    <p:animEffect filter="image" prLst="opacity: 0.5">
                                      <p:cBhvr rctx="IE">
                                        <p:cTn id="151" dur="indefinite"/>
                                        <p:tgtEl>
                                          <p:spTgt spid="44"/>
                                        </p:tgtEl>
                                      </p:cBhvr>
                                    </p:animEffect>
                                  </p:childTnLst>
                                </p:cTn>
                              </p:par>
                              <p:par>
                                <p:cTn id="152" presetID="9" presetClass="emph" presetSubtype="0" nodeType="withEffect">
                                  <p:stCondLst>
                                    <p:cond delay="0"/>
                                  </p:stCondLst>
                                  <p:childTnLst>
                                    <p:set>
                                      <p:cBhvr rctx="PPT">
                                        <p:cTn id="153" dur="indefinite"/>
                                        <p:tgtEl>
                                          <p:spTgt spid="4110"/>
                                        </p:tgtEl>
                                        <p:attrNameLst>
                                          <p:attrName>style.opacity</p:attrName>
                                        </p:attrNameLst>
                                      </p:cBhvr>
                                      <p:to>
                                        <p:strVal val="0.5"/>
                                      </p:to>
                                    </p:set>
                                    <p:animEffect filter="image" prLst="opacity: 0.5">
                                      <p:cBhvr rctx="IE">
                                        <p:cTn id="154" dur="indefinite"/>
                                        <p:tgtEl>
                                          <p:spTgt spid="4110"/>
                                        </p:tgtEl>
                                      </p:cBhvr>
                                    </p:animEffect>
                                  </p:childTnLst>
                                </p:cTn>
                              </p:par>
                              <p:par>
                                <p:cTn id="155" presetID="9" presetClass="emph" presetSubtype="0" nodeType="withEffect">
                                  <p:stCondLst>
                                    <p:cond delay="0"/>
                                  </p:stCondLst>
                                  <p:childTnLst>
                                    <p:set>
                                      <p:cBhvr rctx="PPT">
                                        <p:cTn id="156" dur="indefinite"/>
                                        <p:tgtEl>
                                          <p:spTgt spid="40"/>
                                        </p:tgtEl>
                                        <p:attrNameLst>
                                          <p:attrName>style.opacity</p:attrName>
                                        </p:attrNameLst>
                                      </p:cBhvr>
                                      <p:to>
                                        <p:strVal val="0.5"/>
                                      </p:to>
                                    </p:set>
                                    <p:animEffect filter="image" prLst="opacity: 0.5">
                                      <p:cBhvr rctx="IE">
                                        <p:cTn id="157" dur="indefinite"/>
                                        <p:tgtEl>
                                          <p:spTgt spid="40"/>
                                        </p:tgtEl>
                                      </p:cBhvr>
                                    </p:animEffect>
                                  </p:childTnLst>
                                </p:cTn>
                              </p:par>
                              <p:par>
                                <p:cTn id="158" presetID="9" presetClass="emph" presetSubtype="0" nodeType="withEffect">
                                  <p:stCondLst>
                                    <p:cond delay="0"/>
                                  </p:stCondLst>
                                  <p:childTnLst>
                                    <p:set>
                                      <p:cBhvr rctx="PPT">
                                        <p:cTn id="159" dur="indefinite"/>
                                        <p:tgtEl>
                                          <p:spTgt spid="39"/>
                                        </p:tgtEl>
                                        <p:attrNameLst>
                                          <p:attrName>style.opacity</p:attrName>
                                        </p:attrNameLst>
                                      </p:cBhvr>
                                      <p:to>
                                        <p:strVal val="0.5"/>
                                      </p:to>
                                    </p:set>
                                    <p:animEffect filter="image" prLst="opacity: 0.5">
                                      <p:cBhvr rctx="IE">
                                        <p:cTn id="160" dur="indefinite"/>
                                        <p:tgtEl>
                                          <p:spTgt spid="39"/>
                                        </p:tgtEl>
                                      </p:cBhvr>
                                    </p:animEffect>
                                  </p:childTnLst>
                                </p:cTn>
                              </p:par>
                              <p:par>
                                <p:cTn id="161" presetID="9" presetClass="emph" presetSubtype="0" nodeType="withEffect">
                                  <p:stCondLst>
                                    <p:cond delay="0"/>
                                  </p:stCondLst>
                                  <p:childTnLst>
                                    <p:set>
                                      <p:cBhvr rctx="PPT">
                                        <p:cTn id="162" dur="indefinite"/>
                                        <p:tgtEl>
                                          <p:spTgt spid="4100"/>
                                        </p:tgtEl>
                                        <p:attrNameLst>
                                          <p:attrName>style.opacity</p:attrName>
                                        </p:attrNameLst>
                                      </p:cBhvr>
                                      <p:to>
                                        <p:strVal val="0.5"/>
                                      </p:to>
                                    </p:set>
                                    <p:animEffect filter="image" prLst="opacity: 0.5">
                                      <p:cBhvr rctx="IE">
                                        <p:cTn id="163" dur="indefinite"/>
                                        <p:tgtEl>
                                          <p:spTgt spid="4100"/>
                                        </p:tgtEl>
                                      </p:cBhvr>
                                    </p:animEffect>
                                  </p:childTnLst>
                                </p:cTn>
                              </p:par>
                              <p:par>
                                <p:cTn id="164" presetID="9" presetClass="emph" presetSubtype="0" nodeType="withEffect">
                                  <p:stCondLst>
                                    <p:cond delay="0"/>
                                  </p:stCondLst>
                                  <p:childTnLst>
                                    <p:set>
                                      <p:cBhvr rctx="PPT">
                                        <p:cTn id="165" dur="indefinite"/>
                                        <p:tgtEl>
                                          <p:spTgt spid="18"/>
                                        </p:tgtEl>
                                        <p:attrNameLst>
                                          <p:attrName>style.opacity</p:attrName>
                                        </p:attrNameLst>
                                      </p:cBhvr>
                                      <p:to>
                                        <p:strVal val="0.5"/>
                                      </p:to>
                                    </p:set>
                                    <p:animEffect filter="image" prLst="opacity: 0.5">
                                      <p:cBhvr rctx="IE">
                                        <p:cTn id="166" dur="indefinite"/>
                                        <p:tgtEl>
                                          <p:spTgt spid="18"/>
                                        </p:tgtEl>
                                      </p:cBhvr>
                                    </p:animEffect>
                                  </p:childTnLst>
                                </p:cTn>
                              </p:par>
                              <p:par>
                                <p:cTn id="167" presetID="9" presetClass="emph" presetSubtype="0" nodeType="withEffect">
                                  <p:stCondLst>
                                    <p:cond delay="0"/>
                                  </p:stCondLst>
                                  <p:childTnLst>
                                    <p:set>
                                      <p:cBhvr rctx="PPT">
                                        <p:cTn id="168" dur="indefinite"/>
                                        <p:tgtEl>
                                          <p:spTgt spid="17"/>
                                        </p:tgtEl>
                                        <p:attrNameLst>
                                          <p:attrName>style.opacity</p:attrName>
                                        </p:attrNameLst>
                                      </p:cBhvr>
                                      <p:to>
                                        <p:strVal val="0.5"/>
                                      </p:to>
                                    </p:set>
                                    <p:animEffect filter="image" prLst="opacity: 0.5">
                                      <p:cBhvr rctx="IE">
                                        <p:cTn id="169" dur="indefinite"/>
                                        <p:tgtEl>
                                          <p:spTgt spid="17"/>
                                        </p:tgtEl>
                                      </p:cBhvr>
                                    </p:animEffect>
                                  </p:childTnLst>
                                </p:cTn>
                              </p:par>
                              <p:par>
                                <p:cTn id="170" presetID="9" presetClass="emph" presetSubtype="0" nodeType="withEffect">
                                  <p:stCondLst>
                                    <p:cond delay="0"/>
                                  </p:stCondLst>
                                  <p:childTnLst>
                                    <p:set>
                                      <p:cBhvr rctx="PPT">
                                        <p:cTn id="171" dur="indefinite"/>
                                        <p:tgtEl>
                                          <p:spTgt spid="4106"/>
                                        </p:tgtEl>
                                        <p:attrNameLst>
                                          <p:attrName>style.opacity</p:attrName>
                                        </p:attrNameLst>
                                      </p:cBhvr>
                                      <p:to>
                                        <p:strVal val="0.5"/>
                                      </p:to>
                                    </p:set>
                                    <p:animEffect filter="image" prLst="opacity: 0.5">
                                      <p:cBhvr rctx="IE">
                                        <p:cTn id="172" dur="indefinite"/>
                                        <p:tgtEl>
                                          <p:spTgt spid="4106"/>
                                        </p:tgtEl>
                                      </p:cBhvr>
                                    </p:animEffect>
                                  </p:childTnLst>
                                </p:cTn>
                              </p:par>
                              <p:par>
                                <p:cTn id="173" presetID="9" presetClass="emph" presetSubtype="0" nodeType="withEffect">
                                  <p:stCondLst>
                                    <p:cond delay="0"/>
                                  </p:stCondLst>
                                  <p:childTnLst>
                                    <p:set>
                                      <p:cBhvr rctx="PPT">
                                        <p:cTn id="174" dur="indefinite"/>
                                        <p:tgtEl>
                                          <p:spTgt spid="37"/>
                                        </p:tgtEl>
                                        <p:attrNameLst>
                                          <p:attrName>style.opacity</p:attrName>
                                        </p:attrNameLst>
                                      </p:cBhvr>
                                      <p:to>
                                        <p:strVal val="0.5"/>
                                      </p:to>
                                    </p:set>
                                    <p:animEffect filter="image" prLst="opacity: 0.5">
                                      <p:cBhvr rctx="IE">
                                        <p:cTn id="175" dur="indefinite"/>
                                        <p:tgtEl>
                                          <p:spTgt spid="37"/>
                                        </p:tgtEl>
                                      </p:cBhvr>
                                    </p:animEffect>
                                  </p:childTnLst>
                                </p:cTn>
                              </p:par>
                              <p:par>
                                <p:cTn id="176" presetID="9" presetClass="emph" presetSubtype="0" nodeType="withEffect">
                                  <p:stCondLst>
                                    <p:cond delay="0"/>
                                  </p:stCondLst>
                                  <p:childTnLst>
                                    <p:set>
                                      <p:cBhvr rctx="PPT">
                                        <p:cTn id="177" dur="indefinite"/>
                                        <p:tgtEl>
                                          <p:spTgt spid="36"/>
                                        </p:tgtEl>
                                        <p:attrNameLst>
                                          <p:attrName>style.opacity</p:attrName>
                                        </p:attrNameLst>
                                      </p:cBhvr>
                                      <p:to>
                                        <p:strVal val="0.5"/>
                                      </p:to>
                                    </p:set>
                                    <p:animEffect filter="image" prLst="opacity: 0.5">
                                      <p:cBhvr rctx="IE">
                                        <p:cTn id="178" dur="indefinite"/>
                                        <p:tgtEl>
                                          <p:spTgt spid="36"/>
                                        </p:tgtEl>
                                      </p:cBhvr>
                                    </p:animEffect>
                                  </p:childTnLst>
                                </p:cTn>
                              </p:par>
                              <p:par>
                                <p:cTn id="179" presetID="9" presetClass="emph" presetSubtype="0" nodeType="withEffect">
                                  <p:stCondLst>
                                    <p:cond delay="0"/>
                                  </p:stCondLst>
                                  <p:childTnLst>
                                    <p:set>
                                      <p:cBhvr rctx="PPT">
                                        <p:cTn id="180" dur="indefinite"/>
                                        <p:tgtEl>
                                          <p:spTgt spid="3"/>
                                        </p:tgtEl>
                                        <p:attrNameLst>
                                          <p:attrName>style.opacity</p:attrName>
                                        </p:attrNameLst>
                                      </p:cBhvr>
                                      <p:to>
                                        <p:strVal val="0.5"/>
                                      </p:to>
                                    </p:set>
                                    <p:animEffect filter="image" prLst="opacity: 0.5">
                                      <p:cBhvr rctx="IE">
                                        <p:cTn id="181" dur="indefinite"/>
                                        <p:tgtEl>
                                          <p:spTgt spid="3"/>
                                        </p:tgtEl>
                                      </p:cBhvr>
                                    </p:animEffect>
                                  </p:childTnLst>
                                </p:cTn>
                              </p:par>
                              <p:par>
                                <p:cTn id="182" presetID="9" presetClass="emph" presetSubtype="0" nodeType="withEffect">
                                  <p:stCondLst>
                                    <p:cond delay="0"/>
                                  </p:stCondLst>
                                  <p:childTnLst>
                                    <p:set>
                                      <p:cBhvr rctx="PPT">
                                        <p:cTn id="183" dur="indefinite"/>
                                        <p:tgtEl>
                                          <p:spTgt spid="7"/>
                                        </p:tgtEl>
                                        <p:attrNameLst>
                                          <p:attrName>style.opacity</p:attrName>
                                        </p:attrNameLst>
                                      </p:cBhvr>
                                      <p:to>
                                        <p:strVal val="0.5"/>
                                      </p:to>
                                    </p:set>
                                    <p:animEffect filter="image" prLst="opacity: 0.5">
                                      <p:cBhvr rctx="IE">
                                        <p:cTn id="184" dur="indefinite"/>
                                        <p:tgtEl>
                                          <p:spTgt spid="7"/>
                                        </p:tgtEl>
                                      </p:cBhvr>
                                    </p:animEffect>
                                  </p:childTnLst>
                                </p:cTn>
                              </p:par>
                              <p:par>
                                <p:cTn id="185" presetID="9" presetClass="emph" presetSubtype="0" nodeType="withEffect">
                                  <p:stCondLst>
                                    <p:cond delay="0"/>
                                  </p:stCondLst>
                                  <p:childTnLst>
                                    <p:set>
                                      <p:cBhvr rctx="PPT">
                                        <p:cTn id="186" dur="indefinite"/>
                                        <p:tgtEl>
                                          <p:spTgt spid="29"/>
                                        </p:tgtEl>
                                        <p:attrNameLst>
                                          <p:attrName>style.opacity</p:attrName>
                                        </p:attrNameLst>
                                      </p:cBhvr>
                                      <p:to>
                                        <p:strVal val="0.5"/>
                                      </p:to>
                                    </p:set>
                                    <p:animEffect filter="image" prLst="opacity: 0.5">
                                      <p:cBhvr rctx="IE">
                                        <p:cTn id="187" dur="indefinite"/>
                                        <p:tgtEl>
                                          <p:spTgt spid="29"/>
                                        </p:tgtEl>
                                      </p:cBhvr>
                                    </p:animEffect>
                                  </p:childTnLst>
                                </p:cTn>
                              </p:par>
                              <p:par>
                                <p:cTn id="188" presetID="9" presetClass="emph" presetSubtype="0" nodeType="withEffect">
                                  <p:stCondLst>
                                    <p:cond delay="0"/>
                                  </p:stCondLst>
                                  <p:childTnLst>
                                    <p:set>
                                      <p:cBhvr rctx="PPT">
                                        <p:cTn id="189" dur="indefinite"/>
                                        <p:tgtEl>
                                          <p:spTgt spid="30"/>
                                        </p:tgtEl>
                                        <p:attrNameLst>
                                          <p:attrName>style.opacity</p:attrName>
                                        </p:attrNameLst>
                                      </p:cBhvr>
                                      <p:to>
                                        <p:strVal val="0.5"/>
                                      </p:to>
                                    </p:set>
                                    <p:animEffect filter="image" prLst="opacity: 0.5">
                                      <p:cBhvr rctx="IE">
                                        <p:cTn id="190" dur="indefinite"/>
                                        <p:tgtEl>
                                          <p:spTgt spid="30"/>
                                        </p:tgtEl>
                                      </p:cBhvr>
                                    </p:animEffect>
                                  </p:childTnLst>
                                </p:cTn>
                              </p:par>
                              <p:par>
                                <p:cTn id="191" presetID="9" presetClass="emph" presetSubtype="0" nodeType="withEffect">
                                  <p:stCondLst>
                                    <p:cond delay="0"/>
                                  </p:stCondLst>
                                  <p:childTnLst>
                                    <p:set>
                                      <p:cBhvr rctx="PPT">
                                        <p:cTn id="192" dur="indefinite"/>
                                        <p:tgtEl>
                                          <p:spTgt spid="4102"/>
                                        </p:tgtEl>
                                        <p:attrNameLst>
                                          <p:attrName>style.opacity</p:attrName>
                                        </p:attrNameLst>
                                      </p:cBhvr>
                                      <p:to>
                                        <p:strVal val="0.5"/>
                                      </p:to>
                                    </p:set>
                                    <p:animEffect filter="image" prLst="opacity: 0.5">
                                      <p:cBhvr rctx="IE">
                                        <p:cTn id="193" dur="indefinite"/>
                                        <p:tgtEl>
                                          <p:spTgt spid="4102"/>
                                        </p:tgtEl>
                                      </p:cBhvr>
                                    </p:animEffect>
                                  </p:childTnLst>
                                </p:cTn>
                              </p:par>
                              <p:par>
                                <p:cTn id="194" presetID="9" presetClass="emph" presetSubtype="0" nodeType="withEffect">
                                  <p:stCondLst>
                                    <p:cond delay="0"/>
                                  </p:stCondLst>
                                  <p:childTnLst>
                                    <p:set>
                                      <p:cBhvr rctx="PPT">
                                        <p:cTn id="195" dur="indefinite"/>
                                        <p:tgtEl>
                                          <p:spTgt spid="62"/>
                                        </p:tgtEl>
                                        <p:attrNameLst>
                                          <p:attrName>style.opacity</p:attrName>
                                        </p:attrNameLst>
                                      </p:cBhvr>
                                      <p:to>
                                        <p:strVal val="0.5"/>
                                      </p:to>
                                    </p:set>
                                    <p:animEffect filter="image" prLst="opacity: 0.5">
                                      <p:cBhvr rctx="IE">
                                        <p:cTn id="196" dur="indefinite"/>
                                        <p:tgtEl>
                                          <p:spTgt spid="62"/>
                                        </p:tgtEl>
                                      </p:cBhvr>
                                    </p:animEffect>
                                  </p:childTnLst>
                                </p:cTn>
                              </p:par>
                              <p:par>
                                <p:cTn id="197" presetID="9" presetClass="emph" presetSubtype="0" nodeType="withEffect">
                                  <p:stCondLst>
                                    <p:cond delay="0"/>
                                  </p:stCondLst>
                                  <p:childTnLst>
                                    <p:set>
                                      <p:cBhvr rctx="PPT">
                                        <p:cTn id="198" dur="indefinite"/>
                                        <p:tgtEl>
                                          <p:spTgt spid="65"/>
                                        </p:tgtEl>
                                        <p:attrNameLst>
                                          <p:attrName>style.opacity</p:attrName>
                                        </p:attrNameLst>
                                      </p:cBhvr>
                                      <p:to>
                                        <p:strVal val="0.5"/>
                                      </p:to>
                                    </p:set>
                                    <p:animEffect filter="image" prLst="opacity: 0.5">
                                      <p:cBhvr rctx="IE">
                                        <p:cTn id="199" dur="indefinite"/>
                                        <p:tgtEl>
                                          <p:spTgt spid="65"/>
                                        </p:tgtEl>
                                      </p:cBhvr>
                                    </p:animEffect>
                                  </p:childTnLst>
                                </p:cTn>
                              </p:par>
                              <p:par>
                                <p:cTn id="200" presetID="9" presetClass="emph" presetSubtype="0" nodeType="withEffect">
                                  <p:stCondLst>
                                    <p:cond delay="0"/>
                                  </p:stCondLst>
                                  <p:childTnLst>
                                    <p:set>
                                      <p:cBhvr rctx="PPT">
                                        <p:cTn id="201" dur="indefinite"/>
                                        <p:tgtEl>
                                          <p:spTgt spid="59"/>
                                        </p:tgtEl>
                                        <p:attrNameLst>
                                          <p:attrName>style.opacity</p:attrName>
                                        </p:attrNameLst>
                                      </p:cBhvr>
                                      <p:to>
                                        <p:strVal val="0.5"/>
                                      </p:to>
                                    </p:set>
                                    <p:animEffect filter="image" prLst="opacity: 0.5">
                                      <p:cBhvr rctx="IE">
                                        <p:cTn id="202" dur="indefinite"/>
                                        <p:tgtEl>
                                          <p:spTgt spid="59"/>
                                        </p:tgtEl>
                                      </p:cBhvr>
                                    </p:animEffect>
                                  </p:childTnLst>
                                </p:cTn>
                              </p:par>
                              <p:par>
                                <p:cTn id="203" presetID="9" presetClass="emph" presetSubtype="0" nodeType="withEffect">
                                  <p:stCondLst>
                                    <p:cond delay="0"/>
                                  </p:stCondLst>
                                  <p:childTnLst>
                                    <p:set>
                                      <p:cBhvr rctx="PPT">
                                        <p:cTn id="204" dur="indefinite"/>
                                        <p:tgtEl>
                                          <p:spTgt spid="64"/>
                                        </p:tgtEl>
                                        <p:attrNameLst>
                                          <p:attrName>style.opacity</p:attrName>
                                        </p:attrNameLst>
                                      </p:cBhvr>
                                      <p:to>
                                        <p:strVal val="0.5"/>
                                      </p:to>
                                    </p:set>
                                    <p:animEffect filter="image" prLst="opacity: 0.5">
                                      <p:cBhvr rctx="IE">
                                        <p:cTn id="205" dur="indefinite"/>
                                        <p:tgtEl>
                                          <p:spTgt spid="64"/>
                                        </p:tgtEl>
                                      </p:cBhvr>
                                    </p:animEffect>
                                  </p:childTnLst>
                                </p:cTn>
                              </p:par>
                              <p:par>
                                <p:cTn id="206" presetID="9" presetClass="emph" presetSubtype="0" nodeType="withEffect">
                                  <p:stCondLst>
                                    <p:cond delay="0"/>
                                  </p:stCondLst>
                                  <p:childTnLst>
                                    <p:set>
                                      <p:cBhvr rctx="PPT">
                                        <p:cTn id="207" dur="indefinite"/>
                                        <p:tgtEl>
                                          <p:spTgt spid="58"/>
                                        </p:tgtEl>
                                        <p:attrNameLst>
                                          <p:attrName>style.opacity</p:attrName>
                                        </p:attrNameLst>
                                      </p:cBhvr>
                                      <p:to>
                                        <p:strVal val="0.5"/>
                                      </p:to>
                                    </p:set>
                                    <p:animEffect filter="image" prLst="opacity: 0.5">
                                      <p:cBhvr rctx="IE">
                                        <p:cTn id="208" dur="indefinite"/>
                                        <p:tgtEl>
                                          <p:spTgt spid="58"/>
                                        </p:tgtEl>
                                      </p:cBhvr>
                                    </p:animEffect>
                                  </p:childTnLst>
                                </p:cTn>
                              </p:par>
                              <p:par>
                                <p:cTn id="209" presetID="9" presetClass="emph" presetSubtype="0" nodeType="withEffect">
                                  <p:stCondLst>
                                    <p:cond delay="0"/>
                                  </p:stCondLst>
                                  <p:childTnLst>
                                    <p:set>
                                      <p:cBhvr rctx="PPT">
                                        <p:cTn id="210" dur="indefinite"/>
                                        <p:tgtEl>
                                          <p:spTgt spid="4116"/>
                                        </p:tgtEl>
                                        <p:attrNameLst>
                                          <p:attrName>style.opacity</p:attrName>
                                        </p:attrNameLst>
                                      </p:cBhvr>
                                      <p:to>
                                        <p:strVal val="0.5"/>
                                      </p:to>
                                    </p:set>
                                    <p:animEffect filter="image" prLst="opacity: 0.5">
                                      <p:cBhvr rctx="IE">
                                        <p:cTn id="211" dur="indefinite"/>
                                        <p:tgtEl>
                                          <p:spTgt spid="4116"/>
                                        </p:tgtEl>
                                      </p:cBhvr>
                                    </p:animEffect>
                                  </p:childTnLst>
                                </p:cTn>
                              </p:par>
                              <p:par>
                                <p:cTn id="212" presetID="9" presetClass="emph" presetSubtype="0" nodeType="withEffect">
                                  <p:stCondLst>
                                    <p:cond delay="0"/>
                                  </p:stCondLst>
                                  <p:childTnLst>
                                    <p:set>
                                      <p:cBhvr rctx="PPT">
                                        <p:cTn id="213" dur="indefinite"/>
                                        <p:tgtEl>
                                          <p:spTgt spid="50"/>
                                        </p:tgtEl>
                                        <p:attrNameLst>
                                          <p:attrName>style.opacity</p:attrName>
                                        </p:attrNameLst>
                                      </p:cBhvr>
                                      <p:to>
                                        <p:strVal val="0.5"/>
                                      </p:to>
                                    </p:set>
                                    <p:animEffect filter="image" prLst="opacity: 0.5">
                                      <p:cBhvr rctx="IE">
                                        <p:cTn id="214" dur="indefinite"/>
                                        <p:tgtEl>
                                          <p:spTgt spid="50"/>
                                        </p:tgtEl>
                                      </p:cBhvr>
                                    </p:animEffect>
                                  </p:childTnLst>
                                </p:cTn>
                              </p:par>
                              <p:par>
                                <p:cTn id="215" presetID="9" presetClass="emph" presetSubtype="0" nodeType="withEffect">
                                  <p:stCondLst>
                                    <p:cond delay="0"/>
                                  </p:stCondLst>
                                  <p:childTnLst>
                                    <p:set>
                                      <p:cBhvr rctx="PPT">
                                        <p:cTn id="216" dur="indefinite"/>
                                        <p:tgtEl>
                                          <p:spTgt spid="51"/>
                                        </p:tgtEl>
                                        <p:attrNameLst>
                                          <p:attrName>style.opacity</p:attrName>
                                        </p:attrNameLst>
                                      </p:cBhvr>
                                      <p:to>
                                        <p:strVal val="0.5"/>
                                      </p:to>
                                    </p:set>
                                    <p:animEffect filter="image" prLst="opacity: 0.5">
                                      <p:cBhvr rctx="IE">
                                        <p:cTn id="217" dur="indefinite"/>
                                        <p:tgtEl>
                                          <p:spTgt spid="51"/>
                                        </p:tgtEl>
                                      </p:cBhvr>
                                    </p:animEffect>
                                  </p:childTnLst>
                                </p:cTn>
                              </p:par>
                              <p:par>
                                <p:cTn id="218" presetID="9" presetClass="emph" presetSubtype="0" nodeType="withEffect">
                                  <p:stCondLst>
                                    <p:cond delay="0"/>
                                  </p:stCondLst>
                                  <p:childTnLst>
                                    <p:set>
                                      <p:cBhvr rctx="PPT">
                                        <p:cTn id="219" dur="indefinite"/>
                                        <p:tgtEl>
                                          <p:spTgt spid="109"/>
                                        </p:tgtEl>
                                        <p:attrNameLst>
                                          <p:attrName>style.opacity</p:attrName>
                                        </p:attrNameLst>
                                      </p:cBhvr>
                                      <p:to>
                                        <p:strVal val="0.5"/>
                                      </p:to>
                                    </p:set>
                                    <p:animEffect filter="image" prLst="opacity: 0.5">
                                      <p:cBhvr rctx="IE">
                                        <p:cTn id="220" dur="indefinite"/>
                                        <p:tgtEl>
                                          <p:spTgt spid="109"/>
                                        </p:tgtEl>
                                      </p:cBhvr>
                                    </p:animEffect>
                                  </p:childTnLst>
                                </p:cTn>
                              </p:par>
                              <p:par>
                                <p:cTn id="221" presetID="9" presetClass="emph" presetSubtype="0" nodeType="withEffect">
                                  <p:stCondLst>
                                    <p:cond delay="0"/>
                                  </p:stCondLst>
                                  <p:childTnLst>
                                    <p:set>
                                      <p:cBhvr rctx="PPT">
                                        <p:cTn id="222" dur="indefinite"/>
                                        <p:tgtEl>
                                          <p:spTgt spid="99"/>
                                        </p:tgtEl>
                                        <p:attrNameLst>
                                          <p:attrName>style.opacity</p:attrName>
                                        </p:attrNameLst>
                                      </p:cBhvr>
                                      <p:to>
                                        <p:strVal val="0.5"/>
                                      </p:to>
                                    </p:set>
                                    <p:animEffect filter="image" prLst="opacity: 0.5">
                                      <p:cBhvr rctx="IE">
                                        <p:cTn id="223" dur="indefinite"/>
                                        <p:tgtEl>
                                          <p:spTgt spid="99"/>
                                        </p:tgtEl>
                                      </p:cBhvr>
                                    </p:animEffect>
                                  </p:childTnLst>
                                </p:cTn>
                              </p:par>
                              <p:par>
                                <p:cTn id="224" presetID="9" presetClass="emph" presetSubtype="0" nodeType="withEffect">
                                  <p:stCondLst>
                                    <p:cond delay="0"/>
                                  </p:stCondLst>
                                  <p:childTnLst>
                                    <p:set>
                                      <p:cBhvr rctx="PPT">
                                        <p:cTn id="225" dur="indefinite"/>
                                        <p:tgtEl>
                                          <p:spTgt spid="105"/>
                                        </p:tgtEl>
                                        <p:attrNameLst>
                                          <p:attrName>style.opacity</p:attrName>
                                        </p:attrNameLst>
                                      </p:cBhvr>
                                      <p:to>
                                        <p:strVal val="0.5"/>
                                      </p:to>
                                    </p:set>
                                    <p:animEffect filter="image" prLst="opacity: 0.5">
                                      <p:cBhvr rctx="IE">
                                        <p:cTn id="226" dur="indefinite"/>
                                        <p:tgtEl>
                                          <p:spTgt spid="105"/>
                                        </p:tgtEl>
                                      </p:cBhvr>
                                    </p:animEffect>
                                  </p:childTnLst>
                                </p:cTn>
                              </p:par>
                              <p:par>
                                <p:cTn id="227" presetID="9" presetClass="emph" presetSubtype="0" nodeType="withEffect">
                                  <p:stCondLst>
                                    <p:cond delay="0"/>
                                  </p:stCondLst>
                                  <p:childTnLst>
                                    <p:set>
                                      <p:cBhvr rctx="PPT">
                                        <p:cTn id="228" dur="indefinite"/>
                                        <p:tgtEl>
                                          <p:spTgt spid="100"/>
                                        </p:tgtEl>
                                        <p:attrNameLst>
                                          <p:attrName>style.opacity</p:attrName>
                                        </p:attrNameLst>
                                      </p:cBhvr>
                                      <p:to>
                                        <p:strVal val="0.5"/>
                                      </p:to>
                                    </p:set>
                                    <p:animEffect filter="image" prLst="opacity: 0.5">
                                      <p:cBhvr rctx="IE">
                                        <p:cTn id="229" dur="indefinite"/>
                                        <p:tgtEl>
                                          <p:spTgt spid="100"/>
                                        </p:tgtEl>
                                      </p:cBhvr>
                                    </p:animEffect>
                                  </p:childTnLst>
                                </p:cTn>
                              </p:par>
                              <p:par>
                                <p:cTn id="230" presetID="9" presetClass="emph" presetSubtype="0" nodeType="withEffect">
                                  <p:stCondLst>
                                    <p:cond delay="0"/>
                                  </p:stCondLst>
                                  <p:childTnLst>
                                    <p:set>
                                      <p:cBhvr rctx="PPT">
                                        <p:cTn id="231" dur="indefinite"/>
                                        <p:tgtEl>
                                          <p:spTgt spid="104"/>
                                        </p:tgtEl>
                                        <p:attrNameLst>
                                          <p:attrName>style.opacity</p:attrName>
                                        </p:attrNameLst>
                                      </p:cBhvr>
                                      <p:to>
                                        <p:strVal val="0.5"/>
                                      </p:to>
                                    </p:set>
                                    <p:animEffect filter="image" prLst="opacity: 0.5">
                                      <p:cBhvr rctx="IE">
                                        <p:cTn id="232" dur="indefinite"/>
                                        <p:tgtEl>
                                          <p:spTgt spid="104"/>
                                        </p:tgtEl>
                                      </p:cBhvr>
                                    </p:animEffect>
                                  </p:childTnLst>
                                </p:cTn>
                              </p:par>
                              <p:par>
                                <p:cTn id="233" presetID="9" presetClass="emph" presetSubtype="0" nodeType="withEffect">
                                  <p:stCondLst>
                                    <p:cond delay="0"/>
                                  </p:stCondLst>
                                  <p:childTnLst>
                                    <p:set>
                                      <p:cBhvr rctx="PPT">
                                        <p:cTn id="234" dur="indefinite"/>
                                        <p:tgtEl>
                                          <p:spTgt spid="117"/>
                                        </p:tgtEl>
                                        <p:attrNameLst>
                                          <p:attrName>style.opacity</p:attrName>
                                        </p:attrNameLst>
                                      </p:cBhvr>
                                      <p:to>
                                        <p:strVal val="0.5"/>
                                      </p:to>
                                    </p:set>
                                    <p:animEffect filter="image" prLst="opacity: 0.5">
                                      <p:cBhvr rctx="IE">
                                        <p:cTn id="235" dur="indefinite"/>
                                        <p:tgtEl>
                                          <p:spTgt spid="117"/>
                                        </p:tgtEl>
                                      </p:cBhvr>
                                    </p:animEffect>
                                  </p:childTnLst>
                                </p:cTn>
                              </p:par>
                              <p:par>
                                <p:cTn id="236" presetID="9" presetClass="emph" presetSubtype="0" nodeType="withEffect">
                                  <p:stCondLst>
                                    <p:cond delay="0"/>
                                  </p:stCondLst>
                                  <p:childTnLst>
                                    <p:set>
                                      <p:cBhvr rctx="PPT">
                                        <p:cTn id="237" dur="indefinite"/>
                                        <p:tgtEl>
                                          <p:spTgt spid="115"/>
                                        </p:tgtEl>
                                        <p:attrNameLst>
                                          <p:attrName>style.opacity</p:attrName>
                                        </p:attrNameLst>
                                      </p:cBhvr>
                                      <p:to>
                                        <p:strVal val="0.5"/>
                                      </p:to>
                                    </p:set>
                                    <p:animEffect filter="image" prLst="opacity: 0.5">
                                      <p:cBhvr rctx="IE">
                                        <p:cTn id="238" dur="indefinite"/>
                                        <p:tgtEl>
                                          <p:spTgt spid="115"/>
                                        </p:tgtEl>
                                      </p:cBhvr>
                                    </p:animEffect>
                                  </p:childTnLst>
                                </p:cTn>
                              </p:par>
                              <p:par>
                                <p:cTn id="239" presetID="9" presetClass="emph" presetSubtype="0" nodeType="withEffect">
                                  <p:stCondLst>
                                    <p:cond delay="0"/>
                                  </p:stCondLst>
                                  <p:childTnLst>
                                    <p:set>
                                      <p:cBhvr rctx="PPT">
                                        <p:cTn id="240" dur="indefinite"/>
                                        <p:tgtEl>
                                          <p:spTgt spid="116"/>
                                        </p:tgtEl>
                                        <p:attrNameLst>
                                          <p:attrName>style.opacity</p:attrName>
                                        </p:attrNameLst>
                                      </p:cBhvr>
                                      <p:to>
                                        <p:strVal val="0.5"/>
                                      </p:to>
                                    </p:set>
                                    <p:animEffect filter="image" prLst="opacity: 0.5">
                                      <p:cBhvr rctx="IE">
                                        <p:cTn id="241" dur="indefinite"/>
                                        <p:tgtEl>
                                          <p:spTgt spid="116"/>
                                        </p:tgtEl>
                                      </p:cBhvr>
                                    </p:animEffect>
                                  </p:childTnLst>
                                </p:cTn>
                              </p:par>
                              <p:par>
                                <p:cTn id="242" presetID="9" presetClass="emph" presetSubtype="0" nodeType="withEffect">
                                  <p:stCondLst>
                                    <p:cond delay="0"/>
                                  </p:stCondLst>
                                  <p:childTnLst>
                                    <p:set>
                                      <p:cBhvr rctx="PPT">
                                        <p:cTn id="243" dur="indefinite"/>
                                        <p:tgtEl>
                                          <p:spTgt spid="4122"/>
                                        </p:tgtEl>
                                        <p:attrNameLst>
                                          <p:attrName>style.opacity</p:attrName>
                                        </p:attrNameLst>
                                      </p:cBhvr>
                                      <p:to>
                                        <p:strVal val="0.5"/>
                                      </p:to>
                                    </p:set>
                                    <p:animEffect filter="image" prLst="opacity: 0.5">
                                      <p:cBhvr rctx="IE">
                                        <p:cTn id="244" dur="indefinite"/>
                                        <p:tgtEl>
                                          <p:spTgt spid="4122"/>
                                        </p:tgtEl>
                                      </p:cBhvr>
                                    </p:animEffect>
                                  </p:childTnLst>
                                </p:cTn>
                              </p:par>
                              <p:par>
                                <p:cTn id="245" presetID="9" presetClass="emph" presetSubtype="0" nodeType="withEffect">
                                  <p:stCondLst>
                                    <p:cond delay="0"/>
                                  </p:stCondLst>
                                  <p:childTnLst>
                                    <p:set>
                                      <p:cBhvr rctx="PPT">
                                        <p:cTn id="246" dur="indefinite"/>
                                        <p:tgtEl>
                                          <p:spTgt spid="103"/>
                                        </p:tgtEl>
                                        <p:attrNameLst>
                                          <p:attrName>style.opacity</p:attrName>
                                        </p:attrNameLst>
                                      </p:cBhvr>
                                      <p:to>
                                        <p:strVal val="0.5"/>
                                      </p:to>
                                    </p:set>
                                    <p:animEffect filter="image" prLst="opacity: 0.5">
                                      <p:cBhvr rctx="IE">
                                        <p:cTn id="247" dur="indefinite"/>
                                        <p:tgtEl>
                                          <p:spTgt spid="103"/>
                                        </p:tgtEl>
                                      </p:cBhvr>
                                    </p:animEffect>
                                  </p:childTnLst>
                                </p:cTn>
                              </p:par>
                              <p:par>
                                <p:cTn id="248" presetID="9" presetClass="emph" presetSubtype="0" nodeType="withEffect">
                                  <p:stCondLst>
                                    <p:cond delay="0"/>
                                  </p:stCondLst>
                                  <p:childTnLst>
                                    <p:set>
                                      <p:cBhvr rctx="PPT">
                                        <p:cTn id="249" dur="indefinite"/>
                                        <p:tgtEl>
                                          <p:spTgt spid="98"/>
                                        </p:tgtEl>
                                        <p:attrNameLst>
                                          <p:attrName>style.opacity</p:attrName>
                                        </p:attrNameLst>
                                      </p:cBhvr>
                                      <p:to>
                                        <p:strVal val="0.5"/>
                                      </p:to>
                                    </p:set>
                                    <p:animEffect filter="image" prLst="opacity: 0.5">
                                      <p:cBhvr rctx="IE">
                                        <p:cTn id="250" dur="indefinite"/>
                                        <p:tgtEl>
                                          <p:spTgt spid="98"/>
                                        </p:tgtEl>
                                      </p:cBhvr>
                                    </p:animEffect>
                                  </p:childTnLst>
                                </p:cTn>
                              </p:par>
                              <p:par>
                                <p:cTn id="251" presetID="9" presetClass="emph" presetSubtype="0" nodeType="withEffect">
                                  <p:stCondLst>
                                    <p:cond delay="0"/>
                                  </p:stCondLst>
                                  <p:childTnLst>
                                    <p:set>
                                      <p:cBhvr rctx="PPT">
                                        <p:cTn id="252" dur="indefinite"/>
                                        <p:tgtEl>
                                          <p:spTgt spid="102"/>
                                        </p:tgtEl>
                                        <p:attrNameLst>
                                          <p:attrName>style.opacity</p:attrName>
                                        </p:attrNameLst>
                                      </p:cBhvr>
                                      <p:to>
                                        <p:strVal val="0.5"/>
                                      </p:to>
                                    </p:set>
                                    <p:animEffect filter="image" prLst="opacity: 0.5">
                                      <p:cBhvr rctx="IE">
                                        <p:cTn id="253" dur="indefinite"/>
                                        <p:tgtEl>
                                          <p:spTgt spid="102"/>
                                        </p:tgtEl>
                                      </p:cBhvr>
                                    </p:animEffect>
                                  </p:childTnLst>
                                </p:cTn>
                              </p:par>
                              <p:par>
                                <p:cTn id="254" presetID="9" presetClass="emph" presetSubtype="0" nodeType="withEffect">
                                  <p:stCondLst>
                                    <p:cond delay="0"/>
                                  </p:stCondLst>
                                  <p:childTnLst>
                                    <p:set>
                                      <p:cBhvr rctx="PPT">
                                        <p:cTn id="255" dur="indefinite"/>
                                        <p:tgtEl>
                                          <p:spTgt spid="4098"/>
                                        </p:tgtEl>
                                        <p:attrNameLst>
                                          <p:attrName>style.opacity</p:attrName>
                                        </p:attrNameLst>
                                      </p:cBhvr>
                                      <p:to>
                                        <p:strVal val="0.5"/>
                                      </p:to>
                                    </p:set>
                                    <p:animEffect filter="image" prLst="opacity: 0.5">
                                      <p:cBhvr rctx="IE">
                                        <p:cTn id="256" dur="indefinite"/>
                                        <p:tgtEl>
                                          <p:spTgt spid="4098"/>
                                        </p:tgtEl>
                                      </p:cBhvr>
                                    </p:animEffect>
                                  </p:childTnLst>
                                </p:cTn>
                              </p:par>
                              <p:par>
                                <p:cTn id="257" presetID="9" presetClass="emph" presetSubtype="0" nodeType="withEffect">
                                  <p:stCondLst>
                                    <p:cond delay="0"/>
                                  </p:stCondLst>
                                  <p:childTnLst>
                                    <p:set>
                                      <p:cBhvr rctx="PPT">
                                        <p:cTn id="258" dur="indefinite"/>
                                        <p:tgtEl>
                                          <p:spTgt spid="4124"/>
                                        </p:tgtEl>
                                        <p:attrNameLst>
                                          <p:attrName>style.opacity</p:attrName>
                                        </p:attrNameLst>
                                      </p:cBhvr>
                                      <p:to>
                                        <p:strVal val="0.5"/>
                                      </p:to>
                                    </p:set>
                                    <p:animEffect filter="image" prLst="opacity: 0.5">
                                      <p:cBhvr rctx="IE">
                                        <p:cTn id="259" dur="indefinite"/>
                                        <p:tgtEl>
                                          <p:spTgt spid="4124"/>
                                        </p:tgtEl>
                                      </p:cBhvr>
                                    </p:animEffect>
                                  </p:childTnLst>
                                </p:cTn>
                              </p:par>
                              <p:par>
                                <p:cTn id="260" presetID="9" presetClass="emph" presetSubtype="0" nodeType="withEffect">
                                  <p:stCondLst>
                                    <p:cond delay="0"/>
                                  </p:stCondLst>
                                  <p:childTnLst>
                                    <p:set>
                                      <p:cBhvr rctx="PPT">
                                        <p:cTn id="261" dur="indefinite"/>
                                        <p:tgtEl>
                                          <p:spTgt spid="4120"/>
                                        </p:tgtEl>
                                        <p:attrNameLst>
                                          <p:attrName>style.opacity</p:attrName>
                                        </p:attrNameLst>
                                      </p:cBhvr>
                                      <p:to>
                                        <p:strVal val="0.5"/>
                                      </p:to>
                                    </p:set>
                                    <p:animEffect filter="image" prLst="opacity: 0.5">
                                      <p:cBhvr rctx="IE">
                                        <p:cTn id="262" dur="indefinite"/>
                                        <p:tgtEl>
                                          <p:spTgt spid="4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8419"/>
          <a:stretch/>
        </p:blipFill>
        <p:spPr bwMode="auto">
          <a:xfrm>
            <a:off x="228791" y="1526262"/>
            <a:ext cx="4077205" cy="1003465"/>
          </a:xfrm>
          <a:prstGeom prst="roundRect">
            <a:avLst>
              <a:gd name="adj" fmla="val 16667"/>
            </a:avLst>
          </a:prstGeom>
          <a:ln>
            <a:noFill/>
          </a:ln>
          <a:effectLst>
            <a:glow rad="101600">
              <a:schemeClr val="accent6">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318923" y="6406868"/>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38</a:t>
            </a:r>
            <a:endParaRPr lang="en-US" sz="2000" b="1" dirty="0">
              <a:solidFill>
                <a:srgbClr val="00ADDC">
                  <a:lumMod val="40000"/>
                  <a:lumOff val="60000"/>
                </a:srgbClr>
              </a:solidFill>
              <a:latin typeface="Arial" charset="0"/>
            </a:endParaRP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2712" y="4126137"/>
            <a:ext cx="3515878" cy="1928270"/>
          </a:xfrm>
          <a:prstGeom prst="roundRect">
            <a:avLst>
              <a:gd name="adj" fmla="val 16667"/>
            </a:avLst>
          </a:prstGeom>
          <a:ln>
            <a:noFill/>
          </a:ln>
          <a:effectLst>
            <a:glow rad="139700">
              <a:schemeClr val="accent6">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2" name="TextBox 1"/>
          <p:cNvSpPr txBox="1"/>
          <p:nvPr/>
        </p:nvSpPr>
        <p:spPr>
          <a:xfrm>
            <a:off x="4792095" y="3469362"/>
            <a:ext cx="4557113" cy="523220"/>
          </a:xfrm>
          <a:prstGeom prst="rect">
            <a:avLst/>
          </a:prstGeom>
          <a:noFill/>
        </p:spPr>
        <p:txBody>
          <a:bodyPr wrap="square" rtlCol="0">
            <a:spAutoFit/>
          </a:bodyPr>
          <a:lstStyle/>
          <a:p>
            <a:pPr algn="ctr"/>
            <a:r>
              <a:rPr lang="en-US" sz="2800" b="1" dirty="0" smtClean="0">
                <a:solidFill>
                  <a:prstClr val="white"/>
                </a:solidFill>
                <a:latin typeface="Arial" panose="020B0604020202020204" pitchFamily="34" charset="0"/>
                <a:cs typeface="Arial" panose="020B0604020202020204" pitchFamily="34" charset="0"/>
              </a:rPr>
              <a:t>ASHG </a:t>
            </a:r>
            <a:r>
              <a:rPr lang="en-US" sz="2800" b="1" dirty="0">
                <a:solidFill>
                  <a:prstClr val="white"/>
                </a:solidFill>
                <a:latin typeface="Arial" panose="020B0604020202020204" pitchFamily="34" charset="0"/>
                <a:cs typeface="Arial" panose="020B0604020202020204" pitchFamily="34" charset="0"/>
              </a:rPr>
              <a:t>Invited Session</a:t>
            </a:r>
          </a:p>
        </p:txBody>
      </p:sp>
      <p:sp>
        <p:nvSpPr>
          <p:cNvPr id="20" name="TextBox 19"/>
          <p:cNvSpPr txBox="1"/>
          <p:nvPr/>
        </p:nvSpPr>
        <p:spPr>
          <a:xfrm>
            <a:off x="4784651" y="937109"/>
            <a:ext cx="4572000" cy="523220"/>
          </a:xfrm>
          <a:prstGeom prst="rect">
            <a:avLst/>
          </a:prstGeom>
          <a:noFill/>
        </p:spPr>
        <p:txBody>
          <a:bodyPr wrap="square" rtlCol="0">
            <a:spAutoFit/>
          </a:bodyPr>
          <a:lstStyle/>
          <a:p>
            <a:pPr algn="ctr"/>
            <a:r>
              <a:rPr lang="en-US" sz="2800" b="1" dirty="0" smtClean="0">
                <a:solidFill>
                  <a:prstClr val="white"/>
                </a:solidFill>
                <a:latin typeface="Arial" panose="020B0604020202020204" pitchFamily="34" charset="0"/>
                <a:cs typeface="Arial" panose="020B0604020202020204" pitchFamily="34" charset="0"/>
              </a:rPr>
              <a:t>Protocols in </a:t>
            </a:r>
            <a:r>
              <a:rPr lang="en-US" sz="2800" b="1" dirty="0">
                <a:solidFill>
                  <a:prstClr val="white"/>
                </a:solidFill>
                <a:latin typeface="Arial" panose="020B0604020202020204" pitchFamily="34" charset="0"/>
                <a:cs typeface="Arial" panose="020B0604020202020204" pitchFamily="34" charset="0"/>
              </a:rPr>
              <a:t>REDCap</a:t>
            </a:r>
          </a:p>
        </p:txBody>
      </p:sp>
      <p:sp>
        <p:nvSpPr>
          <p:cNvPr id="21" name="TextBox 20"/>
          <p:cNvSpPr txBox="1"/>
          <p:nvPr/>
        </p:nvSpPr>
        <p:spPr>
          <a:xfrm>
            <a:off x="-21265" y="937108"/>
            <a:ext cx="4577316" cy="523220"/>
          </a:xfrm>
          <a:prstGeom prst="rect">
            <a:avLst/>
          </a:prstGeom>
          <a:noFill/>
        </p:spPr>
        <p:txBody>
          <a:bodyPr wrap="square" rtlCol="0">
            <a:spAutoFit/>
          </a:bodyPr>
          <a:lstStyle/>
          <a:p>
            <a:pPr algn="ctr"/>
            <a:r>
              <a:rPr lang="en-US" sz="2800" b="1" dirty="0" smtClean="0">
                <a:solidFill>
                  <a:prstClr val="white"/>
                </a:solidFill>
                <a:latin typeface="Arial" panose="020B0604020202020204" pitchFamily="34" charset="0"/>
                <a:cs typeface="Arial" panose="020B0604020202020204" pitchFamily="34" charset="0"/>
              </a:rPr>
              <a:t>80 New </a:t>
            </a:r>
            <a:r>
              <a:rPr lang="en-US" sz="2800" dirty="0">
                <a:solidFill>
                  <a:prstClr val="white"/>
                </a:solidFill>
                <a:cs typeface="Arial" panose="020B0604020202020204" pitchFamily="34" charset="0"/>
              </a:rPr>
              <a:t>M</a:t>
            </a:r>
            <a:r>
              <a:rPr lang="en-US" sz="2800" b="1" dirty="0" smtClean="0">
                <a:solidFill>
                  <a:prstClr val="white"/>
                </a:solidFill>
                <a:latin typeface="Arial" panose="020B0604020202020204" pitchFamily="34" charset="0"/>
                <a:cs typeface="Arial" panose="020B0604020202020204" pitchFamily="34" charset="0"/>
              </a:rPr>
              <a:t>easures</a:t>
            </a:r>
            <a:endParaRPr lang="en-US" sz="2800" b="1" dirty="0">
              <a:solidFill>
                <a:prstClr val="white"/>
              </a:solidFill>
              <a:latin typeface="Arial" panose="020B0604020202020204" pitchFamily="34" charset="0"/>
              <a:cs typeface="Arial" panose="020B0604020202020204" pitchFamily="34" charset="0"/>
            </a:endParaRPr>
          </a:p>
        </p:txBody>
      </p:sp>
      <p:sp>
        <p:nvSpPr>
          <p:cNvPr id="22" name="TextBox 21"/>
          <p:cNvSpPr txBox="1"/>
          <p:nvPr/>
        </p:nvSpPr>
        <p:spPr>
          <a:xfrm>
            <a:off x="71988" y="3050262"/>
            <a:ext cx="4390810" cy="954107"/>
          </a:xfrm>
          <a:prstGeom prst="rect">
            <a:avLst/>
          </a:prstGeom>
          <a:noFill/>
        </p:spPr>
        <p:txBody>
          <a:bodyPr wrap="square" rtlCol="0">
            <a:spAutoFit/>
          </a:bodyPr>
          <a:lstStyle/>
          <a:p>
            <a:pPr algn="ctr"/>
            <a:r>
              <a:rPr lang="en-US" sz="2800" b="1" dirty="0" smtClean="0">
                <a:solidFill>
                  <a:prstClr val="white"/>
                </a:solidFill>
                <a:latin typeface="Arial" panose="020B0604020202020204" pitchFamily="34" charset="0"/>
                <a:cs typeface="Arial" panose="020B0604020202020204" pitchFamily="34" charset="0"/>
              </a:rPr>
              <a:t>NHLBI Sickle Cell Disease Meeting</a:t>
            </a:r>
            <a:endParaRPr lang="en-US" sz="2800" b="1" dirty="0">
              <a:solidFill>
                <a:prstClr val="white"/>
              </a:solidFill>
              <a:latin typeface="Arial" panose="020B0604020202020204" pitchFamily="34" charset="0"/>
              <a:cs typeface="Arial" panose="020B0604020202020204" pitchFamily="34" charset="0"/>
            </a:endParaRPr>
          </a:p>
        </p:txBody>
      </p:sp>
      <p:pic>
        <p:nvPicPr>
          <p:cNvPr id="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5495" y="1526262"/>
            <a:ext cx="3490313" cy="1003465"/>
          </a:xfrm>
          <a:prstGeom prst="roundRect">
            <a:avLst>
              <a:gd name="adj" fmla="val 16667"/>
            </a:avLst>
          </a:prstGeom>
          <a:ln>
            <a:noFill/>
          </a:ln>
          <a:effectLst>
            <a:glow rad="139700">
              <a:schemeClr val="accent6">
                <a:satMod val="175000"/>
                <a:alpha val="40000"/>
              </a:schemeClr>
            </a:glow>
            <a:outerShdw blurRad="76200" dist="38100" dir="7800000" algn="tl" rotWithShape="0">
              <a:srgbClr val="000000">
                <a:alpha val="40000"/>
              </a:srgbClr>
            </a:outerShdw>
            <a:softEdge rad="31750"/>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17" name="Title 1"/>
          <p:cNvSpPr txBox="1">
            <a:spLocks/>
          </p:cNvSpPr>
          <p:nvPr/>
        </p:nvSpPr>
        <p:spPr>
          <a:xfrm>
            <a:off x="0" y="17655"/>
            <a:ext cx="9144000" cy="704848"/>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550" b="1" kern="0" dirty="0" smtClean="0">
                <a:solidFill>
                  <a:srgbClr val="FFFF00"/>
                </a:solidFill>
                <a:latin typeface="Arial" charset="0"/>
                <a:cs typeface="Arial" pitchFamily="34" charset="0"/>
              </a:rPr>
              <a:t>Phenotypes &amp; </a:t>
            </a:r>
            <a:r>
              <a:rPr lang="en-US" sz="3550" kern="0" dirty="0" err="1" smtClean="0">
                <a:solidFill>
                  <a:srgbClr val="FFFF00"/>
                </a:solidFill>
                <a:latin typeface="Arial" charset="0"/>
                <a:cs typeface="Arial" pitchFamily="34" charset="0"/>
              </a:rPr>
              <a:t>eX</a:t>
            </a:r>
            <a:r>
              <a:rPr lang="en-US" sz="3550" b="1" kern="0" dirty="0" err="1" smtClean="0">
                <a:solidFill>
                  <a:srgbClr val="FFFF00"/>
                </a:solidFill>
                <a:latin typeface="Arial" charset="0"/>
                <a:cs typeface="Arial" pitchFamily="34" charset="0"/>
              </a:rPr>
              <a:t>posures</a:t>
            </a:r>
            <a:r>
              <a:rPr lang="en-US" sz="3550" b="1" kern="0" dirty="0" smtClean="0">
                <a:solidFill>
                  <a:srgbClr val="FFFF00"/>
                </a:solidFill>
                <a:latin typeface="Arial" charset="0"/>
                <a:cs typeface="Arial" pitchFamily="34" charset="0"/>
              </a:rPr>
              <a:t> (</a:t>
            </a:r>
            <a:r>
              <a:rPr lang="en-US" sz="3550" b="1" kern="0" dirty="0" err="1" smtClean="0">
                <a:solidFill>
                  <a:srgbClr val="FFFF00"/>
                </a:solidFill>
                <a:latin typeface="Arial" charset="0"/>
                <a:cs typeface="Arial" pitchFamily="34" charset="0"/>
              </a:rPr>
              <a:t>PhenX</a:t>
            </a:r>
            <a:r>
              <a:rPr lang="en-US" sz="3550" b="1" kern="0" dirty="0" smtClean="0">
                <a:solidFill>
                  <a:srgbClr val="FFFF00"/>
                </a:solidFill>
                <a:latin typeface="Arial" charset="0"/>
                <a:cs typeface="Arial" pitchFamily="34" charset="0"/>
              </a:rPr>
              <a:t>) Toolkit</a:t>
            </a:r>
            <a:endParaRPr lang="en-US" sz="3550" b="1" kern="0" dirty="0" smtClean="0">
              <a:solidFill>
                <a:srgbClr val="FFFF00"/>
              </a:solidFill>
              <a:latin typeface="Arial" pitchFamily="34" charset="0"/>
              <a:cs typeface="Arial" pitchFamily="34" charset="0"/>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693" y="4126137"/>
            <a:ext cx="3581400" cy="2115912"/>
          </a:xfrm>
          <a:prstGeom prst="roundRect">
            <a:avLst>
              <a:gd name="adj" fmla="val 16667"/>
            </a:avLst>
          </a:prstGeom>
          <a:ln>
            <a:noFill/>
          </a:ln>
          <a:effectLst>
            <a:glow rad="139700">
              <a:schemeClr val="accent6">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318625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P spid="2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1" y="1551454"/>
            <a:ext cx="8748407" cy="3463195"/>
          </a:xfrm>
          <a:prstGeom prst="rect">
            <a:avLst/>
          </a:prstGeom>
          <a:noFill/>
          <a:ln>
            <a:noFill/>
          </a:ln>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20700" indent="0" defTabSz="236538" fontAlgn="base">
              <a:spcBef>
                <a:spcPct val="0"/>
              </a:spcBef>
              <a:spcAft>
                <a:spcPct val="0"/>
              </a:spcAft>
              <a:buClr>
                <a:schemeClr val="tx1"/>
              </a:buClr>
              <a:defRPr/>
            </a:pPr>
            <a:r>
              <a:rPr lang="en-US" sz="2800" dirty="0" err="1" smtClean="0">
                <a:solidFill>
                  <a:prstClr val="white"/>
                </a:solidFill>
                <a:cs typeface="Arial" charset="0"/>
              </a:rPr>
              <a:t>ClinGen</a:t>
            </a:r>
            <a:r>
              <a:rPr lang="en-US" sz="2800" dirty="0" smtClean="0">
                <a:solidFill>
                  <a:prstClr val="white"/>
                </a:solidFill>
                <a:cs typeface="Arial" charset="0"/>
              </a:rPr>
              <a:t> </a:t>
            </a:r>
            <a:r>
              <a:rPr lang="en-US" sz="2800" i="1" dirty="0" smtClean="0">
                <a:solidFill>
                  <a:prstClr val="white"/>
                </a:solidFill>
                <a:cs typeface="Arial" charset="0"/>
              </a:rPr>
              <a:t>NEJM</a:t>
            </a:r>
            <a:r>
              <a:rPr lang="en-US" sz="2800" dirty="0" smtClean="0">
                <a:solidFill>
                  <a:prstClr val="white"/>
                </a:solidFill>
                <a:cs typeface="Arial" charset="0"/>
              </a:rPr>
              <a:t> Marker Paper</a:t>
            </a:r>
          </a:p>
          <a:p>
            <a:pPr marL="520700" indent="0" defTabSz="236538" fontAlgn="base">
              <a:spcBef>
                <a:spcPct val="0"/>
              </a:spcBef>
              <a:spcAft>
                <a:spcPct val="0"/>
              </a:spcAft>
              <a:buClr>
                <a:schemeClr val="tx1"/>
              </a:buClr>
              <a:defRPr/>
            </a:pPr>
            <a:endParaRPr lang="en-US" sz="2800" dirty="0" smtClean="0">
              <a:solidFill>
                <a:prstClr val="white"/>
              </a:solidFill>
              <a:cs typeface="Arial" charset="0"/>
            </a:endParaRPr>
          </a:p>
          <a:p>
            <a:pPr marL="520700" indent="0" defTabSz="236538" fontAlgn="base">
              <a:spcBef>
                <a:spcPct val="0"/>
              </a:spcBef>
              <a:spcAft>
                <a:spcPct val="0"/>
              </a:spcAft>
              <a:buClr>
                <a:schemeClr val="tx1"/>
              </a:buClr>
              <a:defRPr/>
            </a:pPr>
            <a:r>
              <a:rPr lang="en-US" sz="2800" dirty="0" smtClean="0">
                <a:solidFill>
                  <a:prstClr val="white"/>
                </a:solidFill>
                <a:cs typeface="Arial" charset="0"/>
              </a:rPr>
              <a:t>Clinical Actionability: ACMG 56 gene list</a:t>
            </a:r>
          </a:p>
          <a:p>
            <a:pPr marL="520700" indent="0" defTabSz="236538" fontAlgn="base">
              <a:spcBef>
                <a:spcPct val="0"/>
              </a:spcBef>
              <a:spcAft>
                <a:spcPct val="0"/>
              </a:spcAft>
              <a:buClr>
                <a:schemeClr val="tx1"/>
              </a:buClr>
              <a:defRPr/>
            </a:pPr>
            <a:endParaRPr lang="en-US" sz="2800" dirty="0" smtClean="0">
              <a:solidFill>
                <a:prstClr val="white"/>
              </a:solidFill>
              <a:cs typeface="Arial" charset="0"/>
            </a:endParaRPr>
          </a:p>
          <a:p>
            <a:pPr marL="520700" indent="0" defTabSz="236538" fontAlgn="base">
              <a:spcBef>
                <a:spcPct val="0"/>
              </a:spcBef>
              <a:spcAft>
                <a:spcPct val="0"/>
              </a:spcAft>
              <a:buClr>
                <a:schemeClr val="tx1"/>
              </a:buClr>
              <a:defRPr/>
            </a:pPr>
            <a:r>
              <a:rPr lang="en-US" sz="2800" dirty="0" smtClean="0">
                <a:solidFill>
                  <a:prstClr val="white"/>
                </a:solidFill>
                <a:cs typeface="Arial" charset="0"/>
              </a:rPr>
              <a:t>High visibility at ASHG and NSGC meetings</a:t>
            </a:r>
          </a:p>
          <a:p>
            <a:pPr marL="520700" indent="0" defTabSz="236538" fontAlgn="base">
              <a:spcBef>
                <a:spcPct val="0"/>
              </a:spcBef>
              <a:spcAft>
                <a:spcPct val="0"/>
              </a:spcAft>
              <a:buClr>
                <a:schemeClr val="tx1"/>
              </a:buClr>
              <a:defRPr/>
            </a:pPr>
            <a:endParaRPr lang="en-US" sz="2800" dirty="0" smtClean="0">
              <a:solidFill>
                <a:prstClr val="white"/>
              </a:solidFill>
              <a:cs typeface="Arial" charset="0"/>
            </a:endParaRPr>
          </a:p>
          <a:p>
            <a:pPr marL="520700" indent="0" defTabSz="236538" fontAlgn="base">
              <a:spcBef>
                <a:spcPct val="0"/>
              </a:spcBef>
              <a:spcAft>
                <a:spcPct val="0"/>
              </a:spcAft>
              <a:buClr>
                <a:schemeClr val="tx1"/>
              </a:buClr>
              <a:defRPr/>
            </a:pPr>
            <a:endParaRPr lang="en-US" sz="2800" dirty="0">
              <a:solidFill>
                <a:prstClr val="white"/>
              </a:solidFill>
              <a:cs typeface="Arial" charset="0"/>
            </a:endParaRPr>
          </a:p>
        </p:txBody>
      </p:sp>
      <p:sp>
        <p:nvSpPr>
          <p:cNvPr id="92163" name="TextBox 7"/>
          <p:cNvSpPr txBox="1">
            <a:spLocks noChangeArrowheads="1"/>
          </p:cNvSpPr>
          <p:nvPr/>
        </p:nvSpPr>
        <p:spPr bwMode="auto">
          <a:xfrm>
            <a:off x="7318375" y="6406298"/>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fontAlgn="base">
              <a:spcBef>
                <a:spcPct val="0"/>
              </a:spcBef>
              <a:spcAft>
                <a:spcPct val="0"/>
              </a:spcAft>
            </a:pPr>
            <a:r>
              <a:rPr lang="en-US" altLang="en-US" sz="2000" dirty="0">
                <a:solidFill>
                  <a:srgbClr val="8BE6FF"/>
                </a:solidFill>
              </a:rPr>
              <a:t>Document </a:t>
            </a:r>
            <a:r>
              <a:rPr lang="en-US" altLang="en-US" sz="2000" dirty="0" smtClean="0">
                <a:solidFill>
                  <a:srgbClr val="8BE6FF"/>
                </a:solidFill>
              </a:rPr>
              <a:t>39</a:t>
            </a:r>
            <a:endParaRPr lang="en-US" altLang="en-US" sz="2000" dirty="0">
              <a:solidFill>
                <a:srgbClr val="8BE6FF"/>
              </a:solidFill>
            </a:endParaRPr>
          </a:p>
        </p:txBody>
      </p:sp>
      <p:pic>
        <p:nvPicPr>
          <p:cNvPr id="92164" name="Picture 3"/>
          <p:cNvPicPr>
            <a:picLocks noChangeAspect="1" noChangeArrowheads="1"/>
          </p:cNvPicPr>
          <p:nvPr/>
        </p:nvPicPr>
        <p:blipFill>
          <a:blip r:embed="rId3">
            <a:extLst>
              <a:ext uri="{28A0092B-C50C-407E-A947-70E740481C1C}">
                <a14:useLocalDpi xmlns:a14="http://schemas.microsoft.com/office/drawing/2010/main" val="0"/>
              </a:ext>
            </a:extLst>
          </a:blip>
          <a:srcRect t="21986"/>
          <a:stretch>
            <a:fillRect/>
          </a:stretch>
        </p:blipFill>
        <p:spPr bwMode="auto">
          <a:xfrm>
            <a:off x="-3175" y="0"/>
            <a:ext cx="91440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xzzwqhr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237" y="4887790"/>
            <a:ext cx="8648257" cy="1092412"/>
          </a:xfrm>
          <a:prstGeom prst="rect">
            <a:avLst/>
          </a:prstGeom>
          <a:effectLst>
            <a:glow rad="101600">
              <a:schemeClr val="accent4">
                <a:satMod val="175000"/>
                <a:alpha val="40000"/>
              </a:schemeClr>
            </a:glow>
          </a:effectLst>
        </p:spPr>
      </p:pic>
      <p:pic>
        <p:nvPicPr>
          <p:cNvPr id="4" name="Picture 3" descr="ASHG-2015-meeting-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6356" y="4433931"/>
            <a:ext cx="3740138" cy="1835860"/>
          </a:xfrm>
          <a:prstGeom prst="rect">
            <a:avLst/>
          </a:prstGeom>
          <a:solidFill>
            <a:schemeClr val="tx1"/>
          </a:solidFill>
          <a:ln w="31750">
            <a:solidFill>
              <a:schemeClr val="tx2">
                <a:lumMod val="25000"/>
              </a:schemeClr>
            </a:solidFill>
          </a:ln>
          <a:effectLst>
            <a:glow rad="101600">
              <a:schemeClr val="accent4">
                <a:satMod val="175000"/>
                <a:alpha val="40000"/>
              </a:schemeClr>
            </a:glow>
            <a:outerShdw blurRad="101600" dir="21540000" sx="103000" sy="103000" algn="t" rotWithShape="0">
              <a:schemeClr val="accent6">
                <a:alpha val="59000"/>
              </a:schemeClr>
            </a:outerShdw>
          </a:effectLst>
        </p:spPr>
      </p:pic>
    </p:spTree>
    <p:extLst>
      <p:ext uri="{BB962C8B-B14F-4D97-AF65-F5344CB8AC3E}">
        <p14:creationId xmlns:p14="http://schemas.microsoft.com/office/powerpoint/2010/main" val="393605202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4695" y="15697"/>
            <a:ext cx="9144000" cy="890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smtClean="0">
                <a:solidFill>
                  <a:srgbClr val="FFFF00"/>
                </a:solidFill>
                <a:ea typeface="ＭＳ Ｐゴシック" pitchFamily="34" charset="-128"/>
                <a:cs typeface="Arial" pitchFamily="34" charset="0"/>
              </a:rPr>
              <a:t>Genomics and Society Working Group</a:t>
            </a:r>
            <a:endParaRPr lang="en-US" sz="3600" dirty="0">
              <a:solidFill>
                <a:srgbClr val="FFFF00"/>
              </a:solidFill>
              <a:ea typeface="ＭＳ Ｐゴシック" pitchFamily="34" charset="-128"/>
              <a:cs typeface="Arial" pitchFamily="34" charset="0"/>
            </a:endParaRPr>
          </a:p>
        </p:txBody>
      </p:sp>
      <p:sp>
        <p:nvSpPr>
          <p:cNvPr id="13" name="TextBox 12"/>
          <p:cNvSpPr txBox="1"/>
          <p:nvPr/>
        </p:nvSpPr>
        <p:spPr>
          <a:xfrm>
            <a:off x="7319535" y="6407027"/>
            <a:ext cx="1795684" cy="400110"/>
          </a:xfrm>
          <a:prstGeom prst="rect">
            <a:avLst/>
          </a:prstGeom>
          <a:noFill/>
        </p:spPr>
        <p:txBody>
          <a:bodyPr wrap="none">
            <a:spAutoFit/>
          </a:bodyPr>
          <a:lstStyle/>
          <a:p>
            <a:pPr>
              <a:defRPr/>
            </a:pPr>
            <a:r>
              <a:rPr lang="en-US" sz="2000" dirty="0" smtClean="0">
                <a:solidFill>
                  <a:srgbClr val="00ADDC">
                    <a:lumMod val="40000"/>
                    <a:lumOff val="60000"/>
                  </a:srgbClr>
                </a:solidFill>
                <a:latin typeface="Arial" charset="0"/>
              </a:rPr>
              <a:t>Document 40</a:t>
            </a:r>
            <a:endParaRPr lang="en-US" sz="2000" dirty="0">
              <a:solidFill>
                <a:srgbClr val="00ADDC">
                  <a:lumMod val="40000"/>
                  <a:lumOff val="60000"/>
                </a:srgbClr>
              </a:solidFill>
              <a:latin typeface="Arial"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274" b="10903"/>
          <a:stretch/>
        </p:blipFill>
        <p:spPr bwMode="auto">
          <a:xfrm>
            <a:off x="1663700" y="899972"/>
            <a:ext cx="5841831" cy="3152297"/>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82880" y="4357070"/>
            <a:ext cx="8787631" cy="1323439"/>
          </a:xfrm>
          <a:prstGeom prst="rect">
            <a:avLst/>
          </a:prstGeom>
        </p:spPr>
        <p:txBody>
          <a:bodyPr wrap="square">
            <a:spAutoFit/>
          </a:bodyPr>
          <a:lstStyle/>
          <a:p>
            <a:pPr marL="228600" lvl="1" indent="-228600" defTabSz="225425" eaLnBrk="0" hangingPunct="0">
              <a:spcBef>
                <a:spcPts val="0"/>
              </a:spcBef>
              <a:spcAft>
                <a:spcPts val="600"/>
              </a:spcAft>
              <a:buClr>
                <a:schemeClr val="tx1"/>
              </a:buClr>
              <a:buSzPct val="95000"/>
              <a:buFont typeface="Wingdings" pitchFamily="2" charset="2"/>
              <a:buChar char=""/>
              <a:defRPr/>
            </a:pPr>
            <a:r>
              <a:rPr lang="en-US" sz="2800" dirty="0"/>
              <a:t>I</a:t>
            </a:r>
            <a:r>
              <a:rPr lang="en-US" sz="2800" dirty="0" smtClean="0"/>
              <a:t>n-person meeting held in April 2015</a:t>
            </a:r>
          </a:p>
          <a:p>
            <a:pPr marL="228600" lvl="1" indent="-228600" defTabSz="225425" eaLnBrk="0" hangingPunct="0">
              <a:spcBef>
                <a:spcPts val="0"/>
              </a:spcBef>
              <a:spcAft>
                <a:spcPts val="600"/>
              </a:spcAft>
              <a:buClr>
                <a:schemeClr val="tx1"/>
              </a:buClr>
              <a:buSzPct val="95000"/>
              <a:buFont typeface="Wingdings" pitchFamily="2" charset="2"/>
              <a:buChar char=""/>
              <a:defRPr/>
            </a:pPr>
            <a:endParaRPr lang="en-US" sz="1400" dirty="0"/>
          </a:p>
          <a:p>
            <a:pPr marL="228600" lvl="1" indent="-228600" defTabSz="225425" eaLnBrk="0" hangingPunct="0">
              <a:spcBef>
                <a:spcPts val="0"/>
              </a:spcBef>
              <a:spcAft>
                <a:spcPts val="600"/>
              </a:spcAft>
              <a:buClr>
                <a:schemeClr val="tx1"/>
              </a:buClr>
              <a:buSzPct val="95000"/>
              <a:buFont typeface="Wingdings" pitchFamily="2" charset="2"/>
              <a:buChar char=""/>
              <a:defRPr/>
            </a:pPr>
            <a:r>
              <a:rPr lang="en-US" sz="2800" dirty="0"/>
              <a:t>U</a:t>
            </a:r>
            <a:r>
              <a:rPr lang="en-US" sz="2800" dirty="0" smtClean="0"/>
              <a:t>pdate from Dr. Lisa Parker in Open Session</a:t>
            </a:r>
            <a:endParaRPr lang="en-US" sz="2800" dirty="0"/>
          </a:p>
        </p:txBody>
      </p:sp>
    </p:spTree>
    <p:extLst>
      <p:ext uri="{BB962C8B-B14F-4D97-AF65-F5344CB8AC3E}">
        <p14:creationId xmlns:p14="http://schemas.microsoft.com/office/powerpoint/2010/main" val="49799768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313179" y="5869833"/>
            <a:ext cx="9047865" cy="767260"/>
          </a:xfrm>
          <a:prstGeom prst="rect">
            <a:avLst/>
          </a:prstGeom>
          <a:noFill/>
          <a:ln w="9525" algn="ctr">
            <a:noFill/>
            <a:miter lim="800000"/>
            <a:headEnd/>
            <a:tailEnd/>
          </a:ln>
        </p:spPr>
        <p:txBody>
          <a:bodyPr/>
          <a:lstStyle/>
          <a:p>
            <a:pPr marL="111125" lvl="1" eaLnBrk="0" hangingPunct="0">
              <a:spcBef>
                <a:spcPts val="1800"/>
              </a:spcBef>
              <a:buClr>
                <a:schemeClr val="tx1"/>
              </a:buClr>
              <a:buSzPct val="95000"/>
              <a:tabLst>
                <a:tab pos="574675" algn="l"/>
              </a:tabLst>
              <a:defRPr/>
            </a:pPr>
            <a:r>
              <a:rPr lang="en-US" sz="2800" dirty="0" smtClean="0">
                <a:solidFill>
                  <a:prstClr val="white"/>
                </a:solidFill>
                <a:latin typeface="Arial" charset="0"/>
              </a:rPr>
              <a:t>Small business funding to increase ~$0.6M/year</a:t>
            </a:r>
            <a:endParaRPr lang="en-US" sz="2800" dirty="0" smtClean="0"/>
          </a:p>
          <a:p>
            <a:pPr marL="339725" lvl="1" indent="-228600" eaLnBrk="0" hangingPunct="0">
              <a:spcBef>
                <a:spcPts val="0"/>
              </a:spcBef>
              <a:buClr>
                <a:schemeClr val="tx1"/>
              </a:buClr>
              <a:buSzPct val="95000"/>
              <a:buFont typeface="Wingdings" pitchFamily="2" charset="2"/>
              <a:buChar char=""/>
              <a:defRPr/>
            </a:pPr>
            <a:endParaRPr lang="en-US" sz="2800" dirty="0">
              <a:solidFill>
                <a:prstClr val="white"/>
              </a:solidFill>
              <a:latin typeface="Arial" charset="0"/>
            </a:endParaRPr>
          </a:p>
          <a:p>
            <a:pPr marL="339725" lvl="1" indent="-228600" defTabSz="635000" eaLnBrk="0" hangingPunct="0">
              <a:spcBef>
                <a:spcPts val="0"/>
              </a:spcBef>
              <a:buClr>
                <a:schemeClr val="tx1"/>
              </a:buClr>
              <a:buSzPct val="95000"/>
              <a:buFont typeface="Wingdings" pitchFamily="2" charset="2"/>
              <a:buChar char=""/>
              <a:defRPr/>
            </a:pPr>
            <a:endParaRPr lang="en-US" sz="2800" dirty="0" smtClean="0">
              <a:solidFill>
                <a:prstClr val="white"/>
              </a:solidFill>
              <a:latin typeface="Arial" charset="0"/>
            </a:endParaRPr>
          </a:p>
          <a:p>
            <a:pPr marL="796925" lvl="2" indent="-228600" eaLnBrk="0" hangingPunct="0">
              <a:spcBef>
                <a:spcPts val="1800"/>
              </a:spcBef>
              <a:buClr>
                <a:srgbClr val="D6ECFF"/>
              </a:buClr>
              <a:buSzPct val="95000"/>
              <a:buFont typeface="Wingdings" pitchFamily="2" charset="2"/>
              <a:buChar char=""/>
              <a:defRPr/>
            </a:pPr>
            <a:endParaRPr lang="en-US" sz="2800" dirty="0" smtClean="0">
              <a:solidFill>
                <a:prstClr val="white"/>
              </a:solidFill>
              <a:latin typeface="Arial" charset="0"/>
            </a:endParaRPr>
          </a:p>
        </p:txBody>
      </p:sp>
      <p:sp>
        <p:nvSpPr>
          <p:cNvPr id="7" name="Rectangle 2"/>
          <p:cNvSpPr txBox="1">
            <a:spLocks noChangeArrowheads="1"/>
          </p:cNvSpPr>
          <p:nvPr/>
        </p:nvSpPr>
        <p:spPr>
          <a:xfrm>
            <a:off x="-1588" y="16935"/>
            <a:ext cx="9144000" cy="794348"/>
          </a:xfrm>
          <a:prstGeom prst="rect">
            <a:avLst/>
          </a:prstGeom>
        </p:spPr>
        <p:txBody>
          <a:bodyPr/>
          <a:lstStyle/>
          <a:p>
            <a:pPr algn="ctr" fontAlgn="auto">
              <a:spcBef>
                <a:spcPts val="0"/>
              </a:spcBef>
              <a:spcAft>
                <a:spcPts val="0"/>
              </a:spcAft>
              <a:defRPr/>
            </a:pPr>
            <a:r>
              <a:rPr lang="en-US" sz="3600" dirty="0" smtClean="0">
                <a:solidFill>
                  <a:srgbClr val="FFFF00"/>
                </a:solidFill>
              </a:rPr>
              <a:t>Small Business Grants</a:t>
            </a:r>
            <a:endParaRPr lang="en-US" sz="3600" b="1" spc="-100" dirty="0">
              <a:solidFill>
                <a:srgbClr val="FFFF00"/>
              </a:solidFill>
              <a:cs typeface="Arial" pitchFamily="34" charset="0"/>
            </a:endParaRPr>
          </a:p>
        </p:txBody>
      </p:sp>
      <p:pic>
        <p:nvPicPr>
          <p:cNvPr id="6" name="Picture 5" descr="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1469" y="363063"/>
            <a:ext cx="1592531" cy="159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319535" y="6407027"/>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41</a:t>
            </a:r>
            <a:endParaRPr lang="en-US" sz="2000" dirty="0">
              <a:solidFill>
                <a:schemeClr val="accent4">
                  <a:lumMod val="40000"/>
                  <a:lumOff val="60000"/>
                </a:schemeClr>
              </a:solidFill>
              <a:latin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005145589"/>
              </p:ext>
            </p:extLst>
          </p:nvPr>
        </p:nvGraphicFramePr>
        <p:xfrm>
          <a:off x="653807" y="2040711"/>
          <a:ext cx="7833209" cy="3678910"/>
        </p:xfrm>
        <a:graphic>
          <a:graphicData uri="http://schemas.openxmlformats.org/drawingml/2006/table">
            <a:tbl>
              <a:tblPr firstRow="1" bandRow="1">
                <a:tableStyleId>{7DF18680-E054-41AD-8BC1-D1AEF772440D}</a:tableStyleId>
              </a:tblPr>
              <a:tblGrid>
                <a:gridCol w="2495246"/>
                <a:gridCol w="2365222"/>
                <a:gridCol w="2972741"/>
              </a:tblGrid>
              <a:tr h="1093112">
                <a:tc>
                  <a:txBody>
                    <a:bodyPr/>
                    <a:lstStyle/>
                    <a:p>
                      <a:pPr algn="ctr"/>
                      <a:r>
                        <a:rPr lang="en-US" sz="2500" b="1" u="sng" dirty="0" smtClean="0">
                          <a:latin typeface="+mn-lt"/>
                        </a:rPr>
                        <a:t>Small Business</a:t>
                      </a:r>
                      <a:endParaRPr lang="en-US" sz="2500" b="1" u="sng" dirty="0">
                        <a:latin typeface="+mn-lt"/>
                        <a:cs typeface="Arial" panose="020B0604020202020204" pitchFamily="34" charset="0"/>
                      </a:endParaRPr>
                    </a:p>
                  </a:txBody>
                  <a:tcPr marL="83927" marR="83927" marT="41964" marB="41964" anchor="ctr"/>
                </a:tc>
                <a:tc>
                  <a:txBody>
                    <a:bodyPr/>
                    <a:lstStyle/>
                    <a:p>
                      <a:pPr algn="ctr"/>
                      <a:r>
                        <a:rPr lang="en-US" sz="2500" b="1" u="sng" dirty="0" smtClean="0">
                          <a:latin typeface="+mn-lt"/>
                        </a:rPr>
                        <a:t>Phase I </a:t>
                      </a:r>
                      <a:r>
                        <a:rPr lang="en-US" sz="2500" b="1" dirty="0" smtClean="0">
                          <a:latin typeface="+mn-lt"/>
                        </a:rPr>
                        <a:t/>
                      </a:r>
                      <a:br>
                        <a:rPr lang="en-US" sz="2500" b="1" dirty="0" smtClean="0">
                          <a:latin typeface="+mn-lt"/>
                        </a:rPr>
                      </a:br>
                      <a:r>
                        <a:rPr lang="en-US" sz="2100" b="1" dirty="0" smtClean="0">
                          <a:latin typeface="+mn-lt"/>
                        </a:rPr>
                        <a:t>Proof of principle</a:t>
                      </a:r>
                      <a:endParaRPr lang="en-US" sz="2100" b="1" dirty="0">
                        <a:latin typeface="+mn-lt"/>
                        <a:cs typeface="Arial" panose="020B0604020202020204" pitchFamily="34" charset="0"/>
                      </a:endParaRPr>
                    </a:p>
                  </a:txBody>
                  <a:tcPr marL="83927" marR="83927" marT="41964" marB="41964" anchor="ctr"/>
                </a:tc>
                <a:tc>
                  <a:txBody>
                    <a:bodyPr/>
                    <a:lstStyle/>
                    <a:p>
                      <a:pPr algn="ctr"/>
                      <a:r>
                        <a:rPr lang="en-US" sz="2500" b="1" u="sng" dirty="0" smtClean="0">
                          <a:latin typeface="+mn-lt"/>
                        </a:rPr>
                        <a:t>Phase II</a:t>
                      </a:r>
                      <a:r>
                        <a:rPr lang="en-US" sz="2500" b="1" dirty="0" smtClean="0">
                          <a:latin typeface="+mn-lt"/>
                        </a:rPr>
                        <a:t/>
                      </a:r>
                      <a:br>
                        <a:rPr lang="en-US" sz="2500" b="1" dirty="0" smtClean="0">
                          <a:latin typeface="+mn-lt"/>
                        </a:rPr>
                      </a:br>
                      <a:r>
                        <a:rPr lang="en-US" sz="2100" b="1" dirty="0" smtClean="0">
                          <a:latin typeface="+mn-lt"/>
                        </a:rPr>
                        <a:t>Pre-commercialization</a:t>
                      </a:r>
                      <a:endParaRPr lang="en-US" sz="2100" b="1" dirty="0">
                        <a:latin typeface="+mn-lt"/>
                        <a:cs typeface="Arial" panose="020B0604020202020204" pitchFamily="34" charset="0"/>
                      </a:endParaRPr>
                    </a:p>
                  </a:txBody>
                  <a:tcPr marL="83927" marR="83927" marT="41964" marB="41964" anchor="ctr"/>
                </a:tc>
              </a:tr>
              <a:tr h="867248">
                <a:tc>
                  <a:txBody>
                    <a:bodyPr/>
                    <a:lstStyle/>
                    <a:p>
                      <a:r>
                        <a:rPr lang="en-US" sz="2500" b="1" dirty="0" smtClean="0">
                          <a:latin typeface="+mn-lt"/>
                        </a:rPr>
                        <a:t>Innovation</a:t>
                      </a:r>
                      <a:r>
                        <a:rPr lang="en-US" sz="2500" b="1" baseline="0" dirty="0" smtClean="0">
                          <a:latin typeface="+mn-lt"/>
                        </a:rPr>
                        <a:t> Research (SBIR) </a:t>
                      </a:r>
                      <a:endParaRPr lang="en-US" sz="2500" b="1" dirty="0">
                        <a:latin typeface="+mn-lt"/>
                        <a:cs typeface="Arial" panose="020B0604020202020204" pitchFamily="34" charset="0"/>
                      </a:endParaRPr>
                    </a:p>
                  </a:txBody>
                  <a:tcPr marL="83927" marR="83927" marT="41964" marB="41964" anchor="ctr"/>
                </a:tc>
                <a:tc>
                  <a:txBody>
                    <a:bodyPr/>
                    <a:lstStyle/>
                    <a:p>
                      <a:pPr algn="ctr"/>
                      <a:r>
                        <a:rPr lang="en-US" sz="2500" b="1" dirty="0" smtClean="0">
                          <a:latin typeface="+mn-lt"/>
                        </a:rPr>
                        <a:t>13</a:t>
                      </a:r>
                      <a:endParaRPr lang="en-US" sz="2500" b="1" dirty="0">
                        <a:latin typeface="+mn-lt"/>
                        <a:cs typeface="Arial" panose="020B0604020202020204" pitchFamily="34" charset="0"/>
                      </a:endParaRPr>
                    </a:p>
                  </a:txBody>
                  <a:tcPr marL="83927" marR="83927" marT="41964" marB="41964" anchor="ctr"/>
                </a:tc>
                <a:tc>
                  <a:txBody>
                    <a:bodyPr/>
                    <a:lstStyle/>
                    <a:p>
                      <a:pPr algn="ctr"/>
                      <a:r>
                        <a:rPr lang="en-US" sz="2500" b="1" dirty="0" smtClean="0">
                          <a:latin typeface="+mn-lt"/>
                        </a:rPr>
                        <a:t>11</a:t>
                      </a:r>
                      <a:endParaRPr lang="en-US" sz="2500" b="1" dirty="0">
                        <a:latin typeface="+mn-lt"/>
                        <a:cs typeface="Arial" panose="020B0604020202020204" pitchFamily="34" charset="0"/>
                      </a:endParaRPr>
                    </a:p>
                  </a:txBody>
                  <a:tcPr marL="83927" marR="83927" marT="41964" marB="41964" anchor="ctr"/>
                </a:tc>
              </a:tr>
              <a:tr h="867248">
                <a:tc>
                  <a:txBody>
                    <a:bodyPr/>
                    <a:lstStyle/>
                    <a:p>
                      <a:r>
                        <a:rPr kumimoji="0" lang="en-US" sz="2500" b="1" kern="1200" dirty="0" smtClean="0">
                          <a:effectLst/>
                          <a:latin typeface="+mn-lt"/>
                        </a:rPr>
                        <a:t>Technology Transfer (STTR)</a:t>
                      </a:r>
                      <a:endParaRPr lang="en-US" sz="2500" b="1" dirty="0">
                        <a:latin typeface="+mn-lt"/>
                        <a:cs typeface="Arial" panose="020B0604020202020204" pitchFamily="34" charset="0"/>
                      </a:endParaRPr>
                    </a:p>
                  </a:txBody>
                  <a:tcPr marL="83927" marR="83927" marT="41964" marB="41964" anchor="ctr"/>
                </a:tc>
                <a:tc>
                  <a:txBody>
                    <a:bodyPr/>
                    <a:lstStyle/>
                    <a:p>
                      <a:pPr algn="ctr"/>
                      <a:r>
                        <a:rPr lang="en-US" sz="2500" b="1" dirty="0" smtClean="0">
                          <a:latin typeface="+mn-lt"/>
                        </a:rPr>
                        <a:t>5</a:t>
                      </a:r>
                      <a:endParaRPr lang="en-US" sz="2500" b="1" dirty="0">
                        <a:latin typeface="+mn-lt"/>
                        <a:cs typeface="Arial" panose="020B0604020202020204" pitchFamily="34" charset="0"/>
                      </a:endParaRPr>
                    </a:p>
                  </a:txBody>
                  <a:tcPr marL="83927" marR="83927" marT="41964" marB="41964" anchor="ctr"/>
                </a:tc>
                <a:tc>
                  <a:txBody>
                    <a:bodyPr/>
                    <a:lstStyle/>
                    <a:p>
                      <a:pPr algn="ctr"/>
                      <a:r>
                        <a:rPr lang="en-US" sz="2500" b="1" dirty="0" smtClean="0">
                          <a:latin typeface="+mn-lt"/>
                        </a:rPr>
                        <a:t>1</a:t>
                      </a:r>
                      <a:endParaRPr lang="en-US" sz="2500" b="1" dirty="0">
                        <a:latin typeface="+mn-lt"/>
                        <a:cs typeface="Arial" panose="020B0604020202020204" pitchFamily="34" charset="0"/>
                      </a:endParaRPr>
                    </a:p>
                  </a:txBody>
                  <a:tcPr marL="83927" marR="83927" marT="41964" marB="41964" anchor="ctr"/>
                </a:tc>
              </a:tr>
              <a:tr h="851302">
                <a:tc>
                  <a:txBody>
                    <a:bodyPr/>
                    <a:lstStyle/>
                    <a:p>
                      <a:r>
                        <a:rPr lang="en-US" sz="2500" b="1" dirty="0" smtClean="0">
                          <a:latin typeface="+mn-lt"/>
                          <a:cs typeface="Arial" panose="020B0604020202020204" pitchFamily="34" charset="0"/>
                        </a:rPr>
                        <a:t>Total</a:t>
                      </a:r>
                      <a:endParaRPr lang="en-US" sz="2500" b="1" dirty="0">
                        <a:latin typeface="+mn-lt"/>
                        <a:cs typeface="Arial" panose="020B0604020202020204" pitchFamily="34" charset="0"/>
                      </a:endParaRPr>
                    </a:p>
                  </a:txBody>
                  <a:tcPr marL="83927" marR="83927" marT="41964" marB="41964" anchor="ctr"/>
                </a:tc>
                <a:tc>
                  <a:txBody>
                    <a:bodyPr/>
                    <a:lstStyle/>
                    <a:p>
                      <a:pPr algn="ctr"/>
                      <a:r>
                        <a:rPr lang="en-US" sz="2500" b="1" dirty="0" smtClean="0">
                          <a:latin typeface="+mn-lt"/>
                          <a:cs typeface="Arial" panose="020B0604020202020204" pitchFamily="34" charset="0"/>
                        </a:rPr>
                        <a:t>18</a:t>
                      </a:r>
                      <a:endParaRPr lang="en-US" sz="2500" b="1" dirty="0">
                        <a:latin typeface="+mn-lt"/>
                        <a:cs typeface="Arial" panose="020B0604020202020204" pitchFamily="34" charset="0"/>
                      </a:endParaRPr>
                    </a:p>
                  </a:txBody>
                  <a:tcPr marL="83927" marR="83927" marT="41964" marB="41964" anchor="ctr"/>
                </a:tc>
                <a:tc>
                  <a:txBody>
                    <a:bodyPr/>
                    <a:lstStyle/>
                    <a:p>
                      <a:pPr algn="ctr"/>
                      <a:r>
                        <a:rPr lang="en-US" sz="2500" b="1" dirty="0" smtClean="0">
                          <a:latin typeface="+mn-lt"/>
                          <a:cs typeface="Arial" panose="020B0604020202020204" pitchFamily="34" charset="0"/>
                        </a:rPr>
                        <a:t>12</a:t>
                      </a:r>
                      <a:endParaRPr lang="en-US" sz="2500" b="1" dirty="0">
                        <a:latin typeface="+mn-lt"/>
                        <a:cs typeface="Arial" panose="020B0604020202020204" pitchFamily="34" charset="0"/>
                      </a:endParaRPr>
                    </a:p>
                  </a:txBody>
                  <a:tcPr marL="83927" marR="83927" marT="41964" marB="41964" anchor="ctr"/>
                </a:tc>
              </a:tr>
            </a:tbl>
          </a:graphicData>
        </a:graphic>
      </p:graphicFrame>
    </p:spTree>
    <p:extLst>
      <p:ext uri="{BB962C8B-B14F-4D97-AF65-F5344CB8AC3E}">
        <p14:creationId xmlns:p14="http://schemas.microsoft.com/office/powerpoint/2010/main" val="63533190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5568"/>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a:t>
            </a:r>
            <a:r>
              <a:rPr lang="en-US" sz="3600" b="1" dirty="0" smtClean="0">
                <a:solidFill>
                  <a:srgbClr val="FFFF00"/>
                </a:solidFill>
                <a:latin typeface="Arial" pitchFamily="34" charset="0"/>
                <a:cs typeface="Arial" pitchFamily="34" charset="0"/>
              </a:rPr>
              <a:t>Outline</a:t>
            </a:r>
          </a:p>
        </p:txBody>
      </p:sp>
      <p:sp>
        <p:nvSpPr>
          <p:cNvPr id="5"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Tree>
    <p:extLst>
      <p:ext uri="{BB962C8B-B14F-4D97-AF65-F5344CB8AC3E}">
        <p14:creationId xmlns:p14="http://schemas.microsoft.com/office/powerpoint/2010/main" val="461527964"/>
      </p:ext>
    </p:extLst>
  </p:cSld>
  <p:clrMapOvr>
    <a:masterClrMapping/>
  </p:clrMapOvr>
  <p:transition spd="slow">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50" y="15521"/>
            <a:ext cx="9144000" cy="641348"/>
          </a:xfrm>
        </p:spPr>
        <p:txBody>
          <a:bodyPr wrap="square" lIns="91440" tIns="45720" rIns="91440" bIns="45720" numCol="1" anchorCtr="0" compatLnSpc="1">
            <a:prstTxWarp prst="textNoShape">
              <a:avLst/>
            </a:prstTxWarp>
          </a:bodyPr>
          <a:lstStyle/>
          <a:p>
            <a:pPr algn="ctr">
              <a:defRPr/>
            </a:pPr>
            <a:r>
              <a:rPr lang="en-US" sz="3500" b="1" dirty="0" smtClean="0">
                <a:solidFill>
                  <a:srgbClr val="FFFF00"/>
                </a:solidFill>
                <a:latin typeface="Arial" pitchFamily="34" charset="0"/>
                <a:cs typeface="Arial" pitchFamily="34" charset="0"/>
              </a:rPr>
              <a:t>Genomics Training </a:t>
            </a:r>
            <a:r>
              <a:rPr lang="en-US" sz="3500" b="1" dirty="0">
                <a:solidFill>
                  <a:srgbClr val="FFFF00"/>
                </a:solidFill>
                <a:latin typeface="Arial" pitchFamily="34" charset="0"/>
                <a:cs typeface="Arial" pitchFamily="34" charset="0"/>
              </a:rPr>
              <a:t>and Career Development</a:t>
            </a:r>
          </a:p>
        </p:txBody>
      </p:sp>
      <p:sp>
        <p:nvSpPr>
          <p:cNvPr id="6" name="TextBox 5"/>
          <p:cNvSpPr txBox="1"/>
          <p:nvPr/>
        </p:nvSpPr>
        <p:spPr>
          <a:xfrm>
            <a:off x="7319535" y="640702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42</a:t>
            </a:r>
            <a:endParaRPr lang="en-US" sz="2000" b="1" dirty="0">
              <a:solidFill>
                <a:srgbClr val="00ADDC">
                  <a:lumMod val="40000"/>
                  <a:lumOff val="60000"/>
                </a:srgbClr>
              </a:solidFill>
              <a:latin typeface="Arial" charset="0"/>
            </a:endParaRPr>
          </a:p>
        </p:txBody>
      </p:sp>
      <p:pic>
        <p:nvPicPr>
          <p:cNvPr id="7" name="Picture 6" descr="2.png"/>
          <p:cNvPicPr>
            <a:picLocks noChangeAspect="1"/>
          </p:cNvPicPr>
          <p:nvPr/>
        </p:nvPicPr>
        <p:blipFill>
          <a:blip r:embed="rId3" cstate="print"/>
          <a:srcRect/>
          <a:stretch>
            <a:fillRect/>
          </a:stretch>
        </p:blipFill>
        <p:spPr bwMode="auto">
          <a:xfrm>
            <a:off x="3742726" y="5202892"/>
            <a:ext cx="1658547" cy="1513061"/>
          </a:xfrm>
          <a:prstGeom prst="rect">
            <a:avLst/>
          </a:prstGeom>
          <a:noFill/>
          <a:ln w="9525">
            <a:noFill/>
            <a:miter lim="800000"/>
            <a:headEnd/>
            <a:tailEnd/>
          </a:ln>
        </p:spPr>
      </p:pic>
      <p:sp>
        <p:nvSpPr>
          <p:cNvPr id="8" name="Title 1"/>
          <p:cNvSpPr txBox="1">
            <a:spLocks/>
          </p:cNvSpPr>
          <p:nvPr/>
        </p:nvSpPr>
        <p:spPr bwMode="auto">
          <a:xfrm>
            <a:off x="0" y="801785"/>
            <a:ext cx="9084040" cy="4327367"/>
          </a:xfrm>
          <a:prstGeom prst="rect">
            <a:avLst/>
          </a:prstGeom>
          <a:noFill/>
          <a:ln w="9525" algn="ctr">
            <a:noFill/>
            <a:miter lim="800000"/>
            <a:headEnd/>
            <a:tailEnd/>
          </a:ln>
        </p:spPr>
        <p:txBody>
          <a:bodyPr/>
          <a:lstStyle/>
          <a:p>
            <a:pPr marL="177800" lvl="1" defTabSz="457200" eaLnBrk="0" hangingPunct="0">
              <a:spcBef>
                <a:spcPts val="700"/>
              </a:spcBef>
              <a:buClr>
                <a:schemeClr val="tx1"/>
              </a:buClr>
              <a:buSzPct val="95000"/>
              <a:tabLst>
                <a:tab pos="571500" algn="l"/>
              </a:tabLst>
            </a:pPr>
            <a:r>
              <a:rPr lang="en-US" sz="2600" dirty="0">
                <a:cs typeface="Arial" pitchFamily="34" charset="0"/>
              </a:rPr>
              <a:t>RFA-HG-15-025:  Data Analysis and Coordinating </a:t>
            </a:r>
            <a:r>
              <a:rPr lang="en-US" sz="2600" dirty="0" smtClean="0">
                <a:cs typeface="Arial" pitchFamily="34" charset="0"/>
              </a:rPr>
              <a:t>	Center </a:t>
            </a:r>
            <a:r>
              <a:rPr lang="en-US" sz="2600" dirty="0">
                <a:cs typeface="Arial" pitchFamily="34" charset="0"/>
              </a:rPr>
              <a:t>(DACC) for Research Training and Career </a:t>
            </a:r>
            <a:r>
              <a:rPr lang="en-US" sz="2600" dirty="0" smtClean="0">
                <a:cs typeface="Arial" pitchFamily="34" charset="0"/>
              </a:rPr>
              <a:t>	Development Activities</a:t>
            </a:r>
          </a:p>
          <a:p>
            <a:pPr marL="571500" lvl="1" indent="-393700" defTabSz="457200" eaLnBrk="0" hangingPunct="0">
              <a:spcBef>
                <a:spcPts val="700"/>
              </a:spcBef>
              <a:buClr>
                <a:schemeClr val="tx1"/>
              </a:buClr>
              <a:buSzPct val="95000"/>
              <a:buFont typeface="Wingdings" pitchFamily="2" charset="2"/>
              <a:buChar char=""/>
              <a:tabLst>
                <a:tab pos="914400" algn="l"/>
              </a:tabLst>
            </a:pPr>
            <a:endParaRPr lang="en-US" sz="800" dirty="0">
              <a:solidFill>
                <a:prstClr val="white"/>
              </a:solidFill>
              <a:cs typeface="Arial" pitchFamily="34" charset="0"/>
            </a:endParaRPr>
          </a:p>
          <a:p>
            <a:pPr marL="1028700" lvl="2" indent="-393700" defTabSz="457200" eaLnBrk="0" hangingPunct="0">
              <a:spcBef>
                <a:spcPts val="700"/>
              </a:spcBef>
              <a:buClr>
                <a:schemeClr val="tx1"/>
              </a:buClr>
              <a:buSzPct val="95000"/>
              <a:buFont typeface="Wingdings" pitchFamily="2" charset="2"/>
              <a:buChar char=""/>
              <a:tabLst>
                <a:tab pos="914400" algn="l"/>
              </a:tabLst>
            </a:pPr>
            <a:r>
              <a:rPr lang="en-US" sz="2600" dirty="0" smtClean="0">
                <a:solidFill>
                  <a:schemeClr val="accent4">
                    <a:lumMod val="20000"/>
                    <a:lumOff val="80000"/>
                  </a:schemeClr>
                </a:solidFill>
                <a:cs typeface="Arial" pitchFamily="34" charset="0"/>
              </a:rPr>
              <a:t>Maintain, improve, and/or develop </a:t>
            </a:r>
            <a:r>
              <a:rPr lang="en-US" sz="2600" dirty="0">
                <a:solidFill>
                  <a:schemeClr val="accent4">
                    <a:lumMod val="20000"/>
                    <a:lumOff val="80000"/>
                  </a:schemeClr>
                </a:solidFill>
                <a:cs typeface="Arial" pitchFamily="34" charset="0"/>
              </a:rPr>
              <a:t>database</a:t>
            </a:r>
          </a:p>
          <a:p>
            <a:pPr marL="1028700" lvl="2" indent="-393700" defTabSz="457200" eaLnBrk="0" hangingPunct="0">
              <a:spcBef>
                <a:spcPts val="700"/>
              </a:spcBef>
              <a:buClr>
                <a:schemeClr val="tx1"/>
              </a:buClr>
              <a:buSzPct val="95000"/>
              <a:buFont typeface="Wingdings" pitchFamily="2" charset="2"/>
              <a:buChar char=""/>
              <a:tabLst>
                <a:tab pos="914400" algn="l"/>
              </a:tabLst>
            </a:pPr>
            <a:r>
              <a:rPr lang="en-US" sz="2600" dirty="0">
                <a:solidFill>
                  <a:schemeClr val="accent4">
                    <a:lumMod val="20000"/>
                    <a:lumOff val="80000"/>
                  </a:schemeClr>
                </a:solidFill>
                <a:cs typeface="Arial" pitchFamily="34" charset="0"/>
              </a:rPr>
              <a:t>Collect and analyze data about </a:t>
            </a:r>
            <a:r>
              <a:rPr lang="en-US" sz="2600" dirty="0" smtClean="0">
                <a:solidFill>
                  <a:schemeClr val="accent4">
                    <a:lumMod val="20000"/>
                    <a:lumOff val="80000"/>
                  </a:schemeClr>
                </a:solidFill>
                <a:cs typeface="Arial" pitchFamily="34" charset="0"/>
              </a:rPr>
              <a:t>trainee career 	paths </a:t>
            </a:r>
          </a:p>
          <a:p>
            <a:pPr marL="1028700" lvl="2" indent="-393700" defTabSz="457200" eaLnBrk="0" hangingPunct="0">
              <a:spcBef>
                <a:spcPts val="700"/>
              </a:spcBef>
              <a:buClr>
                <a:schemeClr val="tx1"/>
              </a:buClr>
              <a:buSzPct val="95000"/>
              <a:buFont typeface="Wingdings" pitchFamily="2" charset="2"/>
              <a:buChar char=""/>
              <a:tabLst>
                <a:tab pos="914400" algn="l"/>
              </a:tabLst>
            </a:pPr>
            <a:r>
              <a:rPr lang="en-US" sz="2600" dirty="0" smtClean="0">
                <a:solidFill>
                  <a:schemeClr val="accent4">
                    <a:lumMod val="20000"/>
                    <a:lumOff val="80000"/>
                  </a:schemeClr>
                </a:solidFill>
                <a:cs typeface="Arial" pitchFamily="34" charset="0"/>
              </a:rPr>
              <a:t>Logistical </a:t>
            </a:r>
            <a:r>
              <a:rPr lang="en-US" sz="2600" dirty="0">
                <a:solidFill>
                  <a:schemeClr val="accent4">
                    <a:lumMod val="20000"/>
                    <a:lumOff val="80000"/>
                  </a:schemeClr>
                </a:solidFill>
                <a:cs typeface="Arial" pitchFamily="34" charset="0"/>
              </a:rPr>
              <a:t>support for </a:t>
            </a:r>
            <a:r>
              <a:rPr lang="en-US" sz="2600" dirty="0" smtClean="0">
                <a:solidFill>
                  <a:schemeClr val="accent4">
                    <a:lumMod val="20000"/>
                    <a:lumOff val="80000"/>
                  </a:schemeClr>
                </a:solidFill>
                <a:cs typeface="Arial" pitchFamily="34" charset="0"/>
              </a:rPr>
              <a:t>an expanded </a:t>
            </a:r>
            <a:r>
              <a:rPr lang="en-US" sz="2600" dirty="0">
                <a:solidFill>
                  <a:schemeClr val="accent4">
                    <a:lumMod val="20000"/>
                    <a:lumOff val="80000"/>
                  </a:schemeClr>
                </a:solidFill>
                <a:cs typeface="Arial" pitchFamily="34" charset="0"/>
              </a:rPr>
              <a:t>annual </a:t>
            </a:r>
            <a:r>
              <a:rPr lang="en-US" sz="2600" dirty="0" smtClean="0">
                <a:solidFill>
                  <a:schemeClr val="accent4">
                    <a:lumMod val="20000"/>
                    <a:lumOff val="80000"/>
                  </a:schemeClr>
                </a:solidFill>
                <a:cs typeface="Arial" pitchFamily="34" charset="0"/>
              </a:rPr>
              <a:t>	training program </a:t>
            </a:r>
            <a:r>
              <a:rPr lang="en-US" sz="2600" dirty="0">
                <a:solidFill>
                  <a:schemeClr val="accent4">
                    <a:lumMod val="20000"/>
                    <a:lumOff val="80000"/>
                  </a:schemeClr>
                </a:solidFill>
                <a:cs typeface="Arial" pitchFamily="34" charset="0"/>
              </a:rPr>
              <a:t>meeting</a:t>
            </a:r>
          </a:p>
          <a:p>
            <a:pPr marL="1028700" lvl="2" indent="-393700" defTabSz="457200" eaLnBrk="0" hangingPunct="0">
              <a:spcBef>
                <a:spcPts val="700"/>
              </a:spcBef>
              <a:buClr>
                <a:schemeClr val="tx1"/>
              </a:buClr>
              <a:buSzPct val="95000"/>
              <a:buFont typeface="Wingdings" pitchFamily="2" charset="2"/>
              <a:buChar char=""/>
              <a:tabLst>
                <a:tab pos="914400" algn="l"/>
              </a:tabLst>
            </a:pPr>
            <a:r>
              <a:rPr lang="en-US" sz="2600" dirty="0">
                <a:solidFill>
                  <a:schemeClr val="accent4">
                    <a:lumMod val="20000"/>
                    <a:lumOff val="80000"/>
                  </a:schemeClr>
                </a:solidFill>
                <a:cs typeface="Arial" pitchFamily="34" charset="0"/>
              </a:rPr>
              <a:t>Application due date: October 20, 2015</a:t>
            </a:r>
            <a:endParaRPr lang="en-US" sz="2600" b="1" dirty="0">
              <a:solidFill>
                <a:schemeClr val="accent4">
                  <a:lumMod val="20000"/>
                  <a:lumOff val="80000"/>
                </a:schemeClr>
              </a:solidFill>
              <a:cs typeface="Arial" pitchFamily="34" charset="0"/>
            </a:endParaRPr>
          </a:p>
        </p:txBody>
      </p:sp>
    </p:spTree>
    <p:extLst>
      <p:ext uri="{BB962C8B-B14F-4D97-AF65-F5344CB8AC3E}">
        <p14:creationId xmlns:p14="http://schemas.microsoft.com/office/powerpoint/2010/main" val="10338112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NIH Common </a:t>
            </a:r>
            <a:r>
              <a:rPr lang="en-US" sz="3400" dirty="0" smtClean="0">
                <a:solidFill>
                  <a:schemeClr val="tx2">
                    <a:lumMod val="90000"/>
                  </a:schemeClr>
                </a:solidFill>
              </a:rPr>
              <a:t>Fund/Trans-NIH</a:t>
            </a:r>
            <a:endParaRPr lang="en-US" sz="3400" dirty="0">
              <a:solidFill>
                <a:schemeClr val="tx2">
                  <a:lumMod val="90000"/>
                </a:schemeClr>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1579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91754955"/>
      </p:ext>
    </p:extLst>
  </p:cSld>
  <p:clrMapOvr>
    <a:masterClrMapping/>
  </p:clrMapOvr>
  <p:transition spd="slow">
    <p:wipe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4"/>
          <p:cNvSpPr>
            <a:spLocks noChangeArrowheads="1"/>
          </p:cNvSpPr>
          <p:nvPr/>
        </p:nvSpPr>
        <p:spPr bwMode="auto">
          <a:xfrm>
            <a:off x="-4764" y="16864"/>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3600" b="1" dirty="0">
                <a:solidFill>
                  <a:srgbClr val="FFFF00"/>
                </a:solidFill>
                <a:latin typeface="Arial" pitchFamily="34" charset="0"/>
                <a:cs typeface="Arial" pitchFamily="34" charset="0"/>
              </a:rPr>
              <a:t>Knockout Mouse </a:t>
            </a:r>
            <a:r>
              <a:rPr lang="en-US" sz="3600" b="1" dirty="0" err="1">
                <a:solidFill>
                  <a:srgbClr val="FFFF00"/>
                </a:solidFill>
                <a:latin typeface="Arial" pitchFamily="34" charset="0"/>
                <a:cs typeface="Arial" pitchFamily="34" charset="0"/>
              </a:rPr>
              <a:t>Phenotyping</a:t>
            </a:r>
            <a:r>
              <a:rPr lang="en-US" sz="3600" b="1" dirty="0">
                <a:solidFill>
                  <a:srgbClr val="FFFF00"/>
                </a:solidFill>
                <a:latin typeface="Arial" pitchFamily="34" charset="0"/>
                <a:cs typeface="Arial" pitchFamily="34" charset="0"/>
              </a:rPr>
              <a:t> Project (KOMP2)</a:t>
            </a:r>
          </a:p>
        </p:txBody>
      </p:sp>
      <p:pic>
        <p:nvPicPr>
          <p:cNvPr id="32775" name="Picture 7" descr="S:\CENTERS\Kris\Presos&amp;Posters&amp;Pictures\Graphics\KOMP logo.jpeg"/>
          <p:cNvPicPr>
            <a:picLocks noChangeAspect="1" noChangeArrowheads="1"/>
          </p:cNvPicPr>
          <p:nvPr/>
        </p:nvPicPr>
        <p:blipFill>
          <a:blip r:embed="rId3" cstate="print"/>
          <a:stretch>
            <a:fillRect/>
          </a:stretch>
        </p:blipFill>
        <p:spPr bwMode="auto">
          <a:xfrm>
            <a:off x="720436" y="1689417"/>
            <a:ext cx="3318688" cy="1963624"/>
          </a:xfrm>
          <a:prstGeom prst="rect">
            <a:avLst/>
          </a:prstGeom>
          <a:noFill/>
          <a:ln>
            <a:noFill/>
          </a:ln>
          <a:effectLst>
            <a:glow rad="228600">
              <a:schemeClr val="accent3">
                <a:satMod val="175000"/>
                <a:alpha val="40000"/>
              </a:schemeClr>
            </a:glow>
            <a:softEdge rad="31750"/>
          </a:effectLst>
        </p:spPr>
      </p:pic>
      <p:sp>
        <p:nvSpPr>
          <p:cNvPr id="2" name="TextBox 1"/>
          <p:cNvSpPr txBox="1"/>
          <p:nvPr/>
        </p:nvSpPr>
        <p:spPr>
          <a:xfrm>
            <a:off x="457199" y="4191000"/>
            <a:ext cx="8512883" cy="2046714"/>
          </a:xfrm>
          <a:prstGeom prst="rect">
            <a:avLst/>
          </a:prstGeom>
          <a:noFill/>
        </p:spPr>
        <p:txBody>
          <a:bodyPr wrap="square" rtlCol="0">
            <a:spAutoFit/>
          </a:bodyPr>
          <a:lstStyle/>
          <a:p>
            <a:pPr marL="228600" lvl="2" indent="-228600" defTabSz="293688" fontAlgn="base">
              <a:spcBef>
                <a:spcPct val="0"/>
              </a:spcBef>
              <a:spcAft>
                <a:spcPts val="600"/>
              </a:spcAft>
              <a:buClr>
                <a:prstClr val="white"/>
              </a:buClr>
              <a:buSzPct val="95000"/>
              <a:buFont typeface="Wingdings" pitchFamily="2" charset="2"/>
              <a:buChar char=""/>
            </a:pPr>
            <a:r>
              <a:rPr lang="en-US" sz="2800" b="1" dirty="0" smtClean="0">
                <a:solidFill>
                  <a:prstClr val="white"/>
                </a:solidFill>
                <a:latin typeface="Arial" charset="0"/>
              </a:rPr>
              <a:t>Common Fund approves 5 year continuation</a:t>
            </a:r>
            <a:endParaRPr lang="en-US" sz="2800" b="1" dirty="0">
              <a:solidFill>
                <a:prstClr val="white"/>
              </a:solidFill>
              <a:latin typeface="Arial" charset="0"/>
            </a:endParaRPr>
          </a:p>
          <a:p>
            <a:pPr marL="228600" lvl="2" indent="-228600" defTabSz="293688" fontAlgn="base">
              <a:spcBef>
                <a:spcPct val="0"/>
              </a:spcBef>
              <a:spcAft>
                <a:spcPts val="600"/>
              </a:spcAft>
              <a:buClr>
                <a:prstClr val="white"/>
              </a:buClr>
              <a:buSzPct val="95000"/>
              <a:buFont typeface="Wingdings" pitchFamily="2" charset="2"/>
              <a:buChar char=""/>
            </a:pPr>
            <a:r>
              <a:rPr lang="en-US" sz="2800" b="1" dirty="0" smtClean="0">
                <a:solidFill>
                  <a:prstClr val="white"/>
                </a:solidFill>
                <a:latin typeface="Arial" charset="0"/>
              </a:rPr>
              <a:t>18 Institutes/Centers/Offices contributing funds</a:t>
            </a:r>
          </a:p>
          <a:p>
            <a:pPr marL="228600" lvl="2" indent="-228600" defTabSz="293688" fontAlgn="base">
              <a:spcBef>
                <a:spcPct val="0"/>
              </a:spcBef>
              <a:spcAft>
                <a:spcPts val="600"/>
              </a:spcAft>
              <a:buClr>
                <a:prstClr val="white"/>
              </a:buClr>
              <a:buSzPct val="95000"/>
              <a:buFont typeface="Wingdings" pitchFamily="2" charset="2"/>
              <a:buChar char=""/>
            </a:pPr>
            <a:r>
              <a:rPr lang="en-US" sz="2800" b="1" dirty="0" smtClean="0">
                <a:solidFill>
                  <a:prstClr val="white"/>
                </a:solidFill>
                <a:latin typeface="Arial" charset="0"/>
              </a:rPr>
              <a:t>Total funds: ~$100M </a:t>
            </a:r>
          </a:p>
          <a:p>
            <a:pPr marL="228600" lvl="2" indent="-228600" defTabSz="293688" fontAlgn="base">
              <a:spcBef>
                <a:spcPct val="0"/>
              </a:spcBef>
              <a:spcAft>
                <a:spcPts val="600"/>
              </a:spcAft>
              <a:buClr>
                <a:prstClr val="white"/>
              </a:buClr>
              <a:buSzPct val="95000"/>
              <a:buFont typeface="Wingdings" pitchFamily="2" charset="2"/>
              <a:buChar char=""/>
            </a:pPr>
            <a:r>
              <a:rPr lang="en-US" sz="2800" b="1" dirty="0" smtClean="0">
                <a:solidFill>
                  <a:prstClr val="white"/>
                </a:solidFill>
                <a:latin typeface="Arial" charset="0"/>
              </a:rPr>
              <a:t>FOAs in process</a:t>
            </a:r>
          </a:p>
        </p:txBody>
      </p:sp>
      <p:sp>
        <p:nvSpPr>
          <p:cNvPr id="6" name="TextBox 5"/>
          <p:cNvSpPr txBox="1"/>
          <p:nvPr/>
        </p:nvSpPr>
        <p:spPr>
          <a:xfrm>
            <a:off x="7319535" y="640702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43</a:t>
            </a:r>
            <a:endParaRPr lang="en-US" sz="2000" b="1" dirty="0">
              <a:solidFill>
                <a:srgbClr val="00ADDC">
                  <a:lumMod val="40000"/>
                  <a:lumOff val="60000"/>
                </a:srgbClr>
              </a:solidFill>
              <a:latin typeface="Arial" charset="0"/>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731" y="1986417"/>
            <a:ext cx="4034589" cy="136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96687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wipe(up)">
                                      <p:cBhvr>
                                        <p:cTn id="7" dur="500"/>
                                        <p:tgtEl>
                                          <p:spTgt spid="3277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114650" y="1810597"/>
            <a:ext cx="8996261" cy="4260004"/>
          </a:xfrm>
          <a:prstGeom prst="rect">
            <a:avLst/>
          </a:prstGeom>
          <a:noFill/>
          <a:ln w="9525" algn="ctr">
            <a:noFill/>
            <a:miter lim="800000"/>
            <a:headEnd/>
            <a:tailEnd/>
          </a:ln>
        </p:spPr>
        <p:txBody>
          <a:bodyPr/>
          <a:lstStyle/>
          <a:p>
            <a:pPr marL="228600" lvl="2" eaLnBrk="0" hangingPunct="0">
              <a:spcBef>
                <a:spcPts val="0"/>
              </a:spcBef>
              <a:buClr>
                <a:prstClr val="white"/>
              </a:buClr>
              <a:buSzPct val="100000"/>
              <a:defRPr/>
            </a:pPr>
            <a:r>
              <a:rPr lang="en-US" sz="3000" b="1" dirty="0" smtClean="0">
                <a:latin typeface="Arial" charset="0"/>
              </a:rPr>
              <a:t>Recent Progress:</a:t>
            </a:r>
          </a:p>
          <a:p>
            <a:pPr marL="228600" lvl="2" eaLnBrk="0" hangingPunct="0">
              <a:spcBef>
                <a:spcPts val="0"/>
              </a:spcBef>
              <a:buClr>
                <a:prstClr val="white"/>
              </a:buClr>
              <a:buSzPct val="100000"/>
              <a:defRPr/>
            </a:pPr>
            <a:endParaRPr lang="en-US" sz="1100" b="1" dirty="0" smtClean="0">
              <a:latin typeface="Arial" charset="0"/>
            </a:endParaRPr>
          </a:p>
          <a:p>
            <a:pPr marL="457200" lvl="2" indent="-228600" eaLnBrk="0" hangingPunct="0">
              <a:spcBef>
                <a:spcPts val="0"/>
              </a:spcBef>
              <a:buClr>
                <a:prstClr val="white"/>
              </a:buClr>
              <a:buSzPct val="100000"/>
              <a:buFont typeface="Wingdings" panose="05000000000000000000" pitchFamily="2" charset="2"/>
              <a:buChar char="§"/>
              <a:defRPr/>
            </a:pPr>
            <a:endParaRPr lang="en-US" sz="800" b="1" dirty="0" smtClean="0">
              <a:latin typeface="Arial" charset="0"/>
            </a:endParaRPr>
          </a:p>
          <a:p>
            <a:pPr marL="1143000" lvl="3" indent="-279400" eaLnBrk="0" hangingPunct="0">
              <a:buClr>
                <a:schemeClr val="tx1"/>
              </a:buClr>
              <a:buSzPct val="100000"/>
              <a:buFont typeface="Wingdings" panose="05000000000000000000" pitchFamily="2" charset="2"/>
              <a:buChar char="§"/>
              <a:defRPr/>
            </a:pPr>
            <a:r>
              <a:rPr lang="en-US" sz="2600" b="1" dirty="0" smtClean="0">
                <a:solidFill>
                  <a:schemeClr val="accent4">
                    <a:lumMod val="20000"/>
                    <a:lumOff val="80000"/>
                  </a:schemeClr>
                </a:solidFill>
                <a:latin typeface="Arial" charset="0"/>
              </a:rPr>
              <a:t>Public release of data and harmonized metadata </a:t>
            </a:r>
          </a:p>
          <a:p>
            <a:pPr marL="1143000" lvl="3" indent="-279400" eaLnBrk="0" hangingPunct="0">
              <a:buClr>
                <a:schemeClr val="tx1"/>
              </a:buClr>
              <a:buSzPct val="100000"/>
              <a:buFont typeface="Wingdings" panose="05000000000000000000" pitchFamily="2" charset="2"/>
              <a:buChar char="§"/>
              <a:defRPr/>
            </a:pPr>
            <a:endParaRPr lang="en-US" sz="2600" dirty="0">
              <a:solidFill>
                <a:schemeClr val="accent4">
                  <a:lumMod val="20000"/>
                  <a:lumOff val="80000"/>
                </a:schemeClr>
              </a:solidFill>
              <a:latin typeface="Arial" charset="0"/>
            </a:endParaRPr>
          </a:p>
          <a:p>
            <a:pPr marL="1143000" lvl="3" indent="-279400" eaLnBrk="0" hangingPunct="0">
              <a:buClr>
                <a:schemeClr val="tx1"/>
              </a:buClr>
              <a:buSzPct val="100000"/>
              <a:buFont typeface="Wingdings" panose="05000000000000000000" pitchFamily="2" charset="2"/>
              <a:buChar char="§"/>
              <a:defRPr/>
            </a:pPr>
            <a:r>
              <a:rPr lang="en-US" sz="2600" b="1" dirty="0" smtClean="0">
                <a:solidFill>
                  <a:schemeClr val="accent4">
                    <a:lumMod val="20000"/>
                    <a:lumOff val="80000"/>
                  </a:schemeClr>
                </a:solidFill>
                <a:latin typeface="Arial" charset="0"/>
              </a:rPr>
              <a:t>Multiple internal collaborative projects</a:t>
            </a:r>
          </a:p>
          <a:p>
            <a:pPr marL="1143000" lvl="3" indent="-279400" eaLnBrk="0" hangingPunct="0">
              <a:buClr>
                <a:schemeClr val="tx1"/>
              </a:buClr>
              <a:buSzPct val="100000"/>
              <a:buFont typeface="Wingdings" panose="05000000000000000000" pitchFamily="2" charset="2"/>
              <a:buChar char="§"/>
              <a:defRPr/>
            </a:pPr>
            <a:endParaRPr lang="en-US" sz="2600" b="1" dirty="0" smtClean="0">
              <a:solidFill>
                <a:schemeClr val="accent4">
                  <a:lumMod val="20000"/>
                  <a:lumOff val="80000"/>
                </a:schemeClr>
              </a:solidFill>
              <a:latin typeface="Arial" charset="0"/>
            </a:endParaRPr>
          </a:p>
          <a:p>
            <a:pPr marL="1143000" lvl="3" indent="-279400" eaLnBrk="0" hangingPunct="0">
              <a:buClr>
                <a:schemeClr val="tx1"/>
              </a:buClr>
              <a:buSzPct val="100000"/>
              <a:buFont typeface="Wingdings" panose="05000000000000000000" pitchFamily="2" charset="2"/>
              <a:buChar char="§"/>
              <a:tabLst>
                <a:tab pos="1485900" algn="l"/>
              </a:tabLst>
              <a:defRPr/>
            </a:pPr>
            <a:r>
              <a:rPr lang="en-US" sz="2600" b="1" dirty="0" smtClean="0">
                <a:solidFill>
                  <a:schemeClr val="accent4">
                    <a:lumMod val="20000"/>
                    <a:lumOff val="80000"/>
                  </a:schemeClr>
                </a:solidFill>
                <a:latin typeface="Arial" charset="0"/>
              </a:rPr>
              <a:t>Outreach efforts: 8 collaborations funded jointly 	by LINCS and other entities (NIAAA, NCCIH, 	NIEHS, NIMH, NINDS, &amp; BD2K</a:t>
            </a:r>
            <a:r>
              <a:rPr lang="en-US" sz="2800" b="1" dirty="0" smtClean="0">
                <a:solidFill>
                  <a:schemeClr val="accent4">
                    <a:lumMod val="20000"/>
                    <a:lumOff val="80000"/>
                  </a:schemeClr>
                </a:solidFill>
                <a:latin typeface="Arial" charset="0"/>
              </a:rPr>
              <a:t>)</a:t>
            </a:r>
          </a:p>
          <a:p>
            <a:pPr marL="914400" lvl="3" indent="-228600" eaLnBrk="0" hangingPunct="0">
              <a:buClr>
                <a:prstClr val="white"/>
              </a:buClr>
              <a:buSzPct val="100000"/>
              <a:buFont typeface="Wingdings" panose="05000000000000000000" pitchFamily="2" charset="2"/>
              <a:buChar char="§"/>
              <a:defRPr/>
            </a:pPr>
            <a:endParaRPr lang="en-US" sz="800" b="1" dirty="0" smtClean="0">
              <a:solidFill>
                <a:schemeClr val="accent4">
                  <a:lumMod val="20000"/>
                  <a:lumOff val="80000"/>
                </a:schemeClr>
              </a:solidFill>
              <a:latin typeface="Arial" charset="0"/>
            </a:endParaRPr>
          </a:p>
          <a:p>
            <a:pPr marL="914400" lvl="3" indent="-228600" eaLnBrk="0" hangingPunct="0">
              <a:buClr>
                <a:prstClr val="white"/>
              </a:buClr>
              <a:buSzPct val="100000"/>
              <a:buFont typeface="Wingdings" panose="05000000000000000000" pitchFamily="2" charset="2"/>
              <a:buChar char="§"/>
              <a:defRPr/>
            </a:pPr>
            <a:endParaRPr lang="en-US" sz="2200" b="1" dirty="0" smtClean="0">
              <a:solidFill>
                <a:prstClr val="white"/>
              </a:solidFill>
              <a:latin typeface="Arial" charset="0"/>
            </a:endParaRPr>
          </a:p>
          <a:p>
            <a:pPr marL="111125" lvl="1" defTabSz="635000" eaLnBrk="0" fontAlgn="base" hangingPunct="0">
              <a:spcAft>
                <a:spcPct val="0"/>
              </a:spcAft>
              <a:buClr>
                <a:prstClr val="white"/>
              </a:buClr>
              <a:buSzPct val="95000"/>
              <a:defRPr/>
            </a:pPr>
            <a:endParaRPr lang="en-US" sz="2200" b="1" dirty="0" smtClean="0">
              <a:solidFill>
                <a:prstClr val="white"/>
              </a:solidFill>
              <a:latin typeface="Arial" charset="0"/>
            </a:endParaRPr>
          </a:p>
          <a:p>
            <a:pPr marL="111125" lvl="1" defTabSz="635000" eaLnBrk="0" fontAlgn="base" hangingPunct="0">
              <a:spcAft>
                <a:spcPct val="0"/>
              </a:spcAft>
              <a:buClr>
                <a:prstClr val="white"/>
              </a:buClr>
              <a:buSzPct val="95000"/>
              <a:defRPr/>
            </a:pPr>
            <a:endParaRPr lang="en-US" sz="2200" b="1" dirty="0" smtClean="0">
              <a:solidFill>
                <a:prstClr val="white"/>
              </a:solidFill>
              <a:latin typeface="Arial" charset="0"/>
            </a:endParaRPr>
          </a:p>
          <a:p>
            <a:pPr marL="796925" lvl="2" indent="-228600" eaLnBrk="0" fontAlgn="base" hangingPunct="0">
              <a:spcBef>
                <a:spcPts val="1800"/>
              </a:spcBef>
              <a:spcAft>
                <a:spcPct val="0"/>
              </a:spcAft>
              <a:buClr>
                <a:srgbClr val="D6ECFF"/>
              </a:buClr>
              <a:buSzPct val="95000"/>
              <a:buFont typeface="Wingdings" pitchFamily="2" charset="2"/>
              <a:buChar char=""/>
              <a:defRPr/>
            </a:pPr>
            <a:endParaRPr lang="en-US" sz="2200" b="1" dirty="0">
              <a:solidFill>
                <a:prstClr val="white"/>
              </a:solidFill>
              <a:latin typeface="Arial" charset="0"/>
            </a:endParaRPr>
          </a:p>
        </p:txBody>
      </p:sp>
      <p:sp>
        <p:nvSpPr>
          <p:cNvPr id="11" name="TextBox 10"/>
          <p:cNvSpPr txBox="1"/>
          <p:nvPr/>
        </p:nvSpPr>
        <p:spPr>
          <a:xfrm>
            <a:off x="7319535" y="6407027"/>
            <a:ext cx="1795684" cy="400110"/>
          </a:xfrm>
          <a:prstGeom prst="rect">
            <a:avLst/>
          </a:prstGeom>
          <a:noFill/>
        </p:spPr>
        <p:txBody>
          <a:bodyPr wrap="none">
            <a:spAutoFit/>
          </a:bodyPr>
          <a:lstStyle/>
          <a:p>
            <a:pPr>
              <a:defRPr/>
            </a:pPr>
            <a:r>
              <a:rPr lang="en-US" sz="2000" b="1" dirty="0" smtClean="0">
                <a:solidFill>
                  <a:srgbClr val="00ADDC">
                    <a:lumMod val="40000"/>
                    <a:lumOff val="60000"/>
                  </a:srgbClr>
                </a:solidFill>
                <a:latin typeface="Arial" charset="0"/>
              </a:rPr>
              <a:t>Document 44</a:t>
            </a:r>
            <a:endParaRPr lang="en-US" sz="2000" b="1" dirty="0">
              <a:solidFill>
                <a:srgbClr val="00ADDC">
                  <a:lumMod val="40000"/>
                  <a:lumOff val="60000"/>
                </a:srgbClr>
              </a:solidFill>
              <a:latin typeface="Arial"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4144" y="152400"/>
            <a:ext cx="3331290" cy="1289672"/>
          </a:xfrm>
          <a:prstGeom prst="rect">
            <a:avLst/>
          </a:prstGeom>
          <a:effectLst>
            <a:glow rad="228600">
              <a:schemeClr val="accent4">
                <a:satMod val="175000"/>
                <a:alpha val="40000"/>
              </a:schemeClr>
            </a:glow>
            <a:softEdge rad="63500"/>
          </a:effectLst>
        </p:spPr>
      </p:pic>
    </p:spTree>
    <p:extLst>
      <p:ext uri="{BB962C8B-B14F-4D97-AF65-F5344CB8AC3E}">
        <p14:creationId xmlns:p14="http://schemas.microsoft.com/office/powerpoint/2010/main" val="56947604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4"/>
          <p:cNvSpPr>
            <a:spLocks noChangeArrowheads="1"/>
          </p:cNvSpPr>
          <p:nvPr/>
        </p:nvSpPr>
        <p:spPr bwMode="auto">
          <a:xfrm>
            <a:off x="-4764" y="15440"/>
            <a:ext cx="9144000" cy="120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b="1" dirty="0" smtClean="0">
                <a:solidFill>
                  <a:srgbClr val="FFFF00"/>
                </a:solidFill>
                <a:latin typeface="Arial" pitchFamily="34" charset="0"/>
                <a:cs typeface="Arial" pitchFamily="34" charset="0"/>
              </a:rPr>
              <a:t>Genotype-Tissue </a:t>
            </a:r>
            <a:r>
              <a:rPr lang="en-US" sz="3600" dirty="0" smtClean="0">
                <a:solidFill>
                  <a:srgbClr val="FFFF00"/>
                </a:solidFill>
                <a:cs typeface="Arial" pitchFamily="34" charset="0"/>
              </a:rPr>
              <a:t>Expression </a:t>
            </a:r>
          </a:p>
          <a:p>
            <a:pPr algn="ctr"/>
            <a:r>
              <a:rPr lang="en-US" sz="3600" dirty="0" smtClean="0">
                <a:solidFill>
                  <a:srgbClr val="FFFF00"/>
                </a:solidFill>
                <a:cs typeface="Arial" pitchFamily="34" charset="0"/>
              </a:rPr>
              <a:t>(</a:t>
            </a:r>
            <a:r>
              <a:rPr lang="en-US" sz="3600" dirty="0" err="1">
                <a:solidFill>
                  <a:srgbClr val="FFFF00"/>
                </a:solidFill>
                <a:cs typeface="Arial" pitchFamily="34" charset="0"/>
              </a:rPr>
              <a:t>GTEx</a:t>
            </a:r>
            <a:r>
              <a:rPr lang="en-US" sz="3600" dirty="0" smtClean="0">
                <a:solidFill>
                  <a:srgbClr val="FFFF00"/>
                </a:solidFill>
                <a:cs typeface="Arial" pitchFamily="34" charset="0"/>
              </a:rPr>
              <a:t>)</a:t>
            </a:r>
            <a:r>
              <a:rPr lang="en-US" sz="3600" b="1" dirty="0" smtClean="0">
                <a:solidFill>
                  <a:srgbClr val="FFFF00"/>
                </a:solidFill>
                <a:latin typeface="Arial" pitchFamily="34" charset="0"/>
                <a:cs typeface="Arial" pitchFamily="34" charset="0"/>
              </a:rPr>
              <a:t> Project</a:t>
            </a:r>
            <a:endParaRPr lang="en-US" sz="3600" b="1" dirty="0">
              <a:solidFill>
                <a:srgbClr val="FFFF00"/>
              </a:solidFill>
              <a:latin typeface="Arial" pitchFamily="34" charset="0"/>
              <a:cs typeface="Arial" pitchFamily="34" charset="0"/>
            </a:endParaRPr>
          </a:p>
        </p:txBody>
      </p:sp>
      <p:sp>
        <p:nvSpPr>
          <p:cNvPr id="2" name="TextBox 1"/>
          <p:cNvSpPr txBox="1"/>
          <p:nvPr/>
        </p:nvSpPr>
        <p:spPr>
          <a:xfrm>
            <a:off x="533400" y="4724400"/>
            <a:ext cx="8191065" cy="1031051"/>
          </a:xfrm>
          <a:prstGeom prst="rect">
            <a:avLst/>
          </a:prstGeom>
          <a:noFill/>
        </p:spPr>
        <p:txBody>
          <a:bodyPr wrap="square" rtlCol="0">
            <a:spAutoFit/>
          </a:bodyPr>
          <a:lstStyle/>
          <a:p>
            <a:pPr marL="0" lvl="2" defTabSz="400050" fontAlgn="base">
              <a:spcBef>
                <a:spcPct val="0"/>
              </a:spcBef>
              <a:spcAft>
                <a:spcPts val="600"/>
              </a:spcAft>
              <a:buClr>
                <a:prstClr val="white"/>
              </a:buClr>
              <a:buSzPct val="95000"/>
              <a:tabLst>
                <a:tab pos="509588" algn="l"/>
              </a:tabLst>
            </a:pPr>
            <a:endParaRPr lang="en-US" sz="2800" b="1" dirty="0">
              <a:solidFill>
                <a:prstClr val="white"/>
              </a:solidFill>
              <a:latin typeface="Arial" charset="0"/>
            </a:endParaRPr>
          </a:p>
          <a:p>
            <a:pPr marL="228600" lvl="2" indent="-228600" defTabSz="400050" fontAlgn="base">
              <a:spcBef>
                <a:spcPct val="0"/>
              </a:spcBef>
              <a:spcAft>
                <a:spcPts val="600"/>
              </a:spcAft>
              <a:buClr>
                <a:prstClr val="white"/>
              </a:buClr>
              <a:buSzPct val="95000"/>
              <a:buFont typeface="Wingdings" pitchFamily="2" charset="2"/>
              <a:buChar char=""/>
              <a:tabLst>
                <a:tab pos="509588" algn="l"/>
              </a:tabLst>
            </a:pPr>
            <a:r>
              <a:rPr lang="en-US" sz="2800" b="1" dirty="0" smtClean="0">
                <a:solidFill>
                  <a:prstClr val="white"/>
                </a:solidFill>
                <a:latin typeface="Arial" charset="0"/>
              </a:rPr>
              <a:t>New </a:t>
            </a:r>
            <a:r>
              <a:rPr lang="en-US" sz="2800" b="1" dirty="0" err="1" smtClean="0">
                <a:solidFill>
                  <a:prstClr val="white"/>
                </a:solidFill>
                <a:latin typeface="Arial" charset="0"/>
              </a:rPr>
              <a:t>GTEx</a:t>
            </a:r>
            <a:r>
              <a:rPr lang="en-US" sz="2800" b="1" dirty="0" smtClean="0">
                <a:solidFill>
                  <a:prstClr val="white"/>
                </a:solidFill>
                <a:latin typeface="Arial" charset="0"/>
              </a:rPr>
              <a:t> portal and version 5 data release</a:t>
            </a:r>
          </a:p>
        </p:txBody>
      </p:sp>
      <p:sp>
        <p:nvSpPr>
          <p:cNvPr id="7" name="TextBox 6"/>
          <p:cNvSpPr txBox="1"/>
          <p:nvPr/>
        </p:nvSpPr>
        <p:spPr>
          <a:xfrm>
            <a:off x="7319535" y="640702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45</a:t>
            </a:r>
            <a:endParaRPr lang="en-US" sz="2000" b="1" dirty="0">
              <a:solidFill>
                <a:srgbClr val="00ADDC">
                  <a:lumMod val="40000"/>
                  <a:lumOff val="60000"/>
                </a:srgbClr>
              </a:solidFill>
              <a:latin typeface="Arial" charset="0"/>
            </a:endParaRP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1676400"/>
            <a:ext cx="3200400" cy="3117724"/>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267200" y="2514600"/>
            <a:ext cx="4648200" cy="954107"/>
          </a:xfrm>
          <a:prstGeom prst="rect">
            <a:avLst/>
          </a:prstGeom>
          <a:noFill/>
        </p:spPr>
        <p:txBody>
          <a:bodyPr wrap="square" rtlCol="0">
            <a:spAutoFit/>
          </a:bodyPr>
          <a:lstStyle/>
          <a:p>
            <a:pPr marL="228600" lvl="2" indent="-228600" defTabSz="400050" fontAlgn="base">
              <a:spcBef>
                <a:spcPct val="0"/>
              </a:spcBef>
              <a:spcAft>
                <a:spcPts val="600"/>
              </a:spcAft>
              <a:buClr>
                <a:prstClr val="white"/>
              </a:buClr>
              <a:buSzPct val="95000"/>
              <a:buFont typeface="Wingdings" pitchFamily="2" charset="2"/>
              <a:buChar char=""/>
              <a:tabLst>
                <a:tab pos="509588" algn="l"/>
              </a:tabLst>
            </a:pPr>
            <a:r>
              <a:rPr lang="en-US" sz="2800" b="1" dirty="0" smtClean="0">
                <a:solidFill>
                  <a:prstClr val="white"/>
                </a:solidFill>
                <a:latin typeface="Arial" charset="0"/>
              </a:rPr>
              <a:t>Donor recruitment goal 	(n=900) completed</a:t>
            </a:r>
          </a:p>
        </p:txBody>
      </p:sp>
    </p:spTree>
    <p:extLst>
      <p:ext uri="{BB962C8B-B14F-4D97-AF65-F5344CB8AC3E}">
        <p14:creationId xmlns:p14="http://schemas.microsoft.com/office/powerpoint/2010/main" val="158098289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txBox="1">
            <a:spLocks/>
          </p:cNvSpPr>
          <p:nvPr/>
        </p:nvSpPr>
        <p:spPr bwMode="auto">
          <a:xfrm>
            <a:off x="0" y="2767013"/>
            <a:ext cx="4648200" cy="2036762"/>
          </a:xfrm>
          <a:prstGeom prst="rect">
            <a:avLst/>
          </a:prstGeom>
          <a:noFill/>
          <a:ln w="9525" algn="ctr">
            <a:noFill/>
            <a:miter lim="800000"/>
            <a:headEnd/>
            <a:tailEnd/>
          </a:ln>
        </p:spPr>
        <p:txBody>
          <a:bodyPr/>
          <a:lstStyle/>
          <a:p>
            <a:pPr marL="411163" indent="-342900" eaLnBrk="0" fontAlgn="base" hangingPunct="0">
              <a:spcBef>
                <a:spcPts val="700"/>
              </a:spcBef>
              <a:spcAft>
                <a:spcPct val="0"/>
              </a:spcAft>
              <a:buClr>
                <a:srgbClr val="D6ECFF"/>
              </a:buClr>
              <a:buSzPct val="95000"/>
              <a:buFont typeface="Wingdings" pitchFamily="2" charset="2"/>
              <a:buChar char=""/>
            </a:pPr>
            <a:endParaRPr lang="en-US" sz="3000" b="1">
              <a:solidFill>
                <a:prstClr val="white"/>
              </a:solidFill>
              <a:latin typeface="Calibri" pitchFamily="34" charset="0"/>
              <a:cs typeface="Arial" pitchFamily="34" charset="0"/>
            </a:endParaRPr>
          </a:p>
        </p:txBody>
      </p:sp>
      <p:sp>
        <p:nvSpPr>
          <p:cNvPr id="12" name="TextBox 11"/>
          <p:cNvSpPr txBox="1"/>
          <p:nvPr/>
        </p:nvSpPr>
        <p:spPr>
          <a:xfrm>
            <a:off x="7320187" y="6406694"/>
            <a:ext cx="1795684" cy="400110"/>
          </a:xfrm>
          <a:prstGeom prst="rect">
            <a:avLst/>
          </a:prstGeom>
          <a:noFill/>
        </p:spPr>
        <p:txBody>
          <a:bodyPr wrap="none">
            <a:spAutoFit/>
          </a:bodyPr>
          <a:lstStyle/>
          <a:p>
            <a:pPr>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46</a:t>
            </a:r>
            <a:endParaRPr lang="en-US" sz="2000" b="1" dirty="0">
              <a:solidFill>
                <a:srgbClr val="00ADDC">
                  <a:lumMod val="40000"/>
                  <a:lumOff val="60000"/>
                </a:srgbClr>
              </a:solidFill>
              <a:latin typeface="Arial" charset="0"/>
            </a:endParaRPr>
          </a:p>
        </p:txBody>
      </p:sp>
      <p:sp>
        <p:nvSpPr>
          <p:cNvPr id="9" name="Title 1"/>
          <p:cNvSpPr txBox="1">
            <a:spLocks/>
          </p:cNvSpPr>
          <p:nvPr/>
        </p:nvSpPr>
        <p:spPr>
          <a:xfrm>
            <a:off x="0" y="0"/>
            <a:ext cx="9144000" cy="774700"/>
          </a:xfrm>
          <a:prstGeom prst="rect">
            <a:avLst/>
          </a:prstGeom>
        </p:spPr>
        <p:txBody>
          <a:bodyPr/>
          <a:lstStyle/>
          <a:p>
            <a:pPr algn="ctr" eaLnBrk="0" hangingPunct="0">
              <a:defRPr/>
            </a:pPr>
            <a:endParaRPr lang="en-US" sz="3600" b="1" spc="-100" dirty="0">
              <a:solidFill>
                <a:srgbClr val="FFFF00"/>
              </a:solidFill>
              <a:latin typeface="Arial" pitchFamily="34" charset="0"/>
              <a:ea typeface="+mj-ea"/>
              <a:cs typeface="Arial" pitchFamily="34" charset="0"/>
            </a:endParaRPr>
          </a:p>
        </p:txBody>
      </p:sp>
      <p:sp>
        <p:nvSpPr>
          <p:cNvPr id="14" name="Title 1"/>
          <p:cNvSpPr txBox="1">
            <a:spLocks/>
          </p:cNvSpPr>
          <p:nvPr/>
        </p:nvSpPr>
        <p:spPr bwMode="auto">
          <a:xfrm>
            <a:off x="25400" y="928254"/>
            <a:ext cx="9118600" cy="3124199"/>
          </a:xfrm>
          <a:prstGeom prst="rect">
            <a:avLst/>
          </a:prstGeom>
          <a:noFill/>
          <a:ln w="9525" algn="ctr">
            <a:noFill/>
            <a:miter lim="800000"/>
            <a:headEnd/>
            <a:tailEnd/>
          </a:ln>
        </p:spPr>
        <p:txBody>
          <a:bodyPr/>
          <a:lstStyle/>
          <a:p>
            <a:pPr lvl="1" indent="-346075" defTabSz="749300" eaLnBrk="0" fontAlgn="base" hangingPunct="0">
              <a:spcBef>
                <a:spcPts val="2400"/>
              </a:spcBef>
              <a:spcAft>
                <a:spcPct val="0"/>
              </a:spcAft>
              <a:buClr>
                <a:schemeClr val="tx1"/>
              </a:buClr>
              <a:buSzPct val="95000"/>
              <a:buFont typeface="Wingdings" pitchFamily="2" charset="2"/>
              <a:buChar char=""/>
              <a:defRPr/>
            </a:pPr>
            <a:r>
              <a:rPr lang="en-US" sz="2800" b="1" dirty="0" smtClean="0">
                <a:solidFill>
                  <a:prstClr val="white"/>
                </a:solidFill>
                <a:latin typeface="Arial" charset="0"/>
              </a:rPr>
              <a:t>~1100 validated antibodies </a:t>
            </a:r>
            <a:r>
              <a:rPr lang="en-US" sz="2800" b="1" dirty="0">
                <a:solidFill>
                  <a:prstClr val="white"/>
                </a:solidFill>
                <a:latin typeface="Arial" charset="0"/>
              </a:rPr>
              <a:t>to </a:t>
            </a:r>
            <a:r>
              <a:rPr lang="en-US" sz="2800" b="1" dirty="0" smtClean="0">
                <a:solidFill>
                  <a:prstClr val="white"/>
                </a:solidFill>
                <a:latin typeface="Arial" charset="0"/>
              </a:rPr>
              <a:t>370 human 	transcription factors; </a:t>
            </a:r>
            <a:r>
              <a:rPr lang="en-US" sz="2800" b="1" dirty="0">
                <a:solidFill>
                  <a:prstClr val="white"/>
                </a:solidFill>
                <a:latin typeface="Arial" charset="0"/>
              </a:rPr>
              <a:t>available </a:t>
            </a:r>
            <a:r>
              <a:rPr lang="en-US" sz="2800" b="1" dirty="0" smtClean="0">
                <a:solidFill>
                  <a:prstClr val="white"/>
                </a:solidFill>
                <a:latin typeface="Arial" charset="0"/>
              </a:rPr>
              <a:t>via data </a:t>
            </a:r>
            <a:r>
              <a:rPr lang="en-US" sz="2800" b="1" dirty="0">
                <a:solidFill>
                  <a:prstClr val="white"/>
                </a:solidFill>
                <a:latin typeface="Arial" charset="0"/>
              </a:rPr>
              <a:t>p</a:t>
            </a:r>
            <a:r>
              <a:rPr lang="en-US" sz="2800" b="1" dirty="0" smtClean="0">
                <a:solidFill>
                  <a:prstClr val="white"/>
                </a:solidFill>
                <a:latin typeface="Arial" charset="0"/>
              </a:rPr>
              <a:t>ortal</a:t>
            </a:r>
          </a:p>
          <a:p>
            <a:pPr lvl="1" indent="-346075" defTabSz="749300" eaLnBrk="0" fontAlgn="base" hangingPunct="0">
              <a:spcBef>
                <a:spcPts val="2400"/>
              </a:spcBef>
              <a:spcAft>
                <a:spcPct val="0"/>
              </a:spcAft>
              <a:buClr>
                <a:schemeClr val="tx1"/>
              </a:buClr>
              <a:buSzPct val="95000"/>
              <a:buFont typeface="Wingdings" pitchFamily="2" charset="2"/>
              <a:buChar char=""/>
              <a:defRPr/>
            </a:pPr>
            <a:r>
              <a:rPr lang="en-US" sz="2800" b="1" dirty="0" smtClean="0">
                <a:solidFill>
                  <a:prstClr val="white"/>
                </a:solidFill>
                <a:latin typeface="Arial" charset="0"/>
              </a:rPr>
              <a:t>Program near end of pilot phase, with one 	grantee finishing production of mouse 	</a:t>
            </a:r>
            <a:r>
              <a:rPr lang="en-US" sz="2800" b="1" dirty="0" err="1" smtClean="0">
                <a:solidFill>
                  <a:prstClr val="white"/>
                </a:solidFill>
                <a:latin typeface="Arial" charset="0"/>
              </a:rPr>
              <a:t>monoclonals</a:t>
            </a:r>
            <a:endParaRPr lang="en-US" sz="2800" b="1" dirty="0">
              <a:solidFill>
                <a:prstClr val="white"/>
              </a:solidFill>
              <a:latin typeface="Arial" charset="0"/>
            </a:endParaRPr>
          </a:p>
        </p:txBody>
      </p:sp>
      <p:pic>
        <p:nvPicPr>
          <p:cNvPr id="1026" name="Picture 2" descr="C:\Users\fletcherhoppecc\AppData\Local\Microsoft\Windows\Temporary Internet Files\Content.Outlook\8504C37Z\PCRP Pino White House Demo Day2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594"/>
          <a:stretch/>
        </p:blipFill>
        <p:spPr bwMode="auto">
          <a:xfrm>
            <a:off x="5765800" y="3397934"/>
            <a:ext cx="3227629" cy="2531911"/>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4809" y="14125"/>
            <a:ext cx="9144000" cy="623454"/>
          </a:xfrm>
        </p:spPr>
        <p:txBody>
          <a:bodyPr/>
          <a:lstStyle/>
          <a:p>
            <a:pPr algn="ctr"/>
            <a:r>
              <a:rPr lang="en-US" sz="3600" b="1" dirty="0" smtClean="0">
                <a:solidFill>
                  <a:srgbClr val="FFFF00"/>
                </a:solidFill>
                <a:latin typeface="Arial" panose="020B0604020202020204" pitchFamily="34" charset="0"/>
                <a:cs typeface="Arial" panose="020B0604020202020204" pitchFamily="34" charset="0"/>
              </a:rPr>
              <a:t>Protein Capture Reagents Program </a:t>
            </a:r>
            <a:endParaRPr lang="en-US" sz="3600" b="1" dirty="0">
              <a:solidFill>
                <a:srgbClr val="FFFF00"/>
              </a:solidFill>
              <a:latin typeface="Arial" panose="020B0604020202020204" pitchFamily="34" charset="0"/>
              <a:cs typeface="Arial" panose="020B0604020202020204" pitchFamily="34" charset="0"/>
            </a:endParaRPr>
          </a:p>
        </p:txBody>
      </p:sp>
      <p:sp>
        <p:nvSpPr>
          <p:cNvPr id="3" name="Rectangle 2"/>
          <p:cNvSpPr/>
          <p:nvPr/>
        </p:nvSpPr>
        <p:spPr>
          <a:xfrm>
            <a:off x="152400" y="4077504"/>
            <a:ext cx="5613400" cy="954107"/>
          </a:xfrm>
          <a:prstGeom prst="rect">
            <a:avLst/>
          </a:prstGeom>
        </p:spPr>
        <p:txBody>
          <a:bodyPr wrap="square">
            <a:spAutoFit/>
          </a:bodyPr>
          <a:lstStyle/>
          <a:p>
            <a:pPr lvl="1" indent="-346075" defTabSz="685800" eaLnBrk="0" hangingPunct="0">
              <a:spcBef>
                <a:spcPts val="2400"/>
              </a:spcBef>
              <a:buClr>
                <a:schemeClr val="tx1"/>
              </a:buClr>
              <a:buSzPct val="95000"/>
              <a:buFont typeface="Wingdings" pitchFamily="2" charset="2"/>
              <a:buChar char=""/>
              <a:defRPr/>
            </a:pPr>
            <a:r>
              <a:rPr lang="en-US" sz="2800" dirty="0">
                <a:solidFill>
                  <a:prstClr val="white"/>
                </a:solidFill>
                <a:latin typeface="Arial" charset="0"/>
              </a:rPr>
              <a:t>JHU </a:t>
            </a:r>
            <a:r>
              <a:rPr lang="en-US" sz="2800" dirty="0" smtClean="0">
                <a:solidFill>
                  <a:prstClr val="white"/>
                </a:solidFill>
                <a:latin typeface="Arial" charset="0"/>
              </a:rPr>
              <a:t>subcontractor attended 	White </a:t>
            </a:r>
            <a:r>
              <a:rPr lang="en-US" sz="2800" dirty="0">
                <a:solidFill>
                  <a:prstClr val="white"/>
                </a:solidFill>
                <a:latin typeface="Arial" charset="0"/>
              </a:rPr>
              <a:t>House Demo Day </a:t>
            </a:r>
          </a:p>
        </p:txBody>
      </p:sp>
    </p:spTree>
    <p:extLst>
      <p:ext uri="{BB962C8B-B14F-4D97-AF65-F5344CB8AC3E}">
        <p14:creationId xmlns:p14="http://schemas.microsoft.com/office/powerpoint/2010/main" val="6204195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175" y="15573"/>
            <a:ext cx="9144000" cy="696913"/>
          </a:xfrm>
          <a:prstGeom prst="rect">
            <a:avLst/>
          </a:prstGeom>
          <a:noFill/>
          <a:ln w="9525">
            <a:noFill/>
            <a:miter lim="800000"/>
            <a:headEnd/>
            <a:tailEnd/>
          </a:ln>
        </p:spPr>
        <p:txBody>
          <a:bodyPr/>
          <a:lstStyle/>
          <a:p>
            <a:pPr algn="ctr">
              <a:defRPr/>
            </a:pPr>
            <a:r>
              <a:rPr lang="en-US" sz="3600" spc="-100" dirty="0">
                <a:solidFill>
                  <a:srgbClr val="FFFF00"/>
                </a:solidFill>
                <a:cs typeface="Arial" pitchFamily="34" charset="0"/>
              </a:rPr>
              <a:t>Human Heredity and Health in Africa (H3Africa) </a:t>
            </a:r>
            <a:endParaRPr lang="en-US" sz="3600" b="1" spc="-100" dirty="0">
              <a:solidFill>
                <a:srgbClr val="FFFF00"/>
              </a:solidFill>
              <a:latin typeface="Arial" pitchFamily="34" charset="0"/>
              <a:cs typeface="Arial" pitchFamily="34" charset="0"/>
            </a:endParaRPr>
          </a:p>
        </p:txBody>
      </p:sp>
      <p:sp>
        <p:nvSpPr>
          <p:cNvPr id="7" name="Title 1"/>
          <p:cNvSpPr txBox="1">
            <a:spLocks/>
          </p:cNvSpPr>
          <p:nvPr/>
        </p:nvSpPr>
        <p:spPr bwMode="auto">
          <a:xfrm>
            <a:off x="91754" y="1253247"/>
            <a:ext cx="8860517" cy="373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33363" lvl="1" indent="-233363" defTabSz="457200" fontAlgn="base">
              <a:spcBef>
                <a:spcPts val="700"/>
              </a:spcBef>
              <a:spcAft>
                <a:spcPct val="0"/>
              </a:spcAft>
              <a:buClr>
                <a:prstClr val="white"/>
              </a:buClr>
              <a:buSzPct val="95000"/>
              <a:buFont typeface="Wingdings" pitchFamily="2" charset="2"/>
              <a:buChar char=""/>
              <a:tabLst>
                <a:tab pos="914400" algn="l"/>
              </a:tabLst>
            </a:pPr>
            <a:r>
              <a:rPr lang="en-US" sz="2800" dirty="0">
                <a:solidFill>
                  <a:prstClr val="white"/>
                </a:solidFill>
              </a:rPr>
              <a:t>7</a:t>
            </a:r>
            <a:r>
              <a:rPr lang="en-US" sz="2800" baseline="30000" dirty="0" smtClean="0">
                <a:solidFill>
                  <a:prstClr val="white"/>
                </a:solidFill>
              </a:rPr>
              <a:t>th</a:t>
            </a:r>
            <a:r>
              <a:rPr lang="en-US" sz="2800" dirty="0" smtClean="0">
                <a:solidFill>
                  <a:prstClr val="white"/>
                </a:solidFill>
              </a:rPr>
              <a:t> Consortium Meeting in October </a:t>
            </a:r>
            <a:r>
              <a:rPr lang="en-US" sz="2400" dirty="0" smtClean="0">
                <a:solidFill>
                  <a:prstClr val="white"/>
                </a:solidFill>
              </a:rPr>
              <a:t>(Washington DC)</a:t>
            </a:r>
          </a:p>
          <a:p>
            <a:pPr marL="911225" lvl="2" indent="0" defTabSz="457200">
              <a:spcBef>
                <a:spcPts val="0"/>
              </a:spcBef>
              <a:buClr>
                <a:prstClr val="white"/>
              </a:buClr>
              <a:buSzPct val="95000"/>
              <a:tabLst>
                <a:tab pos="914400" algn="l"/>
              </a:tabLst>
            </a:pPr>
            <a:r>
              <a:rPr lang="en-US" sz="2300" dirty="0" smtClean="0">
                <a:solidFill>
                  <a:schemeClr val="accent4">
                    <a:lumMod val="20000"/>
                    <a:lumOff val="80000"/>
                  </a:schemeClr>
                </a:solidFill>
              </a:rPr>
              <a:t>ASHG Session</a:t>
            </a:r>
            <a:endParaRPr lang="en-US" sz="2300" dirty="0">
              <a:solidFill>
                <a:schemeClr val="accent4">
                  <a:lumMod val="20000"/>
                  <a:lumOff val="80000"/>
                </a:schemeClr>
              </a:solidFill>
            </a:endParaRPr>
          </a:p>
          <a:p>
            <a:pPr marL="911225" lvl="2" indent="0" defTabSz="457200">
              <a:spcBef>
                <a:spcPts val="0"/>
              </a:spcBef>
              <a:buClr>
                <a:prstClr val="white"/>
              </a:buClr>
              <a:buSzPct val="95000"/>
              <a:tabLst>
                <a:tab pos="914400" algn="l"/>
              </a:tabLst>
            </a:pPr>
            <a:r>
              <a:rPr lang="en-US" sz="2300" dirty="0" smtClean="0">
                <a:solidFill>
                  <a:schemeClr val="accent4">
                    <a:lumMod val="20000"/>
                    <a:lumOff val="80000"/>
                  </a:schemeClr>
                </a:solidFill>
              </a:rPr>
              <a:t>Presentations at NIH  </a:t>
            </a:r>
          </a:p>
          <a:p>
            <a:pPr marL="911225" lvl="2" indent="0" defTabSz="457200">
              <a:spcBef>
                <a:spcPts val="0"/>
              </a:spcBef>
              <a:buClr>
                <a:prstClr val="white"/>
              </a:buClr>
              <a:buSzPct val="95000"/>
              <a:tabLst>
                <a:tab pos="914400" algn="l"/>
              </a:tabLst>
            </a:pPr>
            <a:r>
              <a:rPr lang="en-US" sz="2300" dirty="0" smtClean="0">
                <a:solidFill>
                  <a:schemeClr val="accent4">
                    <a:lumMod val="20000"/>
                    <a:lumOff val="80000"/>
                  </a:schemeClr>
                </a:solidFill>
              </a:rPr>
              <a:t>NIH-H3Africa Subject </a:t>
            </a:r>
            <a:r>
              <a:rPr lang="en-US" sz="2300" dirty="0">
                <a:solidFill>
                  <a:schemeClr val="accent4">
                    <a:lumMod val="20000"/>
                    <a:lumOff val="80000"/>
                  </a:schemeClr>
                </a:solidFill>
              </a:rPr>
              <a:t>A</a:t>
            </a:r>
            <a:r>
              <a:rPr lang="en-US" sz="2300" dirty="0" smtClean="0">
                <a:solidFill>
                  <a:schemeClr val="accent4">
                    <a:lumMod val="20000"/>
                    <a:lumOff val="80000"/>
                  </a:schemeClr>
                </a:solidFill>
              </a:rPr>
              <a:t>rea Meetings </a:t>
            </a:r>
          </a:p>
          <a:p>
            <a:pPr marL="911225" lvl="2" indent="0" defTabSz="457200">
              <a:spcBef>
                <a:spcPts val="0"/>
              </a:spcBef>
              <a:buClr>
                <a:prstClr val="white"/>
              </a:buClr>
              <a:buSzPct val="95000"/>
              <a:tabLst>
                <a:tab pos="914400" algn="l"/>
              </a:tabLst>
            </a:pPr>
            <a:endParaRPr lang="en-US" sz="800" dirty="0" smtClean="0">
              <a:solidFill>
                <a:schemeClr val="tx2">
                  <a:lumMod val="90000"/>
                </a:schemeClr>
              </a:solidFill>
            </a:endParaRPr>
          </a:p>
          <a:p>
            <a:pPr marL="233363" lvl="1" indent="-233363" defTabSz="457200" fontAlgn="base">
              <a:spcBef>
                <a:spcPts val="700"/>
              </a:spcBef>
              <a:spcAft>
                <a:spcPct val="0"/>
              </a:spcAft>
              <a:buClr>
                <a:prstClr val="white"/>
              </a:buClr>
              <a:buSzPct val="95000"/>
              <a:buFont typeface="Wingdings" pitchFamily="2" charset="2"/>
              <a:buChar char=""/>
              <a:tabLst>
                <a:tab pos="914400" algn="l"/>
              </a:tabLst>
            </a:pPr>
            <a:r>
              <a:rPr lang="en-US" sz="2800" dirty="0" smtClean="0">
                <a:solidFill>
                  <a:prstClr val="white"/>
                </a:solidFill>
              </a:rPr>
              <a:t>2 UH3 Biorepository awards (Nigeria and Uganda)</a:t>
            </a:r>
          </a:p>
          <a:p>
            <a:pPr marL="0" lvl="1" indent="0" defTabSz="457200" fontAlgn="base">
              <a:spcBef>
                <a:spcPts val="700"/>
              </a:spcBef>
              <a:spcAft>
                <a:spcPct val="0"/>
              </a:spcAft>
              <a:buClr>
                <a:prstClr val="white"/>
              </a:buClr>
              <a:buSzPct val="95000"/>
              <a:tabLst>
                <a:tab pos="914400" algn="l"/>
              </a:tabLst>
            </a:pPr>
            <a:endParaRPr lang="en-US" sz="800" dirty="0" smtClean="0">
              <a:solidFill>
                <a:prstClr val="white"/>
              </a:solidFill>
            </a:endParaRPr>
          </a:p>
          <a:p>
            <a:pPr marL="233363" lvl="1" indent="-233363" defTabSz="457200" fontAlgn="base">
              <a:spcBef>
                <a:spcPts val="700"/>
              </a:spcBef>
              <a:spcAft>
                <a:spcPct val="0"/>
              </a:spcAft>
              <a:buClr>
                <a:prstClr val="white"/>
              </a:buClr>
              <a:buSzPct val="95000"/>
              <a:buFont typeface="Wingdings" pitchFamily="2" charset="2"/>
              <a:buChar char=""/>
              <a:tabLst>
                <a:tab pos="914400" algn="l"/>
              </a:tabLst>
            </a:pPr>
            <a:r>
              <a:rPr lang="en-US" sz="2800" dirty="0" smtClean="0">
                <a:solidFill>
                  <a:prstClr val="white"/>
                </a:solidFill>
              </a:rPr>
              <a:t>Approval for a Phase II of H3Africa </a:t>
            </a:r>
          </a:p>
          <a:p>
            <a:pPr marL="233363" lvl="1" indent="-233363" defTabSz="457200" fontAlgn="base">
              <a:spcBef>
                <a:spcPts val="700"/>
              </a:spcBef>
              <a:spcAft>
                <a:spcPct val="0"/>
              </a:spcAft>
              <a:buClr>
                <a:prstClr val="white"/>
              </a:buClr>
              <a:buSzPct val="95000"/>
              <a:buFont typeface="Wingdings" pitchFamily="2" charset="2"/>
              <a:buChar char=""/>
              <a:tabLst>
                <a:tab pos="914400" algn="l"/>
              </a:tabLst>
            </a:pPr>
            <a:endParaRPr lang="en-US" sz="2800" dirty="0" smtClean="0">
              <a:solidFill>
                <a:prstClr val="white"/>
              </a:solidFill>
            </a:endParaRPr>
          </a:p>
        </p:txBody>
      </p:sp>
      <p:pic>
        <p:nvPicPr>
          <p:cNvPr id="8" name="Picture 2" descr="S:\CENTERS\H3Africa\Logos\H3Africa_500px_trans.png"/>
          <p:cNvPicPr>
            <a:picLocks noChangeAspect="1" noChangeArrowheads="1"/>
          </p:cNvPicPr>
          <p:nvPr/>
        </p:nvPicPr>
        <p:blipFill>
          <a:blip r:embed="rId3" cstate="print"/>
          <a:srcRect/>
          <a:stretch>
            <a:fillRect/>
          </a:stretch>
        </p:blipFill>
        <p:spPr bwMode="auto">
          <a:xfrm>
            <a:off x="7448677" y="4814497"/>
            <a:ext cx="1390650" cy="1449779"/>
          </a:xfrm>
          <a:prstGeom prst="rect">
            <a:avLst/>
          </a:prstGeom>
          <a:noFill/>
        </p:spPr>
      </p:pic>
      <p:sp>
        <p:nvSpPr>
          <p:cNvPr id="9" name="TextBox 8"/>
          <p:cNvSpPr txBox="1"/>
          <p:nvPr/>
        </p:nvSpPr>
        <p:spPr>
          <a:xfrm>
            <a:off x="7319535" y="640702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47</a:t>
            </a:r>
            <a:endParaRPr lang="en-US" sz="2000" dirty="0">
              <a:solidFill>
                <a:srgbClr val="00ADDC">
                  <a:lumMod val="40000"/>
                  <a:lumOff val="60000"/>
                </a:srgbClr>
              </a:solidFill>
              <a:latin typeface="Arial" charset="0"/>
            </a:endParaRPr>
          </a:p>
        </p:txBody>
      </p:sp>
      <p:pic>
        <p:nvPicPr>
          <p:cNvPr id="1026" name="Picture 2" descr="C:\Users\egreen\Desktop\DSC_7485 Bes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62" t="29008" r="3851" b="27965"/>
          <a:stretch/>
        </p:blipFill>
        <p:spPr bwMode="auto">
          <a:xfrm>
            <a:off x="240030" y="4404712"/>
            <a:ext cx="7077464" cy="220441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4765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16293"/>
            <a:ext cx="9144000"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charset="0"/>
              </a:rPr>
              <a:t>Undiagnosed Diseases </a:t>
            </a:r>
            <a:r>
              <a:rPr lang="en-US" sz="3600" b="1" spc="-100" dirty="0" smtClean="0">
                <a:solidFill>
                  <a:srgbClr val="FFFF00"/>
                </a:solidFill>
                <a:latin typeface="Arial" charset="0"/>
              </a:rPr>
              <a:t>Network (UDN)</a:t>
            </a:r>
            <a:endParaRPr lang="en-US" sz="3600" b="1" spc="-100" dirty="0">
              <a:solidFill>
                <a:srgbClr val="FFFF00"/>
              </a:solidFill>
              <a:latin typeface="Arial" charset="0"/>
            </a:endParaRPr>
          </a:p>
          <a:p>
            <a:pPr algn="ctr" fontAlgn="base">
              <a:spcBef>
                <a:spcPct val="0"/>
              </a:spcBef>
              <a:spcAft>
                <a:spcPct val="0"/>
              </a:spcAft>
              <a:defRPr/>
            </a:pPr>
            <a:endParaRPr lang="en-US" sz="1200" b="1" spc="-100" dirty="0">
              <a:solidFill>
                <a:srgbClr val="FFFF00"/>
              </a:solidFill>
              <a:latin typeface="Arial" charset="0"/>
            </a:endParaRPr>
          </a:p>
        </p:txBody>
      </p:sp>
      <p:sp>
        <p:nvSpPr>
          <p:cNvPr id="8" name="TextBox 7"/>
          <p:cNvSpPr txBox="1"/>
          <p:nvPr/>
        </p:nvSpPr>
        <p:spPr>
          <a:xfrm>
            <a:off x="7319804" y="6406102"/>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48</a:t>
            </a:r>
            <a:endParaRPr lang="en-US" sz="2000" b="1" dirty="0">
              <a:solidFill>
                <a:srgbClr val="00ADDC">
                  <a:lumMod val="40000"/>
                  <a:lumOff val="60000"/>
                </a:srgbClr>
              </a:solidFill>
              <a:latin typeface="Arial" charset="0"/>
            </a:endParaRPr>
          </a:p>
        </p:txBody>
      </p:sp>
      <p:grpSp>
        <p:nvGrpSpPr>
          <p:cNvPr id="11" name="Group 10"/>
          <p:cNvGrpSpPr/>
          <p:nvPr/>
        </p:nvGrpSpPr>
        <p:grpSpPr>
          <a:xfrm>
            <a:off x="0" y="762000"/>
            <a:ext cx="9167859" cy="914400"/>
            <a:chOff x="0" y="762000"/>
            <a:chExt cx="9167859" cy="914400"/>
          </a:xfrm>
        </p:grpSpPr>
        <p:sp>
          <p:nvSpPr>
            <p:cNvPr id="3" name="Rectangle 2"/>
            <p:cNvSpPr/>
            <p:nvPr/>
          </p:nvSpPr>
          <p:spPr>
            <a:xfrm>
              <a:off x="1" y="762000"/>
              <a:ext cx="9144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273" t="43863" r="64003" b="43459"/>
            <a:stretch/>
          </p:blipFill>
          <p:spPr bwMode="auto">
            <a:xfrm>
              <a:off x="1524000" y="845124"/>
              <a:ext cx="310896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00600" y="968992"/>
              <a:ext cx="3538020" cy="369332"/>
            </a:xfrm>
            <a:prstGeom prst="rect">
              <a:avLst/>
            </a:prstGeom>
            <a:noFill/>
          </p:spPr>
          <p:txBody>
            <a:bodyPr wrap="none" rtlCol="0">
              <a:spAutoFit/>
            </a:bodyPr>
            <a:lstStyle/>
            <a:p>
              <a:r>
                <a:rPr lang="en-US" b="1" dirty="0" smtClean="0">
                  <a:solidFill>
                    <a:prstClr val="white">
                      <a:lumMod val="50000"/>
                    </a:prstClr>
                  </a:solidFill>
                </a:rPr>
                <a:t>Seven UDN Clinical Site Locations</a:t>
              </a:r>
              <a:endParaRPr lang="en-US" b="1" dirty="0">
                <a:solidFill>
                  <a:prstClr val="white">
                    <a:lumMod val="50000"/>
                  </a:prstClr>
                </a:solidFill>
              </a:endParaRPr>
            </a:p>
          </p:txBody>
        </p:sp>
        <p:cxnSp>
          <p:nvCxnSpPr>
            <p:cNvPr id="7" name="Straight Connector 6"/>
            <p:cNvCxnSpPr/>
            <p:nvPr/>
          </p:nvCxnSpPr>
          <p:spPr>
            <a:xfrm>
              <a:off x="4632960" y="960495"/>
              <a:ext cx="0" cy="36933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1483056"/>
              <a:ext cx="9167859" cy="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50799" y="5648325"/>
            <a:ext cx="7429499" cy="1164638"/>
            <a:chOff x="-50799" y="5648325"/>
            <a:chExt cx="7429499" cy="1164638"/>
          </a:xfrm>
        </p:grpSpPr>
        <p:pic>
          <p:nvPicPr>
            <p:cNvPr id="1026" name="Picture 2" descr="C:\Users\wisea2\AppData\Local\Microsoft\Windows\Temporary Internet Files\Content.Outlook\ATY747F2\UDN-Gateway-yellow-butt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1050" y="5648325"/>
              <a:ext cx="4057650" cy="11646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799" y="5838825"/>
              <a:ext cx="3594099" cy="707886"/>
            </a:xfrm>
            <a:prstGeom prst="rect">
              <a:avLst/>
            </a:prstGeom>
            <a:noFill/>
          </p:spPr>
          <p:txBody>
            <a:bodyPr wrap="square" rtlCol="0">
              <a:spAutoFit/>
            </a:bodyPr>
            <a:lstStyle/>
            <a:p>
              <a:pPr algn="ctr"/>
              <a:r>
                <a:rPr lang="en-US" sz="2000" b="1"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Click ‘Apply’ button on any UDN webpage to apply!</a:t>
              </a:r>
              <a:endParaRPr lang="en-US" sz="20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5" name="Picture 2" descr="S:\POPULATION GENOMICS\Anastasia\UDN\Coordinating_Center\Logos_Maps\UDN map locations_clinical_20150824-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77" t="17570" r="2475" b="9810"/>
          <a:stretch/>
        </p:blipFill>
        <p:spPr bwMode="auto">
          <a:xfrm>
            <a:off x="-1" y="1600200"/>
            <a:ext cx="9144001" cy="3971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6435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16293"/>
            <a:ext cx="9144000"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charset="0"/>
              </a:rPr>
              <a:t>Undiagnosed Diseases </a:t>
            </a:r>
            <a:r>
              <a:rPr lang="en-US" sz="3600" b="1" spc="-100" dirty="0" smtClean="0">
                <a:solidFill>
                  <a:srgbClr val="FFFF00"/>
                </a:solidFill>
                <a:latin typeface="Arial" charset="0"/>
              </a:rPr>
              <a:t>Network (UDN)</a:t>
            </a:r>
            <a:endParaRPr lang="en-US" sz="3600" b="1" spc="-100" dirty="0">
              <a:solidFill>
                <a:srgbClr val="FFFF00"/>
              </a:solidFill>
              <a:latin typeface="Arial" charset="0"/>
            </a:endParaRPr>
          </a:p>
          <a:p>
            <a:pPr algn="ctr" fontAlgn="base">
              <a:spcBef>
                <a:spcPct val="0"/>
              </a:spcBef>
              <a:spcAft>
                <a:spcPct val="0"/>
              </a:spcAft>
              <a:defRPr/>
            </a:pPr>
            <a:endParaRPr lang="en-US" sz="1200" b="1" spc="-100" dirty="0">
              <a:solidFill>
                <a:srgbClr val="FFFF00"/>
              </a:solidFill>
              <a:latin typeface="Arial" charset="0"/>
            </a:endParaRPr>
          </a:p>
        </p:txBody>
      </p:sp>
      <p:sp>
        <p:nvSpPr>
          <p:cNvPr id="8" name="TextBox 7"/>
          <p:cNvSpPr txBox="1"/>
          <p:nvPr/>
        </p:nvSpPr>
        <p:spPr>
          <a:xfrm>
            <a:off x="7319800" y="6406102"/>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48</a:t>
            </a:r>
            <a:endParaRPr lang="en-US" sz="2000" b="1" dirty="0">
              <a:solidFill>
                <a:srgbClr val="00ADDC">
                  <a:lumMod val="40000"/>
                  <a:lumOff val="60000"/>
                </a:srgbClr>
              </a:solidFill>
              <a:latin typeface="Arial"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2226655869"/>
              </p:ext>
            </p:extLst>
          </p:nvPr>
        </p:nvGraphicFramePr>
        <p:xfrm>
          <a:off x="152400" y="845124"/>
          <a:ext cx="7664508" cy="5098478"/>
        </p:xfrm>
        <a:graphic>
          <a:graphicData uri="http://schemas.openxmlformats.org/drawingml/2006/table">
            <a:tbl>
              <a:tblPr firstRow="1" firstCol="1" bandRow="1">
                <a:tableStyleId>{9D7B26C5-4107-4FEC-AEDC-1716B250A1EF}</a:tableStyleId>
              </a:tblPr>
              <a:tblGrid>
                <a:gridCol w="1373049"/>
                <a:gridCol w="1130746"/>
                <a:gridCol w="2261492"/>
                <a:gridCol w="2899221"/>
              </a:tblGrid>
              <a:tr h="546801">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a:spcBef>
                          <a:spcPts val="0"/>
                        </a:spcBef>
                        <a:spcAft>
                          <a:spcPts val="0"/>
                        </a:spcAft>
                      </a:pPr>
                      <a:r>
                        <a:rPr lang="en-US" sz="2000" dirty="0">
                          <a:effectLst/>
                        </a:rPr>
                        <a:t>PI Name</a:t>
                      </a:r>
                      <a:endParaRPr lang="en-US" sz="2000" dirty="0">
                        <a:effectLst/>
                        <a:latin typeface="Arial" panose="020B0604020202020204" pitchFamily="34" charset="0"/>
                        <a:ea typeface="Calibri"/>
                        <a:cs typeface="Arial" panose="020B0604020202020204" pitchFamily="34" charset="0"/>
                      </a:endParaRPr>
                    </a:p>
                  </a:txBody>
                  <a:tcPr marL="68584" marR="68584" marT="0" marB="0" anchor="ct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algn="ctr">
                        <a:spcBef>
                          <a:spcPts val="0"/>
                        </a:spcBef>
                        <a:spcAft>
                          <a:spcPts val="0"/>
                        </a:spcAft>
                      </a:pPr>
                      <a:r>
                        <a:rPr lang="en-US" sz="2000" dirty="0" smtClean="0">
                          <a:effectLst/>
                        </a:rPr>
                        <a:t>Gene</a:t>
                      </a:r>
                      <a:endParaRPr lang="en-US" sz="2000" dirty="0">
                        <a:effectLst/>
                        <a:latin typeface="Arial" panose="020B0604020202020204" pitchFamily="34" charset="0"/>
                        <a:ea typeface="Calibri"/>
                        <a:cs typeface="Arial" panose="020B0604020202020204" pitchFamily="34" charset="0"/>
                      </a:endParaRPr>
                    </a:p>
                  </a:txBody>
                  <a:tcPr marL="68584" marR="68584" marT="0" marB="0" anchor="ct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algn="ctr">
                        <a:spcBef>
                          <a:spcPts val="0"/>
                        </a:spcBef>
                        <a:spcAft>
                          <a:spcPts val="0"/>
                        </a:spcAft>
                      </a:pPr>
                      <a:r>
                        <a:rPr lang="en-US" sz="2000" dirty="0" smtClean="0">
                          <a:effectLst/>
                        </a:rPr>
                        <a:t>Model</a:t>
                      </a:r>
                      <a:endParaRPr lang="en-US" sz="2000" dirty="0">
                        <a:effectLst/>
                        <a:latin typeface="Arial" panose="020B0604020202020204" pitchFamily="34" charset="0"/>
                        <a:ea typeface="Calibri"/>
                        <a:cs typeface="Arial" panose="020B0604020202020204" pitchFamily="34" charset="0"/>
                      </a:endParaRPr>
                    </a:p>
                  </a:txBody>
                  <a:tcPr marL="68584" marR="68584" marT="0" marB="0" anchor="ct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algn="ctr">
                        <a:spcBef>
                          <a:spcPts val="0"/>
                        </a:spcBef>
                        <a:spcAft>
                          <a:spcPts val="0"/>
                        </a:spcAft>
                      </a:pPr>
                      <a:r>
                        <a:rPr lang="en-US" sz="2000" dirty="0" smtClean="0">
                          <a:effectLst/>
                        </a:rPr>
                        <a:t>Patient Phenotype</a:t>
                      </a:r>
                      <a:endParaRPr lang="en-US" sz="2000" dirty="0">
                        <a:effectLst/>
                        <a:latin typeface="Arial" panose="020B0604020202020204" pitchFamily="34" charset="0"/>
                        <a:ea typeface="Calibri"/>
                        <a:cs typeface="Arial" panose="020B0604020202020204" pitchFamily="34" charset="0"/>
                      </a:endParaRPr>
                    </a:p>
                  </a:txBody>
                  <a:tcPr marL="68584" marR="68584" marT="0" marB="0" anchor="ctr"/>
                </a:tc>
              </a:tr>
              <a:tr h="597412">
                <a:tc>
                  <a:txBody>
                    <a:bodyPr/>
                    <a:lstStyle>
                      <a:lvl1pPr marL="0" algn="l" rtl="0" eaLnBrk="1" latinLnBrk="0" hangingPunct="1">
                        <a:defRPr kumimoji="0" b="1" kern="1200">
                          <a:solidFill>
                            <a:schemeClr val="dk1"/>
                          </a:solidFill>
                          <a:latin typeface="Calibri"/>
                        </a:defRPr>
                      </a:lvl1pPr>
                      <a:lvl2pPr marL="457200" algn="l" rtl="0" eaLnBrk="1" latinLnBrk="0" hangingPunct="1">
                        <a:defRPr kumimoji="0" b="1" kern="1200">
                          <a:solidFill>
                            <a:schemeClr val="dk1"/>
                          </a:solidFill>
                          <a:latin typeface="Calibri"/>
                        </a:defRPr>
                      </a:lvl2pPr>
                      <a:lvl3pPr marL="914400" algn="l" rtl="0" eaLnBrk="1" latinLnBrk="0" hangingPunct="1">
                        <a:defRPr kumimoji="0" b="1" kern="1200">
                          <a:solidFill>
                            <a:schemeClr val="dk1"/>
                          </a:solidFill>
                          <a:latin typeface="Calibri"/>
                        </a:defRPr>
                      </a:lvl3pPr>
                      <a:lvl4pPr marL="1371600" algn="l" rtl="0" eaLnBrk="1" latinLnBrk="0" hangingPunct="1">
                        <a:defRPr kumimoji="0" b="1" kern="1200">
                          <a:solidFill>
                            <a:schemeClr val="dk1"/>
                          </a:solidFill>
                          <a:latin typeface="Calibri"/>
                        </a:defRPr>
                      </a:lvl4pPr>
                      <a:lvl5pPr marL="1828800" algn="l" rtl="0" eaLnBrk="1" latinLnBrk="0" hangingPunct="1">
                        <a:defRPr kumimoji="0" b="1" kern="1200">
                          <a:solidFill>
                            <a:schemeClr val="dk1"/>
                          </a:solidFill>
                          <a:latin typeface="Calibri"/>
                        </a:defRPr>
                      </a:lvl5pPr>
                      <a:lvl6pPr marL="2286000" algn="l" rtl="0" eaLnBrk="1" latinLnBrk="0" hangingPunct="1">
                        <a:defRPr kumimoji="0" b="1" kern="1200">
                          <a:solidFill>
                            <a:schemeClr val="dk1"/>
                          </a:solidFill>
                          <a:latin typeface="Calibri"/>
                        </a:defRPr>
                      </a:lvl6pPr>
                      <a:lvl7pPr marL="2743200" algn="l" rtl="0" eaLnBrk="1" latinLnBrk="0" hangingPunct="1">
                        <a:defRPr kumimoji="0" b="1" kern="1200">
                          <a:solidFill>
                            <a:schemeClr val="dk1"/>
                          </a:solidFill>
                          <a:latin typeface="Calibri"/>
                        </a:defRPr>
                      </a:lvl7pPr>
                      <a:lvl8pPr marL="3200400" algn="l" rtl="0" eaLnBrk="1" latinLnBrk="0" hangingPunct="1">
                        <a:defRPr kumimoji="0" b="1" kern="1200">
                          <a:solidFill>
                            <a:schemeClr val="dk1"/>
                          </a:solidFill>
                          <a:latin typeface="Calibri"/>
                        </a:defRPr>
                      </a:lvl8pPr>
                      <a:lvl9pPr marL="3657600" algn="l" rtl="0" eaLnBrk="1" latinLnBrk="0" hangingPunct="1">
                        <a:defRPr kumimoji="0" b="1" kern="1200">
                          <a:solidFill>
                            <a:schemeClr val="dk1"/>
                          </a:solidFill>
                          <a:latin typeface="Calibri"/>
                        </a:defRPr>
                      </a:lvl9pPr>
                    </a:lstStyle>
                    <a:p>
                      <a:pPr marL="0" marR="0">
                        <a:spcBef>
                          <a:spcPts val="0"/>
                        </a:spcBef>
                        <a:spcAft>
                          <a:spcPts val="0"/>
                        </a:spcAft>
                      </a:pPr>
                      <a:r>
                        <a:rPr lang="en-US" sz="1800" dirty="0" smtClean="0">
                          <a:solidFill>
                            <a:schemeClr val="tx1"/>
                          </a:solidFill>
                        </a:rPr>
                        <a:t>Hall</a:t>
                      </a:r>
                      <a:endParaRPr lang="en-US" sz="1800" b="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i="1" dirty="0" smtClean="0">
                          <a:solidFill>
                            <a:schemeClr val="tx1"/>
                          </a:solidFill>
                          <a:effectLst/>
                          <a:latin typeface="Calibri" panose="020F0502020204030204" pitchFamily="34" charset="0"/>
                          <a:ea typeface="Calibri"/>
                          <a:cs typeface="Calibri" panose="020F0502020204030204" pitchFamily="34" charset="0"/>
                        </a:rPr>
                        <a:t>BAI2</a:t>
                      </a:r>
                      <a:endParaRPr lang="en-US" sz="1600" i="1"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algn="ctr" rtl="0"/>
                      <a:r>
                        <a:rPr lang="en-US" sz="1600" kern="1200" smtClean="0">
                          <a:solidFill>
                            <a:schemeClr val="tx1"/>
                          </a:solidFill>
                          <a:effectLst/>
                          <a:latin typeface="Calibri" panose="020F0502020204030204" pitchFamily="34" charset="0"/>
                          <a:ea typeface="+mn-ea"/>
                          <a:cs typeface="Calibri" panose="020F0502020204030204" pitchFamily="34" charset="0"/>
                        </a:rPr>
                        <a:t>astrocytes from mouse</a:t>
                      </a:r>
                      <a:endParaRPr lang="en-US" sz="1600" kern="1200" dirty="0">
                        <a:solidFill>
                          <a:schemeClr val="tx1"/>
                        </a:solidFill>
                        <a:effectLst/>
                        <a:latin typeface="Calibri" panose="020F0502020204030204" pitchFamily="34" charset="0"/>
                        <a:ea typeface="+mn-ea"/>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rtl="0"/>
                      <a:r>
                        <a:rPr lang="en-US" sz="1600" kern="1200" dirty="0" smtClean="0">
                          <a:solidFill>
                            <a:schemeClr val="tx1"/>
                          </a:solidFill>
                          <a:effectLst/>
                          <a:latin typeface="Calibri" panose="020F0502020204030204" pitchFamily="34" charset="0"/>
                          <a:ea typeface="+mn-ea"/>
                          <a:cs typeface="Calibri" panose="020F0502020204030204" pitchFamily="34" charset="0"/>
                        </a:rPr>
                        <a:t>shrinking spinal cord area and limb muscle stiffness</a:t>
                      </a:r>
                      <a:endParaRPr lang="en-US" sz="1600" kern="1200" dirty="0">
                        <a:solidFill>
                          <a:schemeClr val="tx1"/>
                        </a:solidFill>
                        <a:effectLst/>
                        <a:latin typeface="Calibri" panose="020F0502020204030204" pitchFamily="34" charset="0"/>
                        <a:ea typeface="+mn-ea"/>
                        <a:cs typeface="Calibri" panose="020F0502020204030204" pitchFamily="34" charset="0"/>
                      </a:endParaRPr>
                    </a:p>
                  </a:txBody>
                  <a:tcPr marL="68584" marR="68584" marT="0" marB="0" anchor="ctr"/>
                </a:tc>
              </a:tr>
              <a:tr h="841333">
                <a:tc>
                  <a:txBody>
                    <a:bodyPr/>
                    <a:lstStyle>
                      <a:lvl1pPr marL="0" algn="l" rtl="0" eaLnBrk="1" latinLnBrk="0" hangingPunct="1">
                        <a:defRPr kumimoji="0" b="1" kern="1200">
                          <a:solidFill>
                            <a:schemeClr val="dk1"/>
                          </a:solidFill>
                          <a:latin typeface="Calibri"/>
                        </a:defRPr>
                      </a:lvl1pPr>
                      <a:lvl2pPr marL="457200" algn="l" rtl="0" eaLnBrk="1" latinLnBrk="0" hangingPunct="1">
                        <a:defRPr kumimoji="0" b="1" kern="1200">
                          <a:solidFill>
                            <a:schemeClr val="dk1"/>
                          </a:solidFill>
                          <a:latin typeface="Calibri"/>
                        </a:defRPr>
                      </a:lvl2pPr>
                      <a:lvl3pPr marL="914400" algn="l" rtl="0" eaLnBrk="1" latinLnBrk="0" hangingPunct="1">
                        <a:defRPr kumimoji="0" b="1" kern="1200">
                          <a:solidFill>
                            <a:schemeClr val="dk1"/>
                          </a:solidFill>
                          <a:latin typeface="Calibri"/>
                        </a:defRPr>
                      </a:lvl3pPr>
                      <a:lvl4pPr marL="1371600" algn="l" rtl="0" eaLnBrk="1" latinLnBrk="0" hangingPunct="1">
                        <a:defRPr kumimoji="0" b="1" kern="1200">
                          <a:solidFill>
                            <a:schemeClr val="dk1"/>
                          </a:solidFill>
                          <a:latin typeface="Calibri"/>
                        </a:defRPr>
                      </a:lvl4pPr>
                      <a:lvl5pPr marL="1828800" algn="l" rtl="0" eaLnBrk="1" latinLnBrk="0" hangingPunct="1">
                        <a:defRPr kumimoji="0" b="1" kern="1200">
                          <a:solidFill>
                            <a:schemeClr val="dk1"/>
                          </a:solidFill>
                          <a:latin typeface="Calibri"/>
                        </a:defRPr>
                      </a:lvl5pPr>
                      <a:lvl6pPr marL="2286000" algn="l" rtl="0" eaLnBrk="1" latinLnBrk="0" hangingPunct="1">
                        <a:defRPr kumimoji="0" b="1" kern="1200">
                          <a:solidFill>
                            <a:schemeClr val="dk1"/>
                          </a:solidFill>
                          <a:latin typeface="Calibri"/>
                        </a:defRPr>
                      </a:lvl6pPr>
                      <a:lvl7pPr marL="2743200" algn="l" rtl="0" eaLnBrk="1" latinLnBrk="0" hangingPunct="1">
                        <a:defRPr kumimoji="0" b="1" kern="1200">
                          <a:solidFill>
                            <a:schemeClr val="dk1"/>
                          </a:solidFill>
                          <a:latin typeface="Calibri"/>
                        </a:defRPr>
                      </a:lvl7pPr>
                      <a:lvl8pPr marL="3200400" algn="l" rtl="0" eaLnBrk="1" latinLnBrk="0" hangingPunct="1">
                        <a:defRPr kumimoji="0" b="1" kern="1200">
                          <a:solidFill>
                            <a:schemeClr val="dk1"/>
                          </a:solidFill>
                          <a:latin typeface="Calibri"/>
                        </a:defRPr>
                      </a:lvl8pPr>
                      <a:lvl9pPr marL="3657600" algn="l" rtl="0" eaLnBrk="1" latinLnBrk="0" hangingPunct="1">
                        <a:defRPr kumimoji="0" b="1" kern="1200">
                          <a:solidFill>
                            <a:schemeClr val="dk1"/>
                          </a:solidFill>
                          <a:latin typeface="Calibri"/>
                        </a:defRPr>
                      </a:lvl9pPr>
                    </a:lstStyle>
                    <a:p>
                      <a:pPr marL="0" marR="0">
                        <a:spcBef>
                          <a:spcPts val="0"/>
                        </a:spcBef>
                        <a:spcAft>
                          <a:spcPts val="0"/>
                        </a:spcAft>
                      </a:pPr>
                      <a:r>
                        <a:rPr lang="en-US" sz="1800" b="1" dirty="0" smtClean="0">
                          <a:solidFill>
                            <a:schemeClr val="tx1"/>
                          </a:solidFill>
                          <a:effectLst/>
                          <a:latin typeface="Calibri" panose="020F0502020204030204" pitchFamily="34" charset="0"/>
                          <a:ea typeface="Calibri"/>
                          <a:cs typeface="Calibri" panose="020F0502020204030204" pitchFamily="34" charset="0"/>
                        </a:rPr>
                        <a:t>Ye</a:t>
                      </a:r>
                      <a:endParaRPr lang="en-US" sz="1800" b="1"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i="1" dirty="0" smtClean="0">
                          <a:solidFill>
                            <a:schemeClr val="tx1"/>
                          </a:solidFill>
                          <a:effectLst/>
                          <a:latin typeface="Calibri" panose="020F0502020204030204" pitchFamily="34" charset="0"/>
                          <a:ea typeface="Calibri"/>
                          <a:cs typeface="Calibri" panose="020F0502020204030204" pitchFamily="34" charset="0"/>
                        </a:rPr>
                        <a:t>YPEL3</a:t>
                      </a:r>
                      <a:endParaRPr lang="en-US" sz="1600" i="1"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a:cs typeface="Calibri" panose="020F0502020204030204" pitchFamily="34" charset="0"/>
                        </a:rPr>
                        <a:t>drosophila</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rtl="0"/>
                      <a:r>
                        <a:rPr lang="en-US" sz="1600" kern="1200" dirty="0" smtClean="0">
                          <a:solidFill>
                            <a:schemeClr val="tx1"/>
                          </a:solidFill>
                          <a:effectLst/>
                          <a:latin typeface="Calibri" panose="020F0502020204030204" pitchFamily="34" charset="0"/>
                          <a:ea typeface="+mn-ea"/>
                          <a:cs typeface="Calibri" panose="020F0502020204030204" pitchFamily="34" charset="0"/>
                        </a:rPr>
                        <a:t>reduced</a:t>
                      </a:r>
                      <a:r>
                        <a:rPr lang="en-US" sz="160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600" kern="1200" dirty="0" smtClean="0">
                          <a:solidFill>
                            <a:schemeClr val="tx1"/>
                          </a:solidFill>
                          <a:effectLst/>
                          <a:latin typeface="Calibri" panose="020F0502020204030204" pitchFamily="34" charset="0"/>
                          <a:ea typeface="+mn-ea"/>
                          <a:cs typeface="Calibri" panose="020F0502020204030204" pitchFamily="34" charset="0"/>
                        </a:rPr>
                        <a:t>myelin, enlarged nerves, abnormal nerve conduction, normal cognition</a:t>
                      </a:r>
                      <a:endParaRPr lang="en-US" sz="1600" kern="1200" dirty="0">
                        <a:solidFill>
                          <a:schemeClr val="tx1"/>
                        </a:solidFill>
                        <a:effectLst/>
                        <a:latin typeface="Calibri" panose="020F0502020204030204" pitchFamily="34" charset="0"/>
                        <a:ea typeface="+mn-ea"/>
                        <a:cs typeface="Calibri" panose="020F0502020204030204" pitchFamily="34" charset="0"/>
                      </a:endParaRPr>
                    </a:p>
                  </a:txBody>
                  <a:tcPr marL="68584" marR="68584" marT="0" marB="0" anchor="ctr"/>
                </a:tc>
              </a:tr>
              <a:tr h="841333">
                <a:tc>
                  <a:txBody>
                    <a:bodyPr/>
                    <a:lstStyle>
                      <a:lvl1pPr marL="0" algn="l" rtl="0" eaLnBrk="1" latinLnBrk="0" hangingPunct="1">
                        <a:defRPr kumimoji="0" b="1" kern="1200">
                          <a:solidFill>
                            <a:schemeClr val="dk1"/>
                          </a:solidFill>
                          <a:latin typeface="Calibri"/>
                        </a:defRPr>
                      </a:lvl1pPr>
                      <a:lvl2pPr marL="457200" algn="l" rtl="0" eaLnBrk="1" latinLnBrk="0" hangingPunct="1">
                        <a:defRPr kumimoji="0" b="1" kern="1200">
                          <a:solidFill>
                            <a:schemeClr val="dk1"/>
                          </a:solidFill>
                          <a:latin typeface="Calibri"/>
                        </a:defRPr>
                      </a:lvl2pPr>
                      <a:lvl3pPr marL="914400" algn="l" rtl="0" eaLnBrk="1" latinLnBrk="0" hangingPunct="1">
                        <a:defRPr kumimoji="0" b="1" kern="1200">
                          <a:solidFill>
                            <a:schemeClr val="dk1"/>
                          </a:solidFill>
                          <a:latin typeface="Calibri"/>
                        </a:defRPr>
                      </a:lvl3pPr>
                      <a:lvl4pPr marL="1371600" algn="l" rtl="0" eaLnBrk="1" latinLnBrk="0" hangingPunct="1">
                        <a:defRPr kumimoji="0" b="1" kern="1200">
                          <a:solidFill>
                            <a:schemeClr val="dk1"/>
                          </a:solidFill>
                          <a:latin typeface="Calibri"/>
                        </a:defRPr>
                      </a:lvl4pPr>
                      <a:lvl5pPr marL="1828800" algn="l" rtl="0" eaLnBrk="1" latinLnBrk="0" hangingPunct="1">
                        <a:defRPr kumimoji="0" b="1" kern="1200">
                          <a:solidFill>
                            <a:schemeClr val="dk1"/>
                          </a:solidFill>
                          <a:latin typeface="Calibri"/>
                        </a:defRPr>
                      </a:lvl5pPr>
                      <a:lvl6pPr marL="2286000" algn="l" rtl="0" eaLnBrk="1" latinLnBrk="0" hangingPunct="1">
                        <a:defRPr kumimoji="0" b="1" kern="1200">
                          <a:solidFill>
                            <a:schemeClr val="dk1"/>
                          </a:solidFill>
                          <a:latin typeface="Calibri"/>
                        </a:defRPr>
                      </a:lvl6pPr>
                      <a:lvl7pPr marL="2743200" algn="l" rtl="0" eaLnBrk="1" latinLnBrk="0" hangingPunct="1">
                        <a:defRPr kumimoji="0" b="1" kern="1200">
                          <a:solidFill>
                            <a:schemeClr val="dk1"/>
                          </a:solidFill>
                          <a:latin typeface="Calibri"/>
                        </a:defRPr>
                      </a:lvl7pPr>
                      <a:lvl8pPr marL="3200400" algn="l" rtl="0" eaLnBrk="1" latinLnBrk="0" hangingPunct="1">
                        <a:defRPr kumimoji="0" b="1" kern="1200">
                          <a:solidFill>
                            <a:schemeClr val="dk1"/>
                          </a:solidFill>
                          <a:latin typeface="Calibri"/>
                        </a:defRPr>
                      </a:lvl8pPr>
                      <a:lvl9pPr marL="3657600" algn="l" rtl="0" eaLnBrk="1" latinLnBrk="0" hangingPunct="1">
                        <a:defRPr kumimoji="0" b="1" kern="1200">
                          <a:solidFill>
                            <a:schemeClr val="dk1"/>
                          </a:solidFill>
                          <a:latin typeface="Calibri"/>
                        </a:defRPr>
                      </a:lvl9pPr>
                    </a:lstStyle>
                    <a:p>
                      <a:pPr marL="0" marR="0">
                        <a:spcBef>
                          <a:spcPts val="0"/>
                        </a:spcBef>
                        <a:spcAft>
                          <a:spcPts val="0"/>
                        </a:spcAft>
                      </a:pPr>
                      <a:r>
                        <a:rPr lang="en-US" sz="1800" b="1" dirty="0" smtClean="0">
                          <a:solidFill>
                            <a:schemeClr val="tx1"/>
                          </a:solidFill>
                          <a:effectLst/>
                          <a:latin typeface="Calibri" panose="020F0502020204030204" pitchFamily="34" charset="0"/>
                          <a:ea typeface="Calibri"/>
                          <a:cs typeface="Calibri" panose="020F0502020204030204" pitchFamily="34" charset="0"/>
                        </a:rPr>
                        <a:t>Smith</a:t>
                      </a:r>
                      <a:endParaRPr lang="en-US" sz="1800" b="1"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i="1" dirty="0" smtClean="0">
                          <a:solidFill>
                            <a:schemeClr val="tx1"/>
                          </a:solidFill>
                          <a:effectLst/>
                          <a:latin typeface="Calibri" panose="020F0502020204030204" pitchFamily="34" charset="0"/>
                          <a:ea typeface="Calibri"/>
                          <a:cs typeface="Calibri" panose="020F0502020204030204" pitchFamily="34" charset="0"/>
                        </a:rPr>
                        <a:t>BHLHB9</a:t>
                      </a:r>
                      <a:endParaRPr lang="en-US" sz="1600" i="1"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a:cs typeface="Calibri" panose="020F0502020204030204" pitchFamily="34" charset="0"/>
                        </a:rPr>
                        <a:t>knock down mouse neural stem cells and patient </a:t>
                      </a:r>
                      <a:r>
                        <a:rPr lang="en-US" sz="1600" dirty="0" err="1" smtClean="0">
                          <a:solidFill>
                            <a:schemeClr val="tx1"/>
                          </a:solidFill>
                          <a:effectLst/>
                          <a:latin typeface="Calibri" panose="020F0502020204030204" pitchFamily="34" charset="0"/>
                          <a:ea typeface="Calibri"/>
                          <a:cs typeface="Calibri" panose="020F0502020204030204" pitchFamily="34" charset="0"/>
                        </a:rPr>
                        <a:t>iPS</a:t>
                      </a:r>
                      <a:r>
                        <a:rPr lang="en-US" sz="1600" dirty="0" smtClean="0">
                          <a:solidFill>
                            <a:schemeClr val="tx1"/>
                          </a:solidFill>
                          <a:effectLst/>
                          <a:latin typeface="Calibri" panose="020F0502020204030204" pitchFamily="34" charset="0"/>
                          <a:ea typeface="Calibri"/>
                          <a:cs typeface="Calibri" panose="020F0502020204030204" pitchFamily="34" charset="0"/>
                        </a:rPr>
                        <a:t> neural cells</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l">
                        <a:spcBef>
                          <a:spcPts val="0"/>
                        </a:spcBef>
                        <a:spcAft>
                          <a:spcPts val="0"/>
                        </a:spcAft>
                      </a:pPr>
                      <a:r>
                        <a:rPr lang="en-US" sz="1600" dirty="0" smtClean="0">
                          <a:solidFill>
                            <a:schemeClr val="tx1"/>
                          </a:solidFill>
                          <a:effectLst/>
                          <a:latin typeface="Calibri" panose="020F0502020204030204" pitchFamily="34" charset="0"/>
                          <a:ea typeface="Calibri"/>
                          <a:cs typeface="Calibri" panose="020F0502020204030204" pitchFamily="34" charset="0"/>
                        </a:rPr>
                        <a:t>motor dysfunction, cognitive impairment, low brain volume, peripheral nerve</a:t>
                      </a:r>
                      <a:r>
                        <a:rPr lang="en-US" sz="1600" baseline="0" dirty="0" smtClean="0">
                          <a:solidFill>
                            <a:schemeClr val="tx1"/>
                          </a:solidFill>
                          <a:effectLst/>
                          <a:latin typeface="Calibri" panose="020F0502020204030204" pitchFamily="34" charset="0"/>
                          <a:ea typeface="Calibri"/>
                          <a:cs typeface="Calibri" panose="020F0502020204030204" pitchFamily="34" charset="0"/>
                        </a:rPr>
                        <a:t> damage</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r>
              <a:tr h="841333">
                <a:tc>
                  <a:txBody>
                    <a:bodyPr/>
                    <a:lstStyle>
                      <a:lvl1pPr marL="0" algn="l" rtl="0" eaLnBrk="1" latinLnBrk="0" hangingPunct="1">
                        <a:defRPr kumimoji="0" b="1" kern="1200">
                          <a:solidFill>
                            <a:schemeClr val="dk1"/>
                          </a:solidFill>
                          <a:latin typeface="Calibri"/>
                        </a:defRPr>
                      </a:lvl1pPr>
                      <a:lvl2pPr marL="457200" algn="l" rtl="0" eaLnBrk="1" latinLnBrk="0" hangingPunct="1">
                        <a:defRPr kumimoji="0" b="1" kern="1200">
                          <a:solidFill>
                            <a:schemeClr val="dk1"/>
                          </a:solidFill>
                          <a:latin typeface="Calibri"/>
                        </a:defRPr>
                      </a:lvl2pPr>
                      <a:lvl3pPr marL="914400" algn="l" rtl="0" eaLnBrk="1" latinLnBrk="0" hangingPunct="1">
                        <a:defRPr kumimoji="0" b="1" kern="1200">
                          <a:solidFill>
                            <a:schemeClr val="dk1"/>
                          </a:solidFill>
                          <a:latin typeface="Calibri"/>
                        </a:defRPr>
                      </a:lvl3pPr>
                      <a:lvl4pPr marL="1371600" algn="l" rtl="0" eaLnBrk="1" latinLnBrk="0" hangingPunct="1">
                        <a:defRPr kumimoji="0" b="1" kern="1200">
                          <a:solidFill>
                            <a:schemeClr val="dk1"/>
                          </a:solidFill>
                          <a:latin typeface="Calibri"/>
                        </a:defRPr>
                      </a:lvl4pPr>
                      <a:lvl5pPr marL="1828800" algn="l" rtl="0" eaLnBrk="1" latinLnBrk="0" hangingPunct="1">
                        <a:defRPr kumimoji="0" b="1" kern="1200">
                          <a:solidFill>
                            <a:schemeClr val="dk1"/>
                          </a:solidFill>
                          <a:latin typeface="Calibri"/>
                        </a:defRPr>
                      </a:lvl5pPr>
                      <a:lvl6pPr marL="2286000" algn="l" rtl="0" eaLnBrk="1" latinLnBrk="0" hangingPunct="1">
                        <a:defRPr kumimoji="0" b="1" kern="1200">
                          <a:solidFill>
                            <a:schemeClr val="dk1"/>
                          </a:solidFill>
                          <a:latin typeface="Calibri"/>
                        </a:defRPr>
                      </a:lvl6pPr>
                      <a:lvl7pPr marL="2743200" algn="l" rtl="0" eaLnBrk="1" latinLnBrk="0" hangingPunct="1">
                        <a:defRPr kumimoji="0" b="1" kern="1200">
                          <a:solidFill>
                            <a:schemeClr val="dk1"/>
                          </a:solidFill>
                          <a:latin typeface="Calibri"/>
                        </a:defRPr>
                      </a:lvl7pPr>
                      <a:lvl8pPr marL="3200400" algn="l" rtl="0" eaLnBrk="1" latinLnBrk="0" hangingPunct="1">
                        <a:defRPr kumimoji="0" b="1" kern="1200">
                          <a:solidFill>
                            <a:schemeClr val="dk1"/>
                          </a:solidFill>
                          <a:latin typeface="Calibri"/>
                        </a:defRPr>
                      </a:lvl8pPr>
                      <a:lvl9pPr marL="3657600" algn="l" rtl="0" eaLnBrk="1" latinLnBrk="0" hangingPunct="1">
                        <a:defRPr kumimoji="0" b="1" kern="1200">
                          <a:solidFill>
                            <a:schemeClr val="dk1"/>
                          </a:solidFill>
                          <a:latin typeface="Calibri"/>
                        </a:defRPr>
                      </a:lvl9pPr>
                    </a:lstStyle>
                    <a:p>
                      <a:pPr marL="0" marR="0">
                        <a:spcBef>
                          <a:spcPts val="0"/>
                        </a:spcBef>
                        <a:spcAft>
                          <a:spcPts val="0"/>
                        </a:spcAft>
                      </a:pPr>
                      <a:r>
                        <a:rPr lang="en-US" sz="1800" b="1" dirty="0" smtClean="0">
                          <a:solidFill>
                            <a:schemeClr val="tx1"/>
                          </a:solidFill>
                          <a:effectLst/>
                          <a:latin typeface="Calibri" panose="020F0502020204030204" pitchFamily="34" charset="0"/>
                          <a:ea typeface="Calibri"/>
                          <a:cs typeface="Calibri" panose="020F0502020204030204" pitchFamily="34" charset="0"/>
                        </a:rPr>
                        <a:t>Yu</a:t>
                      </a:r>
                      <a:endParaRPr lang="en-US" sz="1800" b="1"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i="1" dirty="0" smtClean="0">
                          <a:solidFill>
                            <a:schemeClr val="tx1"/>
                          </a:solidFill>
                          <a:effectLst/>
                          <a:latin typeface="Calibri" panose="020F0502020204030204" pitchFamily="34" charset="0"/>
                          <a:ea typeface="Calibri"/>
                          <a:cs typeface="Calibri" panose="020F0502020204030204" pitchFamily="34" charset="0"/>
                        </a:rPr>
                        <a:t>CHML</a:t>
                      </a:r>
                      <a:endParaRPr lang="en-US" sz="1600" i="1"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a:cs typeface="Calibri" panose="020F0502020204030204" pitchFamily="34" charset="0"/>
                        </a:rPr>
                        <a:t>mouse</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l">
                        <a:spcBef>
                          <a:spcPts val="0"/>
                        </a:spcBef>
                        <a:spcAft>
                          <a:spcPts val="0"/>
                        </a:spcAft>
                      </a:pPr>
                      <a:r>
                        <a:rPr lang="en-US" sz="1600" dirty="0" smtClean="0">
                          <a:solidFill>
                            <a:schemeClr val="tx1"/>
                          </a:solidFill>
                          <a:effectLst/>
                          <a:latin typeface="Calibri" panose="020F0502020204030204" pitchFamily="34" charset="0"/>
                          <a:ea typeface="Calibri"/>
                          <a:cs typeface="Calibri" panose="020F0502020204030204" pitchFamily="34" charset="0"/>
                        </a:rPr>
                        <a:t>developmental regression, nerve</a:t>
                      </a:r>
                      <a:r>
                        <a:rPr lang="en-US" sz="1600" baseline="0" dirty="0" smtClean="0">
                          <a:solidFill>
                            <a:schemeClr val="tx1"/>
                          </a:solidFill>
                          <a:effectLst/>
                          <a:latin typeface="Calibri" panose="020F0502020204030204" pitchFamily="34" charset="0"/>
                          <a:ea typeface="Calibri"/>
                          <a:cs typeface="Calibri" panose="020F0502020204030204" pitchFamily="34" charset="0"/>
                        </a:rPr>
                        <a:t> damage</a:t>
                      </a:r>
                      <a:r>
                        <a:rPr lang="en-US" sz="1600" dirty="0" smtClean="0">
                          <a:solidFill>
                            <a:schemeClr val="tx1"/>
                          </a:solidFill>
                          <a:effectLst/>
                          <a:latin typeface="Calibri" panose="020F0502020204030204" pitchFamily="34" charset="0"/>
                          <a:ea typeface="Calibri"/>
                          <a:cs typeface="Calibri" panose="020F0502020204030204" pitchFamily="34" charset="0"/>
                        </a:rPr>
                        <a:t> with brain volume loss</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r>
              <a:tr h="588933">
                <a:tc>
                  <a:txBody>
                    <a:bodyPr/>
                    <a:lstStyle>
                      <a:lvl1pPr marL="0" algn="l" rtl="0" eaLnBrk="1" latinLnBrk="0" hangingPunct="1">
                        <a:defRPr kumimoji="0" b="1" kern="1200">
                          <a:solidFill>
                            <a:schemeClr val="dk1"/>
                          </a:solidFill>
                          <a:latin typeface="Calibri"/>
                        </a:defRPr>
                      </a:lvl1pPr>
                      <a:lvl2pPr marL="457200" algn="l" rtl="0" eaLnBrk="1" latinLnBrk="0" hangingPunct="1">
                        <a:defRPr kumimoji="0" b="1" kern="1200">
                          <a:solidFill>
                            <a:schemeClr val="dk1"/>
                          </a:solidFill>
                          <a:latin typeface="Calibri"/>
                        </a:defRPr>
                      </a:lvl2pPr>
                      <a:lvl3pPr marL="914400" algn="l" rtl="0" eaLnBrk="1" latinLnBrk="0" hangingPunct="1">
                        <a:defRPr kumimoji="0" b="1" kern="1200">
                          <a:solidFill>
                            <a:schemeClr val="dk1"/>
                          </a:solidFill>
                          <a:latin typeface="Calibri"/>
                        </a:defRPr>
                      </a:lvl3pPr>
                      <a:lvl4pPr marL="1371600" algn="l" rtl="0" eaLnBrk="1" latinLnBrk="0" hangingPunct="1">
                        <a:defRPr kumimoji="0" b="1" kern="1200">
                          <a:solidFill>
                            <a:schemeClr val="dk1"/>
                          </a:solidFill>
                          <a:latin typeface="Calibri"/>
                        </a:defRPr>
                      </a:lvl4pPr>
                      <a:lvl5pPr marL="1828800" algn="l" rtl="0" eaLnBrk="1" latinLnBrk="0" hangingPunct="1">
                        <a:defRPr kumimoji="0" b="1" kern="1200">
                          <a:solidFill>
                            <a:schemeClr val="dk1"/>
                          </a:solidFill>
                          <a:latin typeface="Calibri"/>
                        </a:defRPr>
                      </a:lvl5pPr>
                      <a:lvl6pPr marL="2286000" algn="l" rtl="0" eaLnBrk="1" latinLnBrk="0" hangingPunct="1">
                        <a:defRPr kumimoji="0" b="1" kern="1200">
                          <a:solidFill>
                            <a:schemeClr val="dk1"/>
                          </a:solidFill>
                          <a:latin typeface="Calibri"/>
                        </a:defRPr>
                      </a:lvl6pPr>
                      <a:lvl7pPr marL="2743200" algn="l" rtl="0" eaLnBrk="1" latinLnBrk="0" hangingPunct="1">
                        <a:defRPr kumimoji="0" b="1" kern="1200">
                          <a:solidFill>
                            <a:schemeClr val="dk1"/>
                          </a:solidFill>
                          <a:latin typeface="Calibri"/>
                        </a:defRPr>
                      </a:lvl7pPr>
                      <a:lvl8pPr marL="3200400" algn="l" rtl="0" eaLnBrk="1" latinLnBrk="0" hangingPunct="1">
                        <a:defRPr kumimoji="0" b="1" kern="1200">
                          <a:solidFill>
                            <a:schemeClr val="dk1"/>
                          </a:solidFill>
                          <a:latin typeface="Calibri"/>
                        </a:defRPr>
                      </a:lvl8pPr>
                      <a:lvl9pPr marL="3657600" algn="l" rtl="0" eaLnBrk="1" latinLnBrk="0" hangingPunct="1">
                        <a:defRPr kumimoji="0" b="1" kern="1200">
                          <a:solidFill>
                            <a:schemeClr val="dk1"/>
                          </a:solidFill>
                          <a:latin typeface="Calibri"/>
                        </a:defRPr>
                      </a:lvl9pPr>
                    </a:lstStyle>
                    <a:p>
                      <a:pPr marL="0" marR="0">
                        <a:spcBef>
                          <a:spcPts val="0"/>
                        </a:spcBef>
                        <a:spcAft>
                          <a:spcPts val="0"/>
                        </a:spcAft>
                      </a:pPr>
                      <a:r>
                        <a:rPr lang="en-US" sz="1800" b="1" dirty="0" err="1" smtClean="0">
                          <a:solidFill>
                            <a:schemeClr val="tx1"/>
                          </a:solidFill>
                          <a:effectLst/>
                          <a:latin typeface="Calibri" panose="020F0502020204030204" pitchFamily="34" charset="0"/>
                          <a:ea typeface="Calibri"/>
                          <a:cs typeface="Calibri" panose="020F0502020204030204" pitchFamily="34" charset="0"/>
                        </a:rPr>
                        <a:t>Westerfield</a:t>
                      </a:r>
                      <a:endParaRPr lang="en-US" sz="1800" b="1"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i="1" dirty="0" smtClean="0">
                          <a:solidFill>
                            <a:schemeClr val="tx1"/>
                          </a:solidFill>
                          <a:effectLst/>
                          <a:latin typeface="Calibri" panose="020F0502020204030204" pitchFamily="34" charset="0"/>
                          <a:ea typeface="Calibri"/>
                          <a:cs typeface="Calibri" panose="020F0502020204030204" pitchFamily="34" charset="0"/>
                        </a:rPr>
                        <a:t>YPEL3</a:t>
                      </a:r>
                      <a:endParaRPr lang="en-US" sz="1600" i="1"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a:cs typeface="Calibri" panose="020F0502020204030204" pitchFamily="34" charset="0"/>
                        </a:rPr>
                        <a:t>zebrafish</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l">
                        <a:spcBef>
                          <a:spcPts val="0"/>
                        </a:spcBef>
                        <a:spcAft>
                          <a:spcPts val="0"/>
                        </a:spcAft>
                      </a:pPr>
                      <a:r>
                        <a:rPr lang="en-US" sz="1600" dirty="0" smtClean="0">
                          <a:solidFill>
                            <a:schemeClr val="tx1"/>
                          </a:solidFill>
                          <a:effectLst/>
                          <a:latin typeface="Calibri" panose="020F0502020204030204" pitchFamily="34" charset="0"/>
                          <a:ea typeface="Calibri"/>
                          <a:cs typeface="Calibri" panose="020F0502020204030204" pitchFamily="34" charset="0"/>
                        </a:rPr>
                        <a:t>reduced</a:t>
                      </a:r>
                      <a:r>
                        <a:rPr lang="en-US" sz="1600" baseline="0" dirty="0" smtClean="0">
                          <a:solidFill>
                            <a:schemeClr val="tx1"/>
                          </a:solidFill>
                          <a:effectLst/>
                          <a:latin typeface="Calibri" panose="020F0502020204030204" pitchFamily="34" charset="0"/>
                          <a:ea typeface="Calibri"/>
                          <a:cs typeface="Calibri" panose="020F0502020204030204" pitchFamily="34" charset="0"/>
                        </a:rPr>
                        <a:t> </a:t>
                      </a:r>
                      <a:r>
                        <a:rPr lang="en-US" sz="1600" dirty="0" smtClean="0">
                          <a:solidFill>
                            <a:schemeClr val="tx1"/>
                          </a:solidFill>
                          <a:effectLst/>
                          <a:latin typeface="Calibri" panose="020F0502020204030204" pitchFamily="34" charset="0"/>
                          <a:ea typeface="Calibri"/>
                          <a:cs typeface="Calibri" panose="020F0502020204030204" pitchFamily="34" charset="0"/>
                        </a:rPr>
                        <a:t>myelin, enlarged nerves, eye abnormalities</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r>
              <a:tr h="841333">
                <a:tc>
                  <a:txBody>
                    <a:bodyPr/>
                    <a:lstStyle>
                      <a:lvl1pPr marL="0" algn="l" rtl="0" eaLnBrk="1" latinLnBrk="0" hangingPunct="1">
                        <a:defRPr kumimoji="0" b="1" kern="1200">
                          <a:solidFill>
                            <a:schemeClr val="dk1"/>
                          </a:solidFill>
                          <a:latin typeface="Calibri"/>
                        </a:defRPr>
                      </a:lvl1pPr>
                      <a:lvl2pPr marL="457200" algn="l" rtl="0" eaLnBrk="1" latinLnBrk="0" hangingPunct="1">
                        <a:defRPr kumimoji="0" b="1" kern="1200">
                          <a:solidFill>
                            <a:schemeClr val="dk1"/>
                          </a:solidFill>
                          <a:latin typeface="Calibri"/>
                        </a:defRPr>
                      </a:lvl2pPr>
                      <a:lvl3pPr marL="914400" algn="l" rtl="0" eaLnBrk="1" latinLnBrk="0" hangingPunct="1">
                        <a:defRPr kumimoji="0" b="1" kern="1200">
                          <a:solidFill>
                            <a:schemeClr val="dk1"/>
                          </a:solidFill>
                          <a:latin typeface="Calibri"/>
                        </a:defRPr>
                      </a:lvl3pPr>
                      <a:lvl4pPr marL="1371600" algn="l" rtl="0" eaLnBrk="1" latinLnBrk="0" hangingPunct="1">
                        <a:defRPr kumimoji="0" b="1" kern="1200">
                          <a:solidFill>
                            <a:schemeClr val="dk1"/>
                          </a:solidFill>
                          <a:latin typeface="Calibri"/>
                        </a:defRPr>
                      </a:lvl4pPr>
                      <a:lvl5pPr marL="1828800" algn="l" rtl="0" eaLnBrk="1" latinLnBrk="0" hangingPunct="1">
                        <a:defRPr kumimoji="0" b="1" kern="1200">
                          <a:solidFill>
                            <a:schemeClr val="dk1"/>
                          </a:solidFill>
                          <a:latin typeface="Calibri"/>
                        </a:defRPr>
                      </a:lvl5pPr>
                      <a:lvl6pPr marL="2286000" algn="l" rtl="0" eaLnBrk="1" latinLnBrk="0" hangingPunct="1">
                        <a:defRPr kumimoji="0" b="1" kern="1200">
                          <a:solidFill>
                            <a:schemeClr val="dk1"/>
                          </a:solidFill>
                          <a:latin typeface="Calibri"/>
                        </a:defRPr>
                      </a:lvl6pPr>
                      <a:lvl7pPr marL="2743200" algn="l" rtl="0" eaLnBrk="1" latinLnBrk="0" hangingPunct="1">
                        <a:defRPr kumimoji="0" b="1" kern="1200">
                          <a:solidFill>
                            <a:schemeClr val="dk1"/>
                          </a:solidFill>
                          <a:latin typeface="Calibri"/>
                        </a:defRPr>
                      </a:lvl7pPr>
                      <a:lvl8pPr marL="3200400" algn="l" rtl="0" eaLnBrk="1" latinLnBrk="0" hangingPunct="1">
                        <a:defRPr kumimoji="0" b="1" kern="1200">
                          <a:solidFill>
                            <a:schemeClr val="dk1"/>
                          </a:solidFill>
                          <a:latin typeface="Calibri"/>
                        </a:defRPr>
                      </a:lvl8pPr>
                      <a:lvl9pPr marL="3657600" algn="l" rtl="0" eaLnBrk="1" latinLnBrk="0" hangingPunct="1">
                        <a:defRPr kumimoji="0" b="1" kern="1200">
                          <a:solidFill>
                            <a:schemeClr val="dk1"/>
                          </a:solidFill>
                          <a:latin typeface="Calibri"/>
                        </a:defRPr>
                      </a:lvl9pPr>
                    </a:lstStyle>
                    <a:p>
                      <a:pPr marL="0" marR="0">
                        <a:spcBef>
                          <a:spcPts val="0"/>
                        </a:spcBef>
                        <a:spcAft>
                          <a:spcPts val="0"/>
                        </a:spcAft>
                      </a:pPr>
                      <a:r>
                        <a:rPr lang="en-US" sz="1800" b="1" dirty="0" smtClean="0">
                          <a:solidFill>
                            <a:schemeClr val="tx1"/>
                          </a:solidFill>
                          <a:effectLst/>
                          <a:latin typeface="Calibri" panose="020F0502020204030204" pitchFamily="34" charset="0"/>
                          <a:ea typeface="Calibri"/>
                          <a:cs typeface="Calibri" panose="020F0502020204030204" pitchFamily="34" charset="0"/>
                        </a:rPr>
                        <a:t>Ho</a:t>
                      </a:r>
                      <a:endParaRPr lang="en-US" sz="1800" b="1"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i="1" dirty="0" smtClean="0">
                          <a:solidFill>
                            <a:schemeClr val="tx1"/>
                          </a:solidFill>
                          <a:effectLst/>
                          <a:latin typeface="Calibri" panose="020F0502020204030204" pitchFamily="34" charset="0"/>
                          <a:ea typeface="Calibri"/>
                          <a:cs typeface="Calibri" panose="020F0502020204030204" pitchFamily="34" charset="0"/>
                        </a:rPr>
                        <a:t>FOXR1</a:t>
                      </a:r>
                      <a:endParaRPr lang="en-US" sz="1600" i="1"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a:cs typeface="Calibri" panose="020F0502020204030204" pitchFamily="34" charset="0"/>
                        </a:rPr>
                        <a:t>human fibroblasts, mouse</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l">
                        <a:spcBef>
                          <a:spcPts val="0"/>
                        </a:spcBef>
                        <a:spcAft>
                          <a:spcPts val="0"/>
                        </a:spcAft>
                      </a:pPr>
                      <a:r>
                        <a:rPr lang="en-US" sz="1600" dirty="0" smtClean="0">
                          <a:solidFill>
                            <a:schemeClr val="tx1"/>
                          </a:solidFill>
                          <a:effectLst/>
                          <a:latin typeface="Calibri" panose="020F0502020204030204" pitchFamily="34" charset="0"/>
                          <a:ea typeface="Calibri"/>
                          <a:cs typeface="Calibri" panose="020F0502020204030204" pitchFamily="34" charset="0"/>
                        </a:rPr>
                        <a:t>microcephaly, developmental delay, progressive brain atrophy</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r>
            </a:tbl>
          </a:graphicData>
        </a:graphic>
      </p:graphicFrame>
      <p:pic>
        <p:nvPicPr>
          <p:cNvPr id="2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273" t="43863" r="64003" b="43459"/>
          <a:stretch/>
        </p:blipFill>
        <p:spPr bwMode="auto">
          <a:xfrm>
            <a:off x="152400" y="6063203"/>
            <a:ext cx="3108960" cy="60007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7961679" y="1420729"/>
            <a:ext cx="1048286" cy="4494296"/>
            <a:chOff x="7961679" y="1420729"/>
            <a:chExt cx="1048286" cy="4494296"/>
          </a:xfrm>
        </p:grpSpPr>
        <p:sp>
          <p:nvSpPr>
            <p:cNvPr id="16" name="Rectangle 15"/>
            <p:cNvSpPr/>
            <p:nvPr/>
          </p:nvSpPr>
          <p:spPr>
            <a:xfrm>
              <a:off x="7972428" y="1420729"/>
              <a:ext cx="979851" cy="4494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078" b="12259"/>
            <a:stretch/>
          </p:blipFill>
          <p:spPr bwMode="auto">
            <a:xfrm>
              <a:off x="8048625" y="2778950"/>
              <a:ext cx="816560" cy="801071"/>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l="2" r="-48"/>
            <a:stretch/>
          </p:blipFill>
          <p:spPr bwMode="auto">
            <a:xfrm>
              <a:off x="7961679" y="4515676"/>
              <a:ext cx="990600" cy="425034"/>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2001" b="4000"/>
            <a:stretch/>
          </p:blipFill>
          <p:spPr bwMode="auto">
            <a:xfrm>
              <a:off x="7972425" y="2157920"/>
              <a:ext cx="1037540" cy="581022"/>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11" t="27284" r="14165" b="1100"/>
            <a:stretch/>
          </p:blipFill>
          <p:spPr bwMode="auto">
            <a:xfrm>
              <a:off x="7978536" y="3739070"/>
              <a:ext cx="1005840" cy="539869"/>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078" b="12259"/>
            <a:stretch/>
          </p:blipFill>
          <p:spPr bwMode="auto">
            <a:xfrm>
              <a:off x="8051215" y="5064950"/>
              <a:ext cx="816560" cy="801071"/>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13" t="27284" r="16240" b="1100"/>
            <a:stretch/>
          </p:blipFill>
          <p:spPr bwMode="auto">
            <a:xfrm>
              <a:off x="7961679" y="1453070"/>
              <a:ext cx="1005840" cy="553060"/>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60350342"/>
      </p:ext>
    </p:extLst>
  </p:cSld>
  <p:clrMapOvr>
    <a:masterClrMapping/>
  </p:clrMapOvr>
  <p:transition spd="slow">
    <p:wipe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655"/>
            <a:ext cx="9348716" cy="535358"/>
          </a:xfrm>
        </p:spPr>
        <p:txBody>
          <a:bodyPr/>
          <a:lstStyle/>
          <a:p>
            <a:pPr algn="ctr"/>
            <a:r>
              <a:rPr lang="en-US" sz="3600" b="1" dirty="0" smtClean="0">
                <a:solidFill>
                  <a:srgbClr val="FFFF00"/>
                </a:solidFill>
                <a:latin typeface="Arial" panose="020B0604020202020204" pitchFamily="34" charset="0"/>
                <a:cs typeface="Arial" panose="020B0604020202020204" pitchFamily="34" charset="0"/>
              </a:rPr>
              <a:t>Gabriella Miller Kids First </a:t>
            </a:r>
            <a:br>
              <a:rPr lang="en-US" sz="3600" b="1" dirty="0" smtClean="0">
                <a:solidFill>
                  <a:srgbClr val="FFFF00"/>
                </a:solidFill>
                <a:latin typeface="Arial" panose="020B0604020202020204" pitchFamily="34" charset="0"/>
                <a:cs typeface="Arial" panose="020B0604020202020204" pitchFamily="34" charset="0"/>
              </a:rPr>
            </a:br>
            <a:r>
              <a:rPr lang="en-US" sz="3600" b="1" dirty="0" smtClean="0">
                <a:solidFill>
                  <a:srgbClr val="FFFF00"/>
                </a:solidFill>
                <a:latin typeface="Arial" panose="020B0604020202020204" pitchFamily="34" charset="0"/>
                <a:cs typeface="Arial" panose="020B0604020202020204" pitchFamily="34" charset="0"/>
              </a:rPr>
              <a:t>Pediatric Research Program </a:t>
            </a:r>
            <a:r>
              <a:rPr lang="en-US" sz="3600" b="1" dirty="0">
                <a:solidFill>
                  <a:srgbClr val="FFFF00"/>
                </a:solidFill>
              </a:rPr>
              <a:t/>
            </a:r>
            <a:br>
              <a:rPr lang="en-US" sz="3600" b="1" dirty="0">
                <a:solidFill>
                  <a:srgbClr val="FFFF00"/>
                </a:solidFill>
              </a:rPr>
            </a:br>
            <a:r>
              <a:rPr lang="en-US" sz="3600" b="1" dirty="0" smtClean="0">
                <a:solidFill>
                  <a:srgbClr val="FFFF00"/>
                </a:solidFill>
              </a:rPr>
              <a:t/>
            </a:r>
            <a:br>
              <a:rPr lang="en-US" sz="3600" b="1" dirty="0" smtClean="0">
                <a:solidFill>
                  <a:srgbClr val="FFFF00"/>
                </a:solidFill>
              </a:rPr>
            </a:br>
            <a:endParaRPr lang="en-US" sz="3600" b="1" dirty="0">
              <a:solidFill>
                <a:srgbClr val="FFFF00"/>
              </a:solidFill>
            </a:endParaRPr>
          </a:p>
        </p:txBody>
      </p:sp>
      <p:sp>
        <p:nvSpPr>
          <p:cNvPr id="3" name="Content Placeholder 2"/>
          <p:cNvSpPr>
            <a:spLocks noGrp="1"/>
          </p:cNvSpPr>
          <p:nvPr>
            <p:ph idx="1"/>
          </p:nvPr>
        </p:nvSpPr>
        <p:spPr>
          <a:xfrm>
            <a:off x="0" y="1264147"/>
            <a:ext cx="9144000" cy="5344975"/>
          </a:xfrm>
        </p:spPr>
        <p:txBody>
          <a:bodyPr/>
          <a:lstStyle/>
          <a:p>
            <a:pPr indent="-296863">
              <a:buClr>
                <a:schemeClr val="tx1"/>
              </a:buClr>
            </a:pPr>
            <a:r>
              <a:rPr lang="en-US" sz="2400" b="1" dirty="0" smtClean="0">
                <a:latin typeface="Arial" panose="020B0604020202020204" pitchFamily="34" charset="0"/>
                <a:cs typeface="Arial" panose="020B0604020202020204" pitchFamily="34" charset="0"/>
              </a:rPr>
              <a:t>NIH Common Fund Program ($12.6M/year for ten years)</a:t>
            </a:r>
          </a:p>
          <a:p>
            <a:pPr>
              <a:buClr>
                <a:schemeClr val="tx1"/>
              </a:buClr>
            </a:pPr>
            <a:endParaRPr lang="en-US" sz="700" b="1" dirty="0" smtClean="0">
              <a:latin typeface="Arial" panose="020B0604020202020204" pitchFamily="34" charset="0"/>
              <a:cs typeface="Arial" panose="020B0604020202020204" pitchFamily="34" charset="0"/>
            </a:endParaRPr>
          </a:p>
          <a:p>
            <a:pPr indent="-296863">
              <a:buClr>
                <a:schemeClr val="tx1"/>
              </a:buClr>
            </a:pPr>
            <a:r>
              <a:rPr lang="en-US" sz="2400" b="1" dirty="0" smtClean="0">
                <a:latin typeface="Arial" panose="020B0604020202020204" pitchFamily="34" charset="0"/>
                <a:cs typeface="Arial" panose="020B0604020202020204" pitchFamily="34" charset="0"/>
              </a:rPr>
              <a:t>Clinical and genome sequence data </a:t>
            </a:r>
          </a:p>
          <a:p>
            <a:pPr marL="766763" lvl="2" indent="0" defTabSz="800100">
              <a:buClr>
                <a:schemeClr val="tx1"/>
              </a:buClr>
              <a:buNone/>
            </a:pPr>
            <a:r>
              <a:rPr lang="en-US" sz="2200" b="1" dirty="0" smtClean="0">
                <a:solidFill>
                  <a:schemeClr val="accent4">
                    <a:lumMod val="20000"/>
                    <a:lumOff val="80000"/>
                  </a:schemeClr>
                </a:solidFill>
                <a:latin typeface="Arial" panose="020B0604020202020204" pitchFamily="34" charset="0"/>
                <a:cs typeface="Arial" panose="020B0604020202020204" pitchFamily="34" charset="0"/>
              </a:rPr>
              <a:t>Childhood cancers</a:t>
            </a:r>
            <a:endParaRPr lang="en-US" sz="2200" b="1" dirty="0">
              <a:solidFill>
                <a:schemeClr val="accent4">
                  <a:lumMod val="20000"/>
                  <a:lumOff val="80000"/>
                </a:schemeClr>
              </a:solidFill>
              <a:latin typeface="Arial" panose="020B0604020202020204" pitchFamily="34" charset="0"/>
              <a:cs typeface="Arial" panose="020B0604020202020204" pitchFamily="34" charset="0"/>
            </a:endParaRPr>
          </a:p>
          <a:p>
            <a:pPr marL="766763" lvl="2" indent="0" defTabSz="800100">
              <a:buClr>
                <a:schemeClr val="tx1"/>
              </a:buClr>
              <a:buNone/>
            </a:pPr>
            <a:r>
              <a:rPr lang="en-US" sz="2200" b="1" dirty="0">
                <a:solidFill>
                  <a:schemeClr val="accent4">
                    <a:lumMod val="20000"/>
                    <a:lumOff val="80000"/>
                  </a:schemeClr>
                </a:solidFill>
                <a:latin typeface="Arial" panose="020B0604020202020204" pitchFamily="34" charset="0"/>
                <a:cs typeface="Arial" panose="020B0604020202020204" pitchFamily="34" charset="0"/>
              </a:rPr>
              <a:t>S</a:t>
            </a:r>
            <a:r>
              <a:rPr lang="en-US" sz="2200" b="1" dirty="0" smtClean="0">
                <a:solidFill>
                  <a:schemeClr val="accent4">
                    <a:lumMod val="20000"/>
                    <a:lumOff val="80000"/>
                  </a:schemeClr>
                </a:solidFill>
                <a:latin typeface="Arial" panose="020B0604020202020204" pitchFamily="34" charset="0"/>
                <a:cs typeface="Arial" panose="020B0604020202020204" pitchFamily="34" charset="0"/>
              </a:rPr>
              <a:t>tructural </a:t>
            </a:r>
            <a:r>
              <a:rPr lang="en-US" sz="2200" b="1" dirty="0">
                <a:solidFill>
                  <a:schemeClr val="accent4">
                    <a:lumMod val="20000"/>
                    <a:lumOff val="80000"/>
                  </a:schemeClr>
                </a:solidFill>
                <a:latin typeface="Arial" panose="020B0604020202020204" pitchFamily="34" charset="0"/>
                <a:cs typeface="Arial" panose="020B0604020202020204" pitchFamily="34" charset="0"/>
              </a:rPr>
              <a:t>birth defects </a:t>
            </a:r>
          </a:p>
          <a:p>
            <a:pPr lvl="1" defTabSz="800100">
              <a:buClr>
                <a:schemeClr val="tx1"/>
              </a:buClr>
            </a:pPr>
            <a:endParaRPr lang="en-US" sz="1200" b="1" dirty="0" smtClean="0">
              <a:latin typeface="Arial" panose="020B0604020202020204" pitchFamily="34" charset="0"/>
              <a:cs typeface="Arial" panose="020B0604020202020204" pitchFamily="34" charset="0"/>
            </a:endParaRPr>
          </a:p>
          <a:p>
            <a:pPr indent="-296863" defTabSz="800100">
              <a:buClr>
                <a:schemeClr val="tx1"/>
              </a:buClr>
            </a:pPr>
            <a:r>
              <a:rPr lang="en-US" sz="2400" b="1" dirty="0" smtClean="0">
                <a:latin typeface="Arial" panose="020B0604020202020204" pitchFamily="34" charset="0"/>
                <a:cs typeface="Arial" panose="020B0604020202020204" pitchFamily="34" charset="0"/>
              </a:rPr>
              <a:t>Fiscal Year 2015</a:t>
            </a:r>
          </a:p>
          <a:p>
            <a:pPr marL="454025" lvl="1" indent="0" defTabSz="800100">
              <a:buClr>
                <a:schemeClr val="tx1"/>
              </a:buClr>
              <a:buNone/>
            </a:pPr>
            <a:r>
              <a:rPr lang="en-US" sz="2200" b="1" dirty="0" smtClean="0">
                <a:solidFill>
                  <a:schemeClr val="accent4">
                    <a:lumMod val="20000"/>
                    <a:lumOff val="80000"/>
                  </a:schemeClr>
                </a:solidFill>
                <a:latin typeface="Arial" panose="020B0604020202020204" pitchFamily="34" charset="0"/>
                <a:cs typeface="Arial" panose="020B0604020202020204" pitchFamily="34" charset="0"/>
              </a:rPr>
              <a:t>	PAR 15-259 (X01) seeking samples </a:t>
            </a:r>
          </a:p>
          <a:p>
            <a:pPr marL="454025" lvl="1" indent="0" defTabSz="800100">
              <a:buClr>
                <a:schemeClr val="tx1"/>
              </a:buClr>
              <a:buNone/>
            </a:pPr>
            <a:r>
              <a:rPr lang="en-US" sz="2200" b="1" dirty="0" smtClean="0">
                <a:solidFill>
                  <a:schemeClr val="accent4">
                    <a:lumMod val="20000"/>
                    <a:lumOff val="80000"/>
                  </a:schemeClr>
                </a:solidFill>
                <a:latin typeface="Arial" panose="020B0604020202020204" pitchFamily="34" charset="0"/>
                <a:cs typeface="Arial" panose="020B0604020202020204" pitchFamily="34" charset="0"/>
              </a:rPr>
              <a:t>	Up to 6000 samples </a:t>
            </a:r>
          </a:p>
          <a:p>
            <a:pPr>
              <a:buClr>
                <a:schemeClr val="tx1"/>
              </a:buClr>
            </a:pPr>
            <a:endParaRPr lang="en-US" sz="1200" b="1" dirty="0">
              <a:solidFill>
                <a:srgbClr val="FFFF00"/>
              </a:solidFill>
              <a:latin typeface="Arial" panose="020B0604020202020204" pitchFamily="34" charset="0"/>
              <a:cs typeface="Arial" panose="020B0604020202020204" pitchFamily="34" charset="0"/>
            </a:endParaRPr>
          </a:p>
          <a:p>
            <a:pPr indent="-296863">
              <a:buClr>
                <a:schemeClr val="tx1"/>
              </a:buClr>
            </a:pPr>
            <a:r>
              <a:rPr lang="en-US" sz="2400" b="1" dirty="0" smtClean="0">
                <a:latin typeface="Arial" panose="020B0604020202020204" pitchFamily="34" charset="0"/>
                <a:cs typeface="Arial" panose="020B0604020202020204" pitchFamily="34" charset="0"/>
              </a:rPr>
              <a:t>Fiscal Year 2016</a:t>
            </a:r>
          </a:p>
          <a:p>
            <a:pPr marL="766763" lvl="2" indent="0">
              <a:buClr>
                <a:schemeClr val="tx1"/>
              </a:buClr>
              <a:buNone/>
            </a:pPr>
            <a:r>
              <a:rPr lang="en-US" sz="2200" b="1" dirty="0" smtClean="0">
                <a:solidFill>
                  <a:schemeClr val="accent4">
                    <a:lumMod val="20000"/>
                    <a:lumOff val="80000"/>
                  </a:schemeClr>
                </a:solidFill>
                <a:latin typeface="Arial" panose="020B0604020202020204" pitchFamily="34" charset="0"/>
                <a:cs typeface="Arial" panose="020B0604020202020204" pitchFamily="34" charset="0"/>
              </a:rPr>
              <a:t>Creation of data resource</a:t>
            </a:r>
          </a:p>
          <a:p>
            <a:pPr marL="766763" lvl="2" indent="0">
              <a:buClr>
                <a:schemeClr val="tx1"/>
              </a:buClr>
              <a:buNone/>
            </a:pPr>
            <a:r>
              <a:rPr lang="en-US" sz="2200" b="1" dirty="0" smtClean="0">
                <a:solidFill>
                  <a:schemeClr val="accent4">
                    <a:lumMod val="20000"/>
                    <a:lumOff val="80000"/>
                  </a:schemeClr>
                </a:solidFill>
                <a:latin typeface="Arial" panose="020B0604020202020204" pitchFamily="34" charset="0"/>
                <a:cs typeface="Arial" panose="020B0604020202020204" pitchFamily="34" charset="0"/>
              </a:rPr>
              <a:t>Solicitation of additional samples</a:t>
            </a:r>
          </a:p>
          <a:p>
            <a:pPr marL="766763" lvl="2" indent="0">
              <a:buClr>
                <a:schemeClr val="tx1"/>
              </a:buClr>
              <a:buNone/>
            </a:pPr>
            <a:r>
              <a:rPr lang="en-US" sz="2200" b="1" dirty="0" smtClean="0">
                <a:solidFill>
                  <a:schemeClr val="accent4">
                    <a:lumMod val="20000"/>
                    <a:lumOff val="80000"/>
                  </a:schemeClr>
                </a:solidFill>
                <a:latin typeface="Arial" panose="020B0604020202020204" pitchFamily="34" charset="0"/>
                <a:cs typeface="Arial" panose="020B0604020202020204" pitchFamily="34" charset="0"/>
              </a:rPr>
              <a:t>Generation of genome sequence data</a:t>
            </a:r>
          </a:p>
        </p:txBody>
      </p:sp>
      <p:sp>
        <p:nvSpPr>
          <p:cNvPr id="5" name="TextBox 4"/>
          <p:cNvSpPr txBox="1"/>
          <p:nvPr/>
        </p:nvSpPr>
        <p:spPr>
          <a:xfrm>
            <a:off x="7319535" y="640702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49</a:t>
            </a:r>
            <a:endParaRPr lang="en-US" sz="2000" dirty="0">
              <a:solidFill>
                <a:srgbClr val="00ADDC">
                  <a:lumMod val="40000"/>
                  <a:lumOff val="60000"/>
                </a:srgbClr>
              </a:solidFill>
              <a:latin typeface="Arial" charset="0"/>
            </a:endParaRPr>
          </a:p>
        </p:txBody>
      </p:sp>
      <p:pic>
        <p:nvPicPr>
          <p:cNvPr id="14340" name="Picture 4" descr="http://images.hngn.com/data/images/full/22948/signing-into-law-of-gabriella-miller-kids-first-research-ac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325" r="11135"/>
          <a:stretch/>
        </p:blipFill>
        <p:spPr bwMode="auto">
          <a:xfrm>
            <a:off x="5785184" y="2204583"/>
            <a:ext cx="3185327" cy="3840004"/>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10273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3175" y="15521"/>
            <a:ext cx="9144000" cy="688129"/>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Mourning the </a:t>
            </a:r>
            <a:r>
              <a:rPr lang="en-US" sz="3600" b="1" dirty="0">
                <a:solidFill>
                  <a:srgbClr val="FFFF00"/>
                </a:solidFill>
                <a:latin typeface="Arial" pitchFamily="34" charset="0"/>
                <a:cs typeface="Arial" pitchFamily="34" charset="0"/>
              </a:rPr>
              <a:t>Loss of </a:t>
            </a:r>
            <a:r>
              <a:rPr lang="en-US" sz="3600" b="1" dirty="0" smtClean="0">
                <a:solidFill>
                  <a:srgbClr val="FFFF00"/>
                </a:solidFill>
                <a:latin typeface="Arial" pitchFamily="34" charset="0"/>
                <a:cs typeface="Arial" pitchFamily="34" charset="0"/>
              </a:rPr>
              <a:t>Elizabeth Thomson</a:t>
            </a: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a:t>
            </a:r>
            <a:endParaRPr lang="en-US" sz="2000" dirty="0">
              <a:solidFill>
                <a:srgbClr val="00ADDC">
                  <a:lumMod val="40000"/>
                  <a:lumOff val="60000"/>
                </a:srgbClr>
              </a:solidFill>
              <a:latin typeface="Arial" charset="0"/>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1000"/>
                    </a14:imgEffect>
                  </a14:imgLayer>
                </a14:imgProps>
              </a:ext>
            </a:extLst>
          </a:blip>
          <a:srcRect/>
          <a:stretch>
            <a:fillRect/>
          </a:stretch>
        </p:blipFill>
        <p:spPr bwMode="auto">
          <a:xfrm>
            <a:off x="606040" y="1691796"/>
            <a:ext cx="5702497" cy="3794779"/>
          </a:xfrm>
          <a:prstGeom prst="roundRect">
            <a:avLst/>
          </a:prstGeom>
          <a:noFill/>
          <a:ln w="9525">
            <a:noFill/>
            <a:miter lim="800000"/>
            <a:headEnd/>
            <a:tailEnd/>
          </a:ln>
          <a:effectLst/>
        </p:spPr>
      </p:pic>
      <p:pic>
        <p:nvPicPr>
          <p:cNvPr id="13314" name="Picture 2" descr="S:\CENTERS\Kris\Presos&amp;Posters&amp;Pictures\Pictures\Staff\Elizabeth.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217" r="15301" b="20462"/>
          <a:stretch/>
        </p:blipFill>
        <p:spPr bwMode="auto">
          <a:xfrm>
            <a:off x="6749976" y="1129812"/>
            <a:ext cx="1836773" cy="2351520"/>
          </a:xfrm>
          <a:prstGeom prst="roundRect">
            <a:avLst/>
          </a:prstGeom>
          <a:noFill/>
          <a:extLst>
            <a:ext uri="{909E8E84-426E-40DD-AFC4-6F175D3DCCD1}">
              <a14:hiddenFill xmlns:a14="http://schemas.microsoft.com/office/drawing/2010/main">
                <a:solidFill>
                  <a:srgbClr val="FFFFFF"/>
                </a:solidFill>
              </a14:hiddenFill>
            </a:ext>
          </a:extLst>
        </p:spPr>
      </p:pic>
      <p:pic>
        <p:nvPicPr>
          <p:cNvPr id="13316" name="Picture 4" descr="\\centaur.nhgri.nih.gov\CPLB_Digital_Media_Archive\Archived Photos by date\2010\Airlie_7_2010\_jpegs\DSC_9637.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29157" t="19174" r="53855" b="47368"/>
          <a:stretch/>
        </p:blipFill>
        <p:spPr bwMode="auto">
          <a:xfrm>
            <a:off x="6749975" y="3627040"/>
            <a:ext cx="1836773" cy="240721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69302"/>
      </p:ext>
    </p:extLst>
  </p:cSld>
  <p:clrMapOvr>
    <a:masterClrMapping/>
  </p:clrMapOvr>
  <p:transition spd="slow">
    <p:wipe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0" y="17655"/>
            <a:ext cx="9144000" cy="760491"/>
          </a:xfrm>
          <a:prstGeom prst="rect">
            <a:avLst/>
          </a:prstGeom>
          <a:noFill/>
          <a:ln w="9525">
            <a:noFill/>
            <a:miter lim="800000"/>
            <a:headEnd/>
            <a:tailEnd/>
          </a:ln>
        </p:spPr>
        <p:txBody>
          <a:bodyPr/>
          <a:lstStyle/>
          <a:p>
            <a:pPr algn="ctr"/>
            <a:r>
              <a:rPr lang="en-US" sz="3600" dirty="0">
                <a:solidFill>
                  <a:srgbClr val="FFFF00"/>
                </a:solidFill>
                <a:cs typeface="Arial" pitchFamily="34" charset="0"/>
              </a:rPr>
              <a:t>Big Data to </a:t>
            </a:r>
            <a:r>
              <a:rPr lang="en-US" sz="3600" dirty="0" smtClean="0">
                <a:solidFill>
                  <a:srgbClr val="FFFF00"/>
                </a:solidFill>
                <a:cs typeface="Arial" pitchFamily="34" charset="0"/>
              </a:rPr>
              <a:t>Knowledge (BD2K) Initiative</a:t>
            </a:r>
            <a:endParaRPr lang="en-US" sz="3600" b="1" dirty="0">
              <a:solidFill>
                <a:srgbClr val="FFFF00"/>
              </a:solidFill>
              <a:latin typeface="Arial" pitchFamily="34" charset="0"/>
              <a:cs typeface="Arial" pitchFamily="34" charset="0"/>
            </a:endParaRPr>
          </a:p>
        </p:txBody>
      </p:sp>
      <p:sp>
        <p:nvSpPr>
          <p:cNvPr id="8" name="TextBox 7"/>
          <p:cNvSpPr txBox="1"/>
          <p:nvPr/>
        </p:nvSpPr>
        <p:spPr>
          <a:xfrm>
            <a:off x="7319535" y="640702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50</a:t>
            </a:r>
            <a:endParaRPr lang="en-US" sz="2000" dirty="0">
              <a:solidFill>
                <a:srgbClr val="00ADDC">
                  <a:lumMod val="40000"/>
                  <a:lumOff val="60000"/>
                </a:srgbClr>
              </a:solidFill>
              <a:latin typeface="Arial" charset="0"/>
            </a:endParaRPr>
          </a:p>
        </p:txBody>
      </p:sp>
      <p:sp>
        <p:nvSpPr>
          <p:cNvPr id="5" name="TextBox 4"/>
          <p:cNvSpPr txBox="1"/>
          <p:nvPr/>
        </p:nvSpPr>
        <p:spPr>
          <a:xfrm>
            <a:off x="98970" y="1466726"/>
            <a:ext cx="5761932" cy="4154984"/>
          </a:xfrm>
          <a:prstGeom prst="rect">
            <a:avLst/>
          </a:prstGeom>
          <a:noFill/>
        </p:spPr>
        <p:txBody>
          <a:bodyPr wrap="square" rtlCol="0">
            <a:spAutoFit/>
          </a:bodyPr>
          <a:lstStyle/>
          <a:p>
            <a:pPr marL="228600" lvl="1" indent="-228600" defTabSz="457200" eaLnBrk="0" hangingPunct="0">
              <a:spcBef>
                <a:spcPts val="1200"/>
              </a:spcBef>
              <a:spcAft>
                <a:spcPts val="1200"/>
              </a:spcAft>
              <a:buClr>
                <a:schemeClr val="tx1"/>
              </a:buClr>
              <a:buSzPct val="95000"/>
              <a:buFont typeface="Wingdings" charset="2"/>
              <a:buChar char="§"/>
            </a:pPr>
            <a:r>
              <a:rPr lang="en-US" sz="2800" dirty="0" smtClean="0">
                <a:solidFill>
                  <a:prstClr val="white"/>
                </a:solidFill>
                <a:cs typeface="Arial" pitchFamily="34" charset="0"/>
              </a:rPr>
              <a:t>Training the next generation of 	biomedical researchers in 	data science</a:t>
            </a:r>
          </a:p>
          <a:p>
            <a:pPr marL="228600" lvl="1" indent="-228600" defTabSz="457200" eaLnBrk="0" hangingPunct="0">
              <a:spcBef>
                <a:spcPts val="1200"/>
              </a:spcBef>
              <a:spcAft>
                <a:spcPts val="1200"/>
              </a:spcAft>
              <a:buClr>
                <a:schemeClr val="tx1"/>
              </a:buClr>
              <a:buSzPct val="95000"/>
              <a:buFont typeface="Wingdings" charset="2"/>
              <a:buChar char="§"/>
            </a:pPr>
            <a:r>
              <a:rPr lang="en-US" sz="2800" dirty="0" smtClean="0">
                <a:solidFill>
                  <a:prstClr val="white"/>
                </a:solidFill>
                <a:cs typeface="Arial" pitchFamily="34" charset="0"/>
              </a:rPr>
              <a:t>Funding for software projects 	in targeted research areas</a:t>
            </a:r>
            <a:endParaRPr lang="en-US" sz="2800" dirty="0">
              <a:solidFill>
                <a:prstClr val="white"/>
              </a:solidFill>
              <a:cs typeface="Arial" pitchFamily="34" charset="0"/>
            </a:endParaRPr>
          </a:p>
          <a:p>
            <a:pPr marL="228600" lvl="1" indent="-228600" defTabSz="457200" eaLnBrk="0" hangingPunct="0">
              <a:spcBef>
                <a:spcPts val="1200"/>
              </a:spcBef>
              <a:spcAft>
                <a:spcPts val="1200"/>
              </a:spcAft>
              <a:buClr>
                <a:schemeClr val="tx1"/>
              </a:buClr>
              <a:buSzPct val="95000"/>
              <a:buFont typeface="Wingdings" charset="2"/>
              <a:buChar char="§"/>
            </a:pPr>
            <a:r>
              <a:rPr lang="en-US" sz="2800" dirty="0" smtClean="0">
                <a:solidFill>
                  <a:prstClr val="white"/>
                </a:solidFill>
                <a:cs typeface="Arial" pitchFamily="34" charset="0"/>
              </a:rPr>
              <a:t>Funding supplement </a:t>
            </a:r>
            <a:r>
              <a:rPr lang="en-US" sz="2800" dirty="0">
                <a:solidFill>
                  <a:prstClr val="white"/>
                </a:solidFill>
                <a:cs typeface="Arial" pitchFamily="34" charset="0"/>
              </a:rPr>
              <a:t>programs </a:t>
            </a:r>
            <a:r>
              <a:rPr lang="en-US" sz="2800" dirty="0" smtClean="0">
                <a:solidFill>
                  <a:prstClr val="white"/>
                </a:solidFill>
                <a:cs typeface="Arial" pitchFamily="34" charset="0"/>
              </a:rPr>
              <a:t>	for </a:t>
            </a:r>
            <a:r>
              <a:rPr lang="en-US" sz="2800" dirty="0">
                <a:solidFill>
                  <a:prstClr val="white"/>
                </a:solidFill>
                <a:cs typeface="Arial" pitchFamily="34" charset="0"/>
              </a:rPr>
              <a:t>data </a:t>
            </a:r>
            <a:r>
              <a:rPr lang="en-US" sz="2800" dirty="0" smtClean="0">
                <a:solidFill>
                  <a:prstClr val="white"/>
                </a:solidFill>
                <a:cs typeface="Arial" pitchFamily="34" charset="0"/>
              </a:rPr>
              <a:t>sharing, discovery, 	and interoperability</a:t>
            </a:r>
            <a:endParaRPr lang="en-US" sz="2800" dirty="0">
              <a:solidFill>
                <a:prstClr val="white"/>
              </a:solidFill>
              <a:cs typeface="Arial" pitchFamily="34" charset="0"/>
            </a:endParaRPr>
          </a:p>
        </p:txBody>
      </p:sp>
      <p:pic>
        <p:nvPicPr>
          <p:cNvPr id="1042" name="Picture 18" descr="https://hecticparents.files.wordpress.com/2015/03/baby-at-compu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9009" y="1602008"/>
            <a:ext cx="2767294" cy="3872962"/>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0628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SEhQUEhQVFBUXFBwaFxcYFR4YFxUcFxcdGh4XGBUYHSggGBolGxwVJDEhJSkrLi4uHB8zODMsNygtLiwBCgoKDg0OGxAQGzQlICY0LCwsNCwsLCwsLCwsLCwsLCwsLCwsLCwsLCwsLCwsLCwsLCwsLCwsLCwsLCwsLCwsLP/AABEIAJwAkAMBEQACEQEDEQH/xAAcAAACAwADAQAAAAAAAAAAAAAABgQFBwIDCAH/xABFEAACAQIDBAUICAIIBwAAAAABAgMAEQQFIQYSMUETUWFxkQciMlJygbHBFCMzQmKSobJz0RVTY4Ki4fDxFiQlQ0STs//EABoBAAIDAQEAAAAAAAAAAAAAAAAEAgMFAQb/xAA1EQACAgEEAAQEBAUDBQAAAAAAAQIDEQQSITEFQVFhEyJxsTKRocEjM4GC0RSy8EJDUlNj/9oADAMBAAIRAxEAPwDacw+yk9hv2mursGeQIfRX2R8K0yhnKg4FABQAUAFAH2gD5QB9oAKAPlABQAUAfaAOub0W7j8KDq7PXmUfYQ/wk/aKy32XkygCPmB+qk9hv2mursDyHgo97cHYPhWrBZeBS2eyLZOxmEAW68uNW2VpLKFaNRKUsSIFUDpJfBsFvp3c6sdbSyLx1MHLadMcZY2AvUEm+i6UlFZZ8KkGx0Nca5wG5YyifLgQFNibgf60q90xS4E4aqUpJNcMr6oyPEjBQBib8B86srgpPkX1FrrSx2fcbhwpFuB/SiyCi+A09zsXPZ0RoWIA4moJZeEXSkoxbZ2T4UrbnfqqUoOJXXfGecHXJEV4giotNdlkJxl0yZhcGrLc316uVXQrUllil2plGW1EDGJu746gfhVLWHgcrluipHrnKPsIf4SftFZb7GETK4dMu8p2eTLiFhjkZEVAxC3BYtfieYtyrX8PphKDk1lmN4jfONijF4Mejwu5KwA80aDw4VcobZvB2y7fSsvkscNl7z7ypbhqToBfherXHKaQn8WNclJlPmWXSQPuSDUi4I1BHWDScoOPDNam+Fsd0WS3kPRkm993h+lMuXyZEFH+Lt9zpyxSAbjq1qFKaL9Y05LDOeGy98VKyxa2AueQ5VCS3S9PqTjYqao7ufZcsYv+Dca6kCFr246WPjrRLUVYxu5Kq6J7lJR4z5nDEbLSxxbsmHcG2p3SdbdYqcLNPKOFJZ/IhP8A1St3tPH5lBl8RVTvCxJ9/Dq5V2lYWSWsmpSWPIsP6DlnTeTdtfTeNr91TsrclwL1aqumfzFHGjJJYqQymzC2opaOYyNOzbOvh9llKdV0vr4WFMy7Rn142yefIj45S5RFF2LaDvqu3lpF+lW1Ob6LFsnlgT6yxF9CpvbsOlWQg4LkVt1Nd0swOGAwC+eWAa5trroeyp1VrlsL9TJpRhxg9EbFYwy4OBm47u6dLejp8AKw9TBQtaRs6Wx2VKTL2qBgybyq5jDLNGkfnSRBg7DgL2snaQQe6tnw6ucYty6Zh+JWQlJRXaM9kwY1I0ub086/QR+M/MsdmZN1nQ8SAfD/AHqMeHghqFlKR1bTyXkUWI3V42436uuuS7JaZYi/cp6iXjFsfsq+Oc6lIlPnNbU9i9tLX3qvCXYzRp3by+jYcryLCYGO6qkY5uxFz3seNZblO2XqzV+SqOekV2ZbeYSFt3dlf8Sx+b4m1XrSWvtC611EuVLJywu3mCewJZPaQ295F67LQ3ryyEdfQ3jOCTmGzWCxybwCNfhJGRce8fOqI2WVP0L5QrtXqLGL2PlwqhUvLGoOo9IDtFaNOui+J8GNqvDJ7nKvkzLM3JlclSpLeiwsR3g02pKXKK1CUEosjUATMm+3j0vr8uNdXZC14g+S/wBoQehsFLXYcOVudqnLoV0+Nwv4NCLnka7Wi+xoe9mNvZMLGsTxiSNeBB3XUX4a6H9KT1GhjY9yeH+g3pvEHVHa1lGq5TmKYiJJYzdWFx1jsI6wax5wlCTjLyNyuxWRUo9M8+4h7uxPEsxPvJNemSwkjyknltnBFuQOs2rpF9DBhsEkZJUanieZtUSmU5NYZzxGGSQWdQw/1wPKhpMIzlHoT8yw3RyMo4DUdx4VU1g0K5b4pmmeSPMlMbQ6Bla/eG5/KsrWQanu9TX0c04bfQu9qpXEg6TDCVfuMC/wGgNT0cY4+We1/wBP3FfEJSU1mrcv6/sVC2P/AIB/x/MU02l3d9hOK3dab/cRZsmF9MsvfUn6QUt7jUfi/wD2/QvjU2sujH9xb5BkckTh48GYe0YwkHvUCxpe26M44lPP9o1TRODzGvH97HbEt5vnWGmvVWeaXLMm2sw8WIlYqBe1gw6x8RetnR1OMHu8zz/iGqTtSg+EsMQIISzBRxJtTKRBtJZY5YPBJELKO88z76sSwZ85ubyyRXSBAzXDby7w4jj2iupk4PyKWulxqfkhxhaGaI/9twR2BwfmprH8Shial6/sbfhc8wcfT9zL51IZg3EMQe8HX9a2E8oxZJpnPBkCRb+tQRfQx1EXCgBW2kYGUWIPmi9jfr6qrl2PadNQOnIsc8E8bo26d4DvBPA9lVzhGaxIYjZKv5o9m6ZFtFHOAklkkOlibBu41lX6SdWWuV/zs0tLrq71h8S9P8EbMNkWZrxTuqk6hmJt3G9WVayMViUEyu/w6U5ZjY0vRsnYDZWCPVx0rDXek1sesDgKqt1dk+FwvYuo0FVXL5fqzhme12GhJRXWRwPQQg2tyJGg7qKtJbZzjg7frqaVy8v2E7N9oJcRox3V9VfmedadOjrr5fLMPUeI228dL2KksBqSB36U2IJeSFzJkU4lzcGxYr26/wAqhHsctz8NDHUxMKAOqTEIujMB2E60HUmLjHU1IYRpPkew5tiZPukoo7Su8T+5fGsrxOSzFfU2PCo8Sl9BZ2/yk4fFufuykyL7zqPG9NaK34lS9uBPXU/DtfvyLZpsTGeJLAAchURZ9n103gR1gjxFAJ45EE6aHje1UZwayWeidk2XS4iVY4Rd737Ft94nkKjZZGtZkSrqlY9sTeMg2bjg89vOfrPAd1ZV+rnbx5GjpdDXTz2/UkZxnvQ6JFJK3YpCj+9b4VGmhWdyS+/5E9RqnVxGDk/px+ZEy3aeLEAxyxvEToVkQhT2b1rfCu2USreYtP6MnXqI2LEk17NFTmvk7hZg+HJjIN9y90PdzFX1eITjxNZFb/DYT/A8P9Bbx+XyQm0ikdR5HuNaVV8LPwswr9LbR+NcepSbQRb0LdhB/X/OrJdHKHiYpo5BuCQesVWO99jhkzs0KliSTfU99WroQuSU+CbXSoo84H1n90V1F0PwkKukzafJsijAR7nMsW9reN/lWDrs/HeT0Xh6XwFgX/LDhtMNIORdD7wpHwamfDJcyiK+Kx4jIzW+tuytXJj44yNETXUHrAqIu+zmKDhnmZaSAD+sb40rY8NG5p1mEvoa35JcGiwtILF3exPMBdAKz9ZJuzb6D2jglXn1LXaTH9K5QYlY1XQrZr3/ABECrdNW4rds3f1QlrbVOWz4qil5Yf3KlUA440eLmmdzf/a+wmoxXV/+4pY5zxXNFNz/AGmmvdUVhr+V9hyW5cfG+5ZZVnEkbg/0mji9irK5B8VqE6oyWPhNfRo7G2UOfjJ/XI7piocWjLvI7AecBfS+l9aQnXOp8pr0NCq+q+LUWn6/8Zm+1eD6JZk5BdK1tPc7a8vvowdTp1RqFGPT5QhVYWDjkv2Cd3zNWx6ELvxsm10qKDNpbzEdSD5n51xPljMV/DTOlYTuF7eaGCnsLAkftapblu2ncPGTWPJLNfCOvqzMPEA/M1jeIr+Kn6o3PDJZqa9GS/KXhd/AudLoyuPcbH9Car0E9ty9yzxCG6l+xij+kO41u+ZgrmLGbCzKQArAkKLjqrj7FWn2d6sPD5UETOsxYGZSPRLMR7zelLPxI3tN/KmvZDfsNtOcJJuvcxORe3FTwuB1VVqdPv8Amj2d0uoVfEujXZMtw+KHSqqM5HHXj2gGs+N1tXy5aHZ6ei/52kxTzrCthlZnwiMoUm4LFTp2G4p+q1TX8xp/0My2h1yWaU16psTcHnkOoGBgHYS5+Jq+NM//AGP9Asvgnn4a/UbdmclkxDbzZfBDHe++2+C3aq71/fpSttqrylY2/bAzVT8VLNaS98jvNFh8HGzALGOJ7bUi52WvnkdjXTRF4SS8zL9qsf0iSudAwsPfwraoq+FXh9nn77/9RqNy6XQh3qRdgcsmP1Efd86tj0Z9342SMPMHBI5My/lNqE8kJx28eyf5ixj5L4l++3gKin8w4o/wkXmUx72Exo4kCFx3K7An/EKja8WQf1+xZUs1WL6Dr5Hph0eIT7wdW9zKR8VPjSHia+aLNDwprbJfQa9sMPv4LELa56JiPcL0lpni2L9x/UxzVJex58x027uH8YHjW/bLbhnntPW7MpemS7yUee3Xu/P/AGqx9ik38pIy2QET66CVx3WAvaqovOSVsHHavVISJluY++/6Xqiay0a1b2xnkmQC7qPxD4irBfhJ5HnE5niMOjvhS3S/cVV3t4k6Dc51HUwrcG5Io8OnYrlGL48zVchnnliBxMQRiBpfjprdfu91Yl0YRfyPJ6LTztlH+LHBO+hx8dxfyiq9z9S7avQr9pM0kw8ReOB5jr6NrL2tre3cDVlNcbJ7W8Fd1kq4bksmU5hnMuJikkmbgr6DQLYcAK3YUV0xzH8zzd2otutSb8+irzN74NSTxVP1tUs/KVwji5r0yKca/WN1WFVJfMzRk18KK+o8ZGPqY+750xHoyb/xsi7MT78cjDgZ5Ldxa9V0vKL9dDZNL2j9hdea8rn+1Yf4yKjCXORmcMJL2X2HjYKISSYmI8JMK48LEfrUNY9qjJeTJaFbnKPqiR5KsduYvcPCWO3vXzh86j4jDdVn0/cn4bPba4+v7D7tntFFh4mjfeZ5I2CooNyCLXLWsBWbpaJ2SUl0jT1V8K44fbMCzeReiPnC4sRrrcGtq9raZGihP4q44fBf5IfrO9f5VbnPJn2rCwVmRYk9Bjr3BDu3cWBHypSuXySNLVQTtpx6L9CjOKW6gHhz5cLVz4iyi/4E9sm0MOxGRy43EgpYRRkbz2431CjrNUW6nYy6OkU68Phs3HCYTDYJN5yq8i7HUk8u09gpCdllr5Ga6adPHjjHmVu0G32GgiLCUqb2DdC7gE/hFr+NTektjzJEatdTdLbW8sRW2lSVlmbHYxiNVsiRKAepAbD3i9OVUTUfwLHuLX3w343Sz7IYsB5VcMGjik6Rt64MnmaW5sqfIUvZopZxFrPohivVxcW5ZwvNon7WbNx4zDu+FKq0iGxHotfrtUKr515g+gs01Vk42rvsyjN3aPCQLKCjBgrA8igOniBWpvTrizKjU3qbEu/8sX48UpLG9tBa/O16irFlsZlp5pRWB+yZ7wRH8AP6UzB5jkxdRHbbKPuQ9nk6PCggcmcacb3IPv0qFfEPzL9W9+oafsvsJuT7z35i9ySbWvqb9dU0bn9DV1uyLz5mk7B4WZcZC4jk3GJDNuHd3WU87WtwrusnB1NZ57FdFCauTxx0cNiV6PMo10G7I6am3C407dOFd1fzadv6HNJ8mpx9TYsxQGKS4B8xuX4TWDF8noWkeQofRX2R8K0yljJkWeph42uHeQnQfdA5DevemK7tseTM1WhldYsYSJ2z+OieKaN2CPIzsb6Dz+FmPEipVTi016lOsqtjZCcVlRx+nsKUsZUlTYkGxINwbdR5ilWsM14yUlleZrHkazqNY3w5IWQOWF/vhuY6yOHhSt8XnJZF8cjhtnlGKm3Gw8WDnAa4GIDXW3Ara+t+dRhYkscr6Mi68ybljH0F3O4Zui3Dh8uMwseikKEX56Mw9xpqVlco/jlkRppthbnZFR9VwxabD5gPRy3LyOpYomH6S1VmH/k/zH8NeR1Fc0Q3GVwL7ODQ/qGJrvyeUn+Yd9rJpuwGKnkikE0JhClQLxCK5IJYhBy4VC9wynFtvzyVadWxzvwl5YEHynRxyNIiugdGD7pYAnQ6W7RTVHzUYz5ilma9ZuS4aw+DMa4PDvj8wjw+EESyCRiu4CrC4uNW7APnTkpqENuTDqpsv1DsccLOeSNsvmsfQPFPJuW0Uk2O6w+73H41GmxbWpMs12mn8VWVRz6/Vf5FCfQMAdLGx6xrrSxsLnGT11lP2EP8JP2isp9l/kVWb7H4bESCR1KuOcbbhbW9zbie3jTFertrjtTyvcWt0dVktzWH7FzmH2UnsN+01QuxpnkCH0V9kfCtMoZyoOBQAUAco3KkFSQRwINiO4ijvsB92Z8quKw1lnH0hOs6Sfm4H31RKhPompGi4PajKc3XophHv/1c6hWB/C3PvBqlwsrJZTKTO/IypO9gpzF+CQll9zDUe+9SWof/AFI5sOOy/kpnR97G4ptwHSOGaQb/ALb6bo7B40TuTWIoFEaNttsYMvi3bgyWtHGDqbDQnqXtNVwrcmdbweeMdi3mkeWQ7zuxLHv5DqA4U8kksFWSPXQC1ABQBwm9Fu4/Cg6uz15lH2EP8JP2ist9l5MoAj5h9lJ7DftNdXYM8gQ+ivsj4VplDOVBwKACgAoAm5LghPiIombcDuAW6h/OoyeE2C7Nyg8lmWMBeOTT+2bXvpX40yzbEd8BFFAiwx2UKPNXeJNh7RJNUPL5J5EDysbdPg9yDDEdK4JZjr0a8BYdZN/A1fVVu5ZCTMOxOJeRi8js7nizG5PvptLHRXk6q6B8oAKACgDhN6Ldx+FB1HrzKPsIf4SftFZb7LyZQBHzD7KT2G/aa6uwPHsUq7o1HAc+ytPDKGcumX1h40YYYDpl9YeNGGGA6ZfWHjRhhgOmX1h40YZzDG7YLZJsezOTaJDa9yCW42BHADS5FL33bOF2WQjlm94FJIYFQR9I6ra++GB72Y7x99Ib2y3Av4DDTQSGaTDRtKw857gEdzXvbs7BRvfqdwhJ22ykTF5XjbpLWXdbh3sePvqyu5wIyimZfKQpIJFwbeFaUXuWUUNNHDpl9YeNdwwwHTL6w8aMMMB0y+sPGjDDAdMvrDxowwwcZZV3TqOB59lHIJHr7KPsIf4SftFZj7LyZXACgDp+iJ6iflFdywwH0VPUX8ooywwH0VPUX8ooywwH0VPUX8ooywwH0VPUX8ooywwLOZSmPFMEC23F04dfDlVUyUSambnmh/13VBHStzDOuPmHwP8AKu4AQdqM0cqbIeHPQfqakjjG7yKwq2VozBWYzSkmwOvSHQHqqxMiPf0VPUX8oruWGA+ip6i/lFGWGA+ip6i/lFGWGA+ip6i/lFGWGA+ip6i/lFGWGDtArgH2gAoAKACgAoAKACgBR2jiZcR0hB3CgG9yBF7gnlxHGoSRJHV0lxpUDpW5g2ldARNp20PMngLXJ7ABxqSOM0vyPZbLh8rhSZDG5Z23WFmAdyRccja2lTIjrQAUAFABQAUAFABQAUAFABQAUAFABQB0Y2HfjdR95CPEEUMBAxCxQFY8QUici4DELvW0uDzFVMkmVGcYiAAnpU/9n+dCOkbycbPyvmEeMCf8usTgSE6OWsBuczwOtWJEWbKK6cPtABQAUAFABQAUAFABQAUAFABQAUAFABQBi3lqA/pDC8/qTyX+s/FoffpUZAhL21jCgeaV48UhT/5Mb1w6bp5Lz/0rBfwBzv11M4NNABQAUAFABQAUAFABQAUAFABQAUAFABQAUAUO0+ymGx2606HfT0HU2YXPDgQR2EEVxoDJNgskhzPF4iPFKCkHorGqxb92I88ooJ4crUYO5NyweFSJFjjUKiKFVRwAA0Arpw76ACgAoAKACgAoAKACg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 name="AutoShape 4" descr="data:image/jpeg;base64,/9j/4AAQSkZJRgABAQAAAQABAAD/2wCEAAkGBxQSEhQUEhQVFBUXFBwaFxcYFR4YFxUcFxcdGh4XGBUYHSggGBolGxwVJDEhJSkrLi4uHB8zODMsNygtLiwBCgoKDg0OGxAQGzQlICY0LCwsNCwsLCwsLCwsLCwsLCwsLCwsLCwsLCwsLCwsLCwsLCwsLCwsLCwsLCwsLCwsLP/AABEIAJwAkAMBEQACEQEDEQH/xAAcAAACAwADAQAAAAAAAAAAAAAABgQFBwIDCAH/xABFEAACAQIDBAUICAIIBwAAAAABAgMAEQQFIQYSMUETUWFxkQciMlJygbHBFCMzQmKSobJz0RVTY4Ki4fDxFiQlQ0STs//EABoBAAIDAQEAAAAAAAAAAAAAAAAEAgMFAQb/xAA1EQACAgEEAAQEBAUDBQAAAAAAAQIDEQQSITEFQVFhEyJxsTKRocEjM4GC0RSy8EJDUlNj/9oADAMBAAIRAxEAPwDacw+yk9hv2mursGeQIfRX2R8K0yhnKg4FABQAUAFAH2gD5QB9oAKAPlABQAUAfaAOub0W7j8KDq7PXmUfYQ/wk/aKy32XkygCPmB+qk9hv2mursDyHgo97cHYPhWrBZeBS2eyLZOxmEAW68uNW2VpLKFaNRKUsSIFUDpJfBsFvp3c6sdbSyLx1MHLadMcZY2AvUEm+i6UlFZZ8KkGx0Nca5wG5YyifLgQFNibgf60q90xS4E4aqUpJNcMr6oyPEjBQBib8B86srgpPkX1FrrSx2fcbhwpFuB/SiyCi+A09zsXPZ0RoWIA4moJZeEXSkoxbZ2T4UrbnfqqUoOJXXfGecHXJEV4giotNdlkJxl0yZhcGrLc316uVXQrUllil2plGW1EDGJu746gfhVLWHgcrluipHrnKPsIf4SftFZb7GETK4dMu8p2eTLiFhjkZEVAxC3BYtfieYtyrX8PphKDk1lmN4jfONijF4Mejwu5KwA80aDw4VcobZvB2y7fSsvkscNl7z7ypbhqToBfherXHKaQn8WNclJlPmWXSQPuSDUi4I1BHWDScoOPDNam+Fsd0WS3kPRkm993h+lMuXyZEFH+Lt9zpyxSAbjq1qFKaL9Y05LDOeGy98VKyxa2AueQ5VCS3S9PqTjYqao7ufZcsYv+Dca6kCFr246WPjrRLUVYxu5Kq6J7lJR4z5nDEbLSxxbsmHcG2p3SdbdYqcLNPKOFJZ/IhP8A1St3tPH5lBl8RVTvCxJ9/Dq5V2lYWSWsmpSWPIsP6DlnTeTdtfTeNr91TsrclwL1aqumfzFHGjJJYqQymzC2opaOYyNOzbOvh9llKdV0vr4WFMy7Rn142yefIj45S5RFF2LaDvqu3lpF+lW1Ob6LFsnlgT6yxF9CpvbsOlWQg4LkVt1Nd0swOGAwC+eWAa5trroeyp1VrlsL9TJpRhxg9EbFYwy4OBm47u6dLejp8AKw9TBQtaRs6Wx2VKTL2qBgybyq5jDLNGkfnSRBg7DgL2snaQQe6tnw6ucYty6Zh+JWQlJRXaM9kwY1I0ub086/QR+M/MsdmZN1nQ8SAfD/AHqMeHghqFlKR1bTyXkUWI3V42436uuuS7JaZYi/cp6iXjFsfsq+Oc6lIlPnNbU9i9tLX3qvCXYzRp3by+jYcryLCYGO6qkY5uxFz3seNZblO2XqzV+SqOekV2ZbeYSFt3dlf8Sx+b4m1XrSWvtC611EuVLJywu3mCewJZPaQ295F67LQ3ryyEdfQ3jOCTmGzWCxybwCNfhJGRce8fOqI2WVP0L5QrtXqLGL2PlwqhUvLGoOo9IDtFaNOui+J8GNqvDJ7nKvkzLM3JlclSpLeiwsR3g02pKXKK1CUEosjUATMm+3j0vr8uNdXZC14g+S/wBoQehsFLXYcOVudqnLoV0+Nwv4NCLnka7Wi+xoe9mNvZMLGsTxiSNeBB3XUX4a6H9KT1GhjY9yeH+g3pvEHVHa1lGq5TmKYiJJYzdWFx1jsI6wax5wlCTjLyNyuxWRUo9M8+4h7uxPEsxPvJNemSwkjyknltnBFuQOs2rpF9DBhsEkZJUanieZtUSmU5NYZzxGGSQWdQw/1wPKhpMIzlHoT8yw3RyMo4DUdx4VU1g0K5b4pmmeSPMlMbQ6Bla/eG5/KsrWQanu9TX0c04bfQu9qpXEg6TDCVfuMC/wGgNT0cY4+We1/wBP3FfEJSU1mrcv6/sVC2P/AIB/x/MU02l3d9hOK3dab/cRZsmF9MsvfUn6QUt7jUfi/wD2/QvjU2sujH9xb5BkckTh48GYe0YwkHvUCxpe26M44lPP9o1TRODzGvH97HbEt5vnWGmvVWeaXLMm2sw8WIlYqBe1gw6x8RetnR1OMHu8zz/iGqTtSg+EsMQIISzBRxJtTKRBtJZY5YPBJELKO88z76sSwZ85ubyyRXSBAzXDby7w4jj2iupk4PyKWulxqfkhxhaGaI/9twR2BwfmprH8Shial6/sbfhc8wcfT9zL51IZg3EMQe8HX9a2E8oxZJpnPBkCRb+tQRfQx1EXCgBW2kYGUWIPmi9jfr6qrl2PadNQOnIsc8E8bo26d4DvBPA9lVzhGaxIYjZKv5o9m6ZFtFHOAklkkOlibBu41lX6SdWWuV/zs0tLrq71h8S9P8EbMNkWZrxTuqk6hmJt3G9WVayMViUEyu/w6U5ZjY0vRsnYDZWCPVx0rDXek1sesDgKqt1dk+FwvYuo0FVXL5fqzhme12GhJRXWRwPQQg2tyJGg7qKtJbZzjg7frqaVy8v2E7N9oJcRox3V9VfmedadOjrr5fLMPUeI228dL2KksBqSB36U2IJeSFzJkU4lzcGxYr26/wAqhHsctz8NDHUxMKAOqTEIujMB2E60HUmLjHU1IYRpPkew5tiZPukoo7Su8T+5fGsrxOSzFfU2PCo8Sl9BZ2/yk4fFufuykyL7zqPG9NaK34lS9uBPXU/DtfvyLZpsTGeJLAAchURZ9n103gR1gjxFAJ45EE6aHje1UZwayWeidk2XS4iVY4Rd737Ft94nkKjZZGtZkSrqlY9sTeMg2bjg89vOfrPAd1ZV+rnbx5GjpdDXTz2/UkZxnvQ6JFJK3YpCj+9b4VGmhWdyS+/5E9RqnVxGDk/px+ZEy3aeLEAxyxvEToVkQhT2b1rfCu2USreYtP6MnXqI2LEk17NFTmvk7hZg+HJjIN9y90PdzFX1eITjxNZFb/DYT/A8P9Bbx+XyQm0ikdR5HuNaVV8LPwswr9LbR+NcepSbQRb0LdhB/X/OrJdHKHiYpo5BuCQesVWO99jhkzs0KliSTfU99WroQuSU+CbXSoo84H1n90V1F0PwkKukzafJsijAR7nMsW9reN/lWDrs/HeT0Xh6XwFgX/LDhtMNIORdD7wpHwamfDJcyiK+Kx4jIzW+tuytXJj44yNETXUHrAqIu+zmKDhnmZaSAD+sb40rY8NG5p1mEvoa35JcGiwtILF3exPMBdAKz9ZJuzb6D2jglXn1LXaTH9K5QYlY1XQrZr3/ABECrdNW4rds3f1QlrbVOWz4qil5Yf3KlUA440eLmmdzf/a+wmoxXV/+4pY5zxXNFNz/AGmmvdUVhr+V9hyW5cfG+5ZZVnEkbg/0mji9irK5B8VqE6oyWPhNfRo7G2UOfjJ/XI7piocWjLvI7AecBfS+l9aQnXOp8pr0NCq+q+LUWn6/8Zm+1eD6JZk5BdK1tPc7a8vvowdTp1RqFGPT5QhVYWDjkv2Cd3zNWx6ELvxsm10qKDNpbzEdSD5n51xPljMV/DTOlYTuF7eaGCnsLAkftapblu2ncPGTWPJLNfCOvqzMPEA/M1jeIr+Kn6o3PDJZqa9GS/KXhd/AudLoyuPcbH9Car0E9ty9yzxCG6l+xij+kO41u+ZgrmLGbCzKQArAkKLjqrj7FWn2d6sPD5UETOsxYGZSPRLMR7zelLPxI3tN/KmvZDfsNtOcJJuvcxORe3FTwuB1VVqdPv8Amj2d0uoVfEujXZMtw+KHSqqM5HHXj2gGs+N1tXy5aHZ6ei/52kxTzrCthlZnwiMoUm4LFTp2G4p+q1TX8xp/0My2h1yWaU16psTcHnkOoGBgHYS5+Jq+NM//AGP9Asvgnn4a/UbdmclkxDbzZfBDHe++2+C3aq71/fpSttqrylY2/bAzVT8VLNaS98jvNFh8HGzALGOJ7bUi52WvnkdjXTRF4SS8zL9qsf0iSudAwsPfwraoq+FXh9nn77/9RqNy6XQh3qRdgcsmP1Efd86tj0Z9342SMPMHBI5My/lNqE8kJx28eyf5ixj5L4l++3gKin8w4o/wkXmUx72Exo4kCFx3K7An/EKja8WQf1+xZUs1WL6Dr5Hph0eIT7wdW9zKR8VPjSHia+aLNDwprbJfQa9sMPv4LELa56JiPcL0lpni2L9x/UxzVJex58x027uH8YHjW/bLbhnntPW7MpemS7yUee3Xu/P/AGqx9ik38pIy2QET66CVx3WAvaqovOSVsHHavVISJluY++/6Xqiay0a1b2xnkmQC7qPxD4irBfhJ5HnE5niMOjvhS3S/cVV3t4k6Dc51HUwrcG5Io8OnYrlGL48zVchnnliBxMQRiBpfjprdfu91Yl0YRfyPJ6LTztlH+LHBO+hx8dxfyiq9z9S7avQr9pM0kw8ReOB5jr6NrL2tre3cDVlNcbJ7W8Fd1kq4bksmU5hnMuJikkmbgr6DQLYcAK3YUV0xzH8zzd2otutSb8+irzN74NSTxVP1tUs/KVwji5r0yKca/WN1WFVJfMzRk18KK+o8ZGPqY+750xHoyb/xsi7MT78cjDgZ5Ldxa9V0vKL9dDZNL2j9hdea8rn+1Yf4yKjCXORmcMJL2X2HjYKISSYmI8JMK48LEfrUNY9qjJeTJaFbnKPqiR5KsduYvcPCWO3vXzh86j4jDdVn0/cn4bPba4+v7D7tntFFh4mjfeZ5I2CooNyCLXLWsBWbpaJ2SUl0jT1V8K44fbMCzeReiPnC4sRrrcGtq9raZGihP4q44fBf5IfrO9f5VbnPJn2rCwVmRYk9Bjr3BDu3cWBHypSuXySNLVQTtpx6L9CjOKW6gHhz5cLVz4iyi/4E9sm0MOxGRy43EgpYRRkbz2431CjrNUW6nYy6OkU68Phs3HCYTDYJN5yq8i7HUk8u09gpCdllr5Ga6adPHjjHmVu0G32GgiLCUqb2DdC7gE/hFr+NTektjzJEatdTdLbW8sRW2lSVlmbHYxiNVsiRKAepAbD3i9OVUTUfwLHuLX3w343Sz7IYsB5VcMGjik6Rt64MnmaW5sqfIUvZopZxFrPohivVxcW5ZwvNon7WbNx4zDu+FKq0iGxHotfrtUKr515g+gs01Vk42rvsyjN3aPCQLKCjBgrA8igOniBWpvTrizKjU3qbEu/8sX48UpLG9tBa/O16irFlsZlp5pRWB+yZ7wRH8AP6UzB5jkxdRHbbKPuQ9nk6PCggcmcacb3IPv0qFfEPzL9W9+oafsvsJuT7z35i9ySbWvqb9dU0bn9DV1uyLz5mk7B4WZcZC4jk3GJDNuHd3WU87WtwrusnB1NZ57FdFCauTxx0cNiV6PMo10G7I6am3C407dOFd1fzadv6HNJ8mpx9TYsxQGKS4B8xuX4TWDF8noWkeQofRX2R8K0yljJkWeph42uHeQnQfdA5DevemK7tseTM1WhldYsYSJ2z+OieKaN2CPIzsb6Dz+FmPEipVTi016lOsqtjZCcVlRx+nsKUsZUlTYkGxINwbdR5ilWsM14yUlleZrHkazqNY3w5IWQOWF/vhuY6yOHhSt8XnJZF8cjhtnlGKm3Gw8WDnAa4GIDXW3Ara+t+dRhYkscr6Mi68ybljH0F3O4Zui3Dh8uMwseikKEX56Mw9xpqVlco/jlkRppthbnZFR9VwxabD5gPRy3LyOpYomH6S1VmH/k/zH8NeR1Fc0Q3GVwL7ODQ/qGJrvyeUn+Yd9rJpuwGKnkikE0JhClQLxCK5IJYhBy4VC9wynFtvzyVadWxzvwl5YEHynRxyNIiugdGD7pYAnQ6W7RTVHzUYz5ilma9ZuS4aw+DMa4PDvj8wjw+EESyCRiu4CrC4uNW7APnTkpqENuTDqpsv1DsccLOeSNsvmsfQPFPJuW0Uk2O6w+73H41GmxbWpMs12mn8VWVRz6/Vf5FCfQMAdLGx6xrrSxsLnGT11lP2EP8JP2isp9l/kVWb7H4bESCR1KuOcbbhbW9zbie3jTFertrjtTyvcWt0dVktzWH7FzmH2UnsN+01QuxpnkCH0V9kfCtMoZyoOBQAUAco3KkFSQRwINiO4ijvsB92Z8quKw1lnH0hOs6Sfm4H31RKhPompGi4PajKc3XophHv/1c6hWB/C3PvBqlwsrJZTKTO/IypO9gpzF+CQll9zDUe+9SWof/AFI5sOOy/kpnR97G4ptwHSOGaQb/ALb6bo7B40TuTWIoFEaNttsYMvi3bgyWtHGDqbDQnqXtNVwrcmdbweeMdi3mkeWQ7zuxLHv5DqA4U8kksFWSPXQC1ABQBwm9Fu4/Cg6uz15lH2EP8JP2ist9l5MoAj5h9lJ7DftNdXYM8gQ+ivsj4VplDOVBwKACgAoAm5LghPiIombcDuAW6h/OoyeE2C7Nyg8lmWMBeOTT+2bXvpX40yzbEd8BFFAiwx2UKPNXeJNh7RJNUPL5J5EDysbdPg9yDDEdK4JZjr0a8BYdZN/A1fVVu5ZCTMOxOJeRi8js7nizG5PvptLHRXk6q6B8oAKACgDhN6Ldx+FB1HrzKPsIf4SftFZb7LyZQBHzD7KT2G/aa6uwPHsUq7o1HAc+ytPDKGcumX1h40YYYDpl9YeNGGGA6ZfWHjRhhgOmX1h40YZzDG7YLZJsezOTaJDa9yCW42BHADS5FL33bOF2WQjlm94FJIYFQR9I6ra++GB72Y7x99Ib2y3Av4DDTQSGaTDRtKw857gEdzXvbs7BRvfqdwhJ22ykTF5XjbpLWXdbh3sePvqyu5wIyimZfKQpIJFwbeFaUXuWUUNNHDpl9YeNdwwwHTL6w8aMMMB0y+sPGjDDAdMvrDxowwwcZZV3TqOB59lHIJHr7KPsIf4SftFZj7LyZXACgDp+iJ6iflFdywwH0VPUX8ooywwH0VPUX8ooywwH0VPUX8ooywwH0VPUX8ooywwLOZSmPFMEC23F04dfDlVUyUSambnmh/13VBHStzDOuPmHwP8AKu4AQdqM0cqbIeHPQfqakjjG7yKwq2VozBWYzSkmwOvSHQHqqxMiPf0VPUX8oruWGA+ip6i/lFGWGA+ip6i/lFGWGA+ip6i/lFGWGA+ip6i/lFGWGDtArgH2gAoAKACgAoAKACgBR2jiZcR0hB3CgG9yBF7gnlxHGoSRJHV0lxpUDpW5g2ldARNp20PMngLXJ7ABxqSOM0vyPZbLh8rhSZDG5Z23WFmAdyRccja2lTIjrQAUAFABQAUAFABQAUAFABQAUAFABQB0Y2HfjdR95CPEEUMBAxCxQFY8QUici4DELvW0uDzFVMkmVGcYiAAnpU/9n+dCOkbycbPyvmEeMCf8usTgSE6OWsBuczwOtWJEWbKK6cPtABQAUAFABQAUAFABQAUAFABQAUAFABQBi3lqA/pDC8/qTyX+s/FoffpUZAhL21jCgeaV48UhT/5Mb1w6bp5Lz/0rBfwBzv11M4NNABQAUAFABQAUAFABQAUAFABQAUAFABQAUAUO0+ymGx2606HfT0HU2YXPDgQR2EEVxoDJNgskhzPF4iPFKCkHorGqxb92I88ooJ4crUYO5NyweFSJFjjUKiKFVRwAA0Arpw76ACgAoAKACgAoAKACg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 name="TextBox 3"/>
          <p:cNvSpPr txBox="1"/>
          <p:nvPr/>
        </p:nvSpPr>
        <p:spPr>
          <a:xfrm>
            <a:off x="-646660" y="583770"/>
            <a:ext cx="7921625" cy="807913"/>
          </a:xfrm>
          <a:prstGeom prst="rect">
            <a:avLst/>
          </a:prstGeom>
          <a:noFill/>
        </p:spPr>
        <p:txBody>
          <a:bodyPr wrap="square" rtlCol="0">
            <a:spAutoFit/>
          </a:bodyPr>
          <a:lstStyle/>
          <a:p>
            <a:pPr algn="ctr"/>
            <a:r>
              <a:rPr lang="en-US" sz="3600" dirty="0" smtClean="0">
                <a:solidFill>
                  <a:srgbClr val="FFFF00"/>
                </a:solidFill>
              </a:rPr>
              <a:t>Precision Medicine Initiative</a:t>
            </a:r>
          </a:p>
          <a:p>
            <a:pPr algn="ctr"/>
            <a:endParaRPr lang="en-US" sz="1050" dirty="0" smtClean="0">
              <a:solidFill>
                <a:srgbClr val="FFFFFF"/>
              </a:solidFill>
            </a:endParaRPr>
          </a:p>
        </p:txBody>
      </p:sp>
      <p:pic>
        <p:nvPicPr>
          <p:cNvPr id="6" name="Picture 2" descr="C:\Users\egreen\Desktop\prec med ICO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0651" y="33337"/>
            <a:ext cx="2511425" cy="188356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 name="TextBox 7"/>
          <p:cNvSpPr txBox="1">
            <a:spLocks noChangeArrowheads="1"/>
          </p:cNvSpPr>
          <p:nvPr/>
        </p:nvSpPr>
        <p:spPr bwMode="auto">
          <a:xfrm>
            <a:off x="7318863" y="6406276"/>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000" dirty="0">
                <a:solidFill>
                  <a:srgbClr val="8BE6FF"/>
                </a:solidFill>
              </a:rPr>
              <a:t>Document </a:t>
            </a:r>
            <a:r>
              <a:rPr lang="en-US" altLang="en-US" sz="2000" dirty="0" smtClean="0">
                <a:solidFill>
                  <a:srgbClr val="8BE6FF"/>
                </a:solidFill>
              </a:rPr>
              <a:t>51</a:t>
            </a:r>
            <a:endParaRPr lang="en-US" altLang="en-US" sz="2000" dirty="0">
              <a:solidFill>
                <a:srgbClr val="8BE6FF"/>
              </a:solidFill>
            </a:endParaRPr>
          </a:p>
        </p:txBody>
      </p:sp>
      <p:pic>
        <p:nvPicPr>
          <p:cNvPr id="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23625"/>
          <a:stretch/>
        </p:blipFill>
        <p:spPr bwMode="auto">
          <a:xfrm>
            <a:off x="447675" y="2050209"/>
            <a:ext cx="6108040" cy="4410947"/>
          </a:xfrm>
          <a:prstGeom prst="rect">
            <a:avLst/>
          </a:prstGeom>
          <a:noFill/>
          <a:ln>
            <a:noFill/>
          </a:ln>
          <a:effectLst>
            <a:glow rad="2286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62459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655"/>
            <a:ext cx="9144000" cy="1010653"/>
          </a:xfrm>
        </p:spPr>
        <p:txBody>
          <a:bodyPr/>
          <a:lstStyle/>
          <a:p>
            <a:pPr algn="ctr"/>
            <a:r>
              <a:rPr lang="en-US" sz="3600" b="1" dirty="0">
                <a:solidFill>
                  <a:srgbClr val="FFFF00"/>
                </a:solidFill>
                <a:latin typeface="Arial" panose="020B0604020202020204" pitchFamily="34" charset="0"/>
                <a:cs typeface="Arial" panose="020B0604020202020204" pitchFamily="34" charset="0"/>
              </a:rPr>
              <a:t>Precision Medicine Initiative Workshops</a:t>
            </a:r>
          </a:p>
        </p:txBody>
      </p:sp>
      <p:sp>
        <p:nvSpPr>
          <p:cNvPr id="3" name="Content Placeholder 2"/>
          <p:cNvSpPr>
            <a:spLocks noGrp="1"/>
          </p:cNvSpPr>
          <p:nvPr>
            <p:ph idx="1"/>
          </p:nvPr>
        </p:nvSpPr>
        <p:spPr>
          <a:xfrm>
            <a:off x="457200" y="986589"/>
            <a:ext cx="8229600" cy="5280276"/>
          </a:xfrm>
        </p:spPr>
        <p:txBody>
          <a:bodyPr/>
          <a:lstStyle/>
          <a:p>
            <a:pPr marL="0" indent="-290513" defTabSz="571500">
              <a:spcBef>
                <a:spcPts val="0"/>
              </a:spcBef>
              <a:buClr>
                <a:schemeClr val="tx1"/>
              </a:buClr>
            </a:pPr>
            <a:r>
              <a:rPr lang="en-US" sz="2800" b="1" dirty="0" smtClean="0">
                <a:latin typeface="Arial" panose="020B0604020202020204" pitchFamily="34" charset="0"/>
                <a:cs typeface="Arial" panose="020B0604020202020204" pitchFamily="34" charset="0"/>
              </a:rPr>
              <a:t>Digital Health Data in a Million-Person 	Precision Medicine Initiative Cohort</a:t>
            </a:r>
          </a:p>
          <a:p>
            <a:pPr marL="0" lvl="3" indent="-290513" defTabSz="571500">
              <a:spcBef>
                <a:spcPts val="0"/>
              </a:spcBef>
              <a:buClr>
                <a:schemeClr val="tx1"/>
              </a:buClr>
              <a:buNone/>
            </a:pPr>
            <a:r>
              <a:rPr lang="en-US" sz="2200" b="1" dirty="0" smtClean="0">
                <a:solidFill>
                  <a:schemeClr val="accent4">
                    <a:lumMod val="20000"/>
                    <a:lumOff val="80000"/>
                  </a:schemeClr>
                </a:solidFill>
                <a:latin typeface="Arial" panose="020B0604020202020204" pitchFamily="34" charset="0"/>
                <a:cs typeface="Arial" panose="020B0604020202020204" pitchFamily="34" charset="0"/>
              </a:rPr>
              <a:t>		May 28-29, 2015</a:t>
            </a:r>
          </a:p>
          <a:p>
            <a:pPr marL="0" lvl="3" indent="-290513" defTabSz="571500">
              <a:spcBef>
                <a:spcPts val="0"/>
              </a:spcBef>
              <a:buClr>
                <a:schemeClr val="tx1"/>
              </a:buClr>
              <a:buNone/>
            </a:pPr>
            <a:r>
              <a:rPr lang="en-US" sz="2200" b="1" dirty="0" smtClean="0">
                <a:solidFill>
                  <a:schemeClr val="accent4">
                    <a:lumMod val="20000"/>
                    <a:lumOff val="80000"/>
                  </a:schemeClr>
                </a:solidFill>
                <a:latin typeface="Arial" panose="020B0604020202020204" pitchFamily="34" charset="0"/>
                <a:cs typeface="Arial" panose="020B0604020202020204" pitchFamily="34" charset="0"/>
              </a:rPr>
              <a:t>		Vanderbilt University, Nashville, TN</a:t>
            </a:r>
          </a:p>
          <a:p>
            <a:pPr marL="0" lvl="3" indent="-290513" defTabSz="571500">
              <a:spcBef>
                <a:spcPts val="0"/>
              </a:spcBef>
              <a:buClr>
                <a:schemeClr val="tx1"/>
              </a:buClr>
              <a:buNone/>
            </a:pPr>
            <a:endParaRPr lang="en-US" sz="2200" b="1" dirty="0" smtClean="0">
              <a:solidFill>
                <a:schemeClr val="accent4">
                  <a:lumMod val="20000"/>
                  <a:lumOff val="80000"/>
                </a:schemeClr>
              </a:solidFill>
              <a:latin typeface="Arial" panose="020B0604020202020204" pitchFamily="34" charset="0"/>
              <a:cs typeface="Arial" panose="020B0604020202020204" pitchFamily="34" charset="0"/>
            </a:endParaRPr>
          </a:p>
          <a:p>
            <a:pPr marL="0" lvl="1" indent="-290513" defTabSz="571500">
              <a:spcBef>
                <a:spcPts val="0"/>
              </a:spcBef>
              <a:buClr>
                <a:schemeClr val="tx1"/>
              </a:buClr>
              <a:buFont typeface="Wingdings" panose="05000000000000000000" pitchFamily="2" charset="2"/>
              <a:buChar char="§"/>
            </a:pPr>
            <a:r>
              <a:rPr lang="en-US" sz="2800" b="1" dirty="0" smtClean="0">
                <a:latin typeface="Arial" panose="020B0604020202020204" pitchFamily="34" charset="0"/>
                <a:cs typeface="Arial" panose="020B0604020202020204" pitchFamily="34" charset="0"/>
              </a:rPr>
              <a:t>Participant Engagement and Health Equity 	</a:t>
            </a:r>
            <a:r>
              <a:rPr lang="en-US" sz="2200" b="1" dirty="0" smtClean="0">
                <a:solidFill>
                  <a:schemeClr val="accent4">
                    <a:lumMod val="20000"/>
                    <a:lumOff val="80000"/>
                  </a:schemeClr>
                </a:solidFill>
                <a:latin typeface="Arial" panose="020B0604020202020204" pitchFamily="34" charset="0"/>
                <a:cs typeface="Arial" panose="020B0604020202020204" pitchFamily="34" charset="0"/>
              </a:rPr>
              <a:t>		July 1-2, 2015</a:t>
            </a:r>
          </a:p>
          <a:p>
            <a:pPr marL="0" lvl="3" indent="-290513" defTabSz="571500">
              <a:spcBef>
                <a:spcPts val="0"/>
              </a:spcBef>
              <a:buClr>
                <a:schemeClr val="tx1"/>
              </a:buClr>
              <a:buNone/>
            </a:pPr>
            <a:r>
              <a:rPr lang="en-US" sz="2200" b="1" dirty="0" smtClean="0">
                <a:solidFill>
                  <a:schemeClr val="accent4">
                    <a:lumMod val="20000"/>
                    <a:lumOff val="80000"/>
                  </a:schemeClr>
                </a:solidFill>
                <a:latin typeface="Arial" panose="020B0604020202020204" pitchFamily="34" charset="0"/>
                <a:cs typeface="Arial" panose="020B0604020202020204" pitchFamily="34" charset="0"/>
              </a:rPr>
              <a:t>		NIH, Bethesda, MD</a:t>
            </a:r>
          </a:p>
          <a:p>
            <a:pPr marL="0" lvl="3" indent="-290513" defTabSz="571500">
              <a:spcBef>
                <a:spcPts val="0"/>
              </a:spcBef>
              <a:buClr>
                <a:schemeClr val="tx1"/>
              </a:buClr>
              <a:buNone/>
            </a:pPr>
            <a:endParaRPr lang="en-US" b="1" dirty="0">
              <a:solidFill>
                <a:schemeClr val="accent4">
                  <a:lumMod val="20000"/>
                  <a:lumOff val="80000"/>
                </a:schemeClr>
              </a:solidFill>
              <a:latin typeface="Arial" panose="020B0604020202020204" pitchFamily="34" charset="0"/>
              <a:cs typeface="Arial" panose="020B0604020202020204" pitchFamily="34" charset="0"/>
            </a:endParaRPr>
          </a:p>
          <a:p>
            <a:pPr marL="0" lvl="1" indent="-290513" defTabSz="571500">
              <a:spcBef>
                <a:spcPts val="0"/>
              </a:spcBef>
              <a:buClr>
                <a:schemeClr val="tx1"/>
              </a:buClr>
              <a:buFont typeface="Wingdings" panose="05000000000000000000" pitchFamily="2" charset="2"/>
              <a:buChar char="§"/>
            </a:pPr>
            <a:r>
              <a:rPr lang="en-US" sz="2800" b="1" dirty="0" smtClean="0">
                <a:latin typeface="Arial" panose="020B0604020202020204" pitchFamily="34" charset="0"/>
                <a:cs typeface="Arial" panose="020B0604020202020204" pitchFamily="34" charset="0"/>
              </a:rPr>
              <a:t>Mobile and Personal Technologies in 	Precision Medicine</a:t>
            </a:r>
          </a:p>
          <a:p>
            <a:pPr marL="0" lvl="3" indent="-290513" defTabSz="571500">
              <a:spcBef>
                <a:spcPts val="0"/>
              </a:spcBef>
              <a:buClr>
                <a:schemeClr val="tx1"/>
              </a:buClr>
              <a:buNone/>
            </a:pPr>
            <a:r>
              <a:rPr lang="en-US" sz="2200" b="1" dirty="0" smtClean="0">
                <a:solidFill>
                  <a:schemeClr val="accent4">
                    <a:lumMod val="20000"/>
                    <a:lumOff val="80000"/>
                  </a:schemeClr>
                </a:solidFill>
                <a:latin typeface="Arial" panose="020B0604020202020204" pitchFamily="34" charset="0"/>
                <a:cs typeface="Arial" panose="020B0604020202020204" pitchFamily="34" charset="0"/>
              </a:rPr>
              <a:t>		July 27-28, 2015</a:t>
            </a:r>
          </a:p>
          <a:p>
            <a:pPr marL="0" lvl="3" indent="-290513" defTabSz="571500">
              <a:spcBef>
                <a:spcPts val="0"/>
              </a:spcBef>
              <a:buClr>
                <a:schemeClr val="tx1"/>
              </a:buClr>
              <a:buNone/>
            </a:pPr>
            <a:r>
              <a:rPr lang="en-US" sz="2200" b="1" dirty="0" smtClean="0">
                <a:solidFill>
                  <a:schemeClr val="accent4">
                    <a:lumMod val="20000"/>
                    <a:lumOff val="80000"/>
                  </a:schemeClr>
                </a:solidFill>
                <a:latin typeface="Arial" panose="020B0604020202020204" pitchFamily="34" charset="0"/>
                <a:cs typeface="Arial" panose="020B0604020202020204" pitchFamily="34" charset="0"/>
              </a:rPr>
              <a:t>		Intel Corp., Santa Clara, CA</a:t>
            </a:r>
            <a:endParaRPr lang="en-US" sz="2200" b="1" dirty="0">
              <a:solidFill>
                <a:schemeClr val="accent4">
                  <a:lumMod val="20000"/>
                  <a:lumOff val="80000"/>
                </a:schemeClr>
              </a:solidFill>
              <a:latin typeface="Arial" panose="020B0604020202020204" pitchFamily="34" charset="0"/>
              <a:cs typeface="Arial" panose="020B0604020202020204" pitchFamily="34" charset="0"/>
            </a:endParaRPr>
          </a:p>
        </p:txBody>
      </p:sp>
      <p:sp>
        <p:nvSpPr>
          <p:cNvPr id="5" name="TextBox 4"/>
          <p:cNvSpPr txBox="1"/>
          <p:nvPr/>
        </p:nvSpPr>
        <p:spPr>
          <a:xfrm>
            <a:off x="7319535" y="640702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51</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18699949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005" y="215559"/>
            <a:ext cx="6033096" cy="6033096"/>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806477" y="2552700"/>
            <a:ext cx="3165698" cy="3655788"/>
          </a:xfrm>
          <a:prstGeom prst="rect">
            <a:avLst/>
          </a:prstGeom>
          <a:noFill/>
          <a:ln w="63500" cap="flat" cmpd="sng" algn="ctr">
            <a:solidFill>
              <a:srgbClr val="FF0000"/>
            </a:solidFill>
            <a:prstDash val="solid"/>
          </a:ln>
          <a:effectLst/>
        </p:spPr>
        <p:txBody>
          <a:bodyPr rtlCol="0" anchor="ctr"/>
          <a:lstStyle/>
          <a:p>
            <a:pPr algn="ctr">
              <a:defRPr/>
            </a:pPr>
            <a:endParaRPr lang="en-US" kern="0" smtClean="0">
              <a:solidFill>
                <a:prstClr val="white"/>
              </a:solidFill>
              <a:latin typeface="Corbel"/>
            </a:endParaRPr>
          </a:p>
        </p:txBody>
      </p:sp>
      <p:sp>
        <p:nvSpPr>
          <p:cNvPr id="5" name="TextBox 4"/>
          <p:cNvSpPr txBox="1"/>
          <p:nvPr/>
        </p:nvSpPr>
        <p:spPr>
          <a:xfrm>
            <a:off x="7319535" y="640702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51</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925231490"/>
      </p:ext>
    </p:extLst>
  </p:cSld>
  <p:clrMapOvr>
    <a:masterClrMapping/>
  </p:clrMapOvr>
  <p:transition spd="slow">
    <p:wipe di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16467"/>
            <a:ext cx="9144000" cy="1138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a:lstStyle>
          <a:p>
            <a:pPr algn="ctr">
              <a:defRPr/>
            </a:pPr>
            <a:r>
              <a:rPr lang="en-US" sz="3600" spc="-100" dirty="0" smtClean="0">
                <a:solidFill>
                  <a:srgbClr val="FFFF00"/>
                </a:solidFill>
                <a:latin typeface="Arial" panose="020B0604020202020204" pitchFamily="34" charset="0"/>
                <a:cs typeface="Arial" panose="020B0604020202020204" pitchFamily="34" charset="0"/>
              </a:rPr>
              <a:t>Report on Precision Medicine </a:t>
            </a:r>
          </a:p>
          <a:p>
            <a:pPr algn="ctr">
              <a:defRPr/>
            </a:pPr>
            <a:r>
              <a:rPr lang="en-US" sz="3600" spc="-100" dirty="0" smtClean="0">
                <a:solidFill>
                  <a:srgbClr val="FFFF00"/>
                </a:solidFill>
                <a:latin typeface="Arial" panose="020B0604020202020204" pitchFamily="34" charset="0"/>
                <a:cs typeface="Arial" panose="020B0604020202020204" pitchFamily="34" charset="0"/>
              </a:rPr>
              <a:t>Initiative Cohort Program</a:t>
            </a:r>
            <a:endParaRPr lang="en-US" sz="3600" spc="-100" dirty="0">
              <a:solidFill>
                <a:srgbClr val="FFFF00"/>
              </a:solidFill>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6108" t="14747" r="7996" b="14760"/>
          <a:stretch/>
        </p:blipFill>
        <p:spPr>
          <a:xfrm>
            <a:off x="236457" y="1672322"/>
            <a:ext cx="3788268" cy="4023360"/>
          </a:xfrm>
          <a:effectLst>
            <a:glow rad="228600">
              <a:schemeClr val="accent4">
                <a:satMod val="175000"/>
                <a:alpha val="40000"/>
              </a:schemeClr>
            </a:glow>
          </a:effectLst>
        </p:spPr>
      </p:pic>
      <p:sp>
        <p:nvSpPr>
          <p:cNvPr id="7" name="TextBox 6"/>
          <p:cNvSpPr txBox="1"/>
          <p:nvPr/>
        </p:nvSpPr>
        <p:spPr>
          <a:xfrm>
            <a:off x="7319535" y="640702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51</a:t>
            </a:r>
            <a:endParaRPr lang="en-US" sz="2000" dirty="0">
              <a:solidFill>
                <a:srgbClr val="00ADDC">
                  <a:lumMod val="40000"/>
                  <a:lumOff val="60000"/>
                </a:srgbClr>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1647" y="1672322"/>
            <a:ext cx="4460808" cy="4023360"/>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02618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par>
                                <p:cTn id="8" presetID="4" presetClass="entr" presetSubtype="32"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ox(out)">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entaur.nhgri.nih.gov\share\DERshare\OD\Green-Wetterstrand working folder\Director's Reports &amp; Council\2015 09Sep\Josephine Briggs\briggs-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9000" y="1380191"/>
            <a:ext cx="5425999" cy="40687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2" descr="C:\Users\egreen\Downloads\951206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9532" y="5354743"/>
            <a:ext cx="2301766" cy="153451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idx="4294967295"/>
          </p:nvPr>
        </p:nvSpPr>
        <p:spPr>
          <a:xfrm>
            <a:off x="-7388" y="15521"/>
            <a:ext cx="9144000" cy="127416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Interim Director, Precision Medicine Initiative Cohort Program</a:t>
            </a:r>
          </a:p>
        </p:txBody>
      </p:sp>
      <p:sp>
        <p:nvSpPr>
          <p:cNvPr id="7" name="Title 1"/>
          <p:cNvSpPr txBox="1">
            <a:spLocks/>
          </p:cNvSpPr>
          <p:nvPr/>
        </p:nvSpPr>
        <p:spPr>
          <a:xfrm>
            <a:off x="0" y="5512018"/>
            <a:ext cx="9144000" cy="603250"/>
          </a:xfrm>
          <a:prstGeom prst="rect">
            <a:avLst/>
          </a:prstGeom>
        </p:spPr>
        <p:txBody>
          <a:bodyPr/>
          <a:lstStyle/>
          <a:p>
            <a:pPr algn="ctr" eaLnBrk="0" hangingPunct="0">
              <a:defRPr/>
            </a:pPr>
            <a:r>
              <a:rPr lang="en-US" sz="3200" spc="-100" dirty="0">
                <a:ea typeface="+mj-ea"/>
                <a:cs typeface="Arial" charset="0"/>
              </a:rPr>
              <a:t> </a:t>
            </a:r>
            <a:r>
              <a:rPr lang="en-US" sz="3200" spc="-100" dirty="0" smtClean="0">
                <a:ea typeface="+mj-ea"/>
                <a:cs typeface="Arial" charset="0"/>
              </a:rPr>
              <a:t>Josie Briggs, M.D.</a:t>
            </a:r>
            <a:endParaRPr lang="en-US" sz="3200" spc="-100" dirty="0">
              <a:ea typeface="+mj-ea"/>
              <a:cs typeface="Arial" charset="0"/>
            </a:endParaRPr>
          </a:p>
        </p:txBody>
      </p:sp>
    </p:spTree>
    <p:extLst>
      <p:ext uri="{BB962C8B-B14F-4D97-AF65-F5344CB8AC3E}">
        <p14:creationId xmlns:p14="http://schemas.microsoft.com/office/powerpoint/2010/main" val="376634911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655"/>
            <a:ext cx="9144000" cy="1245476"/>
          </a:xfrm>
        </p:spPr>
        <p:txBody>
          <a:bodyPr/>
          <a:lstStyle/>
          <a:p>
            <a:pPr algn="ctr"/>
            <a:r>
              <a:rPr lang="en-US" sz="3600" b="1" dirty="0">
                <a:solidFill>
                  <a:srgbClr val="FFFF00"/>
                </a:solidFill>
                <a:latin typeface="Arial" panose="020B0604020202020204" pitchFamily="34" charset="0"/>
                <a:cs typeface="Arial" panose="020B0604020202020204" pitchFamily="34" charset="0"/>
              </a:rPr>
              <a:t>Notice of Proposed Rulemaking for Revisions to the </a:t>
            </a:r>
            <a:r>
              <a:rPr lang="en-US" sz="3600" b="1" dirty="0" smtClean="0">
                <a:solidFill>
                  <a:srgbClr val="FFFF00"/>
                </a:solidFill>
                <a:latin typeface="Arial" panose="020B0604020202020204" pitchFamily="34" charset="0"/>
                <a:cs typeface="Arial" panose="020B0604020202020204" pitchFamily="34" charset="0"/>
              </a:rPr>
              <a:t>‘Common Rule’</a:t>
            </a:r>
            <a:endParaRPr lang="en-US" sz="3600" dirty="0"/>
          </a:p>
        </p:txBody>
      </p:sp>
      <p:sp>
        <p:nvSpPr>
          <p:cNvPr id="4" name="TextBox 6"/>
          <p:cNvSpPr txBox="1">
            <a:spLocks noChangeArrowheads="1"/>
          </p:cNvSpPr>
          <p:nvPr/>
        </p:nvSpPr>
        <p:spPr bwMode="auto">
          <a:xfrm>
            <a:off x="7318829" y="6406421"/>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2000" dirty="0" smtClean="0">
                <a:solidFill>
                  <a:srgbClr val="8BE6FF"/>
                </a:solidFill>
              </a:rPr>
              <a:t>Document 52</a:t>
            </a:r>
            <a:endParaRPr lang="en-US" altLang="en-US" sz="2000" dirty="0">
              <a:solidFill>
                <a:srgbClr val="8BE6FF"/>
              </a:solidFill>
            </a:endParaRPr>
          </a:p>
        </p:txBody>
      </p:sp>
      <p:sp>
        <p:nvSpPr>
          <p:cNvPr id="6" name="Content Placeholder 5"/>
          <p:cNvSpPr>
            <a:spLocks noGrp="1"/>
          </p:cNvSpPr>
          <p:nvPr>
            <p:ph idx="1"/>
          </p:nvPr>
        </p:nvSpPr>
        <p:spPr>
          <a:xfrm>
            <a:off x="2679701" y="1740180"/>
            <a:ext cx="6290104" cy="4670323"/>
          </a:xfrm>
        </p:spPr>
        <p:txBody>
          <a:bodyPr/>
          <a:lstStyle/>
          <a:p>
            <a:pPr indent="-182563" defTabSz="749300">
              <a:buClr>
                <a:schemeClr val="tx1"/>
              </a:buClr>
            </a:pPr>
            <a:r>
              <a:rPr lang="en-US" sz="2400" b="1" dirty="0" smtClean="0">
                <a:latin typeface="Arial" panose="020B0604020202020204" pitchFamily="34" charset="0"/>
                <a:cs typeface="Arial" panose="020B0604020202020204" pitchFamily="34" charset="0"/>
              </a:rPr>
              <a:t>Improve informed consent</a:t>
            </a:r>
          </a:p>
          <a:p>
            <a:pPr indent="-182563" defTabSz="749300">
              <a:spcBef>
                <a:spcPts val="1800"/>
              </a:spcBef>
              <a:buClr>
                <a:schemeClr val="tx1"/>
              </a:buClr>
            </a:pPr>
            <a:r>
              <a:rPr lang="en-US" sz="2400" b="1" dirty="0" smtClean="0">
                <a:latin typeface="Arial" panose="020B0604020202020204" pitchFamily="34" charset="0"/>
                <a:cs typeface="Arial" panose="020B0604020202020204" pitchFamily="34" charset="0"/>
              </a:rPr>
              <a:t>Calibrate review to study risks</a:t>
            </a:r>
          </a:p>
          <a:p>
            <a:pPr indent="-182563" defTabSz="749300">
              <a:spcBef>
                <a:spcPts val="1800"/>
              </a:spcBef>
              <a:buClr>
                <a:schemeClr val="tx1"/>
              </a:buClr>
            </a:pPr>
            <a:r>
              <a:rPr lang="en-US" sz="2400" b="1" dirty="0" smtClean="0">
                <a:latin typeface="Arial" panose="020B0604020202020204" pitchFamily="34" charset="0"/>
                <a:cs typeface="Arial" panose="020B0604020202020204" pitchFamily="34" charset="0"/>
              </a:rPr>
              <a:t>Require informed consent for use of 	</a:t>
            </a:r>
            <a:r>
              <a:rPr lang="en-US" sz="2400" b="1" dirty="0" err="1" smtClean="0">
                <a:latin typeface="Arial" panose="020B0604020202020204" pitchFamily="34" charset="0"/>
                <a:cs typeface="Arial" panose="020B0604020202020204" pitchFamily="34" charset="0"/>
              </a:rPr>
              <a:t>biospecimens</a:t>
            </a:r>
            <a:endParaRPr lang="en-US" sz="2400" b="1" dirty="0">
              <a:latin typeface="Arial" panose="020B0604020202020204" pitchFamily="34" charset="0"/>
              <a:cs typeface="Arial" panose="020B0604020202020204" pitchFamily="34" charset="0"/>
            </a:endParaRPr>
          </a:p>
          <a:p>
            <a:pPr indent="-182563" defTabSz="749300">
              <a:spcBef>
                <a:spcPts val="1800"/>
              </a:spcBef>
              <a:buClr>
                <a:schemeClr val="tx1"/>
              </a:buClr>
            </a:pPr>
            <a:r>
              <a:rPr lang="en-US" sz="2400" b="1" dirty="0" smtClean="0">
                <a:latin typeface="Arial" panose="020B0604020202020204" pitchFamily="34" charset="0"/>
                <a:cs typeface="Arial" panose="020B0604020202020204" pitchFamily="34" charset="0"/>
              </a:rPr>
              <a:t>New data security and information 	protection standards</a:t>
            </a:r>
          </a:p>
          <a:p>
            <a:pPr indent="-182563" defTabSz="749300">
              <a:spcBef>
                <a:spcPts val="1800"/>
              </a:spcBef>
              <a:buClr>
                <a:schemeClr val="tx1"/>
              </a:buClr>
            </a:pPr>
            <a:r>
              <a:rPr lang="en-US" sz="2400" b="1" dirty="0" smtClean="0">
                <a:latin typeface="Arial" panose="020B0604020202020204" pitchFamily="34" charset="0"/>
                <a:cs typeface="Arial" panose="020B0604020202020204" pitchFamily="34" charset="0"/>
              </a:rPr>
              <a:t>Streamline IRB review </a:t>
            </a:r>
          </a:p>
          <a:p>
            <a:pPr indent="-182563" defTabSz="749300">
              <a:spcBef>
                <a:spcPts val="1800"/>
              </a:spcBef>
              <a:buClr>
                <a:schemeClr val="tx1"/>
              </a:buClr>
            </a:pPr>
            <a:r>
              <a:rPr lang="en-US" sz="2400" b="1" dirty="0" smtClean="0">
                <a:latin typeface="Arial" panose="020B0604020202020204" pitchFamily="34" charset="0"/>
                <a:cs typeface="Arial" panose="020B0604020202020204" pitchFamily="34" charset="0"/>
              </a:rPr>
              <a:t>Extend protection to all research at 	federally-funded sites</a:t>
            </a:r>
          </a:p>
        </p:txBody>
      </p:sp>
      <p:grpSp>
        <p:nvGrpSpPr>
          <p:cNvPr id="9" name="Group 8"/>
          <p:cNvGrpSpPr/>
          <p:nvPr/>
        </p:nvGrpSpPr>
        <p:grpSpPr>
          <a:xfrm>
            <a:off x="313547" y="1225489"/>
            <a:ext cx="2819401" cy="5385069"/>
            <a:chOff x="369948" y="1054009"/>
            <a:chExt cx="2819401" cy="5385069"/>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2344" t="-10049" r="-12344" b="-10049"/>
            <a:stretch/>
          </p:blipFill>
          <p:spPr>
            <a:xfrm>
              <a:off x="369948" y="1054009"/>
              <a:ext cx="2819401" cy="1923559"/>
            </a:xfrm>
            <a:prstGeom prst="rect">
              <a:avLst/>
            </a:prstGeom>
          </p:spPr>
        </p:pic>
        <p:pic>
          <p:nvPicPr>
            <p:cNvPr id="8" name="Content Placeholder 3"/>
            <p:cNvPicPr>
              <a:picLocks noChangeAspect="1"/>
            </p:cNvPicPr>
            <p:nvPr/>
          </p:nvPicPr>
          <p:blipFill>
            <a:blip r:embed="rId4">
              <a:extLst>
                <a:ext uri="{BEBA8EAE-BF5A-486C-A8C5-ECC9F3942E4B}">
                  <a14:imgProps xmlns:a14="http://schemas.microsoft.com/office/drawing/2010/main">
                    <a14:imgLayer r:embed="rId5">
                      <a14:imgEffect>
                        <a14:sharpenSoften amount="31000"/>
                      </a14:imgEffect>
                    </a14:imgLayer>
                  </a14:imgProps>
                </a:ext>
                <a:ext uri="{28A0092B-C50C-407E-A947-70E740481C1C}">
                  <a14:useLocalDpi xmlns:a14="http://schemas.microsoft.com/office/drawing/2010/main" val="0"/>
                </a:ext>
              </a:extLst>
            </a:blip>
            <a:stretch>
              <a:fillRect/>
            </a:stretch>
          </p:blipFill>
          <p:spPr>
            <a:xfrm>
              <a:off x="650371" y="2863760"/>
              <a:ext cx="2255504" cy="3575318"/>
            </a:xfrm>
            <a:prstGeom prst="rect">
              <a:avLst/>
            </a:prstGeom>
          </p:spPr>
        </p:pic>
      </p:grpSp>
    </p:spTree>
    <p:extLst>
      <p:ext uri="{BB962C8B-B14F-4D97-AF65-F5344CB8AC3E}">
        <p14:creationId xmlns:p14="http://schemas.microsoft.com/office/powerpoint/2010/main" val="144690899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tx2">
                    <a:lumMod val="90000"/>
                  </a:schemeClr>
                </a:solidFill>
              </a:rPr>
              <a:t>NHGRI </a:t>
            </a:r>
            <a:r>
              <a:rPr lang="en-US" sz="3400" dirty="0" smtClean="0">
                <a:solidFill>
                  <a:schemeClr val="tx2">
                    <a:lumMod val="90000"/>
                  </a:schemeClr>
                </a:solidFill>
              </a:rPr>
              <a:t>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15149"/>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3981193139"/>
      </p:ext>
    </p:extLst>
  </p:cSld>
  <p:clrMapOvr>
    <a:masterClrMapping/>
  </p:clrMapOvr>
  <p:transition spd="slow">
    <p:wipe dir="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4559"/>
            <a:ext cx="9144000" cy="1207846"/>
          </a:xfrm>
        </p:spPr>
        <p:txBody>
          <a:bodyPr>
            <a:normAutofit/>
          </a:bodyPr>
          <a:lstStyle/>
          <a:p>
            <a:pPr algn="ctr">
              <a:defRPr/>
            </a:pPr>
            <a:r>
              <a:rPr lang="en-US" sz="3600" b="1" dirty="0">
                <a:solidFill>
                  <a:srgbClr val="FFFF00"/>
                </a:solidFill>
                <a:latin typeface="Arial" charset="0"/>
                <a:cs typeface="Arial" charset="0"/>
              </a:rPr>
              <a:t>Method for Introducing a New </a:t>
            </a:r>
            <a:r>
              <a:rPr lang="en-US" sz="3600" b="1" dirty="0" smtClean="0">
                <a:solidFill>
                  <a:srgbClr val="FFFF00"/>
                </a:solidFill>
                <a:latin typeface="Arial" charset="0"/>
                <a:cs typeface="Arial" charset="0"/>
              </a:rPr>
              <a:t>Competency</a:t>
            </a:r>
            <a:r>
              <a:rPr lang="en-US" sz="3600" b="1" dirty="0" smtClean="0">
                <a:solidFill>
                  <a:schemeClr val="tx1"/>
                </a:solidFill>
                <a:latin typeface="Arial" charset="0"/>
                <a:cs typeface="Arial" charset="0"/>
              </a:rPr>
              <a:t/>
            </a:r>
            <a:br>
              <a:rPr lang="en-US" sz="3600" b="1" dirty="0" smtClean="0">
                <a:solidFill>
                  <a:schemeClr val="tx1"/>
                </a:solidFill>
                <a:latin typeface="Arial" charset="0"/>
                <a:cs typeface="Arial" charset="0"/>
              </a:rPr>
            </a:br>
            <a:r>
              <a:rPr lang="en-US" sz="2800" b="1" dirty="0" smtClean="0">
                <a:solidFill>
                  <a:schemeClr val="tx1"/>
                </a:solidFill>
                <a:latin typeface="Arial" charset="0"/>
                <a:cs typeface="Arial" charset="0"/>
              </a:rPr>
              <a:t>Toolkit to Facilitate Integration of Genomics</a:t>
            </a:r>
            <a:endParaRPr lang="en-US" sz="3200" b="1" dirty="0">
              <a:solidFill>
                <a:schemeClr val="tx1"/>
              </a:solidFill>
              <a:latin typeface="Arial" pitchFamily="34" charset="0"/>
              <a:cs typeface="Arial" pitchFamily="34" charset="0"/>
            </a:endParaRPr>
          </a:p>
        </p:txBody>
      </p:sp>
      <p:sp>
        <p:nvSpPr>
          <p:cNvPr id="9" name="TextBox 8"/>
          <p:cNvSpPr txBox="1"/>
          <p:nvPr/>
        </p:nvSpPr>
        <p:spPr>
          <a:xfrm>
            <a:off x="7318375" y="6406697"/>
            <a:ext cx="1936749" cy="400110"/>
          </a:xfrm>
          <a:prstGeom prst="rect">
            <a:avLst/>
          </a:prstGeom>
          <a:solidFill>
            <a:srgbClr val="000066"/>
          </a:solidFill>
        </p:spPr>
        <p:txBody>
          <a:bodyPr wrap="none">
            <a:spAutoFit/>
          </a:bodyPr>
          <a:lstStyle/>
          <a:p>
            <a:pPr fontAlgn="base">
              <a:spcBef>
                <a:spcPct val="0"/>
              </a:spcBef>
              <a:spcAft>
                <a:spcPct val="0"/>
              </a:spcAft>
              <a:defRPr/>
            </a:pPr>
            <a:r>
              <a:rPr lang="en-US" sz="2000" b="1" dirty="0" smtClean="0">
                <a:solidFill>
                  <a:srgbClr val="00ADDC">
                    <a:lumMod val="40000"/>
                    <a:lumOff val="60000"/>
                  </a:srgbClr>
                </a:solidFill>
                <a:latin typeface="Arial" charset="0"/>
              </a:rPr>
              <a:t>Document 53  </a:t>
            </a:r>
            <a:endParaRPr lang="en-US" sz="2000" b="1" dirty="0">
              <a:solidFill>
                <a:srgbClr val="00ADDC">
                  <a:lumMod val="40000"/>
                  <a:lumOff val="60000"/>
                </a:srgbClr>
              </a:solidFill>
              <a:latin typeface="Arial" charset="0"/>
            </a:endParaRPr>
          </a:p>
        </p:txBody>
      </p:sp>
      <p:grpSp>
        <p:nvGrpSpPr>
          <p:cNvPr id="10" name="Group 9"/>
          <p:cNvGrpSpPr/>
          <p:nvPr/>
        </p:nvGrpSpPr>
        <p:grpSpPr>
          <a:xfrm>
            <a:off x="196239" y="1238384"/>
            <a:ext cx="5318296" cy="5443558"/>
            <a:chOff x="196239" y="1238384"/>
            <a:chExt cx="5318296" cy="5443558"/>
          </a:xfrm>
        </p:grpSpPr>
        <p:pic>
          <p:nvPicPr>
            <p:cNvPr id="3" name="5CC8DADE-2B43-4EDD-A5FA-98970B04BF8D" descr="49D09EC2-55E3-419B-BB1D-E3433F754E9F@hs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239" y="3390900"/>
              <a:ext cx="5318296" cy="329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21D9F8-C84B-4C8B-B84B-04A4C991A1A9" descr="DF8BDD2B-C328-411F-9049-1E96E6529BAA@hsd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239" y="1238384"/>
              <a:ext cx="3124200" cy="1981202"/>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Diagram 17"/>
            <p:cNvGraphicFramePr/>
            <p:nvPr>
              <p:extLst>
                <p:ext uri="{D42A27DB-BD31-4B8C-83A1-F6EECF244321}">
                  <p14:modId xmlns:p14="http://schemas.microsoft.com/office/powerpoint/2010/main" val="2412922847"/>
                </p:ext>
              </p:extLst>
            </p:nvPr>
          </p:nvGraphicFramePr>
          <p:xfrm>
            <a:off x="3446586" y="1238384"/>
            <a:ext cx="2067949" cy="19812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grpSp>
        <p:nvGrpSpPr>
          <p:cNvPr id="8" name="Group 7"/>
          <p:cNvGrpSpPr/>
          <p:nvPr/>
        </p:nvGrpSpPr>
        <p:grpSpPr>
          <a:xfrm>
            <a:off x="5702927" y="1267027"/>
            <a:ext cx="3384645" cy="4896854"/>
            <a:chOff x="817647" y="2887674"/>
            <a:chExt cx="3384645" cy="4956701"/>
          </a:xfrm>
        </p:grpSpPr>
        <p:grpSp>
          <p:nvGrpSpPr>
            <p:cNvPr id="5" name="Group 4"/>
            <p:cNvGrpSpPr/>
            <p:nvPr/>
          </p:nvGrpSpPr>
          <p:grpSpPr>
            <a:xfrm>
              <a:off x="1037232" y="2887674"/>
              <a:ext cx="2897236" cy="1977083"/>
              <a:chOff x="5689860" y="3057672"/>
              <a:chExt cx="3001780" cy="2448118"/>
            </a:xfrm>
          </p:grpSpPr>
          <p:pic>
            <p:nvPicPr>
              <p:cNvPr id="7" name="Picture 4" descr="C:\Users\jenkinje\AppData\Local\Microsoft\Windows\Temporary Internet Files\Content.IE5\06311UQL\under_constructio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9860" y="3057672"/>
                <a:ext cx="3001780" cy="24481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89860" y="5044124"/>
                <a:ext cx="2723053" cy="461664"/>
              </a:xfrm>
              <a:prstGeom prst="rect">
                <a:avLst/>
              </a:prstGeom>
              <a:noFill/>
            </p:spPr>
            <p:txBody>
              <a:bodyPr wrap="none" rtlCol="0">
                <a:spAutoFit/>
              </a:bodyPr>
              <a:lstStyle/>
              <a:p>
                <a:r>
                  <a:rPr lang="en-US" sz="2400" b="1" dirty="0" smtClean="0">
                    <a:solidFill>
                      <a:schemeClr val="bg1"/>
                    </a:solidFill>
                    <a:latin typeface="Arial" panose="020B0604020202020204" pitchFamily="34" charset="0"/>
                    <a:cs typeface="Arial" panose="020B0604020202020204" pitchFamily="34" charset="0"/>
                  </a:rPr>
                  <a:t>TOOLKIT      2016</a:t>
                </a:r>
                <a:endParaRPr lang="en-US" dirty="0"/>
              </a:p>
            </p:txBody>
          </p:sp>
        </p:grpSp>
        <p:sp>
          <p:nvSpPr>
            <p:cNvPr id="6" name="TextBox 5"/>
            <p:cNvSpPr txBox="1"/>
            <p:nvPr/>
          </p:nvSpPr>
          <p:spPr>
            <a:xfrm>
              <a:off x="817647" y="5133992"/>
              <a:ext cx="3384645" cy="2710383"/>
            </a:xfrm>
            <a:prstGeom prst="rect">
              <a:avLst/>
            </a:prstGeom>
            <a:noFill/>
          </p:spPr>
          <p:txBody>
            <a:bodyPr wrap="square" rtlCol="0">
              <a:spAutoFit/>
            </a:bodyPr>
            <a:lstStyle/>
            <a:p>
              <a:pPr marL="231775" indent="-231775" defTabSz="457200">
                <a:buClr>
                  <a:schemeClr val="tx1"/>
                </a:buClr>
                <a:buFont typeface="Wingdings" pitchFamily="2" charset="2"/>
                <a:buChar char="§"/>
                <a:tabLst>
                  <a:tab pos="457200" algn="l"/>
                </a:tabLst>
              </a:pPr>
              <a:r>
                <a:rPr lang="en-US" sz="2400" b="1" dirty="0" smtClean="0">
                  <a:latin typeface="Arial" pitchFamily="34" charset="0"/>
                  <a:cs typeface="Arial" pitchFamily="34" charset="0"/>
                </a:rPr>
                <a:t>Promote genomic 	practice</a:t>
              </a:r>
            </a:p>
            <a:p>
              <a:pPr marL="231775" indent="-231775" defTabSz="457200">
                <a:buClr>
                  <a:schemeClr val="tx1"/>
                </a:buClr>
                <a:buFont typeface="Wingdings" pitchFamily="2" charset="2"/>
                <a:buChar char="§"/>
                <a:tabLst>
                  <a:tab pos="457200" algn="l"/>
                </a:tabLst>
              </a:pPr>
              <a:endParaRPr lang="en-US" sz="2400" b="1" dirty="0" smtClean="0">
                <a:latin typeface="Arial" pitchFamily="34" charset="0"/>
                <a:cs typeface="Arial" pitchFamily="34" charset="0"/>
              </a:endParaRPr>
            </a:p>
            <a:p>
              <a:pPr marL="231775" indent="-231775" defTabSz="457200">
                <a:buClr>
                  <a:schemeClr val="tx1"/>
                </a:buClr>
                <a:buFont typeface="Wingdings" pitchFamily="2" charset="2"/>
                <a:buChar char="§"/>
                <a:tabLst>
                  <a:tab pos="457200" algn="l"/>
                </a:tabLst>
              </a:pPr>
              <a:r>
                <a:rPr lang="en-US" sz="2400" b="1" dirty="0">
                  <a:latin typeface="Arial" pitchFamily="34" charset="0"/>
                  <a:cs typeface="Arial" pitchFamily="34" charset="0"/>
                </a:rPr>
                <a:t>Capture </a:t>
              </a:r>
              <a:r>
                <a:rPr lang="en-US" sz="2400" b="1" dirty="0" smtClean="0">
                  <a:latin typeface="Arial" pitchFamily="34" charset="0"/>
                  <a:cs typeface="Arial" pitchFamily="34" charset="0"/>
                </a:rPr>
                <a:t>expertise 	and processes</a:t>
              </a:r>
            </a:p>
            <a:p>
              <a:pPr marL="231775" indent="-231775" defTabSz="457200">
                <a:buClr>
                  <a:schemeClr val="tx1"/>
                </a:buClr>
                <a:buFont typeface="Wingdings" pitchFamily="2" charset="2"/>
                <a:buChar char="§"/>
                <a:tabLst>
                  <a:tab pos="457200" algn="l"/>
                </a:tabLst>
              </a:pPr>
              <a:endParaRPr lang="en-US" sz="2400" b="1" dirty="0">
                <a:latin typeface="Arial" pitchFamily="34" charset="0"/>
                <a:cs typeface="Arial" pitchFamily="34" charset="0"/>
              </a:endParaRPr>
            </a:p>
            <a:p>
              <a:pPr marL="231775" indent="-231775" defTabSz="457200">
                <a:buClr>
                  <a:schemeClr val="tx1"/>
                </a:buClr>
                <a:buFont typeface="Wingdings" pitchFamily="2" charset="2"/>
                <a:buChar char="§"/>
                <a:tabLst>
                  <a:tab pos="457200" algn="l"/>
                </a:tabLst>
              </a:pPr>
              <a:r>
                <a:rPr lang="en-US" sz="2400" b="1" dirty="0" smtClean="0">
                  <a:latin typeface="Arial" pitchFamily="34" charset="0"/>
                  <a:cs typeface="Arial" pitchFamily="34" charset="0"/>
                </a:rPr>
                <a:t>Collect resources</a:t>
              </a:r>
            </a:p>
          </p:txBody>
        </p:sp>
      </p:grpSp>
    </p:spTree>
    <p:extLst>
      <p:ext uri="{BB962C8B-B14F-4D97-AF65-F5344CB8AC3E}">
        <p14:creationId xmlns:p14="http://schemas.microsoft.com/office/powerpoint/2010/main" val="330576216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764" y="15830"/>
            <a:ext cx="9144000" cy="1491343"/>
          </a:xfrm>
          <a:prstGeom prst="rect">
            <a:avLst/>
          </a:prstGeom>
        </p:spPr>
        <p:txBody>
          <a:bodyPr/>
          <a:lstStyle/>
          <a:p>
            <a:pPr algn="ctr">
              <a:defRPr/>
            </a:pPr>
            <a:r>
              <a:rPr lang="en-US" sz="3600" spc="-100" dirty="0">
                <a:solidFill>
                  <a:srgbClr val="FFFF00"/>
                </a:solidFill>
                <a:latin typeface="Arial" charset="0"/>
                <a:cs typeface="Arial" pitchFamily="34" charset="0"/>
              </a:rPr>
              <a:t>Genetic and Rare Diseases </a:t>
            </a:r>
            <a:r>
              <a:rPr lang="en-US" sz="3600" spc="-100" dirty="0" smtClean="0">
                <a:solidFill>
                  <a:srgbClr val="FFFF00"/>
                </a:solidFill>
                <a:latin typeface="Arial" charset="0"/>
                <a:cs typeface="Arial" pitchFamily="34" charset="0"/>
              </a:rPr>
              <a:t>(GARD) Information Center Videos</a:t>
            </a:r>
          </a:p>
          <a:p>
            <a:pPr algn="ctr">
              <a:defRPr/>
            </a:pPr>
            <a:r>
              <a:rPr lang="en-US" sz="3200" spc="-100" dirty="0" smtClean="0">
                <a:solidFill>
                  <a:srgbClr val="FFFF00"/>
                </a:solidFill>
                <a:latin typeface="Arial" charset="0"/>
                <a:cs typeface="Arial" pitchFamily="34" charset="0"/>
              </a:rPr>
              <a:t> </a:t>
            </a:r>
            <a:endParaRPr lang="en-US" sz="3200" spc="-100" dirty="0">
              <a:solidFill>
                <a:srgbClr val="FFFF00"/>
              </a:solidFill>
              <a:latin typeface="Arial" charset="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784" y="1465489"/>
            <a:ext cx="8166623" cy="4529924"/>
          </a:xfrm>
          <a:prstGeom prst="roundRect">
            <a:avLst>
              <a:gd name="adj" fmla="val 8594"/>
            </a:avLst>
          </a:prstGeom>
          <a:solidFill>
            <a:srgbClr val="FFFFFF">
              <a:shade val="85000"/>
            </a:srgbClr>
          </a:solidFill>
          <a:ln>
            <a:noFill/>
          </a:ln>
          <a:effectLst/>
        </p:spPr>
      </p:pic>
      <p:sp>
        <p:nvSpPr>
          <p:cNvPr id="4" name="TextBox 3"/>
          <p:cNvSpPr txBox="1"/>
          <p:nvPr/>
        </p:nvSpPr>
        <p:spPr>
          <a:xfrm>
            <a:off x="7319535" y="640702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54</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178026540"/>
      </p:ext>
    </p:extLst>
  </p:cSld>
  <p:clrMapOvr>
    <a:masterClrMapping/>
  </p:clrMapOvr>
  <p:transition spd="slow">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3983"/>
            <a:ext cx="9144000" cy="7048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pitchFamily="34" charset="0"/>
              </a:rPr>
              <a:t>Departure of Chief, </a:t>
            </a:r>
            <a:br>
              <a:rPr lang="en-US" sz="3600" b="1" dirty="0" smtClean="0">
                <a:solidFill>
                  <a:srgbClr val="FFFF00"/>
                </a:solidFill>
                <a:latin typeface="Arial" charset="0"/>
                <a:cs typeface="Arial" pitchFamily="34" charset="0"/>
              </a:rPr>
            </a:br>
            <a:r>
              <a:rPr lang="en-US" sz="3600" b="1" dirty="0" smtClean="0">
                <a:solidFill>
                  <a:srgbClr val="FFFF00"/>
                </a:solidFill>
                <a:latin typeface="Arial" charset="0"/>
                <a:cs typeface="Arial" pitchFamily="34" charset="0"/>
              </a:rPr>
              <a:t>Policy and Program Analysis Branch</a:t>
            </a:r>
            <a:br>
              <a:rPr lang="en-US" sz="3600" b="1" dirty="0" smtClean="0">
                <a:solidFill>
                  <a:srgbClr val="FFFF00"/>
                </a:solidFill>
                <a:latin typeface="Arial" charset="0"/>
                <a:cs typeface="Arial" pitchFamily="34" charset="0"/>
              </a:rPr>
            </a:br>
            <a:endParaRPr lang="en-US" sz="3600" b="1" dirty="0" smtClean="0">
              <a:solidFill>
                <a:srgbClr val="FFFF00"/>
              </a:solidFill>
              <a:latin typeface="Arial" pitchFamily="34" charset="0"/>
              <a:cs typeface="Arial" pitchFamily="34" charset="0"/>
            </a:endParaRPr>
          </a:p>
        </p:txBody>
      </p:sp>
      <p:sp>
        <p:nvSpPr>
          <p:cNvPr id="7" name="Title 1"/>
          <p:cNvSpPr txBox="1">
            <a:spLocks/>
          </p:cNvSpPr>
          <p:nvPr/>
        </p:nvSpPr>
        <p:spPr>
          <a:xfrm>
            <a:off x="0" y="5543550"/>
            <a:ext cx="9144000" cy="603250"/>
          </a:xfrm>
          <a:prstGeom prst="rect">
            <a:avLst/>
          </a:prstGeom>
        </p:spPr>
        <p:txBody>
          <a:bodyPr/>
          <a:lstStyle/>
          <a:p>
            <a:pPr algn="ctr" eaLnBrk="0" hangingPunct="0">
              <a:defRPr/>
            </a:pPr>
            <a:r>
              <a:rPr lang="en-US" sz="3200" spc="-100" dirty="0">
                <a:ea typeface="+mj-ea"/>
                <a:cs typeface="Arial" charset="0"/>
              </a:rPr>
              <a:t> </a:t>
            </a:r>
            <a:r>
              <a:rPr lang="en-US" sz="3200" spc="-100" dirty="0" smtClean="0">
                <a:ea typeface="+mj-ea"/>
                <a:cs typeface="Arial" charset="0"/>
              </a:rPr>
              <a:t>Derek Scholes, Ph.D.</a:t>
            </a:r>
            <a:endParaRPr lang="en-US" sz="3200" spc="-100" dirty="0">
              <a:ea typeface="+mj-ea"/>
              <a:cs typeface="Arial"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a:t>
            </a:r>
            <a:endParaRPr lang="en-US" sz="2000" dirty="0">
              <a:solidFill>
                <a:schemeClr val="accent4">
                  <a:lumMod val="40000"/>
                  <a:lumOff val="60000"/>
                </a:schemeClr>
              </a:solidFill>
              <a:latin typeface="Arial" charset="0"/>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4459" y="1593989"/>
            <a:ext cx="4715082" cy="3839605"/>
          </a:xfrm>
          <a:prstGeom prst="roundRect">
            <a:avLst/>
          </a:prstGeom>
          <a:ln>
            <a:noFill/>
          </a:ln>
          <a:effectLst>
            <a:outerShdw blurRad="76200" dist="38100" dir="7800000" algn="tl"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5587942"/>
      </p:ext>
    </p:extLst>
  </p:cSld>
  <p:clrMapOvr>
    <a:masterClrMapping/>
  </p:clrMapOvr>
  <p:transition spd="slow">
    <p:wipe di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24"/>
            <a:ext cx="9144000" cy="744279"/>
          </a:xfrm>
        </p:spPr>
        <p:txBody>
          <a:bodyPr>
            <a:noAutofit/>
          </a:bodyPr>
          <a:lstStyle/>
          <a:p>
            <a:pPr algn="ctr"/>
            <a:r>
              <a:rPr lang="en-US" sz="3600" b="1" dirty="0" smtClean="0">
                <a:solidFill>
                  <a:srgbClr val="FFFF00"/>
                </a:solidFill>
                <a:latin typeface="Arial"/>
                <a:cs typeface="Arial"/>
              </a:rPr>
              <a:t>NHGRI Social Media </a:t>
            </a:r>
            <a:endParaRPr lang="en-US" sz="3600" b="1" dirty="0">
              <a:solidFill>
                <a:srgbClr val="FFFF00"/>
              </a:solidFill>
              <a:latin typeface="Arial"/>
              <a:cs typeface="Arial"/>
            </a:endParaRPr>
          </a:p>
        </p:txBody>
      </p:sp>
      <p:sp>
        <p:nvSpPr>
          <p:cNvPr id="13" name="Title 1"/>
          <p:cNvSpPr txBox="1">
            <a:spLocks/>
          </p:cNvSpPr>
          <p:nvPr/>
        </p:nvSpPr>
        <p:spPr>
          <a:xfrm>
            <a:off x="4865214" y="2007582"/>
            <a:ext cx="6235700" cy="822175"/>
          </a:xfrm>
          <a:prstGeom prst="rect">
            <a:avLst/>
          </a:prstGeom>
        </p:spPr>
        <p:txBody>
          <a:bodyPr/>
          <a:lstStyle/>
          <a:p>
            <a:pPr algn="ctr" eaLnBrk="0" hangingPunct="0">
              <a:defRPr/>
            </a:pPr>
            <a:endParaRPr lang="en-US" sz="3600" spc="-100" dirty="0" smtClean="0">
              <a:solidFill>
                <a:srgbClr val="FFFF00"/>
              </a:solidFill>
              <a:latin typeface="Arial" charset="0"/>
              <a:cs typeface="Arial"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6146" y="1447944"/>
            <a:ext cx="2286000" cy="2286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5865" y="1451148"/>
            <a:ext cx="2286000" cy="2286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715" y="1447944"/>
            <a:ext cx="2286000" cy="2286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715" y="4229100"/>
            <a:ext cx="7415431" cy="1508100"/>
          </a:xfrm>
          <a:prstGeom prst="rect">
            <a:avLst/>
          </a:prstGeom>
        </p:spPr>
      </p:pic>
      <p:sp>
        <p:nvSpPr>
          <p:cNvPr id="8" name="TextBox 7"/>
          <p:cNvSpPr txBox="1"/>
          <p:nvPr/>
        </p:nvSpPr>
        <p:spPr>
          <a:xfrm>
            <a:off x="7319535" y="640702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55</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512417900"/>
      </p:ext>
    </p:extLst>
  </p:cSld>
  <p:clrMapOvr>
    <a:masterClrMapping/>
  </p:clrMapOvr>
  <p:transition spd="slow">
    <p:wipe dir="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 y="15519"/>
            <a:ext cx="9144000" cy="1219199"/>
          </a:xfrm>
        </p:spPr>
        <p:txBody>
          <a:bodyPr>
            <a:normAutofit/>
          </a:bodyPr>
          <a:lstStyle/>
          <a:p>
            <a:pPr algn="ctr"/>
            <a:r>
              <a:rPr lang="en-US" sz="3600" b="1" i="1" dirty="0" smtClean="0">
                <a:solidFill>
                  <a:srgbClr val="FFFF00"/>
                </a:solidFill>
                <a:latin typeface="Arial"/>
                <a:cs typeface="Arial"/>
              </a:rPr>
              <a:t>Genome: Unlocking Life’s Code</a:t>
            </a:r>
            <a:r>
              <a:rPr lang="en-US" sz="3600" b="1" dirty="0" smtClean="0">
                <a:solidFill>
                  <a:srgbClr val="FFFF00"/>
                </a:solidFill>
                <a:latin typeface="Arial"/>
                <a:cs typeface="Arial"/>
              </a:rPr>
              <a:t/>
            </a:r>
            <a:br>
              <a:rPr lang="en-US" sz="3600" b="1" dirty="0" smtClean="0">
                <a:solidFill>
                  <a:srgbClr val="FFFF00"/>
                </a:solidFill>
                <a:latin typeface="Arial"/>
                <a:cs typeface="Arial"/>
              </a:rPr>
            </a:br>
            <a:r>
              <a:rPr lang="en-US" sz="3600" b="1" dirty="0" smtClean="0">
                <a:solidFill>
                  <a:schemeClr val="tx1"/>
                </a:solidFill>
                <a:latin typeface="Arial"/>
                <a:cs typeface="Arial"/>
              </a:rPr>
              <a:t>Exhibition Travel Schedule</a:t>
            </a:r>
            <a:endParaRPr lang="en-US" sz="3600" b="1" dirty="0">
              <a:solidFill>
                <a:schemeClr val="tx1"/>
              </a:solidFill>
              <a:latin typeface="Arial"/>
              <a:cs typeface="Arial"/>
            </a:endParaRPr>
          </a:p>
        </p:txBody>
      </p:sp>
      <p:sp>
        <p:nvSpPr>
          <p:cNvPr id="4" name="Content Placeholder 3"/>
          <p:cNvSpPr>
            <a:spLocks noGrp="1"/>
          </p:cNvSpPr>
          <p:nvPr>
            <p:ph idx="1"/>
          </p:nvPr>
        </p:nvSpPr>
        <p:spPr>
          <a:xfrm>
            <a:off x="241300" y="992882"/>
            <a:ext cx="8750300" cy="5720434"/>
          </a:xfrm>
        </p:spPr>
        <p:txBody>
          <a:bodyPr>
            <a:noAutofit/>
          </a:bodyPr>
          <a:lstStyle/>
          <a:p>
            <a:pPr marL="68263" indent="0">
              <a:buClr>
                <a:schemeClr val="tx1"/>
              </a:buClr>
              <a:buNone/>
            </a:pPr>
            <a:r>
              <a:rPr lang="en-US" sz="2400" b="1" dirty="0" smtClean="0">
                <a:latin typeface="Arial"/>
                <a:cs typeface="Arial"/>
              </a:rPr>
              <a:t>2015</a:t>
            </a:r>
            <a:endParaRPr lang="en-US" sz="2000" b="1" dirty="0" smtClean="0">
              <a:latin typeface="Arial"/>
              <a:cs typeface="Arial"/>
            </a:endParaRPr>
          </a:p>
          <a:p>
            <a:pPr marL="454025" lvl="1" indent="0">
              <a:spcBef>
                <a:spcPts val="0"/>
              </a:spcBef>
              <a:buNone/>
            </a:pPr>
            <a:endParaRPr lang="en-US" sz="900" b="1" dirty="0" smtClean="0">
              <a:solidFill>
                <a:schemeClr val="tx2">
                  <a:lumMod val="90000"/>
                </a:schemeClr>
              </a:solidFill>
              <a:latin typeface="Arial"/>
              <a:cs typeface="Arial"/>
            </a:endParaRPr>
          </a:p>
          <a:p>
            <a:pPr marL="454025" lvl="1" indent="0">
              <a:spcBef>
                <a:spcPts val="0"/>
              </a:spcBef>
              <a:buNone/>
            </a:pPr>
            <a:r>
              <a:rPr lang="en-US" sz="2000" b="1" dirty="0" smtClean="0">
                <a:solidFill>
                  <a:schemeClr val="accent4">
                    <a:lumMod val="20000"/>
                    <a:lumOff val="80000"/>
                  </a:schemeClr>
                </a:solidFill>
                <a:latin typeface="Arial"/>
                <a:cs typeface="Arial"/>
              </a:rPr>
              <a:t>October 2-January 3</a:t>
            </a:r>
          </a:p>
          <a:p>
            <a:pPr marL="454025" lvl="1" indent="0">
              <a:spcBef>
                <a:spcPts val="0"/>
              </a:spcBef>
              <a:buNone/>
            </a:pPr>
            <a:r>
              <a:rPr lang="en-US" sz="2000" b="1" dirty="0" smtClean="0">
                <a:solidFill>
                  <a:schemeClr val="accent4">
                    <a:lumMod val="20000"/>
                    <a:lumOff val="80000"/>
                  </a:schemeClr>
                </a:solidFill>
                <a:latin typeface="Arial"/>
                <a:cs typeface="Arial"/>
              </a:rPr>
              <a:t>	Oregon Museum of Science and Industry</a:t>
            </a:r>
          </a:p>
          <a:p>
            <a:pPr marL="454025" lvl="1" indent="0">
              <a:spcBef>
                <a:spcPts val="0"/>
              </a:spcBef>
              <a:buNone/>
            </a:pPr>
            <a:r>
              <a:rPr lang="en-US" sz="2000" b="1" dirty="0" smtClean="0">
                <a:solidFill>
                  <a:schemeClr val="accent4">
                    <a:lumMod val="20000"/>
                    <a:lumOff val="80000"/>
                  </a:schemeClr>
                </a:solidFill>
                <a:latin typeface="Arial"/>
                <a:cs typeface="Arial"/>
              </a:rPr>
              <a:t>	Portland, OR</a:t>
            </a:r>
          </a:p>
          <a:p>
            <a:pPr lvl="1"/>
            <a:endParaRPr lang="en-US" sz="600" b="1" dirty="0" smtClean="0">
              <a:latin typeface="Arial"/>
              <a:cs typeface="Arial"/>
            </a:endParaRPr>
          </a:p>
          <a:p>
            <a:pPr marL="68263" indent="0">
              <a:buClr>
                <a:schemeClr val="tx1"/>
              </a:buClr>
              <a:buNone/>
            </a:pPr>
            <a:r>
              <a:rPr lang="en-US" sz="2400" b="1" dirty="0" smtClean="0">
                <a:latin typeface="Arial"/>
                <a:cs typeface="Arial"/>
              </a:rPr>
              <a:t>2016</a:t>
            </a:r>
          </a:p>
          <a:p>
            <a:pPr marL="454025" lvl="1" indent="0">
              <a:spcBef>
                <a:spcPts val="0"/>
              </a:spcBef>
              <a:buNone/>
            </a:pPr>
            <a:endParaRPr lang="en-US" sz="900" b="1" dirty="0">
              <a:solidFill>
                <a:schemeClr val="tx2">
                  <a:lumMod val="90000"/>
                </a:schemeClr>
              </a:solidFill>
              <a:latin typeface="Arial"/>
              <a:cs typeface="Arial"/>
            </a:endParaRPr>
          </a:p>
          <a:p>
            <a:pPr marL="454025" lvl="1" indent="0">
              <a:spcBef>
                <a:spcPts val="0"/>
              </a:spcBef>
              <a:buNone/>
            </a:pPr>
            <a:r>
              <a:rPr lang="en-US" sz="2000" b="1" dirty="0" smtClean="0">
                <a:solidFill>
                  <a:schemeClr val="accent4">
                    <a:lumMod val="20000"/>
                    <a:lumOff val="80000"/>
                  </a:schemeClr>
                </a:solidFill>
                <a:latin typeface="Arial"/>
                <a:cs typeface="Arial"/>
              </a:rPr>
              <a:t>January </a:t>
            </a:r>
            <a:r>
              <a:rPr lang="en-US" sz="2000" b="1" dirty="0">
                <a:solidFill>
                  <a:schemeClr val="accent4">
                    <a:lumMod val="20000"/>
                    <a:lumOff val="80000"/>
                  </a:schemeClr>
                </a:solidFill>
                <a:latin typeface="Arial"/>
                <a:cs typeface="Arial"/>
              </a:rPr>
              <a:t>28-April 25</a:t>
            </a:r>
          </a:p>
          <a:p>
            <a:pPr marL="454025" lvl="1" indent="0">
              <a:spcBef>
                <a:spcPts val="0"/>
              </a:spcBef>
              <a:buNone/>
            </a:pPr>
            <a:r>
              <a:rPr lang="en-US" sz="2000" b="1" dirty="0">
                <a:solidFill>
                  <a:schemeClr val="accent4">
                    <a:lumMod val="20000"/>
                    <a:lumOff val="80000"/>
                  </a:schemeClr>
                </a:solidFill>
                <a:latin typeface="Arial"/>
                <a:cs typeface="Arial"/>
              </a:rPr>
              <a:t>	Discovery World </a:t>
            </a:r>
            <a:endParaRPr lang="en-US" sz="2000" b="1" dirty="0" smtClean="0">
              <a:solidFill>
                <a:schemeClr val="accent4">
                  <a:lumMod val="20000"/>
                  <a:lumOff val="80000"/>
                </a:schemeClr>
              </a:solidFill>
              <a:latin typeface="Arial"/>
              <a:cs typeface="Arial"/>
            </a:endParaRPr>
          </a:p>
          <a:p>
            <a:pPr marL="454025" lvl="1" indent="0">
              <a:spcBef>
                <a:spcPts val="0"/>
              </a:spcBef>
              <a:buNone/>
            </a:pPr>
            <a:r>
              <a:rPr lang="en-US" sz="2000" b="1" dirty="0">
                <a:solidFill>
                  <a:schemeClr val="accent4">
                    <a:lumMod val="20000"/>
                    <a:lumOff val="80000"/>
                  </a:schemeClr>
                </a:solidFill>
                <a:latin typeface="Arial"/>
                <a:cs typeface="Arial"/>
              </a:rPr>
              <a:t>	Milwaukee, </a:t>
            </a:r>
            <a:r>
              <a:rPr lang="en-US" sz="2000" b="1" dirty="0" smtClean="0">
                <a:solidFill>
                  <a:schemeClr val="accent4">
                    <a:lumMod val="20000"/>
                    <a:lumOff val="80000"/>
                  </a:schemeClr>
                </a:solidFill>
                <a:latin typeface="Arial"/>
                <a:cs typeface="Arial"/>
              </a:rPr>
              <a:t>WI</a:t>
            </a:r>
          </a:p>
          <a:p>
            <a:pPr marL="454025" lvl="1" indent="0">
              <a:spcBef>
                <a:spcPts val="0"/>
              </a:spcBef>
              <a:buNone/>
            </a:pPr>
            <a:endParaRPr lang="en-US" sz="2000" b="1" dirty="0">
              <a:solidFill>
                <a:schemeClr val="tx2">
                  <a:lumMod val="90000"/>
                </a:schemeClr>
              </a:solidFill>
              <a:latin typeface="Arial"/>
              <a:cs typeface="Arial"/>
            </a:endParaRPr>
          </a:p>
          <a:p>
            <a:pPr marL="454025" lvl="1" indent="0">
              <a:spcBef>
                <a:spcPts val="0"/>
              </a:spcBef>
              <a:buNone/>
            </a:pPr>
            <a:r>
              <a:rPr lang="en-US" sz="2000" b="1" dirty="0" smtClean="0">
                <a:solidFill>
                  <a:schemeClr val="accent4">
                    <a:lumMod val="20000"/>
                    <a:lumOff val="80000"/>
                  </a:schemeClr>
                </a:solidFill>
                <a:latin typeface="Arial"/>
                <a:cs typeface="Arial"/>
              </a:rPr>
              <a:t>May 21-September 5</a:t>
            </a:r>
          </a:p>
          <a:p>
            <a:pPr marL="454025" lvl="1" indent="0">
              <a:spcBef>
                <a:spcPts val="0"/>
              </a:spcBef>
              <a:buNone/>
            </a:pPr>
            <a:r>
              <a:rPr lang="en-US" sz="2000" b="1" dirty="0" smtClean="0">
                <a:solidFill>
                  <a:schemeClr val="accent4">
                    <a:lumMod val="20000"/>
                    <a:lumOff val="80000"/>
                  </a:schemeClr>
                </a:solidFill>
                <a:latin typeface="Arial"/>
                <a:cs typeface="Arial"/>
              </a:rPr>
              <a:t>	Natural History Museum of Utah</a:t>
            </a:r>
          </a:p>
          <a:p>
            <a:pPr marL="454025" lvl="1" indent="0">
              <a:spcBef>
                <a:spcPts val="0"/>
              </a:spcBef>
              <a:buNone/>
            </a:pPr>
            <a:r>
              <a:rPr lang="en-US" sz="2000" b="1" dirty="0" smtClean="0">
                <a:solidFill>
                  <a:schemeClr val="accent4">
                    <a:lumMod val="20000"/>
                    <a:lumOff val="80000"/>
                  </a:schemeClr>
                </a:solidFill>
                <a:latin typeface="Arial"/>
                <a:cs typeface="Arial"/>
              </a:rPr>
              <a:t>	Salt Lake City, UT</a:t>
            </a:r>
          </a:p>
          <a:p>
            <a:pPr marL="454025" lvl="1" indent="0">
              <a:spcBef>
                <a:spcPts val="0"/>
              </a:spcBef>
              <a:buNone/>
            </a:pPr>
            <a:endParaRPr lang="en-US" sz="2000" b="1" dirty="0">
              <a:solidFill>
                <a:schemeClr val="tx2">
                  <a:lumMod val="90000"/>
                </a:schemeClr>
              </a:solidFill>
              <a:latin typeface="Arial"/>
              <a:cs typeface="Arial"/>
            </a:endParaRPr>
          </a:p>
          <a:p>
            <a:pPr marL="457200" lvl="1" indent="0">
              <a:buNone/>
            </a:pPr>
            <a:r>
              <a:rPr lang="en-US" sz="2000" b="1" dirty="0" smtClean="0">
                <a:solidFill>
                  <a:schemeClr val="accent4">
                    <a:lumMod val="20000"/>
                    <a:lumOff val="80000"/>
                  </a:schemeClr>
                </a:solidFill>
                <a:latin typeface="Arial" panose="020B0604020202020204" pitchFamily="34" charset="0"/>
                <a:cs typeface="Arial" panose="020B0604020202020204" pitchFamily="34" charset="0"/>
              </a:rPr>
              <a:t>September 30-January 1</a:t>
            </a:r>
          </a:p>
          <a:p>
            <a:pPr marL="457200" lvl="1" indent="0">
              <a:buNone/>
            </a:pPr>
            <a:r>
              <a:rPr lang="en-US" sz="2000" b="1" dirty="0" smtClean="0">
                <a:solidFill>
                  <a:schemeClr val="accent4">
                    <a:lumMod val="20000"/>
                    <a:lumOff val="80000"/>
                  </a:schemeClr>
                </a:solidFill>
                <a:latin typeface="Arial" panose="020B0604020202020204" pitchFamily="34" charset="0"/>
                <a:cs typeface="Arial" panose="020B0604020202020204" pitchFamily="34" charset="0"/>
              </a:rPr>
              <a:t>	Exploration Place</a:t>
            </a:r>
          </a:p>
          <a:p>
            <a:pPr marL="457200" lvl="1" indent="0">
              <a:buNone/>
            </a:pPr>
            <a:r>
              <a:rPr lang="en-US" sz="2000" b="1" dirty="0" smtClean="0">
                <a:solidFill>
                  <a:schemeClr val="accent4">
                    <a:lumMod val="20000"/>
                    <a:lumOff val="80000"/>
                  </a:schemeClr>
                </a:solidFill>
                <a:latin typeface="Arial" panose="020B0604020202020204" pitchFamily="34" charset="0"/>
                <a:cs typeface="Arial" panose="020B0604020202020204" pitchFamily="34" charset="0"/>
              </a:rPr>
              <a:t>	Wichita, KS </a:t>
            </a:r>
          </a:p>
          <a:p>
            <a:pPr marL="457200" lvl="1" indent="0">
              <a:buNone/>
            </a:pPr>
            <a:endParaRPr lang="en-US" sz="2400" b="1" dirty="0">
              <a:solidFill>
                <a:schemeClr val="tx2">
                  <a:lumMod val="90000"/>
                </a:schemeClr>
              </a:solidFill>
            </a:endParaRPr>
          </a:p>
        </p:txBody>
      </p:sp>
      <p:sp>
        <p:nvSpPr>
          <p:cNvPr id="7" name="TextBox 6"/>
          <p:cNvSpPr txBox="1"/>
          <p:nvPr/>
        </p:nvSpPr>
        <p:spPr>
          <a:xfrm>
            <a:off x="7319535" y="640702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56</a:t>
            </a:r>
            <a:endParaRPr lang="en-US" sz="2000" dirty="0">
              <a:solidFill>
                <a:srgbClr val="00ADDC">
                  <a:lumMod val="40000"/>
                  <a:lumOff val="60000"/>
                </a:srgbClr>
              </a:solidFill>
              <a:latin typeface="Arial" charset="0"/>
            </a:endParaRPr>
          </a:p>
        </p:txBody>
      </p:sp>
      <p:pic>
        <p:nvPicPr>
          <p:cNvPr id="8" name="Picture 2" descr="C:\Users\egreen\Desktop\GENOME exhibit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7836" y="2428141"/>
            <a:ext cx="3564868" cy="3359200"/>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33226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7" end="1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3414"/>
            <a:ext cx="9144000" cy="704848"/>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i="1" dirty="0" smtClean="0">
                <a:solidFill>
                  <a:srgbClr val="FFFF00"/>
                </a:solidFill>
                <a:latin typeface="Arial" charset="0"/>
                <a:cs typeface="Arial" pitchFamily="34" charset="0"/>
              </a:rPr>
              <a:t>Genome: Unlocking Life’s Code </a:t>
            </a:r>
            <a:r>
              <a:rPr lang="en-US" sz="3600" b="1" dirty="0" err="1" smtClean="0">
                <a:solidFill>
                  <a:schemeClr val="tx1"/>
                </a:solidFill>
                <a:latin typeface="Arial" charset="0"/>
                <a:cs typeface="Arial" pitchFamily="34" charset="0"/>
              </a:rPr>
              <a:t>eNewsletter</a:t>
            </a:r>
            <a:endParaRPr lang="en-US" sz="3600" b="1" dirty="0" smtClean="0">
              <a:solidFill>
                <a:schemeClr val="tx1"/>
              </a:solidFill>
              <a:latin typeface="Arial" pitchFamily="34" charset="0"/>
              <a:cs typeface="Arial" pitchFamily="34" charset="0"/>
            </a:endParaRPr>
          </a:p>
        </p:txBody>
      </p:sp>
      <p:pic>
        <p:nvPicPr>
          <p:cNvPr id="8" name="Picture 7" descr="Screen Shot 2015-08-21 at 4.18.54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674" y="1267801"/>
            <a:ext cx="2226783" cy="4310562"/>
          </a:xfrm>
          <a:prstGeom prst="rect">
            <a:avLst/>
          </a:prstGeom>
          <a:scene3d>
            <a:camera prst="perspectiveRight"/>
            <a:lightRig rig="threePt" dir="t"/>
          </a:scene3d>
        </p:spPr>
      </p:pic>
      <p:pic>
        <p:nvPicPr>
          <p:cNvPr id="4" name="Picture 3" descr="Screen Shot 2015-08-21 at 4.17.46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4587" y="1344000"/>
            <a:ext cx="3217512" cy="5004867"/>
          </a:xfrm>
          <a:prstGeom prst="rect">
            <a:avLst/>
          </a:prstGeom>
          <a:ln>
            <a:noFill/>
          </a:ln>
          <a:effectLst>
            <a:outerShdw blurRad="190500" algn="tl" rotWithShape="0">
              <a:srgbClr val="000000">
                <a:alpha val="70000"/>
              </a:srgbClr>
            </a:outerShdw>
          </a:effectLst>
        </p:spPr>
      </p:pic>
      <p:pic>
        <p:nvPicPr>
          <p:cNvPr id="9" name="Picture 8" descr="Screen Shot 2015-08-21 at 4.18.30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5215" y="1532525"/>
            <a:ext cx="2223909" cy="4310562"/>
          </a:xfrm>
          <a:prstGeom prst="rect">
            <a:avLst/>
          </a:prstGeom>
          <a:scene3d>
            <a:camera prst="perspectiveRight"/>
            <a:lightRig rig="threePt" dir="t"/>
          </a:scene3d>
        </p:spPr>
      </p:pic>
      <p:pic>
        <p:nvPicPr>
          <p:cNvPr id="1026" name="Picture 2" descr="C:\Users\wisern\AppData\Local\Microsoft\Windows\Temporary Internet Files\Content.Outlook\RFS3OEXC\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43882" y="1784161"/>
            <a:ext cx="2211365" cy="4310562"/>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pic>
        <p:nvPicPr>
          <p:cNvPr id="7" name="Picture 6" descr="Screen Shot 2015-08-21 at 4.19.16 P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0006" y="2168085"/>
            <a:ext cx="2223909" cy="4180783"/>
          </a:xfrm>
          <a:prstGeom prst="rect">
            <a:avLst/>
          </a:prstGeom>
          <a:scene3d>
            <a:camera prst="perspectiveRight"/>
            <a:lightRig rig="threePt" dir="t"/>
          </a:scene3d>
        </p:spPr>
      </p:pic>
      <p:sp>
        <p:nvSpPr>
          <p:cNvPr id="10" name="TextBox 9"/>
          <p:cNvSpPr txBox="1"/>
          <p:nvPr/>
        </p:nvSpPr>
        <p:spPr>
          <a:xfrm>
            <a:off x="7319535" y="640702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56</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205795915"/>
      </p:ext>
    </p:extLst>
  </p:cSld>
  <p:clrMapOvr>
    <a:masterClrMapping/>
  </p:clrMapOvr>
  <p:transition spd="slow">
    <p:wipe dir="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7655"/>
            <a:ext cx="9144000" cy="704848"/>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charset="0"/>
                <a:cs typeface="Arial" pitchFamily="34" charset="0"/>
              </a:rPr>
              <a:t>Precision Medicine Event in St. Louis</a:t>
            </a:r>
            <a:endParaRPr lang="en-US" sz="3600" b="1" dirty="0" smtClean="0">
              <a:solidFill>
                <a:srgbClr val="FFFF00"/>
              </a:solidFill>
              <a:latin typeface="Arial" pitchFamily="34" charset="0"/>
              <a:cs typeface="Arial" pitchFamily="34" charset="0"/>
            </a:endParaRPr>
          </a:p>
        </p:txBody>
      </p:sp>
      <p:grpSp>
        <p:nvGrpSpPr>
          <p:cNvPr id="5" name="Group 4"/>
          <p:cNvGrpSpPr/>
          <p:nvPr/>
        </p:nvGrpSpPr>
        <p:grpSpPr>
          <a:xfrm>
            <a:off x="875815" y="3772632"/>
            <a:ext cx="7518400" cy="2286000"/>
            <a:chOff x="875815" y="3772632"/>
            <a:chExt cx="7518400" cy="2286000"/>
          </a:xfrm>
        </p:grpSpPr>
        <p:pic>
          <p:nvPicPr>
            <p:cNvPr id="1035" name="Picture 11" descr="Gehl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815" y="3772632"/>
              <a:ext cx="2286000"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7" name="Picture 13" descr="Pl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1755" y="3772632"/>
              <a:ext cx="2286000"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8215" y="3772632"/>
              <a:ext cx="2286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8"/>
          <p:cNvSpPr txBox="1"/>
          <p:nvPr/>
        </p:nvSpPr>
        <p:spPr>
          <a:xfrm>
            <a:off x="7319535" y="640702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56</a:t>
            </a:r>
            <a:endParaRPr lang="en-US" sz="2000" dirty="0">
              <a:solidFill>
                <a:srgbClr val="00ADDC">
                  <a:lumMod val="40000"/>
                  <a:lumOff val="60000"/>
                </a:srgbClr>
              </a:solidFill>
              <a:latin typeface="Arial" charset="0"/>
            </a:endParaRPr>
          </a:p>
        </p:txBody>
      </p:sp>
      <p:grpSp>
        <p:nvGrpSpPr>
          <p:cNvPr id="3" name="Group 2"/>
          <p:cNvGrpSpPr/>
          <p:nvPr/>
        </p:nvGrpSpPr>
        <p:grpSpPr>
          <a:xfrm>
            <a:off x="875815" y="1105635"/>
            <a:ext cx="7518400" cy="2286000"/>
            <a:chOff x="875815" y="1105635"/>
            <a:chExt cx="7518400" cy="2286000"/>
          </a:xfrm>
        </p:grpSpPr>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815" y="1105635"/>
              <a:ext cx="2286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descr="Kingsmo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3781" y="1105635"/>
              <a:ext cx="2286000"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9" descr="Mardi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8215" y="1105635"/>
              <a:ext cx="2286000"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155639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3414"/>
            <a:ext cx="9144000" cy="1449854"/>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a:solidFill>
                  <a:srgbClr val="FFFF00"/>
                </a:solidFill>
                <a:latin typeface="Arial" charset="0"/>
                <a:cs typeface="Arial" pitchFamily="34" charset="0"/>
              </a:rPr>
              <a:t>2015 NHGRI Summer </a:t>
            </a:r>
            <a:r>
              <a:rPr lang="en-US" sz="3600" b="1" dirty="0" smtClean="0">
                <a:solidFill>
                  <a:srgbClr val="FFFF00"/>
                </a:solidFill>
                <a:latin typeface="Arial" charset="0"/>
                <a:cs typeface="Arial" pitchFamily="34" charset="0"/>
              </a:rPr>
              <a:t>Workshop in Genomics: The </a:t>
            </a:r>
            <a:r>
              <a:rPr lang="en-US" sz="3600" dirty="0" smtClean="0">
                <a:solidFill>
                  <a:srgbClr val="FFFF00"/>
                </a:solidFill>
                <a:latin typeface="Arial" charset="0"/>
                <a:cs typeface="Arial" pitchFamily="34" charset="0"/>
              </a:rPr>
              <a:t>‘</a:t>
            </a:r>
            <a:r>
              <a:rPr lang="en-US" sz="3600" b="1" dirty="0" smtClean="0">
                <a:solidFill>
                  <a:srgbClr val="FFFF00"/>
                </a:solidFill>
                <a:latin typeface="Arial" charset="0"/>
                <a:cs typeface="Arial" pitchFamily="34" charset="0"/>
              </a:rPr>
              <a:t>Short Course’ </a:t>
            </a:r>
            <a:endParaRPr lang="en-US" sz="3600" b="1" dirty="0" smtClean="0">
              <a:solidFill>
                <a:srgbClr val="FFFF00"/>
              </a:solidFill>
              <a:latin typeface="Arial" pitchFamily="34" charset="0"/>
              <a:cs typeface="Arial" pitchFamily="34" charset="0"/>
            </a:endParaRPr>
          </a:p>
        </p:txBody>
      </p:sp>
      <p:grpSp>
        <p:nvGrpSpPr>
          <p:cNvPr id="5" name="Group 4"/>
          <p:cNvGrpSpPr/>
          <p:nvPr/>
        </p:nvGrpSpPr>
        <p:grpSpPr>
          <a:xfrm>
            <a:off x="176619" y="1329206"/>
            <a:ext cx="4131856" cy="3251263"/>
            <a:chOff x="202019" y="1456206"/>
            <a:chExt cx="4131856" cy="3251263"/>
          </a:xfrm>
        </p:grpSpPr>
        <p:pic>
          <p:nvPicPr>
            <p:cNvPr id="1026" name="Picture 2" descr="C:\Users\wisern\AppData\Local\Microsoft\Windows\Temporary Internet Files\Content.Outlook\RFS3OEXC\teacher_group_20150805_003_s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019" y="1931048"/>
              <a:ext cx="4131856" cy="277642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2019" y="1456206"/>
              <a:ext cx="4131856" cy="523220"/>
            </a:xfrm>
            <a:prstGeom prst="rect">
              <a:avLst/>
            </a:prstGeom>
            <a:noFill/>
          </p:spPr>
          <p:txBody>
            <a:bodyPr wrap="square" rtlCol="0">
              <a:spAutoFit/>
            </a:bodyPr>
            <a:lstStyle/>
            <a:p>
              <a:r>
                <a:rPr lang="en-US" sz="2800" dirty="0" smtClean="0"/>
                <a:t>High School Teachers</a:t>
              </a:r>
              <a:endParaRPr lang="en-US" sz="2800" dirty="0"/>
            </a:p>
          </p:txBody>
        </p:sp>
      </p:grpSp>
      <p:grpSp>
        <p:nvGrpSpPr>
          <p:cNvPr id="8" name="Group 7"/>
          <p:cNvGrpSpPr/>
          <p:nvPr/>
        </p:nvGrpSpPr>
        <p:grpSpPr>
          <a:xfrm>
            <a:off x="4465672" y="2720168"/>
            <a:ext cx="4495799" cy="3708801"/>
            <a:chOff x="4465672" y="2593168"/>
            <a:chExt cx="4495799" cy="3708801"/>
          </a:xfrm>
        </p:grpSpPr>
        <p:pic>
          <p:nvPicPr>
            <p:cNvPr id="2" name="Picture 2" descr="C:\Users\wisern\AppData\Local\Microsoft\Windows\Temporary Internet Files\Content.Outlook\RFS3OEXC\Genomic_Primer_20150803_082_s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5672" y="3103180"/>
              <a:ext cx="4495799" cy="319878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465672" y="2593168"/>
              <a:ext cx="3001928" cy="523220"/>
            </a:xfrm>
            <a:prstGeom prst="rect">
              <a:avLst/>
            </a:prstGeom>
            <a:noFill/>
          </p:spPr>
          <p:txBody>
            <a:bodyPr wrap="square" rtlCol="0">
              <a:spAutoFit/>
            </a:bodyPr>
            <a:lstStyle/>
            <a:p>
              <a:r>
                <a:rPr lang="en-US" sz="2800" dirty="0" smtClean="0"/>
                <a:t>Nursing Faculty</a:t>
              </a:r>
              <a:endParaRPr lang="en-US" sz="2800" dirty="0"/>
            </a:p>
          </p:txBody>
        </p:sp>
      </p:grpSp>
      <p:sp>
        <p:nvSpPr>
          <p:cNvPr id="7" name="TextBox 6"/>
          <p:cNvSpPr txBox="1"/>
          <p:nvPr/>
        </p:nvSpPr>
        <p:spPr>
          <a:xfrm>
            <a:off x="7319535" y="640702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57</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20130372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3414"/>
            <a:ext cx="9144000" cy="704848"/>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charset="0"/>
                <a:cs typeface="Arial" pitchFamily="34" charset="0"/>
              </a:rPr>
              <a:t>Partnership for Community Outreach </a:t>
            </a:r>
          </a:p>
          <a:p>
            <a:pPr algn="ctr">
              <a:defRPr/>
            </a:pPr>
            <a:r>
              <a:rPr lang="en-US" sz="3600" b="1" dirty="0" smtClean="0">
                <a:solidFill>
                  <a:srgbClr val="FFFF00"/>
                </a:solidFill>
                <a:latin typeface="Arial" charset="0"/>
                <a:cs typeface="Arial" pitchFamily="34" charset="0"/>
              </a:rPr>
              <a:t>and Engagement in Genomics</a:t>
            </a:r>
            <a:endParaRPr lang="en-US" sz="3600" b="1" dirty="0" smtClean="0">
              <a:solidFill>
                <a:srgbClr val="FFFF00"/>
              </a:solidFill>
              <a:latin typeface="Arial" pitchFamily="34" charset="0"/>
              <a:cs typeface="Arial" pitchFamily="34" charset="0"/>
            </a:endParaRPr>
          </a:p>
        </p:txBody>
      </p:sp>
      <p:sp>
        <p:nvSpPr>
          <p:cNvPr id="3" name="Title 1"/>
          <p:cNvSpPr txBox="1">
            <a:spLocks/>
          </p:cNvSpPr>
          <p:nvPr/>
        </p:nvSpPr>
        <p:spPr bwMode="auto">
          <a:xfrm>
            <a:off x="-110362" y="1402362"/>
            <a:ext cx="9111844" cy="5219156"/>
          </a:xfrm>
          <a:prstGeom prst="rect">
            <a:avLst/>
          </a:prstGeom>
          <a:noFill/>
          <a:ln w="9525" algn="ctr">
            <a:noFill/>
            <a:miter lim="800000"/>
            <a:headEnd/>
            <a:tailEnd/>
          </a:ln>
        </p:spPr>
        <p:txBody>
          <a:bodyPr/>
          <a:lstStyle/>
          <a:p>
            <a:pPr marL="284162" lvl="1" defTabSz="457200" eaLnBrk="0" hangingPunct="0">
              <a:spcBef>
                <a:spcPts val="700"/>
              </a:spcBef>
              <a:buClr>
                <a:schemeClr val="tx1"/>
              </a:buClr>
              <a:buSzPct val="95000"/>
              <a:tabLst>
                <a:tab pos="914400" algn="l"/>
              </a:tabLst>
            </a:pPr>
            <a:r>
              <a:rPr lang="en-US" sz="2800" dirty="0">
                <a:cs typeface="Arial" pitchFamily="34" charset="0"/>
              </a:rPr>
              <a:t> </a:t>
            </a:r>
            <a:endParaRPr lang="en-US" sz="2800" dirty="0" smtClean="0">
              <a:cs typeface="Arial" pitchFamily="34" charset="0"/>
            </a:endParaRPr>
          </a:p>
        </p:txBody>
      </p:sp>
      <p:grpSp>
        <p:nvGrpSpPr>
          <p:cNvPr id="5" name="Group 4"/>
          <p:cNvGrpSpPr/>
          <p:nvPr/>
        </p:nvGrpSpPr>
        <p:grpSpPr>
          <a:xfrm>
            <a:off x="663717" y="1564972"/>
            <a:ext cx="7870158" cy="5019696"/>
            <a:chOff x="650270" y="1311971"/>
            <a:chExt cx="7870158" cy="5019696"/>
          </a:xfrm>
        </p:grpSpPr>
        <p:pic>
          <p:nvPicPr>
            <p:cNvPr id="6" name="Picture 2" descr="C:\Users\wisern\AppData\Local\Microsoft\Windows\Temporary Internet Files\Content.Outlook\RFS3OEXC\iStock_000018088309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619" y="3874216"/>
              <a:ext cx="3804855" cy="24574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3" descr="C:\Users\wisern\AppData\Local\Microsoft\Windows\Temporary Internet Files\Content.Outlook\RFS3OEXC\iStock_000012107860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270" y="1361768"/>
              <a:ext cx="3426429" cy="2299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C:\Users\wisern\AppData\Local\Microsoft\Windows\Temporary Internet Files\Content.Outlook\RFS3OEXC\iStock_000006680981Sm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14" y="1311971"/>
              <a:ext cx="3609214" cy="23497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59428310"/>
      </p:ext>
    </p:extLst>
  </p:cSld>
  <p:clrMapOvr>
    <a:masterClrMapping/>
  </p:clrMapOvr>
  <p:transition spd="slow">
    <p:wipe dir="d"/>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
        <p:nvSpPr>
          <p:cNvPr id="5" name="Title 1"/>
          <p:cNvSpPr txBox="1">
            <a:spLocks/>
          </p:cNvSpPr>
          <p:nvPr/>
        </p:nvSpPr>
        <p:spPr>
          <a:xfrm>
            <a:off x="-4764" y="1579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135049397"/>
      </p:ext>
    </p:extLst>
  </p:cSld>
  <p:clrMapOvr>
    <a:masterClrMapping/>
  </p:clrMapOvr>
  <p:transition spd="slow">
    <p:wipe dir="d"/>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3175" y="15521"/>
            <a:ext cx="9144000" cy="688129"/>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Mourning the </a:t>
            </a:r>
            <a:r>
              <a:rPr lang="en-US" sz="3600" b="1" dirty="0">
                <a:solidFill>
                  <a:srgbClr val="FFFF00"/>
                </a:solidFill>
                <a:latin typeface="Arial" pitchFamily="34" charset="0"/>
                <a:cs typeface="Arial" pitchFamily="34" charset="0"/>
              </a:rPr>
              <a:t>Loss of </a:t>
            </a:r>
            <a:r>
              <a:rPr lang="en-US" sz="3600" b="1" dirty="0" smtClean="0">
                <a:solidFill>
                  <a:srgbClr val="FFFF00"/>
                </a:solidFill>
                <a:latin typeface="Arial" pitchFamily="34" charset="0"/>
                <a:cs typeface="Arial" pitchFamily="34" charset="0"/>
              </a:rPr>
              <a:t>Rep. Louis Stokes</a:t>
            </a:r>
          </a:p>
        </p:txBody>
      </p:sp>
      <p:sp>
        <p:nvSpPr>
          <p:cNvPr id="6" name="TextBox 5"/>
          <p:cNvSpPr txBox="1"/>
          <p:nvPr/>
        </p:nvSpPr>
        <p:spPr>
          <a:xfrm>
            <a:off x="7319535" y="640702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58</a:t>
            </a:r>
            <a:endParaRPr lang="en-US" sz="2000" dirty="0">
              <a:solidFill>
                <a:srgbClr val="00ADDC">
                  <a:lumMod val="40000"/>
                  <a:lumOff val="60000"/>
                </a:srgbClr>
              </a:solidFill>
              <a:latin typeface="Arial" charset="0"/>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020" r="4867"/>
          <a:stretch/>
        </p:blipFill>
        <p:spPr bwMode="auto">
          <a:xfrm>
            <a:off x="342740" y="1643083"/>
            <a:ext cx="4780344" cy="3839207"/>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896982"/>
            <a:ext cx="3333640" cy="2219502"/>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3394279"/>
            <a:ext cx="3333640" cy="276993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0451730"/>
      </p:ext>
    </p:extLst>
  </p:cSld>
  <p:clrMapOvr>
    <a:masterClrMapping/>
  </p:clrMapOvr>
  <p:transition spd="slow">
    <p:wipe dir="d"/>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5520"/>
            <a:ext cx="9144000" cy="127416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anose="020B0604020202020204" pitchFamily="34" charset="0"/>
                <a:cs typeface="Arial" panose="020B0604020202020204" pitchFamily="34" charset="0"/>
              </a:rPr>
              <a:t>American College of Rheumatology Distinguished Fellow Award</a:t>
            </a:r>
          </a:p>
        </p:txBody>
      </p:sp>
      <p:grpSp>
        <p:nvGrpSpPr>
          <p:cNvPr id="2" name="Group 1"/>
          <p:cNvGrpSpPr/>
          <p:nvPr/>
        </p:nvGrpSpPr>
        <p:grpSpPr>
          <a:xfrm>
            <a:off x="1441450" y="1596567"/>
            <a:ext cx="6235700" cy="4765770"/>
            <a:chOff x="1441450" y="1508642"/>
            <a:chExt cx="6235700" cy="4765770"/>
          </a:xfrm>
        </p:grpSpPr>
        <p:sp>
          <p:nvSpPr>
            <p:cNvPr id="8" name="Title 1"/>
            <p:cNvSpPr txBox="1">
              <a:spLocks/>
            </p:cNvSpPr>
            <p:nvPr/>
          </p:nvSpPr>
          <p:spPr>
            <a:xfrm>
              <a:off x="1441450" y="5452237"/>
              <a:ext cx="6235700" cy="822175"/>
            </a:xfrm>
            <a:prstGeom prst="rect">
              <a:avLst/>
            </a:prstGeom>
          </p:spPr>
          <p:txBody>
            <a:bodyPr/>
            <a:lstStyle/>
            <a:p>
              <a:pPr algn="ctr" eaLnBrk="0" hangingPunct="0">
                <a:defRPr/>
              </a:pPr>
              <a:r>
                <a:rPr lang="en-US" sz="3600" spc="-100" dirty="0" smtClean="0">
                  <a:solidFill>
                    <a:prstClr val="white"/>
                  </a:solidFill>
                  <a:latin typeface="Arial" charset="0"/>
                  <a:cs typeface="Arial" charset="0"/>
                </a:rPr>
                <a:t>Pravitt Gourh, M.D.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4334" y="1508642"/>
              <a:ext cx="2885660" cy="3846786"/>
            </a:xfrm>
            <a:prstGeom prst="roundRect">
              <a:avLst/>
            </a:prstGeom>
            <a:solidFill>
              <a:srgbClr val="FFFFFF">
                <a:shade val="85000"/>
              </a:srgbClr>
            </a:solidFill>
            <a:ln>
              <a:noFill/>
            </a:ln>
            <a:effectLst/>
          </p:spPr>
        </p:pic>
      </p:grpSp>
      <p:sp>
        <p:nvSpPr>
          <p:cNvPr id="6" name="TextBox 5"/>
          <p:cNvSpPr txBox="1"/>
          <p:nvPr/>
        </p:nvSpPr>
        <p:spPr>
          <a:xfrm>
            <a:off x="7319535" y="640702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59</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2892227032"/>
      </p:ext>
    </p:extLst>
  </p:cSld>
  <p:clrMapOvr>
    <a:masterClrMapping/>
  </p:clrMapOvr>
  <p:transition spd="slow">
    <p:wipe dir="d"/>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764" y="14917"/>
            <a:ext cx="9144000" cy="811212"/>
          </a:xfrm>
          <a:prstGeom prst="rect">
            <a:avLst/>
          </a:prstGeom>
        </p:spPr>
        <p:txBody>
          <a:bodyPr/>
          <a:lstStyle/>
          <a:p>
            <a:pPr algn="ctr">
              <a:defRPr/>
            </a:pPr>
            <a:r>
              <a:rPr lang="en-US" sz="3600" spc="-100" dirty="0">
                <a:solidFill>
                  <a:srgbClr val="FFFF00"/>
                </a:solidFill>
                <a:latin typeface="Arial" pitchFamily="34" charset="0"/>
                <a:cs typeface="Arial" pitchFamily="34" charset="0"/>
              </a:rPr>
              <a:t>NHGRI Intramural Research Highlights</a:t>
            </a:r>
          </a:p>
        </p:txBody>
      </p:sp>
      <p:sp>
        <p:nvSpPr>
          <p:cNvPr id="11" name="AutoShape 10" descr="http://inside.genome.gov/NHGRIStaff/Staff/retrieve.cfm?imageid=40000683&amp;dpi=300&amp;fileforma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AutoShape 2" descr="http://inside.genome.gov/NHGRIStaff/Staff/retrieve.cfm?imageid=15000020&amp;dpi=300&amp;fileformat=jpg"/>
          <p:cNvSpPr>
            <a:spLocks noChangeAspect="1" noChangeArrowheads="1"/>
          </p:cNvSpPr>
          <p:nvPr/>
        </p:nvSpPr>
        <p:spPr bwMode="auto">
          <a:xfrm>
            <a:off x="155575" y="-4762500"/>
            <a:ext cx="15240000" cy="9925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20" name="Group 19"/>
          <p:cNvGrpSpPr/>
          <p:nvPr/>
        </p:nvGrpSpPr>
        <p:grpSpPr>
          <a:xfrm>
            <a:off x="1433936" y="2952547"/>
            <a:ext cx="7493968" cy="1446028"/>
            <a:chOff x="719866" y="907721"/>
            <a:chExt cx="7493968" cy="1189333"/>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8493" y="907722"/>
              <a:ext cx="3855340" cy="54300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945" y="907722"/>
              <a:ext cx="3482533" cy="543001"/>
            </a:xfrm>
            <a:prstGeom prst="rect">
              <a:avLst/>
            </a:prstGeom>
          </p:spPr>
        </p:pic>
        <p:pic>
          <p:nvPicPr>
            <p:cNvPr id="14" name="Picture 13"/>
            <p:cNvPicPr>
              <a:picLocks/>
            </p:cNvPicPr>
            <p:nvPr/>
          </p:nvPicPr>
          <p:blipFill rotWithShape="1">
            <a:blip r:embed="rId4" cstate="print">
              <a:extLst>
                <a:ext uri="{28A0092B-C50C-407E-A947-70E740481C1C}">
                  <a14:useLocalDpi xmlns:a14="http://schemas.microsoft.com/office/drawing/2010/main" val="0"/>
                </a:ext>
              </a:extLst>
            </a:blip>
            <a:srcRect l="11217" t="7337" r="32549" b="21661"/>
            <a:stretch/>
          </p:blipFill>
          <p:spPr>
            <a:xfrm>
              <a:off x="719866" y="907722"/>
              <a:ext cx="1615079" cy="1189332"/>
            </a:xfrm>
            <a:prstGeom prst="rect">
              <a:avLst/>
            </a:prstGeom>
          </p:spPr>
        </p:pic>
        <p:sp>
          <p:nvSpPr>
            <p:cNvPr id="36" name="Rectangle 35"/>
            <p:cNvSpPr/>
            <p:nvPr/>
          </p:nvSpPr>
          <p:spPr>
            <a:xfrm>
              <a:off x="719866" y="907721"/>
              <a:ext cx="7493968" cy="11893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3642568" y="1009945"/>
              <a:ext cx="4138441" cy="353943"/>
            </a:xfrm>
            <a:prstGeom prst="rect">
              <a:avLst/>
            </a:prstGeom>
          </p:spPr>
          <p:txBody>
            <a:bodyPr wrap="none">
              <a:spAutoFit/>
            </a:bodyPr>
            <a:lstStyle/>
            <a:p>
              <a:r>
                <a:rPr lang="en-US" sz="1700" dirty="0">
                  <a:solidFill>
                    <a:srgbClr val="FFFFB7"/>
                  </a:solidFill>
                  <a:latin typeface="Times New Roman" panose="02020603050405020304" pitchFamily="18" charset="0"/>
                  <a:cs typeface="Times New Roman" panose="02020603050405020304" pitchFamily="18" charset="0"/>
                </a:rPr>
                <a:t>The American Journal of Human Genetics</a:t>
              </a:r>
            </a:p>
          </p:txBody>
        </p:sp>
        <p:sp>
          <p:nvSpPr>
            <p:cNvPr id="19" name="Rectangle 18"/>
            <p:cNvSpPr/>
            <p:nvPr/>
          </p:nvSpPr>
          <p:spPr>
            <a:xfrm>
              <a:off x="2341647" y="1450723"/>
              <a:ext cx="5872185" cy="646331"/>
            </a:xfrm>
            <a:prstGeom prst="rect">
              <a:avLst/>
            </a:prstGeom>
            <a:solidFill>
              <a:schemeClr val="tx1"/>
            </a:solidFill>
          </p:spPr>
          <p:txBody>
            <a:bodyPr wrap="square">
              <a:spAutoFit/>
            </a:bodyPr>
            <a:lstStyle/>
            <a:p>
              <a:r>
                <a:rPr lang="en-US" dirty="0">
                  <a:solidFill>
                    <a:schemeClr val="bg1"/>
                  </a:solidFill>
                </a:rPr>
                <a:t>Individualized Iterative Phenotyping for Genome-wide Analysis of Loss-of-Function Mutations</a:t>
              </a:r>
            </a:p>
          </p:txBody>
        </p:sp>
      </p:grpSp>
      <p:grpSp>
        <p:nvGrpSpPr>
          <p:cNvPr id="28" name="Group 27"/>
          <p:cNvGrpSpPr/>
          <p:nvPr/>
        </p:nvGrpSpPr>
        <p:grpSpPr>
          <a:xfrm>
            <a:off x="585270" y="4795284"/>
            <a:ext cx="7498080" cy="1390870"/>
            <a:chOff x="585270" y="4997434"/>
            <a:chExt cx="7018564" cy="1238613"/>
          </a:xfrm>
        </p:grpSpPr>
        <p:sp>
          <p:nvSpPr>
            <p:cNvPr id="25" name="Rectangle 24"/>
            <p:cNvSpPr/>
            <p:nvPr/>
          </p:nvSpPr>
          <p:spPr>
            <a:xfrm>
              <a:off x="612774" y="5543550"/>
              <a:ext cx="5606589" cy="692497"/>
            </a:xfrm>
            <a:prstGeom prst="rect">
              <a:avLst/>
            </a:prstGeom>
            <a:solidFill>
              <a:schemeClr val="tx1"/>
            </a:solidFill>
          </p:spPr>
          <p:txBody>
            <a:bodyPr wrap="square">
              <a:spAutoFit/>
            </a:bodyPr>
            <a:lstStyle/>
            <a:p>
              <a:r>
                <a:rPr lang="en-US" sz="1300" b="0" dirty="0">
                  <a:solidFill>
                    <a:schemeClr val="bg1"/>
                  </a:solidFill>
                </a:rPr>
                <a:t>A critical reappraisal of dietary practices in methylmalonic acidemia raises concerns about the safety of medical foods. Part 1: isolated methylmalonic acidemias</a:t>
              </a: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599" y="5033777"/>
              <a:ext cx="5606589" cy="509773"/>
            </a:xfrm>
            <a:prstGeom prst="rect">
              <a:avLst/>
            </a:prstGeom>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37232" t="12696" r="33857" b="47779"/>
            <a:stretch/>
          </p:blipFill>
          <p:spPr>
            <a:xfrm>
              <a:off x="6190420" y="5016696"/>
              <a:ext cx="1397370" cy="1218988"/>
            </a:xfrm>
            <a:prstGeom prst="rect">
              <a:avLst/>
            </a:prstGeom>
          </p:spPr>
        </p:pic>
        <p:sp>
          <p:nvSpPr>
            <p:cNvPr id="33" name="Rectangle 32"/>
            <p:cNvSpPr/>
            <p:nvPr/>
          </p:nvSpPr>
          <p:spPr>
            <a:xfrm>
              <a:off x="585270" y="4997434"/>
              <a:ext cx="7018564" cy="12382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a:off x="631525" y="992679"/>
            <a:ext cx="7498080" cy="1463951"/>
            <a:chOff x="794327" y="833191"/>
            <a:chExt cx="7498080" cy="1188720"/>
          </a:xfrm>
        </p:grpSpPr>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l="5609" t="12546" r="4884"/>
            <a:stretch/>
          </p:blipFill>
          <p:spPr>
            <a:xfrm>
              <a:off x="830042" y="868307"/>
              <a:ext cx="5201419" cy="703842"/>
            </a:xfrm>
            <a:prstGeom prst="rect">
              <a:avLst/>
            </a:prstGeom>
          </p:spPr>
        </p:pic>
        <p:pic>
          <p:nvPicPr>
            <p:cNvPr id="1027"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9007" t="9018" r="8719" b="61035"/>
            <a:stretch/>
          </p:blipFill>
          <p:spPr bwMode="auto">
            <a:xfrm>
              <a:off x="6038285" y="874229"/>
              <a:ext cx="2226431" cy="1147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830042" y="1572150"/>
              <a:ext cx="5201419" cy="424852"/>
            </a:xfrm>
            <a:prstGeom prst="rect">
              <a:avLst/>
            </a:prstGeom>
            <a:solidFill>
              <a:schemeClr val="tx1"/>
            </a:solidFill>
          </p:spPr>
          <p:txBody>
            <a:bodyPr wrap="square">
              <a:spAutoFit/>
            </a:bodyPr>
            <a:lstStyle/>
            <a:p>
              <a:r>
                <a:rPr lang="en-US" sz="1400" b="0" dirty="0">
                  <a:solidFill>
                    <a:schemeClr val="bg1"/>
                  </a:solidFill>
                </a:rPr>
                <a:t>The use of CRISPR/Cas9 as a genome-editing tool in various model organisms has radically changed targeted </a:t>
              </a:r>
              <a:r>
                <a:rPr lang="en-US" sz="1400" b="0" dirty="0" smtClean="0">
                  <a:solidFill>
                    <a:schemeClr val="bg1"/>
                  </a:solidFill>
                </a:rPr>
                <a:t>mutagenesis</a:t>
              </a:r>
              <a:endParaRPr lang="en-US" sz="1400" b="0" dirty="0">
                <a:solidFill>
                  <a:schemeClr val="bg1"/>
                </a:solidFill>
              </a:endParaRPr>
            </a:p>
          </p:txBody>
        </p:sp>
        <p:sp>
          <p:nvSpPr>
            <p:cNvPr id="35" name="Rectangle 34"/>
            <p:cNvSpPr/>
            <p:nvPr/>
          </p:nvSpPr>
          <p:spPr>
            <a:xfrm>
              <a:off x="794327" y="833191"/>
              <a:ext cx="7498080" cy="11887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p:cNvSpPr txBox="1"/>
          <p:nvPr/>
        </p:nvSpPr>
        <p:spPr>
          <a:xfrm>
            <a:off x="7319535" y="640702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60</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41247017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3983"/>
            <a:ext cx="9144000" cy="7048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pitchFamily="34" charset="0"/>
              </a:rPr>
              <a:t>New Chief, Communications and </a:t>
            </a:r>
            <a:br>
              <a:rPr lang="en-US" sz="3600" b="1" dirty="0" smtClean="0">
                <a:solidFill>
                  <a:srgbClr val="FFFF00"/>
                </a:solidFill>
                <a:latin typeface="Arial" charset="0"/>
                <a:cs typeface="Arial" pitchFamily="34" charset="0"/>
              </a:rPr>
            </a:br>
            <a:r>
              <a:rPr lang="en-US" sz="3600" b="1" dirty="0" smtClean="0">
                <a:solidFill>
                  <a:srgbClr val="FFFF00"/>
                </a:solidFill>
                <a:latin typeface="Arial" charset="0"/>
                <a:cs typeface="Arial" pitchFamily="34" charset="0"/>
              </a:rPr>
              <a:t>Public Liaison Branch</a:t>
            </a:r>
            <a:br>
              <a:rPr lang="en-US" sz="3600" b="1" dirty="0" smtClean="0">
                <a:solidFill>
                  <a:srgbClr val="FFFF00"/>
                </a:solidFill>
                <a:latin typeface="Arial" charset="0"/>
                <a:cs typeface="Arial" pitchFamily="34" charset="0"/>
              </a:rPr>
            </a:br>
            <a:endParaRPr lang="en-US" sz="3600" b="1" dirty="0" smtClean="0">
              <a:solidFill>
                <a:srgbClr val="FFFF00"/>
              </a:solidFill>
              <a:latin typeface="Arial" pitchFamily="34" charset="0"/>
              <a:cs typeface="Arial" pitchFamily="34" charset="0"/>
            </a:endParaRPr>
          </a:p>
        </p:txBody>
      </p:sp>
      <p:sp>
        <p:nvSpPr>
          <p:cNvPr id="7" name="Title 1"/>
          <p:cNvSpPr txBox="1">
            <a:spLocks/>
          </p:cNvSpPr>
          <p:nvPr/>
        </p:nvSpPr>
        <p:spPr>
          <a:xfrm>
            <a:off x="0" y="5543550"/>
            <a:ext cx="9144000" cy="603250"/>
          </a:xfrm>
          <a:prstGeom prst="rect">
            <a:avLst/>
          </a:prstGeom>
        </p:spPr>
        <p:txBody>
          <a:bodyPr/>
          <a:lstStyle/>
          <a:p>
            <a:pPr algn="ctr" eaLnBrk="0" hangingPunct="0">
              <a:defRPr/>
            </a:pPr>
            <a:r>
              <a:rPr lang="en-US" sz="3200" spc="-100" dirty="0">
                <a:ea typeface="+mj-ea"/>
                <a:cs typeface="Arial" charset="0"/>
              </a:rPr>
              <a:t> </a:t>
            </a:r>
            <a:r>
              <a:rPr lang="en-US" sz="3200" spc="-100" dirty="0" smtClean="0">
                <a:ea typeface="+mj-ea"/>
                <a:cs typeface="Arial" charset="0"/>
              </a:rPr>
              <a:t>John </a:t>
            </a:r>
            <a:r>
              <a:rPr lang="en-US" sz="3200" spc="-100" dirty="0" err="1" smtClean="0">
                <a:ea typeface="+mj-ea"/>
                <a:cs typeface="Arial" charset="0"/>
              </a:rPr>
              <a:t>Ohab</a:t>
            </a:r>
            <a:r>
              <a:rPr lang="en-US" sz="3200" spc="-100" dirty="0" smtClean="0">
                <a:ea typeface="+mj-ea"/>
                <a:cs typeface="Arial" charset="0"/>
              </a:rPr>
              <a:t>, Ph.D.</a:t>
            </a:r>
            <a:endParaRPr lang="en-US" sz="3200" spc="-100" dirty="0">
              <a:ea typeface="+mj-ea"/>
              <a:cs typeface="Arial" charset="0"/>
            </a:endParaRPr>
          </a:p>
        </p:txBody>
      </p:sp>
      <p:pic>
        <p:nvPicPr>
          <p:cNvPr id="1026" name="Picture 2" descr="S:\OD\Director's Messaging\2015 09September 8\Ohab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3110" y="1537957"/>
            <a:ext cx="4577781" cy="3937415"/>
          </a:xfrm>
          <a:prstGeom prst="roundRect">
            <a:avLst/>
          </a:prstGeom>
          <a:solidFill>
            <a:srgbClr val="FFFFFF">
              <a:shade val="85000"/>
            </a:srgbClr>
          </a:solidFill>
          <a:ln>
            <a:noFill/>
          </a:ln>
          <a:effectLst/>
          <a:extLst/>
        </p:spPr>
      </p:pic>
      <p:sp>
        <p:nvSpPr>
          <p:cNvPr id="6" name="TextBox 5"/>
          <p:cNvSpPr txBox="1"/>
          <p:nvPr/>
        </p:nvSpPr>
        <p:spPr>
          <a:xfrm>
            <a:off x="7320218" y="6407706"/>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787969978"/>
      </p:ext>
    </p:extLst>
  </p:cSld>
  <p:clrMapOvr>
    <a:masterClrMapping/>
  </p:clrMapOvr>
  <p:transition spd="slow">
    <p:wipe dir="d"/>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5248" b="3417"/>
          <a:stretch/>
        </p:blipFill>
        <p:spPr>
          <a:xfrm>
            <a:off x="4764" y="0"/>
            <a:ext cx="9144000" cy="2122117"/>
          </a:xfrm>
          <a:prstGeom prst="rect">
            <a:avLst/>
          </a:prstGeom>
        </p:spPr>
      </p:pic>
      <p:sp>
        <p:nvSpPr>
          <p:cNvPr id="3" name="TextBox 2"/>
          <p:cNvSpPr txBox="1"/>
          <p:nvPr/>
        </p:nvSpPr>
        <p:spPr>
          <a:xfrm>
            <a:off x="-4764" y="2668786"/>
            <a:ext cx="184731" cy="646331"/>
          </a:xfrm>
          <a:prstGeom prst="rect">
            <a:avLst/>
          </a:prstGeom>
          <a:noFill/>
        </p:spPr>
        <p:txBody>
          <a:bodyPr wrap="none" rtlCol="0">
            <a:spAutoFit/>
          </a:bodyPr>
          <a:lstStyle/>
          <a:p>
            <a:endParaRPr lang="en-US" dirty="0" smtClean="0">
              <a:solidFill>
                <a:prstClr val="white"/>
              </a:solidFill>
            </a:endParaRPr>
          </a:p>
          <a:p>
            <a:endParaRPr lang="en-US" dirty="0">
              <a:solidFill>
                <a:prstClr val="white"/>
              </a:solidFill>
            </a:endParaRPr>
          </a:p>
        </p:txBody>
      </p:sp>
      <p:sp>
        <p:nvSpPr>
          <p:cNvPr id="4" name="TextBox 3"/>
          <p:cNvSpPr txBox="1"/>
          <p:nvPr/>
        </p:nvSpPr>
        <p:spPr>
          <a:xfrm>
            <a:off x="179967" y="2363769"/>
            <a:ext cx="8719484" cy="4031873"/>
          </a:xfrm>
          <a:prstGeom prst="rect">
            <a:avLst/>
          </a:prstGeom>
          <a:noFill/>
        </p:spPr>
        <p:txBody>
          <a:bodyPr wrap="square" rtlCol="0">
            <a:spAutoFit/>
          </a:bodyPr>
          <a:lstStyle/>
          <a:p>
            <a:pPr algn="ctr"/>
            <a:r>
              <a:rPr lang="en-US" sz="3200" dirty="0" smtClean="0">
                <a:solidFill>
                  <a:prstClr val="white"/>
                </a:solidFill>
              </a:rPr>
              <a:t>To receive </a:t>
            </a:r>
            <a:r>
              <a:rPr lang="en-US" sz="3200" i="1" dirty="0" smtClean="0">
                <a:solidFill>
                  <a:prstClr val="white"/>
                </a:solidFill>
              </a:rPr>
              <a:t>The </a:t>
            </a:r>
            <a:r>
              <a:rPr lang="en-US" sz="3200" i="1" dirty="0">
                <a:solidFill>
                  <a:prstClr val="white"/>
                </a:solidFill>
              </a:rPr>
              <a:t>Genomics Landscape</a:t>
            </a:r>
            <a:r>
              <a:rPr lang="en-US" sz="3200" dirty="0">
                <a:solidFill>
                  <a:prstClr val="white"/>
                </a:solidFill>
              </a:rPr>
              <a:t>, </a:t>
            </a:r>
            <a:endParaRPr lang="en-US" sz="3200" dirty="0" smtClean="0">
              <a:solidFill>
                <a:prstClr val="white"/>
              </a:solidFill>
            </a:endParaRPr>
          </a:p>
          <a:p>
            <a:pPr algn="ctr"/>
            <a:r>
              <a:rPr lang="en-US" sz="3200" dirty="0" smtClean="0">
                <a:solidFill>
                  <a:prstClr val="white"/>
                </a:solidFill>
              </a:rPr>
              <a:t>go to </a:t>
            </a:r>
            <a:r>
              <a:rPr lang="en-US" sz="3200" dirty="0" smtClean="0">
                <a:solidFill>
                  <a:srgbClr val="FF9933"/>
                </a:solidFill>
              </a:rPr>
              <a:t>list.nih.gov</a:t>
            </a:r>
            <a:endParaRPr lang="en-US" sz="3200" dirty="0">
              <a:solidFill>
                <a:srgbClr val="FF9933"/>
              </a:solidFill>
            </a:endParaRPr>
          </a:p>
          <a:p>
            <a:pPr algn="ctr"/>
            <a:endParaRPr lang="en-US" sz="3200" u="sng" dirty="0">
              <a:solidFill>
                <a:prstClr val="white"/>
              </a:solidFill>
            </a:endParaRPr>
          </a:p>
          <a:p>
            <a:pPr algn="ctr"/>
            <a:r>
              <a:rPr lang="en-US" sz="3200" dirty="0" smtClean="0">
                <a:solidFill>
                  <a:prstClr val="white"/>
                </a:solidFill>
              </a:rPr>
              <a:t>Search for </a:t>
            </a:r>
            <a:r>
              <a:rPr lang="en-US" sz="3200" dirty="0" smtClean="0">
                <a:solidFill>
                  <a:srgbClr val="FF9933"/>
                </a:solidFill>
              </a:rPr>
              <a:t>NHGRILANDSCAPE</a:t>
            </a:r>
          </a:p>
          <a:p>
            <a:pPr algn="ctr"/>
            <a:endParaRPr lang="en-US" sz="3200" dirty="0" smtClean="0">
              <a:solidFill>
                <a:srgbClr val="7FD13B"/>
              </a:solidFill>
            </a:endParaRPr>
          </a:p>
          <a:p>
            <a:pPr algn="ctr"/>
            <a:endParaRPr lang="en-US" sz="3200" dirty="0" smtClean="0">
              <a:solidFill>
                <a:prstClr val="white"/>
              </a:solidFill>
            </a:endParaRPr>
          </a:p>
          <a:p>
            <a:pPr algn="ctr"/>
            <a:r>
              <a:rPr lang="en-US" sz="3200" dirty="0" smtClean="0">
                <a:solidFill>
                  <a:prstClr val="white"/>
                </a:solidFill>
              </a:rPr>
              <a:t>Past issues can </a:t>
            </a:r>
            <a:r>
              <a:rPr lang="en-US" sz="3200" dirty="0">
                <a:solidFill>
                  <a:prstClr val="white"/>
                </a:solidFill>
              </a:rPr>
              <a:t>be accessed at: </a:t>
            </a:r>
            <a:r>
              <a:rPr lang="en-US" sz="3200" dirty="0" smtClean="0">
                <a:solidFill>
                  <a:srgbClr val="FF9933"/>
                </a:solidFill>
              </a:rPr>
              <a:t>genome.gov/27527308</a:t>
            </a:r>
            <a:r>
              <a:rPr lang="en-US" sz="3200" dirty="0">
                <a:solidFill>
                  <a:prstClr val="white"/>
                </a:solidFill>
              </a:rPr>
              <a:t> </a:t>
            </a:r>
            <a:endParaRPr lang="en-US" sz="3200" b="0" dirty="0">
              <a:solidFill>
                <a:prstClr val="white"/>
              </a:solidFill>
            </a:endParaRPr>
          </a:p>
        </p:txBody>
      </p:sp>
      <p:sp>
        <p:nvSpPr>
          <p:cNvPr id="6" name="TextBox 5"/>
          <p:cNvSpPr txBox="1"/>
          <p:nvPr/>
        </p:nvSpPr>
        <p:spPr>
          <a:xfrm>
            <a:off x="7319535" y="6407027"/>
            <a:ext cx="1795684" cy="400110"/>
          </a:xfrm>
          <a:prstGeom prst="rect">
            <a:avLst/>
          </a:prstGeom>
          <a:noFill/>
        </p:spPr>
        <p:txBody>
          <a:bodyPr wrap="none">
            <a:spAutoFit/>
          </a:bodyPr>
          <a:lstStyle/>
          <a:p>
            <a:pPr>
              <a:defRPr/>
            </a:pPr>
            <a:r>
              <a:rPr lang="en-US" sz="2000" dirty="0" smtClean="0">
                <a:solidFill>
                  <a:srgbClr val="00ADDC">
                    <a:lumMod val="40000"/>
                    <a:lumOff val="60000"/>
                  </a:srgbClr>
                </a:solidFill>
                <a:latin typeface="Arial" charset="0"/>
              </a:rPr>
              <a:t>Document 61</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1650569312"/>
      </p:ext>
    </p:extLst>
  </p:cSld>
  <p:clrMapOvr>
    <a:masterClrMapping/>
  </p:clrMapOvr>
  <p:transition spd="slow">
    <p:wipe dir="d"/>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5" descr="topbanne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925" y="0"/>
            <a:ext cx="797242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0" y="1297533"/>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smtClean="0">
                <a:solidFill>
                  <a:srgbClr val="FFFFFF"/>
                </a:solidFill>
                <a:cs typeface="Arial" pitchFamily="34" charset="0"/>
              </a:rPr>
              <a:t>Thanks</a:t>
            </a:r>
            <a:r>
              <a:rPr lang="en-US" sz="4400" dirty="0">
                <a:solidFill>
                  <a:srgbClr val="FFFFFF"/>
                </a:solidFill>
                <a:cs typeface="Arial" pitchFamily="34" charset="0"/>
              </a:rPr>
              <a:t>!</a:t>
            </a:r>
          </a:p>
        </p:txBody>
      </p:sp>
      <p:sp>
        <p:nvSpPr>
          <p:cNvPr id="94214" name="Rectangle 6"/>
          <p:cNvSpPr>
            <a:spLocks noChangeArrowheads="1"/>
          </p:cNvSpPr>
          <p:nvPr/>
        </p:nvSpPr>
        <p:spPr bwMode="auto">
          <a:xfrm>
            <a:off x="0" y="5894388"/>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a:solidFill>
                  <a:srgbClr val="FFFFFF"/>
                </a:solidFill>
                <a:cs typeface="Arial" pitchFamily="34" charset="0"/>
              </a:rPr>
              <a:t>Special Thanks!</a:t>
            </a:r>
          </a:p>
        </p:txBody>
      </p:sp>
      <p:sp>
        <p:nvSpPr>
          <p:cNvPr id="2" name="AutoShape 2" descr="http://inside.genome.gov/NHGRIStaff/Staff/retrieve.cfm?imageid=15000184&amp;dpi=72&amp;fileforma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inside.genome.gov/NHGRIStaff/Staff/retrieve.cfm?imageid=15000184&amp;dpi=72&amp;fileforma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2" descr="S:\CENTERS\Kris\Presos&amp;Posters&amp;Pictures\Pictures\ET &amp; Kris Sep 2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7673" y="2340964"/>
            <a:ext cx="4489903" cy="336742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7005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42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4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Custom Design">
  <a:themeElements>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EDG_2">
  <a:themeElements>
    <a:clrScheme name="">
      <a:dk1>
        <a:srgbClr val="000000"/>
      </a:dk1>
      <a:lt1>
        <a:srgbClr val="FFFFFF"/>
      </a:lt1>
      <a:dk2>
        <a:srgbClr val="003366"/>
      </a:dk2>
      <a:lt2>
        <a:srgbClr val="FFFF00"/>
      </a:lt2>
      <a:accent1>
        <a:srgbClr val="FF9900"/>
      </a:accent1>
      <a:accent2>
        <a:srgbClr val="00FFFF"/>
      </a:accent2>
      <a:accent3>
        <a:srgbClr val="AAADB8"/>
      </a:accent3>
      <a:accent4>
        <a:srgbClr val="DADADA"/>
      </a:accent4>
      <a:accent5>
        <a:srgbClr val="FFCAAA"/>
      </a:accent5>
      <a:accent6>
        <a:srgbClr val="00E7E7"/>
      </a:accent6>
      <a:hlink>
        <a:srgbClr val="FF0000"/>
      </a:hlink>
      <a:folHlink>
        <a:srgbClr val="969696"/>
      </a:folHlink>
    </a:clrScheme>
    <a:fontScheme name="EDG_2">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9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96" charset="0"/>
          </a:defRPr>
        </a:defPPr>
      </a:lstStyle>
    </a:lnDef>
  </a:objectDefaults>
  <a:extraClrSchemeLst>
    <a:extraClrScheme>
      <a:clrScheme name="EDG_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DG_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DG_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DG_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DG_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DG_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DG_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65015</TotalTime>
  <Words>13698</Words>
  <Application>Microsoft Office PowerPoint</Application>
  <PresentationFormat>On-screen Show (4:3)</PresentationFormat>
  <Paragraphs>1026</Paragraphs>
  <Slides>91</Slides>
  <Notes>91</Notes>
  <HiddenSlides>0</HiddenSlides>
  <MMClips>0</MMClips>
  <ScaleCrop>false</ScaleCrop>
  <HeadingPairs>
    <vt:vector size="4" baseType="variant">
      <vt:variant>
        <vt:lpstr>Theme</vt:lpstr>
      </vt:variant>
      <vt:variant>
        <vt:i4>8</vt:i4>
      </vt:variant>
      <vt:variant>
        <vt:lpstr>Slide Titles</vt:lpstr>
      </vt:variant>
      <vt:variant>
        <vt:i4>91</vt:i4>
      </vt:variant>
    </vt:vector>
  </HeadingPairs>
  <TitlesOfParts>
    <vt:vector size="99" baseType="lpstr">
      <vt:lpstr>BlackGreyFadePhyllisTheme</vt:lpstr>
      <vt:lpstr>2_BlackGreyFadePhyllisTheme</vt:lpstr>
      <vt:lpstr>4_Default Design</vt:lpstr>
      <vt:lpstr>6_Custom Design</vt:lpstr>
      <vt:lpstr>5_Default Design</vt:lpstr>
      <vt:lpstr>4_Custom Design</vt:lpstr>
      <vt:lpstr>7_Custom Design</vt:lpstr>
      <vt:lpstr>12_EDG_2</vt:lpstr>
      <vt:lpstr>National Advisory Council  for Human Genome Research  September 2015  Eric Green, M.D., Ph.D. Director, NHGRI</vt:lpstr>
      <vt:lpstr>genome.gov/DirectorsReport  </vt:lpstr>
      <vt:lpstr>Open Session Presentations</vt:lpstr>
      <vt:lpstr>Open Session Presentations</vt:lpstr>
      <vt:lpstr>Director’s Report Outline</vt:lpstr>
      <vt:lpstr>Director’s Report Outline</vt:lpstr>
      <vt:lpstr>Mourning the Loss of Elizabeth Thomson</vt:lpstr>
      <vt:lpstr>Departure of Chief,  Policy and Program Analysis Branch </vt:lpstr>
      <vt:lpstr>New Chief, Communications and  Public Liaison Branch </vt:lpstr>
      <vt:lpstr>New ASHG-NHGRI Fellows</vt:lpstr>
      <vt:lpstr>New NHGRI Brochure</vt:lpstr>
      <vt:lpstr>PowerPoint Presentation</vt:lpstr>
      <vt:lpstr>PowerPoint Presentation</vt:lpstr>
      <vt:lpstr>PowerPoint Presentation</vt:lpstr>
      <vt:lpstr>PowerPoint Presentation</vt:lpstr>
      <vt:lpstr>PowerPoint Presentation</vt:lpstr>
      <vt:lpstr>New Director, National Institute of Neurological Disorders and Stroke</vt:lpstr>
      <vt:lpstr>New Director, NIH Office of Behavioral  and Social Sciences Research</vt:lpstr>
      <vt:lpstr>New Director, NCATS Office of Rare Diseases Research </vt:lpstr>
      <vt:lpstr>Acting Director,  NIH Office of AIDS Research</vt:lpstr>
      <vt:lpstr>Sally Rockey Steps Down as Director,  NIH Office of Extramural Research</vt:lpstr>
      <vt:lpstr>PowerPoint Presentation</vt:lpstr>
      <vt:lpstr>FDA Commissioner Nomination</vt:lpstr>
      <vt:lpstr>PowerPoint Presentation</vt:lpstr>
      <vt:lpstr>NIH Strategic Plan </vt:lpstr>
      <vt:lpstr>NIH Strategic Plan Framework</vt:lpstr>
      <vt:lpstr>NIH Rigor and Reproducibility in  Grant Applications and Review</vt:lpstr>
      <vt:lpstr>New Legislation: 21st Century Cures  (H.R. 6)</vt:lpstr>
      <vt:lpstr>NIH Appropriations and Budget  </vt:lpstr>
      <vt:lpstr>Congressional NIH Caucus</vt:lpstr>
      <vt:lpstr>PowerPoint Presentation</vt:lpstr>
      <vt:lpstr>Mourning the Loss of Bill Gelbart</vt:lpstr>
      <vt:lpstr>Mourning the Loss of Eric Davidson</vt:lpstr>
      <vt:lpstr>Associate Vice Chancellor for Computational Health Sciences,  University of California San Diego</vt:lpstr>
      <vt:lpstr>Inaugural Chair, Stanford Department of Biomedical Data Science</vt:lpstr>
      <vt:lpstr>New Investigators,  Howard Hughes Medical Institute</vt:lpstr>
      <vt:lpstr>New ASHG Position Statements </vt:lpstr>
      <vt:lpstr>25th Anniversary of the Launch of the Human Genome Project</vt:lpstr>
      <vt:lpstr>NHGRI Genome Advance of the Month</vt:lpstr>
      <vt:lpstr>PowerPoint Presentation</vt:lpstr>
      <vt:lpstr>PowerPoint Presentation</vt:lpstr>
      <vt:lpstr>Extramural Research Program Retreat</vt:lpstr>
      <vt:lpstr>Genome Sequencing Program</vt:lpstr>
      <vt:lpstr>PowerPoint Presentation</vt:lpstr>
      <vt:lpstr>PowerPoint Presentation</vt:lpstr>
      <vt:lpstr>PowerPoint Presentation</vt:lpstr>
      <vt:lpstr>PowerPoint Presentation</vt:lpstr>
      <vt:lpstr>PowerPoint Presentation</vt:lpstr>
      <vt:lpstr>Technology Development Program</vt:lpstr>
      <vt:lpstr>PowerPoint Presentation</vt:lpstr>
      <vt:lpstr>PowerPoint Presentation</vt:lpstr>
      <vt:lpstr>PowerPoint Presentation</vt:lpstr>
      <vt:lpstr>Centers of Excellence in Genomic  Science (CEGS) Program</vt:lpstr>
      <vt:lpstr>PowerPoint Presentation</vt:lpstr>
      <vt:lpstr>PowerPoint Presentation</vt:lpstr>
      <vt:lpstr>PowerPoint Presentation</vt:lpstr>
      <vt:lpstr>PowerPoint Presentation</vt:lpstr>
      <vt:lpstr>PowerPoint Presentation</vt:lpstr>
      <vt:lpstr>PowerPoint Presentation</vt:lpstr>
      <vt:lpstr>Genomics Training and Career Development</vt:lpstr>
      <vt:lpstr>PowerPoint Presentation</vt:lpstr>
      <vt:lpstr>PowerPoint Presentation</vt:lpstr>
      <vt:lpstr>PowerPoint Presentation</vt:lpstr>
      <vt:lpstr>PowerPoint Presentation</vt:lpstr>
      <vt:lpstr>Protein Capture Reagents Program </vt:lpstr>
      <vt:lpstr>PowerPoint Presentation</vt:lpstr>
      <vt:lpstr>PowerPoint Presentation</vt:lpstr>
      <vt:lpstr>PowerPoint Presentation</vt:lpstr>
      <vt:lpstr>Gabriella Miller Kids First  Pediatric Research Program   </vt:lpstr>
      <vt:lpstr>PowerPoint Presentation</vt:lpstr>
      <vt:lpstr>PowerPoint Presentation</vt:lpstr>
      <vt:lpstr>Precision Medicine Initiative Workshops</vt:lpstr>
      <vt:lpstr>PowerPoint Presentation</vt:lpstr>
      <vt:lpstr>PowerPoint Presentation</vt:lpstr>
      <vt:lpstr>Interim Director, Precision Medicine Initiative Cohort Program</vt:lpstr>
      <vt:lpstr>Notice of Proposed Rulemaking for Revisions to the ‘Common Rule’</vt:lpstr>
      <vt:lpstr>PowerPoint Presentation</vt:lpstr>
      <vt:lpstr>Method for Introducing a New Competency Toolkit to Facilitate Integration of Genomics</vt:lpstr>
      <vt:lpstr>PowerPoint Presentation</vt:lpstr>
      <vt:lpstr>NHGRI Social Media </vt:lpstr>
      <vt:lpstr>Genome: Unlocking Life’s Code Exhibition Travel Schedule</vt:lpstr>
      <vt:lpstr>PowerPoint Presentation</vt:lpstr>
      <vt:lpstr>PowerPoint Presentation</vt:lpstr>
      <vt:lpstr>PowerPoint Presentation</vt:lpstr>
      <vt:lpstr>PowerPoint Presentation</vt:lpstr>
      <vt:lpstr>PowerPoint Presentation</vt:lpstr>
      <vt:lpstr>Mourning the Loss of Rep. Louis Stokes</vt:lpstr>
      <vt:lpstr>American College of Rheumatology Distinguished Fellow Award</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Eric (NIH/NHGRI) [E]</dc:creator>
  <cp:lastModifiedBy>Wyatt, Judith (NIH/NHGRI) </cp:lastModifiedBy>
  <cp:revision>5750</cp:revision>
  <cp:lastPrinted>2015-09-20T11:15:57Z</cp:lastPrinted>
  <dcterms:created xsi:type="dcterms:W3CDTF">1601-01-01T00:00:00Z</dcterms:created>
  <dcterms:modified xsi:type="dcterms:W3CDTF">2015-09-20T23:56:05Z</dcterms:modified>
</cp:coreProperties>
</file>