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heme/themeOverride1.xml" ContentType="application/vnd.openxmlformats-officedocument.themeOverr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theme/theme7.xml" ContentType="application/vnd.openxmlformats-officedocument.theme+xml"/>
  <Override PartName="/ppt/notesSlides/notesSlide4.xml" ContentType="application/vnd.openxmlformats-officedocument.presentationml.notesSlide+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83.xml" ContentType="application/vnd.openxmlformats-officedocument.presentationml.notes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heme/theme17.xml" ContentType="application/vnd.openxmlformats-officedocument.them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tags/tag1.xml" ContentType="application/vnd.openxmlformats-officedocument.presentationml.tags+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theme/theme11.xml" ContentType="application/vnd.openxmlformats-officedocument.them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 id="2147483837" r:id="rId2"/>
    <p:sldMasterId id="2147484255" r:id="rId3"/>
    <p:sldMasterId id="2147484509" r:id="rId4"/>
    <p:sldMasterId id="2147486751" r:id="rId5"/>
    <p:sldMasterId id="2147487879" r:id="rId6"/>
    <p:sldMasterId id="2147487893" r:id="rId7"/>
    <p:sldMasterId id="2147487895" r:id="rId8"/>
    <p:sldMasterId id="2147487907" r:id="rId9"/>
    <p:sldMasterId id="2147487909" r:id="rId10"/>
    <p:sldMasterId id="2147487911" r:id="rId11"/>
    <p:sldMasterId id="2147487913" r:id="rId12"/>
    <p:sldMasterId id="2147487915" r:id="rId13"/>
    <p:sldMasterId id="2147487917" r:id="rId14"/>
    <p:sldMasterId id="2147487943" r:id="rId15"/>
  </p:sldMasterIdLst>
  <p:notesMasterIdLst>
    <p:notesMasterId r:id="rId108"/>
  </p:notesMasterIdLst>
  <p:handoutMasterIdLst>
    <p:handoutMasterId r:id="rId109"/>
  </p:handoutMasterIdLst>
  <p:sldIdLst>
    <p:sldId id="739" r:id="rId16"/>
    <p:sldId id="1939" r:id="rId17"/>
    <p:sldId id="1253" r:id="rId18"/>
    <p:sldId id="1958" r:id="rId19"/>
    <p:sldId id="2016" r:id="rId20"/>
    <p:sldId id="2018" r:id="rId21"/>
    <p:sldId id="1343" r:id="rId22"/>
    <p:sldId id="1344" r:id="rId23"/>
    <p:sldId id="2011" r:id="rId24"/>
    <p:sldId id="1954" r:id="rId25"/>
    <p:sldId id="2019" r:id="rId26"/>
    <p:sldId id="2007" r:id="rId27"/>
    <p:sldId id="1304" r:id="rId28"/>
    <p:sldId id="1941" r:id="rId29"/>
    <p:sldId id="2032" r:id="rId30"/>
    <p:sldId id="2044" r:id="rId31"/>
    <p:sldId id="2068" r:id="rId32"/>
    <p:sldId id="1970" r:id="rId33"/>
    <p:sldId id="2038" r:id="rId34"/>
    <p:sldId id="2039" r:id="rId35"/>
    <p:sldId id="2045" r:id="rId36"/>
    <p:sldId id="1956" r:id="rId37"/>
    <p:sldId id="2031" r:id="rId38"/>
    <p:sldId id="2023" r:id="rId39"/>
    <p:sldId id="2003" r:id="rId40"/>
    <p:sldId id="1317" r:id="rId41"/>
    <p:sldId id="1969" r:id="rId42"/>
    <p:sldId id="2064" r:id="rId43"/>
    <p:sldId id="1998" r:id="rId44"/>
    <p:sldId id="1999" r:id="rId45"/>
    <p:sldId id="2000" r:id="rId46"/>
    <p:sldId id="2001" r:id="rId47"/>
    <p:sldId id="2012" r:id="rId48"/>
    <p:sldId id="1997" r:id="rId49"/>
    <p:sldId id="1953" r:id="rId50"/>
    <p:sldId id="1960" r:id="rId51"/>
    <p:sldId id="2040" r:id="rId52"/>
    <p:sldId id="2041" r:id="rId53"/>
    <p:sldId id="2022" r:id="rId54"/>
    <p:sldId id="2056" r:id="rId55"/>
    <p:sldId id="2067" r:id="rId56"/>
    <p:sldId id="1985" r:id="rId57"/>
    <p:sldId id="1983" r:id="rId58"/>
    <p:sldId id="1942" r:id="rId59"/>
    <p:sldId id="1980" r:id="rId60"/>
    <p:sldId id="1981" r:id="rId61"/>
    <p:sldId id="1986" r:id="rId62"/>
    <p:sldId id="1982" r:id="rId63"/>
    <p:sldId id="2014" r:id="rId64"/>
    <p:sldId id="2054" r:id="rId65"/>
    <p:sldId id="2052" r:id="rId66"/>
    <p:sldId id="1316" r:id="rId67"/>
    <p:sldId id="2058" r:id="rId68"/>
    <p:sldId id="2059" r:id="rId69"/>
    <p:sldId id="2060" r:id="rId70"/>
    <p:sldId id="2061" r:id="rId71"/>
    <p:sldId id="2062" r:id="rId72"/>
    <p:sldId id="1990" r:id="rId73"/>
    <p:sldId id="1797" r:id="rId74"/>
    <p:sldId id="2034" r:id="rId75"/>
    <p:sldId id="1967" r:id="rId76"/>
    <p:sldId id="2042" r:id="rId77"/>
    <p:sldId id="2043" r:id="rId78"/>
    <p:sldId id="2027" r:id="rId79"/>
    <p:sldId id="1968" r:id="rId80"/>
    <p:sldId id="1992" r:id="rId81"/>
    <p:sldId id="1993" r:id="rId82"/>
    <p:sldId id="1318" r:id="rId83"/>
    <p:sldId id="2029" r:id="rId84"/>
    <p:sldId id="2037" r:id="rId85"/>
    <p:sldId id="2026" r:id="rId86"/>
    <p:sldId id="2008" r:id="rId87"/>
    <p:sldId id="2009" r:id="rId88"/>
    <p:sldId id="2030" r:id="rId89"/>
    <p:sldId id="2033" r:id="rId90"/>
    <p:sldId id="2028" r:id="rId91"/>
    <p:sldId id="1319" r:id="rId92"/>
    <p:sldId id="1991" r:id="rId93"/>
    <p:sldId id="2057" r:id="rId94"/>
    <p:sldId id="1517" r:id="rId95"/>
    <p:sldId id="1837" r:id="rId96"/>
    <p:sldId id="1966" r:id="rId97"/>
    <p:sldId id="1961" r:id="rId98"/>
    <p:sldId id="2063" r:id="rId99"/>
    <p:sldId id="1962" r:id="rId100"/>
    <p:sldId id="1320" r:id="rId101"/>
    <p:sldId id="2025" r:id="rId102"/>
    <p:sldId id="2055" r:id="rId103"/>
    <p:sldId id="1955" r:id="rId104"/>
    <p:sldId id="2046" r:id="rId105"/>
    <p:sldId id="1798" r:id="rId106"/>
    <p:sldId id="1940" r:id="rId107"/>
  </p:sldIdLst>
  <p:sldSz cx="9144000" cy="6858000" type="screen4x3"/>
  <p:notesSz cx="6858000" cy="92964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C1EEFF"/>
    <a:srgbClr val="7E0000"/>
    <a:srgbClr val="000066"/>
    <a:srgbClr val="66FF33"/>
    <a:srgbClr val="FFFF00"/>
    <a:srgbClr val="9BE7FF"/>
    <a:srgbClr val="663300"/>
    <a:srgbClr val="FFFF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59" autoAdjust="0"/>
    <p:restoredTop sz="66445" autoAdjust="0"/>
  </p:normalViewPr>
  <p:slideViewPr>
    <p:cSldViewPr snapToGrid="0">
      <p:cViewPr>
        <p:scale>
          <a:sx n="50" d="100"/>
          <a:sy n="50" d="100"/>
        </p:scale>
        <p:origin x="-2022"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p:scale>
          <a:sx n="60" d="100"/>
          <a:sy n="60" d="100"/>
        </p:scale>
        <p:origin x="-1788" y="-48"/>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07" Type="http://schemas.openxmlformats.org/officeDocument/2006/relationships/slide" Target="slides/slide92.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102" Type="http://schemas.openxmlformats.org/officeDocument/2006/relationships/slide" Target="slides/slide87.xml"/><Relationship Id="rId110"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slide" Target="slides/slide80.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13"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slide" Target="slides/slide88.xml"/><Relationship Id="rId108" Type="http://schemas.openxmlformats.org/officeDocument/2006/relationships/notesMaster" Target="notesMasters/notesMaster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slide" Target="slides/slide91.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handoutMaster" Target="handoutMasters/handoutMaster1.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s>
</file>

<file path=ppt/charts/_rels/chart1.xml.rels><?xml version="1.0" encoding="UTF-8" standalone="yes"?>
<Relationships xmlns="http://schemas.openxmlformats.org/package/2006/relationships"><Relationship Id="rId2" Type="http://schemas.openxmlformats.org/officeDocument/2006/relationships/oleObject" Target="file:///\\krypton\kardlie\Biological%20Samples%20Platform\GTEx\GTEx%20Beta%20Phase\Sample%20Receipt%20Summary\Sample%20Receipt%20by%20Site%20Summary.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sz="1800" b="1" i="0" u="none" strike="noStrike" baseline="0">
                <a:solidFill>
                  <a:srgbClr val="000000"/>
                </a:solidFill>
                <a:latin typeface="Calibri"/>
                <a:ea typeface="Calibri"/>
                <a:cs typeface="Calibri"/>
              </a:defRPr>
            </a:pPr>
            <a:r>
              <a:rPr lang="en-US" sz="1600" dirty="0" smtClean="0">
                <a:solidFill>
                  <a:schemeClr val="bg1"/>
                </a:solidFill>
              </a:rPr>
              <a:t>Donor</a:t>
            </a:r>
            <a:r>
              <a:rPr lang="en-US" sz="1600" baseline="0" dirty="0" smtClean="0">
                <a:solidFill>
                  <a:schemeClr val="bg1"/>
                </a:solidFill>
              </a:rPr>
              <a:t> Enrollment </a:t>
            </a:r>
            <a:r>
              <a:rPr lang="en-US" sz="1600" dirty="0" smtClean="0">
                <a:solidFill>
                  <a:schemeClr val="bg1"/>
                </a:solidFill>
              </a:rPr>
              <a:t>by</a:t>
            </a:r>
            <a:r>
              <a:rPr lang="en-US" sz="1600" baseline="0" dirty="0" smtClean="0">
                <a:solidFill>
                  <a:schemeClr val="bg1"/>
                </a:solidFill>
              </a:rPr>
              <a:t> Month, 2011</a:t>
            </a:r>
            <a:endParaRPr lang="en-US" sz="1600" dirty="0">
              <a:solidFill>
                <a:schemeClr val="bg1"/>
              </a:solidFill>
            </a:endParaRPr>
          </a:p>
        </c:rich>
      </c:tx>
      <c:layout>
        <c:manualLayout>
          <c:xMode val="edge"/>
          <c:yMode val="edge"/>
          <c:x val="0.13037042505377017"/>
          <c:y val="0"/>
        </c:manualLayout>
      </c:layout>
      <c:spPr>
        <a:noFill/>
        <a:ln w="25400">
          <a:noFill/>
        </a:ln>
      </c:spPr>
    </c:title>
    <c:plotArea>
      <c:layout>
        <c:manualLayout>
          <c:layoutTarget val="inner"/>
          <c:xMode val="edge"/>
          <c:yMode val="edge"/>
          <c:x val="7.1567768194911036E-2"/>
          <c:y val="0.11633972038208386"/>
          <c:w val="0.92524251757577425"/>
          <c:h val="0.77832605921680165"/>
        </c:manualLayout>
      </c:layout>
      <c:barChart>
        <c:barDir val="col"/>
        <c:grouping val="stacked"/>
        <c:ser>
          <c:idx val="0"/>
          <c:order val="0"/>
          <c:tx>
            <c:strRef>
              <c:f>Sheet1!$D$2</c:f>
              <c:strCache>
                <c:ptCount val="1"/>
                <c:pt idx="0">
                  <c:v>Science Care</c:v>
                </c:pt>
              </c:strCache>
            </c:strRef>
          </c:tx>
          <c:cat>
            <c:strRef>
              <c:f>Sheet1!$C$3:$C$9</c:f>
              <c:strCache>
                <c:ptCount val="7"/>
                <c:pt idx="0">
                  <c:v>May</c:v>
                </c:pt>
                <c:pt idx="1">
                  <c:v>Jun</c:v>
                </c:pt>
                <c:pt idx="2">
                  <c:v>Jul</c:v>
                </c:pt>
                <c:pt idx="3">
                  <c:v>Aug</c:v>
                </c:pt>
                <c:pt idx="4">
                  <c:v>Sep</c:v>
                </c:pt>
                <c:pt idx="5">
                  <c:v>Oct</c:v>
                </c:pt>
                <c:pt idx="6">
                  <c:v>Nov</c:v>
                </c:pt>
              </c:strCache>
            </c:strRef>
          </c:cat>
          <c:val>
            <c:numRef>
              <c:f>Sheet1!$D$3:$D$9</c:f>
              <c:numCache>
                <c:formatCode>General</c:formatCode>
                <c:ptCount val="7"/>
                <c:pt idx="0">
                  <c:v>1</c:v>
                </c:pt>
                <c:pt idx="1">
                  <c:v>3</c:v>
                </c:pt>
                <c:pt idx="2">
                  <c:v>0</c:v>
                </c:pt>
                <c:pt idx="3">
                  <c:v>1</c:v>
                </c:pt>
                <c:pt idx="4">
                  <c:v>0</c:v>
                </c:pt>
                <c:pt idx="5">
                  <c:v>1</c:v>
                </c:pt>
                <c:pt idx="6">
                  <c:v>0</c:v>
                </c:pt>
              </c:numCache>
            </c:numRef>
          </c:val>
        </c:ser>
        <c:ser>
          <c:idx val="1"/>
          <c:order val="1"/>
          <c:tx>
            <c:strRef>
              <c:f>Sheet1!$E$2</c:f>
              <c:strCache>
                <c:ptCount val="1"/>
                <c:pt idx="0">
                  <c:v>Roswell Park</c:v>
                </c:pt>
              </c:strCache>
            </c:strRef>
          </c:tx>
          <c:cat>
            <c:strRef>
              <c:f>Sheet1!$C$3:$C$9</c:f>
              <c:strCache>
                <c:ptCount val="7"/>
                <c:pt idx="0">
                  <c:v>May</c:v>
                </c:pt>
                <c:pt idx="1">
                  <c:v>Jun</c:v>
                </c:pt>
                <c:pt idx="2">
                  <c:v>Jul</c:v>
                </c:pt>
                <c:pt idx="3">
                  <c:v>Aug</c:v>
                </c:pt>
                <c:pt idx="4">
                  <c:v>Sep</c:v>
                </c:pt>
                <c:pt idx="5">
                  <c:v>Oct</c:v>
                </c:pt>
                <c:pt idx="6">
                  <c:v>Nov</c:v>
                </c:pt>
              </c:strCache>
            </c:strRef>
          </c:cat>
          <c:val>
            <c:numRef>
              <c:f>Sheet1!$E$3:$E$9</c:f>
              <c:numCache>
                <c:formatCode>General</c:formatCode>
                <c:ptCount val="7"/>
                <c:pt idx="0">
                  <c:v>2</c:v>
                </c:pt>
                <c:pt idx="1">
                  <c:v>2</c:v>
                </c:pt>
                <c:pt idx="2">
                  <c:v>4</c:v>
                </c:pt>
                <c:pt idx="3">
                  <c:v>7</c:v>
                </c:pt>
                <c:pt idx="4">
                  <c:v>5</c:v>
                </c:pt>
                <c:pt idx="5">
                  <c:v>2</c:v>
                </c:pt>
                <c:pt idx="6">
                  <c:v>5</c:v>
                </c:pt>
              </c:numCache>
            </c:numRef>
          </c:val>
        </c:ser>
        <c:ser>
          <c:idx val="2"/>
          <c:order val="2"/>
          <c:tx>
            <c:strRef>
              <c:f>Sheet1!$F$2</c:f>
              <c:strCache>
                <c:ptCount val="1"/>
                <c:pt idx="0">
                  <c:v>NDRI</c:v>
                </c:pt>
              </c:strCache>
            </c:strRef>
          </c:tx>
          <c:cat>
            <c:strRef>
              <c:f>Sheet1!$C$3:$C$9</c:f>
              <c:strCache>
                <c:ptCount val="7"/>
                <c:pt idx="0">
                  <c:v>May</c:v>
                </c:pt>
                <c:pt idx="1">
                  <c:v>Jun</c:v>
                </c:pt>
                <c:pt idx="2">
                  <c:v>Jul</c:v>
                </c:pt>
                <c:pt idx="3">
                  <c:v>Aug</c:v>
                </c:pt>
                <c:pt idx="4">
                  <c:v>Sep</c:v>
                </c:pt>
                <c:pt idx="5">
                  <c:v>Oct</c:v>
                </c:pt>
                <c:pt idx="6">
                  <c:v>Nov</c:v>
                </c:pt>
              </c:strCache>
            </c:strRef>
          </c:cat>
          <c:val>
            <c:numRef>
              <c:f>Sheet1!$F$3:$F$9</c:f>
              <c:numCache>
                <c:formatCode>General</c:formatCode>
                <c:ptCount val="7"/>
                <c:pt idx="0">
                  <c:v>0</c:v>
                </c:pt>
                <c:pt idx="1">
                  <c:v>0</c:v>
                </c:pt>
                <c:pt idx="2">
                  <c:v>5</c:v>
                </c:pt>
                <c:pt idx="3">
                  <c:v>7</c:v>
                </c:pt>
                <c:pt idx="4">
                  <c:v>5</c:v>
                </c:pt>
                <c:pt idx="5">
                  <c:v>7</c:v>
                </c:pt>
                <c:pt idx="6">
                  <c:v>4</c:v>
                </c:pt>
              </c:numCache>
            </c:numRef>
          </c:val>
        </c:ser>
        <c:dLbls/>
        <c:overlap val="100"/>
        <c:axId val="57457664"/>
        <c:axId val="57459456"/>
      </c:barChart>
      <c:catAx>
        <c:axId val="57457664"/>
        <c:scaling>
          <c:orientation val="minMax"/>
        </c:scaling>
        <c:axPos val="b"/>
        <c:numFmt formatCode="mmm\-yy" sourceLinked="0"/>
        <c:tickLblPos val="nextTo"/>
        <c:txPr>
          <a:bodyPr rot="0" vert="horz"/>
          <a:lstStyle/>
          <a:p>
            <a:pPr>
              <a:defRPr sz="1000" b="0" i="0" u="none" strike="noStrike" baseline="0">
                <a:solidFill>
                  <a:schemeClr val="bg1"/>
                </a:solidFill>
                <a:latin typeface="Calibri"/>
                <a:ea typeface="Calibri"/>
                <a:cs typeface="Calibri"/>
              </a:defRPr>
            </a:pPr>
            <a:endParaRPr lang="en-US"/>
          </a:p>
        </c:txPr>
        <c:crossAx val="57459456"/>
        <c:crosses val="autoZero"/>
        <c:auto val="1"/>
        <c:lblAlgn val="ctr"/>
        <c:lblOffset val="100"/>
        <c:tickLblSkip val="1"/>
        <c:tickMarkSkip val="1"/>
      </c:catAx>
      <c:valAx>
        <c:axId val="57459456"/>
        <c:scaling>
          <c:orientation val="minMax"/>
        </c:scaling>
        <c:axPos val="l"/>
        <c:majorGridlines/>
        <c:numFmt formatCode="General" sourceLinked="1"/>
        <c:tickLblPos val="nextTo"/>
        <c:txPr>
          <a:bodyPr rot="0" vert="horz"/>
          <a:lstStyle/>
          <a:p>
            <a:pPr>
              <a:defRPr sz="1000" b="0" i="0" u="none" strike="noStrike" baseline="0">
                <a:solidFill>
                  <a:schemeClr val="bg1"/>
                </a:solidFill>
                <a:latin typeface="Calibri"/>
                <a:ea typeface="Calibri"/>
                <a:cs typeface="Calibri"/>
              </a:defRPr>
            </a:pPr>
            <a:endParaRPr lang="en-US"/>
          </a:p>
        </c:txPr>
        <c:crossAx val="57457664"/>
        <c:crosses val="autoZero"/>
        <c:crossBetween val="between"/>
      </c:valAx>
    </c:plotArea>
    <c:legend>
      <c:legendPos val="r"/>
      <c:legendEntry>
        <c:idx val="0"/>
        <c:txPr>
          <a:bodyPr/>
          <a:lstStyle/>
          <a:p>
            <a:pPr>
              <a:defRPr sz="920" b="0" i="0" u="none" strike="noStrike" baseline="0">
                <a:solidFill>
                  <a:schemeClr val="bg1"/>
                </a:solidFill>
                <a:latin typeface="Calibri"/>
                <a:ea typeface="Calibri"/>
                <a:cs typeface="Calibri"/>
              </a:defRPr>
            </a:pPr>
            <a:endParaRPr lang="en-US"/>
          </a:p>
        </c:txPr>
      </c:legendEntry>
      <c:legendEntry>
        <c:idx val="1"/>
        <c:txPr>
          <a:bodyPr/>
          <a:lstStyle/>
          <a:p>
            <a:pPr>
              <a:defRPr sz="920" b="0" i="0" u="none" strike="noStrike" baseline="0">
                <a:solidFill>
                  <a:schemeClr val="bg1"/>
                </a:solidFill>
                <a:latin typeface="Calibri"/>
                <a:ea typeface="Calibri"/>
                <a:cs typeface="Calibri"/>
              </a:defRPr>
            </a:pPr>
            <a:endParaRPr lang="en-US"/>
          </a:p>
        </c:txPr>
      </c:legendEntry>
      <c:legendEntry>
        <c:idx val="2"/>
        <c:txPr>
          <a:bodyPr/>
          <a:lstStyle/>
          <a:p>
            <a:pPr>
              <a:defRPr sz="920" b="0" i="0" u="none" strike="noStrike" baseline="0">
                <a:solidFill>
                  <a:schemeClr val="bg1"/>
                </a:solidFill>
                <a:latin typeface="Calibri"/>
                <a:ea typeface="Calibri"/>
                <a:cs typeface="Calibri"/>
              </a:defRPr>
            </a:pPr>
            <a:endParaRPr lang="en-US"/>
          </a:p>
        </c:txPr>
      </c:legendEntry>
      <c:layout>
        <c:manualLayout>
          <c:xMode val="edge"/>
          <c:yMode val="edge"/>
          <c:x val="0.69837305280228223"/>
          <c:y val="0.1392526761157355"/>
          <c:w val="0.27477385646405394"/>
          <c:h val="0.25123182924086601"/>
        </c:manualLayout>
      </c:layout>
      <c:txPr>
        <a:bodyPr/>
        <a:lstStyle/>
        <a:p>
          <a:pPr>
            <a:defRPr sz="920" b="0" i="0" u="none" strike="noStrike" baseline="0">
              <a:solidFill>
                <a:srgbClr val="000000"/>
              </a:solidFill>
              <a:latin typeface="Calibri"/>
              <a:ea typeface="Calibri"/>
              <a:cs typeface="Calibri"/>
            </a:defRPr>
          </a:pPr>
          <a:endParaRPr lang="en-US"/>
        </a:p>
      </c:txPr>
    </c:legend>
    <c:plotVisOnly val="1"/>
    <c:dispBlanksAs val="gap"/>
  </c:chart>
  <c:spPr>
    <a:solidFill>
      <a:srgbClr val="333399"/>
    </a:solidFill>
  </c:spPr>
  <c:txPr>
    <a:bodyPr/>
    <a:lstStyle/>
    <a:p>
      <a:pPr>
        <a:defRPr sz="1000" b="0" i="0" u="none" strike="noStrike" baseline="0">
          <a:solidFill>
            <a:srgbClr val="000000"/>
          </a:solidFill>
          <a:latin typeface="Calibri"/>
          <a:ea typeface="Calibri"/>
          <a:cs typeface="Calibri"/>
        </a:defRPr>
      </a:pPr>
      <a:endParaRPr lang="en-US"/>
    </a:p>
  </c:txPr>
  <c:externalData r:id="rId2"/>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0946" name="Rectangle 2"/>
          <p:cNvSpPr>
            <a:spLocks noGrp="1" noChangeArrowheads="1"/>
          </p:cNvSpPr>
          <p:nvPr>
            <p:ph type="hdr" sz="quarter"/>
          </p:nvPr>
        </p:nvSpPr>
        <p:spPr bwMode="auto">
          <a:xfrm>
            <a:off x="2" y="0"/>
            <a:ext cx="2972722" cy="465136"/>
          </a:xfrm>
          <a:prstGeom prst="rect">
            <a:avLst/>
          </a:prstGeom>
          <a:noFill/>
          <a:ln w="9525">
            <a:noFill/>
            <a:miter lim="800000"/>
            <a:headEnd/>
            <a:tailEnd/>
          </a:ln>
          <a:effectLst/>
        </p:spPr>
        <p:txBody>
          <a:bodyPr vert="horz" wrap="square" lIns="92262" tIns="46131" rIns="92262" bIns="46131" numCol="1" anchor="t" anchorCtr="0" compatLnSpc="1">
            <a:prstTxWarp prst="textNoShape">
              <a:avLst/>
            </a:prstTxWarp>
          </a:bodyPr>
          <a:lstStyle>
            <a:lvl1pPr defTabSz="922855" eaLnBrk="0" hangingPunct="0">
              <a:defRPr sz="1200" b="1">
                <a:latin typeface="Arial" pitchFamily="34" charset="0"/>
                <a:cs typeface="Arial" pitchFamily="34" charset="0"/>
              </a:defRPr>
            </a:lvl1pPr>
          </a:lstStyle>
          <a:p>
            <a:pPr>
              <a:defRPr/>
            </a:pPr>
            <a:r>
              <a:rPr lang="en-US"/>
              <a:t>Director’s Report, NACHGR, </a:t>
            </a:r>
            <a:r>
              <a:rPr lang="en-US" smtClean="0"/>
              <a:t>Sep 2012</a:t>
            </a:r>
            <a:endParaRPr lang="en-US"/>
          </a:p>
        </p:txBody>
      </p:sp>
      <p:sp>
        <p:nvSpPr>
          <p:cNvPr id="850947" name="Rectangle 3"/>
          <p:cNvSpPr>
            <a:spLocks noGrp="1" noChangeArrowheads="1"/>
          </p:cNvSpPr>
          <p:nvPr>
            <p:ph type="dt" sz="quarter" idx="1"/>
          </p:nvPr>
        </p:nvSpPr>
        <p:spPr bwMode="auto">
          <a:xfrm>
            <a:off x="3883744" y="0"/>
            <a:ext cx="2972722" cy="465136"/>
          </a:xfrm>
          <a:prstGeom prst="rect">
            <a:avLst/>
          </a:prstGeom>
          <a:noFill/>
          <a:ln w="9525">
            <a:noFill/>
            <a:miter lim="800000"/>
            <a:headEnd/>
            <a:tailEnd/>
          </a:ln>
          <a:effectLst/>
        </p:spPr>
        <p:txBody>
          <a:bodyPr vert="horz" wrap="square" lIns="92262" tIns="46131" rIns="92262" bIns="46131" numCol="1" anchor="t" anchorCtr="0" compatLnSpc="1">
            <a:prstTxWarp prst="textNoShape">
              <a:avLst/>
            </a:prstTxWarp>
          </a:bodyPr>
          <a:lstStyle>
            <a:lvl1pPr algn="r" defTabSz="922855" eaLnBrk="0" hangingPunct="0">
              <a:defRPr sz="1200" b="1">
                <a:latin typeface="Arial" pitchFamily="34" charset="0"/>
                <a:cs typeface="Arial" pitchFamily="34" charset="0"/>
              </a:defRPr>
            </a:lvl1pPr>
          </a:lstStyle>
          <a:p>
            <a:pPr>
              <a:defRPr/>
            </a:pPr>
            <a:r>
              <a:rPr lang="en-US"/>
              <a:t>Eric Green (NHGRI Director)</a:t>
            </a:r>
          </a:p>
        </p:txBody>
      </p:sp>
      <p:sp>
        <p:nvSpPr>
          <p:cNvPr id="850948" name="Rectangle 4"/>
          <p:cNvSpPr>
            <a:spLocks noGrp="1" noChangeArrowheads="1"/>
          </p:cNvSpPr>
          <p:nvPr>
            <p:ph type="ftr" sz="quarter" idx="2"/>
          </p:nvPr>
        </p:nvSpPr>
        <p:spPr bwMode="auto">
          <a:xfrm>
            <a:off x="2" y="8829688"/>
            <a:ext cx="2972722" cy="465136"/>
          </a:xfrm>
          <a:prstGeom prst="rect">
            <a:avLst/>
          </a:prstGeom>
          <a:noFill/>
          <a:ln w="9525">
            <a:noFill/>
            <a:miter lim="800000"/>
            <a:headEnd/>
            <a:tailEnd/>
          </a:ln>
          <a:effectLst/>
        </p:spPr>
        <p:txBody>
          <a:bodyPr vert="horz" wrap="square" lIns="92262" tIns="46131" rIns="92262" bIns="46131" numCol="1" anchor="b" anchorCtr="0" compatLnSpc="1">
            <a:prstTxWarp prst="textNoShape">
              <a:avLst/>
            </a:prstTxWarp>
          </a:bodyPr>
          <a:lstStyle>
            <a:lvl1pPr defTabSz="922855" eaLnBrk="0" hangingPunct="0">
              <a:defRPr sz="1200" b="0">
                <a:latin typeface="Times New Roman" pitchFamily="18" charset="0"/>
              </a:defRPr>
            </a:lvl1pPr>
          </a:lstStyle>
          <a:p>
            <a:pPr>
              <a:defRPr/>
            </a:pPr>
            <a:endParaRPr lang="en-US"/>
          </a:p>
        </p:txBody>
      </p:sp>
      <p:sp>
        <p:nvSpPr>
          <p:cNvPr id="850949" name="Rectangle 5"/>
          <p:cNvSpPr>
            <a:spLocks noGrp="1" noChangeArrowheads="1"/>
          </p:cNvSpPr>
          <p:nvPr>
            <p:ph type="sldNum" sz="quarter" idx="3"/>
          </p:nvPr>
        </p:nvSpPr>
        <p:spPr bwMode="auto">
          <a:xfrm>
            <a:off x="3883744" y="8829688"/>
            <a:ext cx="2972722" cy="465136"/>
          </a:xfrm>
          <a:prstGeom prst="rect">
            <a:avLst/>
          </a:prstGeom>
          <a:noFill/>
          <a:ln w="9525">
            <a:noFill/>
            <a:miter lim="800000"/>
            <a:headEnd/>
            <a:tailEnd/>
          </a:ln>
          <a:effectLst/>
        </p:spPr>
        <p:txBody>
          <a:bodyPr vert="horz" wrap="square" lIns="92262" tIns="46131" rIns="92262" bIns="46131" numCol="1" anchor="b" anchorCtr="0" compatLnSpc="1">
            <a:prstTxWarp prst="textNoShape">
              <a:avLst/>
            </a:prstTxWarp>
          </a:bodyPr>
          <a:lstStyle>
            <a:lvl1pPr algn="r" defTabSz="922855" eaLnBrk="0" hangingPunct="0">
              <a:defRPr sz="1200" b="1">
                <a:latin typeface="Arial" pitchFamily="34" charset="0"/>
                <a:cs typeface="Arial" pitchFamily="34" charset="0"/>
              </a:defRPr>
            </a:lvl1pPr>
          </a:lstStyle>
          <a:p>
            <a:pPr>
              <a:defRPr/>
            </a:pPr>
            <a:fld id="{C6092C85-6DF4-49C3-B989-8FF20EA355BC}" type="slidenum">
              <a:rPr lang="en-US"/>
              <a:pPr>
                <a:defRPr/>
              </a:pPr>
              <a:t>‹#›</a:t>
            </a:fld>
            <a:endParaRPr lang="en-US" dirty="0"/>
          </a:p>
        </p:txBody>
      </p:sp>
    </p:spTree>
    <p:extLst>
      <p:ext uri="{BB962C8B-B14F-4D97-AF65-F5344CB8AC3E}">
        <p14:creationId xmlns:p14="http://schemas.microsoft.com/office/powerpoint/2010/main" xmlns="" val="3047889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2" y="0"/>
            <a:ext cx="2972722" cy="465136"/>
          </a:xfrm>
          <a:prstGeom prst="rect">
            <a:avLst/>
          </a:prstGeom>
          <a:noFill/>
          <a:ln w="9525">
            <a:noFill/>
            <a:miter lim="800000"/>
            <a:headEnd/>
            <a:tailEnd/>
          </a:ln>
          <a:effectLst/>
        </p:spPr>
        <p:txBody>
          <a:bodyPr vert="horz" wrap="square" lIns="92262" tIns="46131" rIns="92262" bIns="46131" numCol="1" anchor="t" anchorCtr="0" compatLnSpc="1">
            <a:prstTxWarp prst="textNoShape">
              <a:avLst/>
            </a:prstTxWarp>
          </a:bodyPr>
          <a:lstStyle>
            <a:lvl1pPr defTabSz="922855" eaLnBrk="1" hangingPunct="1">
              <a:defRPr sz="1200" b="0">
                <a:latin typeface="Times New Roman" pitchFamily="18" charset="0"/>
              </a:defRPr>
            </a:lvl1pPr>
          </a:lstStyle>
          <a:p>
            <a:pPr>
              <a:defRPr/>
            </a:pPr>
            <a:endParaRPr lang="en-US"/>
          </a:p>
        </p:txBody>
      </p:sp>
      <p:sp>
        <p:nvSpPr>
          <p:cNvPr id="96259"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3" name="Rectangle 5"/>
          <p:cNvSpPr>
            <a:spLocks noGrp="1" noChangeArrowheads="1"/>
          </p:cNvSpPr>
          <p:nvPr>
            <p:ph type="body" sz="quarter" idx="3"/>
          </p:nvPr>
        </p:nvSpPr>
        <p:spPr bwMode="auto">
          <a:xfrm>
            <a:off x="914093" y="4416423"/>
            <a:ext cx="5029815" cy="4183064"/>
          </a:xfrm>
          <a:prstGeom prst="rect">
            <a:avLst/>
          </a:prstGeom>
          <a:noFill/>
          <a:ln w="9525">
            <a:noFill/>
            <a:miter lim="800000"/>
            <a:headEnd/>
            <a:tailEnd/>
          </a:ln>
          <a:effectLst/>
        </p:spPr>
        <p:txBody>
          <a:bodyPr vert="horz" wrap="square" lIns="92262" tIns="46131" rIns="92262" bIns="46131"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2294" name="Rectangle 6"/>
          <p:cNvSpPr>
            <a:spLocks noGrp="1" noChangeArrowheads="1"/>
          </p:cNvSpPr>
          <p:nvPr>
            <p:ph type="ftr" sz="quarter" idx="4"/>
          </p:nvPr>
        </p:nvSpPr>
        <p:spPr bwMode="auto">
          <a:xfrm>
            <a:off x="2" y="8831265"/>
            <a:ext cx="2972722" cy="465135"/>
          </a:xfrm>
          <a:prstGeom prst="rect">
            <a:avLst/>
          </a:prstGeom>
          <a:noFill/>
          <a:ln w="9525">
            <a:noFill/>
            <a:miter lim="800000"/>
            <a:headEnd/>
            <a:tailEnd/>
          </a:ln>
          <a:effectLst/>
        </p:spPr>
        <p:txBody>
          <a:bodyPr vert="horz" wrap="square" lIns="92262" tIns="46131" rIns="92262" bIns="46131" numCol="1" anchor="b" anchorCtr="0" compatLnSpc="1">
            <a:prstTxWarp prst="textNoShape">
              <a:avLst/>
            </a:prstTxWarp>
          </a:bodyPr>
          <a:lstStyle>
            <a:lvl1pPr defTabSz="922855" eaLnBrk="1" hangingPunct="1">
              <a:defRPr sz="1200" b="0">
                <a:latin typeface="Times New Roman" pitchFamily="18" charset="0"/>
              </a:defRPr>
            </a:lvl1pPr>
          </a:lstStyle>
          <a:p>
            <a:pPr>
              <a:defRPr/>
            </a:pPr>
            <a:endParaRPr lang="en-US"/>
          </a:p>
        </p:txBody>
      </p:sp>
      <p:sp>
        <p:nvSpPr>
          <p:cNvPr id="2" name="Slide Number Placeholder 1"/>
          <p:cNvSpPr>
            <a:spLocks noGrp="1"/>
          </p:cNvSpPr>
          <p:nvPr>
            <p:ph type="sldNum" sz="quarter" idx="5"/>
          </p:nvPr>
        </p:nvSpPr>
        <p:spPr>
          <a:xfrm>
            <a:off x="3884613" y="8829675"/>
            <a:ext cx="2971800" cy="465138"/>
          </a:xfrm>
          <a:prstGeom prst="rect">
            <a:avLst/>
          </a:prstGeom>
        </p:spPr>
        <p:txBody>
          <a:bodyPr vert="horz" lIns="91429" tIns="45715" rIns="91429" bIns="45715" rtlCol="0" anchor="b"/>
          <a:lstStyle>
            <a:lvl1pPr algn="r">
              <a:defRPr sz="1400">
                <a:solidFill>
                  <a:schemeClr val="tx1"/>
                </a:solidFill>
              </a:defRPr>
            </a:lvl1pPr>
          </a:lstStyle>
          <a:p>
            <a:fld id="{CFDD2888-EA59-4FA6-882F-5E5CD6B79C53}" type="slidenum">
              <a:rPr lang="en-US" smtClean="0"/>
              <a:pPr/>
              <a:t>‹#›</a:t>
            </a:fld>
            <a:endParaRPr lang="en-US" dirty="0"/>
          </a:p>
        </p:txBody>
      </p:sp>
    </p:spTree>
    <p:extLst>
      <p:ext uri="{BB962C8B-B14F-4D97-AF65-F5344CB8AC3E}">
        <p14:creationId xmlns:p14="http://schemas.microsoft.com/office/powerpoint/2010/main" xmlns="" val="17269348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The Open Session of this Council meeting is being webcast live.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We are also now </a:t>
            </a:r>
            <a:r>
              <a:rPr lang="en-US" baseline="0" dirty="0" smtClean="0">
                <a:latin typeface="Arial" pitchFamily="34" charset="0"/>
                <a:cs typeface="Arial" pitchFamily="34" charset="0"/>
              </a:rPr>
              <a:t>creating a permanent video archive of the Open Session of all meetings of the National Advisory Council for Human Genome Research, and making them available on the web (including the video presentations themselves and the various associated documents)</a:t>
            </a:r>
            <a:r>
              <a:rPr lang="en-US" dirty="0" smtClean="0">
                <a:latin typeface="Arial" pitchFamily="34" charset="0"/>
                <a:cs typeface="Arial" pitchFamily="34" charset="0"/>
              </a:rPr>
              <a:t>.</a:t>
            </a:r>
          </a:p>
        </p:txBody>
      </p:sp>
      <p:sp>
        <p:nvSpPr>
          <p:cNvPr id="97284"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a:t>
            </a:fld>
            <a:endParaRPr lang="en-US" dirty="0" smtClean="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xfrm>
            <a:off x="956931" y="4416423"/>
            <a:ext cx="5214349" cy="418306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285" tIns="46144" rIns="92285" bIns="46144"/>
          <a:lstStyle/>
          <a:p>
            <a:r>
              <a:rPr lang="en-US" dirty="0">
                <a:latin typeface="Arial" pitchFamily="34" charset="0"/>
                <a:cs typeface="Arial" pitchFamily="34" charset="0"/>
              </a:rPr>
              <a:t>At this past fall’s joint ICHG/ASHG meeting, NHGRI organized two very successful sessions. </a:t>
            </a:r>
          </a:p>
          <a:p>
            <a:endParaRPr lang="en-US" dirty="0">
              <a:latin typeface="Arial" pitchFamily="34" charset="0"/>
              <a:cs typeface="Arial" pitchFamily="34" charset="0"/>
            </a:endParaRPr>
          </a:p>
          <a:p>
            <a:r>
              <a:rPr lang="en-US" dirty="0" smtClean="0">
                <a:latin typeface="Arial" pitchFamily="34" charset="0"/>
                <a:cs typeface="Arial" pitchFamily="34" charset="0"/>
              </a:rPr>
              <a:t>*  One </a:t>
            </a:r>
            <a:r>
              <a:rPr lang="en-US" dirty="0">
                <a:latin typeface="Arial" pitchFamily="34" charset="0"/>
                <a:cs typeface="Arial" pitchFamily="34" charset="0"/>
              </a:rPr>
              <a:t>was an invited session on “Emerging Ethical Issues in Large-Scale International Genomics Research Collaborations” that was moderated by NHGRI staff member Jean McEwen and former Council member </a:t>
            </a:r>
            <a:r>
              <a:rPr lang="en-US" dirty="0" err="1">
                <a:latin typeface="Arial" pitchFamily="34" charset="0"/>
                <a:cs typeface="Arial" pitchFamily="34" charset="0"/>
              </a:rPr>
              <a:t>Pilar</a:t>
            </a:r>
            <a:r>
              <a:rPr lang="en-US" dirty="0">
                <a:latin typeface="Arial" pitchFamily="34" charset="0"/>
                <a:cs typeface="Arial" pitchFamily="34" charset="0"/>
              </a:rPr>
              <a:t> </a:t>
            </a:r>
            <a:r>
              <a:rPr lang="en-US" dirty="0" err="1">
                <a:latin typeface="Arial" pitchFamily="34" charset="0"/>
                <a:cs typeface="Arial" pitchFamily="34" charset="0"/>
              </a:rPr>
              <a:t>Ossorio</a:t>
            </a:r>
            <a:r>
              <a:rPr lang="en-US" dirty="0">
                <a:latin typeface="Arial" pitchFamily="34" charset="0"/>
                <a:cs typeface="Arial" pitchFamily="34" charset="0"/>
              </a:rPr>
              <a:t>. Speakers came from various parts of the world and discussed both </a:t>
            </a:r>
            <a:r>
              <a:rPr lang="en-US" dirty="0" smtClean="0">
                <a:latin typeface="Arial" pitchFamily="34" charset="0"/>
                <a:cs typeface="Arial" pitchFamily="34" charset="0"/>
              </a:rPr>
              <a:t>general </a:t>
            </a:r>
            <a:r>
              <a:rPr lang="en-US" dirty="0">
                <a:latin typeface="Arial" pitchFamily="34" charset="0"/>
                <a:cs typeface="Arial" pitchFamily="34" charset="0"/>
              </a:rPr>
              <a:t>issues and their unique perspectives. These issues are arising more and more frequently, especially for community resource projects that involve plans for broad data release and </a:t>
            </a:r>
            <a:r>
              <a:rPr lang="en-US" dirty="0" smtClean="0">
                <a:latin typeface="Arial" pitchFamily="34" charset="0"/>
                <a:cs typeface="Arial" pitchFamily="34" charset="0"/>
              </a:rPr>
              <a:t>in situations where different </a:t>
            </a:r>
            <a:r>
              <a:rPr lang="en-US" dirty="0">
                <a:latin typeface="Arial" pitchFamily="34" charset="0"/>
                <a:cs typeface="Arial" pitchFamily="34" charset="0"/>
              </a:rPr>
              <a:t>cultural values and norms as well as different legal and regulatory requirements have to be reconciled.  </a:t>
            </a:r>
          </a:p>
          <a:p>
            <a:endParaRPr lang="en-US" dirty="0">
              <a:latin typeface="Arial" pitchFamily="34" charset="0"/>
              <a:cs typeface="Arial" pitchFamily="34" charset="0"/>
            </a:endParaRPr>
          </a:p>
          <a:p>
            <a:r>
              <a:rPr lang="en-US" dirty="0" smtClean="0">
                <a:latin typeface="Arial" pitchFamily="34" charset="0"/>
                <a:cs typeface="Arial" pitchFamily="34" charset="0"/>
              </a:rPr>
              <a:t>* The </a:t>
            </a:r>
            <a:r>
              <a:rPr lang="en-US" dirty="0">
                <a:latin typeface="Arial" pitchFamily="34" charset="0"/>
                <a:cs typeface="Arial" pitchFamily="34" charset="0"/>
              </a:rPr>
              <a:t>second session was a tutorial on using 1000 Genomes project data. This gathering was attended &gt;300 people; NHGRI videotaped that session, which has now been downloaded </a:t>
            </a:r>
            <a:r>
              <a:rPr lang="en-US" dirty="0" smtClean="0">
                <a:latin typeface="Arial" pitchFamily="34" charset="0"/>
                <a:cs typeface="Arial" pitchFamily="34" charset="0"/>
              </a:rPr>
              <a:t>&gt;350 </a:t>
            </a:r>
            <a:r>
              <a:rPr lang="en-US" dirty="0">
                <a:latin typeface="Arial" pitchFamily="34" charset="0"/>
                <a:cs typeface="Arial" pitchFamily="34" charset="0"/>
              </a:rPr>
              <a:t>times from our web site.</a:t>
            </a:r>
          </a:p>
          <a:p>
            <a:pPr>
              <a:spcBef>
                <a:spcPct val="0"/>
              </a:spcBef>
            </a:pP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10</a:t>
            </a:fld>
            <a:endParaRPr lang="en-US" dirty="0" smtClean="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Among</a:t>
            </a:r>
            <a:r>
              <a:rPr lang="en-US" baseline="0" dirty="0" smtClean="0">
                <a:latin typeface="Arial" pitchFamily="34" charset="0"/>
                <a:cs typeface="Arial" pitchFamily="34" charset="0"/>
              </a:rPr>
              <a:t> the many publications emanating from NHGRI since the last Council meeting was this invited commentary published in </a:t>
            </a:r>
            <a:r>
              <a:rPr lang="en-US" i="1" baseline="0" dirty="0" smtClean="0">
                <a:latin typeface="Arial" pitchFamily="34" charset="0"/>
                <a:cs typeface="Arial" pitchFamily="34" charset="0"/>
              </a:rPr>
              <a:t>Cell</a:t>
            </a:r>
            <a:r>
              <a:rPr lang="en-US" baseline="0" dirty="0" smtClean="0">
                <a:latin typeface="Arial" pitchFamily="34" charset="0"/>
                <a:cs typeface="Arial" pitchFamily="34" charset="0"/>
              </a:rPr>
              <a:t>, in which Teri </a:t>
            </a:r>
            <a:r>
              <a:rPr lang="en-US" baseline="0" dirty="0" err="1" smtClean="0">
                <a:latin typeface="Arial" pitchFamily="34" charset="0"/>
                <a:cs typeface="Arial" pitchFamily="34" charset="0"/>
              </a:rPr>
              <a:t>Manolio</a:t>
            </a:r>
            <a:r>
              <a:rPr lang="en-US" baseline="0" dirty="0" smtClean="0">
                <a:latin typeface="Arial" pitchFamily="34" charset="0"/>
                <a:cs typeface="Arial" pitchFamily="34" charset="0"/>
              </a:rPr>
              <a:t> and I co-authored a piece that describes some of the clinical implications of genomic advances. </a:t>
            </a:r>
            <a:r>
              <a:rPr lang="en-US" i="1" baseline="0" dirty="0" smtClean="0">
                <a:latin typeface="Arial" pitchFamily="34" charset="0"/>
                <a:cs typeface="Arial" pitchFamily="34" charset="0"/>
              </a:rPr>
              <a:t>Cell</a:t>
            </a:r>
            <a:r>
              <a:rPr lang="en-US" baseline="0" dirty="0" smtClean="0">
                <a:latin typeface="Arial" pitchFamily="34" charset="0"/>
                <a:cs typeface="Arial" pitchFamily="34" charset="0"/>
              </a:rPr>
              <a:t> asked us to write something about the near-term clinical applications of genomics that provided a bit more detail than what we described in our strategic plan published in </a:t>
            </a:r>
            <a:r>
              <a:rPr lang="en-US" i="1" baseline="0" dirty="0" smtClean="0">
                <a:latin typeface="Arial" pitchFamily="34" charset="0"/>
                <a:cs typeface="Arial" pitchFamily="34" charset="0"/>
              </a:rPr>
              <a:t>Nature</a:t>
            </a:r>
            <a:r>
              <a:rPr lang="en-US" baseline="0" dirty="0" smtClean="0">
                <a:latin typeface="Arial" pitchFamily="34" charset="0"/>
                <a:cs typeface="Arial" pitchFamily="34" charset="0"/>
              </a:rPr>
              <a:t> last February.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11</a:t>
            </a:fld>
            <a:endParaRPr lang="en-US" dirty="0" smtClean="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And</a:t>
            </a:r>
            <a:r>
              <a:rPr lang="en-US" baseline="0" dirty="0" smtClean="0">
                <a:latin typeface="Arial" pitchFamily="34" charset="0"/>
                <a:cs typeface="Arial" pitchFamily="34" charset="0"/>
              </a:rPr>
              <a:t> for those that think NHGRI staff members are only good at genomics, long-time </a:t>
            </a:r>
            <a:r>
              <a:rPr lang="en-US" baseline="0" dirty="0" err="1" smtClean="0">
                <a:latin typeface="Arial" pitchFamily="34" charset="0"/>
                <a:cs typeface="Arial" pitchFamily="34" charset="0"/>
              </a:rPr>
              <a:t>NHGRI’er</a:t>
            </a:r>
            <a:r>
              <a:rPr lang="en-US" baseline="0" dirty="0" smtClean="0">
                <a:latin typeface="Arial" pitchFamily="34" charset="0"/>
                <a:cs typeface="Arial" pitchFamily="34" charset="0"/>
              </a:rPr>
              <a:t> Bettie Graham also has a long and distinguished career as a competitive fencer.</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In fact, </a:t>
            </a:r>
            <a:r>
              <a:rPr lang="en-US" dirty="0" smtClean="0">
                <a:latin typeface="Arial" pitchFamily="34" charset="0"/>
                <a:cs typeface="Arial" pitchFamily="34" charset="0"/>
              </a:rPr>
              <a:t>Bettie traveled to Croatia in October as a member of the USA Veteran Fencing Team to compete in the 2011 World Veterans Fencing Championship.</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And indeed, Bettie</a:t>
            </a:r>
            <a:r>
              <a:rPr lang="en-US" baseline="0" dirty="0" smtClean="0">
                <a:latin typeface="Arial" pitchFamily="34" charset="0"/>
                <a:cs typeface="Arial" pitchFamily="34" charset="0"/>
              </a:rPr>
              <a:t> came home with the </a:t>
            </a:r>
            <a:r>
              <a:rPr lang="en-US" dirty="0" smtClean="0">
                <a:latin typeface="Arial" pitchFamily="34" charset="0"/>
                <a:cs typeface="Arial" pitchFamily="34" charset="0"/>
              </a:rPr>
              <a:t>bronze medal</a:t>
            </a:r>
            <a:r>
              <a:rPr lang="en-US" baseline="0" dirty="0" smtClean="0">
                <a:latin typeface="Arial" pitchFamily="34" charset="0"/>
                <a:cs typeface="Arial" pitchFamily="34" charset="0"/>
              </a:rPr>
              <a:t> </a:t>
            </a:r>
            <a:r>
              <a:rPr lang="en-US" dirty="0" smtClean="0">
                <a:latin typeface="Arial" pitchFamily="34" charset="0"/>
                <a:cs typeface="Arial" pitchFamily="34" charset="0"/>
              </a:rPr>
              <a:t>in her class.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If my sources are correct, Bettie is the current U.S. Veteran National Champion in both foil and epee. And the 2011 Veteran World Championships was the ninth World Championships at which she has represented the United States.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Congratulations</a:t>
            </a:r>
            <a:r>
              <a:rPr lang="en-US" baseline="0" dirty="0" smtClean="0">
                <a:latin typeface="Arial" pitchFamily="34" charset="0"/>
                <a:cs typeface="Arial" pitchFamily="34" charset="0"/>
              </a:rPr>
              <a:t> Zorro (I mean, Bettie)!</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12</a:t>
            </a:fld>
            <a:endParaRPr lang="en-US" dirty="0" smtClean="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t> </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13</a:t>
            </a:fld>
            <a:endParaRPr lang="en-US" dirty="0" smtClean="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xfrm>
            <a:off x="914093" y="4416423"/>
            <a:ext cx="5157098" cy="418306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The most significant organizational news at NIH in recent months was the creation of a</a:t>
            </a:r>
            <a:r>
              <a:rPr lang="en-US" baseline="0" dirty="0" smtClean="0">
                <a:latin typeface="Arial" pitchFamily="34" charset="0"/>
                <a:cs typeface="Arial" pitchFamily="34" charset="0"/>
              </a:rPr>
              <a:t> new NIH Center– the National Center for Advancing Translational Sciences (or NCATS). As part of the </a:t>
            </a:r>
            <a:r>
              <a:rPr lang="en-US" dirty="0" smtClean="0">
                <a:latin typeface="Arial" pitchFamily="34" charset="0"/>
                <a:cs typeface="Arial" pitchFamily="34" charset="0"/>
              </a:rPr>
              <a:t>Fiscal Year 2012 Omnibus Appropriations bill, the National Center for Research Resources (NCRR) was dissolved and NCATS was established. NCATS has a budget of $575 million in Fiscal</a:t>
            </a:r>
            <a:r>
              <a:rPr lang="en-US" baseline="0" dirty="0" smtClean="0">
                <a:latin typeface="Arial" pitchFamily="34" charset="0"/>
                <a:cs typeface="Arial" pitchFamily="34" charset="0"/>
              </a:rPr>
              <a:t> Year 20</a:t>
            </a:r>
            <a:r>
              <a:rPr lang="en-US" dirty="0" smtClean="0">
                <a:latin typeface="Arial" pitchFamily="34" charset="0"/>
                <a:cs typeface="Arial" pitchFamily="34" charset="0"/>
              </a:rPr>
              <a:t>12.</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The</a:t>
            </a:r>
            <a:r>
              <a:rPr lang="en-US" baseline="0" dirty="0" smtClean="0">
                <a:latin typeface="Arial" pitchFamily="34" charset="0"/>
                <a:cs typeface="Arial" pitchFamily="34" charset="0"/>
              </a:rPr>
              <a:t> A</a:t>
            </a:r>
            <a:r>
              <a:rPr lang="en-US" dirty="0" smtClean="0">
                <a:latin typeface="Arial" pitchFamily="34" charset="0"/>
                <a:cs typeface="Arial" pitchFamily="34" charset="0"/>
              </a:rPr>
              <a:t>cting Director of NCATS is Thomas Insel (Director NIMH) and Acting Deputy Director is Kathy Hudson (NIH Deputy Director for Science, Outreach, and Policy). Note that the search for a permanent</a:t>
            </a:r>
            <a:r>
              <a:rPr lang="en-US" baseline="0" dirty="0" smtClean="0">
                <a:latin typeface="Arial" pitchFamily="34" charset="0"/>
                <a:cs typeface="Arial" pitchFamily="34" charset="0"/>
              </a:rPr>
              <a:t> NCATS Director is very active (Eric Green and Tom Insel are co-chairs of that search committee).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Many components are now housed within NCATS,</a:t>
            </a:r>
            <a:r>
              <a:rPr lang="en-US" baseline="0" dirty="0" smtClean="0">
                <a:latin typeface="Arial" pitchFamily="34" charset="0"/>
                <a:cs typeface="Arial" pitchFamily="34" charset="0"/>
              </a:rPr>
              <a:t> particularly notable ones include the </a:t>
            </a:r>
            <a:r>
              <a:rPr lang="en-US" dirty="0" smtClean="0">
                <a:latin typeface="Arial" pitchFamily="34" charset="0"/>
                <a:cs typeface="Arial" pitchFamily="34" charset="0"/>
              </a:rPr>
              <a:t>Clinical and Translational Science Awards (CTSA) program, the Cures Acceleration Network, and</a:t>
            </a:r>
            <a:r>
              <a:rPr lang="en-US" baseline="0" dirty="0" smtClean="0">
                <a:latin typeface="Arial" pitchFamily="34" charset="0"/>
                <a:cs typeface="Arial" pitchFamily="34" charset="0"/>
              </a:rPr>
              <a:t> the newly created Division of Preclinical Innovation (headed by Chris Austin). The latter has mostly been formed from the </a:t>
            </a:r>
            <a:r>
              <a:rPr lang="en-US" dirty="0" smtClean="0">
                <a:latin typeface="Arial" pitchFamily="34" charset="0"/>
                <a:cs typeface="Arial" pitchFamily="34" charset="0"/>
              </a:rPr>
              <a:t>National</a:t>
            </a:r>
            <a:r>
              <a:rPr lang="en-US" baseline="0" dirty="0" smtClean="0">
                <a:latin typeface="Arial" pitchFamily="34" charset="0"/>
                <a:cs typeface="Arial" pitchFamily="34" charset="0"/>
              </a:rPr>
              <a:t> Center for Translational Therapeutics (NCTT), an entity that grew up and operated within NHGRI for almost a decade. Note that &gt;100 NHGRI employees (all under Chris Austin’s leadership) departed NHGRI en block as part of the creation of NCATS. </a:t>
            </a:r>
          </a:p>
          <a:p>
            <a:endParaRPr lang="en-US" baseline="0"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14</a:t>
            </a:fld>
            <a:endParaRPr lang="en-US" dirty="0" smtClean="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ln/>
        </p:spPr>
        <p:txBody>
          <a:bodyPr/>
          <a:lstStyle/>
          <a:p>
            <a:pPr>
              <a:defRPr/>
            </a:pPr>
            <a:r>
              <a:rPr lang="en-US" dirty="0">
                <a:latin typeface="Arial" pitchFamily="34" charset="0"/>
                <a:cs typeface="Arial" pitchFamily="34" charset="0"/>
              </a:rPr>
              <a:t>In addition to the NCRR </a:t>
            </a:r>
            <a:r>
              <a:rPr lang="en-US" dirty="0" smtClean="0">
                <a:latin typeface="Arial" pitchFamily="34" charset="0"/>
                <a:cs typeface="Arial" pitchFamily="34" charset="0"/>
              </a:rPr>
              <a:t>programs</a:t>
            </a:r>
            <a:r>
              <a:rPr lang="en-US" baseline="0" dirty="0" smtClean="0">
                <a:latin typeface="Arial" pitchFamily="34" charset="0"/>
                <a:cs typeface="Arial" pitchFamily="34" charset="0"/>
              </a:rPr>
              <a:t> </a:t>
            </a:r>
            <a:r>
              <a:rPr lang="en-US" dirty="0" smtClean="0">
                <a:latin typeface="Arial" pitchFamily="34" charset="0"/>
                <a:cs typeface="Arial" pitchFamily="34" charset="0"/>
              </a:rPr>
              <a:t>that </a:t>
            </a:r>
            <a:r>
              <a:rPr lang="en-US" dirty="0">
                <a:latin typeface="Arial" pitchFamily="34" charset="0"/>
                <a:cs typeface="Arial" pitchFamily="34" charset="0"/>
              </a:rPr>
              <a:t>went to NCATS, other components were assigned to either the NIH Office of the Director or to one of five Institutes.</a:t>
            </a:r>
          </a:p>
          <a:p>
            <a:pPr>
              <a:defRPr/>
            </a:pPr>
            <a:endParaRPr lang="en-US" dirty="0">
              <a:latin typeface="Arial" pitchFamily="34" charset="0"/>
              <a:cs typeface="Arial" pitchFamily="34" charset="0"/>
            </a:endParaRPr>
          </a:p>
          <a:p>
            <a:pPr>
              <a:defRPr/>
            </a:pPr>
            <a:r>
              <a:rPr lang="en-US" dirty="0">
                <a:latin typeface="Arial" pitchFamily="34" charset="0"/>
                <a:cs typeface="Arial" pitchFamily="34" charset="0"/>
              </a:rPr>
              <a:t>There is a fairly lengthy list of such NCRR elements that have now been </a:t>
            </a:r>
            <a:r>
              <a:rPr lang="en-US" dirty="0" smtClean="0">
                <a:latin typeface="Arial" pitchFamily="34" charset="0"/>
                <a:cs typeface="Arial" pitchFamily="34" charset="0"/>
              </a:rPr>
              <a:t>relocated, </a:t>
            </a:r>
            <a:r>
              <a:rPr lang="en-US" dirty="0">
                <a:latin typeface="Arial" pitchFamily="34" charset="0"/>
                <a:cs typeface="Arial" pitchFamily="34" charset="0"/>
              </a:rPr>
              <a:t>which is available at the </a:t>
            </a:r>
            <a:r>
              <a:rPr lang="en-US" dirty="0" smtClean="0">
                <a:latin typeface="Arial" pitchFamily="34" charset="0"/>
                <a:cs typeface="Arial" pitchFamily="34" charset="0"/>
              </a:rPr>
              <a:t>web </a:t>
            </a:r>
            <a:r>
              <a:rPr lang="en-US" dirty="0">
                <a:latin typeface="Arial" pitchFamily="34" charset="0"/>
                <a:cs typeface="Arial" pitchFamily="34" charset="0"/>
              </a:rPr>
              <a:t>site provided under Document </a:t>
            </a:r>
            <a:r>
              <a:rPr lang="en-US" dirty="0" smtClean="0">
                <a:latin typeface="Arial" pitchFamily="34" charset="0"/>
                <a:cs typeface="Arial" pitchFamily="34" charset="0"/>
              </a:rPr>
              <a:t>6. </a:t>
            </a:r>
            <a:endParaRPr lang="en-US" dirty="0">
              <a:latin typeface="Arial" pitchFamily="34" charset="0"/>
              <a:cs typeface="Arial" pitchFamily="34" charset="0"/>
            </a:endParaRPr>
          </a:p>
          <a:p>
            <a:pPr>
              <a:defRPr/>
            </a:pPr>
            <a:endParaRPr lang="en-US" dirty="0">
              <a:latin typeface="Arial" pitchFamily="34" charset="0"/>
              <a:cs typeface="Arial" pitchFamily="34" charset="0"/>
            </a:endParaRPr>
          </a:p>
          <a:p>
            <a:pPr marL="407228" indent="-339618">
              <a:spcBef>
                <a:spcPts val="692"/>
              </a:spcBef>
              <a:buClr>
                <a:schemeClr val="tx2"/>
              </a:buClr>
              <a:buSzPct val="95000"/>
              <a:buFont typeface="Wingdings" pitchFamily="2" charset="2"/>
              <a:buChar char=""/>
              <a:defRPr/>
            </a:pP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15</a:t>
            </a:fld>
            <a:endParaRPr lang="en-US" dirty="0" smtClean="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As I</a:t>
            </a:r>
            <a:r>
              <a:rPr lang="en-US" baseline="0" dirty="0" smtClean="0">
                <a:latin typeface="Arial" pitchFamily="34" charset="0"/>
                <a:cs typeface="Arial" pitchFamily="34" charset="0"/>
              </a:rPr>
              <a:t> have mentioned previously, the NIH Scientific Management and Review Board (SMRB) has recommended the merger of two NIH Institutes involved in research related to addiction and substance use— specifically, </a:t>
            </a:r>
            <a:r>
              <a:rPr lang="en-US" dirty="0" smtClean="0">
                <a:latin typeface="Arial" pitchFamily="34" charset="0"/>
                <a:cs typeface="Arial" pitchFamily="34" charset="0"/>
              </a:rPr>
              <a:t>the National Institute on Drug Abuse (NIDA) and the National Institute on Alcohol Abuse and Alcoholism (NIAAA). As we have come to learn, abolishing,</a:t>
            </a:r>
            <a:r>
              <a:rPr lang="en-US" baseline="0" dirty="0" smtClean="0">
                <a:latin typeface="Arial" pitchFamily="34" charset="0"/>
                <a:cs typeface="Arial" pitchFamily="34" charset="0"/>
              </a:rPr>
              <a:t> merging, creating, or even reorganizing NIH Institutes or Centers is a long and complex process.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Last week, NIH issued a Request for Information (or RFI) seeking input into the scientific strategic plan for the proposed new merged Institute, preliminarily named the National Institute of Substance Use and Addiction Disorders.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That input is due by May 11. </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16</a:t>
            </a:fld>
            <a:endParaRPr lang="en-US" dirty="0" smtClean="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xfrm>
            <a:off x="914093" y="4416423"/>
            <a:ext cx="5252791" cy="418306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There </a:t>
            </a:r>
            <a:r>
              <a:rPr lang="en-US" baseline="0" dirty="0" smtClean="0">
                <a:latin typeface="Arial" pitchFamily="34" charset="0"/>
                <a:cs typeface="Arial" pitchFamily="34" charset="0"/>
              </a:rPr>
              <a:t>was a joint NIH-industry workshop on the subject of target validation this past November. This gathering included high-level representatives from virtually all of the major pharmaceutical companies, with goal of exploring how to use various scientific opportunities (particular genomic advances) to improve the process of identifying suitable targets for drug development. The Executive Summary of that workshop is available as Document 7. Not surprisingly, NHGRI is being asked to help in many of these areas:</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1. Eric Green is on the overarching steering committee for these efforts.</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2. Teri </a:t>
            </a:r>
            <a:r>
              <a:rPr lang="en-US" baseline="0" dirty="0" err="1" smtClean="0">
                <a:latin typeface="Arial" pitchFamily="34" charset="0"/>
                <a:cs typeface="Arial" pitchFamily="34" charset="0"/>
              </a:rPr>
              <a:t>Manolio</a:t>
            </a:r>
            <a:r>
              <a:rPr lang="en-US" baseline="0" dirty="0" smtClean="0">
                <a:latin typeface="Arial" pitchFamily="34" charset="0"/>
                <a:cs typeface="Arial" pitchFamily="34" charset="0"/>
              </a:rPr>
              <a:t> will be co-leading an NIH-industry-academia working group to explore possible genomics-oriented projects that would move from genotype to phenotype and from phenotype to genotype in the pursuit of identifying and validating targets.</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3. NHGRI has been asked to organize two workshops that will be relevant to these efforts: one on the notion of aggregating genome sequence data in fashion to accelerate genomic discoveries, and one on exploring the merits of using different types of cohorts in genome sequencing projects. </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17</a:t>
            </a:fld>
            <a:endParaRPr lang="en-US" dirty="0" smtClean="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Another critical area of</a:t>
            </a:r>
            <a:r>
              <a:rPr lang="en-US" baseline="0" dirty="0" smtClean="0">
                <a:latin typeface="Arial" pitchFamily="34" charset="0"/>
                <a:cs typeface="Arial" pitchFamily="34" charset="0"/>
              </a:rPr>
              <a:t> NIH news relates to the budget situation.</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For this, we try to find humor where we can, although there isn’t very much funny about the current situation…</a:t>
            </a:r>
            <a:r>
              <a:rPr lang="en-US" dirty="0" smtClean="0">
                <a:latin typeface="Arial" pitchFamily="34" charset="0"/>
                <a:cs typeface="Arial" pitchFamily="34" charset="0"/>
              </a:rPr>
              <a:t>	</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18</a:t>
            </a:fld>
            <a:endParaRPr lang="en-US" dirty="0" smtClean="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ea typeface="ＭＳ Ｐゴシック" pitchFamily="34" charset="-128"/>
                <a:cs typeface="Arial" pitchFamily="34" charset="0"/>
              </a:rPr>
              <a:t>Recall</a:t>
            </a:r>
            <a:r>
              <a:rPr lang="en-US" baseline="0" dirty="0" smtClean="0">
                <a:latin typeface="Arial" pitchFamily="34" charset="0"/>
                <a:ea typeface="ＭＳ Ｐゴシック" pitchFamily="34" charset="-128"/>
                <a:cs typeface="Arial" pitchFamily="34" charset="0"/>
              </a:rPr>
              <a:t> that when </a:t>
            </a:r>
            <a:r>
              <a:rPr lang="en-US" dirty="0" smtClean="0">
                <a:latin typeface="Arial" pitchFamily="34" charset="0"/>
                <a:ea typeface="ＭＳ Ｐゴシック" pitchFamily="34" charset="-128"/>
                <a:cs typeface="Arial" pitchFamily="34" charset="0"/>
              </a:rPr>
              <a:t>we last met, Congress was still debating the funding levels for federal agencies for Fiscal Year 2012</a:t>
            </a:r>
            <a:r>
              <a:rPr lang="en-US" baseline="0" dirty="0" smtClean="0">
                <a:latin typeface="Arial" pitchFamily="34" charset="0"/>
                <a:ea typeface="ＭＳ Ｐゴシック" pitchFamily="34" charset="-128"/>
                <a:cs typeface="Arial" pitchFamily="34" charset="0"/>
              </a:rPr>
              <a:t> </a:t>
            </a:r>
            <a:r>
              <a:rPr lang="en-US" dirty="0" smtClean="0">
                <a:latin typeface="Arial" pitchFamily="34" charset="0"/>
                <a:ea typeface="ＭＳ Ｐゴシック" pitchFamily="34" charset="-128"/>
                <a:cs typeface="Arial" pitchFamily="34" charset="0"/>
              </a:rPr>
              <a:t>and that NHGRI’s budget for the current</a:t>
            </a:r>
            <a:r>
              <a:rPr lang="en-US" baseline="0" dirty="0" smtClean="0">
                <a:latin typeface="Arial" pitchFamily="34" charset="0"/>
                <a:ea typeface="ＭＳ Ｐゴシック" pitchFamily="34" charset="-128"/>
                <a:cs typeface="Arial" pitchFamily="34" charset="0"/>
              </a:rPr>
              <a:t> Fiscal Year </a:t>
            </a:r>
            <a:r>
              <a:rPr lang="en-US" dirty="0" smtClean="0">
                <a:latin typeface="Arial" pitchFamily="34" charset="0"/>
                <a:ea typeface="ＭＳ Ｐゴシック" pitchFamily="34" charset="-128"/>
                <a:cs typeface="Arial" pitchFamily="34" charset="0"/>
              </a:rPr>
              <a:t>was unclear.</a:t>
            </a:r>
          </a:p>
          <a:p>
            <a:endParaRPr lang="en-US" dirty="0" smtClean="0">
              <a:latin typeface="Arial" pitchFamily="34" charset="0"/>
              <a:ea typeface="ＭＳ Ｐゴシック" pitchFamily="34" charset="-128"/>
              <a:cs typeface="Arial" pitchFamily="34" charset="0"/>
            </a:endParaRPr>
          </a:p>
          <a:p>
            <a:r>
              <a:rPr lang="en-US" dirty="0" smtClean="0">
                <a:latin typeface="Arial" pitchFamily="34" charset="0"/>
                <a:ea typeface="ＭＳ Ｐゴシック" pitchFamily="34" charset="-128"/>
                <a:cs typeface="Arial" pitchFamily="34" charset="0"/>
              </a:rPr>
              <a:t>As you no doubt now know, Congress was able to complete this just before the holidays with the passage of a ‘</a:t>
            </a:r>
            <a:r>
              <a:rPr lang="en-US" dirty="0" err="1" smtClean="0">
                <a:latin typeface="Arial" pitchFamily="34" charset="0"/>
                <a:ea typeface="ＭＳ Ｐゴシック" pitchFamily="34" charset="-128"/>
                <a:cs typeface="Arial" pitchFamily="34" charset="0"/>
              </a:rPr>
              <a:t>megabus</a:t>
            </a:r>
            <a:r>
              <a:rPr lang="en-US" dirty="0" smtClean="0">
                <a:latin typeface="Arial" pitchFamily="34" charset="0"/>
                <a:ea typeface="ＭＳ Ｐゴシック" pitchFamily="34" charset="-128"/>
                <a:cs typeface="Arial" pitchFamily="34" charset="0"/>
              </a:rPr>
              <a:t>’ bill containing funding for most of the federal government. This means we now know NHGRI’s budget until the end of September 2012.  </a:t>
            </a:r>
          </a:p>
          <a:p>
            <a:r>
              <a:rPr lang="en-US" dirty="0" smtClean="0">
                <a:latin typeface="Arial" pitchFamily="34" charset="0"/>
                <a:ea typeface="ＭＳ Ｐゴシック" pitchFamily="34" charset="-128"/>
                <a:cs typeface="Arial" pitchFamily="34" charset="0"/>
              </a:rPr>
              <a:t> </a:t>
            </a:r>
          </a:p>
          <a:p>
            <a:r>
              <a:rPr lang="en-US" dirty="0" smtClean="0">
                <a:latin typeface="Arial" pitchFamily="34" charset="0"/>
                <a:ea typeface="ＭＳ Ｐゴシック" pitchFamily="34" charset="-128"/>
                <a:cs typeface="Arial" pitchFamily="34" charset="0"/>
              </a:rPr>
              <a:t>* Specifically, recall that the President had requested an increase of</a:t>
            </a:r>
            <a:r>
              <a:rPr lang="en-US" baseline="0" dirty="0" smtClean="0">
                <a:latin typeface="Arial" pitchFamily="34" charset="0"/>
                <a:ea typeface="ＭＳ Ｐゴシック" pitchFamily="34" charset="-128"/>
                <a:cs typeface="Arial" pitchFamily="34" charset="0"/>
              </a:rPr>
              <a:t> </a:t>
            </a:r>
            <a:r>
              <a:rPr lang="en-US" dirty="0" smtClean="0">
                <a:latin typeface="Arial" pitchFamily="34" charset="0"/>
                <a:ea typeface="ＭＳ Ｐゴシック" pitchFamily="34" charset="-128"/>
                <a:cs typeface="Arial" pitchFamily="34" charset="0"/>
              </a:rPr>
              <a:t>NHGRI’s budget to $525M in Fiscal</a:t>
            </a:r>
            <a:r>
              <a:rPr lang="en-US" baseline="0" dirty="0" smtClean="0">
                <a:latin typeface="Arial" pitchFamily="34" charset="0"/>
                <a:ea typeface="ＭＳ Ｐゴシック" pitchFamily="34" charset="-128"/>
                <a:cs typeface="Arial" pitchFamily="34" charset="0"/>
              </a:rPr>
              <a:t> Year </a:t>
            </a:r>
            <a:r>
              <a:rPr lang="en-US" dirty="0" smtClean="0">
                <a:latin typeface="Arial" pitchFamily="34" charset="0"/>
                <a:ea typeface="ＭＳ Ｐゴシック" pitchFamily="34" charset="-128"/>
                <a:cs typeface="Arial" pitchFamily="34" charset="0"/>
              </a:rPr>
              <a:t>2012 (up</a:t>
            </a:r>
            <a:r>
              <a:rPr lang="en-US" baseline="0" dirty="0" smtClean="0">
                <a:latin typeface="Arial" pitchFamily="34" charset="0"/>
                <a:ea typeface="ＭＳ Ｐゴシック" pitchFamily="34" charset="-128"/>
                <a:cs typeface="Arial" pitchFamily="34" charset="0"/>
              </a:rPr>
              <a:t> from the $511M in Fiscal Year 2011)</a:t>
            </a:r>
            <a:r>
              <a:rPr lang="en-US" dirty="0" smtClean="0">
                <a:latin typeface="Arial" pitchFamily="34" charset="0"/>
                <a:ea typeface="ＭＳ Ｐゴシック" pitchFamily="34" charset="-128"/>
                <a:cs typeface="Arial" pitchFamily="34" charset="0"/>
              </a:rPr>
              <a:t>. This was the figure in a bill introduced in the House, while a Senate bill passed by the Appropriations Committee had NHGRI getting a $5M decrease. When</a:t>
            </a:r>
            <a:r>
              <a:rPr lang="en-US" baseline="0" dirty="0" smtClean="0">
                <a:latin typeface="Arial" pitchFamily="34" charset="0"/>
                <a:ea typeface="ＭＳ Ｐゴシック" pitchFamily="34" charset="-128"/>
                <a:cs typeface="Arial" pitchFamily="34" charset="0"/>
              </a:rPr>
              <a:t> all the dust settled, w</a:t>
            </a:r>
            <a:r>
              <a:rPr lang="en-US" dirty="0" smtClean="0">
                <a:latin typeface="Arial" pitchFamily="34" charset="0"/>
                <a:ea typeface="ＭＳ Ｐゴシック" pitchFamily="34" charset="-128"/>
                <a:cs typeface="Arial" pitchFamily="34" charset="0"/>
              </a:rPr>
              <a:t>e ended up somewhere in-between–</a:t>
            </a:r>
            <a:r>
              <a:rPr lang="en-US" baseline="0" dirty="0" smtClean="0">
                <a:latin typeface="Arial" pitchFamily="34" charset="0"/>
                <a:ea typeface="ＭＳ Ｐゴシック" pitchFamily="34" charset="-128"/>
                <a:cs typeface="Arial" pitchFamily="34" charset="0"/>
              </a:rPr>
              <a:t> a very </a:t>
            </a:r>
            <a:r>
              <a:rPr lang="en-US" dirty="0" smtClean="0">
                <a:latin typeface="Arial" pitchFamily="34" charset="0"/>
                <a:ea typeface="ＭＳ Ｐゴシック" pitchFamily="34" charset="-128"/>
                <a:cs typeface="Arial" pitchFamily="34" charset="0"/>
              </a:rPr>
              <a:t>slight increase over Fiscal Year 2011:</a:t>
            </a:r>
            <a:r>
              <a:rPr lang="en-US" baseline="0" dirty="0" smtClean="0">
                <a:latin typeface="Arial" pitchFamily="34" charset="0"/>
                <a:ea typeface="ＭＳ Ｐゴシック" pitchFamily="34" charset="-128"/>
                <a:cs typeface="Arial" pitchFamily="34" charset="0"/>
              </a:rPr>
              <a:t> $513M or an increase of just under 0.3%. </a:t>
            </a:r>
          </a:p>
          <a:p>
            <a:endParaRPr lang="en-US" baseline="0" dirty="0" smtClean="0">
              <a:latin typeface="Arial" pitchFamily="34" charset="0"/>
              <a:ea typeface="ＭＳ Ｐゴシック" pitchFamily="34" charset="-128"/>
              <a:cs typeface="Arial" pitchFamily="34" charset="0"/>
            </a:endParaRPr>
          </a:p>
          <a:p>
            <a:r>
              <a:rPr lang="en-US" dirty="0" smtClean="0">
                <a:latin typeface="Arial" pitchFamily="34" charset="0"/>
                <a:ea typeface="ＭＳ Ｐゴシック" pitchFamily="34" charset="-128"/>
                <a:cs typeface="Arial" pitchFamily="34" charset="0"/>
              </a:rPr>
              <a:t>So,</a:t>
            </a:r>
            <a:r>
              <a:rPr lang="en-US" baseline="0" dirty="0" smtClean="0">
                <a:latin typeface="Arial" pitchFamily="34" charset="0"/>
                <a:ea typeface="ＭＳ Ｐゴシック" pitchFamily="34" charset="-128"/>
                <a:cs typeface="Arial" pitchFamily="34" charset="0"/>
              </a:rPr>
              <a:t> we essentially ended up ‘flat’ with respect to last year. Sadly, ‘flat’ becomes the new ‘feel good’ budget, recalibrating your expectations such that you are happy to have dodged the bullet of a budget cut. </a:t>
            </a:r>
            <a:endParaRPr lang="en-US" dirty="0" smtClean="0">
              <a:latin typeface="Arial" pitchFamily="34" charset="0"/>
              <a:ea typeface="ＭＳ Ｐゴシック" pitchFamily="34" charset="-128"/>
              <a:cs typeface="Arial" pitchFamily="34" charset="0"/>
            </a:endParaRPr>
          </a:p>
          <a:p>
            <a:endParaRPr lang="en-US" dirty="0" smtClean="0">
              <a:latin typeface="Arial" pitchFamily="34" charset="0"/>
              <a:cs typeface="Arial" pitchFamily="34" charset="0"/>
            </a:endParaRPr>
          </a:p>
        </p:txBody>
      </p:sp>
      <p:sp>
        <p:nvSpPr>
          <p:cNvPr id="115716"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1402" eaLnBrk="0" hangingPunct="0">
              <a:defRPr b="1">
                <a:solidFill>
                  <a:schemeClr val="tx1"/>
                </a:solidFill>
                <a:latin typeface="Arial" pitchFamily="34" charset="0"/>
              </a:defRPr>
            </a:lvl1pPr>
            <a:lvl2pPr marL="729637" indent="-280630" defTabSz="921402" eaLnBrk="0" hangingPunct="0">
              <a:defRPr b="1">
                <a:solidFill>
                  <a:schemeClr val="tx1"/>
                </a:solidFill>
                <a:latin typeface="Arial" pitchFamily="34" charset="0"/>
              </a:defRPr>
            </a:lvl2pPr>
            <a:lvl3pPr marL="1122520" indent="-224504" defTabSz="921402" eaLnBrk="0" hangingPunct="0">
              <a:defRPr b="1">
                <a:solidFill>
                  <a:schemeClr val="tx1"/>
                </a:solidFill>
                <a:latin typeface="Arial" pitchFamily="34" charset="0"/>
              </a:defRPr>
            </a:lvl3pPr>
            <a:lvl4pPr marL="1571527" indent="-224504" defTabSz="921402" eaLnBrk="0" hangingPunct="0">
              <a:defRPr b="1">
                <a:solidFill>
                  <a:schemeClr val="tx1"/>
                </a:solidFill>
                <a:latin typeface="Arial" pitchFamily="34" charset="0"/>
              </a:defRPr>
            </a:lvl4pPr>
            <a:lvl5pPr marL="2020535" indent="-224504" defTabSz="921402" eaLnBrk="0" hangingPunct="0">
              <a:defRPr b="1">
                <a:solidFill>
                  <a:schemeClr val="tx1"/>
                </a:solidFill>
                <a:latin typeface="Arial" pitchFamily="34" charset="0"/>
              </a:defRPr>
            </a:lvl5pPr>
            <a:lvl6pPr marL="2469543" indent="-224504" defTabSz="921402" eaLnBrk="0" fontAlgn="base" hangingPunct="0">
              <a:spcBef>
                <a:spcPct val="0"/>
              </a:spcBef>
              <a:spcAft>
                <a:spcPct val="0"/>
              </a:spcAft>
              <a:defRPr b="1">
                <a:solidFill>
                  <a:schemeClr val="tx1"/>
                </a:solidFill>
                <a:latin typeface="Arial" pitchFamily="34" charset="0"/>
              </a:defRPr>
            </a:lvl6pPr>
            <a:lvl7pPr marL="2918550" indent="-224504" defTabSz="921402" eaLnBrk="0" fontAlgn="base" hangingPunct="0">
              <a:spcBef>
                <a:spcPct val="0"/>
              </a:spcBef>
              <a:spcAft>
                <a:spcPct val="0"/>
              </a:spcAft>
              <a:defRPr b="1">
                <a:solidFill>
                  <a:schemeClr val="tx1"/>
                </a:solidFill>
                <a:latin typeface="Arial" pitchFamily="34" charset="0"/>
              </a:defRPr>
            </a:lvl7pPr>
            <a:lvl8pPr marL="3367558" indent="-224504" defTabSz="921402" eaLnBrk="0" fontAlgn="base" hangingPunct="0">
              <a:spcBef>
                <a:spcPct val="0"/>
              </a:spcBef>
              <a:spcAft>
                <a:spcPct val="0"/>
              </a:spcAft>
              <a:defRPr b="1">
                <a:solidFill>
                  <a:schemeClr val="tx1"/>
                </a:solidFill>
                <a:latin typeface="Arial" pitchFamily="34" charset="0"/>
              </a:defRPr>
            </a:lvl8pPr>
            <a:lvl9pPr marL="3816566" indent="-224504" defTabSz="921402" eaLnBrk="0" fontAlgn="base" hangingPunct="0">
              <a:spcBef>
                <a:spcPct val="0"/>
              </a:spcBef>
              <a:spcAft>
                <a:spcPct val="0"/>
              </a:spcAft>
              <a:defRPr b="1">
                <a:solidFill>
                  <a:schemeClr val="tx1"/>
                </a:solidFill>
                <a:latin typeface="Arial" pitchFamily="34" charset="0"/>
              </a:defRPr>
            </a:lvl9pPr>
          </a:lstStyle>
          <a:p>
            <a:pPr eaLnBrk="1" hangingPunct="1"/>
            <a:fld id="{38419776-2FE6-4CAF-A0C4-6F5840BDFB32}" type="slidenum">
              <a:rPr lang="en-US" smtClean="0">
                <a:cs typeface="Arial" pitchFamily="34" charset="0"/>
              </a:rPr>
              <a:pPr eaLnBrk="1" hangingPunct="1"/>
              <a:t>19</a:t>
            </a:fld>
            <a:endParaRPr lang="en-US" dirty="0" smtClean="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For new Council members and new web viewers of our Council meetings, I want to make you aware that there is an ‘electronic resource’ associated with my Director’s Report.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This is analogous to the</a:t>
            </a:r>
            <a:r>
              <a:rPr lang="en-US" baseline="0" dirty="0" smtClean="0">
                <a:latin typeface="Arial" pitchFamily="34" charset="0"/>
                <a:cs typeface="Arial" pitchFamily="34" charset="0"/>
              </a:rPr>
              <a:t> </a:t>
            </a:r>
            <a:r>
              <a:rPr lang="en-US" dirty="0" smtClean="0">
                <a:latin typeface="Arial" pitchFamily="34" charset="0"/>
                <a:cs typeface="Arial" pitchFamily="34" charset="0"/>
              </a:rPr>
              <a:t>supplemental materials often made available with a published paper, and can be accessed at the URL shown here.</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The </a:t>
            </a:r>
            <a:r>
              <a:rPr lang="en-US" baseline="0" dirty="0" smtClean="0">
                <a:latin typeface="Arial" pitchFamily="34" charset="0"/>
                <a:cs typeface="Arial" pitchFamily="34" charset="0"/>
              </a:rPr>
              <a:t>slides that I am showing during my Director’s Report are </a:t>
            </a:r>
            <a:r>
              <a:rPr lang="en-US" dirty="0" smtClean="0">
                <a:latin typeface="Arial" pitchFamily="34" charset="0"/>
                <a:cs typeface="Arial" pitchFamily="34" charset="0"/>
              </a:rPr>
              <a:t>also available electronically at this site– * both as a PDF and as a </a:t>
            </a:r>
            <a:r>
              <a:rPr lang="en-US" dirty="0" err="1" smtClean="0">
                <a:latin typeface="Arial" pitchFamily="34" charset="0"/>
                <a:cs typeface="Arial" pitchFamily="34" charset="0"/>
              </a:rPr>
              <a:t>Powerpoint</a:t>
            </a:r>
            <a:r>
              <a:rPr lang="en-US" dirty="0" smtClean="0">
                <a:latin typeface="Arial" pitchFamily="34" charset="0"/>
                <a:cs typeface="Arial" pitchFamily="34" charset="0"/>
              </a:rPr>
              <a:t> file.</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For slides associated with specific documents or relevant web sites, there is a Document # indicated on the bottom right, which then references materials that you can access</a:t>
            </a:r>
            <a:r>
              <a:rPr lang="en-US" baseline="0" dirty="0" smtClean="0">
                <a:latin typeface="Arial" pitchFamily="34" charset="0"/>
                <a:cs typeface="Arial" pitchFamily="34" charset="0"/>
              </a:rPr>
              <a:t> at the web site shown here.</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In</a:t>
            </a:r>
            <a:r>
              <a:rPr lang="en-US" baseline="0" dirty="0" smtClean="0">
                <a:latin typeface="Arial" pitchFamily="34" charset="0"/>
                <a:cs typeface="Arial" pitchFamily="34" charset="0"/>
              </a:rPr>
              <a:t> addition to the video archive that I mentioned earlier, this </a:t>
            </a:r>
            <a:r>
              <a:rPr lang="en-US" dirty="0" smtClean="0">
                <a:latin typeface="Arial" pitchFamily="34" charset="0"/>
                <a:cs typeface="Arial" pitchFamily="34" charset="0"/>
              </a:rPr>
              <a:t>entire site</a:t>
            </a:r>
            <a:r>
              <a:rPr lang="en-US" baseline="0" dirty="0" smtClean="0">
                <a:latin typeface="Arial" pitchFamily="34" charset="0"/>
                <a:cs typeface="Arial" pitchFamily="34" charset="0"/>
              </a:rPr>
              <a:t> (</a:t>
            </a:r>
            <a:r>
              <a:rPr lang="en-US" dirty="0" smtClean="0">
                <a:latin typeface="Arial" pitchFamily="34" charset="0"/>
                <a:cs typeface="Arial" pitchFamily="34" charset="0"/>
              </a:rPr>
              <a:t>including all linked documents) will be archived on NHGRI’s web site as a permanent historic resource.</a:t>
            </a:r>
          </a:p>
        </p:txBody>
      </p:sp>
      <p:sp>
        <p:nvSpPr>
          <p:cNvPr id="6"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a:t>
            </a:fld>
            <a:endParaRPr lang="en-US" dirty="0" smtClean="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xfrm>
            <a:off x="914093" y="4416423"/>
            <a:ext cx="5157098" cy="418306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ea typeface="ＭＳ Ｐゴシック" pitchFamily="34" charset="-128"/>
                <a:cs typeface="Arial" pitchFamily="34" charset="0"/>
              </a:rPr>
              <a:t>The next uncertainty</a:t>
            </a:r>
            <a:r>
              <a:rPr lang="en-US" baseline="0" dirty="0" smtClean="0">
                <a:latin typeface="Arial" pitchFamily="34" charset="0"/>
                <a:ea typeface="ＭＳ Ｐゴシック" pitchFamily="34" charset="-128"/>
                <a:cs typeface="Arial" pitchFamily="34" charset="0"/>
              </a:rPr>
              <a:t> is the </a:t>
            </a:r>
            <a:r>
              <a:rPr lang="en-US" dirty="0" smtClean="0">
                <a:latin typeface="Arial" pitchFamily="34" charset="0"/>
                <a:ea typeface="ＭＳ Ｐゴシック" pitchFamily="34" charset="-128"/>
                <a:cs typeface="Arial" pitchFamily="34" charset="0"/>
              </a:rPr>
              <a:t>Fiscal</a:t>
            </a:r>
            <a:r>
              <a:rPr lang="en-US" baseline="0" dirty="0" smtClean="0">
                <a:latin typeface="Arial" pitchFamily="34" charset="0"/>
                <a:ea typeface="ＭＳ Ｐゴシック" pitchFamily="34" charset="-128"/>
                <a:cs typeface="Arial" pitchFamily="34" charset="0"/>
              </a:rPr>
              <a:t> Year </a:t>
            </a:r>
            <a:r>
              <a:rPr lang="en-US" dirty="0" smtClean="0">
                <a:latin typeface="Arial" pitchFamily="34" charset="0"/>
                <a:ea typeface="ＭＳ Ｐゴシック" pitchFamily="34" charset="-128"/>
                <a:cs typeface="Arial" pitchFamily="34" charset="0"/>
              </a:rPr>
              <a:t>2013 budget, which will be proposed and debated with the backdrop</a:t>
            </a:r>
            <a:r>
              <a:rPr lang="en-US" baseline="0" dirty="0" smtClean="0">
                <a:latin typeface="Arial" pitchFamily="34" charset="0"/>
                <a:ea typeface="ＭＳ Ｐゴシック" pitchFamily="34" charset="-128"/>
                <a:cs typeface="Arial" pitchFamily="34" charset="0"/>
              </a:rPr>
              <a:t> of an election year. This is further complicated by the recent failure to reach a deal for deficit reduction. </a:t>
            </a:r>
            <a:r>
              <a:rPr lang="en-US" dirty="0" smtClean="0">
                <a:latin typeface="Arial" pitchFamily="34" charset="0"/>
                <a:ea typeface="ＭＳ Ｐゴシック" pitchFamily="34" charset="-128"/>
                <a:cs typeface="Arial" pitchFamily="34" charset="0"/>
              </a:rPr>
              <a:t>Recall the creation</a:t>
            </a:r>
            <a:r>
              <a:rPr lang="en-US" baseline="0" dirty="0" smtClean="0">
                <a:latin typeface="Arial" pitchFamily="34" charset="0"/>
                <a:ea typeface="ＭＳ Ｐゴシック" pitchFamily="34" charset="-128"/>
                <a:cs typeface="Arial" pitchFamily="34" charset="0"/>
              </a:rPr>
              <a:t> of the </a:t>
            </a:r>
            <a:r>
              <a:rPr lang="en-US" dirty="0" smtClean="0">
                <a:latin typeface="Arial" pitchFamily="34" charset="0"/>
                <a:ea typeface="ＭＳ Ｐゴシック" pitchFamily="34" charset="-128"/>
                <a:cs typeface="Arial" pitchFamily="34" charset="0"/>
              </a:rPr>
              <a:t>‘</a:t>
            </a:r>
            <a:r>
              <a:rPr lang="en-US" dirty="0" err="1" smtClean="0">
                <a:latin typeface="Arial" pitchFamily="34" charset="0"/>
                <a:ea typeface="ＭＳ Ｐゴシック" pitchFamily="34" charset="-128"/>
                <a:cs typeface="Arial" pitchFamily="34" charset="0"/>
              </a:rPr>
              <a:t>Supercommittee</a:t>
            </a:r>
            <a:r>
              <a:rPr lang="en-US" dirty="0" smtClean="0">
                <a:latin typeface="Arial" pitchFamily="34" charset="0"/>
                <a:ea typeface="ＭＳ Ｐゴシック" pitchFamily="34" charset="-128"/>
                <a:cs typeface="Arial" pitchFamily="34" charset="0"/>
              </a:rPr>
              <a:t>’ as part of the Budget Control Act, a law passed last year to limit government spending over the next decade. The charge to the </a:t>
            </a:r>
            <a:r>
              <a:rPr lang="en-US" dirty="0" err="1" smtClean="0">
                <a:latin typeface="Arial" pitchFamily="34" charset="0"/>
                <a:ea typeface="ＭＳ Ｐゴシック" pitchFamily="34" charset="-128"/>
                <a:cs typeface="Arial" pitchFamily="34" charset="0"/>
              </a:rPr>
              <a:t>Supercommittee</a:t>
            </a:r>
            <a:r>
              <a:rPr lang="en-US" dirty="0" smtClean="0">
                <a:latin typeface="Arial" pitchFamily="34" charset="0"/>
                <a:ea typeface="ＭＳ Ｐゴシック" pitchFamily="34" charset="-128"/>
                <a:cs typeface="Arial" pitchFamily="34" charset="0"/>
              </a:rPr>
              <a:t> was, by November 23</a:t>
            </a:r>
            <a:r>
              <a:rPr lang="en-US" baseline="30000" dirty="0" smtClean="0">
                <a:latin typeface="Arial" pitchFamily="34" charset="0"/>
                <a:ea typeface="ＭＳ Ｐゴシック" pitchFamily="34" charset="-128"/>
                <a:cs typeface="Arial" pitchFamily="34" charset="0"/>
              </a:rPr>
              <a:t>rd</a:t>
            </a:r>
            <a:r>
              <a:rPr lang="en-US" dirty="0" smtClean="0">
                <a:latin typeface="Arial" pitchFamily="34" charset="0"/>
                <a:ea typeface="ＭＳ Ｐゴシック" pitchFamily="34" charset="-128"/>
                <a:cs typeface="Arial" pitchFamily="34" charset="0"/>
              </a:rPr>
              <a:t>, to identify ways to reduce the deficit by at least $1.2 trillion over the next decade. * They were </a:t>
            </a:r>
            <a:r>
              <a:rPr lang="en-US" u="sng" dirty="0" smtClean="0">
                <a:latin typeface="Arial" pitchFamily="34" charset="0"/>
                <a:ea typeface="ＭＳ Ｐゴシック" pitchFamily="34" charset="-128"/>
                <a:cs typeface="Arial" pitchFamily="34" charset="0"/>
              </a:rPr>
              <a:t>not</a:t>
            </a:r>
            <a:r>
              <a:rPr lang="en-US" dirty="0" smtClean="0">
                <a:latin typeface="Arial" pitchFamily="34" charset="0"/>
                <a:ea typeface="ＭＳ Ｐゴシック" pitchFamily="34" charset="-128"/>
                <a:cs typeface="Arial" pitchFamily="34" charset="0"/>
              </a:rPr>
              <a:t> successful. </a:t>
            </a:r>
          </a:p>
          <a:p>
            <a:endParaRPr lang="en-US" dirty="0" smtClean="0">
              <a:latin typeface="Arial" pitchFamily="34" charset="0"/>
              <a:ea typeface="ＭＳ Ｐゴシック" pitchFamily="34" charset="-128"/>
              <a:cs typeface="Arial" pitchFamily="34" charset="0"/>
            </a:endParaRPr>
          </a:p>
          <a:p>
            <a:r>
              <a:rPr lang="en-US" dirty="0" smtClean="0">
                <a:latin typeface="Arial" pitchFamily="34" charset="0"/>
                <a:ea typeface="ＭＳ Ｐゴシック" pitchFamily="34" charset="-128"/>
                <a:cs typeface="Arial" pitchFamily="34" charset="0"/>
              </a:rPr>
              <a:t>Failure of the </a:t>
            </a:r>
            <a:r>
              <a:rPr lang="en-US" dirty="0" err="1" smtClean="0">
                <a:latin typeface="Arial" pitchFamily="34" charset="0"/>
                <a:ea typeface="ＭＳ Ｐゴシック" pitchFamily="34" charset="-128"/>
                <a:cs typeface="Arial" pitchFamily="34" charset="0"/>
              </a:rPr>
              <a:t>Supercommittee</a:t>
            </a:r>
            <a:r>
              <a:rPr lang="en-US" dirty="0" smtClean="0">
                <a:latin typeface="Arial" pitchFamily="34" charset="0"/>
                <a:ea typeface="ＭＳ Ｐゴシック" pitchFamily="34" charset="-128"/>
                <a:cs typeface="Arial" pitchFamily="34" charset="0"/>
              </a:rPr>
              <a:t> triggers an automatic across-the-board $1.2-trillion cut to federal agencies in 2013. In theory, this would amount to an 8-9% cut to NHGRI’s budget starting </a:t>
            </a:r>
            <a:r>
              <a:rPr lang="en-US" baseline="0" dirty="0" smtClean="0">
                <a:latin typeface="Arial" pitchFamily="34" charset="0"/>
                <a:ea typeface="ＭＳ Ｐゴシック" pitchFamily="34" charset="-128"/>
                <a:cs typeface="Arial" pitchFamily="34" charset="0"/>
              </a:rPr>
              <a:t>next January 2 but retroactive to October 1 of this year</a:t>
            </a:r>
            <a:r>
              <a:rPr lang="en-US" dirty="0" smtClean="0">
                <a:latin typeface="Arial" pitchFamily="34" charset="0"/>
                <a:ea typeface="ＭＳ Ｐゴシック" pitchFamily="34" charset="-128"/>
                <a:cs typeface="Arial" pitchFamily="34" charset="0"/>
              </a:rPr>
              <a:t>. While</a:t>
            </a:r>
            <a:r>
              <a:rPr lang="en-US" baseline="0" dirty="0" smtClean="0">
                <a:latin typeface="Arial" pitchFamily="34" charset="0"/>
                <a:ea typeface="ＭＳ Ｐゴシック" pitchFamily="34" charset="-128"/>
                <a:cs typeface="Arial" pitchFamily="34" charset="0"/>
              </a:rPr>
              <a:t> seemingly unthinkable, we cannot </a:t>
            </a:r>
            <a:r>
              <a:rPr lang="en-US" dirty="0" smtClean="0">
                <a:latin typeface="Arial" pitchFamily="34" charset="0"/>
                <a:ea typeface="ＭＳ Ｐゴシック" pitchFamily="34" charset="-128"/>
                <a:cs typeface="Arial" pitchFamily="34" charset="0"/>
              </a:rPr>
              <a:t>ignore the possibility of an</a:t>
            </a:r>
            <a:r>
              <a:rPr lang="en-US" baseline="0" dirty="0" smtClean="0">
                <a:latin typeface="Arial" pitchFamily="34" charset="0"/>
                <a:ea typeface="ＭＳ Ｐゴシック" pitchFamily="34" charset="-128"/>
                <a:cs typeface="Arial" pitchFamily="34" charset="0"/>
              </a:rPr>
              <a:t> 8-9% cut next year</a:t>
            </a:r>
            <a:r>
              <a:rPr lang="en-US" dirty="0" smtClean="0">
                <a:latin typeface="Arial" pitchFamily="34" charset="0"/>
                <a:ea typeface="ＭＳ Ｐゴシック" pitchFamily="34" charset="-128"/>
                <a:cs typeface="Arial" pitchFamily="34" charset="0"/>
              </a:rPr>
              <a:t>, and so we have</a:t>
            </a:r>
            <a:r>
              <a:rPr lang="en-US" baseline="0" dirty="0" smtClean="0">
                <a:latin typeface="Arial" pitchFamily="34" charset="0"/>
                <a:ea typeface="ＭＳ Ｐゴシック" pitchFamily="34" charset="-128"/>
                <a:cs typeface="Arial" pitchFamily="34" charset="0"/>
              </a:rPr>
              <a:t> been actively developing ‘what if’ scenarios to deal with such a circumstance</a:t>
            </a:r>
            <a:r>
              <a:rPr lang="en-US" dirty="0" smtClean="0">
                <a:latin typeface="Arial" pitchFamily="34" charset="0"/>
                <a:ea typeface="ＭＳ Ｐゴシック" pitchFamily="34" charset="-128"/>
                <a:cs typeface="Arial" pitchFamily="34" charset="0"/>
              </a:rPr>
              <a:t>. But the overall Fiscal Year 2013 budgeting process must still march forward. And today is a significant day, in that the President will deliver his Fiscal</a:t>
            </a:r>
            <a:r>
              <a:rPr lang="en-US" baseline="0" dirty="0" smtClean="0">
                <a:latin typeface="Arial" pitchFamily="34" charset="0"/>
                <a:ea typeface="ＭＳ Ｐゴシック" pitchFamily="34" charset="-128"/>
                <a:cs typeface="Arial" pitchFamily="34" charset="0"/>
              </a:rPr>
              <a:t> Year </a:t>
            </a:r>
            <a:r>
              <a:rPr lang="en-US" dirty="0" smtClean="0">
                <a:latin typeface="Arial" pitchFamily="34" charset="0"/>
                <a:ea typeface="ＭＳ Ｐゴシック" pitchFamily="34" charset="-128"/>
                <a:cs typeface="Arial" pitchFamily="34" charset="0"/>
              </a:rPr>
              <a:t>2013 budget to Congress, which will include his proposed funding for NIH and NHGRI. That is all I can say about the President’s Fiscal</a:t>
            </a:r>
            <a:r>
              <a:rPr lang="en-US" baseline="0" dirty="0" smtClean="0">
                <a:latin typeface="Arial" pitchFamily="34" charset="0"/>
                <a:ea typeface="ＭＳ Ｐゴシック" pitchFamily="34" charset="-128"/>
                <a:cs typeface="Arial" pitchFamily="34" charset="0"/>
              </a:rPr>
              <a:t> Year </a:t>
            </a:r>
            <a:r>
              <a:rPr lang="en-US" dirty="0" smtClean="0">
                <a:latin typeface="Arial" pitchFamily="34" charset="0"/>
                <a:ea typeface="ＭＳ Ｐゴシック" pitchFamily="34" charset="-128"/>
                <a:cs typeface="Arial" pitchFamily="34" charset="0"/>
              </a:rPr>
              <a:t>2013</a:t>
            </a:r>
            <a:r>
              <a:rPr lang="en-US" baseline="0" dirty="0" smtClean="0">
                <a:latin typeface="Arial" pitchFamily="34" charset="0"/>
                <a:ea typeface="ＭＳ Ｐゴシック" pitchFamily="34" charset="-128"/>
                <a:cs typeface="Arial" pitchFamily="34" charset="0"/>
              </a:rPr>
              <a:t> budget for now, but I aim to talk more about this later today– once the President has </a:t>
            </a:r>
            <a:r>
              <a:rPr lang="en-US" dirty="0" smtClean="0">
                <a:latin typeface="Arial" pitchFamily="34" charset="0"/>
                <a:ea typeface="ＭＳ Ｐゴシック" pitchFamily="34" charset="-128"/>
                <a:cs typeface="Arial" pitchFamily="34" charset="0"/>
              </a:rPr>
              <a:t>formally made</a:t>
            </a:r>
            <a:r>
              <a:rPr lang="en-US" baseline="0" dirty="0" smtClean="0">
                <a:latin typeface="Arial" pitchFamily="34" charset="0"/>
                <a:ea typeface="ＭＳ Ｐゴシック" pitchFamily="34" charset="-128"/>
                <a:cs typeface="Arial" pitchFamily="34" charset="0"/>
              </a:rPr>
              <a:t> his announcement. </a:t>
            </a:r>
            <a:endParaRPr lang="en-US" dirty="0" smtClean="0">
              <a:latin typeface="Arial" pitchFamily="34" charset="0"/>
              <a:ea typeface="ＭＳ Ｐゴシック" pitchFamily="34" charset="-128"/>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20</a:t>
            </a:fld>
            <a:endParaRPr lang="en-US" dirty="0" smtClean="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ea typeface="ＭＳ Ｐゴシック" pitchFamily="34" charset="-128"/>
                <a:cs typeface="Arial" pitchFamily="34" charset="0"/>
              </a:rPr>
              <a:t>In January 2011, President Obama signed the National Alzheimer</a:t>
            </a:r>
            <a:r>
              <a:rPr lang="en-US" altLang="en-US" dirty="0" smtClean="0">
                <a:latin typeface="Arial" pitchFamily="34" charset="0"/>
                <a:ea typeface="ＭＳ Ｐゴシック" pitchFamily="34" charset="-128"/>
                <a:cs typeface="Arial" pitchFamily="34" charset="0"/>
              </a:rPr>
              <a:t>’</a:t>
            </a:r>
            <a:r>
              <a:rPr lang="en-US" dirty="0" smtClean="0">
                <a:latin typeface="Arial" pitchFamily="34" charset="0"/>
                <a:ea typeface="ＭＳ Ｐゴシック" pitchFamily="34" charset="-128"/>
                <a:cs typeface="Arial" pitchFamily="34" charset="0"/>
              </a:rPr>
              <a:t>s Project Act, which calls for an aggressive and coordinated national Alzheimer</a:t>
            </a:r>
            <a:r>
              <a:rPr lang="en-US" altLang="en-US" dirty="0" smtClean="0">
                <a:latin typeface="Arial" pitchFamily="34" charset="0"/>
                <a:ea typeface="ＭＳ Ｐゴシック" pitchFamily="34" charset="-128"/>
                <a:cs typeface="Arial" pitchFamily="34" charset="0"/>
              </a:rPr>
              <a:t>’</a:t>
            </a:r>
            <a:r>
              <a:rPr lang="en-US" dirty="0" smtClean="0">
                <a:latin typeface="Arial" pitchFamily="34" charset="0"/>
                <a:ea typeface="ＭＳ Ｐゴシック" pitchFamily="34" charset="-128"/>
                <a:cs typeface="Arial" pitchFamily="34" charset="0"/>
              </a:rPr>
              <a:t>s disease plan. </a:t>
            </a:r>
          </a:p>
          <a:p>
            <a:endParaRPr lang="en-US" dirty="0" smtClean="0">
              <a:latin typeface="Arial" pitchFamily="34" charset="0"/>
              <a:ea typeface="ＭＳ Ｐゴシック" pitchFamily="34" charset="-128"/>
              <a:cs typeface="Arial" pitchFamily="34" charset="0"/>
            </a:endParaRPr>
          </a:p>
          <a:p>
            <a:r>
              <a:rPr lang="en-US" dirty="0" smtClean="0">
                <a:latin typeface="Arial" pitchFamily="34" charset="0"/>
                <a:ea typeface="ＭＳ Ｐゴシック" pitchFamily="34" charset="-128"/>
                <a:cs typeface="Arial" pitchFamily="34" charset="0"/>
              </a:rPr>
              <a:t>* As part of that plan, DHHS Secretary </a:t>
            </a:r>
            <a:r>
              <a:rPr lang="en-US" dirty="0" err="1" smtClean="0">
                <a:latin typeface="Arial" pitchFamily="34" charset="0"/>
                <a:ea typeface="ＭＳ Ｐゴシック" pitchFamily="34" charset="-128"/>
                <a:cs typeface="Arial" pitchFamily="34" charset="0"/>
              </a:rPr>
              <a:t>Sebelius</a:t>
            </a:r>
            <a:r>
              <a:rPr lang="en-US" dirty="0" smtClean="0">
                <a:latin typeface="Arial" pitchFamily="34" charset="0"/>
                <a:ea typeface="ＭＳ Ｐゴシック" pitchFamily="34" charset="-128"/>
                <a:cs typeface="Arial" pitchFamily="34" charset="0"/>
              </a:rPr>
              <a:t> announced last week that NIH would make available $50 million for Alzheimer</a:t>
            </a:r>
            <a:r>
              <a:rPr lang="en-US" altLang="en-US" dirty="0" smtClean="0">
                <a:latin typeface="Arial" pitchFamily="34" charset="0"/>
                <a:ea typeface="ＭＳ Ｐゴシック" pitchFamily="34" charset="-128"/>
                <a:cs typeface="Arial" pitchFamily="34" charset="0"/>
              </a:rPr>
              <a:t>’</a:t>
            </a:r>
            <a:r>
              <a:rPr lang="en-US" dirty="0" smtClean="0">
                <a:latin typeface="Arial" pitchFamily="34" charset="0"/>
                <a:ea typeface="ＭＳ Ｐゴシック" pitchFamily="34" charset="-128"/>
                <a:cs typeface="Arial" pitchFamily="34" charset="0"/>
              </a:rPr>
              <a:t>s research in Fiscal Year 2012 and then $80 million in Fiscal Year 2013. </a:t>
            </a:r>
          </a:p>
          <a:p>
            <a:endParaRPr lang="en-US" dirty="0" smtClean="0">
              <a:latin typeface="Arial" pitchFamily="34" charset="0"/>
              <a:ea typeface="ＭＳ Ｐゴシック" pitchFamily="34" charset="-128"/>
              <a:cs typeface="Arial" pitchFamily="34" charset="0"/>
            </a:endParaRPr>
          </a:p>
          <a:p>
            <a:r>
              <a:rPr lang="en-US" dirty="0" smtClean="0">
                <a:latin typeface="Arial" pitchFamily="34" charset="0"/>
                <a:ea typeface="ＭＳ Ｐゴシック" pitchFamily="34" charset="-128"/>
                <a:cs typeface="Arial" pitchFamily="34" charset="0"/>
              </a:rPr>
              <a:t>These</a:t>
            </a:r>
            <a:r>
              <a:rPr lang="en-US" baseline="0" dirty="0" smtClean="0">
                <a:latin typeface="Arial" pitchFamily="34" charset="0"/>
                <a:ea typeface="ＭＳ Ｐゴシック" pitchFamily="34" charset="-128"/>
                <a:cs typeface="Arial" pitchFamily="34" charset="0"/>
              </a:rPr>
              <a:t> efforts will include genomic studies aiming to identify genes that increase risk for the disease, and it is very likely that NHGRI will be involved in this research. The details about how NHGRI will become involved are actively being worked out, and we will undoubtedly have more to report on this at the May Council meeting. </a:t>
            </a:r>
            <a:endParaRPr lang="en-US" dirty="0" smtClean="0">
              <a:latin typeface="Arial" pitchFamily="34" charset="0"/>
              <a:ea typeface="ＭＳ Ｐゴシック" pitchFamily="34" charset="-128"/>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21</a:t>
            </a:fld>
            <a:endParaRPr lang="en-US" dirty="0" smtClean="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A huge</a:t>
            </a:r>
            <a:r>
              <a:rPr lang="en-US" baseline="0" dirty="0" smtClean="0">
                <a:latin typeface="Arial" pitchFamily="34" charset="0"/>
                <a:cs typeface="Arial" pitchFamily="34" charset="0"/>
              </a:rPr>
              <a:t> honor was bestowed upon NIH this past fall, when the </a:t>
            </a:r>
            <a:r>
              <a:rPr lang="en-US" dirty="0" smtClean="0">
                <a:latin typeface="Arial" pitchFamily="34" charset="0"/>
                <a:cs typeface="Arial" pitchFamily="34" charset="0"/>
              </a:rPr>
              <a:t>NIH Clinical Center was awarded</a:t>
            </a:r>
            <a:r>
              <a:rPr lang="en-US" baseline="0" dirty="0" smtClean="0">
                <a:latin typeface="Arial" pitchFamily="34" charset="0"/>
                <a:cs typeface="Arial" pitchFamily="34" charset="0"/>
              </a:rPr>
              <a:t> </a:t>
            </a:r>
            <a:r>
              <a:rPr lang="en-US" dirty="0" smtClean="0">
                <a:latin typeface="Arial" pitchFamily="34" charset="0"/>
                <a:cs typeface="Arial" pitchFamily="34" charset="0"/>
              </a:rPr>
              <a:t>the 2011 </a:t>
            </a:r>
            <a:r>
              <a:rPr lang="en-US" dirty="0" err="1" smtClean="0">
                <a:latin typeface="Arial" pitchFamily="34" charset="0"/>
                <a:cs typeface="Arial" pitchFamily="34" charset="0"/>
              </a:rPr>
              <a:t>Lasker</a:t>
            </a:r>
            <a:r>
              <a:rPr lang="en-US" dirty="0" smtClean="0">
                <a:latin typeface="Arial" pitchFamily="34" charset="0"/>
                <a:cs typeface="Arial" pitchFamily="34" charset="0"/>
              </a:rPr>
              <a:t>-Bloomberg Public Service Award.</a:t>
            </a:r>
          </a:p>
          <a:p>
            <a:endParaRPr lang="en-US" dirty="0" smtClean="0">
              <a:latin typeface="Arial" pitchFamily="34" charset="0"/>
              <a:cs typeface="Arial" pitchFamily="34" charset="0"/>
            </a:endParaRPr>
          </a:p>
          <a:p>
            <a:r>
              <a:rPr lang="en-US" dirty="0" smtClean="0">
                <a:latin typeface="Arial" pitchFamily="34" charset="0"/>
                <a:cs typeface="Arial" pitchFamily="34" charset="0"/>
              </a:rPr>
              <a:t>Largely</a:t>
            </a:r>
            <a:r>
              <a:rPr lang="en-US" baseline="0" dirty="0" smtClean="0">
                <a:latin typeface="Arial" pitchFamily="34" charset="0"/>
                <a:cs typeface="Arial" pitchFamily="34" charset="0"/>
              </a:rPr>
              <a:t> regarded as the ‘crown jewel’ of the NIH Intramural Research Program, the NIH </a:t>
            </a:r>
            <a:r>
              <a:rPr lang="en-US" dirty="0" smtClean="0">
                <a:latin typeface="Arial" pitchFamily="34" charset="0"/>
                <a:cs typeface="Arial" pitchFamily="34" charset="0"/>
              </a:rPr>
              <a:t>Clinical Center was given</a:t>
            </a:r>
            <a:r>
              <a:rPr lang="en-US" baseline="0" dirty="0" smtClean="0">
                <a:latin typeface="Arial" pitchFamily="34" charset="0"/>
                <a:cs typeface="Arial" pitchFamily="34" charset="0"/>
              </a:rPr>
              <a:t> this highly prestigious award </a:t>
            </a:r>
            <a:r>
              <a:rPr lang="en-US" dirty="0" smtClean="0">
                <a:latin typeface="Arial" pitchFamily="34" charset="0"/>
                <a:cs typeface="Arial" pitchFamily="34" charset="0"/>
              </a:rPr>
              <a:t>for serving as a model institution that has transformed scientific advances into innovative therapies and has provided high-quality care to numerous patients.</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22</a:t>
            </a:fld>
            <a:endParaRPr lang="en-US" dirty="0" smtClean="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In November, Secretary of State Hillary Rodham Clinton visited NIH to deliver a major</a:t>
            </a:r>
            <a:r>
              <a:rPr lang="en-US" baseline="0" dirty="0" smtClean="0">
                <a:latin typeface="Arial" pitchFamily="34" charset="0"/>
                <a:cs typeface="Arial" pitchFamily="34" charset="0"/>
              </a:rPr>
              <a:t> speech in which she called for </a:t>
            </a:r>
            <a:r>
              <a:rPr lang="en-US" dirty="0" smtClean="0">
                <a:latin typeface="Arial" pitchFamily="34" charset="0"/>
                <a:cs typeface="Arial" pitchFamily="34" charset="0"/>
              </a:rPr>
              <a:t>a renewed push for an “AIDS-free generation.”</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This speech</a:t>
            </a:r>
            <a:r>
              <a:rPr lang="en-US" baseline="0" dirty="0" smtClean="0">
                <a:latin typeface="Arial" pitchFamily="34" charset="0"/>
                <a:cs typeface="Arial" pitchFamily="34" charset="0"/>
              </a:rPr>
              <a:t> marked the </a:t>
            </a:r>
            <a:r>
              <a:rPr lang="en-US" dirty="0" smtClean="0">
                <a:latin typeface="Arial" pitchFamily="34" charset="0"/>
                <a:cs typeface="Arial" pitchFamily="34" charset="0"/>
              </a:rPr>
              <a:t>30</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year in the fight against HIV/AIDS</a:t>
            </a:r>
            <a:r>
              <a:rPr lang="en-US" baseline="0" dirty="0" smtClean="0">
                <a:latin typeface="Arial" pitchFamily="34" charset="0"/>
                <a:cs typeface="Arial" pitchFamily="34" charset="0"/>
              </a:rPr>
              <a:t> and </a:t>
            </a:r>
            <a:r>
              <a:rPr lang="en-US" dirty="0" smtClean="0">
                <a:latin typeface="Arial" pitchFamily="34" charset="0"/>
                <a:cs typeface="Arial" pitchFamily="34" charset="0"/>
              </a:rPr>
              <a:t>kicked off preparation for World AIDS Day activities and the international conference “AIDS 2012” (which will be held in Washington, D.C. next June). </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23</a:t>
            </a:fld>
            <a:endParaRPr lang="en-US" dirty="0" smtClean="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Recognizing the pervasive bottle</a:t>
            </a:r>
            <a:r>
              <a:rPr lang="en-US" baseline="0" dirty="0" smtClean="0">
                <a:latin typeface="Arial" pitchFamily="34" charset="0"/>
                <a:cs typeface="Arial" pitchFamily="34" charset="0"/>
              </a:rPr>
              <a:t>neck and challenges related to big data and informatics (an area of particular interest to NHGRI, this Council, and the genomics community), Francis Collins established a new working group of his Advisory Committee to the Director.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This working group aims to investigate </a:t>
            </a:r>
            <a:r>
              <a:rPr lang="en-US" dirty="0" smtClean="0">
                <a:latin typeface="Arial" pitchFamily="34" charset="0"/>
                <a:cs typeface="Arial" pitchFamily="34" charset="0"/>
              </a:rPr>
              <a:t>the management, integration, and analysis of large biomedical datasets.</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Called the NIH Data and Informatics</a:t>
            </a:r>
            <a:r>
              <a:rPr lang="en-US" baseline="0" dirty="0" smtClean="0">
                <a:latin typeface="Arial" pitchFamily="34" charset="0"/>
                <a:cs typeface="Arial" pitchFamily="34" charset="0"/>
              </a:rPr>
              <a:t> Working Group, this group </a:t>
            </a:r>
            <a:r>
              <a:rPr lang="en-US" dirty="0" smtClean="0">
                <a:latin typeface="Arial" pitchFamily="34" charset="0"/>
                <a:cs typeface="Arial" pitchFamily="34" charset="0"/>
              </a:rPr>
              <a:t>* is co-chaired by David </a:t>
            </a:r>
            <a:r>
              <a:rPr lang="en-US" dirty="0" err="1" smtClean="0">
                <a:latin typeface="Arial" pitchFamily="34" charset="0"/>
                <a:cs typeface="Arial" pitchFamily="34" charset="0"/>
              </a:rPr>
              <a:t>DeMets</a:t>
            </a:r>
            <a:r>
              <a:rPr lang="en-US" dirty="0" smtClean="0">
                <a:latin typeface="Arial" pitchFamily="34" charset="0"/>
                <a:cs typeface="Arial" pitchFamily="34" charset="0"/>
              </a:rPr>
              <a:t> (U. of Wisconsin) and Larry Tabak (NIH Deputy Director)</a:t>
            </a:r>
            <a:r>
              <a:rPr lang="en-US" baseline="0" dirty="0" smtClean="0">
                <a:latin typeface="Arial" pitchFamily="34" charset="0"/>
                <a:cs typeface="Arial" pitchFamily="34" charset="0"/>
              </a:rPr>
              <a:t> and includes members such as </a:t>
            </a:r>
            <a:r>
              <a:rPr lang="en-US" dirty="0" smtClean="0">
                <a:latin typeface="Arial" pitchFamily="34" charset="0"/>
                <a:cs typeface="Arial" pitchFamily="34" charset="0"/>
              </a:rPr>
              <a:t>Russ Altman, David Botstein, Dan </a:t>
            </a:r>
            <a:r>
              <a:rPr lang="en-US" dirty="0" err="1" smtClean="0">
                <a:latin typeface="Arial" pitchFamily="34" charset="0"/>
                <a:cs typeface="Arial" pitchFamily="34" charset="0"/>
              </a:rPr>
              <a:t>Masys</a:t>
            </a:r>
            <a:r>
              <a:rPr lang="en-US" dirty="0" smtClean="0">
                <a:latin typeface="Arial" pitchFamily="34" charset="0"/>
                <a:cs typeface="Arial" pitchFamily="34" charset="0"/>
              </a:rPr>
              <a:t>, and</a:t>
            </a:r>
            <a:r>
              <a:rPr lang="en-US" baseline="0" dirty="0" smtClean="0">
                <a:latin typeface="Arial" pitchFamily="34" charset="0"/>
                <a:cs typeface="Arial" pitchFamily="34" charset="0"/>
              </a:rPr>
              <a:t> Council member </a:t>
            </a:r>
            <a:r>
              <a:rPr lang="en-US" dirty="0" smtClean="0">
                <a:latin typeface="Arial" pitchFamily="34" charset="0"/>
                <a:cs typeface="Arial" pitchFamily="34" charset="0"/>
              </a:rPr>
              <a:t>Jill </a:t>
            </a:r>
            <a:r>
              <a:rPr lang="en-US" dirty="0" err="1" smtClean="0">
                <a:latin typeface="Arial" pitchFamily="34" charset="0"/>
                <a:cs typeface="Arial" pitchFamily="34" charset="0"/>
              </a:rPr>
              <a:t>Mesirov</a:t>
            </a:r>
            <a:r>
              <a:rPr lang="en-US" dirty="0" smtClean="0">
                <a:latin typeface="Arial" pitchFamily="34" charset="0"/>
                <a:cs typeface="Arial" pitchFamily="34" charset="0"/>
              </a:rPr>
              <a:t>.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Recommendations from the working group are due this summer. Meanwhile, NHGRI and NIGMS have been asked to </a:t>
            </a:r>
            <a:r>
              <a:rPr lang="en-US" baseline="0" dirty="0" smtClean="0">
                <a:latin typeface="Arial" pitchFamily="34" charset="0"/>
                <a:cs typeface="Arial" pitchFamily="34" charset="0"/>
              </a:rPr>
              <a:t>co-lead a trans-NIH working group to take those recommendations forward in the area of molecular data; other NIH working groups will deal with other areas (such as phenotype and imaging data).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24</a:t>
            </a:fld>
            <a:endParaRPr lang="en-US" dirty="0" smtClean="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itchFamily="34" charset="0"/>
                <a:cs typeface="Arial" pitchFamily="34" charset="0"/>
              </a:rPr>
              <a:t>As part of their deliberations, the NIH Data and Informatics Working Group has issued a Request for Information (RFI) to solicit </a:t>
            </a:r>
            <a:r>
              <a:rPr lang="en-US" dirty="0" smtClean="0">
                <a:latin typeface="Arial" pitchFamily="34" charset="0"/>
                <a:cs typeface="Arial" pitchFamily="34" charset="0"/>
              </a:rPr>
              <a:t>input from </a:t>
            </a:r>
            <a:r>
              <a:rPr lang="en-US" dirty="0">
                <a:latin typeface="Arial" pitchFamily="34" charset="0"/>
                <a:cs typeface="Arial" pitchFamily="34" charset="0"/>
              </a:rPr>
              <a:t>the community on a broad series of topics relevant to this complex area.</a:t>
            </a:r>
          </a:p>
          <a:p>
            <a:endParaRPr lang="en-US" dirty="0">
              <a:latin typeface="Arial" pitchFamily="34" charset="0"/>
              <a:cs typeface="Arial" pitchFamily="34" charset="0"/>
            </a:endParaRPr>
          </a:p>
          <a:p>
            <a:r>
              <a:rPr lang="en-US" dirty="0" smtClean="0">
                <a:latin typeface="Arial" pitchFamily="34" charset="0"/>
                <a:cs typeface="Arial" pitchFamily="34" charset="0"/>
              </a:rPr>
              <a:t>* A </a:t>
            </a:r>
            <a:r>
              <a:rPr lang="en-US" dirty="0">
                <a:latin typeface="Arial" pitchFamily="34" charset="0"/>
                <a:cs typeface="Arial" pitchFamily="34" charset="0"/>
              </a:rPr>
              <a:t>subset of those topics is listed here, while detailed subtopics can be found in the RFI </a:t>
            </a:r>
            <a:r>
              <a:rPr lang="en-US" dirty="0" smtClean="0">
                <a:latin typeface="Arial" pitchFamily="34" charset="0"/>
                <a:cs typeface="Arial" pitchFamily="34" charset="0"/>
              </a:rPr>
              <a:t>itself— </a:t>
            </a:r>
            <a:r>
              <a:rPr lang="en-US" dirty="0">
                <a:latin typeface="Arial" pitchFamily="34" charset="0"/>
                <a:cs typeface="Arial" pitchFamily="34" charset="0"/>
              </a:rPr>
              <a:t>a link to which </a:t>
            </a:r>
            <a:r>
              <a:rPr lang="en-US" dirty="0" smtClean="0">
                <a:latin typeface="Arial" pitchFamily="34" charset="0"/>
                <a:cs typeface="Arial" pitchFamily="34" charset="0"/>
              </a:rPr>
              <a:t>is available</a:t>
            </a:r>
            <a:r>
              <a:rPr lang="en-US" baseline="0" dirty="0" smtClean="0">
                <a:latin typeface="Arial" pitchFamily="34" charset="0"/>
                <a:cs typeface="Arial" pitchFamily="34" charset="0"/>
              </a:rPr>
              <a:t> as Document 12</a:t>
            </a:r>
            <a:r>
              <a:rPr lang="en-US" dirty="0" smtClean="0">
                <a:latin typeface="Arial" pitchFamily="34" charset="0"/>
                <a:cs typeface="Arial" pitchFamily="34" charset="0"/>
              </a:rPr>
              <a:t>. </a:t>
            </a:r>
            <a:r>
              <a:rPr lang="en-US" dirty="0">
                <a:latin typeface="Arial" pitchFamily="34" charset="0"/>
                <a:cs typeface="Arial" pitchFamily="34" charset="0"/>
              </a:rPr>
              <a:t/>
            </a:r>
            <a:br>
              <a:rPr lang="en-US" dirty="0">
                <a:latin typeface="Arial" pitchFamily="34" charset="0"/>
                <a:cs typeface="Arial" pitchFamily="34" charset="0"/>
              </a:rPr>
            </a:br>
            <a:r>
              <a:rPr lang="en-US" dirty="0">
                <a:latin typeface="Arial" pitchFamily="34" charset="0"/>
                <a:cs typeface="Arial" pitchFamily="34" charset="0"/>
              </a:rPr>
              <a:t/>
            </a:r>
            <a:br>
              <a:rPr lang="en-US" dirty="0">
                <a:latin typeface="Arial" pitchFamily="34" charset="0"/>
                <a:cs typeface="Arial" pitchFamily="34" charset="0"/>
              </a:rPr>
            </a:br>
            <a:r>
              <a:rPr lang="en-US" dirty="0">
                <a:latin typeface="Arial" pitchFamily="34" charset="0"/>
                <a:cs typeface="Arial" pitchFamily="34" charset="0"/>
              </a:rPr>
              <a:t>* The RFI will accept public comment through March 12, 2012.  </a:t>
            </a:r>
          </a:p>
          <a:p>
            <a:endParaRPr lang="en-US" dirty="0">
              <a:latin typeface="Arial" pitchFamily="34" charset="0"/>
              <a:cs typeface="Arial" pitchFamily="34" charset="0"/>
            </a:endParaRPr>
          </a:p>
          <a:p>
            <a:r>
              <a:rPr lang="en-US" dirty="0">
                <a:latin typeface="Arial" pitchFamily="34" charset="0"/>
                <a:cs typeface="Arial" pitchFamily="34" charset="0"/>
              </a:rPr>
              <a:t>Please share this link with your colleagues and any organizations that you feel are appropriate because the resulting information will inform both the current working group, </a:t>
            </a:r>
            <a:r>
              <a:rPr lang="en-US" dirty="0" smtClean="0">
                <a:latin typeface="Arial" pitchFamily="34" charset="0"/>
                <a:cs typeface="Arial" pitchFamily="34" charset="0"/>
              </a:rPr>
              <a:t>as well as the </a:t>
            </a:r>
            <a:r>
              <a:rPr lang="en-US" dirty="0">
                <a:latin typeface="Arial" pitchFamily="34" charset="0"/>
                <a:cs typeface="Arial" pitchFamily="34" charset="0"/>
              </a:rPr>
              <a:t>new working group that NHGRI and NIGMS will be co-leading.</a:t>
            </a:r>
          </a:p>
          <a:p>
            <a:endParaRPr lang="en-US" dirty="0" smtClean="0">
              <a:solidFill>
                <a:schemeClr val="bg1"/>
              </a:solidFill>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25</a:t>
            </a:fld>
            <a:endParaRPr lang="en-US" dirty="0" smtClean="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t> </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26</a:t>
            </a:fld>
            <a:endParaRPr lang="en-US" dirty="0" smtClean="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The legendary geneticist James Crow died January 4, 2012; he was 95 years old and still actively working at the University of Wisconsin</a:t>
            </a:r>
            <a:r>
              <a:rPr lang="en-US" baseline="0" dirty="0" smtClean="0">
                <a:latin typeface="Arial" pitchFamily="34" charset="0"/>
                <a:cs typeface="Arial" pitchFamily="34" charset="0"/>
              </a:rPr>
              <a:t> at the beginning of this academic year</a:t>
            </a:r>
            <a:r>
              <a:rPr lang="en-US" dirty="0" smtClean="0">
                <a:latin typeface="Arial" pitchFamily="34" charset="0"/>
                <a:cs typeface="Arial" pitchFamily="34" charset="0"/>
              </a:rPr>
              <a:t>.</a:t>
            </a:r>
          </a:p>
          <a:p>
            <a:endParaRPr lang="en-US" dirty="0" smtClean="0">
              <a:latin typeface="Arial" pitchFamily="34" charset="0"/>
              <a:cs typeface="Arial" pitchFamily="34" charset="0"/>
            </a:endParaRPr>
          </a:p>
          <a:p>
            <a:r>
              <a:rPr lang="en-US" dirty="0" smtClean="0">
                <a:latin typeface="Arial" pitchFamily="34" charset="0"/>
                <a:cs typeface="Arial" pitchFamily="34" charset="0"/>
              </a:rPr>
              <a:t>James Crow was a leader in the field of population genetics, who helped shape public policy about atomic radiation damage as well as the use of DNA in the courtroom.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He was also a highly regarded genetics</a:t>
            </a:r>
            <a:r>
              <a:rPr lang="en-US" baseline="0" dirty="0" smtClean="0">
                <a:latin typeface="Arial" pitchFamily="34" charset="0"/>
                <a:cs typeface="Arial" pitchFamily="34" charset="0"/>
              </a:rPr>
              <a:t> teacher; his ‘Crows Notes’ was a textbook widely used at the college level for introduction to genetics courses.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Eric Green took</a:t>
            </a:r>
            <a:r>
              <a:rPr lang="en-US" baseline="0" dirty="0" smtClean="0">
                <a:latin typeface="Arial" pitchFamily="34" charset="0"/>
                <a:cs typeface="Arial" pitchFamily="34" charset="0"/>
              </a:rPr>
              <a:t> Genetics 101 course that was taught by Jim Crow in 1979 (most substantive formal course in genetics I have taken); an awesome teacher.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27</a:t>
            </a:fld>
            <a:endParaRPr lang="en-US" dirty="0" smtClean="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898124">
              <a:defRPr/>
            </a:pPr>
            <a:r>
              <a:rPr lang="en-US" dirty="0" smtClean="0">
                <a:latin typeface="Arial" pitchFamily="34" charset="0"/>
                <a:cs typeface="Arial" pitchFamily="34" charset="0"/>
              </a:rPr>
              <a:t>Genetics pioneer Norton </a:t>
            </a:r>
            <a:r>
              <a:rPr lang="en-US" dirty="0" err="1" smtClean="0">
                <a:latin typeface="Arial" pitchFamily="34" charset="0"/>
                <a:cs typeface="Arial" pitchFamily="34" charset="0"/>
              </a:rPr>
              <a:t>Zinder</a:t>
            </a:r>
            <a:r>
              <a:rPr lang="en-US" baseline="0" dirty="0" smtClean="0">
                <a:latin typeface="Arial" pitchFamily="34" charset="0"/>
                <a:cs typeface="Arial" pitchFamily="34" charset="0"/>
              </a:rPr>
              <a:t> </a:t>
            </a:r>
            <a:r>
              <a:rPr lang="en-US" dirty="0" smtClean="0">
                <a:latin typeface="Arial" pitchFamily="34" charset="0"/>
                <a:cs typeface="Arial" pitchFamily="34" charset="0"/>
              </a:rPr>
              <a:t>died on February</a:t>
            </a:r>
            <a:r>
              <a:rPr lang="en-US" baseline="0" dirty="0" smtClean="0">
                <a:latin typeface="Arial" pitchFamily="34" charset="0"/>
                <a:cs typeface="Arial" pitchFamily="34" charset="0"/>
              </a:rPr>
              <a:t> 3</a:t>
            </a:r>
            <a:r>
              <a:rPr lang="en-US" dirty="0" smtClean="0">
                <a:latin typeface="Arial" pitchFamily="34" charset="0"/>
                <a:cs typeface="Arial" pitchFamily="34" charset="0"/>
              </a:rPr>
              <a:t>; he was 83 years old.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Dr. </a:t>
            </a:r>
            <a:r>
              <a:rPr lang="en-US" dirty="0" err="1" smtClean="0">
                <a:latin typeface="Arial" pitchFamily="34" charset="0"/>
                <a:cs typeface="Arial" pitchFamily="34" charset="0"/>
              </a:rPr>
              <a:t>Zinder</a:t>
            </a:r>
            <a:r>
              <a:rPr lang="en-US" dirty="0" smtClean="0">
                <a:latin typeface="Arial" pitchFamily="34" charset="0"/>
                <a:cs typeface="Arial" pitchFamily="34" charset="0"/>
              </a:rPr>
              <a:t> was involved some of</a:t>
            </a:r>
            <a:r>
              <a:rPr lang="en-US" baseline="0" dirty="0" smtClean="0">
                <a:latin typeface="Arial" pitchFamily="34" charset="0"/>
                <a:cs typeface="Arial" pitchFamily="34" charset="0"/>
              </a:rPr>
              <a:t> the early planning of the Human Genome Project. And in fact, </a:t>
            </a:r>
            <a:r>
              <a:rPr lang="en-US" dirty="0" smtClean="0">
                <a:latin typeface="Arial" pitchFamily="34" charset="0"/>
                <a:cs typeface="Arial" pitchFamily="34" charset="0"/>
              </a:rPr>
              <a:t>served as a member</a:t>
            </a:r>
            <a:r>
              <a:rPr lang="en-US" baseline="0" dirty="0" smtClean="0">
                <a:latin typeface="Arial" pitchFamily="34" charset="0"/>
                <a:cs typeface="Arial" pitchFamily="34" charset="0"/>
              </a:rPr>
              <a:t> </a:t>
            </a:r>
            <a:r>
              <a:rPr lang="en-US" dirty="0" smtClean="0">
                <a:latin typeface="Arial" pitchFamily="34" charset="0"/>
                <a:cs typeface="Arial" pitchFamily="34" charset="0"/>
              </a:rPr>
              <a:t>of this Advisory Council when we were still known as the National Center for Human Genome Research. </a:t>
            </a:r>
          </a:p>
          <a:p>
            <a:endParaRPr lang="en-US" dirty="0" smtClean="0">
              <a:latin typeface="Arial" pitchFamily="34" charset="0"/>
              <a:cs typeface="Arial" pitchFamily="34" charset="0"/>
            </a:endParaRPr>
          </a:p>
          <a:p>
            <a:pPr defTabSz="898124">
              <a:defRPr/>
            </a:pPr>
            <a:r>
              <a:rPr lang="en-US" dirty="0" smtClean="0">
                <a:latin typeface="Arial" pitchFamily="34" charset="0"/>
                <a:cs typeface="Arial" pitchFamily="34" charset="0"/>
              </a:rPr>
              <a:t>Among his many scientific accomplishments was the discovery of transduction in bacteria.</a:t>
            </a:r>
          </a:p>
          <a:p>
            <a:pPr defTabSz="898124">
              <a:defRPr/>
            </a:pPr>
            <a:endParaRPr lang="en-US" dirty="0" smtClean="0">
              <a:latin typeface="Arial" pitchFamily="34" charset="0"/>
              <a:cs typeface="Arial" pitchFamily="34" charset="0"/>
            </a:endParaRPr>
          </a:p>
          <a:p>
            <a:pPr defTabSz="898124">
              <a:defRPr/>
            </a:pPr>
            <a:r>
              <a:rPr lang="en-US" dirty="0" smtClean="0">
                <a:latin typeface="Arial" pitchFamily="34" charset="0"/>
                <a:cs typeface="Arial" pitchFamily="34" charset="0"/>
              </a:rPr>
              <a:t>He was a John D. Rockefeller Jr. Professor Emeritus at The Rockefeller University, where he spent his entire research career.</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28</a:t>
            </a:fld>
            <a:endParaRPr lang="en-US" dirty="0" smtClean="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en-US" dirty="0" smtClean="0">
                <a:latin typeface="Arial" pitchFamily="34" charset="0"/>
                <a:cs typeface="Arial" pitchFamily="34" charset="0"/>
              </a:rPr>
              <a:t>David </a:t>
            </a:r>
            <a:r>
              <a:rPr lang="en-US" dirty="0" err="1" smtClean="0">
                <a:latin typeface="Arial" pitchFamily="34" charset="0"/>
                <a:cs typeface="Arial" pitchFamily="34" charset="0"/>
              </a:rPr>
              <a:t>Altshuler</a:t>
            </a:r>
            <a:r>
              <a:rPr lang="en-US" dirty="0" smtClean="0">
                <a:latin typeface="Arial" pitchFamily="34" charset="0"/>
                <a:cs typeface="Arial" pitchFamily="34" charset="0"/>
              </a:rPr>
              <a:t> of the Broad Institute</a:t>
            </a:r>
            <a:r>
              <a:rPr lang="en-US" baseline="0" dirty="0" smtClean="0">
                <a:latin typeface="Arial" pitchFamily="34" charset="0"/>
                <a:cs typeface="Arial" pitchFamily="34" charset="0"/>
              </a:rPr>
              <a:t> and Harvard University </a:t>
            </a:r>
            <a:r>
              <a:rPr lang="en-US" dirty="0" smtClean="0">
                <a:latin typeface="Arial" pitchFamily="34" charset="0"/>
                <a:cs typeface="Arial" pitchFamily="34" charset="0"/>
              </a:rPr>
              <a:t>was given the 2011 Curt Stern Award by the ASHG. </a:t>
            </a:r>
          </a:p>
          <a:p>
            <a:pPr>
              <a:spcBef>
                <a:spcPct val="0"/>
              </a:spcBef>
            </a:pPr>
            <a:endParaRPr lang="en-US" dirty="0" smtClean="0">
              <a:latin typeface="Arial" pitchFamily="34" charset="0"/>
              <a:cs typeface="Arial" pitchFamily="34" charset="0"/>
            </a:endParaRPr>
          </a:p>
          <a:p>
            <a:pPr>
              <a:spcBef>
                <a:spcPct val="0"/>
              </a:spcBef>
            </a:pPr>
            <a:r>
              <a:rPr lang="en-US" dirty="0" smtClean="0">
                <a:latin typeface="Arial" pitchFamily="34" charset="0"/>
                <a:cs typeface="Arial" pitchFamily="34" charset="0"/>
              </a:rPr>
              <a:t>David was honored “for his outstanding contributions as a leader in the study of human genetic variation and its application to common, complex diseases using tools and knowledge gained from the Human Genome Project.”</a:t>
            </a:r>
          </a:p>
          <a:p>
            <a:pPr>
              <a:spcBef>
                <a:spcPct val="0"/>
              </a:spcBef>
            </a:pPr>
            <a:endParaRPr lang="en-US" dirty="0" smtClean="0">
              <a:latin typeface="Arial" pitchFamily="34" charset="0"/>
              <a:cs typeface="Arial" pitchFamily="34" charset="0"/>
            </a:endParaRPr>
          </a:p>
          <a:p>
            <a:pPr>
              <a:spcBef>
                <a:spcPct val="0"/>
              </a:spcBef>
            </a:pPr>
            <a:r>
              <a:rPr lang="en-US" dirty="0" smtClean="0">
                <a:latin typeface="Arial" pitchFamily="34" charset="0"/>
                <a:cs typeface="Arial" pitchFamily="34" charset="0"/>
              </a:rPr>
              <a:t>The Curt Stern Award is given annually by the ASHG in recognition of major scientific achievement in human genetics that has occurred in the last 10 years. </a:t>
            </a:r>
          </a:p>
          <a:p>
            <a:pPr>
              <a:spcBef>
                <a:spcPct val="0"/>
              </a:spcBef>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29</a:t>
            </a:fld>
            <a:endParaRPr lang="en-US" dirty="0" smtClean="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There</a:t>
            </a:r>
            <a:r>
              <a:rPr lang="en-US" baseline="0" dirty="0" smtClean="0">
                <a:latin typeface="Arial" pitchFamily="34" charset="0"/>
                <a:cs typeface="Arial" pitchFamily="34" charset="0"/>
              </a:rPr>
              <a:t> will be m</a:t>
            </a:r>
            <a:r>
              <a:rPr lang="en-US" dirty="0" smtClean="0">
                <a:latin typeface="Arial" pitchFamily="34" charset="0"/>
                <a:cs typeface="Arial" pitchFamily="34" charset="0"/>
              </a:rPr>
              <a:t>ultiple other presentations during the Open Session of this Council meeting.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My Director’s Report is tailored </a:t>
            </a:r>
            <a:r>
              <a:rPr lang="en-US" u="sng" dirty="0" smtClean="0">
                <a:latin typeface="Arial" pitchFamily="34" charset="0"/>
                <a:cs typeface="Arial" pitchFamily="34" charset="0"/>
              </a:rPr>
              <a:t>around</a:t>
            </a:r>
            <a:r>
              <a:rPr lang="en-US" dirty="0" smtClean="0">
                <a:latin typeface="Arial" pitchFamily="34" charset="0"/>
                <a:cs typeface="Arial" pitchFamily="34" charset="0"/>
              </a:rPr>
              <a:t> these presentations; by that I mean</a:t>
            </a:r>
            <a:r>
              <a:rPr lang="en-US" baseline="0" dirty="0" smtClean="0">
                <a:latin typeface="Arial" pitchFamily="34" charset="0"/>
                <a:cs typeface="Arial" pitchFamily="34" charset="0"/>
              </a:rPr>
              <a:t> </a:t>
            </a:r>
            <a:r>
              <a:rPr lang="en-US" dirty="0" smtClean="0">
                <a:latin typeface="Arial" pitchFamily="34" charset="0"/>
                <a:cs typeface="Arial" pitchFamily="34" charset="0"/>
              </a:rPr>
              <a:t>that I will not discuss in any detail the</a:t>
            </a:r>
            <a:r>
              <a:rPr lang="en-US" baseline="0" dirty="0" smtClean="0">
                <a:latin typeface="Arial" pitchFamily="34" charset="0"/>
                <a:cs typeface="Arial" pitchFamily="34" charset="0"/>
              </a:rPr>
              <a:t> </a:t>
            </a:r>
            <a:r>
              <a:rPr lang="en-US" dirty="0" smtClean="0">
                <a:latin typeface="Arial" pitchFamily="34" charset="0"/>
                <a:cs typeface="Arial" pitchFamily="34" charset="0"/>
              </a:rPr>
              <a:t>topics that others will be covering</a:t>
            </a:r>
            <a:r>
              <a:rPr lang="en-US" baseline="0" dirty="0" smtClean="0">
                <a:latin typeface="Arial" pitchFamily="34" charset="0"/>
                <a:cs typeface="Arial" pitchFamily="34" charset="0"/>
              </a:rPr>
              <a:t> </a:t>
            </a:r>
            <a:r>
              <a:rPr lang="en-US" dirty="0" smtClean="0">
                <a:latin typeface="Arial" pitchFamily="34" charset="0"/>
                <a:cs typeface="Arial" pitchFamily="34" charset="0"/>
              </a:rPr>
              <a:t>in greater depth.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 *</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a:t>
            </a:fld>
            <a:endParaRPr lang="en-US" dirty="0" smtClean="0">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itchFamily="34" charset="0"/>
                <a:cs typeface="Arial" pitchFamily="34" charset="0"/>
              </a:rPr>
              <a:t>Andrew Feinberg of Johns Hopkins University and NHGRI grantee was given an NIH Director’s Pioneer Award. </a:t>
            </a:r>
          </a:p>
          <a:p>
            <a:endParaRPr lang="en-US" dirty="0">
              <a:latin typeface="Arial" pitchFamily="34" charset="0"/>
              <a:cs typeface="Arial" pitchFamily="34" charset="0"/>
            </a:endParaRPr>
          </a:p>
          <a:p>
            <a:r>
              <a:rPr lang="en-US" dirty="0">
                <a:latin typeface="Arial" pitchFamily="34" charset="0"/>
                <a:cs typeface="Arial" pitchFamily="34" charset="0"/>
              </a:rPr>
              <a:t>This award was based on a proposal entitled “A General Stochastic Epigenetic Model For Evolution, Development, and Disease.”</a:t>
            </a:r>
          </a:p>
          <a:p>
            <a:pPr>
              <a:spcBef>
                <a:spcPct val="0"/>
              </a:spcBef>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30</a:t>
            </a:fld>
            <a:endParaRPr lang="en-US" dirty="0" smtClean="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err="1" smtClean="0">
                <a:latin typeface="Arial" pitchFamily="34" charset="0"/>
                <a:cs typeface="Arial" pitchFamily="34" charset="0"/>
              </a:rPr>
              <a:t>Keolu</a:t>
            </a:r>
            <a:r>
              <a:rPr lang="en-US" dirty="0" smtClean="0">
                <a:latin typeface="Arial" pitchFamily="34" charset="0"/>
                <a:cs typeface="Arial" pitchFamily="34" charset="0"/>
              </a:rPr>
              <a:t> Fox was a participant in the NHGRI Diversity Action Plan program, spent a couple of years in the NHGRI Intramural Research Program, and is now on an F31 fellowship at the University of Washington.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He was recently awarded the “Best Graduate Student Presenter for Genetics” at the Society for Advancement of Chicanos and Native Americans in Science National Conference.</a:t>
            </a: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31</a:t>
            </a:fld>
            <a:endParaRPr lang="en-US" dirty="0" smtClean="0">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err="1" smtClean="0">
                <a:latin typeface="Arial" pitchFamily="34" charset="0"/>
                <a:cs typeface="Arial" pitchFamily="34" charset="0"/>
              </a:rPr>
              <a:t>Manolis</a:t>
            </a:r>
            <a:r>
              <a:rPr lang="en-US" dirty="0" smtClean="0">
                <a:latin typeface="Arial" pitchFamily="34" charset="0"/>
                <a:cs typeface="Arial" pitchFamily="34" charset="0"/>
              </a:rPr>
              <a:t> </a:t>
            </a:r>
            <a:r>
              <a:rPr lang="en-US" dirty="0" err="1" smtClean="0">
                <a:latin typeface="Arial" pitchFamily="34" charset="0"/>
                <a:cs typeface="Arial" pitchFamily="34" charset="0"/>
              </a:rPr>
              <a:t>Kellis</a:t>
            </a:r>
            <a:r>
              <a:rPr lang="en-US" dirty="0" smtClean="0">
                <a:latin typeface="Arial" pitchFamily="34" charset="0"/>
                <a:cs typeface="Arial" pitchFamily="34" charset="0"/>
              </a:rPr>
              <a:t>, an associate professor in the Department of Electrical Engineering and Computer Science at MIT, was awarded the 2011 </a:t>
            </a:r>
            <a:r>
              <a:rPr lang="en-US" dirty="0" err="1" smtClean="0">
                <a:latin typeface="Arial" pitchFamily="34" charset="0"/>
                <a:cs typeface="Arial" pitchFamily="34" charset="0"/>
              </a:rPr>
              <a:t>Niki</a:t>
            </a:r>
            <a:r>
              <a:rPr lang="en-US" dirty="0" smtClean="0">
                <a:latin typeface="Arial" pitchFamily="34" charset="0"/>
                <a:cs typeface="Arial" pitchFamily="34" charset="0"/>
              </a:rPr>
              <a:t> Award by the Athens Information Technology Center of Excellence for Research and Education.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The award, which is presented annually, honors prominent Greeks or individuals of Greek descent who are internationally recognized for their contributions to science and technology and who</a:t>
            </a:r>
            <a:r>
              <a:rPr lang="en-US" baseline="0" dirty="0" smtClean="0">
                <a:latin typeface="Arial" pitchFamily="34" charset="0"/>
                <a:cs typeface="Arial" pitchFamily="34" charset="0"/>
              </a:rPr>
              <a:t> inspire </a:t>
            </a:r>
            <a:r>
              <a:rPr lang="en-US" dirty="0" smtClean="0">
                <a:latin typeface="Arial" pitchFamily="34" charset="0"/>
                <a:cs typeface="Arial" pitchFamily="34" charset="0"/>
              </a:rPr>
              <a:t>a new generation of scientists. </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32</a:t>
            </a:fld>
            <a:endParaRPr lang="en-US" dirty="0" smtClean="0">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Another individual well-known</a:t>
            </a:r>
            <a:r>
              <a:rPr lang="en-US" baseline="0" dirty="0" smtClean="0">
                <a:latin typeface="Arial" pitchFamily="34" charset="0"/>
                <a:cs typeface="Arial" pitchFamily="34" charset="0"/>
              </a:rPr>
              <a:t> to NHGRI, </a:t>
            </a:r>
            <a:r>
              <a:rPr lang="en-US" dirty="0" smtClean="0">
                <a:latin typeface="Arial" pitchFamily="34" charset="0"/>
                <a:cs typeface="Arial" pitchFamily="34" charset="0"/>
              </a:rPr>
              <a:t>Harold Shapiro, will receive the Public Welfare Medal— the National Academy of Science's most prestigious award.</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The medal is presented annually to honor someone demonstrating extraordinary use of science for the public good. Throughout his career, Harold has helped to shape science and public policy.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The Public Welfare Medal will be presented to Shapiro on April 30 during the Academy’s 149th annual meeting. Previous recipients of the medal include Neal Lane, Maxine Singer, C. Everett Koop, and Carl Sagan.</a:t>
            </a: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33</a:t>
            </a:fld>
            <a:endParaRPr lang="en-US" dirty="0" smtClean="0">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Shown here are newly elected leaders of ASHG.</a:t>
            </a:r>
            <a:r>
              <a:rPr lang="en-US" baseline="0" dirty="0" smtClean="0">
                <a:latin typeface="Arial" pitchFamily="34" charset="0"/>
                <a:cs typeface="Arial" pitchFamily="34" charset="0"/>
              </a:rPr>
              <a:t>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All are good friends,</a:t>
            </a:r>
            <a:r>
              <a:rPr lang="en-US" baseline="0" dirty="0" smtClean="0">
                <a:latin typeface="Arial" pitchFamily="34" charset="0"/>
                <a:cs typeface="Arial" pitchFamily="34" charset="0"/>
              </a:rPr>
              <a:t> colleagues, grantees, and/or advisors </a:t>
            </a:r>
            <a:r>
              <a:rPr lang="en-US" dirty="0" smtClean="0">
                <a:latin typeface="Arial" pitchFamily="34" charset="0"/>
                <a:cs typeface="Arial" pitchFamily="34" charset="0"/>
              </a:rPr>
              <a:t>of NHGRI.</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34</a:t>
            </a:fld>
            <a:endParaRPr lang="en-US" dirty="0" smtClean="0">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Similarly, a number of individuals with ties</a:t>
            </a:r>
            <a:r>
              <a:rPr lang="en-US" baseline="0" dirty="0" smtClean="0">
                <a:latin typeface="Arial" pitchFamily="34" charset="0"/>
                <a:cs typeface="Arial" pitchFamily="34" charset="0"/>
              </a:rPr>
              <a:t> to NHGRI </a:t>
            </a:r>
            <a:r>
              <a:rPr lang="en-US" dirty="0" smtClean="0">
                <a:latin typeface="Arial" pitchFamily="34" charset="0"/>
                <a:cs typeface="Arial" pitchFamily="34" charset="0"/>
              </a:rPr>
              <a:t>were recently elected to the Institute of Medicine. </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35</a:t>
            </a:fld>
            <a:endParaRPr lang="en-US" dirty="0" smtClean="0">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And the same holds true for recently elected Fellows of AAAS.</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36</a:t>
            </a:fld>
            <a:endParaRPr lang="en-US" dirty="0" smtClean="0">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ea typeface="ＭＳ Ｐゴシック" pitchFamily="34" charset="-128"/>
                <a:cs typeface="Arial" pitchFamily="34" charset="0"/>
              </a:rPr>
              <a:t>Last fall, Congress passed the Leahy-Smith America Invents Act, reforming U.S. patent law to align it with the systems used by other countries. Of interest, buried within this Act is a requirement for the U.S. Patent and Trademark Office to conduct a study on genetic testing. </a:t>
            </a:r>
          </a:p>
          <a:p>
            <a:endParaRPr lang="en-US" dirty="0" smtClean="0">
              <a:latin typeface="Arial" pitchFamily="34" charset="0"/>
              <a:ea typeface="ＭＳ Ｐゴシック" pitchFamily="34" charset="-128"/>
              <a:cs typeface="Arial" pitchFamily="34" charset="0"/>
            </a:endParaRPr>
          </a:p>
          <a:p>
            <a:r>
              <a:rPr lang="en-US" dirty="0" smtClean="0">
                <a:latin typeface="Arial" pitchFamily="34" charset="0"/>
                <a:ea typeface="ＭＳ Ｐゴシック" pitchFamily="34" charset="-128"/>
                <a:cs typeface="Arial" pitchFamily="34" charset="0"/>
              </a:rPr>
              <a:t>Specifically, the law requires that the PTO prepare a report for Congress on </a:t>
            </a:r>
            <a:r>
              <a:rPr lang="en-US" altLang="en-US" dirty="0" smtClean="0">
                <a:latin typeface="Arial" pitchFamily="34" charset="0"/>
                <a:ea typeface="ＭＳ Ｐゴシック" pitchFamily="34" charset="-128"/>
                <a:cs typeface="Arial" pitchFamily="34" charset="0"/>
              </a:rPr>
              <a:t>“</a:t>
            </a:r>
            <a:r>
              <a:rPr lang="en-US" dirty="0" smtClean="0">
                <a:latin typeface="Arial" pitchFamily="34" charset="0"/>
                <a:ea typeface="ＭＳ Ｐゴシック" pitchFamily="34" charset="-128"/>
                <a:cs typeface="Arial" pitchFamily="34" charset="0"/>
              </a:rPr>
              <a:t>effective ways to provide independent, confirming genetic diagnostic test activity where gene patents and exclusive licensing for primary genetic diagnostic tests exist.</a:t>
            </a:r>
            <a:r>
              <a:rPr lang="en-US" altLang="en-US" dirty="0" smtClean="0">
                <a:latin typeface="Arial" pitchFamily="34" charset="0"/>
                <a:ea typeface="ＭＳ Ｐゴシック" pitchFamily="34" charset="-128"/>
                <a:cs typeface="Arial" pitchFamily="34" charset="0"/>
              </a:rPr>
              <a:t>”  The study is designed to examine the concern that gene patents and exclusive licenses can prevent patient access to genetic testing. </a:t>
            </a:r>
          </a:p>
          <a:p>
            <a:endParaRPr lang="en-US" altLang="en-US" dirty="0" smtClean="0">
              <a:latin typeface="Arial" pitchFamily="34" charset="0"/>
              <a:ea typeface="ＭＳ Ｐゴシック" pitchFamily="34" charset="-128"/>
              <a:cs typeface="Arial" pitchFamily="34" charset="0"/>
            </a:endParaRPr>
          </a:p>
          <a:p>
            <a:r>
              <a:rPr lang="en-US" altLang="en-US" dirty="0" smtClean="0">
                <a:latin typeface="Arial" pitchFamily="34" charset="0"/>
                <a:ea typeface="ＭＳ Ｐゴシック" pitchFamily="34" charset="-128"/>
                <a:cs typeface="Arial" pitchFamily="34" charset="0"/>
              </a:rPr>
              <a:t>The report is due to Congress by </a:t>
            </a:r>
            <a:r>
              <a:rPr lang="en-US" dirty="0" smtClean="0">
                <a:latin typeface="Arial" pitchFamily="34" charset="0"/>
                <a:ea typeface="ＭＳ Ｐゴシック" pitchFamily="34" charset="-128"/>
                <a:cs typeface="Arial" pitchFamily="34" charset="0"/>
              </a:rPr>
              <a:t>June 16 this year, and the PTO</a:t>
            </a:r>
            <a:r>
              <a:rPr lang="en-US" baseline="0" dirty="0" smtClean="0">
                <a:latin typeface="Arial" pitchFamily="34" charset="0"/>
                <a:ea typeface="ＭＳ Ｐゴシック" pitchFamily="34" charset="-128"/>
                <a:cs typeface="Arial" pitchFamily="34" charset="0"/>
              </a:rPr>
              <a:t> is </a:t>
            </a:r>
            <a:r>
              <a:rPr lang="en-US" dirty="0" smtClean="0">
                <a:latin typeface="Arial" pitchFamily="34" charset="0"/>
                <a:ea typeface="ＭＳ Ｐゴシック" pitchFamily="34" charset="-128"/>
                <a:cs typeface="Arial" pitchFamily="34" charset="0"/>
              </a:rPr>
              <a:t>holding public hearings</a:t>
            </a:r>
            <a:r>
              <a:rPr lang="en-US" baseline="0" dirty="0" smtClean="0">
                <a:latin typeface="Arial" pitchFamily="34" charset="0"/>
                <a:ea typeface="ＭＳ Ｐゴシック" pitchFamily="34" charset="-128"/>
                <a:cs typeface="Arial" pitchFamily="34" charset="0"/>
              </a:rPr>
              <a:t> in February and in March. T</a:t>
            </a:r>
            <a:r>
              <a:rPr lang="en-US" dirty="0" smtClean="0">
                <a:latin typeface="Arial" pitchFamily="34" charset="0"/>
                <a:ea typeface="ＭＳ Ｐゴシック" pitchFamily="34" charset="-128"/>
                <a:cs typeface="Arial" pitchFamily="34" charset="0"/>
              </a:rPr>
              <a:t>he public is further invited to submit written comments to the agency by March 26. </a:t>
            </a:r>
          </a:p>
          <a:p>
            <a:endParaRPr lang="en-US" dirty="0" smtClean="0">
              <a:latin typeface="Arial" pitchFamily="34" charset="0"/>
              <a:ea typeface="ＭＳ Ｐゴシック" pitchFamily="34" charset="-128"/>
              <a:cs typeface="Arial" pitchFamily="34" charset="0"/>
            </a:endParaRPr>
          </a:p>
          <a:p>
            <a:r>
              <a:rPr lang="en-US" dirty="0" smtClean="0">
                <a:latin typeface="Arial" pitchFamily="34" charset="0"/>
                <a:ea typeface="ＭＳ Ｐゴシック" pitchFamily="34" charset="-128"/>
                <a:cs typeface="Arial" pitchFamily="34" charset="0"/>
              </a:rPr>
              <a:t> I will plan to report back on their findings at a future Council meeting.</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37</a:t>
            </a:fld>
            <a:endParaRPr lang="en-US" dirty="0" smtClean="0">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ea typeface="ＭＳ Ｐゴシック" pitchFamily="34" charset="-128"/>
                <a:cs typeface="Arial" pitchFamily="34" charset="0"/>
              </a:rPr>
              <a:t>On February 2, 2012, the Presidential Commission for the Study of Bioethical Issues met in San Francisco to discuss bioethical issues associated with whole-genome sequencing. </a:t>
            </a:r>
          </a:p>
          <a:p>
            <a:endParaRPr lang="en-US" dirty="0" smtClean="0">
              <a:latin typeface="Arial" pitchFamily="34" charset="0"/>
              <a:ea typeface="ＭＳ Ｐゴシック" pitchFamily="34" charset="-128"/>
              <a:cs typeface="Arial" pitchFamily="34" charset="0"/>
            </a:endParaRPr>
          </a:p>
          <a:p>
            <a:r>
              <a:rPr lang="en-US" dirty="0" smtClean="0">
                <a:latin typeface="Arial" pitchFamily="34" charset="0"/>
                <a:ea typeface="ＭＳ Ｐゴシック" pitchFamily="34" charset="-128"/>
                <a:cs typeface="Arial" pitchFamily="34" charset="0"/>
              </a:rPr>
              <a:t>The Commission heard from a number of experts, including former NHGRI Council members Richard Gibbs and </a:t>
            </a:r>
            <a:r>
              <a:rPr lang="en-US" dirty="0" err="1" smtClean="0">
                <a:latin typeface="Arial" pitchFamily="34" charset="0"/>
                <a:ea typeface="ＭＳ Ｐゴシック" pitchFamily="34" charset="-128"/>
                <a:cs typeface="Arial" pitchFamily="34" charset="0"/>
              </a:rPr>
              <a:t>Pilar</a:t>
            </a:r>
            <a:r>
              <a:rPr lang="en-US" dirty="0" smtClean="0">
                <a:latin typeface="Arial" pitchFamily="34" charset="0"/>
                <a:ea typeface="ＭＳ Ｐゴシック" pitchFamily="34" charset="-128"/>
                <a:cs typeface="Arial" pitchFamily="34" charset="0"/>
              </a:rPr>
              <a:t> </a:t>
            </a:r>
            <a:r>
              <a:rPr lang="en-US" dirty="0" err="1" smtClean="0">
                <a:latin typeface="Arial" pitchFamily="34" charset="0"/>
                <a:ea typeface="ＭＳ Ｐゴシック" pitchFamily="34" charset="-128"/>
                <a:cs typeface="Arial" pitchFamily="34" charset="0"/>
              </a:rPr>
              <a:t>Ossario</a:t>
            </a:r>
            <a:r>
              <a:rPr lang="en-US" dirty="0" smtClean="0">
                <a:latin typeface="Arial" pitchFamily="34" charset="0"/>
                <a:ea typeface="ＭＳ Ｐゴシック" pitchFamily="34" charset="-128"/>
                <a:cs typeface="Arial" pitchFamily="34" charset="0"/>
              </a:rPr>
              <a:t>. </a:t>
            </a:r>
          </a:p>
          <a:p>
            <a:endParaRPr lang="en-US" dirty="0" smtClean="0">
              <a:latin typeface="Arial" pitchFamily="34" charset="0"/>
              <a:ea typeface="ＭＳ Ｐゴシック" pitchFamily="34" charset="-128"/>
              <a:cs typeface="Arial" pitchFamily="34" charset="0"/>
            </a:endParaRPr>
          </a:p>
          <a:p>
            <a:r>
              <a:rPr lang="en-US" dirty="0" smtClean="0">
                <a:latin typeface="Arial" pitchFamily="34" charset="0"/>
                <a:ea typeface="ＭＳ Ｐゴシック" pitchFamily="34" charset="-128"/>
                <a:cs typeface="Arial" pitchFamily="34" charset="0"/>
              </a:rPr>
              <a:t>The Commission's focus was mainly on issues of privacy, although the discussions frequently returned to the issue of consent and how to make it meaningfully 'informed' in the light of very low genomic literacy among clinicians and the general public. </a:t>
            </a:r>
          </a:p>
          <a:p>
            <a:endParaRPr lang="en-US" dirty="0" smtClean="0">
              <a:latin typeface="Arial" pitchFamily="34" charset="0"/>
              <a:ea typeface="ＭＳ Ｐゴシック" pitchFamily="34" charset="-128"/>
              <a:cs typeface="Arial" pitchFamily="34" charset="0"/>
            </a:endParaRPr>
          </a:p>
          <a:p>
            <a:r>
              <a:rPr lang="en-US" dirty="0" smtClean="0">
                <a:latin typeface="Arial" pitchFamily="34" charset="0"/>
                <a:ea typeface="ＭＳ Ｐゴシック" pitchFamily="34" charset="-128"/>
                <a:cs typeface="Arial" pitchFamily="34" charset="0"/>
              </a:rPr>
              <a:t>The Commission will be publishing a report on the subject later this year, and NHGRI staff are in close contact with the Commission</a:t>
            </a:r>
            <a:r>
              <a:rPr lang="en-US" altLang="en-US" dirty="0" smtClean="0">
                <a:latin typeface="Arial" pitchFamily="34" charset="0"/>
                <a:ea typeface="ＭＳ Ｐゴシック" pitchFamily="34" charset="-128"/>
                <a:cs typeface="Arial" pitchFamily="34" charset="0"/>
              </a:rPr>
              <a:t>’</a:t>
            </a:r>
            <a:r>
              <a:rPr lang="en-US" dirty="0" smtClean="0">
                <a:latin typeface="Arial" pitchFamily="34" charset="0"/>
                <a:ea typeface="ＭＳ Ｐゴシック" pitchFamily="34" charset="-128"/>
                <a:cs typeface="Arial" pitchFamily="34" charset="0"/>
              </a:rPr>
              <a:t>s staff both to serve as a resource for any information they might need and to provide input on the possible directions the Commission might pursue.</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38</a:t>
            </a:fld>
            <a:endParaRPr lang="en-US" dirty="0" smtClean="0">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smtClean="0">
                <a:latin typeface="Arial" pitchFamily="34" charset="0"/>
                <a:cs typeface="Arial" pitchFamily="34" charset="0"/>
              </a:rPr>
              <a:t>This past July, the IOM Roundtable on Translating Genomic-Based Research for Health hosted a workshop to highlight and identify the challenges and opportunities in integrating large-scale genomic information into clinical practice.</a:t>
            </a:r>
          </a:p>
          <a:p>
            <a:endParaRPr lang="en-US" b="0" dirty="0" smtClean="0">
              <a:latin typeface="Arial" pitchFamily="34" charset="0"/>
              <a:cs typeface="Arial" pitchFamily="34" charset="0"/>
            </a:endParaRPr>
          </a:p>
          <a:p>
            <a:r>
              <a:rPr lang="en-US" b="0" dirty="0" smtClean="0">
                <a:latin typeface="Arial" pitchFamily="34" charset="0"/>
                <a:cs typeface="Arial" pitchFamily="34" charset="0"/>
              </a:rPr>
              <a:t>The main objective of the workshop was to start a discussion on what needs to be done to prepare the necessary infrastructure and to address the various challenges for realizing genomic medicine. </a:t>
            </a:r>
          </a:p>
          <a:p>
            <a:endParaRPr lang="en-US" b="0" dirty="0" smtClean="0">
              <a:latin typeface="Arial" pitchFamily="34" charset="0"/>
              <a:cs typeface="Arial" pitchFamily="34" charset="0"/>
            </a:endParaRPr>
          </a:p>
          <a:p>
            <a:r>
              <a:rPr lang="en-US" b="0" dirty="0" smtClean="0">
                <a:latin typeface="Arial" pitchFamily="34" charset="0"/>
                <a:cs typeface="Arial" pitchFamily="34" charset="0"/>
              </a:rPr>
              <a:t>The workshop summary is shown here and is available</a:t>
            </a:r>
            <a:r>
              <a:rPr lang="en-US" b="0" baseline="0" dirty="0" smtClean="0">
                <a:latin typeface="Arial" pitchFamily="34" charset="0"/>
                <a:cs typeface="Arial" pitchFamily="34" charset="0"/>
              </a:rPr>
              <a:t> as Document 22. </a:t>
            </a:r>
          </a:p>
          <a:p>
            <a:endParaRPr lang="en-US" b="0" dirty="0" smtClean="0">
              <a:latin typeface="Arial" pitchFamily="34" charset="0"/>
              <a:cs typeface="Arial" pitchFamily="34" charset="0"/>
            </a:endParaRPr>
          </a:p>
          <a:p>
            <a:r>
              <a:rPr lang="en-US" b="0" dirty="0" smtClean="0">
                <a:latin typeface="Arial" pitchFamily="34" charset="0"/>
                <a:cs typeface="Arial" pitchFamily="34" charset="0"/>
              </a:rPr>
              <a:t>We have heard that this report has generated the most interest of any of the meetings and reports generated to date by the Roundtable.  </a:t>
            </a:r>
          </a:p>
          <a:p>
            <a:endParaRPr lang="en-US" b="0" dirty="0" smtClean="0">
              <a:latin typeface="Arial" pitchFamily="34" charset="0"/>
              <a:cs typeface="Arial" pitchFamily="34" charset="0"/>
            </a:endParaRPr>
          </a:p>
          <a:p>
            <a:r>
              <a:rPr lang="en-US" b="0" dirty="0" smtClean="0">
                <a:latin typeface="Arial" pitchFamily="34" charset="0"/>
                <a:cs typeface="Arial" pitchFamily="34" charset="0"/>
              </a:rPr>
              <a:t>There will be a follow-on meeting July 2012 exploring aspects of the economics of clinical and research applications of whole-genome sequencing that Greg </a:t>
            </a:r>
            <a:r>
              <a:rPr lang="en-US" b="0" dirty="0" err="1" smtClean="0">
                <a:latin typeface="Arial" pitchFamily="34" charset="0"/>
                <a:cs typeface="Arial" pitchFamily="34" charset="0"/>
              </a:rPr>
              <a:t>Feero</a:t>
            </a:r>
            <a:r>
              <a:rPr lang="en-US" b="0" dirty="0" smtClean="0">
                <a:latin typeface="Arial" pitchFamily="34" charset="0"/>
                <a:cs typeface="Arial" pitchFamily="34" charset="0"/>
              </a:rPr>
              <a:t> is will</a:t>
            </a:r>
            <a:r>
              <a:rPr lang="en-US" b="0" baseline="0" dirty="0" smtClean="0">
                <a:latin typeface="Arial" pitchFamily="34" charset="0"/>
                <a:cs typeface="Arial" pitchFamily="34" charset="0"/>
              </a:rPr>
              <a:t> be </a:t>
            </a:r>
            <a:r>
              <a:rPr lang="en-US" b="0" dirty="0" smtClean="0">
                <a:latin typeface="Arial" pitchFamily="34" charset="0"/>
                <a:cs typeface="Arial" pitchFamily="34" charset="0"/>
              </a:rPr>
              <a:t>chairing.</a:t>
            </a:r>
          </a:p>
          <a:p>
            <a:endParaRPr lang="en-US" b="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39</a:t>
            </a:fld>
            <a:endParaRPr lang="en-US" dirty="0" smtClean="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In addition to those first three talks, we will also have 6 Concept Clearances presented</a:t>
            </a:r>
            <a:r>
              <a:rPr lang="en-US" baseline="0" dirty="0" smtClean="0">
                <a:latin typeface="Arial" pitchFamily="34" charset="0"/>
                <a:cs typeface="Arial" pitchFamily="34" charset="0"/>
              </a:rPr>
              <a:t> at this Council meeting.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 * * </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a:t>
            </a:fld>
            <a:endParaRPr lang="en-US" dirty="0" smtClean="0">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Motivated by the explosion of molecular data on humans— particularly data associated with individual patients— and the sense that there are large, as-yet-untapped opportunities to use these data to improve health outcomes, the National Academies</a:t>
            </a:r>
            <a:r>
              <a:rPr lang="en-US" baseline="0" dirty="0" smtClean="0">
                <a:latin typeface="Arial" pitchFamily="34" charset="0"/>
                <a:cs typeface="Arial" pitchFamily="34" charset="0"/>
              </a:rPr>
              <a:t> issues this report on </a:t>
            </a:r>
            <a:r>
              <a:rPr lang="en-US" i="1" baseline="0" dirty="0" smtClean="0">
                <a:latin typeface="Arial" pitchFamily="34" charset="0"/>
                <a:cs typeface="Arial" pitchFamily="34" charset="0"/>
              </a:rPr>
              <a:t>T</a:t>
            </a:r>
            <a:r>
              <a:rPr lang="en-US" i="1" dirty="0" smtClean="0">
                <a:latin typeface="Arial" pitchFamily="34" charset="0"/>
                <a:cs typeface="Arial" pitchFamily="34" charset="0"/>
              </a:rPr>
              <a:t>oward Precision Medicine. </a:t>
            </a:r>
            <a:r>
              <a:rPr lang="en-US" dirty="0" smtClean="0">
                <a:latin typeface="Arial" pitchFamily="34" charset="0"/>
                <a:cs typeface="Arial" pitchFamily="34" charset="0"/>
              </a:rPr>
              <a:t> </a:t>
            </a:r>
          </a:p>
          <a:p>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This report explores the feasibility and need for "a new taxonomy of human disease based on molecular biology" and develops a potential framework for creating one.</a:t>
            </a:r>
          </a:p>
          <a:p>
            <a:endParaRPr lang="en-US" i="1" dirty="0" smtClean="0">
              <a:latin typeface="Arial" pitchFamily="34" charset="0"/>
              <a:cs typeface="Arial" pitchFamily="34" charset="0"/>
            </a:endParaRPr>
          </a:p>
          <a:p>
            <a:r>
              <a:rPr lang="en-US" i="1" dirty="0" smtClean="0">
                <a:latin typeface="Arial" pitchFamily="34" charset="0"/>
                <a:cs typeface="Arial" pitchFamily="34" charset="0"/>
              </a:rPr>
              <a:t>Toward Precision Medicine</a:t>
            </a:r>
            <a:r>
              <a:rPr lang="en-US" dirty="0" smtClean="0">
                <a:latin typeface="Arial" pitchFamily="34" charset="0"/>
                <a:cs typeface="Arial" pitchFamily="34" charset="0"/>
              </a:rPr>
              <a:t> notes that moving toward individualized medicine requires that researchers and healthcare providers have access to very large sets of health-related and disease-related data linked to individual patients. These data are also critical for developing the information commons, the knowledge network of disease, and ultimately the new taxonomy.</a:t>
            </a: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40</a:t>
            </a:fld>
            <a:endParaRPr lang="en-US" dirty="0" smtClean="0">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p:spPr>
        <p:txBody>
          <a:bodyPr/>
          <a:lstStyle/>
          <a:p>
            <a:r>
              <a:rPr lang="en-US" dirty="0" smtClean="0">
                <a:latin typeface="Arial" pitchFamily="34" charset="0"/>
                <a:ea typeface="ＭＳ Ｐゴシック" charset="-128"/>
                <a:cs typeface="Arial" pitchFamily="34" charset="0"/>
              </a:rPr>
              <a:t>As you may recall, in May of 2011, Battelle Technology Partnership Practice published an economic analysis (supported by Life Technologies) on the economic and functional impacts of the federal investment in genomics R&amp;D through the Human Genome Project and beyond. </a:t>
            </a:r>
          </a:p>
          <a:p>
            <a:endParaRPr lang="en-US" dirty="0" smtClean="0">
              <a:latin typeface="Arial" pitchFamily="34" charset="0"/>
              <a:ea typeface="ＭＳ Ｐゴシック" charset="-128"/>
              <a:cs typeface="Arial" pitchFamily="34" charset="0"/>
            </a:endParaRPr>
          </a:p>
          <a:p>
            <a:r>
              <a:rPr lang="en-US" dirty="0" smtClean="0">
                <a:latin typeface="Arial" pitchFamily="34" charset="0"/>
                <a:ea typeface="ＭＳ Ｐゴシック" charset="-128"/>
                <a:cs typeface="Arial" pitchFamily="34" charset="0"/>
              </a:rPr>
              <a:t>Recently, they released a related</a:t>
            </a:r>
            <a:r>
              <a:rPr lang="en-US" baseline="0" dirty="0" smtClean="0">
                <a:latin typeface="Arial" pitchFamily="34" charset="0"/>
                <a:ea typeface="ＭＳ Ｐゴシック" charset="-128"/>
                <a:cs typeface="Arial" pitchFamily="34" charset="0"/>
              </a:rPr>
              <a:t> report </a:t>
            </a:r>
            <a:r>
              <a:rPr lang="en-US" dirty="0" smtClean="0">
                <a:latin typeface="Arial" pitchFamily="34" charset="0"/>
                <a:ea typeface="ＭＳ Ｐゴシック" charset="-128"/>
                <a:cs typeface="Arial" pitchFamily="34" charset="0"/>
              </a:rPr>
              <a:t>on behalf of the American Clinical Laboratory Association that examines the economic and functional impacts of genetic and genomic clinical laboratory testing. </a:t>
            </a:r>
          </a:p>
          <a:p>
            <a:endParaRPr lang="en-US" dirty="0" smtClean="0">
              <a:latin typeface="Arial" pitchFamily="34" charset="0"/>
              <a:ea typeface="ＭＳ Ｐゴシック" charset="-128"/>
              <a:cs typeface="Arial" pitchFamily="34" charset="0"/>
            </a:endParaRPr>
          </a:p>
          <a:p>
            <a:r>
              <a:rPr lang="en-US" dirty="0" smtClean="0">
                <a:latin typeface="Arial" pitchFamily="34" charset="0"/>
                <a:ea typeface="ＭＳ Ｐゴシック" charset="-128"/>
                <a:cs typeface="Arial" pitchFamily="34" charset="0"/>
              </a:rPr>
              <a:t>The study found that the even though it is in its early stage, the genetics and genomics clinical testing sector has been responsible for directly and indirectly employing 116,000 workers, generating nearly $6 billion in personal income, and providing $1.2 billion annually in federal tax revenue.</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41</a:t>
            </a:fld>
            <a:endParaRPr lang="en-US" dirty="0" smtClean="0">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Our good friends</a:t>
            </a:r>
            <a:r>
              <a:rPr lang="en-US" baseline="0" dirty="0" smtClean="0">
                <a:latin typeface="Arial" pitchFamily="34" charset="0"/>
                <a:cs typeface="Arial" pitchFamily="34" charset="0"/>
              </a:rPr>
              <a:t> at the </a:t>
            </a:r>
            <a:r>
              <a:rPr lang="en-US" dirty="0" smtClean="0">
                <a:latin typeface="Arial" pitchFamily="34" charset="0"/>
                <a:cs typeface="Arial" pitchFamily="34" charset="0"/>
              </a:rPr>
              <a:t>American College of Medical Genetics recently decided to change the name of their organization to the * American College of Medical Genetics and Genomics</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This</a:t>
            </a:r>
            <a:r>
              <a:rPr lang="en-US" baseline="0" dirty="0" smtClean="0">
                <a:latin typeface="Arial" pitchFamily="34" charset="0"/>
                <a:cs typeface="Arial" pitchFamily="34" charset="0"/>
              </a:rPr>
              <a:t> will take effect in </a:t>
            </a:r>
            <a:r>
              <a:rPr lang="en-US" dirty="0" smtClean="0">
                <a:latin typeface="Arial" pitchFamily="34" charset="0"/>
                <a:cs typeface="Arial" pitchFamily="34" charset="0"/>
              </a:rPr>
              <a:t>March at their</a:t>
            </a:r>
            <a:r>
              <a:rPr lang="en-US" baseline="0" dirty="0" smtClean="0">
                <a:latin typeface="Arial" pitchFamily="34" charset="0"/>
                <a:cs typeface="Arial" pitchFamily="34" charset="0"/>
              </a:rPr>
              <a:t> annual meeting; however, they </a:t>
            </a:r>
            <a:r>
              <a:rPr lang="en-US" dirty="0" smtClean="0">
                <a:latin typeface="Arial" pitchFamily="34" charset="0"/>
                <a:cs typeface="Arial" pitchFamily="34" charset="0"/>
              </a:rPr>
              <a:t>will maintain the same acronym, ACMG.</a:t>
            </a:r>
          </a:p>
          <a:p>
            <a:endParaRPr lang="en-US" dirty="0" smtClean="0">
              <a:latin typeface="Arial" pitchFamily="34" charset="0"/>
              <a:cs typeface="Arial" pitchFamily="34" charset="0"/>
            </a:endParaRPr>
          </a:p>
          <a:p>
            <a:r>
              <a:rPr lang="en-US" dirty="0" smtClean="0">
                <a:latin typeface="Arial" pitchFamily="34" charset="0"/>
                <a:cs typeface="Arial" pitchFamily="34" charset="0"/>
              </a:rPr>
              <a:t>According to ACMG,</a:t>
            </a:r>
            <a:r>
              <a:rPr lang="en-US" baseline="0" dirty="0" smtClean="0">
                <a:latin typeface="Arial" pitchFamily="34" charset="0"/>
                <a:cs typeface="Arial" pitchFamily="34" charset="0"/>
              </a:rPr>
              <a:t> the </a:t>
            </a:r>
            <a:r>
              <a:rPr lang="en-US" dirty="0" smtClean="0">
                <a:latin typeface="Arial" pitchFamily="34" charset="0"/>
                <a:cs typeface="Arial" pitchFamily="34" charset="0"/>
              </a:rPr>
              <a:t>name change "recognizes the increasingly central role of medical genomics and its importance alongside genetics in fulfilling the mission of the ACMG."</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42</a:t>
            </a:fld>
            <a:endParaRPr lang="en-US" dirty="0" smtClean="0">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aseline="0" dirty="0" smtClean="0">
                <a:latin typeface="Arial" pitchFamily="34" charset="0"/>
                <a:cs typeface="Arial" pitchFamily="34" charset="0"/>
              </a:rPr>
              <a:t>NHGRI continues to feature on our web site a monthly feature highlighting a genomic advance of the month. </a:t>
            </a:r>
          </a:p>
          <a:p>
            <a:endParaRPr lang="en-US" baseline="0" dirty="0" smtClean="0">
              <a:latin typeface="Arial" pitchFamily="34" charset="0"/>
              <a:cs typeface="Arial" pitchFamily="34" charset="0"/>
            </a:endParaRPr>
          </a:p>
          <a:p>
            <a:r>
              <a:rPr lang="en-US" dirty="0" smtClean="0">
                <a:latin typeface="Arial" pitchFamily="34" charset="0"/>
                <a:cs typeface="Arial" pitchFamily="34" charset="0"/>
              </a:rPr>
              <a:t>Recent topics have included: a genomics approach to the study of trauma, the sequence of the full genome of the bacteria responsible for the Black Death, next-generation sequencing targeted at known tumor suppressor genes, and the use of previously collected GWAS data to uncover new genetic pathways that regulate how our bodies make platelets.</a:t>
            </a:r>
            <a:r>
              <a:rPr lang="en-US" baseline="0" dirty="0" smtClean="0">
                <a:latin typeface="Arial" pitchFamily="34" charset="0"/>
                <a:cs typeface="Arial" pitchFamily="34" charset="0"/>
              </a:rPr>
              <a:t>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43</a:t>
            </a:fld>
            <a:endParaRPr lang="en-US" dirty="0" smtClean="0">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I will now move to my regular “Genomics in the News” features, starting with recently </a:t>
            </a:r>
            <a:r>
              <a:rPr lang="en-US" baseline="0" dirty="0" smtClean="0">
                <a:latin typeface="Arial" pitchFamily="34" charset="0"/>
                <a:cs typeface="Arial" pitchFamily="34" charset="0"/>
              </a:rPr>
              <a:t>sequenced genomes that captured news attention:</a:t>
            </a:r>
          </a:p>
          <a:p>
            <a:endParaRPr lang="en-US" baseline="0" dirty="0" smtClean="0">
              <a:latin typeface="Arial" pitchFamily="34" charset="0"/>
              <a:cs typeface="Arial" pitchFamily="34" charset="0"/>
            </a:endParaRPr>
          </a:p>
          <a:p>
            <a:r>
              <a:rPr lang="en-US" dirty="0" smtClean="0">
                <a:latin typeface="Arial" pitchFamily="34" charset="0"/>
                <a:cs typeface="Arial" pitchFamily="34" charset="0"/>
              </a:rPr>
              <a:t>* The genome of</a:t>
            </a:r>
            <a:r>
              <a:rPr lang="en-US" baseline="0" dirty="0" smtClean="0">
                <a:latin typeface="Arial" pitchFamily="34" charset="0"/>
                <a:cs typeface="Arial" pitchFamily="34" charset="0"/>
              </a:rPr>
              <a:t> a</a:t>
            </a:r>
            <a:r>
              <a:rPr lang="en-US" dirty="0" smtClean="0">
                <a:latin typeface="Arial" pitchFamily="34" charset="0"/>
                <a:cs typeface="Arial" pitchFamily="34" charset="0"/>
              </a:rPr>
              <a:t>n aboriginal man who lived in the 1920s was sequenced. An analysis of the resulting sequence data suggests</a:t>
            </a:r>
            <a:r>
              <a:rPr lang="en-US" baseline="0" dirty="0" smtClean="0">
                <a:latin typeface="Arial" pitchFamily="34" charset="0"/>
                <a:cs typeface="Arial" pitchFamily="34" charset="0"/>
              </a:rPr>
              <a:t> </a:t>
            </a:r>
            <a:r>
              <a:rPr lang="en-US" dirty="0" smtClean="0">
                <a:latin typeface="Arial" pitchFamily="34" charset="0"/>
                <a:cs typeface="Arial" pitchFamily="34" charset="0"/>
              </a:rPr>
              <a:t>that his ancestors started their migratory journey more than 60,000 years ago, branching off from humans who left Africa.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Scientists recently sequenced the genome of a Dutch woman who lived to age 115 (</a:t>
            </a:r>
            <a:r>
              <a:rPr lang="en-US" dirty="0" err="1" smtClean="0">
                <a:latin typeface="Arial" pitchFamily="34" charset="0"/>
                <a:cs typeface="Arial" pitchFamily="34" charset="0"/>
              </a:rPr>
              <a:t>Hendrikje</a:t>
            </a:r>
            <a:r>
              <a:rPr lang="en-US" dirty="0" smtClean="0">
                <a:latin typeface="Arial" pitchFamily="34" charset="0"/>
                <a:cs typeface="Arial" pitchFamily="34" charset="0"/>
              </a:rPr>
              <a:t> van </a:t>
            </a:r>
            <a:r>
              <a:rPr lang="en-US" dirty="0" err="1" smtClean="0">
                <a:latin typeface="Arial" pitchFamily="34" charset="0"/>
                <a:cs typeface="Arial" pitchFamily="34" charset="0"/>
              </a:rPr>
              <a:t>Andel-Schipper</a:t>
            </a:r>
            <a:r>
              <a:rPr lang="en-US" dirty="0" smtClean="0">
                <a:latin typeface="Arial" pitchFamily="34" charset="0"/>
                <a:cs typeface="Arial" pitchFamily="34" charset="0"/>
              </a:rPr>
              <a:t>, 1890-2004). This woman overcame breast cancer at the age of 100, and never showed signs of dementia or Alzheimer’s disease. </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44</a:t>
            </a:fld>
            <a:endParaRPr lang="en-US" dirty="0" smtClean="0">
              <a:cs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In January, </a:t>
            </a:r>
            <a:r>
              <a:rPr lang="en-US" i="1" dirty="0" smtClean="0">
                <a:latin typeface="Arial" pitchFamily="34" charset="0"/>
                <a:cs typeface="Arial" pitchFamily="34" charset="0"/>
              </a:rPr>
              <a:t>The Scientist </a:t>
            </a:r>
            <a:r>
              <a:rPr lang="en-US" dirty="0" smtClean="0">
                <a:latin typeface="Arial" pitchFamily="34" charset="0"/>
                <a:cs typeface="Arial" pitchFamily="34" charset="0"/>
              </a:rPr>
              <a:t>ran a feature story about Elaine </a:t>
            </a:r>
            <a:r>
              <a:rPr lang="en-US" dirty="0" err="1" smtClean="0">
                <a:latin typeface="Arial" pitchFamily="34" charset="0"/>
                <a:cs typeface="Arial" pitchFamily="34" charset="0"/>
              </a:rPr>
              <a:t>Mardis</a:t>
            </a:r>
            <a:r>
              <a:rPr lang="en-US" dirty="0" smtClean="0">
                <a:latin typeface="Arial" pitchFamily="34" charset="0"/>
                <a:cs typeface="Arial" pitchFamily="34" charset="0"/>
              </a:rPr>
              <a:t> entitled</a:t>
            </a:r>
            <a:r>
              <a:rPr lang="en-US" baseline="0" dirty="0" smtClean="0">
                <a:latin typeface="Arial" pitchFamily="34" charset="0"/>
                <a:cs typeface="Arial" pitchFamily="34" charset="0"/>
              </a:rPr>
              <a:t> “High-Tech Choir Master</a:t>
            </a:r>
            <a:r>
              <a:rPr lang="en-US" dirty="0" smtClean="0">
                <a:latin typeface="Arial" pitchFamily="34" charset="0"/>
                <a:cs typeface="Arial" pitchFamily="34" charset="0"/>
              </a:rPr>
              <a:t>.”</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45</a:t>
            </a:fld>
            <a:endParaRPr lang="en-US" dirty="0" smtClean="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Also in January, the </a:t>
            </a:r>
            <a:r>
              <a:rPr lang="en-US" i="1" dirty="0" smtClean="0">
                <a:latin typeface="Arial" pitchFamily="34" charset="0"/>
                <a:cs typeface="Arial" pitchFamily="34" charset="0"/>
              </a:rPr>
              <a:t>New York Times </a:t>
            </a:r>
            <a:r>
              <a:rPr lang="en-US" dirty="0" smtClean="0">
                <a:latin typeface="Arial" pitchFamily="34" charset="0"/>
                <a:cs typeface="Arial" pitchFamily="34" charset="0"/>
              </a:rPr>
              <a:t>ran a feature article about Eric Lander entitled</a:t>
            </a:r>
            <a:r>
              <a:rPr lang="en-US" baseline="0" dirty="0" smtClean="0">
                <a:latin typeface="Arial" pitchFamily="34" charset="0"/>
                <a:cs typeface="Arial" pitchFamily="34" charset="0"/>
              </a:rPr>
              <a:t> “Power in Numbers.”</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That</a:t>
            </a:r>
            <a:r>
              <a:rPr lang="en-US" baseline="0" dirty="0" smtClean="0">
                <a:latin typeface="Arial" pitchFamily="34" charset="0"/>
                <a:cs typeface="Arial" pitchFamily="34" charset="0"/>
              </a:rPr>
              <a:t> article was accompanied by various pictures of Eric, including * this one of him winning first place in the </a:t>
            </a:r>
            <a:r>
              <a:rPr lang="en-US" dirty="0">
                <a:latin typeface="Arial" pitchFamily="34" charset="0"/>
                <a:cs typeface="Arial" pitchFamily="34" charset="0"/>
              </a:rPr>
              <a:t>1974 Science Talent Search. In the same year, he made the American team in the Mathematics Olympiad.</a:t>
            </a:r>
            <a:endParaRPr lang="en-US" baseline="0" dirty="0" smtClean="0">
              <a:latin typeface="Arial" pitchFamily="34" charset="0"/>
              <a:cs typeface="Arial" pitchFamily="34" charset="0"/>
            </a:endParaRP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And here is another picture that more accurately captures his modern look and energy-filled gestures.</a:t>
            </a: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46</a:t>
            </a:fld>
            <a:endParaRPr lang="en-US" dirty="0" smtClean="0">
              <a:cs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Another </a:t>
            </a:r>
            <a:r>
              <a:rPr lang="en-US" i="1" dirty="0" smtClean="0">
                <a:latin typeface="Arial" pitchFamily="34" charset="0"/>
                <a:cs typeface="Arial" pitchFamily="34" charset="0"/>
              </a:rPr>
              <a:t>New York Times </a:t>
            </a:r>
            <a:r>
              <a:rPr lang="en-US" dirty="0" smtClean="0">
                <a:latin typeface="Arial" pitchFamily="34" charset="0"/>
                <a:cs typeface="Arial" pitchFamily="34" charset="0"/>
              </a:rPr>
              <a:t>article highlighted the genomic data explosion,</a:t>
            </a:r>
            <a:r>
              <a:rPr lang="en-US" baseline="0" dirty="0" smtClean="0">
                <a:latin typeface="Arial" pitchFamily="34" charset="0"/>
                <a:cs typeface="Arial" pitchFamily="34" charset="0"/>
              </a:rPr>
              <a:t> and had an interesting picture of Dick McCombie and a sequencing flow cell.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47</a:t>
            </a:fld>
            <a:endParaRPr lang="en-US" dirty="0" smtClean="0">
              <a:cs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ENCODE was identified by </a:t>
            </a:r>
            <a:r>
              <a:rPr lang="en-US" i="1" dirty="0" smtClean="0">
                <a:latin typeface="Arial" pitchFamily="34" charset="0"/>
                <a:cs typeface="Arial" pitchFamily="34" charset="0"/>
              </a:rPr>
              <a:t>Nature</a:t>
            </a:r>
            <a:r>
              <a:rPr lang="en-US" dirty="0" smtClean="0">
                <a:latin typeface="Arial" pitchFamily="34" charset="0"/>
                <a:cs typeface="Arial" pitchFamily="34" charset="0"/>
              </a:rPr>
              <a:t> magazine as a potential “key finding and event that may emerge in 2012.”</a:t>
            </a:r>
          </a:p>
          <a:p>
            <a:endParaRPr lang="en-US" dirty="0" smtClean="0">
              <a:latin typeface="Arial" pitchFamily="34" charset="0"/>
              <a:cs typeface="Arial" pitchFamily="34" charset="0"/>
            </a:endParaRPr>
          </a:p>
          <a:p>
            <a:r>
              <a:rPr lang="en-US" dirty="0" smtClean="0">
                <a:latin typeface="Arial" pitchFamily="34" charset="0"/>
                <a:cs typeface="Arial" pitchFamily="34" charset="0"/>
              </a:rPr>
              <a:t>An accompanying article ‘foreshadows’ a major update from the project that is expected to be reported</a:t>
            </a:r>
            <a:r>
              <a:rPr lang="en-US" baseline="0" dirty="0" smtClean="0">
                <a:latin typeface="Arial" pitchFamily="34" charset="0"/>
                <a:cs typeface="Arial" pitchFamily="34" charset="0"/>
              </a:rPr>
              <a:t> in a major publication in 2012</a:t>
            </a:r>
            <a:r>
              <a:rPr lang="en-US" dirty="0" smtClean="0">
                <a:latin typeface="Arial" pitchFamily="34" charset="0"/>
                <a:cs typeface="Arial" pitchFamily="34" charset="0"/>
              </a:rPr>
              <a:t>. </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48</a:t>
            </a:fld>
            <a:endParaRPr lang="en-US" dirty="0" smtClean="0">
              <a:cs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896457"/>
            <a:r>
              <a:rPr lang="en-US" dirty="0" smtClean="0">
                <a:latin typeface="Arial" pitchFamily="34" charset="0"/>
                <a:cs typeface="Arial" pitchFamily="34" charset="0"/>
              </a:rPr>
              <a:t>The NHGRI Sequencing Technology Development Program was featured</a:t>
            </a:r>
            <a:r>
              <a:rPr lang="en-US" baseline="0" dirty="0" smtClean="0">
                <a:latin typeface="Arial" pitchFamily="34" charset="0"/>
                <a:cs typeface="Arial" pitchFamily="34" charset="0"/>
              </a:rPr>
              <a:t> in a flurry of stories reported in t</a:t>
            </a:r>
            <a:r>
              <a:rPr lang="en-US" dirty="0" smtClean="0">
                <a:latin typeface="Arial" pitchFamily="34" charset="0"/>
                <a:cs typeface="Arial" pitchFamily="34" charset="0"/>
              </a:rPr>
              <a:t>he </a:t>
            </a:r>
            <a:r>
              <a:rPr lang="en-US" i="1" dirty="0" smtClean="0">
                <a:latin typeface="Arial" pitchFamily="34" charset="0"/>
                <a:cs typeface="Arial" pitchFamily="34" charset="0"/>
              </a:rPr>
              <a:t>Wall Street Journal</a:t>
            </a:r>
            <a:r>
              <a:rPr lang="en-US" dirty="0" smtClean="0">
                <a:latin typeface="Arial" pitchFamily="34" charset="0"/>
                <a:cs typeface="Arial" pitchFamily="34" charset="0"/>
              </a:rPr>
              <a:t>, Reuters, National Public Radio, </a:t>
            </a:r>
            <a:r>
              <a:rPr lang="en-US" i="1" dirty="0" smtClean="0">
                <a:latin typeface="Arial" pitchFamily="34" charset="0"/>
                <a:cs typeface="Arial" pitchFamily="34" charset="0"/>
              </a:rPr>
              <a:t>Nature</a:t>
            </a:r>
            <a:r>
              <a:rPr lang="en-US" dirty="0" smtClean="0">
                <a:latin typeface="Arial" pitchFamily="34" charset="0"/>
                <a:cs typeface="Arial" pitchFamily="34" charset="0"/>
              </a:rPr>
              <a:t>, and other news outlets.</a:t>
            </a:r>
          </a:p>
          <a:p>
            <a:pPr defTabSz="896457"/>
            <a:endParaRPr lang="en-US" dirty="0" smtClean="0">
              <a:latin typeface="Arial" pitchFamily="34" charset="0"/>
              <a:cs typeface="Arial" pitchFamily="34" charset="0"/>
            </a:endParaRPr>
          </a:p>
          <a:p>
            <a:pPr defTabSz="896457"/>
            <a:r>
              <a:rPr lang="en-US" dirty="0" smtClean="0">
                <a:latin typeface="Arial" pitchFamily="34" charset="0"/>
                <a:cs typeface="Arial" pitchFamily="34" charset="0"/>
              </a:rPr>
              <a:t>Those reports featured the announcement early last month that two major sequencing technology companies will release new systems in 2012 that are predicted to enable sequencing a whole</a:t>
            </a:r>
            <a:r>
              <a:rPr lang="en-US" baseline="0" dirty="0" smtClean="0">
                <a:latin typeface="Arial" pitchFamily="34" charset="0"/>
                <a:cs typeface="Arial" pitchFamily="34" charset="0"/>
              </a:rPr>
              <a:t> human </a:t>
            </a:r>
            <a:r>
              <a:rPr lang="en-US" dirty="0" smtClean="0">
                <a:latin typeface="Arial" pitchFamily="34" charset="0"/>
                <a:cs typeface="Arial" pitchFamily="34" charset="0"/>
              </a:rPr>
              <a:t>genome for $1,000. </a:t>
            </a:r>
          </a:p>
          <a:p>
            <a:pPr defTabSz="896457"/>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49</a:t>
            </a:fld>
            <a:endParaRPr lang="en-US" dirty="0" smtClean="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t>* * * </a:t>
            </a:r>
          </a:p>
          <a:p>
            <a:endParaRPr lang="en-US" dirty="0" smtClean="0"/>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a:t>
            </a:fld>
            <a:endParaRPr lang="en-US" dirty="0" smtClean="0">
              <a:cs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896457"/>
            <a:r>
              <a:rPr lang="en-US" dirty="0" smtClean="0">
                <a:latin typeface="Arial" pitchFamily="34" charset="0"/>
                <a:cs typeface="Arial" pitchFamily="34" charset="0"/>
              </a:rPr>
              <a:t>So,</a:t>
            </a:r>
            <a:r>
              <a:rPr lang="en-US" baseline="0" dirty="0" smtClean="0">
                <a:latin typeface="Arial" pitchFamily="34" charset="0"/>
                <a:cs typeface="Arial" pitchFamily="34" charset="0"/>
              </a:rPr>
              <a:t> we now know that universities have DNA.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50</a:t>
            </a:fld>
            <a:endParaRPr lang="en-US" dirty="0" smtClean="0">
              <a:cs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itchFamily="34" charset="0"/>
                <a:cs typeface="Arial" pitchFamily="34" charset="0"/>
              </a:rPr>
              <a:t>And</a:t>
            </a:r>
            <a:r>
              <a:rPr lang="en-US" baseline="0" dirty="0" smtClean="0">
                <a:latin typeface="Arial" pitchFamily="34" charset="0"/>
                <a:cs typeface="Arial" pitchFamily="34" charset="0"/>
              </a:rPr>
              <a:t> cars have DNA.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With such developments, one can only envision NHGRI’s portfolio of DNA research expanding…</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51</a:t>
            </a:fld>
            <a:endParaRPr lang="en-US" dirty="0" smtClean="0">
              <a:cs typeface="Arial" pitchFamily="34" charset="0"/>
            </a:endParaRPr>
          </a:p>
        </p:txBody>
      </p:sp>
    </p:spTree>
    <p:extLst>
      <p:ext uri="{BB962C8B-B14F-4D97-AF65-F5344CB8AC3E}">
        <p14:creationId xmlns:p14="http://schemas.microsoft.com/office/powerpoint/2010/main" xmlns="" val="24100020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t>  </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52</a:t>
            </a:fld>
            <a:endParaRPr lang="en-US" dirty="0" smtClean="0">
              <a:cs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xfrm>
            <a:off x="914095" y="4416423"/>
            <a:ext cx="5427713" cy="418306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en-US" dirty="0" smtClean="0">
                <a:latin typeface="Arial" pitchFamily="34" charset="0"/>
                <a:cs typeface="Arial" pitchFamily="34" charset="0"/>
              </a:rPr>
              <a:t>Following the extensive discussion with Council about the renewal of our Genome S</a:t>
            </a:r>
            <a:r>
              <a:rPr lang="en-US" baseline="0" dirty="0" smtClean="0">
                <a:latin typeface="Arial" pitchFamily="34" charset="0"/>
                <a:cs typeface="Arial" pitchFamily="34" charset="0"/>
              </a:rPr>
              <a:t>equencing Program at the September meeting, we made final decisions and announced the new awards in December. Recall that there are four major components of the renewed NHGRI Genome Sequencing Program.</a:t>
            </a:r>
          </a:p>
          <a:p>
            <a:pPr>
              <a:spcBef>
                <a:spcPct val="0"/>
              </a:spcBef>
            </a:pPr>
            <a:endParaRPr lang="en-US" baseline="0" dirty="0" smtClean="0">
              <a:latin typeface="Arial" pitchFamily="34" charset="0"/>
              <a:cs typeface="Arial" pitchFamily="34" charset="0"/>
            </a:endParaRPr>
          </a:p>
          <a:p>
            <a:pPr>
              <a:spcBef>
                <a:spcPct val="0"/>
              </a:spcBef>
            </a:pPr>
            <a:r>
              <a:rPr lang="en-US" dirty="0" smtClean="0">
                <a:latin typeface="Arial" pitchFamily="34" charset="0"/>
                <a:cs typeface="Arial" pitchFamily="34" charset="0"/>
              </a:rPr>
              <a:t>The first component</a:t>
            </a:r>
            <a:r>
              <a:rPr lang="en-US" baseline="0" dirty="0" smtClean="0">
                <a:latin typeface="Arial" pitchFamily="34" charset="0"/>
                <a:cs typeface="Arial" pitchFamily="34" charset="0"/>
              </a:rPr>
              <a:t> is the Lar</a:t>
            </a:r>
            <a:r>
              <a:rPr lang="en-US" dirty="0" smtClean="0">
                <a:latin typeface="Arial" pitchFamily="34" charset="0"/>
                <a:cs typeface="Arial" pitchFamily="34" charset="0"/>
              </a:rPr>
              <a:t>ge-Scale Genome Sequencing Centers, which was renewed for 4 years at a</a:t>
            </a:r>
            <a:r>
              <a:rPr lang="en-US" baseline="0" dirty="0" smtClean="0">
                <a:latin typeface="Arial" pitchFamily="34" charset="0"/>
                <a:cs typeface="Arial" pitchFamily="34" charset="0"/>
              </a:rPr>
              <a:t> Year 1 </a:t>
            </a:r>
            <a:r>
              <a:rPr lang="en-US" dirty="0" smtClean="0">
                <a:latin typeface="Arial" pitchFamily="34" charset="0"/>
                <a:cs typeface="Arial" pitchFamily="34" charset="0"/>
              </a:rPr>
              <a:t>funding level of $86 million. As you all know, the funded centers are at</a:t>
            </a:r>
            <a:r>
              <a:rPr lang="en-US" baseline="0" dirty="0" smtClean="0">
                <a:latin typeface="Arial" pitchFamily="34" charset="0"/>
                <a:cs typeface="Arial" pitchFamily="34" charset="0"/>
              </a:rPr>
              <a:t> </a:t>
            </a:r>
            <a:r>
              <a:rPr lang="en-US" dirty="0" smtClean="0">
                <a:latin typeface="Arial" pitchFamily="34" charset="0"/>
                <a:cs typeface="Arial" pitchFamily="34" charset="0"/>
              </a:rPr>
              <a:t>Baylor College of Medicine, the Broad Institute, and Washington University,</a:t>
            </a:r>
            <a:r>
              <a:rPr lang="en-US" baseline="0" dirty="0" smtClean="0">
                <a:latin typeface="Arial" pitchFamily="34" charset="0"/>
                <a:cs typeface="Arial" pitchFamily="34" charset="0"/>
              </a:rPr>
              <a:t> with the PIs and Year 1 funding levels shown here. </a:t>
            </a:r>
            <a:r>
              <a:rPr lang="en-US" dirty="0" smtClean="0">
                <a:latin typeface="Arial" pitchFamily="34" charset="0"/>
                <a:cs typeface="Arial" pitchFamily="34" charset="0"/>
              </a:rPr>
              <a:t>  </a:t>
            </a:r>
          </a:p>
          <a:p>
            <a:pPr>
              <a:spcBef>
                <a:spcPct val="0"/>
              </a:spcBef>
            </a:pPr>
            <a:endParaRPr lang="en-US" dirty="0" smtClean="0">
              <a:latin typeface="Arial" pitchFamily="34" charset="0"/>
              <a:cs typeface="Arial" pitchFamily="34" charset="0"/>
            </a:endParaRPr>
          </a:p>
          <a:p>
            <a:pPr>
              <a:spcBef>
                <a:spcPct val="0"/>
              </a:spcBef>
            </a:pPr>
            <a:r>
              <a:rPr lang="en-US" dirty="0" smtClean="0">
                <a:latin typeface="Arial" pitchFamily="34" charset="0"/>
                <a:cs typeface="Arial" pitchFamily="34" charset="0"/>
              </a:rPr>
              <a:t>The Large-Scale Genome Sequencing Centers will conduct research into how the human genome works as well as studies of the genetic contributions to common complex illnesses and ongoing special projects, such as The Cancer Genome Atlas. The Centers will also be involved in new medical initiatives and will continue to implement technological advances in DNA sequencing; develop new techniques and software to analyze and understand the massive amounts of DNA sequence data now being produced; and continue to train genomic researchers.</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53</a:t>
            </a:fld>
            <a:endParaRPr lang="en-US" dirty="0" smtClean="0">
              <a:cs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xfrm>
            <a:off x="914095" y="4416423"/>
            <a:ext cx="5427713" cy="418306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en-US" dirty="0" smtClean="0">
                <a:latin typeface="Arial" pitchFamily="34" charset="0"/>
                <a:cs typeface="Arial" pitchFamily="34" charset="0"/>
              </a:rPr>
              <a:t>The secon</a:t>
            </a:r>
            <a:r>
              <a:rPr lang="en-US" baseline="0" dirty="0" smtClean="0">
                <a:latin typeface="Arial" pitchFamily="34" charset="0"/>
                <a:cs typeface="Arial" pitchFamily="34" charset="0"/>
              </a:rPr>
              <a:t>d component of our renewed Genome Sequencing Program involves the creation of new </a:t>
            </a:r>
            <a:r>
              <a:rPr lang="en-US" baseline="0" dirty="0" err="1" smtClean="0">
                <a:latin typeface="Arial" pitchFamily="34" charset="0"/>
                <a:cs typeface="Arial" pitchFamily="34" charset="0"/>
              </a:rPr>
              <a:t>Mendelian</a:t>
            </a:r>
            <a:r>
              <a:rPr lang="en-US" baseline="0" dirty="0" smtClean="0">
                <a:latin typeface="Arial" pitchFamily="34" charset="0"/>
                <a:cs typeface="Arial" pitchFamily="34" charset="0"/>
              </a:rPr>
              <a:t> Disorders Genome Centers. </a:t>
            </a:r>
          </a:p>
          <a:p>
            <a:pPr>
              <a:spcBef>
                <a:spcPct val="0"/>
              </a:spcBef>
            </a:pPr>
            <a:endParaRPr lang="en-US" baseline="0" dirty="0" smtClean="0">
              <a:latin typeface="Arial" pitchFamily="34" charset="0"/>
              <a:cs typeface="Arial" pitchFamily="34" charset="0"/>
            </a:endParaRPr>
          </a:p>
          <a:p>
            <a:pPr>
              <a:spcBef>
                <a:spcPct val="0"/>
              </a:spcBef>
            </a:pPr>
            <a:r>
              <a:rPr lang="en-US" dirty="0" smtClean="0">
                <a:latin typeface="Arial" pitchFamily="34" charset="0"/>
                <a:cs typeface="Arial" pitchFamily="34" charset="0"/>
              </a:rPr>
              <a:t>For this, NHGRI partnered with the National Heart, Lung, and Blood Institute to invest $48 million over the next 4 years to fund 3 Centers (with NHGRI and NHLBI</a:t>
            </a:r>
            <a:r>
              <a:rPr lang="en-US" baseline="0" dirty="0" smtClean="0">
                <a:latin typeface="Arial" pitchFamily="34" charset="0"/>
                <a:cs typeface="Arial" pitchFamily="34" charset="0"/>
              </a:rPr>
              <a:t> </a:t>
            </a:r>
            <a:r>
              <a:rPr lang="en-US" dirty="0" smtClean="0">
                <a:latin typeface="Arial" pitchFamily="34" charset="0"/>
                <a:cs typeface="Arial" pitchFamily="34" charset="0"/>
              </a:rPr>
              <a:t>contributing $40 million</a:t>
            </a:r>
            <a:r>
              <a:rPr lang="en-US" baseline="0" dirty="0" smtClean="0">
                <a:latin typeface="Arial" pitchFamily="34" charset="0"/>
                <a:cs typeface="Arial" pitchFamily="34" charset="0"/>
              </a:rPr>
              <a:t> and </a:t>
            </a:r>
            <a:r>
              <a:rPr lang="en-US" dirty="0" smtClean="0">
                <a:latin typeface="Arial" pitchFamily="34" charset="0"/>
                <a:cs typeface="Arial" pitchFamily="34" charset="0"/>
              </a:rPr>
              <a:t>$8 million, respectively).  </a:t>
            </a:r>
          </a:p>
          <a:p>
            <a:pPr>
              <a:spcBef>
                <a:spcPct val="0"/>
              </a:spcBef>
            </a:pPr>
            <a:endParaRPr lang="en-US" dirty="0" smtClean="0">
              <a:latin typeface="Arial" pitchFamily="34" charset="0"/>
              <a:cs typeface="Arial" pitchFamily="34" charset="0"/>
            </a:endParaRPr>
          </a:p>
          <a:p>
            <a:pPr>
              <a:spcBef>
                <a:spcPct val="0"/>
              </a:spcBef>
            </a:pPr>
            <a:r>
              <a:rPr lang="en-US" dirty="0" smtClean="0">
                <a:latin typeface="Arial" pitchFamily="34" charset="0"/>
                <a:cs typeface="Arial" pitchFamily="34" charset="0"/>
              </a:rPr>
              <a:t>The funded Centers are located</a:t>
            </a:r>
            <a:r>
              <a:rPr lang="en-US" baseline="0" dirty="0" smtClean="0">
                <a:latin typeface="Arial" pitchFamily="34" charset="0"/>
                <a:cs typeface="Arial" pitchFamily="34" charset="0"/>
              </a:rPr>
              <a:t> at the </a:t>
            </a:r>
            <a:r>
              <a:rPr lang="en-US" dirty="0" smtClean="0">
                <a:latin typeface="Arial" pitchFamily="34" charset="0"/>
                <a:cs typeface="Arial" pitchFamily="34" charset="0"/>
              </a:rPr>
              <a:t>University of Washington (which</a:t>
            </a:r>
            <a:r>
              <a:rPr lang="en-US" baseline="0" dirty="0" smtClean="0">
                <a:latin typeface="Arial" pitchFamily="34" charset="0"/>
                <a:cs typeface="Arial" pitchFamily="34" charset="0"/>
              </a:rPr>
              <a:t> will also serve as the Coordination Center for the group)</a:t>
            </a:r>
            <a:r>
              <a:rPr lang="en-US" dirty="0" smtClean="0">
                <a:latin typeface="Arial" pitchFamily="34" charset="0"/>
                <a:cs typeface="Arial" pitchFamily="34" charset="0"/>
              </a:rPr>
              <a:t>, Yale University, and a partnership between Baylor College of Medicine and</a:t>
            </a:r>
            <a:r>
              <a:rPr lang="en-US" baseline="0" dirty="0" smtClean="0">
                <a:latin typeface="Arial" pitchFamily="34" charset="0"/>
                <a:cs typeface="Arial" pitchFamily="34" charset="0"/>
              </a:rPr>
              <a:t> </a:t>
            </a:r>
            <a:r>
              <a:rPr lang="en-US" dirty="0" smtClean="0">
                <a:latin typeface="Arial" pitchFamily="34" charset="0"/>
                <a:cs typeface="Arial" pitchFamily="34" charset="0"/>
              </a:rPr>
              <a:t>Johns Hopkins University. The PIs</a:t>
            </a:r>
            <a:r>
              <a:rPr lang="en-US" baseline="0" dirty="0" smtClean="0">
                <a:latin typeface="Arial" pitchFamily="34" charset="0"/>
                <a:cs typeface="Arial" pitchFamily="34" charset="0"/>
              </a:rPr>
              <a:t> and funding amounts are shown here. </a:t>
            </a:r>
            <a:endParaRPr lang="en-US" dirty="0" smtClean="0">
              <a:latin typeface="Arial" pitchFamily="34" charset="0"/>
              <a:cs typeface="Arial" pitchFamily="34" charset="0"/>
            </a:endParaRPr>
          </a:p>
          <a:p>
            <a:pPr>
              <a:spcBef>
                <a:spcPct val="0"/>
              </a:spcBef>
            </a:pPr>
            <a:endParaRPr lang="en-US" dirty="0" smtClean="0">
              <a:latin typeface="Arial" pitchFamily="34" charset="0"/>
              <a:cs typeface="Arial" pitchFamily="34" charset="0"/>
            </a:endParaRPr>
          </a:p>
          <a:p>
            <a:pPr>
              <a:spcBef>
                <a:spcPct val="0"/>
              </a:spcBef>
            </a:pPr>
            <a:r>
              <a:rPr lang="en-US" dirty="0" smtClean="0">
                <a:latin typeface="Arial" pitchFamily="34" charset="0"/>
                <a:cs typeface="Arial" pitchFamily="34" charset="0"/>
              </a:rPr>
              <a:t>These 3</a:t>
            </a:r>
            <a:r>
              <a:rPr lang="en-US" baseline="0" dirty="0" smtClean="0">
                <a:latin typeface="Arial" pitchFamily="34" charset="0"/>
                <a:cs typeface="Arial" pitchFamily="34" charset="0"/>
              </a:rPr>
              <a:t> C</a:t>
            </a:r>
            <a:r>
              <a:rPr lang="en-US" dirty="0" smtClean="0">
                <a:latin typeface="Arial" pitchFamily="34" charset="0"/>
                <a:cs typeface="Arial" pitchFamily="34" charset="0"/>
              </a:rPr>
              <a:t>enters will collaborate with a worldwide network of rare disease experts to sequence the genomes of thousands of patients and their family members to identify the genetic variants responsible for rare genetic disorders.  </a:t>
            </a:r>
          </a:p>
          <a:p>
            <a:pPr>
              <a:spcBef>
                <a:spcPct val="0"/>
              </a:spcBef>
            </a:pPr>
            <a:endParaRPr lang="en-US" dirty="0" smtClean="0">
              <a:latin typeface="Arial" pitchFamily="34" charset="0"/>
              <a:cs typeface="Arial" pitchFamily="34" charset="0"/>
            </a:endParaRPr>
          </a:p>
          <a:p>
            <a:pPr>
              <a:spcBef>
                <a:spcPct val="0"/>
              </a:spcBef>
            </a:pPr>
            <a:r>
              <a:rPr lang="en-US" dirty="0" smtClean="0">
                <a:latin typeface="Arial" pitchFamily="34" charset="0"/>
                <a:cs typeface="Arial" pitchFamily="34" charset="0"/>
              </a:rPr>
              <a:t>As</a:t>
            </a:r>
            <a:r>
              <a:rPr lang="en-US" baseline="0" dirty="0" smtClean="0">
                <a:latin typeface="Arial" pitchFamily="34" charset="0"/>
                <a:cs typeface="Arial" pitchFamily="34" charset="0"/>
              </a:rPr>
              <a:t> the Coordination Center, </a:t>
            </a:r>
            <a:r>
              <a:rPr lang="en-US" dirty="0" smtClean="0">
                <a:latin typeface="Arial" pitchFamily="34" charset="0"/>
                <a:cs typeface="Arial" pitchFamily="34" charset="0"/>
              </a:rPr>
              <a:t>the University of Washington group will coordinate the center activities that are essential for the program’s success and will host the sole web portal for sample solicitation.  </a:t>
            </a:r>
          </a:p>
          <a:p>
            <a:pPr>
              <a:spcBef>
                <a:spcPct val="0"/>
              </a:spcBef>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54</a:t>
            </a:fld>
            <a:endParaRPr lang="en-US" dirty="0" smtClean="0">
              <a:cs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xfrm>
            <a:off x="914095" y="4416423"/>
            <a:ext cx="5427713" cy="418306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898016">
              <a:spcBef>
                <a:spcPct val="0"/>
              </a:spcBef>
              <a:defRPr/>
            </a:pPr>
            <a:r>
              <a:rPr lang="en-US" dirty="0" smtClean="0">
                <a:latin typeface="Arial" pitchFamily="34" charset="0"/>
                <a:cs typeface="Arial" pitchFamily="34" charset="0"/>
              </a:rPr>
              <a:t>The third</a:t>
            </a:r>
            <a:r>
              <a:rPr lang="en-US" baseline="0" dirty="0" smtClean="0">
                <a:latin typeface="Arial" pitchFamily="34" charset="0"/>
                <a:cs typeface="Arial" pitchFamily="34" charset="0"/>
              </a:rPr>
              <a:t> component of our renewed Genome Sequencing Program involves the creation of new Clinical Sequencing Exploratory Research Projects. </a:t>
            </a:r>
            <a:endParaRPr lang="en-US" dirty="0" smtClean="0">
              <a:latin typeface="Arial" pitchFamily="34" charset="0"/>
              <a:cs typeface="Arial" pitchFamily="34" charset="0"/>
            </a:endParaRPr>
          </a:p>
          <a:p>
            <a:pPr>
              <a:spcBef>
                <a:spcPct val="0"/>
              </a:spcBef>
            </a:pPr>
            <a:endParaRPr lang="en-US" dirty="0" smtClean="0">
              <a:latin typeface="Arial" pitchFamily="34" charset="0"/>
              <a:cs typeface="Arial" pitchFamily="34" charset="0"/>
            </a:endParaRPr>
          </a:p>
          <a:p>
            <a:pPr>
              <a:spcBef>
                <a:spcPct val="0"/>
              </a:spcBef>
            </a:pPr>
            <a:r>
              <a:rPr lang="en-US" dirty="0" smtClean="0">
                <a:latin typeface="Arial" pitchFamily="34" charset="0"/>
                <a:cs typeface="Arial" pitchFamily="34" charset="0"/>
              </a:rPr>
              <a:t>For this, 6 </a:t>
            </a:r>
            <a:r>
              <a:rPr lang="en-US" baseline="0" dirty="0" smtClean="0">
                <a:latin typeface="Arial" pitchFamily="34" charset="0"/>
                <a:cs typeface="Arial" pitchFamily="34" charset="0"/>
              </a:rPr>
              <a:t>awards of the indicated amounts have been made to the indicated PIs, who will be </a:t>
            </a:r>
            <a:r>
              <a:rPr lang="en-US" dirty="0" smtClean="0">
                <a:latin typeface="Arial" pitchFamily="34" charset="0"/>
                <a:cs typeface="Arial" pitchFamily="34" charset="0"/>
              </a:rPr>
              <a:t>investigating technical, ethical, and psychosocial questions related to the application of genome sequencing in the clinic. </a:t>
            </a:r>
          </a:p>
          <a:p>
            <a:pPr>
              <a:spcBef>
                <a:spcPct val="0"/>
              </a:spcBef>
            </a:pPr>
            <a:endParaRPr lang="en-US" dirty="0" smtClean="0">
              <a:latin typeface="Arial" pitchFamily="34" charset="0"/>
              <a:cs typeface="Arial" pitchFamily="34" charset="0"/>
            </a:endParaRPr>
          </a:p>
          <a:p>
            <a:pPr>
              <a:spcBef>
                <a:spcPct val="0"/>
              </a:spcBef>
            </a:pPr>
            <a:r>
              <a:rPr lang="en-US" dirty="0" smtClean="0">
                <a:latin typeface="Arial" pitchFamily="34" charset="0"/>
                <a:cs typeface="Arial" pitchFamily="34" charset="0"/>
              </a:rPr>
              <a:t>Note that the 2 awards with particular emphasis on cancer are being co-funded by NCI.  </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55</a:t>
            </a:fld>
            <a:endParaRPr lang="en-US" dirty="0" smtClean="0">
              <a:cs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xfrm>
            <a:off x="914095" y="4416423"/>
            <a:ext cx="5427713" cy="418306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898016">
              <a:spcBef>
                <a:spcPct val="0"/>
              </a:spcBef>
              <a:defRPr/>
            </a:pPr>
            <a:r>
              <a:rPr lang="en-US" dirty="0" smtClean="0">
                <a:latin typeface="Arial" pitchFamily="34" charset="0"/>
                <a:cs typeface="Arial" pitchFamily="34" charset="0"/>
              </a:rPr>
              <a:t>The fourth and final </a:t>
            </a:r>
            <a:r>
              <a:rPr lang="en-US" baseline="0" dirty="0" smtClean="0">
                <a:latin typeface="Arial" pitchFamily="34" charset="0"/>
                <a:cs typeface="Arial" pitchFamily="34" charset="0"/>
              </a:rPr>
              <a:t>component of our renewed Genome Sequencing Program involves grants for developing informatics tools for high-throughput sequence data analysis. </a:t>
            </a:r>
          </a:p>
          <a:p>
            <a:pPr defTabSz="898016">
              <a:spcBef>
                <a:spcPct val="0"/>
              </a:spcBef>
              <a:defRPr/>
            </a:pPr>
            <a:endParaRPr lang="en-US" baseline="0" dirty="0" smtClean="0">
              <a:latin typeface="Arial" pitchFamily="34" charset="0"/>
              <a:cs typeface="Arial" pitchFamily="34" charset="0"/>
            </a:endParaRPr>
          </a:p>
          <a:p>
            <a:pPr defTabSz="898016">
              <a:spcBef>
                <a:spcPct val="0"/>
              </a:spcBef>
              <a:defRPr/>
            </a:pPr>
            <a:r>
              <a:rPr lang="en-US" baseline="0" dirty="0" smtClean="0">
                <a:latin typeface="Arial" pitchFamily="34" charset="0"/>
                <a:cs typeface="Arial" pitchFamily="34" charset="0"/>
              </a:rPr>
              <a:t>For this, 6 awards have been made f</a:t>
            </a:r>
            <a:r>
              <a:rPr lang="en-US" dirty="0" smtClean="0">
                <a:latin typeface="Arial" pitchFamily="34" charset="0"/>
                <a:cs typeface="Arial" pitchFamily="34" charset="0"/>
              </a:rPr>
              <a:t>or a total of $16M over four years. The goal of this program is to democratize access to next-generation DNA sequence analysis software so that independent researchers can analyze their own sequence data. This program builds on previous investments that have led to nascent software tools. The grantees will work to harden such software to make it reliable, robust, easy to install, and user friendly for independent researchers</a:t>
            </a:r>
            <a:r>
              <a:rPr lang="en-US" baseline="0" dirty="0" smtClean="0">
                <a:latin typeface="Arial" pitchFamily="34" charset="0"/>
                <a:cs typeface="Arial" pitchFamily="34" charset="0"/>
              </a:rPr>
              <a:t> and non-</a:t>
            </a:r>
            <a:r>
              <a:rPr lang="en-US" baseline="0" dirty="0" err="1" smtClean="0">
                <a:latin typeface="Arial" pitchFamily="34" charset="0"/>
                <a:cs typeface="Arial" pitchFamily="34" charset="0"/>
              </a:rPr>
              <a:t>genomicists</a:t>
            </a:r>
            <a:r>
              <a:rPr lang="en-US" baseline="0" dirty="0" smtClean="0">
                <a:latin typeface="Arial" pitchFamily="34" charset="0"/>
                <a:cs typeface="Arial" pitchFamily="34" charset="0"/>
              </a:rPr>
              <a:t>. </a:t>
            </a:r>
            <a:endParaRPr lang="en-US" dirty="0" smtClean="0">
              <a:latin typeface="Arial" pitchFamily="34" charset="0"/>
              <a:cs typeface="Arial" pitchFamily="34" charset="0"/>
            </a:endParaRPr>
          </a:p>
          <a:p>
            <a:pPr>
              <a:spcBef>
                <a:spcPct val="0"/>
              </a:spcBef>
            </a:pPr>
            <a:endParaRPr lang="en-US" dirty="0" smtClean="0">
              <a:latin typeface="Arial" pitchFamily="34" charset="0"/>
              <a:cs typeface="Arial" pitchFamily="34" charset="0"/>
            </a:endParaRPr>
          </a:p>
          <a:p>
            <a:pPr>
              <a:spcBef>
                <a:spcPct val="0"/>
              </a:spcBef>
            </a:pPr>
            <a:r>
              <a:rPr lang="en-US" dirty="0" smtClean="0">
                <a:latin typeface="Arial" pitchFamily="34" charset="0"/>
                <a:cs typeface="Arial" pitchFamily="34" charset="0"/>
              </a:rPr>
              <a:t>The PIs</a:t>
            </a:r>
            <a:r>
              <a:rPr lang="en-US" baseline="0" dirty="0" smtClean="0">
                <a:latin typeface="Arial" pitchFamily="34" charset="0"/>
                <a:cs typeface="Arial" pitchFamily="34" charset="0"/>
              </a:rPr>
              <a:t> and funding amounts are shown here. Also note that th</a:t>
            </a:r>
            <a:r>
              <a:rPr lang="en-US" dirty="0" smtClean="0">
                <a:latin typeface="Arial" pitchFamily="34" charset="0"/>
                <a:cs typeface="Arial" pitchFamily="34" charset="0"/>
              </a:rPr>
              <a:t>ere will also be one or two SBIR awards eventually made</a:t>
            </a:r>
            <a:r>
              <a:rPr lang="en-US" baseline="0" dirty="0" smtClean="0">
                <a:latin typeface="Arial" pitchFamily="34" charset="0"/>
                <a:cs typeface="Arial" pitchFamily="34" charset="0"/>
              </a:rPr>
              <a:t> as part of this program.</a:t>
            </a:r>
            <a:endParaRPr lang="en-US" dirty="0" smtClean="0">
              <a:latin typeface="Arial" pitchFamily="34" charset="0"/>
              <a:cs typeface="Arial" pitchFamily="34" charset="0"/>
            </a:endParaRPr>
          </a:p>
          <a:p>
            <a:pPr>
              <a:spcBef>
                <a:spcPct val="0"/>
              </a:spcBef>
            </a:pPr>
            <a:endParaRPr lang="en-US" dirty="0" smtClean="0">
              <a:latin typeface="Arial" pitchFamily="34" charset="0"/>
              <a:cs typeface="Arial" pitchFamily="34" charset="0"/>
            </a:endParaRPr>
          </a:p>
          <a:p>
            <a:pPr>
              <a:spcBef>
                <a:spcPct val="0"/>
              </a:spcBef>
            </a:pPr>
            <a:endParaRPr lang="en-US" dirty="0" smtClean="0">
              <a:latin typeface="Arial" pitchFamily="34" charset="0"/>
              <a:cs typeface="Arial" pitchFamily="34" charset="0"/>
            </a:endParaRPr>
          </a:p>
          <a:p>
            <a:pPr>
              <a:spcBef>
                <a:spcPct val="0"/>
              </a:spcBef>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56</a:t>
            </a:fld>
            <a:endParaRPr lang="en-US" dirty="0" smtClean="0">
              <a:cs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xfrm>
            <a:off x="823166" y="4416423"/>
            <a:ext cx="5348114" cy="4183064"/>
          </a:xfrm>
          <a:ln/>
          <a:extLst/>
        </p:spPr>
        <p:txBody>
          <a:bodyPr lIns="92285" tIns="46144" rIns="92285" bIns="46144"/>
          <a:lstStyle/>
          <a:p>
            <a:pPr>
              <a:defRPr/>
            </a:pPr>
            <a:r>
              <a:rPr lang="en-US" dirty="0" smtClean="0">
                <a:latin typeface="Arial" pitchFamily="34" charset="0"/>
                <a:cs typeface="Arial" pitchFamily="34" charset="0"/>
              </a:rPr>
              <a:t>One </a:t>
            </a:r>
            <a:r>
              <a:rPr lang="en-US" baseline="0" dirty="0" smtClean="0">
                <a:latin typeface="Arial" pitchFamily="34" charset="0"/>
                <a:cs typeface="Arial" pitchFamily="34" charset="0"/>
              </a:rPr>
              <a:t>highlight worth featuring from the Genome Sequencing Program is the recent publication in </a:t>
            </a:r>
            <a:r>
              <a:rPr lang="en-US" i="1" baseline="0" dirty="0" smtClean="0">
                <a:latin typeface="Arial" pitchFamily="34" charset="0"/>
                <a:cs typeface="Arial" pitchFamily="34" charset="0"/>
              </a:rPr>
              <a:t>Nature</a:t>
            </a:r>
            <a:r>
              <a:rPr lang="en-US" baseline="0" dirty="0" smtClean="0">
                <a:latin typeface="Arial" pitchFamily="34" charset="0"/>
                <a:cs typeface="Arial" pitchFamily="34" charset="0"/>
              </a:rPr>
              <a:t> reporting the </a:t>
            </a:r>
            <a:r>
              <a:rPr lang="en-US" dirty="0" smtClean="0">
                <a:latin typeface="Arial" pitchFamily="34" charset="0"/>
                <a:cs typeface="Arial" pitchFamily="34" charset="0"/>
              </a:rPr>
              <a:t>sequencing and comparative analysis of 29 </a:t>
            </a:r>
            <a:r>
              <a:rPr lang="en-US" dirty="0" err="1" smtClean="0">
                <a:latin typeface="Arial" pitchFamily="34" charset="0"/>
                <a:cs typeface="Arial" pitchFamily="34" charset="0"/>
              </a:rPr>
              <a:t>eutherian</a:t>
            </a:r>
            <a:r>
              <a:rPr lang="en-US" dirty="0" smtClean="0">
                <a:latin typeface="Arial" pitchFamily="34" charset="0"/>
                <a:cs typeface="Arial" pitchFamily="34" charset="0"/>
              </a:rPr>
              <a:t> genomes. The authors generated</a:t>
            </a:r>
            <a:r>
              <a:rPr lang="en-US" baseline="0" dirty="0" smtClean="0">
                <a:latin typeface="Arial" pitchFamily="34" charset="0"/>
                <a:cs typeface="Arial" pitchFamily="34" charset="0"/>
              </a:rPr>
              <a:t> </a:t>
            </a:r>
            <a:r>
              <a:rPr lang="en-US" dirty="0" smtClean="0">
                <a:latin typeface="Arial" pitchFamily="34" charset="0"/>
                <a:cs typeface="Arial" pitchFamily="34" charset="0"/>
              </a:rPr>
              <a:t>a high-resolution map of more than 3.5 million evolutionarily</a:t>
            </a:r>
            <a:r>
              <a:rPr lang="en-US" baseline="0" dirty="0" smtClean="0">
                <a:latin typeface="Arial" pitchFamily="34" charset="0"/>
                <a:cs typeface="Arial" pitchFamily="34" charset="0"/>
              </a:rPr>
              <a:t> </a:t>
            </a:r>
            <a:r>
              <a:rPr lang="en-US" dirty="0" smtClean="0">
                <a:latin typeface="Arial" pitchFamily="34" charset="0"/>
                <a:cs typeface="Arial" pitchFamily="34" charset="0"/>
              </a:rPr>
              <a:t>constrained elements that encompass about 4% of the human genome. </a:t>
            </a:r>
          </a:p>
          <a:p>
            <a:pPr>
              <a:defRPr/>
            </a:pP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This study further used evolutionary signatures and comparisons with experimental data sets to</a:t>
            </a:r>
            <a:r>
              <a:rPr lang="en-US" baseline="0" dirty="0" smtClean="0">
                <a:latin typeface="Arial" pitchFamily="34" charset="0"/>
                <a:cs typeface="Arial" pitchFamily="34" charset="0"/>
              </a:rPr>
              <a:t> suggest </a:t>
            </a:r>
            <a:r>
              <a:rPr lang="en-US" dirty="0" smtClean="0">
                <a:latin typeface="Arial" pitchFamily="34" charset="0"/>
                <a:cs typeface="Arial" pitchFamily="34" charset="0"/>
              </a:rPr>
              <a:t>candidate functions for about 60% of the constrained bases. </a:t>
            </a:r>
          </a:p>
          <a:p>
            <a:pPr>
              <a:defRPr/>
            </a:pP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Overlap with disease-associated variants indicates that these findings will be relevant for future studies of human biology, health, and disease.</a:t>
            </a:r>
          </a:p>
          <a:p>
            <a:pPr>
              <a:defRPr/>
            </a:pP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The data sets for this study are publicly available at the Broad Institute and at the UCSC Genome</a:t>
            </a:r>
            <a:r>
              <a:rPr lang="en-US" baseline="0" dirty="0" smtClean="0">
                <a:latin typeface="Arial" pitchFamily="34" charset="0"/>
                <a:cs typeface="Arial" pitchFamily="34" charset="0"/>
              </a:rPr>
              <a:t> Browser.</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57</a:t>
            </a:fld>
            <a:endParaRPr lang="en-US" dirty="0" smtClean="0">
              <a:cs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3606" eaLnBrk="1" hangingPunct="1">
              <a:spcBef>
                <a:spcPct val="0"/>
              </a:spcBef>
            </a:pPr>
            <a:r>
              <a:rPr lang="en-US" dirty="0" smtClean="0">
                <a:latin typeface="Arial" pitchFamily="34" charset="0"/>
                <a:cs typeface="Arial" pitchFamily="34" charset="0"/>
              </a:rPr>
              <a:t>The Cancer Genome Atlas (TCGA) program held its first public scientific symposium in November. </a:t>
            </a:r>
          </a:p>
          <a:p>
            <a:pPr defTabSz="913606" eaLnBrk="1" hangingPunct="1">
              <a:spcBef>
                <a:spcPct val="0"/>
              </a:spcBef>
            </a:pPr>
            <a:endParaRPr lang="en-US" dirty="0" smtClean="0">
              <a:latin typeface="Arial" pitchFamily="34" charset="0"/>
              <a:cs typeface="Arial" pitchFamily="34" charset="0"/>
            </a:endParaRPr>
          </a:p>
          <a:p>
            <a:pPr defTabSz="913606" eaLnBrk="1" hangingPunct="1">
              <a:spcBef>
                <a:spcPct val="0"/>
              </a:spcBef>
            </a:pPr>
            <a:r>
              <a:rPr lang="en-US" dirty="0" smtClean="0">
                <a:latin typeface="Arial" pitchFamily="34" charset="0"/>
                <a:cs typeface="Arial" pitchFamily="34" charset="0"/>
              </a:rPr>
              <a:t>All presentations described research using TCGA data. The meeting was very well attended, and actually “sold out”.  </a:t>
            </a:r>
          </a:p>
          <a:p>
            <a:pPr defTabSz="913606" eaLnBrk="1" hangingPunct="1">
              <a:spcBef>
                <a:spcPct val="0"/>
              </a:spcBef>
            </a:pPr>
            <a:endParaRPr lang="en-US" dirty="0" smtClean="0">
              <a:latin typeface="Arial" pitchFamily="34" charset="0"/>
              <a:cs typeface="Arial" pitchFamily="34" charset="0"/>
            </a:endParaRPr>
          </a:p>
          <a:p>
            <a:pPr defTabSz="913606" eaLnBrk="1" hangingPunct="1">
              <a:spcBef>
                <a:spcPct val="0"/>
              </a:spcBef>
            </a:pPr>
            <a:r>
              <a:rPr lang="en-US" dirty="0" smtClean="0">
                <a:latin typeface="Arial" pitchFamily="34" charset="0"/>
                <a:cs typeface="Arial" pitchFamily="34" charset="0"/>
              </a:rPr>
              <a:t>All of the talks are available on NHGRI’s </a:t>
            </a:r>
            <a:r>
              <a:rPr lang="en-US" dirty="0" err="1" smtClean="0">
                <a:latin typeface="Arial" pitchFamily="34" charset="0"/>
                <a:cs typeface="Arial" pitchFamily="34" charset="0"/>
              </a:rPr>
              <a:t>GenomeTV</a:t>
            </a:r>
            <a:r>
              <a:rPr lang="en-US" dirty="0" smtClean="0">
                <a:latin typeface="Arial" pitchFamily="34" charset="0"/>
                <a:cs typeface="Arial" pitchFamily="34" charset="0"/>
              </a:rPr>
              <a:t> channel of YouTube, and the link to those talks is provided in Document 29.</a:t>
            </a:r>
          </a:p>
          <a:p>
            <a:pPr defTabSz="913606" eaLnBrk="1" hangingPunct="1">
              <a:spcBef>
                <a:spcPct val="0"/>
              </a:spcBef>
            </a:pPr>
            <a:endParaRPr lang="en-US" dirty="0" smtClean="0">
              <a:latin typeface="Arial" pitchFamily="34" charset="0"/>
              <a:cs typeface="Arial" pitchFamily="34" charset="0"/>
            </a:endParaRPr>
          </a:p>
          <a:p>
            <a:pPr defTabSz="913606" eaLnBrk="1" hangingPunct="1">
              <a:spcBef>
                <a:spcPct val="0"/>
              </a:spcBef>
            </a:pPr>
            <a:r>
              <a:rPr lang="en-US" dirty="0" smtClean="0">
                <a:latin typeface="Arial" pitchFamily="34" charset="0"/>
                <a:cs typeface="Arial" pitchFamily="34" charset="0"/>
              </a:rPr>
              <a:t>Based on the success of the meeting, there will be a second TCGA scientific symposium in November 2012. AACR has agreed to co-sponsor and advertise the meeting with NCI and NHGRI.</a:t>
            </a:r>
          </a:p>
          <a:p>
            <a:pPr defTabSz="913606" eaLnBrk="1" hangingPunct="1">
              <a:spcBef>
                <a:spcPct val="0"/>
              </a:spcBef>
              <a:buFontTx/>
              <a:buChar char="•"/>
            </a:pPr>
            <a:endParaRPr lang="en-US" dirty="0" smtClean="0">
              <a:latin typeface="Arial" pitchFamily="34" charset="0"/>
              <a:cs typeface="Arial" pitchFamily="34" charset="0"/>
            </a:endParaRPr>
          </a:p>
          <a:p>
            <a:pPr defTabSz="913606"/>
            <a:endParaRPr lang="en-US" dirty="0" smtClean="0">
              <a:latin typeface="Arial" pitchFamily="34" charset="0"/>
              <a:cs typeface="Arial" pitchFamily="34" charset="0"/>
            </a:endParaRPr>
          </a:p>
          <a:p>
            <a:pPr defTabSz="913606"/>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58</a:t>
            </a:fld>
            <a:endParaRPr lang="en-US" dirty="0" smtClean="0">
              <a:cs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ln/>
        </p:spPr>
        <p:txBody>
          <a:bodyPr/>
          <a:lstStyle/>
          <a:p>
            <a:r>
              <a:rPr lang="en-US" dirty="0" smtClean="0">
                <a:latin typeface="Arial" pitchFamily="34" charset="0"/>
                <a:cs typeface="Arial" pitchFamily="34" charset="0"/>
              </a:rPr>
              <a:t>TCGA continues </a:t>
            </a:r>
            <a:r>
              <a:rPr lang="en-US" dirty="0">
                <a:latin typeface="Arial" pitchFamily="34" charset="0"/>
                <a:cs typeface="Arial" pitchFamily="34" charset="0"/>
              </a:rPr>
              <a:t>to make great strides towards its ambitious goals. </a:t>
            </a:r>
          </a:p>
          <a:p>
            <a:endParaRPr lang="en-US" dirty="0">
              <a:latin typeface="Arial" pitchFamily="34" charset="0"/>
              <a:cs typeface="Arial" pitchFamily="34" charset="0"/>
            </a:endParaRPr>
          </a:p>
          <a:p>
            <a:r>
              <a:rPr lang="en-US" dirty="0">
                <a:latin typeface="Arial" pitchFamily="34" charset="0"/>
                <a:cs typeface="Arial" pitchFamily="34" charset="0"/>
              </a:rPr>
              <a:t>The program had a goal of analyzing 5,000 tumor samples by end of </a:t>
            </a:r>
            <a:r>
              <a:rPr lang="en-US" dirty="0" smtClean="0">
                <a:latin typeface="Arial" pitchFamily="34" charset="0"/>
                <a:cs typeface="Arial" pitchFamily="34" charset="0"/>
              </a:rPr>
              <a:t>2011— </a:t>
            </a:r>
            <a:r>
              <a:rPr lang="en-US" dirty="0">
                <a:latin typeface="Arial" pitchFamily="34" charset="0"/>
                <a:cs typeface="Arial" pitchFamily="34" charset="0"/>
              </a:rPr>
              <a:t>and reached it. Another goal is to comprehensively analyze specimens from at least 20 tumor </a:t>
            </a:r>
            <a:r>
              <a:rPr lang="en-US" dirty="0" smtClean="0">
                <a:latin typeface="Arial" pitchFamily="34" charset="0"/>
                <a:cs typeface="Arial" pitchFamily="34" charset="0"/>
              </a:rPr>
              <a:t>types— the </a:t>
            </a:r>
            <a:r>
              <a:rPr lang="en-US" dirty="0">
                <a:latin typeface="Arial" pitchFamily="34" charset="0"/>
                <a:cs typeface="Arial" pitchFamily="34" charset="0"/>
              </a:rPr>
              <a:t>list on the right shows the active 22 projects in TCGA today.  </a:t>
            </a:r>
          </a:p>
          <a:p>
            <a:endParaRPr lang="en-US" dirty="0">
              <a:latin typeface="Arial" pitchFamily="34" charset="0"/>
              <a:cs typeface="Arial" pitchFamily="34" charset="0"/>
            </a:endParaRPr>
          </a:p>
          <a:p>
            <a:r>
              <a:rPr lang="en-US" dirty="0">
                <a:latin typeface="Arial" pitchFamily="34" charset="0"/>
                <a:cs typeface="Arial" pitchFamily="34" charset="0"/>
              </a:rPr>
              <a:t>Accrual has actually closed for </a:t>
            </a:r>
            <a:r>
              <a:rPr lang="en-US" dirty="0" err="1">
                <a:latin typeface="Arial" pitchFamily="34" charset="0"/>
                <a:cs typeface="Arial" pitchFamily="34" charset="0"/>
              </a:rPr>
              <a:t>glioblastoma</a:t>
            </a:r>
            <a:r>
              <a:rPr lang="en-US" dirty="0">
                <a:latin typeface="Arial" pitchFamily="34" charset="0"/>
                <a:cs typeface="Arial" pitchFamily="34" charset="0"/>
              </a:rPr>
              <a:t>, ovarian, colorectal, and renal clear cell carcinoma, meaning the goal of qualifying 500 cases for these projects has been achieved. </a:t>
            </a:r>
          </a:p>
          <a:p>
            <a:r>
              <a:rPr lang="en-US" dirty="0">
                <a:latin typeface="Arial" pitchFamily="34" charset="0"/>
                <a:cs typeface="Arial" pitchFamily="34" charset="0"/>
              </a:rPr>
              <a:t> </a:t>
            </a:r>
          </a:p>
          <a:p>
            <a:r>
              <a:rPr lang="en-US" dirty="0">
                <a:latin typeface="Arial" pitchFamily="34" charset="0"/>
                <a:cs typeface="Arial" pitchFamily="34" charset="0"/>
              </a:rPr>
              <a:t>There are active tumor working groups, </a:t>
            </a:r>
            <a:r>
              <a:rPr lang="en-US" dirty="0" smtClean="0">
                <a:latin typeface="Arial" pitchFamily="34" charset="0"/>
                <a:cs typeface="Arial" pitchFamily="34" charset="0"/>
              </a:rPr>
              <a:t>preparing papers </a:t>
            </a:r>
            <a:r>
              <a:rPr lang="en-US" dirty="0">
                <a:latin typeface="Arial" pitchFamily="34" charset="0"/>
                <a:cs typeface="Arial" pitchFamily="34" charset="0"/>
              </a:rPr>
              <a:t>for </a:t>
            </a:r>
            <a:r>
              <a:rPr lang="en-US" dirty="0" smtClean="0">
                <a:latin typeface="Arial" pitchFamily="34" charset="0"/>
                <a:cs typeface="Arial" pitchFamily="34" charset="0"/>
              </a:rPr>
              <a:t>publication </a:t>
            </a:r>
            <a:r>
              <a:rPr lang="en-US" dirty="0">
                <a:latin typeface="Arial" pitchFamily="34" charset="0"/>
                <a:cs typeface="Arial" pitchFamily="34" charset="0"/>
              </a:rPr>
              <a:t>for many of the tumor </a:t>
            </a:r>
            <a:r>
              <a:rPr lang="en-US" dirty="0" smtClean="0">
                <a:latin typeface="Arial" pitchFamily="34" charset="0"/>
                <a:cs typeface="Arial" pitchFamily="34" charset="0"/>
              </a:rPr>
              <a:t>types, </a:t>
            </a:r>
            <a:r>
              <a:rPr lang="en-US" dirty="0">
                <a:latin typeface="Arial" pitchFamily="34" charset="0"/>
                <a:cs typeface="Arial" pitchFamily="34" charset="0"/>
              </a:rPr>
              <a:t>including some of the most prevalent </a:t>
            </a:r>
            <a:r>
              <a:rPr lang="en-US" dirty="0" smtClean="0">
                <a:latin typeface="Arial" pitchFamily="34" charset="0"/>
                <a:cs typeface="Arial" pitchFamily="34" charset="0"/>
              </a:rPr>
              <a:t>cancers.  </a:t>
            </a:r>
            <a:r>
              <a:rPr lang="en-US" dirty="0">
                <a:latin typeface="Arial" pitchFamily="34" charset="0"/>
                <a:cs typeface="Arial" pitchFamily="34" charset="0"/>
              </a:rPr>
              <a:t>A manuscript describing the full characterization of the colorectal carcinoma genome is under review, and papers for </a:t>
            </a:r>
            <a:r>
              <a:rPr lang="en-US" dirty="0" smtClean="0">
                <a:latin typeface="Arial" pitchFamily="34" charset="0"/>
                <a:cs typeface="Arial" pitchFamily="34" charset="0"/>
              </a:rPr>
              <a:t>breast, lung</a:t>
            </a:r>
            <a:r>
              <a:rPr lang="en-US" dirty="0">
                <a:latin typeface="Arial" pitchFamily="34" charset="0"/>
                <a:cs typeface="Arial" pitchFamily="34" charset="0"/>
              </a:rPr>
              <a:t>, and kidney </a:t>
            </a:r>
            <a:r>
              <a:rPr lang="en-US" dirty="0" smtClean="0">
                <a:latin typeface="Arial" pitchFamily="34" charset="0"/>
                <a:cs typeface="Arial" pitchFamily="34" charset="0"/>
              </a:rPr>
              <a:t>cancer as </a:t>
            </a:r>
            <a:r>
              <a:rPr lang="en-US" dirty="0">
                <a:latin typeface="Arial" pitchFamily="34" charset="0"/>
                <a:cs typeface="Arial" pitchFamily="34" charset="0"/>
              </a:rPr>
              <a:t>well as acute myeloid leukemia are in preparation and are expected to be published by the end of 2012.</a:t>
            </a:r>
          </a:p>
          <a:p>
            <a:r>
              <a:rPr lang="en-US" dirty="0">
                <a:latin typeface="Arial" pitchFamily="34" charset="0"/>
                <a:cs typeface="Arial" pitchFamily="34" charset="0"/>
              </a:rPr>
              <a:t> </a:t>
            </a:r>
          </a:p>
          <a:p>
            <a:pPr marL="400316" indent="-332309">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59</a:t>
            </a:fld>
            <a:endParaRPr lang="en-US" dirty="0" smtClean="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Finally, there have</a:t>
            </a:r>
            <a:r>
              <a:rPr lang="en-US" baseline="0" dirty="0" smtClean="0">
                <a:latin typeface="Arial" pitchFamily="34" charset="0"/>
                <a:cs typeface="Arial" pitchFamily="34" charset="0"/>
              </a:rPr>
              <a:t> been multiple </a:t>
            </a:r>
            <a:r>
              <a:rPr lang="en-US" dirty="0" smtClean="0">
                <a:latin typeface="Arial" pitchFamily="34" charset="0"/>
                <a:cs typeface="Arial" pitchFamily="34" charset="0"/>
              </a:rPr>
              <a:t>NHGRI-sponsored </a:t>
            </a:r>
            <a:r>
              <a:rPr lang="en-US" baseline="0" dirty="0" smtClean="0">
                <a:latin typeface="Arial" pitchFamily="34" charset="0"/>
                <a:cs typeface="Arial" pitchFamily="34" charset="0"/>
              </a:rPr>
              <a:t>meetings held since the last Council meeting.</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A meeting on Genomic Literacy will be summarized in a presentation by </a:t>
            </a:r>
            <a:r>
              <a:rPr lang="en-US" baseline="0" dirty="0" err="1" smtClean="0">
                <a:latin typeface="Arial" pitchFamily="34" charset="0"/>
                <a:cs typeface="Arial" pitchFamily="34" charset="0"/>
              </a:rPr>
              <a:t>Vence</a:t>
            </a:r>
            <a:r>
              <a:rPr lang="en-US" baseline="0" dirty="0" smtClean="0">
                <a:latin typeface="Arial" pitchFamily="34" charset="0"/>
                <a:cs typeface="Arial" pitchFamily="34" charset="0"/>
              </a:rPr>
              <a:t> Bonham.</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I will be referring to some of the other meetings later in my Director’s Report, and the remaining ones will be discussed within the context of Concept Clearances.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a:t>
            </a:fld>
            <a:endParaRPr lang="en-US" dirty="0" smtClean="0">
              <a:cs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ln/>
        </p:spPr>
        <p:txBody>
          <a:bodyPr>
            <a:normAutofit/>
          </a:bodyPr>
          <a:lstStyle/>
          <a:p>
            <a:pPr marL="0" lvl="1" defTabSz="922891" eaLnBrk="1" fontAlgn="auto" hangingPunct="1">
              <a:spcBef>
                <a:spcPts val="0"/>
              </a:spcBef>
              <a:spcAft>
                <a:spcPts val="0"/>
              </a:spcAft>
              <a:defRPr/>
            </a:pPr>
            <a:r>
              <a:rPr lang="en-US" dirty="0">
                <a:latin typeface="Arial" pitchFamily="34" charset="0"/>
                <a:cs typeface="Arial" pitchFamily="34" charset="0"/>
              </a:rPr>
              <a:t>* * * *</a:t>
            </a:r>
          </a:p>
          <a:p>
            <a:pPr marL="0" lvl="1" defTabSz="922891" eaLnBrk="1" fontAlgn="auto" hangingPunct="1">
              <a:spcBef>
                <a:spcPts val="0"/>
              </a:spcBef>
              <a:spcAft>
                <a:spcPts val="0"/>
              </a:spcAft>
              <a:defRPr/>
            </a:pPr>
            <a:endParaRPr lang="en-US" dirty="0">
              <a:latin typeface="Arial" pitchFamily="34" charset="0"/>
              <a:cs typeface="Arial" pitchFamily="34" charset="0"/>
            </a:endParaRPr>
          </a:p>
          <a:p>
            <a:pPr marL="0" lvl="1" defTabSz="922891" eaLnBrk="1" fontAlgn="auto" hangingPunct="1">
              <a:spcBef>
                <a:spcPts val="0"/>
              </a:spcBef>
              <a:spcAft>
                <a:spcPts val="0"/>
              </a:spcAft>
              <a:defRPr/>
            </a:pPr>
            <a:r>
              <a:rPr lang="en-US" dirty="0" smtClean="0">
                <a:latin typeface="Arial" pitchFamily="34" charset="0"/>
                <a:cs typeface="Arial" pitchFamily="34" charset="0"/>
              </a:rPr>
              <a:t>In</a:t>
            </a:r>
            <a:r>
              <a:rPr lang="en-US" baseline="0" dirty="0" smtClean="0">
                <a:latin typeface="Arial" pitchFamily="34" charset="0"/>
                <a:cs typeface="Arial" pitchFamily="34" charset="0"/>
              </a:rPr>
              <a:t> total, there are now </a:t>
            </a:r>
            <a:r>
              <a:rPr lang="en-US" dirty="0" smtClean="0">
                <a:latin typeface="Arial" pitchFamily="34" charset="0"/>
                <a:cs typeface="Arial" pitchFamily="34" charset="0"/>
              </a:rPr>
              <a:t>2661 samples</a:t>
            </a:r>
            <a:r>
              <a:rPr lang="en-US" baseline="0" dirty="0" smtClean="0">
                <a:latin typeface="Arial" pitchFamily="34" charset="0"/>
                <a:cs typeface="Arial" pitchFamily="34" charset="0"/>
              </a:rPr>
              <a:t> being studied by the 1000 Genomes project. </a:t>
            </a:r>
            <a:endParaRPr lang="en-US" dirty="0">
              <a:latin typeface="Arial" pitchFamily="34" charset="0"/>
              <a:cs typeface="Arial" pitchFamily="34" charset="0"/>
            </a:endParaRPr>
          </a:p>
          <a:p>
            <a:pPr marL="0" lvl="1" defTabSz="922891" eaLnBrk="1" fontAlgn="auto" hangingPunct="1">
              <a:spcBef>
                <a:spcPts val="0"/>
              </a:spcBef>
              <a:spcAft>
                <a:spcPts val="0"/>
              </a:spcAft>
              <a:defRPr/>
            </a:pP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60</a:t>
            </a:fld>
            <a:endParaRPr lang="en-US" dirty="0" smtClean="0">
              <a:cs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Rectangle 2"/>
          <p:cNvSpPr>
            <a:spLocks noGrp="1" noRot="1" noChangeAspect="1" noChangeArrowheads="1" noTextEdit="1"/>
          </p:cNvSpPr>
          <p:nvPr>
            <p:ph type="sldImg"/>
          </p:nvPr>
        </p:nvSpPr>
        <p:spPr>
          <a:xfrm>
            <a:off x="1104900" y="698500"/>
            <a:ext cx="4648200" cy="3486150"/>
          </a:xfrm>
          <a:ln/>
        </p:spPr>
      </p:sp>
      <p:sp>
        <p:nvSpPr>
          <p:cNvPr id="148484" name="Rectangle 3"/>
          <p:cNvSpPr>
            <a:spLocks noGrp="1" noChangeArrowheads="1"/>
          </p:cNvSpPr>
          <p:nvPr>
            <p:ph type="body" idx="1"/>
          </p:nvPr>
        </p:nvSpPr>
        <p:spPr>
          <a:xfrm>
            <a:off x="884904" y="4416421"/>
            <a:ext cx="5286376" cy="41814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251" tIns="46126" rIns="92251" bIns="46126"/>
          <a:lstStyle/>
          <a:p>
            <a:r>
              <a:rPr lang="en-US" dirty="0" smtClean="0">
                <a:latin typeface="Arial" pitchFamily="34" charset="0"/>
                <a:cs typeface="Arial" pitchFamily="34" charset="0"/>
              </a:rPr>
              <a:t>* The 8</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annual meeting of the Advanced DNA Sequencing Technologies program grantees will be held in April in San Diego.  As in past years, the last portion of the meeting will be opened to other interested members of the research</a:t>
            </a:r>
            <a:r>
              <a:rPr lang="en-US" baseline="0" dirty="0" smtClean="0">
                <a:latin typeface="Arial" pitchFamily="34" charset="0"/>
                <a:cs typeface="Arial" pitchFamily="34" charset="0"/>
              </a:rPr>
              <a:t> </a:t>
            </a:r>
            <a:r>
              <a:rPr lang="en-US" dirty="0" smtClean="0">
                <a:latin typeface="Arial" pitchFamily="34" charset="0"/>
                <a:cs typeface="Arial" pitchFamily="34" charset="0"/>
              </a:rPr>
              <a:t>community.</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Jeff Schloss will give an update about this program later today. </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61</a:t>
            </a:fld>
            <a:endParaRPr lang="en-US" dirty="0" smtClean="0">
              <a:cs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2"/>
          <p:cNvSpPr>
            <a:spLocks noGrp="1" noRot="1" noChangeAspect="1" noChangeArrowheads="1" noTextEdit="1"/>
          </p:cNvSpPr>
          <p:nvPr>
            <p:ph type="sldImg"/>
          </p:nvPr>
        </p:nvSpPr>
        <p:spPr>
          <a:xfrm>
            <a:off x="1104900" y="698500"/>
            <a:ext cx="4648200" cy="3486150"/>
          </a:xfrm>
          <a:ln/>
        </p:spPr>
      </p:sp>
      <p:sp>
        <p:nvSpPr>
          <p:cNvPr id="149508" name="Rectangle 3"/>
          <p:cNvSpPr>
            <a:spLocks noGrp="1" noChangeArrowheads="1"/>
          </p:cNvSpPr>
          <p:nvPr>
            <p:ph type="body" idx="1"/>
          </p:nvPr>
        </p:nvSpPr>
        <p:spPr>
          <a:xfrm>
            <a:off x="915773" y="4416421"/>
            <a:ext cx="5255507" cy="41814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255" rIns="92255"/>
          <a:lstStyle/>
          <a:p>
            <a:r>
              <a:rPr lang="en-US" dirty="0">
                <a:latin typeface="Arial" pitchFamily="34" charset="0"/>
                <a:ea typeface="ＭＳ Ｐゴシック" pitchFamily="34" charset="-128"/>
                <a:cs typeface="Arial" pitchFamily="34" charset="0"/>
              </a:rPr>
              <a:t>* Applications received in response to three technology development RFAs will be discussed during the </a:t>
            </a:r>
            <a:r>
              <a:rPr lang="en-US" dirty="0" smtClean="0">
                <a:latin typeface="Arial" pitchFamily="34" charset="0"/>
                <a:ea typeface="ＭＳ Ｐゴシック" pitchFamily="34" charset="-128"/>
                <a:cs typeface="Arial" pitchFamily="34" charset="0"/>
              </a:rPr>
              <a:t>Closed </a:t>
            </a:r>
            <a:r>
              <a:rPr lang="en-US" dirty="0">
                <a:latin typeface="Arial" pitchFamily="34" charset="0"/>
                <a:ea typeface="ＭＳ Ｐゴシック" pitchFamily="34" charset="-128"/>
                <a:cs typeface="Arial" pitchFamily="34" charset="0"/>
              </a:rPr>
              <a:t>S</a:t>
            </a:r>
            <a:r>
              <a:rPr lang="en-US" dirty="0" smtClean="0">
                <a:latin typeface="Arial" pitchFamily="34" charset="0"/>
                <a:ea typeface="ＭＳ Ｐゴシック" pitchFamily="34" charset="-128"/>
                <a:cs typeface="Arial" pitchFamily="34" charset="0"/>
              </a:rPr>
              <a:t>ession</a:t>
            </a:r>
            <a:r>
              <a:rPr lang="en-US" dirty="0">
                <a:latin typeface="Arial" pitchFamily="34" charset="0"/>
                <a:ea typeface="ＭＳ Ｐゴシック" pitchFamily="34" charset="-128"/>
                <a:cs typeface="Arial" pitchFamily="34" charset="0"/>
              </a:rPr>
              <a:t>.</a:t>
            </a:r>
          </a:p>
          <a:p>
            <a:pPr>
              <a:buFontTx/>
              <a:buChar char="•"/>
            </a:pPr>
            <a:endParaRPr lang="en-US" dirty="0">
              <a:latin typeface="Arial" pitchFamily="34" charset="0"/>
              <a:ea typeface="ＭＳ Ｐゴシック" pitchFamily="34" charset="-128"/>
              <a:cs typeface="Arial" pitchFamily="34" charset="0"/>
            </a:endParaRPr>
          </a:p>
          <a:p>
            <a:r>
              <a:rPr lang="en-US" dirty="0">
                <a:latin typeface="Arial" pitchFamily="34" charset="0"/>
                <a:ea typeface="ＭＳ Ｐゴシック" pitchFamily="34" charset="-128"/>
                <a:cs typeface="Arial" pitchFamily="34" charset="0"/>
              </a:rPr>
              <a:t>* Three ENCODE RFAs </a:t>
            </a:r>
            <a:r>
              <a:rPr lang="en-US" dirty="0" smtClean="0">
                <a:latin typeface="Arial" pitchFamily="34" charset="0"/>
                <a:ea typeface="ＭＳ Ｐゴシック" pitchFamily="34" charset="-128"/>
                <a:cs typeface="Arial" pitchFamily="34" charset="0"/>
              </a:rPr>
              <a:t>(with U01</a:t>
            </a:r>
            <a:r>
              <a:rPr lang="en-US" dirty="0">
                <a:latin typeface="Arial" pitchFamily="34" charset="0"/>
                <a:ea typeface="ＭＳ Ｐゴシック" pitchFamily="34" charset="-128"/>
                <a:cs typeface="Arial" pitchFamily="34" charset="0"/>
              </a:rPr>
              <a:t>, U41, and U54 mechanisms) were released this past October, and applications were received in December. These RFAs </a:t>
            </a:r>
            <a:r>
              <a:rPr lang="en-US" dirty="0" smtClean="0">
                <a:latin typeface="Arial" pitchFamily="34" charset="0"/>
                <a:ea typeface="ＭＳ Ｐゴシック" pitchFamily="34" charset="-128"/>
                <a:cs typeface="Arial" pitchFamily="34" charset="0"/>
              </a:rPr>
              <a:t>aim </a:t>
            </a:r>
            <a:r>
              <a:rPr lang="en-US" dirty="0">
                <a:latin typeface="Arial" pitchFamily="34" charset="0"/>
                <a:ea typeface="ＭＳ Ｐゴシック" pitchFamily="34" charset="-128"/>
                <a:cs typeface="Arial" pitchFamily="34" charset="0"/>
              </a:rPr>
              <a:t>to solicit applications for research projects to apply high-throughput, cost-efficient approaches to extend ENCODE resources toward as complete of catalogs as </a:t>
            </a:r>
            <a:r>
              <a:rPr lang="en-US" dirty="0" smtClean="0">
                <a:latin typeface="Arial" pitchFamily="34" charset="0"/>
                <a:ea typeface="ＭＳ Ｐゴシック" pitchFamily="34" charset="-128"/>
                <a:cs typeface="Arial" pitchFamily="34" charset="0"/>
              </a:rPr>
              <a:t>feasible</a:t>
            </a:r>
            <a:r>
              <a:rPr lang="en-US" dirty="0">
                <a:latin typeface="Arial" pitchFamily="34" charset="0"/>
                <a:ea typeface="ＭＳ Ｐゴシック" pitchFamily="34" charset="-128"/>
                <a:cs typeface="Arial" pitchFamily="34" charset="0"/>
              </a:rPr>
              <a:t>. Applications will be reviewed in March and discussed by Council in May. </a:t>
            </a:r>
          </a:p>
          <a:p>
            <a:pPr>
              <a:buFontTx/>
              <a:buChar char="•"/>
            </a:pPr>
            <a:endParaRPr lang="en-US" dirty="0">
              <a:latin typeface="Arial" pitchFamily="34" charset="0"/>
              <a:ea typeface="ＭＳ Ｐゴシック" pitchFamily="34" charset="-128"/>
              <a:cs typeface="Arial" pitchFamily="34" charset="0"/>
            </a:endParaRPr>
          </a:p>
          <a:p>
            <a:r>
              <a:rPr lang="en-US" dirty="0">
                <a:latin typeface="Arial" pitchFamily="34" charset="0"/>
                <a:ea typeface="ＭＳ Ｐゴシック" pitchFamily="34" charset="-128"/>
                <a:cs typeface="Arial" pitchFamily="34" charset="0"/>
              </a:rPr>
              <a:t>* NHGRI is currently in the planning stages for a </a:t>
            </a:r>
            <a:r>
              <a:rPr lang="en-US" dirty="0" err="1">
                <a:latin typeface="Arial" pitchFamily="34" charset="0"/>
                <a:ea typeface="ＭＳ Ｐゴシック" pitchFamily="34" charset="-128"/>
                <a:cs typeface="Arial" pitchFamily="34" charset="0"/>
              </a:rPr>
              <a:t>modENCODE</a:t>
            </a:r>
            <a:r>
              <a:rPr lang="en-US" dirty="0">
                <a:latin typeface="Arial" pitchFamily="34" charset="0"/>
                <a:ea typeface="ＭＳ Ｐゴシック" pitchFamily="34" charset="-128"/>
                <a:cs typeface="Arial" pitchFamily="34" charset="0"/>
              </a:rPr>
              <a:t> symposium to be held on the NIH campus on June 20-21. Our goal is to broaden community understanding of model organisms and showcase the contributions of the </a:t>
            </a:r>
            <a:r>
              <a:rPr lang="en-US" dirty="0" err="1">
                <a:latin typeface="Arial" pitchFamily="34" charset="0"/>
                <a:ea typeface="ＭＳ Ｐゴシック" pitchFamily="34" charset="-128"/>
                <a:cs typeface="Arial" pitchFamily="34" charset="0"/>
              </a:rPr>
              <a:t>modENCODE</a:t>
            </a:r>
            <a:r>
              <a:rPr lang="en-US" dirty="0">
                <a:latin typeface="Arial" pitchFamily="34" charset="0"/>
                <a:ea typeface="ＭＳ Ｐゴシック" pitchFamily="34" charset="-128"/>
                <a:cs typeface="Arial" pitchFamily="34" charset="0"/>
              </a:rPr>
              <a:t> Consortium.  The meeting is planned to tie into the upcoming Model Organisms to Human Biology </a:t>
            </a:r>
            <a:r>
              <a:rPr lang="en-US" dirty="0" smtClean="0">
                <a:latin typeface="Arial" pitchFamily="34" charset="0"/>
                <a:ea typeface="ＭＳ Ｐゴシック" pitchFamily="34" charset="-128"/>
                <a:cs typeface="Arial" pitchFamily="34" charset="0"/>
              </a:rPr>
              <a:t>meeting (organized by the Genetics Society of America and scheduled </a:t>
            </a:r>
            <a:r>
              <a:rPr lang="en-US" dirty="0">
                <a:latin typeface="Arial" pitchFamily="34" charset="0"/>
                <a:ea typeface="ＭＳ Ｐゴシック" pitchFamily="34" charset="-128"/>
                <a:cs typeface="Arial" pitchFamily="34" charset="0"/>
              </a:rPr>
              <a:t>at an adjacent time to our symposium). </a:t>
            </a:r>
          </a:p>
          <a:p>
            <a:pPr>
              <a:buFontTx/>
              <a:buChar char="•"/>
            </a:pPr>
            <a:endParaRPr lang="en-US" b="1" dirty="0">
              <a:latin typeface="Arial" pitchFamily="34" charset="0"/>
              <a:ea typeface="ＭＳ Ｐゴシック" pitchFamily="34" charset="-128"/>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62</a:t>
            </a:fld>
            <a:endParaRPr lang="en-US" dirty="0" smtClean="0">
              <a:cs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Grp="1" noRot="1" noChangeAspect="1" noChangeArrowheads="1" noTextEdit="1"/>
          </p:cNvSpPr>
          <p:nvPr>
            <p:ph type="sldImg"/>
          </p:nvPr>
        </p:nvSpPr>
        <p:spPr>
          <a:xfrm>
            <a:off x="1104900" y="698500"/>
            <a:ext cx="4648200" cy="3486150"/>
          </a:xfrm>
          <a:ln/>
        </p:spPr>
      </p:sp>
      <p:sp>
        <p:nvSpPr>
          <p:cNvPr id="150532" name="Rectangle 3"/>
          <p:cNvSpPr>
            <a:spLocks noGrp="1" noChangeArrowheads="1"/>
          </p:cNvSpPr>
          <p:nvPr>
            <p:ph type="body" idx="1"/>
          </p:nvPr>
        </p:nvSpPr>
        <p:spPr>
          <a:xfrm>
            <a:off x="895193" y="4416421"/>
            <a:ext cx="5276086" cy="41814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255" rIns="92255"/>
          <a:lstStyle/>
          <a:p>
            <a:pPr marL="115384"/>
            <a:r>
              <a:rPr lang="en-US" dirty="0">
                <a:latin typeface="Arial" pitchFamily="34" charset="0"/>
                <a:ea typeface="ＭＳ Ｐゴシック" pitchFamily="34" charset="-128"/>
                <a:cs typeface="Arial" pitchFamily="34" charset="0"/>
              </a:rPr>
              <a:t>* At the December GENEVA Steering Committee meeting, there was a joint session </a:t>
            </a:r>
            <a:r>
              <a:rPr lang="en-US" dirty="0" smtClean="0">
                <a:latin typeface="Arial" pitchFamily="34" charset="0"/>
                <a:ea typeface="ＭＳ Ｐゴシック" pitchFamily="34" charset="-128"/>
                <a:cs typeface="Arial" pitchFamily="34" charset="0"/>
              </a:rPr>
              <a:t>including ENCODE </a:t>
            </a:r>
            <a:r>
              <a:rPr lang="en-US" dirty="0">
                <a:latin typeface="Arial" pitchFamily="34" charset="0"/>
                <a:ea typeface="ＭＳ Ｐゴシック" pitchFamily="34" charset="-128"/>
                <a:cs typeface="Arial" pitchFamily="34" charset="0"/>
              </a:rPr>
              <a:t>and GENEVA investigators.  ENCODE investigators analyzed 8 GENEVA/GARNET GWAS datasets, and they were paired up with the GENEVA/GARNET investigators for </a:t>
            </a:r>
            <a:r>
              <a:rPr lang="en-US" dirty="0" smtClean="0">
                <a:latin typeface="Arial" pitchFamily="34" charset="0"/>
                <a:ea typeface="ＭＳ Ｐゴシック" pitchFamily="34" charset="-128"/>
                <a:cs typeface="Arial" pitchFamily="34" charset="0"/>
              </a:rPr>
              <a:t>hands-on demonstrations </a:t>
            </a:r>
            <a:r>
              <a:rPr lang="en-US" dirty="0">
                <a:latin typeface="Arial" pitchFamily="34" charset="0"/>
                <a:ea typeface="ＭＳ Ｐゴシック" pitchFamily="34" charset="-128"/>
                <a:cs typeface="Arial" pitchFamily="34" charset="0"/>
              </a:rPr>
              <a:t>of how to use ENCODE data to follow up </a:t>
            </a:r>
            <a:r>
              <a:rPr lang="en-US" dirty="0" smtClean="0">
                <a:latin typeface="Arial" pitchFamily="34" charset="0"/>
                <a:ea typeface="ＭＳ Ｐゴシック" pitchFamily="34" charset="-128"/>
                <a:cs typeface="Arial" pitchFamily="34" charset="0"/>
              </a:rPr>
              <a:t>GWAS </a:t>
            </a:r>
            <a:r>
              <a:rPr lang="en-US" dirty="0">
                <a:latin typeface="Arial" pitchFamily="34" charset="0"/>
                <a:ea typeface="ＭＳ Ｐゴシック" pitchFamily="34" charset="-128"/>
                <a:cs typeface="Arial" pitchFamily="34" charset="0"/>
              </a:rPr>
              <a:t>findings. New collaborations between the consortia were established, already resulting in </a:t>
            </a:r>
            <a:r>
              <a:rPr lang="en-US" dirty="0" smtClean="0">
                <a:latin typeface="Arial" pitchFamily="34" charset="0"/>
                <a:ea typeface="ＭＳ Ｐゴシック" pitchFamily="34" charset="-128"/>
                <a:cs typeface="Arial" pitchFamily="34" charset="0"/>
              </a:rPr>
              <a:t>plans</a:t>
            </a:r>
            <a:r>
              <a:rPr lang="en-US" baseline="0" dirty="0" smtClean="0">
                <a:latin typeface="Arial" pitchFamily="34" charset="0"/>
                <a:ea typeface="ＭＳ Ｐゴシック" pitchFamily="34" charset="-128"/>
                <a:cs typeface="Arial" pitchFamily="34" charset="0"/>
              </a:rPr>
              <a:t> for </a:t>
            </a:r>
            <a:r>
              <a:rPr lang="en-US" dirty="0" smtClean="0">
                <a:latin typeface="Arial" pitchFamily="34" charset="0"/>
                <a:ea typeface="ＭＳ Ｐゴシック" pitchFamily="34" charset="-128"/>
                <a:cs typeface="Arial" pitchFamily="34" charset="0"/>
              </a:rPr>
              <a:t>publications </a:t>
            </a:r>
            <a:r>
              <a:rPr lang="en-US" dirty="0">
                <a:latin typeface="Arial" pitchFamily="34" charset="0"/>
                <a:ea typeface="ＭＳ Ｐゴシック" pitchFamily="34" charset="-128"/>
                <a:cs typeface="Arial" pitchFamily="34" charset="0"/>
              </a:rPr>
              <a:t>and grant applications.</a:t>
            </a:r>
          </a:p>
          <a:p>
            <a:pPr marL="115384"/>
            <a:endParaRPr lang="en-US" b="1" dirty="0">
              <a:latin typeface="Arial" pitchFamily="34" charset="0"/>
              <a:ea typeface="ＭＳ Ｐゴシック" pitchFamily="34" charset="-128"/>
              <a:cs typeface="Arial" pitchFamily="34" charset="0"/>
            </a:endParaRPr>
          </a:p>
          <a:p>
            <a:pPr marL="115384"/>
            <a:r>
              <a:rPr lang="en-US" dirty="0">
                <a:latin typeface="Arial" pitchFamily="34" charset="0"/>
                <a:ea typeface="ＭＳ Ｐゴシック" pitchFamily="34" charset="-128"/>
                <a:cs typeface="Arial" pitchFamily="34" charset="0"/>
              </a:rPr>
              <a:t>* Meanwhile, several integrated analysis papers are the works: </a:t>
            </a:r>
          </a:p>
          <a:p>
            <a:pPr marL="115384" lvl="1"/>
            <a:endParaRPr lang="en-US" dirty="0">
              <a:latin typeface="Arial" pitchFamily="34" charset="0"/>
              <a:ea typeface="ＭＳ Ｐゴシック" pitchFamily="34" charset="-128"/>
              <a:cs typeface="Arial" pitchFamily="34" charset="0"/>
            </a:endParaRPr>
          </a:p>
          <a:p>
            <a:pPr marL="115384" lvl="1"/>
            <a:r>
              <a:rPr lang="en-US" dirty="0">
                <a:latin typeface="Arial" pitchFamily="34" charset="0"/>
                <a:ea typeface="ＭＳ Ｐゴシック" pitchFamily="34" charset="-128"/>
                <a:cs typeface="Arial" pitchFamily="34" charset="0"/>
              </a:rPr>
              <a:t>* The ENCODE </a:t>
            </a:r>
            <a:r>
              <a:rPr lang="en-US" dirty="0" smtClean="0">
                <a:latin typeface="Arial" pitchFamily="34" charset="0"/>
                <a:ea typeface="ＭＳ Ｐゴシック" pitchFamily="34" charset="-128"/>
                <a:cs typeface="Arial" pitchFamily="34" charset="0"/>
              </a:rPr>
              <a:t>Consortium has a major integrative paper under revision, along with many </a:t>
            </a:r>
            <a:r>
              <a:rPr lang="en-US" dirty="0">
                <a:latin typeface="Arial" pitchFamily="34" charset="0"/>
                <a:ea typeface="ＭＳ Ｐゴシック" pitchFamily="34" charset="-128"/>
                <a:cs typeface="Arial" pitchFamily="34" charset="0"/>
              </a:rPr>
              <a:t>companion </a:t>
            </a:r>
            <a:r>
              <a:rPr lang="en-US" dirty="0" smtClean="0">
                <a:latin typeface="Arial" pitchFamily="34" charset="0"/>
                <a:ea typeface="ＭＳ Ｐゴシック" pitchFamily="34" charset="-128"/>
                <a:cs typeface="Arial" pitchFamily="34" charset="0"/>
              </a:rPr>
              <a:t>papers— all of which aim to be published </a:t>
            </a:r>
            <a:r>
              <a:rPr lang="en-US" dirty="0">
                <a:latin typeface="Arial" pitchFamily="34" charset="0"/>
                <a:ea typeface="ＭＳ Ｐゴシック" pitchFamily="34" charset="-128"/>
                <a:cs typeface="Arial" pitchFamily="34" charset="0"/>
              </a:rPr>
              <a:t>in 2012.  </a:t>
            </a:r>
          </a:p>
          <a:p>
            <a:pPr marL="115384" lvl="1"/>
            <a:r>
              <a:rPr lang="en-US" dirty="0">
                <a:latin typeface="Arial" pitchFamily="34" charset="0"/>
                <a:ea typeface="ＭＳ Ｐゴシック" pitchFamily="34" charset="-128"/>
                <a:cs typeface="Arial" pitchFamily="34" charset="0"/>
              </a:rPr>
              <a:t> </a:t>
            </a:r>
          </a:p>
          <a:p>
            <a:pPr marL="115384" lvl="1"/>
            <a:r>
              <a:rPr lang="en-US" dirty="0">
                <a:latin typeface="Arial" pitchFamily="34" charset="0"/>
                <a:ea typeface="ＭＳ Ｐゴシック" pitchFamily="34" charset="-128"/>
                <a:cs typeface="Arial" pitchFamily="34" charset="0"/>
              </a:rPr>
              <a:t>* The </a:t>
            </a:r>
            <a:r>
              <a:rPr lang="en-US" dirty="0" err="1">
                <a:latin typeface="Arial" pitchFamily="34" charset="0"/>
                <a:ea typeface="ＭＳ Ｐゴシック" pitchFamily="34" charset="-128"/>
                <a:cs typeface="Arial" pitchFamily="34" charset="0"/>
              </a:rPr>
              <a:t>modENCODE</a:t>
            </a:r>
            <a:r>
              <a:rPr lang="en-US" dirty="0">
                <a:latin typeface="Arial" pitchFamily="34" charset="0"/>
                <a:ea typeface="ＭＳ Ｐゴシック" pitchFamily="34" charset="-128"/>
                <a:cs typeface="Arial" pitchFamily="34" charset="0"/>
              </a:rPr>
              <a:t> </a:t>
            </a:r>
            <a:r>
              <a:rPr lang="en-US" dirty="0" smtClean="0">
                <a:latin typeface="Arial" pitchFamily="34" charset="0"/>
                <a:ea typeface="ＭＳ Ｐゴシック" pitchFamily="34" charset="-128"/>
                <a:cs typeface="Arial" pitchFamily="34" charset="0"/>
              </a:rPr>
              <a:t>Consortium </a:t>
            </a:r>
            <a:r>
              <a:rPr lang="en-US" dirty="0">
                <a:latin typeface="Arial" pitchFamily="34" charset="0"/>
                <a:ea typeface="ＭＳ Ｐゴシック" pitchFamily="34" charset="-128"/>
                <a:cs typeface="Arial" pitchFamily="34" charset="0"/>
              </a:rPr>
              <a:t>is working on a paper that integrates worm, </a:t>
            </a:r>
            <a:r>
              <a:rPr lang="en-US" dirty="0" smtClean="0">
                <a:latin typeface="Arial" pitchFamily="34" charset="0"/>
                <a:ea typeface="ＭＳ Ｐゴシック" pitchFamily="34" charset="-128"/>
                <a:cs typeface="Arial" pitchFamily="34" charset="0"/>
              </a:rPr>
              <a:t>fly, </a:t>
            </a:r>
            <a:r>
              <a:rPr lang="en-US" dirty="0">
                <a:latin typeface="Arial" pitchFamily="34" charset="0"/>
                <a:ea typeface="ＭＳ Ｐゴシック" pitchFamily="34" charset="-128"/>
                <a:cs typeface="Arial" pitchFamily="34" charset="0"/>
              </a:rPr>
              <a:t>and human </a:t>
            </a:r>
            <a:r>
              <a:rPr lang="en-US" dirty="0" err="1">
                <a:latin typeface="Arial" pitchFamily="34" charset="0"/>
                <a:ea typeface="ＭＳ Ｐゴシック" pitchFamily="34" charset="-128"/>
                <a:cs typeface="Arial" pitchFamily="34" charset="0"/>
              </a:rPr>
              <a:t>modENCODE</a:t>
            </a:r>
            <a:r>
              <a:rPr lang="en-US" dirty="0">
                <a:latin typeface="Arial" pitchFamily="34" charset="0"/>
                <a:ea typeface="ＭＳ Ｐゴシック" pitchFamily="34" charset="-128"/>
                <a:cs typeface="Arial" pitchFamily="34" charset="0"/>
              </a:rPr>
              <a:t> and ENCODE data.  </a:t>
            </a:r>
          </a:p>
          <a:p>
            <a:pPr marL="115384" lvl="1"/>
            <a:endParaRPr lang="en-US" dirty="0">
              <a:latin typeface="Arial" pitchFamily="34" charset="0"/>
              <a:ea typeface="ＭＳ Ｐゴシック" pitchFamily="34" charset="-128"/>
              <a:cs typeface="Arial" pitchFamily="34" charset="0"/>
            </a:endParaRPr>
          </a:p>
          <a:p>
            <a:pPr marL="115384" lvl="1"/>
            <a:r>
              <a:rPr lang="en-US" dirty="0">
                <a:latin typeface="Arial" pitchFamily="34" charset="0"/>
                <a:ea typeface="ＭＳ Ｐゴシック" pitchFamily="34" charset="-128"/>
                <a:cs typeface="Arial" pitchFamily="34" charset="0"/>
              </a:rPr>
              <a:t>* The mouse ENCODE Consortium is currently planning a comparison of human and mouse data.</a:t>
            </a:r>
          </a:p>
          <a:p>
            <a:pPr marL="115384">
              <a:buFontTx/>
              <a:buChar char="•"/>
            </a:pPr>
            <a:endParaRPr lang="en-US" dirty="0">
              <a:latin typeface="Arial" pitchFamily="34" charset="0"/>
              <a:ea typeface="ＭＳ Ｐゴシック" pitchFamily="34" charset="-128"/>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63</a:t>
            </a:fld>
            <a:endParaRPr lang="en-US" dirty="0" smtClean="0">
              <a:cs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xfrm>
            <a:off x="914095" y="4416423"/>
            <a:ext cx="5648939" cy="418306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In our ELSI Program, the new Return of Results Consortium is now active.</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This is a consortium of investigators conducting either behavioral/social or normative research on ethical, legal, and social issues related to returning genomic results– including incidental findings– to study participants or to patients in the context of clinical care.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The consortium includes investigators from 7 R01 and R21 grants funded through the recent Return of Results RFAs, the ELSI investigators funded in the 6 U01 Clinical Sequencing Exploratory Research Project grants, and investigators on two other ELSI grants who are studying related issues.</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The consortium aims to identify areas of possible consensus that can form the basis for policy development in this complex area.</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Already, plans are underway among the investigators for sharing outcome measures and instruments, which should facilitate standardization and ultimately make it easier to compare data generated across studies.</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64</a:t>
            </a:fld>
            <a:endParaRPr lang="en-US" dirty="0" smtClean="0">
              <a:cs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104900" y="698500"/>
            <a:ext cx="4648200" cy="3486150"/>
          </a:xfrm>
          <a:ln/>
        </p:spPr>
      </p:sp>
      <p:sp>
        <p:nvSpPr>
          <p:cNvPr id="153604" name="Rectangle 3"/>
          <p:cNvSpPr>
            <a:spLocks noGrp="1" noChangeArrowheads="1"/>
          </p:cNvSpPr>
          <p:nvPr>
            <p:ph type="body" idx="1"/>
          </p:nvPr>
        </p:nvSpPr>
        <p:spPr>
          <a:xfrm>
            <a:off x="956931" y="4416421"/>
            <a:ext cx="5214349" cy="41814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241" rIns="92241"/>
          <a:lstStyle/>
          <a:p>
            <a:r>
              <a:rPr lang="en-US" dirty="0" smtClean="0">
                <a:latin typeface="Arial" pitchFamily="34" charset="0"/>
                <a:cs typeface="Arial" pitchFamily="34" charset="0"/>
              </a:rPr>
              <a:t>The Centers of Excellence in Genomic Science (CEGS) and Diversity</a:t>
            </a:r>
            <a:r>
              <a:rPr lang="en-US" baseline="0" dirty="0" smtClean="0">
                <a:latin typeface="Arial" pitchFamily="34" charset="0"/>
                <a:cs typeface="Arial" pitchFamily="34" charset="0"/>
              </a:rPr>
              <a:t> Action Plan (D</a:t>
            </a:r>
            <a:r>
              <a:rPr lang="en-US" dirty="0" smtClean="0">
                <a:latin typeface="Arial" pitchFamily="34" charset="0"/>
                <a:cs typeface="Arial" pitchFamily="34" charset="0"/>
              </a:rPr>
              <a:t>AP) programs held back-to-back meetings this past October at the Dana-Farber Cancer Institute in Boston. This was our largest CEGS meeting, with 10 active groups.  As usual the science was outstanding.  </a:t>
            </a:r>
          </a:p>
          <a:p>
            <a:pPr marL="115384"/>
            <a:endParaRPr lang="en-US" dirty="0" smtClean="0">
              <a:latin typeface="Arial" pitchFamily="34" charset="0"/>
              <a:cs typeface="Arial" pitchFamily="34" charset="0"/>
            </a:endParaRPr>
          </a:p>
          <a:p>
            <a:r>
              <a:rPr lang="en-US" dirty="0" smtClean="0">
                <a:latin typeface="Arial" pitchFamily="34" charset="0"/>
                <a:cs typeface="Arial" pitchFamily="34" charset="0"/>
              </a:rPr>
              <a:t>We are hoping to bring the two CEGS groups whose grants are now ending to a future Council meeting, so they can share their experiences and results with Council Members.</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The summary of the Diversity Action Plan meeting has been provided</a:t>
            </a:r>
            <a:r>
              <a:rPr lang="en-US" baseline="0" dirty="0" smtClean="0">
                <a:latin typeface="Arial" pitchFamily="34" charset="0"/>
                <a:cs typeface="Arial" pitchFamily="34" charset="0"/>
              </a:rPr>
              <a:t> under Document 32.</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 We will be discussing the most recent round of CEGS applications and their reviews during the Closed Session of this Council meeting.</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The next receipt date for applications to the CEGS program is May 17 and to the Diversity Action Plan program is May 25.</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65</a:t>
            </a:fld>
            <a:endParaRPr lang="en-US" dirty="0" smtClean="0">
              <a:cs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xfrm>
            <a:off x="914095" y="4416423"/>
            <a:ext cx="5526036" cy="4183064"/>
          </a:xfrm>
          <a:ln/>
        </p:spPr>
        <p:txBody>
          <a:bodyPr/>
          <a:lstStyle/>
          <a:p>
            <a:pPr defTabSz="898016">
              <a:defRPr/>
            </a:pPr>
            <a:r>
              <a:rPr lang="en-US" dirty="0">
                <a:latin typeface="Arial" pitchFamily="34" charset="0"/>
                <a:cs typeface="Arial" pitchFamily="34" charset="0"/>
              </a:rPr>
              <a:t>In December, NHGRI hosted a workshop on characterizing and displaying genetic variants for clinical action– dubbed the </a:t>
            </a:r>
            <a:r>
              <a:rPr lang="en-US" dirty="0" err="1">
                <a:latin typeface="Arial" pitchFamily="34" charset="0"/>
                <a:cs typeface="Arial" pitchFamily="34" charset="0"/>
              </a:rPr>
              <a:t>ClinAction</a:t>
            </a:r>
            <a:r>
              <a:rPr lang="en-US" dirty="0">
                <a:latin typeface="Arial" pitchFamily="34" charset="0"/>
                <a:cs typeface="Arial" pitchFamily="34" charset="0"/>
              </a:rPr>
              <a:t> Workshop. </a:t>
            </a:r>
          </a:p>
          <a:p>
            <a:pPr defTabSz="898016">
              <a:defRPr/>
            </a:pPr>
            <a:endParaRPr lang="en-US" dirty="0">
              <a:latin typeface="Arial" pitchFamily="34" charset="0"/>
              <a:cs typeface="Arial" pitchFamily="34" charset="0"/>
            </a:endParaRPr>
          </a:p>
          <a:p>
            <a:pPr defTabSz="898016">
              <a:defRPr/>
            </a:pPr>
            <a:r>
              <a:rPr lang="en-US" dirty="0">
                <a:latin typeface="Arial" pitchFamily="34" charset="0"/>
                <a:cs typeface="Arial" pitchFamily="34" charset="0"/>
              </a:rPr>
              <a:t>The workshop was a collaboration between NHGRI and </a:t>
            </a:r>
            <a:r>
              <a:rPr lang="en-US" dirty="0" smtClean="0">
                <a:latin typeface="Arial" pitchFamily="34" charset="0"/>
                <a:cs typeface="Arial" pitchFamily="34" charset="0"/>
              </a:rPr>
              <a:t>the </a:t>
            </a:r>
            <a:r>
              <a:rPr lang="en-US" dirty="0" err="1" smtClean="0">
                <a:latin typeface="Arial" pitchFamily="34" charset="0"/>
                <a:cs typeface="Arial" pitchFamily="34" charset="0"/>
              </a:rPr>
              <a:t>Wellcome</a:t>
            </a:r>
            <a:r>
              <a:rPr lang="en-US" dirty="0" smtClean="0">
                <a:latin typeface="Arial" pitchFamily="34" charset="0"/>
                <a:cs typeface="Arial" pitchFamily="34" charset="0"/>
              </a:rPr>
              <a:t> </a:t>
            </a:r>
            <a:r>
              <a:rPr lang="en-US" dirty="0">
                <a:latin typeface="Arial" pitchFamily="34" charset="0"/>
                <a:cs typeface="Arial" pitchFamily="34" charset="0"/>
              </a:rPr>
              <a:t>Trust, and drew </a:t>
            </a:r>
            <a:r>
              <a:rPr lang="en-US" dirty="0" smtClean="0">
                <a:latin typeface="Arial" pitchFamily="34" charset="0"/>
                <a:cs typeface="Arial" pitchFamily="34" charset="0"/>
              </a:rPr>
              <a:t>~80 </a:t>
            </a:r>
            <a:r>
              <a:rPr lang="en-US" dirty="0">
                <a:latin typeface="Arial" pitchFamily="34" charset="0"/>
                <a:cs typeface="Arial" pitchFamily="34" charset="0"/>
              </a:rPr>
              <a:t>participants from a wide range of disciplines and organizations, including several NIH Institutes and Centers, the Centers for Medicare and Medicaid Services (CMS), and the </a:t>
            </a:r>
            <a:r>
              <a:rPr lang="en-US" dirty="0" smtClean="0">
                <a:latin typeface="Arial" pitchFamily="34" charset="0"/>
                <a:cs typeface="Arial" pitchFamily="34" charset="0"/>
              </a:rPr>
              <a:t>Food and </a:t>
            </a:r>
            <a:r>
              <a:rPr lang="en-US" dirty="0">
                <a:latin typeface="Arial" pitchFamily="34" charset="0"/>
                <a:cs typeface="Arial" pitchFamily="34" charset="0"/>
              </a:rPr>
              <a:t>Drug Administration (FDA).</a:t>
            </a:r>
          </a:p>
          <a:p>
            <a:endParaRPr lang="en-US" dirty="0">
              <a:latin typeface="Arial" pitchFamily="34" charset="0"/>
              <a:cs typeface="Arial" pitchFamily="34" charset="0"/>
            </a:endParaRPr>
          </a:p>
          <a:p>
            <a:r>
              <a:rPr lang="en-US" dirty="0">
                <a:latin typeface="Arial" pitchFamily="34" charset="0"/>
                <a:cs typeface="Arial" pitchFamily="34" charset="0"/>
              </a:rPr>
              <a:t>* The goal of the workshop was to consider processes, databases, and other resources needed to identify clinically relevant variants, decide whether they are actionable and what the action should be, and provide this information for clinical use.</a:t>
            </a:r>
          </a:p>
          <a:p>
            <a:endParaRPr lang="en-US" dirty="0">
              <a:latin typeface="Arial" pitchFamily="34" charset="0"/>
              <a:cs typeface="Arial" pitchFamily="34" charset="0"/>
            </a:endParaRPr>
          </a:p>
          <a:p>
            <a:r>
              <a:rPr lang="en-US" dirty="0">
                <a:latin typeface="Arial" pitchFamily="34" charset="0"/>
                <a:cs typeface="Arial" pitchFamily="34" charset="0"/>
              </a:rPr>
              <a:t>* Videos, presentations, and recommendations from the </a:t>
            </a:r>
            <a:r>
              <a:rPr lang="en-US" dirty="0" smtClean="0">
                <a:latin typeface="Arial" pitchFamily="34" charset="0"/>
                <a:cs typeface="Arial" pitchFamily="34" charset="0"/>
              </a:rPr>
              <a:t>workshop </a:t>
            </a:r>
            <a:r>
              <a:rPr lang="en-US" dirty="0">
                <a:latin typeface="Arial" pitchFamily="34" charset="0"/>
                <a:cs typeface="Arial" pitchFamily="34" charset="0"/>
              </a:rPr>
              <a:t>are now posted on our web site </a:t>
            </a:r>
            <a:r>
              <a:rPr lang="en-US" dirty="0" smtClean="0">
                <a:latin typeface="Arial" pitchFamily="34" charset="0"/>
                <a:cs typeface="Arial" pitchFamily="34" charset="0"/>
              </a:rPr>
              <a:t>(genome.gov), </a:t>
            </a:r>
            <a:r>
              <a:rPr lang="en-US" dirty="0">
                <a:latin typeface="Arial" pitchFamily="34" charset="0"/>
                <a:cs typeface="Arial" pitchFamily="34" charset="0"/>
              </a:rPr>
              <a:t>and a manuscript describing the topics covered in the </a:t>
            </a:r>
            <a:r>
              <a:rPr lang="en-US" dirty="0" smtClean="0">
                <a:latin typeface="Arial" pitchFamily="34" charset="0"/>
                <a:cs typeface="Arial" pitchFamily="34" charset="0"/>
              </a:rPr>
              <a:t>workshop </a:t>
            </a:r>
            <a:r>
              <a:rPr lang="en-US" dirty="0">
                <a:latin typeface="Arial" pitchFamily="34" charset="0"/>
                <a:cs typeface="Arial" pitchFamily="34" charset="0"/>
              </a:rPr>
              <a:t>is in preparation.</a:t>
            </a:r>
          </a:p>
          <a:p>
            <a:endParaRPr lang="en-US" dirty="0">
              <a:latin typeface="Arial" pitchFamily="34" charset="0"/>
              <a:cs typeface="Arial" pitchFamily="34" charset="0"/>
            </a:endParaRPr>
          </a:p>
          <a:p>
            <a:r>
              <a:rPr lang="en-US" dirty="0">
                <a:latin typeface="Arial" pitchFamily="34" charset="0"/>
                <a:cs typeface="Arial" pitchFamily="34" charset="0"/>
              </a:rPr>
              <a:t>* A Concept Clearance about this area will be presented later today by Teri </a:t>
            </a:r>
            <a:r>
              <a:rPr lang="en-US" dirty="0" err="1">
                <a:latin typeface="Arial" pitchFamily="34" charset="0"/>
                <a:cs typeface="Arial" pitchFamily="34" charset="0"/>
              </a:rPr>
              <a:t>Manolio</a:t>
            </a:r>
            <a:r>
              <a:rPr lang="en-US" dirty="0" smtClean="0">
                <a:latin typeface="Arial" pitchFamily="34" charset="0"/>
                <a:cs typeface="Arial" pitchFamily="34" charset="0"/>
              </a:rPr>
              <a:t>.</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66</a:t>
            </a:fld>
            <a:endParaRPr lang="en-US" dirty="0" smtClean="0">
              <a:cs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xfrm>
            <a:off x="914095" y="4416423"/>
            <a:ext cx="5526036" cy="4295927"/>
          </a:xfrm>
          <a:ln/>
          <a:extLst/>
        </p:spPr>
        <p:txBody>
          <a:bodyPr/>
          <a:lstStyle/>
          <a:p>
            <a:pPr>
              <a:defRPr/>
            </a:pPr>
            <a:r>
              <a:rPr lang="en-US" dirty="0">
                <a:latin typeface="Arial" pitchFamily="34" charset="0"/>
                <a:cs typeface="Arial" pitchFamily="34" charset="0"/>
              </a:rPr>
              <a:t>Also in December, NHGRI hosted a Genomic Medicine II meeting, which built on the June Genomic Medicine I meeting </a:t>
            </a:r>
            <a:r>
              <a:rPr lang="en-US" dirty="0" smtClean="0">
                <a:latin typeface="Arial" pitchFamily="34" charset="0"/>
                <a:cs typeface="Arial" pitchFamily="34" charset="0"/>
              </a:rPr>
              <a:t>that </a:t>
            </a:r>
            <a:r>
              <a:rPr lang="en-US" dirty="0">
                <a:latin typeface="Arial" pitchFamily="34" charset="0"/>
                <a:cs typeface="Arial" pitchFamily="34" charset="0"/>
              </a:rPr>
              <a:t>was presented at the last </a:t>
            </a:r>
            <a:r>
              <a:rPr lang="en-US" dirty="0" smtClean="0">
                <a:latin typeface="Arial" pitchFamily="34" charset="0"/>
                <a:cs typeface="Arial" pitchFamily="34" charset="0"/>
              </a:rPr>
              <a:t>Council </a:t>
            </a:r>
            <a:r>
              <a:rPr lang="en-US" dirty="0">
                <a:latin typeface="Arial" pitchFamily="34" charset="0"/>
                <a:cs typeface="Arial" pitchFamily="34" charset="0"/>
              </a:rPr>
              <a:t>meeting by Geoff Ginsburg and Teri </a:t>
            </a:r>
            <a:r>
              <a:rPr lang="en-US" dirty="0" err="1">
                <a:latin typeface="Arial" pitchFamily="34" charset="0"/>
                <a:cs typeface="Arial" pitchFamily="34" charset="0"/>
              </a:rPr>
              <a:t>Manolio</a:t>
            </a:r>
            <a:r>
              <a:rPr lang="en-US" dirty="0" smtClean="0">
                <a:latin typeface="Arial" pitchFamily="34" charset="0"/>
                <a:cs typeface="Arial" pitchFamily="34" charset="0"/>
              </a:rPr>
              <a:t>. * </a:t>
            </a:r>
            <a:r>
              <a:rPr lang="en-US" dirty="0">
                <a:latin typeface="Arial" pitchFamily="34" charset="0"/>
                <a:cs typeface="Arial" pitchFamily="34" charset="0"/>
              </a:rPr>
              <a:t>This was the second in at least four planned genomic medicine meetings under the auspices of Council’s </a:t>
            </a:r>
            <a:r>
              <a:rPr lang="en-US" dirty="0" smtClean="0">
                <a:latin typeface="Arial" pitchFamily="34" charset="0"/>
                <a:cs typeface="Arial" pitchFamily="34" charset="0"/>
              </a:rPr>
              <a:t>new Genomic </a:t>
            </a:r>
            <a:r>
              <a:rPr lang="en-US" dirty="0">
                <a:latin typeface="Arial" pitchFamily="34" charset="0"/>
                <a:cs typeface="Arial" pitchFamily="34" charset="0"/>
              </a:rPr>
              <a:t>Medicine Working </a:t>
            </a:r>
            <a:r>
              <a:rPr lang="en-US" dirty="0" smtClean="0">
                <a:latin typeface="Arial" pitchFamily="34" charset="0"/>
                <a:cs typeface="Arial" pitchFamily="34" charset="0"/>
              </a:rPr>
              <a:t>Group. The </a:t>
            </a:r>
            <a:r>
              <a:rPr lang="en-US" dirty="0">
                <a:latin typeface="Arial" pitchFamily="34" charset="0"/>
                <a:cs typeface="Arial" pitchFamily="34" charset="0"/>
              </a:rPr>
              <a:t>meeting </a:t>
            </a:r>
            <a:r>
              <a:rPr lang="en-US" dirty="0" smtClean="0">
                <a:latin typeface="Arial" pitchFamily="34" charset="0"/>
                <a:cs typeface="Arial" pitchFamily="34" charset="0"/>
              </a:rPr>
              <a:t>was attended by ~70 people. </a:t>
            </a:r>
            <a:endParaRPr lang="en-US" dirty="0">
              <a:latin typeface="Arial" pitchFamily="34" charset="0"/>
              <a:cs typeface="Arial" pitchFamily="34" charset="0"/>
            </a:endParaRPr>
          </a:p>
          <a:p>
            <a:pPr>
              <a:defRPr/>
            </a:pPr>
            <a:endParaRPr lang="en-US" dirty="0">
              <a:latin typeface="Arial" pitchFamily="34" charset="0"/>
              <a:cs typeface="Arial" pitchFamily="34" charset="0"/>
            </a:endParaRPr>
          </a:p>
          <a:p>
            <a:pPr>
              <a:defRPr/>
            </a:pPr>
            <a:r>
              <a:rPr lang="en-US" dirty="0" smtClean="0">
                <a:latin typeface="Arial" pitchFamily="34" charset="0"/>
                <a:cs typeface="Arial" pitchFamily="34" charset="0"/>
              </a:rPr>
              <a:t>* The </a:t>
            </a:r>
            <a:r>
              <a:rPr lang="en-US" dirty="0">
                <a:latin typeface="Arial" pitchFamily="34" charset="0"/>
                <a:cs typeface="Arial" pitchFamily="34" charset="0"/>
              </a:rPr>
              <a:t>goals of the meeting were to develop ideas for multicenter collaborative pilot projects in translational genomic medicine, learn of new projects ongoing at potential partner </a:t>
            </a:r>
            <a:r>
              <a:rPr lang="en-US" dirty="0" smtClean="0">
                <a:latin typeface="Arial" pitchFamily="34" charset="0"/>
                <a:cs typeface="Arial" pitchFamily="34" charset="0"/>
              </a:rPr>
              <a:t>sites, </a:t>
            </a:r>
            <a:r>
              <a:rPr lang="en-US" dirty="0">
                <a:latin typeface="Arial" pitchFamily="34" charset="0"/>
                <a:cs typeface="Arial" pitchFamily="34" charset="0"/>
              </a:rPr>
              <a:t>and identify infrastructure needs and solutions to speed the adoption of genomic medicine. </a:t>
            </a:r>
            <a:r>
              <a:rPr lang="en-US" dirty="0" smtClean="0">
                <a:latin typeface="Arial" pitchFamily="34" charset="0"/>
                <a:cs typeface="Arial" pitchFamily="34" charset="0"/>
              </a:rPr>
              <a:t>Six </a:t>
            </a:r>
            <a:r>
              <a:rPr lang="en-US" dirty="0">
                <a:latin typeface="Arial" pitchFamily="34" charset="0"/>
                <a:cs typeface="Arial" pitchFamily="34" charset="0"/>
              </a:rPr>
              <a:t>subgroups </a:t>
            </a:r>
            <a:r>
              <a:rPr lang="en-US" dirty="0" smtClean="0">
                <a:latin typeface="Arial" pitchFamily="34" charset="0"/>
                <a:cs typeface="Arial" pitchFamily="34" charset="0"/>
              </a:rPr>
              <a:t>in topical areas were created and are now actively meeting. </a:t>
            </a:r>
          </a:p>
          <a:p>
            <a:pPr marL="168398" indent="-168398">
              <a:buFont typeface="Arial" charset="0"/>
              <a:buChar char="•"/>
              <a:defRPr/>
            </a:pPr>
            <a:endParaRPr lang="en-US" dirty="0">
              <a:latin typeface="Arial" pitchFamily="34" charset="0"/>
              <a:cs typeface="Arial" pitchFamily="34" charset="0"/>
            </a:endParaRPr>
          </a:p>
          <a:p>
            <a:pPr>
              <a:defRPr/>
            </a:pPr>
            <a:r>
              <a:rPr lang="en-US" dirty="0">
                <a:latin typeface="Arial" pitchFamily="34" charset="0"/>
                <a:cs typeface="Arial" pitchFamily="34" charset="0"/>
              </a:rPr>
              <a:t>* Videos, presentations, and recommendations from the workshop are now posted on </a:t>
            </a:r>
            <a:r>
              <a:rPr lang="en-US" dirty="0" smtClean="0">
                <a:latin typeface="Arial" pitchFamily="34" charset="0"/>
                <a:cs typeface="Arial" pitchFamily="34" charset="0"/>
              </a:rPr>
              <a:t>genome.gov.  * </a:t>
            </a:r>
            <a:r>
              <a:rPr lang="en-US" dirty="0">
                <a:latin typeface="Arial" pitchFamily="34" charset="0"/>
                <a:cs typeface="Arial" pitchFamily="34" charset="0"/>
              </a:rPr>
              <a:t>A Concept Clearance about this area will be presented later today by Teri </a:t>
            </a:r>
            <a:r>
              <a:rPr lang="en-US" dirty="0" err="1">
                <a:latin typeface="Arial" pitchFamily="34" charset="0"/>
                <a:cs typeface="Arial" pitchFamily="34" charset="0"/>
              </a:rPr>
              <a:t>Manolio</a:t>
            </a:r>
            <a:r>
              <a:rPr lang="en-US" dirty="0">
                <a:latin typeface="Arial" pitchFamily="34" charset="0"/>
                <a:cs typeface="Arial" pitchFamily="34" charset="0"/>
              </a:rPr>
              <a:t>.</a:t>
            </a:r>
          </a:p>
          <a:p>
            <a:pPr>
              <a:defRPr/>
            </a:pPr>
            <a:endParaRPr lang="en-US" dirty="0">
              <a:latin typeface="Arial" pitchFamily="34" charset="0"/>
              <a:cs typeface="Arial" pitchFamily="34" charset="0"/>
            </a:endParaRPr>
          </a:p>
          <a:p>
            <a:pPr>
              <a:defRPr/>
            </a:pPr>
            <a:r>
              <a:rPr lang="en-US" dirty="0" smtClean="0">
                <a:latin typeface="Arial" pitchFamily="34" charset="0"/>
                <a:cs typeface="Arial" pitchFamily="34" charset="0"/>
              </a:rPr>
              <a:t>A </a:t>
            </a:r>
            <a:r>
              <a:rPr lang="en-US" dirty="0">
                <a:latin typeface="Arial" pitchFamily="34" charset="0"/>
                <a:cs typeface="Arial" pitchFamily="34" charset="0"/>
              </a:rPr>
              <a:t>Genomic Medicine III meeting will be held in Chicago in May and will focus on barriers to implementing genomic medicine programs and discussions with payers, professional organizations, and government regulatory agencies. </a:t>
            </a:r>
          </a:p>
          <a:p>
            <a:pPr>
              <a:buFontTx/>
              <a:buNone/>
              <a:defRPr/>
            </a:pPr>
            <a:endParaRPr lang="en-US" dirty="0">
              <a:latin typeface="Arial" pitchFamily="34" charset="0"/>
              <a:cs typeface="Arial" pitchFamily="34" charset="0"/>
            </a:endParaRPr>
          </a:p>
          <a:p>
            <a:pPr>
              <a:buFontTx/>
              <a:buNone/>
              <a:defRPr/>
            </a:pP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67</a:t>
            </a:fld>
            <a:endParaRPr lang="en-US" dirty="0" smtClean="0">
              <a:cs typeface="Arial"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t>  </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68</a:t>
            </a:fld>
            <a:endParaRPr lang="en-US" dirty="0" smtClean="0">
              <a:cs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 The Molecular Libraries Program holds back 25% of each Center’s annual award for release based on demonstrated progress at the mid-year point toward a set of year-end milestones. The four NHGRI-managed centers demonstrated good to excellent progress toward all milestones this year.</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The MLP Steering Committee Meeting occurs twice a year.  The November meeting had individual presentations on center-driven research projects funded as part of each centers’ U54 grant (the center-driven projects were added by request of Dr. </a:t>
            </a:r>
            <a:r>
              <a:rPr lang="en-US" dirty="0" err="1" smtClean="0">
                <a:latin typeface="Arial" pitchFamily="34" charset="0"/>
                <a:cs typeface="Arial" pitchFamily="34" charset="0"/>
              </a:rPr>
              <a:t>Zerhouni</a:t>
            </a:r>
            <a:r>
              <a:rPr lang="en-US" dirty="0" smtClean="0">
                <a:latin typeface="Arial" pitchFamily="34" charset="0"/>
                <a:cs typeface="Arial" pitchFamily="34" charset="0"/>
              </a:rPr>
              <a:t> in 2008). Another key topic at this meeting was the development of a “next generation database” to advance chemical biology data analysis beyond that currently provided by </a:t>
            </a:r>
            <a:r>
              <a:rPr lang="en-US" dirty="0" err="1" smtClean="0">
                <a:latin typeface="Arial" pitchFamily="34" charset="0"/>
                <a:cs typeface="Arial" pitchFamily="34" charset="0"/>
              </a:rPr>
              <a:t>PubChem</a:t>
            </a:r>
            <a:r>
              <a:rPr lang="en-US" dirty="0" smtClean="0">
                <a:latin typeface="Arial" pitchFamily="34" charset="0"/>
                <a:cs typeface="Arial" pitchFamily="34" charset="0"/>
              </a:rPr>
              <a:t>. Development of this Molecular Libraries Biological</a:t>
            </a:r>
            <a:r>
              <a:rPr lang="en-US" baseline="0" dirty="0" smtClean="0">
                <a:latin typeface="Arial" pitchFamily="34" charset="0"/>
                <a:cs typeface="Arial" pitchFamily="34" charset="0"/>
              </a:rPr>
              <a:t> Database </a:t>
            </a:r>
            <a:r>
              <a:rPr lang="en-US" dirty="0" smtClean="0">
                <a:latin typeface="Arial" pitchFamily="34" charset="0"/>
                <a:cs typeface="Arial" pitchFamily="34" charset="0"/>
              </a:rPr>
              <a:t>will be supported through grant supplements to several MLP centers.</a:t>
            </a:r>
          </a:p>
          <a:p>
            <a:endParaRPr lang="en-US" dirty="0" smtClean="0">
              <a:latin typeface="Arial" pitchFamily="34" charset="0"/>
              <a:cs typeface="Arial" pitchFamily="34" charset="0"/>
            </a:endParaRPr>
          </a:p>
        </p:txBody>
      </p:sp>
      <p:sp>
        <p:nvSpPr>
          <p:cNvPr id="4"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69</a:t>
            </a:fld>
            <a:endParaRPr lang="en-US" dirty="0" smtClean="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For</a:t>
            </a:r>
            <a:r>
              <a:rPr lang="en-US" baseline="0" dirty="0" smtClean="0">
                <a:latin typeface="Arial" pitchFamily="34" charset="0"/>
                <a:cs typeface="Arial" pitchFamily="34" charset="0"/>
              </a:rPr>
              <a:t> the rest of my Director’s Report</a:t>
            </a:r>
            <a:r>
              <a:rPr lang="en-US" dirty="0" smtClean="0">
                <a:latin typeface="Arial" pitchFamily="34" charset="0"/>
                <a:cs typeface="Arial" pitchFamily="34" charset="0"/>
              </a:rPr>
              <a:t>,</a:t>
            </a:r>
            <a:r>
              <a:rPr lang="en-US" baseline="0" dirty="0" smtClean="0">
                <a:latin typeface="Arial" pitchFamily="34" charset="0"/>
                <a:cs typeface="Arial" pitchFamily="34" charset="0"/>
              </a:rPr>
              <a:t> </a:t>
            </a:r>
            <a:r>
              <a:rPr lang="en-US" dirty="0" smtClean="0">
                <a:latin typeface="Arial" pitchFamily="34" charset="0"/>
                <a:cs typeface="Arial" pitchFamily="34" charset="0"/>
              </a:rPr>
              <a:t>I will cover the 7 areas listed here.</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These areas have proven to be a good framework for reviewing the relevant topics.</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a:t>
            </a:fld>
            <a:endParaRPr lang="en-US" dirty="0" smtClean="0">
              <a:cs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
          <p:cNvSpPr>
            <a:spLocks noGrp="1" noRot="1" noChangeAspect="1" noChangeArrowheads="1" noTextEdit="1"/>
          </p:cNvSpPr>
          <p:nvPr>
            <p:ph type="sldImg"/>
          </p:nvPr>
        </p:nvSpPr>
        <p:spPr>
          <a:xfrm>
            <a:off x="1104900" y="698500"/>
            <a:ext cx="4648200" cy="3486150"/>
          </a:xfrm>
          <a:ln/>
        </p:spPr>
      </p:sp>
      <p:sp>
        <p:nvSpPr>
          <p:cNvPr id="151556" name="Rectangle 3"/>
          <p:cNvSpPr>
            <a:spLocks noGrp="1" noChangeArrowheads="1"/>
          </p:cNvSpPr>
          <p:nvPr>
            <p:ph type="body" idx="1"/>
          </p:nvPr>
        </p:nvSpPr>
        <p:spPr>
          <a:xfrm>
            <a:off x="854035" y="4416421"/>
            <a:ext cx="5317245" cy="41814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255" rIns="92255"/>
          <a:lstStyle/>
          <a:p>
            <a:r>
              <a:rPr lang="en-US" dirty="0" smtClean="0">
                <a:latin typeface="Arial" pitchFamily="34" charset="0"/>
                <a:ea typeface="ＭＳ Ｐゴシック" pitchFamily="34" charset="-128"/>
                <a:cs typeface="Arial" pitchFamily="34" charset="0"/>
              </a:rPr>
              <a:t>The KOMP program came to an end in September, but there are some no-cost extensions to cover wind-down activities.</a:t>
            </a:r>
          </a:p>
          <a:p>
            <a:endParaRPr lang="en-US" dirty="0" smtClean="0">
              <a:latin typeface="Arial" pitchFamily="34" charset="0"/>
              <a:ea typeface="ＭＳ Ｐゴシック" pitchFamily="34" charset="-128"/>
              <a:cs typeface="Arial" pitchFamily="34" charset="0"/>
            </a:endParaRPr>
          </a:p>
          <a:p>
            <a:r>
              <a:rPr lang="en-US" dirty="0" smtClean="0">
                <a:latin typeface="Arial" pitchFamily="34" charset="0"/>
                <a:ea typeface="ＭＳ Ｐゴシック" pitchFamily="34" charset="-128"/>
                <a:cs typeface="Arial" pitchFamily="34" charset="0"/>
              </a:rPr>
              <a:t>* The KOMP</a:t>
            </a:r>
            <a:r>
              <a:rPr lang="en-US" baseline="0" dirty="0" smtClean="0">
                <a:latin typeface="Arial" pitchFamily="34" charset="0"/>
                <a:ea typeface="ＭＳ Ｐゴシック" pitchFamily="34" charset="-128"/>
                <a:cs typeface="Arial" pitchFamily="34" charset="0"/>
              </a:rPr>
              <a:t> Finale and </a:t>
            </a:r>
            <a:r>
              <a:rPr lang="en-US" dirty="0" smtClean="0">
                <a:latin typeface="Arial" pitchFamily="34" charset="0"/>
                <a:ea typeface="ＭＳ Ｐゴシック" pitchFamily="34" charset="-128"/>
                <a:cs typeface="Arial" pitchFamily="34" charset="0"/>
              </a:rPr>
              <a:t>KOMP2 Kickoff meeting was combined with an International Mouse </a:t>
            </a:r>
            <a:r>
              <a:rPr lang="en-US" dirty="0" err="1" smtClean="0">
                <a:latin typeface="Arial" pitchFamily="34" charset="0"/>
                <a:ea typeface="ＭＳ Ｐゴシック" pitchFamily="34" charset="-128"/>
                <a:cs typeface="Arial" pitchFamily="34" charset="0"/>
              </a:rPr>
              <a:t>Phenotyping</a:t>
            </a:r>
            <a:r>
              <a:rPr lang="en-US" dirty="0" smtClean="0">
                <a:latin typeface="Arial" pitchFamily="34" charset="0"/>
                <a:ea typeface="ＭＳ Ｐゴシック" pitchFamily="34" charset="-128"/>
                <a:cs typeface="Arial" pitchFamily="34" charset="0"/>
              </a:rPr>
              <a:t> Consortium (IMPC) Meeting in September.</a:t>
            </a:r>
          </a:p>
          <a:p>
            <a:endParaRPr lang="en-US" dirty="0" smtClean="0">
              <a:latin typeface="Arial" pitchFamily="34" charset="0"/>
              <a:ea typeface="ＭＳ Ｐゴシック" pitchFamily="34" charset="-128"/>
              <a:cs typeface="Arial" pitchFamily="34" charset="0"/>
            </a:endParaRPr>
          </a:p>
          <a:p>
            <a:r>
              <a:rPr lang="en-US" dirty="0" smtClean="0">
                <a:latin typeface="Arial" pitchFamily="34" charset="0"/>
                <a:ea typeface="ＭＳ Ｐゴシック" pitchFamily="34" charset="-128"/>
                <a:cs typeface="Arial" pitchFamily="34" charset="0"/>
              </a:rPr>
              <a:t>* For KOMP2, awards were made in Fiscal Year 2011,</a:t>
            </a:r>
            <a:r>
              <a:rPr lang="en-US" baseline="0" dirty="0" smtClean="0">
                <a:latin typeface="Arial" pitchFamily="34" charset="0"/>
                <a:ea typeface="ＭＳ Ｐゴシック" pitchFamily="34" charset="-128"/>
                <a:cs typeface="Arial" pitchFamily="34" charset="0"/>
              </a:rPr>
              <a:t> with o</a:t>
            </a:r>
            <a:r>
              <a:rPr lang="en-US" dirty="0" smtClean="0">
                <a:latin typeface="Arial" pitchFamily="34" charset="0"/>
                <a:ea typeface="ＭＳ Ｐゴシック" pitchFamily="34" charset="-128"/>
                <a:cs typeface="Arial" pitchFamily="34" charset="0"/>
              </a:rPr>
              <a:t>verall funding for the program being $111M over 5 years. The goal is to produce and phenotype 2500 mouse strains. </a:t>
            </a:r>
          </a:p>
          <a:p>
            <a:endParaRPr lang="en-US" dirty="0" smtClean="0">
              <a:latin typeface="Arial" pitchFamily="34" charset="0"/>
              <a:ea typeface="ＭＳ Ｐゴシック" pitchFamily="34" charset="-128"/>
              <a:cs typeface="Arial" pitchFamily="34" charset="0"/>
            </a:endParaRPr>
          </a:p>
          <a:p>
            <a:r>
              <a:rPr lang="en-US" dirty="0" smtClean="0">
                <a:latin typeface="Arial" pitchFamily="34" charset="0"/>
                <a:ea typeface="ＭＳ Ｐゴシック" pitchFamily="34" charset="-128"/>
                <a:cs typeface="Arial" pitchFamily="34" charset="0"/>
              </a:rPr>
              <a:t>Three  centers that had submitted paired mouse production and mouse </a:t>
            </a:r>
            <a:r>
              <a:rPr lang="en-US" dirty="0" err="1" smtClean="0">
                <a:latin typeface="Arial" pitchFamily="34" charset="0"/>
                <a:ea typeface="ＭＳ Ｐゴシック" pitchFamily="34" charset="-128"/>
                <a:cs typeface="Arial" pitchFamily="34" charset="0"/>
              </a:rPr>
              <a:t>phenotyping</a:t>
            </a:r>
            <a:r>
              <a:rPr lang="en-US" dirty="0" smtClean="0">
                <a:latin typeface="Arial" pitchFamily="34" charset="0"/>
                <a:ea typeface="ＭＳ Ｐゴシック" pitchFamily="34" charset="-128"/>
                <a:cs typeface="Arial" pitchFamily="34" charset="0"/>
              </a:rPr>
              <a:t> applications were funded, as shown here.</a:t>
            </a:r>
          </a:p>
          <a:p>
            <a:endParaRPr lang="en-US" dirty="0" smtClean="0">
              <a:latin typeface="Arial" pitchFamily="34" charset="0"/>
              <a:ea typeface="ＭＳ Ｐゴシック" pitchFamily="34" charset="-128"/>
              <a:cs typeface="Arial" pitchFamily="34" charset="0"/>
            </a:endParaRPr>
          </a:p>
          <a:p>
            <a:r>
              <a:rPr lang="en-US" dirty="0" smtClean="0">
                <a:latin typeface="Arial" pitchFamily="34" charset="0"/>
                <a:ea typeface="ＭＳ Ｐゴシック" pitchFamily="34" charset="-128"/>
                <a:cs typeface="Arial" pitchFamily="34" charset="0"/>
              </a:rPr>
              <a:t>* One application was funded for the Data Coordination Center and Database to the EBI.</a:t>
            </a:r>
          </a:p>
          <a:p>
            <a:endParaRPr lang="en-US" dirty="0" smtClean="0">
              <a:latin typeface="Arial" pitchFamily="34" charset="0"/>
              <a:ea typeface="ＭＳ Ｐゴシック" pitchFamily="34" charset="-128"/>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70</a:t>
            </a:fld>
            <a:endParaRPr lang="en-US" dirty="0" smtClean="0">
              <a:cs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1104900" y="698500"/>
            <a:ext cx="4648200" cy="3486150"/>
          </a:xfrm>
          <a:ln/>
        </p:spPr>
      </p:sp>
      <p:sp>
        <p:nvSpPr>
          <p:cNvPr id="156675" name="Notes Placeholder 2"/>
          <p:cNvSpPr>
            <a:spLocks noGrp="1"/>
          </p:cNvSpPr>
          <p:nvPr>
            <p:ph type="body" idx="1"/>
          </p:nvPr>
        </p:nvSpPr>
        <p:spPr>
          <a:xfrm>
            <a:off x="895193" y="4416421"/>
            <a:ext cx="5276086" cy="41814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260" rIns="92260"/>
          <a:lstStyle/>
          <a:p>
            <a:r>
              <a:rPr lang="en-US" dirty="0" smtClean="0">
                <a:latin typeface="Arial" pitchFamily="34" charset="0"/>
                <a:cs typeface="Arial" pitchFamily="34" charset="0"/>
              </a:rPr>
              <a:t>* </a:t>
            </a:r>
            <a:r>
              <a:rPr lang="en-US" dirty="0" err="1" smtClean="0">
                <a:latin typeface="Arial" pitchFamily="34" charset="0"/>
                <a:cs typeface="Arial" pitchFamily="34" charset="0"/>
              </a:rPr>
              <a:t>GTEx</a:t>
            </a:r>
            <a:r>
              <a:rPr lang="en-US" dirty="0" smtClean="0">
                <a:latin typeface="Arial" pitchFamily="34" charset="0"/>
                <a:cs typeface="Arial" pitchFamily="34" charset="0"/>
              </a:rPr>
              <a:t> investigators had their third in-person meeting in December 2011,</a:t>
            </a:r>
            <a:r>
              <a:rPr lang="en-US" baseline="0" dirty="0" smtClean="0">
                <a:latin typeface="Arial" pitchFamily="34" charset="0"/>
                <a:cs typeface="Arial" pitchFamily="34" charset="0"/>
              </a:rPr>
              <a:t> at the point when the pilot phase of the project was roughly half completed.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 There has been excellent progress in meeting the milestones for the pilot phase, especially with respect to donor enrollment (as shown</a:t>
            </a:r>
            <a:r>
              <a:rPr lang="en-US" baseline="0" dirty="0" smtClean="0">
                <a:latin typeface="Arial" pitchFamily="34" charset="0"/>
                <a:cs typeface="Arial" pitchFamily="34" charset="0"/>
              </a:rPr>
              <a:t> on the bar graph). Specifically, the program is </a:t>
            </a:r>
            <a:r>
              <a:rPr lang="en-US" dirty="0" smtClean="0">
                <a:latin typeface="Arial" pitchFamily="34" charset="0"/>
                <a:cs typeface="Arial" pitchFamily="34" charset="0"/>
              </a:rPr>
              <a:t>averaging 10 donors/month, with the current total number approaching 100 (note that the pilot</a:t>
            </a:r>
            <a:r>
              <a:rPr lang="en-US" baseline="0" dirty="0" smtClean="0">
                <a:latin typeface="Arial" pitchFamily="34" charset="0"/>
                <a:cs typeface="Arial" pitchFamily="34" charset="0"/>
              </a:rPr>
              <a:t> phase target is </a:t>
            </a:r>
            <a:r>
              <a:rPr lang="en-US" dirty="0" smtClean="0">
                <a:latin typeface="Arial" pitchFamily="34" charset="0"/>
                <a:cs typeface="Arial" pitchFamily="34" charset="0"/>
              </a:rPr>
              <a:t>160).</a:t>
            </a:r>
          </a:p>
          <a:p>
            <a:endParaRPr lang="en-US" dirty="0" smtClean="0">
              <a:latin typeface="Arial" pitchFamily="34" charset="0"/>
              <a:cs typeface="Arial" pitchFamily="34" charset="0"/>
            </a:endParaRPr>
          </a:p>
          <a:p>
            <a:r>
              <a:rPr lang="en-US" dirty="0" smtClean="0">
                <a:latin typeface="Arial" pitchFamily="34" charset="0"/>
                <a:cs typeface="Arial" pitchFamily="34" charset="0"/>
              </a:rPr>
              <a:t>Also, the resulting</a:t>
            </a:r>
            <a:r>
              <a:rPr lang="en-US" baseline="0" dirty="0" smtClean="0">
                <a:latin typeface="Arial" pitchFamily="34" charset="0"/>
                <a:cs typeface="Arial" pitchFamily="34" charset="0"/>
              </a:rPr>
              <a:t> quality of the purified RNA from the rapid-autopsy tissues has been very good, essentially at the proposed target levels.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The External Scientific Panel was very impressed with progress.</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A proposal for scaling up the project to include an additional 600-800 donors is</a:t>
            </a:r>
            <a:r>
              <a:rPr lang="en-US" baseline="0" dirty="0" smtClean="0">
                <a:latin typeface="Arial" pitchFamily="34" charset="0"/>
                <a:cs typeface="Arial" pitchFamily="34" charset="0"/>
              </a:rPr>
              <a:t> </a:t>
            </a:r>
            <a:r>
              <a:rPr lang="en-US" dirty="0" smtClean="0">
                <a:latin typeface="Arial" pitchFamily="34" charset="0"/>
                <a:cs typeface="Arial" pitchFamily="34" charset="0"/>
              </a:rPr>
              <a:t>being developed, and will be submitted to the Common Fund group shortly</a:t>
            </a:r>
            <a:r>
              <a:rPr lang="en-US" baseline="0" dirty="0" smtClean="0">
                <a:latin typeface="Arial" pitchFamily="34" charset="0"/>
                <a:cs typeface="Arial" pitchFamily="34" charset="0"/>
              </a:rPr>
              <a:t> </a:t>
            </a:r>
            <a:r>
              <a:rPr lang="en-US" dirty="0" smtClean="0">
                <a:latin typeface="Arial" pitchFamily="34" charset="0"/>
                <a:cs typeface="Arial" pitchFamily="34" charset="0"/>
              </a:rPr>
              <a:t>for possible Fiscal Year 2013 funding.</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71</a:t>
            </a:fld>
            <a:endParaRPr lang="en-US" dirty="0" smtClean="0">
              <a:cs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dirty="0" smtClean="0">
                <a:latin typeface="Arial" pitchFamily="34" charset="0"/>
                <a:ea typeface="ＭＳ Ｐゴシック" pitchFamily="34" charset="-128"/>
                <a:cs typeface="Arial" pitchFamily="34" charset="0"/>
              </a:rPr>
              <a:t>* The LINCS program held a Consortium meeting in October with members of the production centers as well as newly awarded collaborative supplement, technology development, and computational tool awardees. The External Advisory Panel members for the project were also in attendance and provided several recommendations, including developing a trans-center project between the U54 and U01 groups, creating a public data release policy, and defining metrics for the program. </a:t>
            </a:r>
          </a:p>
          <a:p>
            <a:pPr eaLnBrk="1" hangingPunct="1">
              <a:spcBef>
                <a:spcPct val="0"/>
              </a:spcBef>
              <a:buFontTx/>
              <a:buChar char="•"/>
            </a:pPr>
            <a:endParaRPr lang="en-US" dirty="0" smtClean="0">
              <a:latin typeface="Arial" pitchFamily="34" charset="0"/>
              <a:ea typeface="ＭＳ Ｐゴシック" pitchFamily="34" charset="-128"/>
              <a:cs typeface="Arial" pitchFamily="34" charset="0"/>
            </a:endParaRPr>
          </a:p>
          <a:p>
            <a:pPr eaLnBrk="1" hangingPunct="1">
              <a:spcBef>
                <a:spcPct val="0"/>
              </a:spcBef>
            </a:pPr>
            <a:r>
              <a:rPr lang="en-US" dirty="0" smtClean="0">
                <a:latin typeface="Arial" pitchFamily="34" charset="0"/>
                <a:ea typeface="ＭＳ Ｐゴシック" pitchFamily="34" charset="-128"/>
                <a:cs typeface="Arial" pitchFamily="34" charset="0"/>
              </a:rPr>
              <a:t>* The LINCS centers have created a public web site to inform the community about the LINCS program as well as to describe the data available through the respective center’s web sites, to discuss current experimental components of the program, and to update users on new developments in LINCS. </a:t>
            </a:r>
          </a:p>
          <a:p>
            <a:pPr eaLnBrk="1" hangingPunct="1">
              <a:spcBef>
                <a:spcPct val="0"/>
              </a:spcBef>
            </a:pPr>
            <a:endParaRPr lang="en-US" dirty="0" smtClean="0">
              <a:latin typeface="Arial" pitchFamily="34" charset="0"/>
              <a:ea typeface="ＭＳ Ｐゴシック" pitchFamily="34" charset="-128"/>
              <a:cs typeface="Arial" pitchFamily="34" charset="0"/>
            </a:endParaRPr>
          </a:p>
          <a:p>
            <a:pPr eaLnBrk="1" hangingPunct="1">
              <a:spcBef>
                <a:spcPct val="0"/>
              </a:spcBef>
            </a:pPr>
            <a:r>
              <a:rPr lang="en-US" dirty="0" smtClean="0">
                <a:latin typeface="Arial" pitchFamily="34" charset="0"/>
                <a:ea typeface="ＭＳ Ｐゴシック" pitchFamily="34" charset="-128"/>
                <a:cs typeface="Arial" pitchFamily="34" charset="0"/>
              </a:rPr>
              <a:t>* NIH staff is in the process of developing a plan for bridge funding for LINCS in Fiscal Year 2013. The proposal is being coordinated with the Common Fund and should be finalized shortly. </a:t>
            </a:r>
          </a:p>
          <a:p>
            <a:pPr eaLnBrk="1" hangingPunct="1">
              <a:spcBef>
                <a:spcPct val="0"/>
              </a:spcBef>
            </a:pPr>
            <a:endParaRPr lang="en-US" dirty="0" smtClean="0">
              <a:latin typeface="Arial" pitchFamily="34" charset="0"/>
              <a:ea typeface="ＭＳ Ｐゴシック" pitchFamily="34" charset="-128"/>
              <a:cs typeface="Arial" pitchFamily="34" charset="0"/>
            </a:endParaRPr>
          </a:p>
          <a:p>
            <a:pPr eaLnBrk="1" hangingPunct="1">
              <a:spcBef>
                <a:spcPct val="0"/>
              </a:spcBef>
            </a:pPr>
            <a:r>
              <a:rPr lang="en-US" dirty="0" smtClean="0">
                <a:latin typeface="Arial" pitchFamily="34" charset="0"/>
                <a:ea typeface="ＭＳ Ｐゴシック" pitchFamily="34" charset="-128"/>
                <a:cs typeface="Arial" pitchFamily="34" charset="0"/>
              </a:rPr>
              <a:t>* As recommended by the External Advisory Panel, NIH staff is currently developing language for a data release policy for the program, which will include input from the LINCS U54 and U01 production centers. </a:t>
            </a:r>
          </a:p>
          <a:p>
            <a:pPr eaLnBrk="1" hangingPunct="1">
              <a:spcBef>
                <a:spcPct val="0"/>
              </a:spcBef>
            </a:pPr>
            <a:endParaRPr lang="en-US" dirty="0" smtClean="0">
              <a:latin typeface="Arial" pitchFamily="34" charset="0"/>
              <a:ea typeface="ＭＳ Ｐゴシック" pitchFamily="34" charset="-128"/>
              <a:cs typeface="Arial" pitchFamily="34" charset="0"/>
            </a:endParaRPr>
          </a:p>
          <a:p>
            <a:pPr eaLnBrk="1" hangingPunct="1">
              <a:spcBef>
                <a:spcPct val="0"/>
              </a:spcBef>
            </a:pPr>
            <a:endParaRPr lang="en-US" dirty="0" smtClean="0">
              <a:latin typeface="Arial" pitchFamily="34" charset="0"/>
              <a:ea typeface="ＭＳ Ｐゴシック" pitchFamily="34" charset="-128"/>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72</a:t>
            </a:fld>
            <a:endParaRPr lang="en-US" dirty="0" smtClean="0">
              <a:cs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dirty="0" smtClean="0">
                <a:latin typeface="Arial" pitchFamily="34" charset="0"/>
                <a:cs typeface="Arial" pitchFamily="34" charset="0"/>
              </a:rPr>
              <a:t>For the Common</a:t>
            </a:r>
            <a:r>
              <a:rPr lang="en-US" baseline="0" dirty="0" smtClean="0">
                <a:latin typeface="Arial" pitchFamily="34" charset="0"/>
                <a:cs typeface="Arial" pitchFamily="34" charset="0"/>
              </a:rPr>
              <a:t> Fund’s Protein </a:t>
            </a:r>
            <a:r>
              <a:rPr lang="en-US" dirty="0">
                <a:latin typeface="Arial" pitchFamily="34" charset="0"/>
                <a:cs typeface="Arial" pitchFamily="34" charset="0"/>
              </a:rPr>
              <a:t>C</a:t>
            </a:r>
            <a:r>
              <a:rPr lang="en-US" baseline="0" dirty="0" smtClean="0">
                <a:latin typeface="Arial" pitchFamily="34" charset="0"/>
                <a:cs typeface="Arial" pitchFamily="34" charset="0"/>
              </a:rPr>
              <a:t>apture </a:t>
            </a:r>
            <a:r>
              <a:rPr lang="en-US" dirty="0">
                <a:latin typeface="Arial" pitchFamily="34" charset="0"/>
                <a:cs typeface="Arial" pitchFamily="34" charset="0"/>
              </a:rPr>
              <a:t>R</a:t>
            </a:r>
            <a:r>
              <a:rPr lang="en-US" baseline="0" dirty="0" smtClean="0">
                <a:latin typeface="Arial" pitchFamily="34" charset="0"/>
                <a:cs typeface="Arial" pitchFamily="34" charset="0"/>
              </a:rPr>
              <a:t>eagents </a:t>
            </a:r>
            <a:r>
              <a:rPr lang="en-US" dirty="0">
                <a:latin typeface="Arial" pitchFamily="34" charset="0"/>
                <a:cs typeface="Arial" pitchFamily="34" charset="0"/>
              </a:rPr>
              <a:t>P</a:t>
            </a:r>
            <a:r>
              <a:rPr lang="en-US" baseline="0" dirty="0" smtClean="0">
                <a:latin typeface="Arial" pitchFamily="34" charset="0"/>
                <a:cs typeface="Arial" pitchFamily="34" charset="0"/>
              </a:rPr>
              <a:t>rogram, the n</a:t>
            </a:r>
            <a:r>
              <a:rPr lang="en-US" dirty="0" smtClean="0">
                <a:latin typeface="Arial" pitchFamily="34" charset="0"/>
                <a:cs typeface="Arial" pitchFamily="34" charset="0"/>
              </a:rPr>
              <a:t>ewly funded grantees of the antibody production and technology development centers (which</a:t>
            </a:r>
            <a:r>
              <a:rPr lang="en-US" baseline="0" dirty="0" smtClean="0">
                <a:latin typeface="Arial" pitchFamily="34" charset="0"/>
                <a:cs typeface="Arial" pitchFamily="34" charset="0"/>
              </a:rPr>
              <a:t> comprise the Protein Capture Consortium) * </a:t>
            </a:r>
            <a:r>
              <a:rPr lang="en-US" dirty="0" smtClean="0">
                <a:latin typeface="Arial" pitchFamily="34" charset="0"/>
                <a:cs typeface="Arial" pitchFamily="34" charset="0"/>
              </a:rPr>
              <a:t>met for a kick-off meeting in December.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Accomplishments of </a:t>
            </a:r>
            <a:r>
              <a:rPr lang="en-US" baseline="0" dirty="0" smtClean="0">
                <a:latin typeface="Arial" pitchFamily="34" charset="0"/>
                <a:cs typeface="Arial" pitchFamily="34" charset="0"/>
              </a:rPr>
              <a:t>the meeting </a:t>
            </a:r>
            <a:r>
              <a:rPr lang="en-US" dirty="0" smtClean="0">
                <a:latin typeface="Arial" pitchFamily="34" charset="0"/>
                <a:cs typeface="Arial" pitchFamily="34" charset="0"/>
              </a:rPr>
              <a:t>included the formation of working groups to complete certain tasks and the development of a public portal to access the affinity reagents. </a:t>
            </a:r>
          </a:p>
          <a:p>
            <a:pPr eaLnBrk="1" hangingPunct="1">
              <a:spcBef>
                <a:spcPct val="0"/>
              </a:spcBef>
              <a:buFontTx/>
              <a:buChar char="•"/>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 In addition, NIH staff put together an External Scientific Panel comprised of five members with appropriate expertise for the program. This</a:t>
            </a:r>
            <a:r>
              <a:rPr lang="en-US" baseline="0" dirty="0" smtClean="0">
                <a:latin typeface="Arial" pitchFamily="34" charset="0"/>
                <a:cs typeface="Arial" pitchFamily="34" charset="0"/>
              </a:rPr>
              <a:t> </a:t>
            </a:r>
            <a:r>
              <a:rPr lang="en-US" dirty="0" smtClean="0">
                <a:latin typeface="Arial" pitchFamily="34" charset="0"/>
                <a:cs typeface="Arial" pitchFamily="34" charset="0"/>
              </a:rPr>
              <a:t>Panel had a chance to make initial suggestions during the December Meeting, and NIH staff is planning a follow-up conversation in the coming months. </a:t>
            </a:r>
          </a:p>
          <a:p>
            <a:pPr eaLnBrk="1" hangingPunct="1">
              <a:spcBef>
                <a:spcPct val="0"/>
              </a:spcBef>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73</a:t>
            </a:fld>
            <a:endParaRPr lang="en-US" dirty="0" smtClean="0">
              <a:cs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ln/>
        </p:spPr>
        <p:txBody>
          <a:bodyPr/>
          <a:lstStyle/>
          <a:p>
            <a:r>
              <a:rPr lang="en-US" dirty="0">
                <a:latin typeface="Arial" pitchFamily="34" charset="0"/>
                <a:cs typeface="Arial" pitchFamily="34" charset="0"/>
              </a:rPr>
              <a:t>* Applications for all four RFAs (centers, research projects, </a:t>
            </a:r>
            <a:r>
              <a:rPr lang="en-US" dirty="0" err="1">
                <a:latin typeface="Arial" pitchFamily="34" charset="0"/>
                <a:cs typeface="Arial" pitchFamily="34" charset="0"/>
              </a:rPr>
              <a:t>biorepositories</a:t>
            </a:r>
            <a:r>
              <a:rPr lang="en-US" dirty="0">
                <a:latin typeface="Arial" pitchFamily="34" charset="0"/>
                <a:cs typeface="Arial" pitchFamily="34" charset="0"/>
              </a:rPr>
              <a:t>, and bioinformatics network) were received in December; the response was excellent.</a:t>
            </a:r>
          </a:p>
          <a:p>
            <a:endParaRPr lang="en-US" dirty="0">
              <a:latin typeface="Arial" pitchFamily="34" charset="0"/>
              <a:cs typeface="Arial" pitchFamily="34" charset="0"/>
            </a:endParaRPr>
          </a:p>
          <a:p>
            <a:pPr defTabSz="898016">
              <a:defRPr/>
            </a:pPr>
            <a:r>
              <a:rPr lang="en-US" dirty="0">
                <a:latin typeface="Arial" pitchFamily="34" charset="0"/>
                <a:cs typeface="Arial" pitchFamily="34" charset="0"/>
              </a:rPr>
              <a:t>* The initial review of these applications will be in March, while the second-level review will be at the May Council meeting. </a:t>
            </a:r>
          </a:p>
          <a:p>
            <a:pPr defTabSz="898016">
              <a:defRPr/>
            </a:pPr>
            <a:endParaRPr lang="en-US" dirty="0">
              <a:latin typeface="Arial" pitchFamily="34" charset="0"/>
              <a:cs typeface="Arial" pitchFamily="34" charset="0"/>
            </a:endParaRPr>
          </a:p>
          <a:p>
            <a:pPr defTabSz="898016">
              <a:defRPr/>
            </a:pPr>
            <a:r>
              <a:rPr lang="en-US" dirty="0">
                <a:latin typeface="Arial" pitchFamily="34" charset="0"/>
                <a:cs typeface="Arial" pitchFamily="34" charset="0"/>
              </a:rPr>
              <a:t>* The </a:t>
            </a:r>
            <a:r>
              <a:rPr lang="en-US" dirty="0" err="1">
                <a:latin typeface="Arial" pitchFamily="34" charset="0"/>
                <a:cs typeface="Arial" pitchFamily="34" charset="0"/>
              </a:rPr>
              <a:t>biorepository</a:t>
            </a:r>
            <a:r>
              <a:rPr lang="en-US" dirty="0">
                <a:latin typeface="Arial" pitchFamily="34" charset="0"/>
                <a:cs typeface="Arial" pitchFamily="34" charset="0"/>
              </a:rPr>
              <a:t> RFA was </a:t>
            </a:r>
            <a:r>
              <a:rPr lang="en-US" dirty="0" smtClean="0">
                <a:latin typeface="Arial" pitchFamily="34" charset="0"/>
                <a:cs typeface="Arial" pitchFamily="34" charset="0"/>
              </a:rPr>
              <a:t>re-issued </a:t>
            </a:r>
            <a:r>
              <a:rPr lang="en-US" dirty="0">
                <a:latin typeface="Arial" pitchFamily="34" charset="0"/>
                <a:cs typeface="Arial" pitchFamily="34" charset="0"/>
              </a:rPr>
              <a:t>for technical reasons; the due date is in February.</a:t>
            </a:r>
          </a:p>
          <a:p>
            <a:endParaRPr lang="en-US" dirty="0">
              <a:latin typeface="Arial" pitchFamily="34" charset="0"/>
              <a:cs typeface="Arial" pitchFamily="34" charset="0"/>
            </a:endParaRPr>
          </a:p>
          <a:p>
            <a:r>
              <a:rPr lang="en-US" dirty="0">
                <a:latin typeface="Arial" pitchFamily="34" charset="0"/>
                <a:cs typeface="Arial" pitchFamily="34" charset="0"/>
              </a:rPr>
              <a:t>* The </a:t>
            </a:r>
            <a:r>
              <a:rPr lang="en-US" dirty="0" err="1">
                <a:latin typeface="Arial" pitchFamily="34" charset="0"/>
                <a:cs typeface="Arial" pitchFamily="34" charset="0"/>
              </a:rPr>
              <a:t>Wellcome</a:t>
            </a:r>
            <a:r>
              <a:rPr lang="en-US" dirty="0">
                <a:latin typeface="Arial" pitchFamily="34" charset="0"/>
                <a:cs typeface="Arial" pitchFamily="34" charset="0"/>
              </a:rPr>
              <a:t> Trust application process is proceeding well and is on a similar timeline. </a:t>
            </a:r>
          </a:p>
          <a:p>
            <a:endParaRPr lang="en-US" dirty="0">
              <a:latin typeface="Arial" pitchFamily="34" charset="0"/>
              <a:cs typeface="Arial" pitchFamily="34" charset="0"/>
            </a:endParaRPr>
          </a:p>
          <a:p>
            <a:r>
              <a:rPr lang="en-US" dirty="0">
                <a:latin typeface="Arial" pitchFamily="34" charset="0"/>
                <a:cs typeface="Arial" pitchFamily="34" charset="0"/>
              </a:rPr>
              <a:t>* Finally, an important meeting </a:t>
            </a:r>
            <a:r>
              <a:rPr lang="en-US" dirty="0" smtClean="0">
                <a:latin typeface="Arial" pitchFamily="34" charset="0"/>
                <a:cs typeface="Arial" pitchFamily="34" charset="0"/>
              </a:rPr>
              <a:t>was held</a:t>
            </a:r>
            <a:r>
              <a:rPr lang="en-US" baseline="0" dirty="0" smtClean="0">
                <a:latin typeface="Arial" pitchFamily="34" charset="0"/>
                <a:cs typeface="Arial" pitchFamily="34" charset="0"/>
              </a:rPr>
              <a:t> in </a:t>
            </a:r>
            <a:r>
              <a:rPr lang="en-US" dirty="0" smtClean="0">
                <a:latin typeface="Arial" pitchFamily="34" charset="0"/>
                <a:cs typeface="Arial" pitchFamily="34" charset="0"/>
              </a:rPr>
              <a:t>November </a:t>
            </a:r>
            <a:r>
              <a:rPr lang="en-US" dirty="0">
                <a:latin typeface="Arial" pitchFamily="34" charset="0"/>
                <a:cs typeface="Arial" pitchFamily="34" charset="0"/>
              </a:rPr>
              <a:t>in Nigeria, called Ethics and Genomics Research in Africa (or EAGER-Africa). At this meeting, a group of bioethicists, researchers, policy makers, and representative from various African countries, the U.S., and the U.K. gathered </a:t>
            </a:r>
            <a:r>
              <a:rPr lang="en-US" dirty="0" smtClean="0">
                <a:latin typeface="Arial" pitchFamily="34" charset="0"/>
                <a:cs typeface="Arial" pitchFamily="34" charset="0"/>
              </a:rPr>
              <a:t>to discuss the </a:t>
            </a:r>
            <a:r>
              <a:rPr lang="en-US" dirty="0">
                <a:latin typeface="Arial" pitchFamily="34" charset="0"/>
                <a:cs typeface="Arial" pitchFamily="34" charset="0"/>
              </a:rPr>
              <a:t>ethical conduct of genomics research in Africa. These deliberations will inform some of the broader plans for H3Africa. </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74</a:t>
            </a:fld>
            <a:endParaRPr lang="en-US" dirty="0" smtClean="0">
              <a:cs typeface="Arial"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ln/>
        </p:spPr>
        <p:txBody>
          <a:bodyPr>
            <a:normAutofit/>
          </a:bodyPr>
          <a:lstStyle/>
          <a:p>
            <a:pPr>
              <a:defRPr/>
            </a:pPr>
            <a:r>
              <a:rPr lang="en-US" dirty="0" smtClean="0">
                <a:latin typeface="Arial" pitchFamily="34" charset="0"/>
                <a:cs typeface="Arial" pitchFamily="34" charset="0"/>
              </a:rPr>
              <a:t>For the Common Fund’s new single</a:t>
            </a:r>
            <a:r>
              <a:rPr lang="en-US" baseline="0" dirty="0" smtClean="0">
                <a:latin typeface="Arial" pitchFamily="34" charset="0"/>
                <a:cs typeface="Arial" pitchFamily="34" charset="0"/>
              </a:rPr>
              <a:t> </a:t>
            </a:r>
            <a:r>
              <a:rPr lang="en-US" dirty="0" smtClean="0">
                <a:latin typeface="Arial" pitchFamily="34" charset="0"/>
                <a:cs typeface="Arial" pitchFamily="34" charset="0"/>
              </a:rPr>
              <a:t>cell analysis initiatives, new RFAs were published since our last Council meeting. They were in the</a:t>
            </a:r>
            <a:r>
              <a:rPr lang="en-US" baseline="0" dirty="0" smtClean="0">
                <a:latin typeface="Arial" pitchFamily="34" charset="0"/>
                <a:cs typeface="Arial" pitchFamily="34" charset="0"/>
              </a:rPr>
              <a:t> following areas: * * *</a:t>
            </a:r>
            <a:endParaRPr lang="en-US" dirty="0" smtClean="0">
              <a:latin typeface="Arial" pitchFamily="34" charset="0"/>
              <a:cs typeface="Arial" pitchFamily="34" charset="0"/>
            </a:endParaRPr>
          </a:p>
          <a:p>
            <a:pPr>
              <a:defRPr/>
            </a:pP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 Applications were due in late</a:t>
            </a:r>
            <a:r>
              <a:rPr lang="en-US" baseline="0" dirty="0" smtClean="0">
                <a:latin typeface="Arial" pitchFamily="34" charset="0"/>
                <a:cs typeface="Arial" pitchFamily="34" charset="0"/>
              </a:rPr>
              <a:t> January.</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75</a:t>
            </a:fld>
            <a:endParaRPr lang="en-US" dirty="0" smtClean="0">
              <a:cs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ln/>
        </p:spPr>
        <p:txBody>
          <a:bodyPr>
            <a:normAutofit/>
          </a:bodyPr>
          <a:lstStyle/>
          <a:p>
            <a:pPr>
              <a:defRPr/>
            </a:pPr>
            <a:r>
              <a:rPr lang="en-US" dirty="0" smtClean="0">
                <a:latin typeface="Arial" pitchFamily="34" charset="0"/>
                <a:cs typeface="Arial" pitchFamily="34" charset="0"/>
              </a:rPr>
              <a:t>And finally, among</a:t>
            </a:r>
            <a:r>
              <a:rPr lang="en-US" baseline="0" dirty="0" smtClean="0">
                <a:latin typeface="Arial" pitchFamily="34" charset="0"/>
                <a:cs typeface="Arial" pitchFamily="34" charset="0"/>
              </a:rPr>
              <a:t> the new areas chosen for a potential future Common Fund initiative is “d</a:t>
            </a:r>
            <a:r>
              <a:rPr lang="en-US" dirty="0" smtClean="0">
                <a:latin typeface="Arial" pitchFamily="34" charset="0"/>
                <a:cs typeface="Arial" pitchFamily="34" charset="0"/>
              </a:rPr>
              <a:t>isruptive proteomics technologies.” </a:t>
            </a:r>
          </a:p>
          <a:p>
            <a:pPr>
              <a:defRPr/>
            </a:pP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 This potential initiative was proposed during the solicitation for potential new Common</a:t>
            </a:r>
            <a:r>
              <a:rPr lang="en-US" baseline="0" dirty="0" smtClean="0">
                <a:latin typeface="Arial" pitchFamily="34" charset="0"/>
                <a:cs typeface="Arial" pitchFamily="34" charset="0"/>
              </a:rPr>
              <a:t> Fund </a:t>
            </a:r>
            <a:r>
              <a:rPr lang="en-US" dirty="0" smtClean="0">
                <a:latin typeface="Arial" pitchFamily="34" charset="0"/>
                <a:cs typeface="Arial" pitchFamily="34" charset="0"/>
              </a:rPr>
              <a:t>programs last summer for funding in Fiscal Year 2013. The Institute and</a:t>
            </a:r>
            <a:r>
              <a:rPr lang="en-US" baseline="0" dirty="0" smtClean="0">
                <a:latin typeface="Arial" pitchFamily="34" charset="0"/>
                <a:cs typeface="Arial" pitchFamily="34" charset="0"/>
              </a:rPr>
              <a:t> Center </a:t>
            </a:r>
            <a:r>
              <a:rPr lang="en-US" dirty="0" smtClean="0">
                <a:latin typeface="Arial" pitchFamily="34" charset="0"/>
                <a:cs typeface="Arial" pitchFamily="34" charset="0"/>
              </a:rPr>
              <a:t>Directors endorsed this idea, so the Common Fund is moving forward in developing this program. * NIGMS and</a:t>
            </a:r>
            <a:r>
              <a:rPr lang="en-US" baseline="0" dirty="0" smtClean="0">
                <a:latin typeface="Arial" pitchFamily="34" charset="0"/>
                <a:cs typeface="Arial" pitchFamily="34" charset="0"/>
              </a:rPr>
              <a:t> NHGRI have been asked to co-lead this effort. </a:t>
            </a:r>
            <a:r>
              <a:rPr lang="en-US" dirty="0" smtClean="0">
                <a:latin typeface="Arial" pitchFamily="34" charset="0"/>
                <a:cs typeface="Arial" pitchFamily="34" charset="0"/>
              </a:rPr>
              <a:t> </a:t>
            </a:r>
          </a:p>
          <a:p>
            <a:pPr>
              <a:buFont typeface="Arial" pitchFamily="34" charset="0"/>
              <a:buNone/>
              <a:defRPr/>
            </a:pPr>
            <a:endParaRPr lang="en-US" dirty="0" smtClean="0">
              <a:latin typeface="Arial" pitchFamily="34" charset="0"/>
              <a:cs typeface="Arial" pitchFamily="34" charset="0"/>
            </a:endParaRPr>
          </a:p>
          <a:p>
            <a:pPr>
              <a:buFont typeface="Arial" pitchFamily="34" charset="0"/>
              <a:buNone/>
              <a:defRPr/>
            </a:pPr>
            <a:r>
              <a:rPr lang="en-US" dirty="0" smtClean="0">
                <a:latin typeface="Arial" pitchFamily="34" charset="0"/>
                <a:cs typeface="Arial" pitchFamily="34" charset="0"/>
              </a:rPr>
              <a:t>A trans-NIH working group has been established (including Tina Gatlin and Adam Felsenfeld from NHGRI) and * strategic planning is underway, which includes a portfolio analysis and gathering community input. A proposal for the program by the</a:t>
            </a:r>
            <a:r>
              <a:rPr lang="en-US" baseline="0" dirty="0" smtClean="0">
                <a:latin typeface="Arial" pitchFamily="34" charset="0"/>
                <a:cs typeface="Arial" pitchFamily="34" charset="0"/>
              </a:rPr>
              <a:t> working group is</a:t>
            </a:r>
            <a:r>
              <a:rPr lang="en-US" dirty="0" smtClean="0">
                <a:latin typeface="Arial" pitchFamily="34" charset="0"/>
                <a:cs typeface="Arial" pitchFamily="34" charset="0"/>
              </a:rPr>
              <a:t> due April 27;</a:t>
            </a:r>
            <a:r>
              <a:rPr lang="en-US" baseline="0" dirty="0" smtClean="0">
                <a:latin typeface="Arial" pitchFamily="34" charset="0"/>
                <a:cs typeface="Arial" pitchFamily="34" charset="0"/>
              </a:rPr>
              <a:t> if approved for further consideration, then </a:t>
            </a:r>
            <a:r>
              <a:rPr lang="en-US" dirty="0" smtClean="0">
                <a:latin typeface="Arial" pitchFamily="34" charset="0"/>
                <a:cs typeface="Arial" pitchFamily="34" charset="0"/>
              </a:rPr>
              <a:t>a Concept Clearance will be</a:t>
            </a:r>
            <a:r>
              <a:rPr lang="en-US" baseline="0" dirty="0" smtClean="0">
                <a:latin typeface="Arial" pitchFamily="34" charset="0"/>
                <a:cs typeface="Arial" pitchFamily="34" charset="0"/>
              </a:rPr>
              <a:t> brought to the </a:t>
            </a:r>
            <a:r>
              <a:rPr lang="en-US" dirty="0" smtClean="0">
                <a:latin typeface="Arial" pitchFamily="34" charset="0"/>
                <a:cs typeface="Arial" pitchFamily="34" charset="0"/>
              </a:rPr>
              <a:t>Council of Councils at their June meeting. </a:t>
            </a:r>
          </a:p>
          <a:p>
            <a:pPr>
              <a:buFont typeface="Arial" pitchFamily="34" charset="0"/>
              <a:buNone/>
              <a:defRPr/>
            </a:pPr>
            <a:endParaRPr lang="en-US" dirty="0">
              <a:latin typeface="Arial" pitchFamily="34" charset="0"/>
              <a:cs typeface="Arial" pitchFamily="34" charset="0"/>
            </a:endParaRPr>
          </a:p>
          <a:p>
            <a:pPr>
              <a:buFont typeface="Arial" pitchFamily="34" charset="0"/>
              <a:buNone/>
              <a:defRPr/>
            </a:pPr>
            <a:r>
              <a:rPr lang="en-US" dirty="0" smtClean="0">
                <a:latin typeface="Arial" pitchFamily="34" charset="0"/>
                <a:cs typeface="Arial" pitchFamily="34" charset="0"/>
              </a:rPr>
              <a:t>Meanwhile, early planning for new Common Fund programs that will begin in Fiscal Year 2014 has just started, and I will have more to say about these efforts at later Council meetings. </a:t>
            </a:r>
          </a:p>
          <a:p>
            <a:pPr>
              <a:defRPr/>
            </a:pPr>
            <a:r>
              <a:rPr lang="en-US" dirty="0" smtClean="0">
                <a:latin typeface="Arial" pitchFamily="34" charset="0"/>
                <a:cs typeface="Arial" pitchFamily="34" charset="0"/>
              </a:rPr>
              <a:t> </a:t>
            </a:r>
          </a:p>
          <a:p>
            <a:pPr>
              <a:defRPr/>
            </a:pPr>
            <a:endParaRPr lang="en-US" dirty="0" smtClean="0">
              <a:latin typeface="Arial" pitchFamily="34" charset="0"/>
              <a:cs typeface="Arial" pitchFamily="34" charset="0"/>
            </a:endParaRPr>
          </a:p>
          <a:p>
            <a:pPr>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76</a:t>
            </a:fld>
            <a:endParaRPr lang="en-US" dirty="0" smtClean="0">
              <a:cs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t>  </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77</a:t>
            </a:fld>
            <a:endParaRPr lang="en-US" dirty="0" smtClean="0">
              <a:cs typeface="Arial"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The NHGRI GWAS catalog team continues to curate GWAS data from the published literature.</a:t>
            </a:r>
          </a:p>
          <a:p>
            <a:endParaRPr lang="en-US" dirty="0" smtClean="0">
              <a:latin typeface="Arial" pitchFamily="34" charset="0"/>
              <a:cs typeface="Arial" pitchFamily="34" charset="0"/>
            </a:endParaRPr>
          </a:p>
          <a:p>
            <a:pPr defTabSz="898124">
              <a:defRPr/>
            </a:pPr>
            <a:r>
              <a:rPr lang="en-US" dirty="0" smtClean="0">
                <a:latin typeface="Arial" pitchFamily="34" charset="0"/>
                <a:cs typeface="Arial" pitchFamily="34" charset="0"/>
              </a:rPr>
              <a:t>That</a:t>
            </a:r>
            <a:r>
              <a:rPr lang="en-US" baseline="0" dirty="0" smtClean="0">
                <a:latin typeface="Arial" pitchFamily="34" charset="0"/>
                <a:cs typeface="Arial" pitchFamily="34" charset="0"/>
              </a:rPr>
              <a:t> </a:t>
            </a:r>
            <a:r>
              <a:rPr lang="en-US" baseline="0" dirty="0" err="1" smtClean="0">
                <a:latin typeface="Arial" pitchFamily="34" charset="0"/>
                <a:cs typeface="Arial" pitchFamily="34" charset="0"/>
              </a:rPr>
              <a:t>curation</a:t>
            </a:r>
            <a:r>
              <a:rPr lang="en-US" baseline="0" dirty="0" smtClean="0">
                <a:latin typeface="Arial" pitchFamily="34" charset="0"/>
                <a:cs typeface="Arial" pitchFamily="34" charset="0"/>
              </a:rPr>
              <a:t> effort now accounts for </a:t>
            </a:r>
            <a:r>
              <a:rPr lang="en-US" dirty="0" smtClean="0">
                <a:latin typeface="Arial" pitchFamily="34" charset="0"/>
                <a:cs typeface="Arial" pitchFamily="34" charset="0"/>
              </a:rPr>
              <a:t>1,615 associations for roughly 250 traits at p&lt;5 x 10-8 values. </a:t>
            </a:r>
          </a:p>
          <a:p>
            <a:pPr defTabSz="898124">
              <a:defRPr/>
            </a:pPr>
            <a:endParaRPr lang="en-US" dirty="0" smtClean="0">
              <a:latin typeface="Arial" pitchFamily="34" charset="0"/>
              <a:cs typeface="Arial" pitchFamily="34" charset="0"/>
            </a:endParaRPr>
          </a:p>
          <a:p>
            <a:pPr defTabSz="898124">
              <a:defRPr/>
            </a:pPr>
            <a:r>
              <a:rPr lang="en-US" dirty="0" smtClean="0">
                <a:latin typeface="Arial" pitchFamily="34" charset="0"/>
                <a:cs typeface="Arial" pitchFamily="34" charset="0"/>
              </a:rPr>
              <a:t>* As of January of this year, the catalog</a:t>
            </a:r>
            <a:r>
              <a:rPr lang="en-US" baseline="0" dirty="0" smtClean="0">
                <a:latin typeface="Arial" pitchFamily="34" charset="0"/>
                <a:cs typeface="Arial" pitchFamily="34" charset="0"/>
              </a:rPr>
              <a:t> has reached over </a:t>
            </a:r>
            <a:r>
              <a:rPr lang="en-US" dirty="0" smtClean="0">
                <a:latin typeface="Arial" pitchFamily="34" charset="0"/>
                <a:cs typeface="Arial" pitchFamily="34" charset="0"/>
              </a:rPr>
              <a:t>5600 associated</a:t>
            </a:r>
            <a:r>
              <a:rPr lang="en-US" baseline="0" dirty="0" smtClean="0">
                <a:latin typeface="Arial" pitchFamily="34" charset="0"/>
                <a:cs typeface="Arial" pitchFamily="34" charset="0"/>
              </a:rPr>
              <a:t> </a:t>
            </a:r>
            <a:r>
              <a:rPr lang="en-US" dirty="0" smtClean="0">
                <a:latin typeface="Arial" pitchFamily="34" charset="0"/>
                <a:cs typeface="Arial" pitchFamily="34" charset="0"/>
              </a:rPr>
              <a:t>SNPs with p</a:t>
            </a:r>
            <a:r>
              <a:rPr lang="en-US" baseline="0" dirty="0" smtClean="0">
                <a:latin typeface="Arial" pitchFamily="34" charset="0"/>
                <a:cs typeface="Arial" pitchFamily="34" charset="0"/>
              </a:rPr>
              <a:t> values of &lt;10-5.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78</a:t>
            </a:fld>
            <a:endParaRPr lang="en-US" dirty="0" smtClean="0">
              <a:cs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Recently, two new columns of information were added to the GWAS catalog: mapped gene and SNP context.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If you click on one of the links under the mapped gene column,</a:t>
            </a:r>
            <a:r>
              <a:rPr lang="en-US" baseline="0" dirty="0" smtClean="0">
                <a:latin typeface="Arial" pitchFamily="34" charset="0"/>
                <a:cs typeface="Arial" pitchFamily="34" charset="0"/>
              </a:rPr>
              <a:t> for example, * you are taken to the </a:t>
            </a:r>
            <a:r>
              <a:rPr lang="en-US" dirty="0" smtClean="0">
                <a:latin typeface="Arial" pitchFamily="34" charset="0"/>
                <a:cs typeface="Arial" pitchFamily="34" charset="0"/>
              </a:rPr>
              <a:t>relevant </a:t>
            </a:r>
            <a:r>
              <a:rPr lang="en-US" dirty="0" err="1" smtClean="0">
                <a:latin typeface="Arial" pitchFamily="34" charset="0"/>
                <a:cs typeface="Arial" pitchFamily="34" charset="0"/>
              </a:rPr>
              <a:t>Entrez</a:t>
            </a:r>
            <a:r>
              <a:rPr lang="en-US" dirty="0" smtClean="0">
                <a:latin typeface="Arial" pitchFamily="34" charset="0"/>
                <a:cs typeface="Arial" pitchFamily="34" charset="0"/>
              </a:rPr>
              <a:t> gene page.  </a:t>
            </a:r>
          </a:p>
          <a:p>
            <a:pPr marL="168378" indent="-168378">
              <a:buFont typeface="Arial" charset="0"/>
              <a:buChar char="•"/>
            </a:pPr>
            <a:endParaRPr lang="en-US" dirty="0" smtClean="0">
              <a:latin typeface="Arial" pitchFamily="34" charset="0"/>
              <a:cs typeface="Arial" pitchFamily="34" charset="0"/>
            </a:endParaRPr>
          </a:p>
          <a:p>
            <a:r>
              <a:rPr lang="en-US" dirty="0" smtClean="0">
                <a:latin typeface="Arial" pitchFamily="34" charset="0"/>
                <a:cs typeface="Arial" pitchFamily="34" charset="0"/>
              </a:rPr>
              <a:t>These fields are a result of continued collaborations with NCBI to improve the quality of data that are made available to the scientific community.  A collaboration with EBI has also been recently initiated to add </a:t>
            </a:r>
            <a:r>
              <a:rPr lang="en-US" dirty="0" err="1" smtClean="0">
                <a:latin typeface="Arial" pitchFamily="34" charset="0"/>
                <a:cs typeface="Arial" pitchFamily="34" charset="0"/>
              </a:rPr>
              <a:t>curation</a:t>
            </a:r>
            <a:r>
              <a:rPr lang="en-US" dirty="0" smtClean="0">
                <a:latin typeface="Arial" pitchFamily="34" charset="0"/>
                <a:cs typeface="Arial" pitchFamily="34" charset="0"/>
              </a:rPr>
              <a:t> expertise to the catalog team and make informatics improvements— such as automating the catalog diagram and standardizing trait names to an ontology.</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79</a:t>
            </a:fld>
            <a:endParaRPr lang="en-US" dirty="0" smtClean="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869952"/>
            <a:r>
              <a:rPr lang="en-US" dirty="0" smtClean="0"/>
              <a:t>  </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a:t>
            </a:fld>
            <a:endParaRPr lang="en-US" dirty="0" smtClean="0">
              <a:cs typeface="Arial"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Rectangle 2"/>
          <p:cNvSpPr>
            <a:spLocks noGrp="1" noRot="1" noChangeAspect="1" noChangeArrowheads="1" noTextEdit="1"/>
          </p:cNvSpPr>
          <p:nvPr>
            <p:ph type="sldImg"/>
          </p:nvPr>
        </p:nvSpPr>
        <p:spPr>
          <a:xfrm>
            <a:off x="1106488" y="696913"/>
            <a:ext cx="4648200" cy="3486150"/>
          </a:xfrm>
          <a:ln/>
        </p:spPr>
      </p:sp>
      <p:sp>
        <p:nvSpPr>
          <p:cNvPr id="16794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253" tIns="46128" rIns="92253" bIns="46128"/>
          <a:lstStyle/>
          <a:p>
            <a:r>
              <a:rPr lang="en-US" dirty="0" smtClean="0">
                <a:latin typeface="Arial" pitchFamily="34" charset="0"/>
                <a:cs typeface="Arial" pitchFamily="34" charset="0"/>
              </a:rPr>
              <a:t>13 articles have</a:t>
            </a:r>
            <a:r>
              <a:rPr lang="en-US" baseline="0" dirty="0" smtClean="0">
                <a:latin typeface="Arial" pitchFamily="34" charset="0"/>
                <a:cs typeface="Arial" pitchFamily="34" charset="0"/>
              </a:rPr>
              <a:t> now been published as part of the </a:t>
            </a:r>
            <a:r>
              <a:rPr lang="en-US" i="1" dirty="0" smtClean="0">
                <a:latin typeface="Arial" pitchFamily="34" charset="0"/>
                <a:cs typeface="Arial" pitchFamily="34" charset="0"/>
              </a:rPr>
              <a:t>NEJM</a:t>
            </a:r>
            <a:r>
              <a:rPr lang="en-US" dirty="0" smtClean="0">
                <a:latin typeface="Arial" pitchFamily="34" charset="0"/>
                <a:cs typeface="Arial" pitchFamily="34" charset="0"/>
              </a:rPr>
              <a:t> genomic medicine series edited by Greg </a:t>
            </a:r>
            <a:r>
              <a:rPr lang="en-US" dirty="0" err="1" smtClean="0">
                <a:latin typeface="Arial" pitchFamily="34" charset="0"/>
                <a:cs typeface="Arial" pitchFamily="34" charset="0"/>
              </a:rPr>
              <a:t>Feero</a:t>
            </a:r>
            <a:r>
              <a:rPr lang="en-US" dirty="0" smtClean="0">
                <a:latin typeface="Arial" pitchFamily="34" charset="0"/>
                <a:cs typeface="Arial" pitchFamily="34" charset="0"/>
              </a:rPr>
              <a:t> and Alan </a:t>
            </a:r>
            <a:r>
              <a:rPr lang="en-US" dirty="0" err="1" smtClean="0">
                <a:latin typeface="Arial" pitchFamily="34" charset="0"/>
                <a:cs typeface="Arial" pitchFamily="34" charset="0"/>
              </a:rPr>
              <a:t>Guttmacher</a:t>
            </a:r>
            <a:r>
              <a:rPr lang="en-US" dirty="0" smtClean="0">
                <a:latin typeface="Arial" pitchFamily="34" charset="0"/>
                <a:cs typeface="Arial" pitchFamily="34" charset="0"/>
              </a:rPr>
              <a:t>.</a:t>
            </a:r>
            <a:r>
              <a:rPr lang="en-US" baseline="0" dirty="0" smtClean="0">
                <a:latin typeface="Arial" pitchFamily="34" charset="0"/>
                <a:cs typeface="Arial" pitchFamily="34" charset="0"/>
              </a:rPr>
              <a:t> There are a total of 14 articles planned for this series.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Shown here are the latest four articles published since the last Council meeting. </a:t>
            </a:r>
          </a:p>
        </p:txBody>
      </p:sp>
      <p:sp>
        <p:nvSpPr>
          <p:cNvPr id="6"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80</a:t>
            </a:fld>
            <a:endParaRPr lang="en-US" dirty="0" smtClean="0">
              <a:cs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The 2</a:t>
            </a:r>
            <a:r>
              <a:rPr lang="en-US" baseline="30000" dirty="0" smtClean="0">
                <a:latin typeface="Arial" pitchFamily="34" charset="0"/>
                <a:cs typeface="Arial" pitchFamily="34" charset="0"/>
              </a:rPr>
              <a:t>nd</a:t>
            </a:r>
            <a:r>
              <a:rPr lang="en-US" dirty="0" smtClean="0">
                <a:latin typeface="Arial" pitchFamily="34" charset="0"/>
                <a:cs typeface="Arial" pitchFamily="34" charset="0"/>
              </a:rPr>
              <a:t> USA Science and Engineering Festival will take place on April 28-29, 2012 at the Washington Convention Center.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As with the last festival held in October 2010, NHGRI will be heavily</a:t>
            </a:r>
            <a:r>
              <a:rPr lang="en-US" baseline="0" dirty="0" smtClean="0">
                <a:latin typeface="Arial" pitchFamily="34" charset="0"/>
                <a:cs typeface="Arial" pitchFamily="34" charset="0"/>
              </a:rPr>
              <a:t> represented as </a:t>
            </a:r>
            <a:r>
              <a:rPr lang="en-US" dirty="0" smtClean="0">
                <a:latin typeface="Arial" pitchFamily="34" charset="0"/>
                <a:cs typeface="Arial" pitchFamily="34" charset="0"/>
              </a:rPr>
              <a:t>NIH representatives with booths for hands-on activities. As a result, many </a:t>
            </a:r>
            <a:r>
              <a:rPr lang="en-US" dirty="0" err="1" smtClean="0">
                <a:latin typeface="Arial" pitchFamily="34" charset="0"/>
                <a:cs typeface="Arial" pitchFamily="34" charset="0"/>
              </a:rPr>
              <a:t>many</a:t>
            </a:r>
            <a:r>
              <a:rPr lang="en-US" dirty="0" smtClean="0">
                <a:latin typeface="Arial" pitchFamily="34" charset="0"/>
                <a:cs typeface="Arial" pitchFamily="34" charset="0"/>
              </a:rPr>
              <a:t> strawberries will be sacrificed</a:t>
            </a:r>
            <a:r>
              <a:rPr lang="en-US" baseline="0" dirty="0" smtClean="0">
                <a:latin typeface="Arial" pitchFamily="34" charset="0"/>
                <a:cs typeface="Arial" pitchFamily="34" charset="0"/>
              </a:rPr>
              <a:t> in pursuit of their DNA.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This year we are also partnering with the American Society of Human Genetics to have joint activities. </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81</a:t>
            </a:fld>
            <a:endParaRPr lang="en-US" dirty="0" smtClean="0">
              <a:cs typeface="Arial"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ln/>
        </p:spPr>
        <p:txBody>
          <a:bodyPr/>
          <a:lstStyle/>
          <a:p>
            <a:r>
              <a:rPr lang="en-US" dirty="0">
                <a:latin typeface="Arial" pitchFamily="34" charset="0"/>
                <a:cs typeface="Arial" pitchFamily="34" charset="0"/>
              </a:rPr>
              <a:t>Greg </a:t>
            </a:r>
            <a:r>
              <a:rPr lang="en-US" dirty="0" err="1">
                <a:latin typeface="Arial" pitchFamily="34" charset="0"/>
                <a:cs typeface="Arial" pitchFamily="34" charset="0"/>
              </a:rPr>
              <a:t>Feero</a:t>
            </a:r>
            <a:r>
              <a:rPr lang="en-US" dirty="0">
                <a:latin typeface="Arial" pitchFamily="34" charset="0"/>
                <a:cs typeface="Arial" pitchFamily="34" charset="0"/>
              </a:rPr>
              <a:t> chairs a trans-NIH working group charged with exploring trans-NIH collaborations on family history research and My Family Health Portrait-related activities.</a:t>
            </a:r>
          </a:p>
          <a:p>
            <a:endParaRPr lang="en-US" dirty="0">
              <a:latin typeface="Arial" pitchFamily="34" charset="0"/>
              <a:cs typeface="Arial" pitchFamily="34" charset="0"/>
            </a:endParaRPr>
          </a:p>
          <a:p>
            <a:r>
              <a:rPr lang="en-US" dirty="0">
                <a:latin typeface="Arial" pitchFamily="34" charset="0"/>
                <a:cs typeface="Arial" pitchFamily="34" charset="0"/>
              </a:rPr>
              <a:t>Meanwhile, Geoff Ginsburg and Lori Orlando co-chair an NHGRI-organized working group on family history as part of our broader extramural genomic medicine planning efforts.  </a:t>
            </a:r>
          </a:p>
          <a:p>
            <a:pPr>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82</a:t>
            </a:fld>
            <a:endParaRPr lang="en-US" dirty="0" smtClean="0">
              <a:cs typeface="Arial"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NHGRI is collaborating</a:t>
            </a:r>
            <a:r>
              <a:rPr lang="en-US" baseline="0" dirty="0" smtClean="0">
                <a:latin typeface="Arial" pitchFamily="34" charset="0"/>
                <a:cs typeface="Arial" pitchFamily="34" charset="0"/>
              </a:rPr>
              <a:t> with </a:t>
            </a:r>
            <a:r>
              <a:rPr lang="en-US" dirty="0" smtClean="0">
                <a:latin typeface="Arial" pitchFamily="34" charset="0"/>
                <a:cs typeface="Arial" pitchFamily="34" charset="0"/>
              </a:rPr>
              <a:t>Suburban Hospital in Bethesda and the Johns Hopkins University School of Medicine to hold a monthly</a:t>
            </a:r>
            <a:r>
              <a:rPr lang="en-US" baseline="0" dirty="0" smtClean="0">
                <a:latin typeface="Arial" pitchFamily="34" charset="0"/>
                <a:cs typeface="Arial" pitchFamily="34" charset="0"/>
              </a:rPr>
              <a:t> grand rounds-style seminar covering topics in genomic medicine. </a:t>
            </a:r>
          </a:p>
          <a:p>
            <a:endParaRPr lang="en-US" baseline="0" dirty="0" smtClean="0">
              <a:latin typeface="Arial" pitchFamily="34" charset="0"/>
              <a:cs typeface="Arial" pitchFamily="34" charset="0"/>
            </a:endParaRPr>
          </a:p>
          <a:p>
            <a:r>
              <a:rPr lang="en-US" dirty="0" smtClean="0">
                <a:latin typeface="Arial" pitchFamily="34" charset="0"/>
                <a:cs typeface="Arial" pitchFamily="34" charset="0"/>
              </a:rPr>
              <a:t>Greg </a:t>
            </a:r>
            <a:r>
              <a:rPr lang="en-US" dirty="0" err="1" smtClean="0">
                <a:latin typeface="Arial" pitchFamily="34" charset="0"/>
                <a:cs typeface="Arial" pitchFamily="34" charset="0"/>
              </a:rPr>
              <a:t>Feero</a:t>
            </a:r>
            <a:r>
              <a:rPr lang="en-US" baseline="0" dirty="0" smtClean="0">
                <a:latin typeface="Arial" pitchFamily="34" charset="0"/>
                <a:cs typeface="Arial" pitchFamily="34" charset="0"/>
              </a:rPr>
              <a:t> is leading the </a:t>
            </a:r>
            <a:r>
              <a:rPr lang="en-US" dirty="0" smtClean="0">
                <a:latin typeface="Arial" pitchFamily="34" charset="0"/>
                <a:cs typeface="Arial" pitchFamily="34" charset="0"/>
              </a:rPr>
              <a:t>planning committee for this series,</a:t>
            </a:r>
            <a:r>
              <a:rPr lang="en-US" baseline="0" dirty="0" smtClean="0">
                <a:latin typeface="Arial" pitchFamily="34" charset="0"/>
                <a:cs typeface="Arial" pitchFamily="34" charset="0"/>
              </a:rPr>
              <a:t> which will run from last December to this coming June.</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All the talks are being videotaped and will be made available on NHGRI’s </a:t>
            </a:r>
            <a:r>
              <a:rPr lang="en-US" dirty="0" err="1" smtClean="0">
                <a:latin typeface="Arial" pitchFamily="34" charset="0"/>
                <a:cs typeface="Arial" pitchFamily="34" charset="0"/>
              </a:rPr>
              <a:t>GenomeTV</a:t>
            </a:r>
            <a:r>
              <a:rPr lang="en-US" dirty="0" smtClean="0">
                <a:latin typeface="Arial" pitchFamily="34" charset="0"/>
                <a:cs typeface="Arial" pitchFamily="34" charset="0"/>
              </a:rPr>
              <a:t> channel</a:t>
            </a:r>
            <a:r>
              <a:rPr lang="en-US" baseline="0" dirty="0" smtClean="0">
                <a:latin typeface="Arial" pitchFamily="34" charset="0"/>
                <a:cs typeface="Arial" pitchFamily="34" charset="0"/>
              </a:rPr>
              <a:t> of YouTube.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83</a:t>
            </a:fld>
            <a:endParaRPr lang="en-US" dirty="0" smtClean="0">
              <a:cs typeface="Arial"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pPr>
              <a:buFontTx/>
              <a:buNone/>
            </a:pPr>
            <a:r>
              <a:rPr lang="en-US" dirty="0" smtClean="0">
                <a:latin typeface="Arial" pitchFamily="34" charset="0"/>
                <a:cs typeface="Arial" pitchFamily="34" charset="0"/>
              </a:rPr>
              <a:t>A meeting to explore</a:t>
            </a:r>
            <a:r>
              <a:rPr lang="en-US" baseline="0" dirty="0" smtClean="0">
                <a:latin typeface="Arial" pitchFamily="34" charset="0"/>
                <a:cs typeface="Arial" pitchFamily="34" charset="0"/>
              </a:rPr>
              <a:t> the genomic opportunities for studying sickle cell disease was held last December in California. </a:t>
            </a:r>
          </a:p>
          <a:p>
            <a:pPr>
              <a:buFontTx/>
              <a:buNone/>
            </a:pPr>
            <a:endParaRPr lang="en-US" baseline="0" dirty="0" smtClean="0">
              <a:latin typeface="Arial" pitchFamily="34" charset="0"/>
              <a:cs typeface="Arial" pitchFamily="34" charset="0"/>
            </a:endParaRPr>
          </a:p>
          <a:p>
            <a:pPr defTabSz="898016">
              <a:defRPr/>
            </a:pPr>
            <a:r>
              <a:rPr lang="en-US" baseline="0" dirty="0" smtClean="0">
                <a:latin typeface="Arial" pitchFamily="34" charset="0"/>
                <a:cs typeface="Arial" pitchFamily="34" charset="0"/>
              </a:rPr>
              <a:t>While NHGRI was the lead organizer, we partnered with several other NIH institutes including</a:t>
            </a:r>
            <a:r>
              <a:rPr lang="en-US" dirty="0">
                <a:latin typeface="Arial" pitchFamily="34" charset="0"/>
                <a:cs typeface="Arial" pitchFamily="34" charset="0"/>
              </a:rPr>
              <a:t> NHLBI, NICHD, NIDDK, NIMHD, and </a:t>
            </a:r>
            <a:r>
              <a:rPr lang="en-US" dirty="0" smtClean="0">
                <a:latin typeface="Arial" pitchFamily="34" charset="0"/>
                <a:cs typeface="Arial" pitchFamily="34" charset="0"/>
              </a:rPr>
              <a:t>NINDS for the meeting</a:t>
            </a:r>
            <a:r>
              <a:rPr lang="en-US" baseline="0" dirty="0" smtClean="0">
                <a:latin typeface="Arial" pitchFamily="34" charset="0"/>
                <a:cs typeface="Arial" pitchFamily="34" charset="0"/>
              </a:rPr>
              <a:t>. </a:t>
            </a:r>
          </a:p>
          <a:p>
            <a:pPr>
              <a:buFontTx/>
              <a:buNone/>
            </a:pPr>
            <a:endParaRPr lang="en-US" baseline="0" dirty="0" smtClean="0">
              <a:latin typeface="Arial" pitchFamily="34" charset="0"/>
              <a:cs typeface="Arial" pitchFamily="34" charset="0"/>
            </a:endParaRPr>
          </a:p>
          <a:p>
            <a:pPr>
              <a:buFontTx/>
              <a:buNone/>
            </a:pPr>
            <a:r>
              <a:rPr lang="en-US" baseline="0" dirty="0" smtClean="0">
                <a:latin typeface="Arial" pitchFamily="34" charset="0"/>
                <a:cs typeface="Arial" pitchFamily="34" charset="0"/>
              </a:rPr>
              <a:t>* The meeting was co-chaired by </a:t>
            </a:r>
            <a:r>
              <a:rPr lang="en-US" baseline="0" dirty="0" err="1" smtClean="0">
                <a:latin typeface="Arial" pitchFamily="34" charset="0"/>
                <a:cs typeface="Arial" pitchFamily="34" charset="0"/>
              </a:rPr>
              <a:t>Micheal</a:t>
            </a:r>
            <a:r>
              <a:rPr lang="en-US" baseline="0" dirty="0" smtClean="0">
                <a:latin typeface="Arial" pitchFamily="34" charset="0"/>
                <a:cs typeface="Arial" pitchFamily="34" charset="0"/>
              </a:rPr>
              <a:t> </a:t>
            </a:r>
            <a:r>
              <a:rPr lang="en-US" baseline="0" dirty="0" err="1" smtClean="0">
                <a:latin typeface="Arial" pitchFamily="34" charset="0"/>
                <a:cs typeface="Arial" pitchFamily="34" charset="0"/>
              </a:rPr>
              <a:t>DeBaun</a:t>
            </a:r>
            <a:r>
              <a:rPr lang="en-US" baseline="0" dirty="0" smtClean="0">
                <a:latin typeface="Arial" pitchFamily="34" charset="0"/>
                <a:cs typeface="Arial" pitchFamily="34" charset="0"/>
              </a:rPr>
              <a:t>, Richard Gibbs, and Julie </a:t>
            </a:r>
            <a:r>
              <a:rPr lang="en-US" baseline="0" dirty="0" err="1" smtClean="0">
                <a:latin typeface="Arial" pitchFamily="34" charset="0"/>
                <a:cs typeface="Arial" pitchFamily="34" charset="0"/>
              </a:rPr>
              <a:t>Makani</a:t>
            </a:r>
            <a:r>
              <a:rPr lang="en-US" baseline="0" dirty="0" smtClean="0">
                <a:latin typeface="Arial" pitchFamily="34" charset="0"/>
                <a:cs typeface="Arial" pitchFamily="34" charset="0"/>
              </a:rPr>
              <a:t> (from Tanzania). Attendees included Council member Rick Wilson. </a:t>
            </a:r>
          </a:p>
          <a:p>
            <a:pPr>
              <a:buFontTx/>
              <a:buNone/>
            </a:pPr>
            <a:endParaRPr lang="en-US" baseline="0" dirty="0" smtClean="0">
              <a:latin typeface="Arial" pitchFamily="34" charset="0"/>
              <a:cs typeface="Arial" pitchFamily="34" charset="0"/>
            </a:endParaRPr>
          </a:p>
          <a:p>
            <a:pPr>
              <a:buFontTx/>
              <a:buNone/>
            </a:pPr>
            <a:r>
              <a:rPr lang="en-US" baseline="0" dirty="0" smtClean="0">
                <a:latin typeface="Arial" pitchFamily="34" charset="0"/>
                <a:cs typeface="Arial" pitchFamily="34" charset="0"/>
              </a:rPr>
              <a:t>There was general enthusiasm from the participants for accelerating research into sickle cell disease using genomic approaches. The discussion also emphasized the fact that attention needs to be paid to the appropriate selection of samples and to phenotyping. </a:t>
            </a:r>
          </a:p>
          <a:p>
            <a:pPr>
              <a:buFontTx/>
              <a:buNone/>
            </a:pPr>
            <a:endParaRPr lang="en-US" baseline="0" dirty="0" smtClean="0">
              <a:latin typeface="Arial" pitchFamily="34" charset="0"/>
              <a:cs typeface="Arial" pitchFamily="34" charset="0"/>
            </a:endParaRPr>
          </a:p>
          <a:p>
            <a:pPr>
              <a:buFontTx/>
              <a:buNone/>
            </a:pPr>
            <a:r>
              <a:rPr lang="en-US" baseline="0" dirty="0" smtClean="0">
                <a:latin typeface="Arial" pitchFamily="34" charset="0"/>
                <a:cs typeface="Arial" pitchFamily="34" charset="0"/>
              </a:rPr>
              <a:t>The participating NIH Institutes are continuing discussions to explore future collaborations in this area.</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84</a:t>
            </a:fld>
            <a:endParaRPr lang="en-US" dirty="0" smtClean="0">
              <a:cs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ln/>
        </p:spPr>
        <p:txBody>
          <a:bodyPr/>
          <a:lstStyle/>
          <a:p>
            <a:r>
              <a:rPr lang="en-US" dirty="0">
                <a:latin typeface="Arial" pitchFamily="34" charset="0"/>
                <a:cs typeface="Arial" pitchFamily="34" charset="0"/>
              </a:rPr>
              <a:t>Late last year, the Genomic Healthcare Branch in collaboration with Grace </a:t>
            </a:r>
            <a:r>
              <a:rPr lang="en-US" dirty="0" err="1">
                <a:latin typeface="Arial" pitchFamily="34" charset="0"/>
                <a:cs typeface="Arial" pitchFamily="34" charset="0"/>
              </a:rPr>
              <a:t>Kuo</a:t>
            </a:r>
            <a:r>
              <a:rPr lang="en-US" dirty="0">
                <a:latin typeface="Arial" pitchFamily="34" charset="0"/>
                <a:cs typeface="Arial" pitchFamily="34" charset="0"/>
              </a:rPr>
              <a:t> held a meeting on pharmacist </a:t>
            </a:r>
            <a:r>
              <a:rPr lang="en-US" dirty="0" smtClean="0">
                <a:latin typeface="Arial" pitchFamily="34" charset="0"/>
                <a:cs typeface="Arial" pitchFamily="34" charset="0"/>
              </a:rPr>
              <a:t>education in the era of genomic medicine </a:t>
            </a:r>
            <a:r>
              <a:rPr lang="en-US" dirty="0">
                <a:latin typeface="Arial" pitchFamily="34" charset="0"/>
                <a:cs typeface="Arial" pitchFamily="34" charset="0"/>
              </a:rPr>
              <a:t>that included representatives of</a:t>
            </a:r>
            <a:r>
              <a:rPr lang="en-US" b="1" dirty="0">
                <a:latin typeface="Arial" pitchFamily="34" charset="0"/>
                <a:cs typeface="Arial" pitchFamily="34" charset="0"/>
              </a:rPr>
              <a:t> </a:t>
            </a:r>
            <a:r>
              <a:rPr lang="en-US" dirty="0">
                <a:latin typeface="Arial" pitchFamily="34" charset="0"/>
                <a:cs typeface="Arial" pitchFamily="34" charset="0"/>
              </a:rPr>
              <a:t>major U.S. pharmacy organizations.</a:t>
            </a:r>
          </a:p>
          <a:p>
            <a:r>
              <a:rPr lang="en-US" dirty="0">
                <a:latin typeface="Arial" pitchFamily="34" charset="0"/>
                <a:cs typeface="Arial" pitchFamily="34" charset="0"/>
              </a:rPr>
              <a:t/>
            </a:r>
            <a:br>
              <a:rPr lang="en-US" dirty="0">
                <a:latin typeface="Arial" pitchFamily="34" charset="0"/>
                <a:cs typeface="Arial" pitchFamily="34" charset="0"/>
              </a:rPr>
            </a:br>
            <a:r>
              <a:rPr lang="en-US" dirty="0">
                <a:latin typeface="Arial" pitchFamily="34" charset="0"/>
                <a:cs typeface="Arial" pitchFamily="34" charset="0"/>
              </a:rPr>
              <a:t>The meeting discussed pharmacist education in genomics and identified a number of priorities to pursue.  </a:t>
            </a:r>
          </a:p>
          <a:p>
            <a:endParaRPr lang="en-US" dirty="0">
              <a:latin typeface="Arial" pitchFamily="34" charset="0"/>
              <a:cs typeface="Arial" pitchFamily="34" charset="0"/>
            </a:endParaRPr>
          </a:p>
          <a:p>
            <a:r>
              <a:rPr lang="en-US" dirty="0">
                <a:latin typeface="Arial" pitchFamily="34" charset="0"/>
                <a:cs typeface="Arial" pitchFamily="34" charset="0"/>
              </a:rPr>
              <a:t>A meeting summary will be forthcoming in the near future. </a:t>
            </a:r>
          </a:p>
          <a:p>
            <a:pPr>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85</a:t>
            </a:fld>
            <a:endParaRPr lang="en-US" dirty="0" smtClean="0">
              <a:cs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mtClean="0"/>
              <a:t>  </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86</a:t>
            </a:fld>
            <a:endParaRPr lang="en-US" dirty="0" smtClean="0">
              <a:cs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en-US" dirty="0" smtClean="0">
                <a:latin typeface="Arial" pitchFamily="34" charset="0"/>
                <a:cs typeface="Arial" pitchFamily="34" charset="0"/>
              </a:rPr>
              <a:t>As I mentioned</a:t>
            </a:r>
            <a:r>
              <a:rPr lang="en-US" baseline="0" dirty="0" smtClean="0">
                <a:latin typeface="Arial" pitchFamily="34" charset="0"/>
                <a:cs typeface="Arial" pitchFamily="34" charset="0"/>
              </a:rPr>
              <a:t> at the last Council meeting, the NHGRI </a:t>
            </a:r>
            <a:r>
              <a:rPr lang="en-US" dirty="0" smtClean="0">
                <a:latin typeface="Arial" pitchFamily="34" charset="0"/>
                <a:cs typeface="Arial" pitchFamily="34" charset="0"/>
              </a:rPr>
              <a:t>Intramural Research Program is undergoing a Blue Ribbon Panel review </a:t>
            </a:r>
            <a:r>
              <a:rPr lang="en-US" baseline="0" dirty="0" smtClean="0">
                <a:latin typeface="Arial" pitchFamily="34" charset="0"/>
                <a:cs typeface="Arial" pitchFamily="34" charset="0"/>
              </a:rPr>
              <a:t>(the last one being in 2001). </a:t>
            </a:r>
          </a:p>
          <a:p>
            <a:pPr>
              <a:spcBef>
                <a:spcPct val="0"/>
              </a:spcBef>
            </a:pPr>
            <a:endParaRPr lang="en-US" baseline="0" dirty="0" smtClean="0">
              <a:latin typeface="Arial" pitchFamily="34" charset="0"/>
              <a:cs typeface="Arial" pitchFamily="34" charset="0"/>
            </a:endParaRPr>
          </a:p>
          <a:p>
            <a:pPr>
              <a:spcBef>
                <a:spcPct val="0"/>
              </a:spcBef>
            </a:pPr>
            <a:r>
              <a:rPr lang="en-US" baseline="0" dirty="0" smtClean="0">
                <a:latin typeface="Arial" pitchFamily="34" charset="0"/>
                <a:cs typeface="Arial" pitchFamily="34" charset="0"/>
              </a:rPr>
              <a:t>Shown here is the Panel’s membership (note that Rick Myers is the representative from Council).</a:t>
            </a:r>
          </a:p>
          <a:p>
            <a:pPr>
              <a:spcBef>
                <a:spcPct val="0"/>
              </a:spcBef>
            </a:pPr>
            <a:endParaRPr lang="en-US" baseline="0" dirty="0" smtClean="0">
              <a:latin typeface="Arial" pitchFamily="34" charset="0"/>
              <a:cs typeface="Arial" pitchFamily="34" charset="0"/>
            </a:endParaRPr>
          </a:p>
          <a:p>
            <a:pPr>
              <a:spcBef>
                <a:spcPct val="0"/>
              </a:spcBef>
            </a:pPr>
            <a:r>
              <a:rPr lang="en-US" dirty="0" smtClean="0">
                <a:latin typeface="Arial" pitchFamily="34" charset="0"/>
                <a:cs typeface="Arial" pitchFamily="34" charset="0"/>
              </a:rPr>
              <a:t>The first meeting of the Blue Ribbon Panel occurred last month. </a:t>
            </a:r>
          </a:p>
          <a:p>
            <a:pPr>
              <a:spcBef>
                <a:spcPct val="0"/>
              </a:spcBef>
            </a:pPr>
            <a:endParaRPr lang="en-US" dirty="0" smtClean="0">
              <a:latin typeface="Arial" pitchFamily="34" charset="0"/>
              <a:cs typeface="Arial" pitchFamily="34" charset="0"/>
            </a:endParaRPr>
          </a:p>
          <a:p>
            <a:pPr>
              <a:spcBef>
                <a:spcPct val="0"/>
              </a:spcBef>
            </a:pPr>
            <a:r>
              <a:rPr lang="en-US" dirty="0" smtClean="0">
                <a:latin typeface="Arial" pitchFamily="34" charset="0"/>
                <a:cs typeface="Arial" pitchFamily="34" charset="0"/>
              </a:rPr>
              <a:t>Future</a:t>
            </a:r>
            <a:r>
              <a:rPr lang="en-US" baseline="0" dirty="0" smtClean="0">
                <a:latin typeface="Arial" pitchFamily="34" charset="0"/>
                <a:cs typeface="Arial" pitchFamily="34" charset="0"/>
              </a:rPr>
              <a:t> steps for this review will include a conference call in the spring and then a final in-person meeting in July. </a:t>
            </a:r>
          </a:p>
          <a:p>
            <a:pPr>
              <a:spcBef>
                <a:spcPct val="0"/>
              </a:spcBef>
            </a:pPr>
            <a:endParaRPr lang="en-US" baseline="0" dirty="0" smtClean="0">
              <a:latin typeface="Arial" pitchFamily="34" charset="0"/>
              <a:cs typeface="Arial" pitchFamily="34" charset="0"/>
            </a:endParaRPr>
          </a:p>
          <a:p>
            <a:pPr>
              <a:spcBef>
                <a:spcPct val="0"/>
              </a:spcBef>
            </a:pPr>
            <a:r>
              <a:rPr lang="en-US" baseline="0" dirty="0" smtClean="0">
                <a:latin typeface="Arial" pitchFamily="34" charset="0"/>
                <a:cs typeface="Arial" pitchFamily="34" charset="0"/>
              </a:rPr>
              <a:t>At the September Council meeting, there will be:</a:t>
            </a:r>
          </a:p>
          <a:p>
            <a:pPr marL="224504" indent="-224504">
              <a:spcBef>
                <a:spcPct val="0"/>
              </a:spcBef>
              <a:buAutoNum type="arabicPeriod"/>
            </a:pPr>
            <a:r>
              <a:rPr lang="en-US" baseline="0" dirty="0" smtClean="0">
                <a:latin typeface="Arial" pitchFamily="34" charset="0"/>
                <a:cs typeface="Arial" pitchFamily="34" charset="0"/>
              </a:rPr>
              <a:t>A presentation about the NHGRI Intramural Research Program by Dan </a:t>
            </a:r>
            <a:r>
              <a:rPr lang="en-US" baseline="0" dirty="0" err="1" smtClean="0">
                <a:latin typeface="Arial" pitchFamily="34" charset="0"/>
                <a:cs typeface="Arial" pitchFamily="34" charset="0"/>
              </a:rPr>
              <a:t>Kastner</a:t>
            </a:r>
            <a:r>
              <a:rPr lang="en-US" baseline="0" dirty="0" smtClean="0">
                <a:latin typeface="Arial" pitchFamily="34" charset="0"/>
                <a:cs typeface="Arial" pitchFamily="34" charset="0"/>
              </a:rPr>
              <a:t> (Director of the Division of Intramural Research)</a:t>
            </a:r>
          </a:p>
          <a:p>
            <a:pPr marL="224504" indent="-224504">
              <a:spcBef>
                <a:spcPct val="0"/>
              </a:spcBef>
              <a:buAutoNum type="arabicPeriod"/>
            </a:pPr>
            <a:r>
              <a:rPr lang="en-US" baseline="0" dirty="0" smtClean="0">
                <a:latin typeface="Arial" pitchFamily="34" charset="0"/>
                <a:cs typeface="Arial" pitchFamily="34" charset="0"/>
              </a:rPr>
              <a:t>A presentation about the Report of the Blue Ribbon Panel by Rick Myers</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87</a:t>
            </a:fld>
            <a:endParaRPr lang="en-US" dirty="0" smtClean="0">
              <a:cs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xfrm>
            <a:off x="914095" y="4416423"/>
            <a:ext cx="5599778" cy="4183064"/>
          </a:xfrm>
          <a:noFill/>
          <a:ln/>
        </p:spPr>
        <p:txBody>
          <a:bodyPr/>
          <a:lstStyle/>
          <a:p>
            <a:r>
              <a:rPr lang="en-US" b="0" baseline="0" dirty="0" smtClean="0">
                <a:latin typeface="Arial" pitchFamily="34" charset="0"/>
                <a:cs typeface="Arial" pitchFamily="34" charset="0"/>
              </a:rPr>
              <a:t>Recent highlights from NHGRI’s Intramural Research Program include the following: </a:t>
            </a:r>
          </a:p>
          <a:p>
            <a:endParaRPr lang="en-US" b="0" baseline="0" dirty="0" smtClean="0">
              <a:latin typeface="Arial" pitchFamily="34" charset="0"/>
              <a:cs typeface="Arial" pitchFamily="34" charset="0"/>
            </a:endParaRPr>
          </a:p>
          <a:p>
            <a:pPr defTabSz="898016">
              <a:defRPr/>
            </a:pPr>
            <a:r>
              <a:rPr lang="en-US" b="0" baseline="0" dirty="0" smtClean="0">
                <a:latin typeface="Arial" pitchFamily="34" charset="0"/>
                <a:cs typeface="Arial" pitchFamily="34" charset="0"/>
              </a:rPr>
              <a:t>* </a:t>
            </a:r>
            <a:r>
              <a:rPr lang="en-US" b="0" dirty="0" smtClean="0">
                <a:latin typeface="Arial" pitchFamily="34" charset="0"/>
                <a:cs typeface="Arial" pitchFamily="34" charset="0"/>
              </a:rPr>
              <a:t>Dan Kastner and colleagues</a:t>
            </a:r>
            <a:r>
              <a:rPr lang="en-US" b="0" baseline="0" dirty="0" smtClean="0">
                <a:latin typeface="Arial" pitchFamily="34" charset="0"/>
                <a:cs typeface="Arial" pitchFamily="34" charset="0"/>
              </a:rPr>
              <a:t> </a:t>
            </a:r>
            <a:r>
              <a:rPr lang="en-US" b="0" dirty="0" smtClean="0">
                <a:latin typeface="Arial" pitchFamily="34" charset="0"/>
                <a:cs typeface="Arial" pitchFamily="34" charset="0"/>
              </a:rPr>
              <a:t>published a study in the</a:t>
            </a:r>
            <a:r>
              <a:rPr lang="en-US" b="0" baseline="0" dirty="0" smtClean="0">
                <a:latin typeface="Arial" pitchFamily="34" charset="0"/>
                <a:cs typeface="Arial" pitchFamily="34" charset="0"/>
              </a:rPr>
              <a:t> </a:t>
            </a:r>
            <a:r>
              <a:rPr lang="en-US" b="0" i="1" baseline="0" dirty="0" smtClean="0">
                <a:latin typeface="Arial" pitchFamily="34" charset="0"/>
                <a:cs typeface="Arial" pitchFamily="34" charset="0"/>
              </a:rPr>
              <a:t>NEJM</a:t>
            </a:r>
            <a:r>
              <a:rPr lang="en-US" b="0" i="1" dirty="0" smtClean="0">
                <a:latin typeface="Arial" pitchFamily="34" charset="0"/>
                <a:cs typeface="Arial" pitchFamily="34" charset="0"/>
              </a:rPr>
              <a:t> </a:t>
            </a:r>
            <a:r>
              <a:rPr lang="en-US" dirty="0">
                <a:latin typeface="Arial" pitchFamily="34" charset="0"/>
                <a:cs typeface="Arial" pitchFamily="34" charset="0"/>
              </a:rPr>
              <a:t>identifying a genetic mutation that causes cold temperatures to trigger allergic reactions— a condition known as cold </a:t>
            </a:r>
            <a:r>
              <a:rPr lang="en-US" dirty="0" err="1">
                <a:latin typeface="Arial" pitchFamily="34" charset="0"/>
                <a:cs typeface="Arial" pitchFamily="34" charset="0"/>
              </a:rPr>
              <a:t>urticaria</a:t>
            </a:r>
            <a:r>
              <a:rPr lang="en-US" dirty="0">
                <a:latin typeface="Arial" pitchFamily="34" charset="0"/>
                <a:cs typeface="Arial" pitchFamily="34" charset="0"/>
              </a:rPr>
              <a:t>. In addition to pointing the way toward a potential cure, this finding provided new insights about immune system function.</a:t>
            </a:r>
            <a:endParaRPr lang="en-US" b="0" dirty="0" smtClean="0">
              <a:latin typeface="Arial" pitchFamily="34" charset="0"/>
              <a:cs typeface="Arial" pitchFamily="34" charset="0"/>
            </a:endParaRPr>
          </a:p>
          <a:p>
            <a:endParaRPr lang="en-US" b="0" dirty="0" smtClean="0">
              <a:latin typeface="Arial" pitchFamily="34" charset="0"/>
              <a:cs typeface="Arial" pitchFamily="34" charset="0"/>
            </a:endParaRPr>
          </a:p>
          <a:p>
            <a:r>
              <a:rPr lang="en-US" b="0" dirty="0" smtClean="0">
                <a:latin typeface="Arial" pitchFamily="34" charset="0"/>
                <a:cs typeface="Arial" pitchFamily="34" charset="0"/>
              </a:rPr>
              <a:t>* Yardena Samuels and </a:t>
            </a:r>
            <a:r>
              <a:rPr lang="en-US" dirty="0" smtClean="0">
                <a:latin typeface="Arial" pitchFamily="34" charset="0"/>
                <a:cs typeface="Arial" pitchFamily="34" charset="0"/>
              </a:rPr>
              <a:t>an NIH-led team studying the genetics of melanoma reported in </a:t>
            </a:r>
            <a:r>
              <a:rPr lang="en-US" i="1" dirty="0" smtClean="0">
                <a:latin typeface="Arial" pitchFamily="34" charset="0"/>
                <a:cs typeface="Arial" pitchFamily="34" charset="0"/>
              </a:rPr>
              <a:t>Nature Genetics </a:t>
            </a:r>
            <a:r>
              <a:rPr lang="en-US" dirty="0" smtClean="0">
                <a:latin typeface="Arial" pitchFamily="34" charset="0"/>
                <a:cs typeface="Arial" pitchFamily="34" charset="0"/>
              </a:rPr>
              <a:t>that mutations in a metabotropic glutamate receptor-3 gene are relevant</a:t>
            </a:r>
            <a:r>
              <a:rPr lang="en-US" baseline="0" dirty="0" smtClean="0">
                <a:latin typeface="Arial" pitchFamily="34" charset="0"/>
                <a:cs typeface="Arial" pitchFamily="34" charset="0"/>
              </a:rPr>
              <a:t> to the pathogenesis of </a:t>
            </a:r>
            <a:r>
              <a:rPr lang="en-US" dirty="0" smtClean="0">
                <a:latin typeface="Arial" pitchFamily="34" charset="0"/>
                <a:cs typeface="Arial" pitchFamily="34" charset="0"/>
              </a:rPr>
              <a:t>melanoma.</a:t>
            </a:r>
            <a:r>
              <a:rPr lang="en-US" b="0" baseline="0" dirty="0" smtClean="0">
                <a:latin typeface="Arial" pitchFamily="34" charset="0"/>
                <a:cs typeface="Arial" pitchFamily="34" charset="0"/>
              </a:rPr>
              <a:t> </a:t>
            </a:r>
          </a:p>
          <a:p>
            <a:endParaRPr lang="en-US" b="0" dirty="0" smtClean="0">
              <a:latin typeface="Arial" pitchFamily="34" charset="0"/>
              <a:cs typeface="Arial" pitchFamily="34" charset="0"/>
            </a:endParaRPr>
          </a:p>
          <a:p>
            <a:r>
              <a:rPr lang="en-US" b="0" baseline="0" dirty="0" smtClean="0">
                <a:latin typeface="Arial" pitchFamily="34" charset="0"/>
                <a:cs typeface="Arial" pitchFamily="34" charset="0"/>
              </a:rPr>
              <a:t>* </a:t>
            </a:r>
            <a:r>
              <a:rPr lang="en-US" b="0" dirty="0" smtClean="0">
                <a:latin typeface="Arial" pitchFamily="34" charset="0"/>
                <a:cs typeface="Arial" pitchFamily="34" charset="0"/>
              </a:rPr>
              <a:t>Les Biesecker and colleagues</a:t>
            </a:r>
            <a:r>
              <a:rPr lang="en-US" b="0" baseline="0" dirty="0" smtClean="0">
                <a:latin typeface="Arial" pitchFamily="34" charset="0"/>
                <a:cs typeface="Arial" pitchFamily="34" charset="0"/>
              </a:rPr>
              <a:t> at the NIH Intramural Sequencing Center, the Children’s National Medical Center, and Johns Hopkins University </a:t>
            </a:r>
            <a:r>
              <a:rPr lang="en-US" b="0" dirty="0" smtClean="0">
                <a:latin typeface="Arial" pitchFamily="34" charset="0"/>
                <a:cs typeface="Arial" pitchFamily="34" charset="0"/>
              </a:rPr>
              <a:t>published a nice paper in the </a:t>
            </a:r>
            <a:r>
              <a:rPr lang="en-US" i="1" dirty="0" smtClean="0">
                <a:latin typeface="Arial" pitchFamily="34" charset="0"/>
                <a:cs typeface="Arial" pitchFamily="34" charset="0"/>
              </a:rPr>
              <a:t>American Journal of Human Genetics </a:t>
            </a:r>
            <a:r>
              <a:rPr lang="en-US" i="0" dirty="0" smtClean="0">
                <a:latin typeface="Arial" pitchFamily="34" charset="0"/>
                <a:cs typeface="Arial" pitchFamily="34" charset="0"/>
              </a:rPr>
              <a:t>that reported the use of </a:t>
            </a:r>
            <a:r>
              <a:rPr lang="en-US" b="0" dirty="0" smtClean="0">
                <a:latin typeface="Arial" pitchFamily="34" charset="0"/>
                <a:cs typeface="Arial" pitchFamily="34" charset="0"/>
              </a:rPr>
              <a:t>next-generation genome sequencing method to identify the gene mutated in the pediatric</a:t>
            </a:r>
            <a:r>
              <a:rPr lang="en-US" b="0" baseline="0" dirty="0" smtClean="0">
                <a:latin typeface="Arial" pitchFamily="34" charset="0"/>
                <a:cs typeface="Arial" pitchFamily="34" charset="0"/>
              </a:rPr>
              <a:t> condition known as paroxysmal nocturnal </a:t>
            </a:r>
            <a:r>
              <a:rPr lang="en-US" b="0" baseline="0" dirty="0" err="1" smtClean="0">
                <a:latin typeface="Arial" pitchFamily="34" charset="0"/>
                <a:cs typeface="Arial" pitchFamily="34" charset="0"/>
              </a:rPr>
              <a:t>hemoglobinuria</a:t>
            </a:r>
            <a:r>
              <a:rPr lang="en-US" dirty="0" smtClean="0">
                <a:latin typeface="Arial" pitchFamily="34" charset="0"/>
                <a:cs typeface="Arial" pitchFamily="34" charset="0"/>
              </a:rPr>
              <a:t>.</a:t>
            </a:r>
            <a:endParaRPr lang="en-US" b="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88</a:t>
            </a:fld>
            <a:endParaRPr lang="en-US" dirty="0" smtClean="0">
              <a:cs typeface="Arial"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At</a:t>
            </a:r>
            <a:r>
              <a:rPr lang="en-US" baseline="0" dirty="0" smtClean="0">
                <a:latin typeface="Arial" pitchFamily="34" charset="0"/>
                <a:cs typeface="Arial" pitchFamily="34" charset="0"/>
              </a:rPr>
              <a:t> last May’s Council meeting, I mentioned that </a:t>
            </a:r>
            <a:r>
              <a:rPr lang="en-US" dirty="0" smtClean="0">
                <a:latin typeface="Arial" pitchFamily="34" charset="0"/>
                <a:cs typeface="Arial" pitchFamily="34" charset="0"/>
              </a:rPr>
              <a:t>Bill Gahl</a:t>
            </a:r>
            <a:r>
              <a:rPr lang="en-US" baseline="0" dirty="0" smtClean="0">
                <a:latin typeface="Arial" pitchFamily="34" charset="0"/>
                <a:cs typeface="Arial" pitchFamily="34" charset="0"/>
              </a:rPr>
              <a:t>— NHGRI’s Clinical Director </a:t>
            </a:r>
            <a:r>
              <a:rPr lang="en-US" dirty="0" smtClean="0">
                <a:latin typeface="Arial" pitchFamily="34" charset="0"/>
                <a:cs typeface="Arial" pitchFamily="34" charset="0"/>
              </a:rPr>
              <a:t>and Founding</a:t>
            </a:r>
            <a:r>
              <a:rPr lang="en-US" baseline="0" dirty="0" smtClean="0">
                <a:latin typeface="Arial" pitchFamily="34" charset="0"/>
                <a:cs typeface="Arial" pitchFamily="34" charset="0"/>
              </a:rPr>
              <a:t> D</a:t>
            </a:r>
            <a:r>
              <a:rPr lang="en-US" dirty="0" smtClean="0">
                <a:latin typeface="Arial" pitchFamily="34" charset="0"/>
                <a:cs typeface="Arial" pitchFamily="34" charset="0"/>
              </a:rPr>
              <a:t>irector of the NIH Undiagnosed Diseases Program</a:t>
            </a:r>
            <a:r>
              <a:rPr lang="en-US" baseline="0" dirty="0" smtClean="0">
                <a:latin typeface="Arial" pitchFamily="34" charset="0"/>
                <a:cs typeface="Arial" pitchFamily="34" charset="0"/>
              </a:rPr>
              <a:t>—</a:t>
            </a:r>
            <a:r>
              <a:rPr lang="en-US" dirty="0" smtClean="0">
                <a:latin typeface="Arial" pitchFamily="34" charset="0"/>
                <a:cs typeface="Arial" pitchFamily="34" charset="0"/>
              </a:rPr>
              <a:t> was one of nine finalists to receive the Samuel J. </a:t>
            </a:r>
            <a:r>
              <a:rPr lang="en-US" dirty="0" err="1" smtClean="0">
                <a:latin typeface="Arial" pitchFamily="34" charset="0"/>
                <a:cs typeface="Arial" pitchFamily="34" charset="0"/>
              </a:rPr>
              <a:t>Heyman</a:t>
            </a:r>
            <a:r>
              <a:rPr lang="en-US" dirty="0" smtClean="0">
                <a:latin typeface="Arial" pitchFamily="34" charset="0"/>
                <a:cs typeface="Arial" pitchFamily="34" charset="0"/>
              </a:rPr>
              <a:t> Service to America Medal from the Partnership for Public Service.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And I very proud to tell you that he indeed won that award in the category of Science and Environment.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The </a:t>
            </a:r>
            <a:r>
              <a:rPr lang="en-US" i="0" dirty="0" smtClean="0">
                <a:latin typeface="Arial" pitchFamily="34" charset="0"/>
                <a:cs typeface="Arial" pitchFamily="34" charset="0"/>
              </a:rPr>
              <a:t>Sammie</a:t>
            </a:r>
            <a:r>
              <a:rPr lang="en-US" i="0" baseline="0" dirty="0" smtClean="0">
                <a:latin typeface="Arial" pitchFamily="34" charset="0"/>
                <a:cs typeface="Arial" pitchFamily="34" charset="0"/>
              </a:rPr>
              <a:t> awards (as they are called)</a:t>
            </a:r>
            <a:r>
              <a:rPr lang="en-US" dirty="0" smtClean="0">
                <a:latin typeface="Arial" pitchFamily="34" charset="0"/>
                <a:cs typeface="Arial" pitchFamily="34" charset="0"/>
              </a:rPr>
              <a:t> pay tribute to members</a:t>
            </a:r>
            <a:r>
              <a:rPr lang="en-US" baseline="0" dirty="0" smtClean="0">
                <a:latin typeface="Arial" pitchFamily="34" charset="0"/>
                <a:cs typeface="Arial" pitchFamily="34" charset="0"/>
              </a:rPr>
              <a:t> of the </a:t>
            </a:r>
            <a:r>
              <a:rPr lang="en-US" dirty="0" smtClean="0">
                <a:latin typeface="Arial" pitchFamily="34" charset="0"/>
                <a:cs typeface="Arial" pitchFamily="34" charset="0"/>
              </a:rPr>
              <a:t>federal workforce, highlighting those who have made significant contributions to our country. Honorees are chosen based on their commitment and innovation, as well as the impact of their work on addressing the needs of the nation. </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89</a:t>
            </a:fld>
            <a:endParaRPr lang="en-US" dirty="0" smtClean="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The most substantive overarching thing to report about NHGRI is that we have moved forward</a:t>
            </a:r>
            <a:r>
              <a:rPr lang="en-US" baseline="0" dirty="0" smtClean="0">
                <a:latin typeface="Arial" pitchFamily="34" charset="0"/>
                <a:cs typeface="Arial" pitchFamily="34" charset="0"/>
              </a:rPr>
              <a:t> in proposing changes to our organizational structure.</a:t>
            </a:r>
          </a:p>
          <a:p>
            <a:endParaRPr lang="en-US" baseline="0" dirty="0" smtClean="0">
              <a:latin typeface="Arial" pitchFamily="34" charset="0"/>
              <a:cs typeface="Arial" pitchFamily="34" charset="0"/>
            </a:endParaRPr>
          </a:p>
          <a:p>
            <a:r>
              <a:rPr lang="en-US" dirty="0" smtClean="0">
                <a:latin typeface="Arial" pitchFamily="34" charset="0"/>
                <a:cs typeface="Arial" pitchFamily="34" charset="0"/>
              </a:rPr>
              <a:t>Shown</a:t>
            </a:r>
            <a:r>
              <a:rPr lang="en-US" baseline="0" dirty="0" smtClean="0">
                <a:latin typeface="Arial" pitchFamily="34" charset="0"/>
                <a:cs typeface="Arial" pitchFamily="34" charset="0"/>
              </a:rPr>
              <a:t> here </a:t>
            </a:r>
            <a:r>
              <a:rPr lang="en-US" dirty="0" smtClean="0">
                <a:latin typeface="Arial" pitchFamily="34" charset="0"/>
                <a:cs typeface="Arial" pitchFamily="34" charset="0"/>
              </a:rPr>
              <a:t>is the web site describing the details about</a:t>
            </a:r>
            <a:r>
              <a:rPr lang="en-US" baseline="0" dirty="0" smtClean="0">
                <a:latin typeface="Arial" pitchFamily="34" charset="0"/>
                <a:cs typeface="Arial" pitchFamily="34" charset="0"/>
              </a:rPr>
              <a:t> </a:t>
            </a:r>
            <a:r>
              <a:rPr lang="en-US" dirty="0" smtClean="0">
                <a:latin typeface="Arial" pitchFamily="34" charset="0"/>
                <a:cs typeface="Arial" pitchFamily="34" charset="0"/>
              </a:rPr>
              <a:t>both our proposed changes and the process that we are following in</a:t>
            </a:r>
            <a:r>
              <a:rPr lang="en-US" baseline="0" dirty="0" smtClean="0">
                <a:latin typeface="Arial" pitchFamily="34" charset="0"/>
                <a:cs typeface="Arial" pitchFamily="34" charset="0"/>
              </a:rPr>
              <a:t> proposing this</a:t>
            </a:r>
            <a:r>
              <a:rPr lang="en-US" dirty="0" smtClean="0">
                <a:latin typeface="Arial" pitchFamily="34" charset="0"/>
                <a:cs typeface="Arial" pitchFamily="34" charset="0"/>
              </a:rPr>
              <a:t> reorganization.</a:t>
            </a:r>
            <a:r>
              <a:rPr lang="en-US" baseline="0" dirty="0" smtClean="0">
                <a:latin typeface="Arial" pitchFamily="34" charset="0"/>
                <a:cs typeface="Arial" pitchFamily="34" charset="0"/>
              </a:rPr>
              <a:t> </a:t>
            </a:r>
            <a:br>
              <a:rPr lang="en-US" baseline="0" dirty="0" smtClean="0">
                <a:latin typeface="Arial" pitchFamily="34" charset="0"/>
                <a:cs typeface="Arial" pitchFamily="34" charset="0"/>
              </a:rPr>
            </a:br>
            <a:r>
              <a:rPr lang="en-US" baseline="0" dirty="0" smtClean="0">
                <a:latin typeface="Arial" pitchFamily="34" charset="0"/>
                <a:cs typeface="Arial" pitchFamily="34" charset="0"/>
              </a:rPr>
              <a:t/>
            </a:r>
            <a:br>
              <a:rPr lang="en-US" baseline="0" dirty="0" smtClean="0">
                <a:latin typeface="Arial" pitchFamily="34" charset="0"/>
                <a:cs typeface="Arial" pitchFamily="34" charset="0"/>
              </a:rPr>
            </a:br>
            <a:r>
              <a:rPr lang="en-US" baseline="0" dirty="0" smtClean="0">
                <a:latin typeface="Arial" pitchFamily="34" charset="0"/>
                <a:cs typeface="Arial" pitchFamily="34" charset="0"/>
              </a:rPr>
              <a:t>The latter involves holding p</a:t>
            </a:r>
            <a:r>
              <a:rPr lang="en-US" dirty="0" smtClean="0">
                <a:latin typeface="Arial" pitchFamily="34" charset="0"/>
                <a:cs typeface="Arial" pitchFamily="34" charset="0"/>
              </a:rPr>
              <a:t>ublic meetings</a:t>
            </a:r>
            <a:r>
              <a:rPr lang="en-US" baseline="0" dirty="0" smtClean="0">
                <a:latin typeface="Arial" pitchFamily="34" charset="0"/>
                <a:cs typeface="Arial" pitchFamily="34" charset="0"/>
              </a:rPr>
              <a:t> to provide a forum for feedback about our proposed changes; the second of two such p</a:t>
            </a:r>
            <a:r>
              <a:rPr lang="en-US" dirty="0" smtClean="0">
                <a:latin typeface="Arial" pitchFamily="34" charset="0"/>
                <a:cs typeface="Arial" pitchFamily="34" charset="0"/>
              </a:rPr>
              <a:t>ublic meetings will be held at 1PM today as part of this Open Session of Council.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For that reason,</a:t>
            </a:r>
            <a:r>
              <a:rPr lang="en-US" baseline="0" dirty="0" smtClean="0">
                <a:latin typeface="Arial" pitchFamily="34" charset="0"/>
                <a:cs typeface="Arial" pitchFamily="34" charset="0"/>
              </a:rPr>
              <a:t> I will </a:t>
            </a:r>
            <a:r>
              <a:rPr lang="en-US" u="sng" baseline="0" dirty="0" smtClean="0">
                <a:latin typeface="Arial" pitchFamily="34" charset="0"/>
                <a:cs typeface="Arial" pitchFamily="34" charset="0"/>
              </a:rPr>
              <a:t>not</a:t>
            </a:r>
            <a:r>
              <a:rPr lang="en-US" baseline="0" dirty="0" smtClean="0">
                <a:latin typeface="Arial" pitchFamily="34" charset="0"/>
                <a:cs typeface="Arial" pitchFamily="34" charset="0"/>
              </a:rPr>
              <a:t> discuss our proposed reorganization at this time, deferring that presentation until 1:00 today.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9</a:t>
            </a:fld>
            <a:endParaRPr lang="en-US" dirty="0" smtClean="0">
              <a:cs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By </a:t>
            </a:r>
            <a:r>
              <a:rPr lang="en-US" dirty="0">
                <a:latin typeface="Arial" pitchFamily="34" charset="0"/>
                <a:cs typeface="Arial" pitchFamily="34" charset="0"/>
              </a:rPr>
              <a:t>far the most significant event since the last Council meeting (at least for me and Rick Wilson) was…</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90</a:t>
            </a:fld>
            <a:endParaRPr lang="en-US" dirty="0" smtClean="0">
              <a:cs typeface="Arial"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Special thanks to Kris Wetterstrand. </a:t>
            </a:r>
          </a:p>
          <a:p>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Also, Larry Thompson, Judy Wyatt, and the NHGRI web team.</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91</a:t>
            </a:fld>
            <a:endParaRPr lang="en-US" dirty="0" smtClean="0">
              <a:cs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latin typeface="Arial" pitchFamily="34" charset="0"/>
                <a:cs typeface="Arial" pitchFamily="34" charset="0"/>
              </a:rPr>
              <a:t>Questions?</a:t>
            </a:r>
          </a:p>
        </p:txBody>
      </p:sp>
      <p:sp>
        <p:nvSpPr>
          <p:cNvPr id="5" name="Slide Number Placeholder 3"/>
          <p:cNvSpPr>
            <a:spLocks noGrp="1"/>
          </p:cNvSpPr>
          <p:nvPr>
            <p:ph type="sldNum" sz="quarter" idx="5"/>
          </p:nvPr>
        </p:nvSpPr>
        <p:spPr>
          <a:xfrm>
            <a:off x="3885280" y="8831265"/>
            <a:ext cx="2972721" cy="46513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9842" eaLnBrk="0" hangingPunct="0">
              <a:defRPr b="1">
                <a:solidFill>
                  <a:schemeClr val="tx1"/>
                </a:solidFill>
                <a:latin typeface="Arial" pitchFamily="34" charset="0"/>
              </a:defRPr>
            </a:lvl1pPr>
            <a:lvl2pPr marL="729637" indent="-280630" defTabSz="919842" eaLnBrk="0" hangingPunct="0">
              <a:defRPr b="1">
                <a:solidFill>
                  <a:schemeClr val="tx1"/>
                </a:solidFill>
                <a:latin typeface="Arial" pitchFamily="34" charset="0"/>
              </a:defRPr>
            </a:lvl2pPr>
            <a:lvl3pPr marL="1122520" indent="-224504" defTabSz="919842" eaLnBrk="0" hangingPunct="0">
              <a:defRPr b="1">
                <a:solidFill>
                  <a:schemeClr val="tx1"/>
                </a:solidFill>
                <a:latin typeface="Arial" pitchFamily="34" charset="0"/>
              </a:defRPr>
            </a:lvl3pPr>
            <a:lvl4pPr marL="1571527" indent="-224504" defTabSz="919842" eaLnBrk="0" hangingPunct="0">
              <a:defRPr b="1">
                <a:solidFill>
                  <a:schemeClr val="tx1"/>
                </a:solidFill>
                <a:latin typeface="Arial" pitchFamily="34" charset="0"/>
              </a:defRPr>
            </a:lvl4pPr>
            <a:lvl5pPr marL="2020535" indent="-224504" defTabSz="919842" eaLnBrk="0" hangingPunct="0">
              <a:defRPr b="1">
                <a:solidFill>
                  <a:schemeClr val="tx1"/>
                </a:solidFill>
                <a:latin typeface="Arial" pitchFamily="34" charset="0"/>
              </a:defRPr>
            </a:lvl5pPr>
            <a:lvl6pPr marL="2469543" indent="-224504" defTabSz="919842" eaLnBrk="0" fontAlgn="base" hangingPunct="0">
              <a:spcBef>
                <a:spcPct val="0"/>
              </a:spcBef>
              <a:spcAft>
                <a:spcPct val="0"/>
              </a:spcAft>
              <a:defRPr b="1">
                <a:solidFill>
                  <a:schemeClr val="tx1"/>
                </a:solidFill>
                <a:latin typeface="Arial" pitchFamily="34" charset="0"/>
              </a:defRPr>
            </a:lvl6pPr>
            <a:lvl7pPr marL="2918550" indent="-224504" defTabSz="919842" eaLnBrk="0" fontAlgn="base" hangingPunct="0">
              <a:spcBef>
                <a:spcPct val="0"/>
              </a:spcBef>
              <a:spcAft>
                <a:spcPct val="0"/>
              </a:spcAft>
              <a:defRPr b="1">
                <a:solidFill>
                  <a:schemeClr val="tx1"/>
                </a:solidFill>
                <a:latin typeface="Arial" pitchFamily="34" charset="0"/>
              </a:defRPr>
            </a:lvl7pPr>
            <a:lvl8pPr marL="3367558" indent="-224504" defTabSz="919842" eaLnBrk="0" fontAlgn="base" hangingPunct="0">
              <a:spcBef>
                <a:spcPct val="0"/>
              </a:spcBef>
              <a:spcAft>
                <a:spcPct val="0"/>
              </a:spcAft>
              <a:defRPr b="1">
                <a:solidFill>
                  <a:schemeClr val="tx1"/>
                </a:solidFill>
                <a:latin typeface="Arial" pitchFamily="34" charset="0"/>
              </a:defRPr>
            </a:lvl8pPr>
            <a:lvl9pPr marL="3816566" indent="-224504" defTabSz="919842"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92</a:t>
            </a:fld>
            <a:endParaRPr lang="en-US" dirty="0" smtClean="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pPr>
                <a:defRPr/>
              </a:pPr>
              <a:t>‹#›</a:t>
            </a:fld>
            <a:endParaRPr lang="en-US" dirty="0"/>
          </a:p>
        </p:txBody>
      </p:sp>
    </p:spTree>
    <p:extLst>
      <p:ext uri="{BB962C8B-B14F-4D97-AF65-F5344CB8AC3E}">
        <p14:creationId xmlns:p14="http://schemas.microsoft.com/office/powerpoint/2010/main" xmlns="" val="175418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pPr>
                <a:defRPr/>
              </a:pPr>
              <a:t>‹#›</a:t>
            </a:fld>
            <a:endParaRPr lang="en-US" dirty="0"/>
          </a:p>
        </p:txBody>
      </p:sp>
    </p:spTree>
    <p:extLst>
      <p:ext uri="{BB962C8B-B14F-4D97-AF65-F5344CB8AC3E}">
        <p14:creationId xmlns:p14="http://schemas.microsoft.com/office/powerpoint/2010/main" xmlns="" val="4244442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pPr>
                <a:defRPr/>
              </a:pPr>
              <a:t>‹#›</a:t>
            </a:fld>
            <a:endParaRPr lang="en-US" dirty="0"/>
          </a:p>
        </p:txBody>
      </p:sp>
    </p:spTree>
    <p:extLst>
      <p:ext uri="{BB962C8B-B14F-4D97-AF65-F5344CB8AC3E}">
        <p14:creationId xmlns:p14="http://schemas.microsoft.com/office/powerpoint/2010/main" xmlns="" val="711722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4AB7A481-AA36-4379-9827-F10E448EB8FC}" type="slidenum">
              <a:rPr lang="en-US"/>
              <a:pPr>
                <a:defRPr/>
              </a:pPr>
              <a:t>‹#›</a:t>
            </a:fld>
            <a:endParaRPr lang="en-US" dirty="0"/>
          </a:p>
        </p:txBody>
      </p:sp>
    </p:spTree>
    <p:extLst>
      <p:ext uri="{BB962C8B-B14F-4D97-AF65-F5344CB8AC3E}">
        <p14:creationId xmlns:p14="http://schemas.microsoft.com/office/powerpoint/2010/main" xmlns="" val="1113662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F4CB332-C624-441E-B040-446517BFC502}" type="slidenum">
              <a:rPr lang="en-US"/>
              <a:pPr>
                <a:defRPr/>
              </a:pPr>
              <a:t>‹#›</a:t>
            </a:fld>
            <a:endParaRPr lang="en-US" dirty="0"/>
          </a:p>
        </p:txBody>
      </p:sp>
    </p:spTree>
    <p:extLst>
      <p:ext uri="{BB962C8B-B14F-4D97-AF65-F5344CB8AC3E}">
        <p14:creationId xmlns:p14="http://schemas.microsoft.com/office/powerpoint/2010/main" xmlns="" val="1960536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3A1A67F-B7E8-42C5-BDAF-5011E182C3A6}" type="slidenum">
              <a:rPr lang="en-US"/>
              <a:pPr>
                <a:defRPr/>
              </a:pPr>
              <a:t>‹#›</a:t>
            </a:fld>
            <a:endParaRPr lang="en-US" dirty="0"/>
          </a:p>
        </p:txBody>
      </p:sp>
    </p:spTree>
    <p:extLst>
      <p:ext uri="{BB962C8B-B14F-4D97-AF65-F5344CB8AC3E}">
        <p14:creationId xmlns:p14="http://schemas.microsoft.com/office/powerpoint/2010/main" xmlns="" val="869081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CBE8934E-2AF7-450F-B783-CDEEC2281001}" type="slidenum">
              <a:rPr lang="en-US"/>
              <a:pPr>
                <a:defRPr/>
              </a:pPr>
              <a:t>‹#›</a:t>
            </a:fld>
            <a:endParaRPr lang="en-US" dirty="0"/>
          </a:p>
        </p:txBody>
      </p:sp>
    </p:spTree>
    <p:extLst>
      <p:ext uri="{BB962C8B-B14F-4D97-AF65-F5344CB8AC3E}">
        <p14:creationId xmlns:p14="http://schemas.microsoft.com/office/powerpoint/2010/main" xmlns="" val="3964490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97A99FC6-D8DE-47B4-9D53-8F52DB72FFB1}" type="slidenum">
              <a:rPr lang="en-US"/>
              <a:pPr>
                <a:defRPr/>
              </a:pPr>
              <a:t>‹#›</a:t>
            </a:fld>
            <a:endParaRPr lang="en-US" dirty="0"/>
          </a:p>
        </p:txBody>
      </p:sp>
    </p:spTree>
    <p:extLst>
      <p:ext uri="{BB962C8B-B14F-4D97-AF65-F5344CB8AC3E}">
        <p14:creationId xmlns:p14="http://schemas.microsoft.com/office/powerpoint/2010/main" xmlns="" val="1745743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63945719-89F9-49C5-98E4-3DF9749D41B1}" type="slidenum">
              <a:rPr lang="en-US"/>
              <a:pPr>
                <a:defRPr/>
              </a:pPr>
              <a:t>‹#›</a:t>
            </a:fld>
            <a:endParaRPr lang="en-US" dirty="0"/>
          </a:p>
        </p:txBody>
      </p:sp>
    </p:spTree>
    <p:extLst>
      <p:ext uri="{BB962C8B-B14F-4D97-AF65-F5344CB8AC3E}">
        <p14:creationId xmlns:p14="http://schemas.microsoft.com/office/powerpoint/2010/main" xmlns="" val="327828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ea typeface="+mn-ea"/>
              </a:defRPr>
            </a:lvl1pPr>
          </a:lstStyle>
          <a:p>
            <a:pPr>
              <a:defRPr/>
            </a:pPr>
            <a:fld id="{887C7CC8-9970-418F-9A29-A39DD5E55388}" type="slidenum">
              <a:rPr lang="en-US"/>
              <a:pPr>
                <a:defRPr/>
              </a:pPr>
              <a:t>‹#›</a:t>
            </a:fld>
            <a:endParaRPr lang="en-US"/>
          </a:p>
        </p:txBody>
      </p:sp>
    </p:spTree>
    <p:extLst>
      <p:ext uri="{BB962C8B-B14F-4D97-AF65-F5344CB8AC3E}">
        <p14:creationId xmlns:p14="http://schemas.microsoft.com/office/powerpoint/2010/main" xmlns="" val="4280154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FF25AF74-45E5-4D8E-95C6-54E1AA26B3C4}" type="slidenum">
              <a:rPr lang="en-US"/>
              <a:pPr>
                <a:defRPr/>
              </a:pPr>
              <a:t>‹#›</a:t>
            </a:fld>
            <a:endParaRPr lang="en-US"/>
          </a:p>
        </p:txBody>
      </p:sp>
    </p:spTree>
    <p:extLst>
      <p:ext uri="{BB962C8B-B14F-4D97-AF65-F5344CB8AC3E}">
        <p14:creationId xmlns:p14="http://schemas.microsoft.com/office/powerpoint/2010/main" xmlns="" val="3240982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pPr>
                <a:defRPr/>
              </a:pPr>
              <a:t>‹#›</a:t>
            </a:fld>
            <a:endParaRPr lang="en-US" dirty="0"/>
          </a:p>
        </p:txBody>
      </p:sp>
    </p:spTree>
    <p:extLst>
      <p:ext uri="{BB962C8B-B14F-4D97-AF65-F5344CB8AC3E}">
        <p14:creationId xmlns:p14="http://schemas.microsoft.com/office/powerpoint/2010/main" xmlns="" val="1552895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94668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Times" charset="0"/>
              </a:defRPr>
            </a:lvl1pPr>
          </a:lstStyle>
          <a:p>
            <a:pPr>
              <a:defRPr/>
            </a:pPr>
            <a:endParaRPr lang="en-US" sz="2400" b="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Times" charset="0"/>
              </a:defRPr>
            </a:lvl1pPr>
          </a:lstStyle>
          <a:p>
            <a:pPr>
              <a:defRPr/>
            </a:pPr>
            <a:endParaRPr lang="en-US" sz="2400" b="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Times" charset="0"/>
              </a:defRPr>
            </a:lvl1pPr>
          </a:lstStyle>
          <a:p>
            <a:pPr>
              <a:defRPr/>
            </a:pPr>
            <a:fld id="{D285E41E-05CD-4F27-8BF1-B811485F7A9B}" type="slidenum">
              <a:rPr lang="en-US" sz="2400" b="0"/>
              <a:pPr>
                <a:defRPr/>
              </a:pPr>
              <a:t>‹#›</a:t>
            </a:fld>
            <a:endParaRPr lang="en-US" sz="2400" b="0"/>
          </a:p>
        </p:txBody>
      </p:sp>
    </p:spTree>
    <p:extLst>
      <p:ext uri="{BB962C8B-B14F-4D97-AF65-F5344CB8AC3E}">
        <p14:creationId xmlns:p14="http://schemas.microsoft.com/office/powerpoint/2010/main" xmlns="" val="3381309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065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420813"/>
            <a:ext cx="8229600" cy="47577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xfrm>
            <a:off x="457200" y="6245225"/>
            <a:ext cx="2133600" cy="476250"/>
          </a:xfrm>
          <a:prstGeom prst="rect">
            <a:avLst/>
          </a:prstGeom>
          <a:ln/>
        </p:spPr>
        <p:txBody>
          <a:bodyPr/>
          <a:lstStyle>
            <a:lvl1pPr>
              <a:defRPr/>
            </a:lvl1pPr>
          </a:lstStyle>
          <a:p>
            <a:pPr eaLnBrk="0" hangingPunct="0">
              <a:defRPr/>
            </a:pPr>
            <a:endParaRPr lang="en-US" sz="2400" b="0">
              <a:solidFill>
                <a:srgbClr val="FFFFFF"/>
              </a:solidFill>
              <a:latin typeface="Times New Roman" pitchFamily="18" charset="0"/>
            </a:endParaRPr>
          </a:p>
        </p:txBody>
      </p:sp>
      <p:sp>
        <p:nvSpPr>
          <p:cNvPr id="5" name="Rectangle 6"/>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eaLnBrk="0" hangingPunct="0">
              <a:defRPr/>
            </a:pPr>
            <a:endParaRPr lang="en-US" sz="2400" b="0">
              <a:solidFill>
                <a:srgbClr val="FFFFFF"/>
              </a:solidFill>
              <a:latin typeface="Times New Roman" pitchFamily="18" charset="0"/>
            </a:endParaRPr>
          </a:p>
        </p:txBody>
      </p:sp>
      <p:sp>
        <p:nvSpPr>
          <p:cNvPr id="6" name="Rectangle 7"/>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eaLnBrk="0" hangingPunct="0">
              <a:defRPr/>
            </a:pPr>
            <a:fld id="{EC020EBB-06F0-4E45-AB18-6D0EAFECE423}" type="slidenum">
              <a:rPr lang="en-US" sz="2400" b="0">
                <a:solidFill>
                  <a:srgbClr val="FFFFFF"/>
                </a:solidFill>
                <a:latin typeface="Times New Roman" pitchFamily="18" charset="0"/>
              </a:rPr>
              <a:pPr eaLnBrk="0" hangingPunct="0">
                <a:defRPr/>
              </a:pPr>
              <a:t>‹#›</a:t>
            </a:fld>
            <a:endParaRPr lang="en-US" sz="2400" b="0">
              <a:solidFill>
                <a:srgbClr val="FFFFFF"/>
              </a:solidFill>
              <a:latin typeface="Times New Roman" pitchFamily="18" charset="0"/>
            </a:endParaRPr>
          </a:p>
        </p:txBody>
      </p:sp>
    </p:spTree>
    <p:extLst>
      <p:ext uri="{BB962C8B-B14F-4D97-AF65-F5344CB8AC3E}">
        <p14:creationId xmlns:p14="http://schemas.microsoft.com/office/powerpoint/2010/main" xmlns="" val="4141877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2B5176-8EE8-42B1-8656-EF47F70AA857}" type="datetimeFigureOut">
              <a:rPr lang="en-US" smtClean="0">
                <a:solidFill>
                  <a:prstClr val="black">
                    <a:tint val="75000"/>
                  </a:prstClr>
                </a:solidFill>
              </a:rPr>
              <a:pPr/>
              <a:t>2/12/2012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FF2DC4-DC4F-4EB5-ACEF-4729CC22B8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42679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596726F3-A09C-489E-B853-E33FFBB50514}"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1273252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4CBD6232-F591-4830-9825-5E9A159C39B7}"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1894187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pPr>
              <a:defRPr/>
            </a:pPr>
            <a:fld id="{C9385156-71DA-4D06-BAFB-801A54316A7E}"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22865975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B487710A-85AA-4C81-BF9D-0CBE9B8499A3}"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19124885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pPr>
              <a:defRPr/>
            </a:pPr>
            <a:fld id="{568C8B72-1374-41D4-BE95-B4AB5C2B501B}"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25797410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8C48E27D-8335-4E3C-870C-B8D593E2814D}"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3252559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p>
        </p:txBody>
      </p:sp>
      <p:sp>
        <p:nvSpPr>
          <p:cNvPr id="26" name="Footer Placeholder 4"/>
          <p:cNvSpPr>
            <a:spLocks noGrp="1"/>
          </p:cNvSpPr>
          <p:nvPr>
            <p:ph type="ftr" sz="quarter" idx="11"/>
          </p:nvPr>
        </p:nvSpPr>
        <p:spPr/>
        <p:txBody>
          <a:bodyPr/>
          <a:lstStyle>
            <a:lvl1pPr>
              <a:defRPr/>
            </a:lvl1pPr>
            <a:extLst/>
          </a:lstStyle>
          <a:p>
            <a:pPr>
              <a:defRPr/>
            </a:pPr>
            <a:endParaRPr lang="en-US"/>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pPr>
                <a:defRPr/>
              </a:pPr>
              <a:t>‹#›</a:t>
            </a:fld>
            <a:endParaRPr lang="en-US" dirty="0"/>
          </a:p>
        </p:txBody>
      </p:sp>
    </p:spTree>
    <p:extLst>
      <p:ext uri="{BB962C8B-B14F-4D97-AF65-F5344CB8AC3E}">
        <p14:creationId xmlns:p14="http://schemas.microsoft.com/office/powerpoint/2010/main" xmlns="" val="2534260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pPr>
              <a:defRPr/>
            </a:pPr>
            <a:fld id="{653B0CCD-7658-43E5-9D56-5BD06D584CF9}"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1736085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E11B1B8E-1E9A-4E06-A29D-160832F463BB}"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2547630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83236"/>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82260"/>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83236"/>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82260"/>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83238"/>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82263"/>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3AB90EBA-A75E-4463-BCDB-DCA6D86A0CE7}"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35837963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04D6B7B0-BA3C-4BC6-8B10-342203960447}"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3406206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6BA2A24C-0919-49B3-85DF-2DF01E1C96FE}"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20848321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CDF8644D-B8EA-4E61-81FF-685D6491A35D}"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2635326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CDF8644D-B8EA-4E61-81FF-685D6491A35D}"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263532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CDF8644D-B8EA-4E61-81FF-685D6491A35D}"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2635326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CDF8644D-B8EA-4E61-81FF-685D6491A35D}"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2635326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pPr>
              <a:defRPr/>
            </a:pPr>
            <a:fld id="{7970EE7E-0386-4F44-9D0B-0150E8B61265}"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2348627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pPr>
                <a:defRPr/>
              </a:pPr>
              <a:t>‹#›</a:t>
            </a:fld>
            <a:endParaRPr lang="en-US" dirty="0"/>
          </a:p>
        </p:txBody>
      </p:sp>
    </p:spTree>
    <p:extLst>
      <p:ext uri="{BB962C8B-B14F-4D97-AF65-F5344CB8AC3E}">
        <p14:creationId xmlns:p14="http://schemas.microsoft.com/office/powerpoint/2010/main" xmlns="" val="28409004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29699666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C4B630CB-7FE0-42FC-889B-410A196C931A}"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xmlns="" val="1251329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946E392F-EF5A-4C55-BD0E-4EDE475132A8}"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xmlns="" val="498461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Lst>
              <a:gd name="T0" fmla="*/ 0 w 2736"/>
              <a:gd name="T1" fmla="*/ 2147483647 h 3648"/>
              <a:gd name="T2" fmla="*/ 2147483647 w 2736"/>
              <a:gd name="T3" fmla="*/ 2147483647 h 3648"/>
              <a:gd name="T4" fmla="*/ 2147483647 w 2736"/>
              <a:gd name="T5" fmla="*/ 0 h 3648"/>
              <a:gd name="T6" fmla="*/ 2147483647 w 2736"/>
              <a:gd name="T7" fmla="*/ 2147483647 h 3648"/>
              <a:gd name="T8" fmla="*/ 2147483647 w 2736"/>
              <a:gd name="T9" fmla="*/ 2147483647 h 3648"/>
              <a:gd name="T10" fmla="*/ 2147483647 w 2736"/>
              <a:gd name="T11" fmla="*/ 2147483647 h 3648"/>
              <a:gd name="T12" fmla="*/ 0 w 2736"/>
              <a:gd name="T13" fmla="*/ 2147483647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solidFill>
              <a:schemeClr val="accent2">
                <a:alpha val="52940"/>
              </a:schemeClr>
            </a:solidFill>
            <a:prstDash val="solid"/>
            <a:round/>
            <a:headEnd type="none" w="med" len="med"/>
            <a:tailEnd type="none" w="med" len="med"/>
          </a:ln>
        </p:spPr>
        <p:txBody>
          <a:bodyPr/>
          <a:lstStyle/>
          <a:p>
            <a:pPr>
              <a:defRPr/>
            </a:pPr>
            <a:endParaRPr lang="en-US">
              <a:solidFill>
                <a:prstClr val="white"/>
              </a:solidFill>
              <a:ea typeface="ＭＳ Ｐゴシック" charset="-128"/>
            </a:endParaRPr>
          </a:p>
        </p:txBody>
      </p:sp>
      <p:sp>
        <p:nvSpPr>
          <p:cNvPr id="5" name="Freeform 4"/>
          <p:cNvSpPr>
            <a:spLocks/>
          </p:cNvSpPr>
          <p:nvPr/>
        </p:nvSpPr>
        <p:spPr bwMode="auto">
          <a:xfrm>
            <a:off x="374650" y="0"/>
            <a:ext cx="5513388" cy="6615113"/>
          </a:xfrm>
          <a:custGeom>
            <a:avLst/>
            <a:gdLst>
              <a:gd name="T0" fmla="*/ 0 w 3504"/>
              <a:gd name="T1" fmla="*/ 2147483647 h 4128"/>
              <a:gd name="T2" fmla="*/ 0 w 3504"/>
              <a:gd name="T3" fmla="*/ 2147483647 h 4128"/>
              <a:gd name="T4" fmla="*/ 2147483647 w 3504"/>
              <a:gd name="T5" fmla="*/ 2147483647 h 4128"/>
              <a:gd name="T6" fmla="*/ 2147483647 w 3504"/>
              <a:gd name="T7" fmla="*/ 0 h 4128"/>
              <a:gd name="T8" fmla="*/ 2147483647 w 3504"/>
              <a:gd name="T9" fmla="*/ 0 h 4128"/>
              <a:gd name="T10" fmla="*/ 2147483647 w 3504"/>
              <a:gd name="T11" fmla="*/ 2147483647 h 4128"/>
              <a:gd name="T12" fmla="*/ 0 w 3504"/>
              <a:gd name="T13" fmla="*/ 2147483647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solidFill>
              <a:schemeClr val="accent2">
                <a:alpha val="52940"/>
              </a:schemeClr>
            </a:solidFill>
            <a:prstDash val="solid"/>
            <a:round/>
            <a:headEnd type="none" w="med" len="med"/>
            <a:tailEnd type="none" w="med" len="med"/>
          </a:ln>
        </p:spPr>
        <p:txBody>
          <a:bodyPr/>
          <a:lstStyle/>
          <a:p>
            <a:pPr>
              <a:defRPr/>
            </a:pPr>
            <a:endParaRPr lang="en-US">
              <a:solidFill>
                <a:prstClr val="white"/>
              </a:solidFill>
              <a:ea typeface="ＭＳ Ｐゴシック" charset="-128"/>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128"/>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128"/>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128"/>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128"/>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128"/>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128"/>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128"/>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128"/>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128"/>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128"/>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128"/>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128"/>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a typeface="ＭＳ Ｐゴシック" charset="-128"/>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smtClean="0"/>
            </a:lvl1pPr>
          </a:lstStyle>
          <a:p>
            <a:pPr>
              <a:defRPr/>
            </a:pPr>
            <a:fld id="{EBCDB25D-1C1E-4921-96C8-D6456ACBBE97}"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xmlns="" val="37477461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0A71AEBA-B123-469A-B00B-17ACE74C2A7F}"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xmlns="" val="37601645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smtClean="0"/>
            </a:lvl1pPr>
          </a:lstStyle>
          <a:p>
            <a:pPr>
              <a:defRPr/>
            </a:pPr>
            <a:fld id="{7285C941-4E18-45C3-B23B-66E79D33166B}"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xmlns="" val="3454947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DFCA87C6-74D5-47A6-B059-60072A4198FA}"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xmlns="" val="22753876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pPr>
              <a:defRPr/>
            </a:pPr>
            <a:fld id="{0D187720-B977-4F55-8824-4025E11C7CC2}"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xmlns="" val="19734431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9588897A-908D-42CE-BFB5-8CD6FB402AFC}"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xmlns="" val="40170033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51893" y="1008370"/>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73499" y="14031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32813" y="1007395"/>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51893" y="1008370"/>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73499" y="14031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32813" y="1007395"/>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51893" y="1008370"/>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73498" y="14031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32813" y="1007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smtClean="0"/>
            </a:lvl1pPr>
          </a:lstStyle>
          <a:p>
            <a:pPr>
              <a:defRPr/>
            </a:pPr>
            <a:fld id="{0F0CC414-B0B0-4458-B123-84B9FD7D22C3}"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xmlns="" val="2979891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pPr>
                <a:defRPr/>
              </a:pPr>
              <a:t>‹#›</a:t>
            </a:fld>
            <a:endParaRPr lang="en-US" dirty="0"/>
          </a:p>
        </p:txBody>
      </p:sp>
    </p:spTree>
    <p:extLst>
      <p:ext uri="{BB962C8B-B14F-4D97-AF65-F5344CB8AC3E}">
        <p14:creationId xmlns:p14="http://schemas.microsoft.com/office/powerpoint/2010/main" xmlns="" val="4017156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F90A062C-1CEB-4323-A3CA-AEE9E262EE70}"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xmlns="" val="10908117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C5DD1B26-152E-4C1D-9941-C3D64C48593F}" type="slidenum">
              <a:rPr lang="en-US">
                <a:solidFill>
                  <a:srgbClr val="D6ECFF"/>
                </a:solidFill>
              </a:rPr>
              <a:pPr>
                <a:defRPr/>
              </a:pPr>
              <a:t>‹#›</a:t>
            </a:fld>
            <a:endParaRPr lang="en-US">
              <a:solidFill>
                <a:srgbClr val="D6ECFF"/>
              </a:solidFill>
            </a:endParaRPr>
          </a:p>
        </p:txBody>
      </p:sp>
    </p:spTree>
    <p:extLst>
      <p:ext uri="{BB962C8B-B14F-4D97-AF65-F5344CB8AC3E}">
        <p14:creationId xmlns:p14="http://schemas.microsoft.com/office/powerpoint/2010/main" xmlns="" val="1459744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pPr>
                <a:defRPr/>
              </a:pPr>
              <a:t>‹#›</a:t>
            </a:fld>
            <a:endParaRPr lang="en-US" dirty="0"/>
          </a:p>
        </p:txBody>
      </p:sp>
    </p:spTree>
    <p:extLst>
      <p:ext uri="{BB962C8B-B14F-4D97-AF65-F5344CB8AC3E}">
        <p14:creationId xmlns:p14="http://schemas.microsoft.com/office/powerpoint/2010/main" xmlns="" val="225125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pPr>
                <a:defRPr/>
              </a:pPr>
              <a:t>‹#›</a:t>
            </a:fld>
            <a:endParaRPr lang="en-US" dirty="0"/>
          </a:p>
        </p:txBody>
      </p:sp>
    </p:spTree>
    <p:extLst>
      <p:ext uri="{BB962C8B-B14F-4D97-AF65-F5344CB8AC3E}">
        <p14:creationId xmlns:p14="http://schemas.microsoft.com/office/powerpoint/2010/main" xmlns="" val="296996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pPr>
                <a:defRPr/>
              </a:pPr>
              <a:t>‹#›</a:t>
            </a:fld>
            <a:endParaRPr lang="en-US" dirty="0"/>
          </a:p>
        </p:txBody>
      </p:sp>
    </p:spTree>
    <p:extLst>
      <p:ext uri="{BB962C8B-B14F-4D97-AF65-F5344CB8AC3E}">
        <p14:creationId xmlns:p14="http://schemas.microsoft.com/office/powerpoint/2010/main" xmlns="" val="1380550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pPr>
                <a:defRPr/>
              </a:pPr>
              <a:t>‹#›</a:t>
            </a:fld>
            <a:endParaRPr lang="en-US" dirty="0"/>
          </a:p>
        </p:txBody>
      </p:sp>
    </p:spTree>
    <p:extLst>
      <p:ext uri="{BB962C8B-B14F-4D97-AF65-F5344CB8AC3E}">
        <p14:creationId xmlns:p14="http://schemas.microsoft.com/office/powerpoint/2010/main" xmlns="" val="143802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6.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37.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38.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3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4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1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8.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59" r:id="rId1"/>
    <p:sldLayoutId id="2147487860" r:id="rId2"/>
    <p:sldLayoutId id="2147487875" r:id="rId3"/>
    <p:sldLayoutId id="2147487861" r:id="rId4"/>
    <p:sldLayoutId id="2147487876" r:id="rId5"/>
    <p:sldLayoutId id="2147487862" r:id="rId6"/>
    <p:sldLayoutId id="2147487863" r:id="rId7"/>
    <p:sldLayoutId id="2147487864" r:id="rId8"/>
    <p:sldLayoutId id="2147487877" r:id="rId9"/>
    <p:sldLayoutId id="2147487865" r:id="rId10"/>
    <p:sldLayoutId id="2147487866" r:id="rId11"/>
    <p:sldLayoutId id="2147487867" r:id="rId1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F8E1025F-788F-45C2-8800-F016B7ADC454}" type="slidenum">
              <a:rPr lang="en-US">
                <a:solidFill>
                  <a:srgbClr val="D6ECFF"/>
                </a:solidFill>
              </a:rPr>
              <a:pPr>
                <a:defRPr/>
              </a:pPr>
              <a:t>‹#›</a:t>
            </a:fld>
            <a:endParaRPr lang="en-US" dirty="0">
              <a:solidFill>
                <a:srgbClr val="D6ECFF"/>
              </a:solidFill>
            </a:endParaRPr>
          </a:p>
        </p:txBody>
      </p:sp>
    </p:spTree>
  </p:cSld>
  <p:clrMap bg1="dk1" tx1="lt1" bg2="dk2" tx2="lt2" accent1="accent1" accent2="accent2" accent3="accent3" accent4="accent4" accent5="accent5" accent6="accent6" hlink="hlink" folHlink="folHlink"/>
  <p:sldLayoutIdLst>
    <p:sldLayoutId id="2147487910" r:id="rId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F8E1025F-788F-45C2-8800-F016B7ADC454}" type="slidenum">
              <a:rPr lang="en-US">
                <a:solidFill>
                  <a:srgbClr val="D6ECFF"/>
                </a:solidFill>
              </a:rPr>
              <a:pPr>
                <a:defRPr/>
              </a:pPr>
              <a:t>‹#›</a:t>
            </a:fld>
            <a:endParaRPr lang="en-US" dirty="0">
              <a:solidFill>
                <a:srgbClr val="D6ECFF"/>
              </a:solidFill>
            </a:endParaRPr>
          </a:p>
        </p:txBody>
      </p:sp>
    </p:spTree>
  </p:cSld>
  <p:clrMap bg1="dk1" tx1="lt1" bg2="dk2" tx2="lt2" accent1="accent1" accent2="accent2" accent3="accent3" accent4="accent4" accent5="accent5" accent6="accent6" hlink="hlink" folHlink="folHlink"/>
  <p:sldLayoutIdLst>
    <p:sldLayoutId id="2147487912" r:id="rId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F8E1025F-788F-45C2-8800-F016B7ADC454}" type="slidenum">
              <a:rPr lang="en-US">
                <a:solidFill>
                  <a:srgbClr val="D6ECFF"/>
                </a:solidFill>
              </a:rPr>
              <a:pPr>
                <a:defRPr/>
              </a:pPr>
              <a:t>‹#›</a:t>
            </a:fld>
            <a:endParaRPr lang="en-US" dirty="0">
              <a:solidFill>
                <a:srgbClr val="D6ECFF"/>
              </a:solidFill>
            </a:endParaRPr>
          </a:p>
        </p:txBody>
      </p:sp>
    </p:spTree>
  </p:cSld>
  <p:clrMap bg1="dk1" tx1="lt1" bg2="dk2" tx2="lt2" accent1="accent1" accent2="accent2" accent3="accent3" accent4="accent4" accent5="accent5" accent6="accent6" hlink="hlink" folHlink="folHlink"/>
  <p:sldLayoutIdLst>
    <p:sldLayoutId id="2147487914" r:id="rId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F8E1025F-788F-45C2-8800-F016B7ADC454}" type="slidenum">
              <a:rPr lang="en-US">
                <a:solidFill>
                  <a:srgbClr val="D6ECFF"/>
                </a:solidFill>
              </a:rPr>
              <a:pPr>
                <a:defRPr/>
              </a:pPr>
              <a:t>‹#›</a:t>
            </a:fld>
            <a:endParaRPr lang="en-US" dirty="0">
              <a:solidFill>
                <a:srgbClr val="D6ECFF"/>
              </a:solidFill>
            </a:endParaRPr>
          </a:p>
        </p:txBody>
      </p:sp>
    </p:spTree>
  </p:cSld>
  <p:clrMap bg1="dk1" tx1="lt1" bg2="dk2" tx2="lt2" accent1="accent1" accent2="accent2" accent3="accent3" accent4="accent4" accent5="accent5" accent6="accent6" hlink="hlink" folHlink="folHlink"/>
  <p:sldLayoutIdLst>
    <p:sldLayoutId id="2147487916" r:id="rId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solidFill>
                  <a:srgbClr val="D6ECFF"/>
                </a:solidFill>
              </a:rPr>
              <a:pPr>
                <a:defRPr/>
              </a:pPr>
              <a:t>‹#›</a:t>
            </a:fld>
            <a:endParaRPr lang="en-US" dirty="0">
              <a:solidFill>
                <a:srgbClr val="D6ECFF"/>
              </a:solidFill>
            </a:endParaRPr>
          </a:p>
        </p:txBody>
      </p:sp>
    </p:spTree>
  </p:cSld>
  <p:clrMap bg1="dk1" tx1="lt1" bg2="dk2" tx2="lt2" accent1="accent1" accent2="accent2" accent3="accent3" accent4="accent4" accent5="accent5" accent6="accent6" hlink="hlink" folHlink="folHlink"/>
  <p:sldLayoutIdLst>
    <p:sldLayoutId id="2147487918" r:id="rId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ea typeface="+mn-ea"/>
                <a:cs typeface="+mn-cs"/>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ea typeface="+mn-ea"/>
                <a:cs typeface="+mn-cs"/>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a:defRPr sz="1200" smtClean="0">
                <a:solidFill>
                  <a:schemeClr val="tx2"/>
                </a:solidFill>
              </a:defRPr>
            </a:lvl1pPr>
          </a:lstStyle>
          <a:p>
            <a:pPr>
              <a:defRPr/>
            </a:pPr>
            <a:fld id="{6048B1CF-8CD6-4292-9E15-7BFCCB40E3FD}" type="slidenum">
              <a:rPr lang="en-US">
                <a:solidFill>
                  <a:srgbClr val="D6ECFF"/>
                </a:solidFill>
                <a:ea typeface="ＭＳ Ｐゴシック" charset="-128"/>
              </a:rPr>
              <a:pPr>
                <a:defRPr/>
              </a:pPr>
              <a:t>‹#›</a:t>
            </a:fld>
            <a:endParaRPr lang="en-US">
              <a:solidFill>
                <a:srgbClr val="D6ECFF"/>
              </a:solidFill>
              <a:ea typeface="ＭＳ Ｐゴシック" charset="-128"/>
            </a:endParaRPr>
          </a:p>
        </p:txBody>
      </p:sp>
    </p:spTree>
    <p:extLst>
      <p:ext uri="{BB962C8B-B14F-4D97-AF65-F5344CB8AC3E}">
        <p14:creationId xmlns:p14="http://schemas.microsoft.com/office/powerpoint/2010/main" xmlns="" val="2228274225"/>
      </p:ext>
    </p:extLst>
  </p:cSld>
  <p:clrMap bg1="dk1" tx1="lt1" bg2="dk2" tx2="lt2" accent1="accent1" accent2="accent2" accent3="accent3" accent4="accent4" accent5="accent5" accent6="accent6" hlink="hlink" folHlink="folHlink"/>
  <p:sldLayoutIdLst>
    <p:sldLayoutId id="2147487944" r:id="rId1"/>
    <p:sldLayoutId id="2147487945" r:id="rId2"/>
    <p:sldLayoutId id="2147487946" r:id="rId3"/>
    <p:sldLayoutId id="2147487947" r:id="rId4"/>
    <p:sldLayoutId id="2147487948" r:id="rId5"/>
    <p:sldLayoutId id="2147487949" r:id="rId6"/>
    <p:sldLayoutId id="2147487950" r:id="rId7"/>
    <p:sldLayoutId id="2147487951" r:id="rId8"/>
    <p:sldLayoutId id="2147487952" r:id="rId9"/>
    <p:sldLayoutId id="2147487953" r:id="rId10"/>
    <p:sldLayoutId id="2147487954" r:id="rId11"/>
  </p:sldLayoutIdLst>
  <p:txStyles>
    <p:titleStyle>
      <a:lvl1pPr algn="l" rtl="0" eaLnBrk="0" fontAlgn="base" hangingPunct="0">
        <a:spcBef>
          <a:spcPct val="0"/>
        </a:spcBef>
        <a:spcAft>
          <a:spcPct val="0"/>
        </a:spcAft>
        <a:defRPr sz="4000" kern="1200" spc="-100">
          <a:solidFill>
            <a:srgbClr val="C1EEFF"/>
          </a:solidFill>
          <a:latin typeface="+mn-lt"/>
          <a:ea typeface="ＭＳ Ｐゴシック" charset="0"/>
          <a:cs typeface="ＭＳ Ｐゴシック" charset="0"/>
        </a:defRPr>
      </a:lvl1pPr>
      <a:lvl2pPr algn="l" rtl="0" eaLnBrk="0" fontAlgn="base" hangingPunct="0">
        <a:spcBef>
          <a:spcPct val="0"/>
        </a:spcBef>
        <a:spcAft>
          <a:spcPct val="0"/>
        </a:spcAft>
        <a:defRPr sz="4000">
          <a:solidFill>
            <a:srgbClr val="C1EEFF"/>
          </a:solidFill>
          <a:latin typeface="Corbel" pitchFamily="34" charset="0"/>
          <a:ea typeface="ＭＳ Ｐゴシック" charset="0"/>
          <a:cs typeface="ＭＳ Ｐゴシック" charset="0"/>
        </a:defRPr>
      </a:lvl2pPr>
      <a:lvl3pPr algn="l" rtl="0" eaLnBrk="0" fontAlgn="base" hangingPunct="0">
        <a:spcBef>
          <a:spcPct val="0"/>
        </a:spcBef>
        <a:spcAft>
          <a:spcPct val="0"/>
        </a:spcAft>
        <a:defRPr sz="4000">
          <a:solidFill>
            <a:srgbClr val="C1EEFF"/>
          </a:solidFill>
          <a:latin typeface="Corbel" pitchFamily="34" charset="0"/>
          <a:ea typeface="ＭＳ Ｐゴシック" charset="0"/>
          <a:cs typeface="ＭＳ Ｐゴシック" charset="0"/>
        </a:defRPr>
      </a:lvl3pPr>
      <a:lvl4pPr algn="l" rtl="0" eaLnBrk="0" fontAlgn="base" hangingPunct="0">
        <a:spcBef>
          <a:spcPct val="0"/>
        </a:spcBef>
        <a:spcAft>
          <a:spcPct val="0"/>
        </a:spcAft>
        <a:defRPr sz="4000">
          <a:solidFill>
            <a:srgbClr val="C1EEFF"/>
          </a:solidFill>
          <a:latin typeface="Corbel" pitchFamily="34" charset="0"/>
          <a:ea typeface="ＭＳ Ｐゴシック" charset="0"/>
          <a:cs typeface="ＭＳ Ｐゴシック" charset="0"/>
        </a:defRPr>
      </a:lvl4pPr>
      <a:lvl5pPr algn="l" rtl="0" eaLnBrk="0" fontAlgn="base" hangingPunct="0">
        <a:spcBef>
          <a:spcPct val="0"/>
        </a:spcBef>
        <a:spcAft>
          <a:spcPct val="0"/>
        </a:spcAft>
        <a:defRPr sz="4000">
          <a:solidFill>
            <a:srgbClr val="C1EEFF"/>
          </a:solidFill>
          <a:latin typeface="Corbel" pitchFamily="34" charset="0"/>
          <a:ea typeface="ＭＳ Ｐゴシック" charset="0"/>
          <a:cs typeface="ＭＳ Ｐゴシック"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ＭＳ Ｐゴシック" charset="0"/>
          <a:cs typeface="ＭＳ Ｐゴシック" charset="0"/>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ＭＳ Ｐゴシック" charset="0"/>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ＭＳ Ｐゴシック" charset="0"/>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ＭＳ Ｐゴシック" charset="0"/>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ＭＳ Ｐゴシック" charset="0"/>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2051"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2AEE7D74-1A09-4B1E-98A1-1BAB18AC2052}"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68" r:id="rId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3075"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A99ABD12-4F1C-4DA2-9664-13F25BFDF4F9}"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70" r:id="rId1"/>
    <p:sldLayoutId id="2147487871" r:id="rId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4099"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3A13CA57-7B2B-4E95-AC76-E29065A6A317}"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72" r:id="rId1"/>
    <p:sldLayoutId id="2147487873" r:id="rId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5123"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ea typeface="+mn-ea"/>
                <a:cs typeface="+mn-cs"/>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ea typeface="+mn-ea"/>
                <a:cs typeface="+mn-cs"/>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a:defRPr sz="1200">
                <a:solidFill>
                  <a:srgbClr val="D6ECFF"/>
                </a:solidFill>
                <a:latin typeface="Arial" pitchFamily="34" charset="0"/>
                <a:ea typeface="ＭＳ Ｐゴシック" pitchFamily="34" charset="-128"/>
              </a:defRPr>
            </a:lvl1pPr>
          </a:lstStyle>
          <a:p>
            <a:pPr>
              <a:defRPr/>
            </a:pPr>
            <a:fld id="{E73A9861-AC3D-4151-9E83-14DFD08863EA}"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7878" r:id="rId1"/>
    <p:sldLayoutId id="2147487874" r:id="rId2"/>
  </p:sldLayoutIdLst>
  <p:txStyles>
    <p:titleStyle>
      <a:lvl1pPr algn="l" rtl="0" eaLnBrk="0" fontAlgn="base" hangingPunct="0">
        <a:spcBef>
          <a:spcPct val="0"/>
        </a:spcBef>
        <a:spcAft>
          <a:spcPct val="0"/>
        </a:spcAft>
        <a:defRPr sz="4000" kern="1200" spc="-100">
          <a:solidFill>
            <a:srgbClr val="C1EEFF"/>
          </a:solidFill>
          <a:latin typeface="+mn-lt"/>
          <a:ea typeface="ＭＳ Ｐゴシック" charset="0"/>
          <a:cs typeface="ＭＳ Ｐゴシック" charset="0"/>
        </a:defRPr>
      </a:lvl1pPr>
      <a:lvl2pPr algn="l" rtl="0" eaLnBrk="0" fontAlgn="base" hangingPunct="0">
        <a:spcBef>
          <a:spcPct val="0"/>
        </a:spcBef>
        <a:spcAft>
          <a:spcPct val="0"/>
        </a:spcAft>
        <a:defRPr sz="4000">
          <a:solidFill>
            <a:srgbClr val="C1EEFF"/>
          </a:solidFill>
          <a:latin typeface="Corbel" pitchFamily="34" charset="0"/>
          <a:ea typeface="ＭＳ Ｐゴシック" charset="0"/>
          <a:cs typeface="ＭＳ Ｐゴシック" charset="0"/>
        </a:defRPr>
      </a:lvl2pPr>
      <a:lvl3pPr algn="l" rtl="0" eaLnBrk="0" fontAlgn="base" hangingPunct="0">
        <a:spcBef>
          <a:spcPct val="0"/>
        </a:spcBef>
        <a:spcAft>
          <a:spcPct val="0"/>
        </a:spcAft>
        <a:defRPr sz="4000">
          <a:solidFill>
            <a:srgbClr val="C1EEFF"/>
          </a:solidFill>
          <a:latin typeface="Corbel" pitchFamily="34" charset="0"/>
          <a:ea typeface="ＭＳ Ｐゴシック" charset="0"/>
          <a:cs typeface="ＭＳ Ｐゴシック" charset="0"/>
        </a:defRPr>
      </a:lvl3pPr>
      <a:lvl4pPr algn="l" rtl="0" eaLnBrk="0" fontAlgn="base" hangingPunct="0">
        <a:spcBef>
          <a:spcPct val="0"/>
        </a:spcBef>
        <a:spcAft>
          <a:spcPct val="0"/>
        </a:spcAft>
        <a:defRPr sz="4000">
          <a:solidFill>
            <a:srgbClr val="C1EEFF"/>
          </a:solidFill>
          <a:latin typeface="Corbel" pitchFamily="34" charset="0"/>
          <a:ea typeface="ＭＳ Ｐゴシック" charset="0"/>
          <a:cs typeface="ＭＳ Ｐゴシック" charset="0"/>
        </a:defRPr>
      </a:lvl4pPr>
      <a:lvl5pPr algn="l" rtl="0" eaLnBrk="0" fontAlgn="base" hangingPunct="0">
        <a:spcBef>
          <a:spcPct val="0"/>
        </a:spcBef>
        <a:spcAft>
          <a:spcPct val="0"/>
        </a:spcAft>
        <a:defRPr sz="4000">
          <a:solidFill>
            <a:srgbClr val="C1EEFF"/>
          </a:solidFill>
          <a:latin typeface="Corbel" pitchFamily="34" charset="0"/>
          <a:ea typeface="ＭＳ Ｐゴシック" charset="0"/>
          <a:cs typeface="ＭＳ Ｐゴシック"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ＭＳ Ｐゴシック" charset="0"/>
          <a:cs typeface="ＭＳ Ｐゴシック" charset="0"/>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ＭＳ Ｐゴシック" charset="0"/>
          <a:cs typeface="ＭＳ Ｐゴシック"/>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ＭＳ Ｐゴシック" charset="0"/>
          <a:cs typeface="ＭＳ Ｐゴシック"/>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ＭＳ Ｐゴシック" charset="0"/>
          <a:cs typeface="ＭＳ Ｐゴシック"/>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ＭＳ Ｐゴシック" charset="0"/>
          <a:cs typeface="ＭＳ Ｐゴシック"/>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25637541"/>
      </p:ext>
    </p:extLst>
  </p:cSld>
  <p:clrMap bg1="lt1" tx1="dk1" bg2="lt2" tx2="dk2" accent1="accent1" accent2="accent2" accent3="accent3" accent4="accent4" accent5="accent5" accent6="accent6" hlink="hlink" folHlink="folHlink"/>
  <p:sldLayoutIdLst>
    <p:sldLayoutId id="2147487880" r:id="rId1"/>
    <p:sldLayoutId id="2147487881" r:id="rId2"/>
    <p:sldLayoutId id="2147487882" r:id="rId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96" charset="0"/>
        </a:defRPr>
      </a:lvl2pPr>
      <a:lvl3pPr algn="ctr" rtl="0" eaLnBrk="0" fontAlgn="base" hangingPunct="0">
        <a:spcBef>
          <a:spcPct val="0"/>
        </a:spcBef>
        <a:spcAft>
          <a:spcPct val="0"/>
        </a:spcAft>
        <a:defRPr sz="4400">
          <a:solidFill>
            <a:schemeClr val="tx2"/>
          </a:solidFill>
          <a:latin typeface="Times" pitchFamily="96" charset="0"/>
        </a:defRPr>
      </a:lvl3pPr>
      <a:lvl4pPr algn="ctr" rtl="0" eaLnBrk="0" fontAlgn="base" hangingPunct="0">
        <a:spcBef>
          <a:spcPct val="0"/>
        </a:spcBef>
        <a:spcAft>
          <a:spcPct val="0"/>
        </a:spcAft>
        <a:defRPr sz="4400">
          <a:solidFill>
            <a:schemeClr val="tx2"/>
          </a:solidFill>
          <a:latin typeface="Times" pitchFamily="96" charset="0"/>
        </a:defRPr>
      </a:lvl4pPr>
      <a:lvl5pPr algn="ctr" rtl="0" eaLnBrk="0" fontAlgn="base" hangingPunct="0">
        <a:spcBef>
          <a:spcPct val="0"/>
        </a:spcBef>
        <a:spcAft>
          <a:spcPct val="0"/>
        </a:spcAft>
        <a:defRPr sz="4400">
          <a:solidFill>
            <a:schemeClr val="tx2"/>
          </a:solidFill>
          <a:latin typeface="Times" pitchFamily="96" charset="0"/>
        </a:defRPr>
      </a:lvl5pPr>
      <a:lvl6pPr marL="457200" algn="ctr" rtl="0" fontAlgn="base">
        <a:spcBef>
          <a:spcPct val="0"/>
        </a:spcBef>
        <a:spcAft>
          <a:spcPct val="0"/>
        </a:spcAft>
        <a:defRPr sz="4400">
          <a:solidFill>
            <a:schemeClr val="tx2"/>
          </a:solidFill>
          <a:latin typeface="Times" pitchFamily="96" charset="0"/>
        </a:defRPr>
      </a:lvl6pPr>
      <a:lvl7pPr marL="914400" algn="ctr" rtl="0" fontAlgn="base">
        <a:spcBef>
          <a:spcPct val="0"/>
        </a:spcBef>
        <a:spcAft>
          <a:spcPct val="0"/>
        </a:spcAft>
        <a:defRPr sz="4400">
          <a:solidFill>
            <a:schemeClr val="tx2"/>
          </a:solidFill>
          <a:latin typeface="Times" pitchFamily="96" charset="0"/>
        </a:defRPr>
      </a:lvl7pPr>
      <a:lvl8pPr marL="1371600" algn="ctr" rtl="0" fontAlgn="base">
        <a:spcBef>
          <a:spcPct val="0"/>
        </a:spcBef>
        <a:spcAft>
          <a:spcPct val="0"/>
        </a:spcAft>
        <a:defRPr sz="4400">
          <a:solidFill>
            <a:schemeClr val="tx2"/>
          </a:solidFill>
          <a:latin typeface="Times" pitchFamily="96" charset="0"/>
        </a:defRPr>
      </a:lvl8pPr>
      <a:lvl9pPr marL="1828800" algn="ctr" rtl="0" fontAlgn="base">
        <a:spcBef>
          <a:spcPct val="0"/>
        </a:spcBef>
        <a:spcAft>
          <a:spcPct val="0"/>
        </a:spcAft>
        <a:defRPr sz="4400">
          <a:solidFill>
            <a:schemeClr val="tx2"/>
          </a:solidFill>
          <a:latin typeface="Times" pitchFamily="9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2B5176-8EE8-42B1-8656-EF47F70AA857}" type="datetimeFigureOut">
              <a:rPr lang="en-US" b="0" smtClean="0">
                <a:solidFill>
                  <a:prstClr val="black">
                    <a:tint val="75000"/>
                  </a:prstClr>
                </a:solidFill>
                <a:latin typeface="Calibri"/>
              </a:rPr>
              <a:pPr fontAlgn="auto">
                <a:spcBef>
                  <a:spcPts val="0"/>
                </a:spcBef>
                <a:spcAft>
                  <a:spcPts val="0"/>
                </a:spcAft>
              </a:pPr>
              <a:t>2/12/2012</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8FF2DC4-DC4F-4EB5-ACEF-4729CC22B89F}" type="slidenum">
              <a:rPr lang="en-US" b="0" smtClean="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xmlns="" val="653840512"/>
      </p:ext>
    </p:extLst>
  </p:cSld>
  <p:clrMap bg1="lt1" tx1="dk1" bg2="lt2" tx2="dk2" accent1="accent1" accent2="accent2" accent3="accent3" accent4="accent4" accent5="accent5" accent6="accent6" hlink="hlink" folHlink="folHlink"/>
  <p:sldLayoutIdLst>
    <p:sldLayoutId id="214748789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1C40067D-7710-4CC9-9718-B1CEE64FB971}"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xmlns="" val="753496498"/>
      </p:ext>
    </p:extLst>
  </p:cSld>
  <p:clrMap bg1="dk1" tx1="lt1" bg2="dk2" tx2="lt2" accent1="accent1" accent2="accent2" accent3="accent3" accent4="accent4" accent5="accent5" accent6="accent6" hlink="hlink" folHlink="folHlink"/>
  <p:sldLayoutIdLst>
    <p:sldLayoutId id="2147487896" r:id="rId1"/>
    <p:sldLayoutId id="2147487897" r:id="rId2"/>
    <p:sldLayoutId id="2147487898" r:id="rId3"/>
    <p:sldLayoutId id="2147487899" r:id="rId4"/>
    <p:sldLayoutId id="2147487900" r:id="rId5"/>
    <p:sldLayoutId id="2147487901" r:id="rId6"/>
    <p:sldLayoutId id="2147487902" r:id="rId7"/>
    <p:sldLayoutId id="2147487903" r:id="rId8"/>
    <p:sldLayoutId id="2147487904" r:id="rId9"/>
    <p:sldLayoutId id="2147487905" r:id="rId10"/>
    <p:sldLayoutId id="2147487906" r:id="rId1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F8E1025F-788F-45C2-8800-F016B7ADC454}" type="slidenum">
              <a:rPr lang="en-US">
                <a:solidFill>
                  <a:srgbClr val="D6ECFF"/>
                </a:solidFill>
              </a:rPr>
              <a:pPr>
                <a:defRPr/>
              </a:pPr>
              <a:t>‹#›</a:t>
            </a:fld>
            <a:endParaRPr lang="en-US" dirty="0">
              <a:solidFill>
                <a:srgbClr val="D6ECFF"/>
              </a:solidFill>
            </a:endParaRPr>
          </a:p>
        </p:txBody>
      </p:sp>
    </p:spTree>
  </p:cSld>
  <p:clrMap bg1="dk1" tx1="lt1" bg2="dk2" tx2="lt2" accent1="accent1" accent2="accent2" accent3="accent3" accent4="accent4" accent5="accent5" accent6="accent6" hlink="hlink" folHlink="folHlink"/>
  <p:sldLayoutIdLst>
    <p:sldLayoutId id="2147487908" r:id="rId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12.jpe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hyperlink" Target="http://www.laskerfoundation.org/awards/currentwinners.htm" TargetMode="Externa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hyperlink" Target="http://www.ashg.org/"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25.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hyperlink" Target="http://www.acmg.net/"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9.png"/><Relationship Id="rId7" Type="http://schemas.openxmlformats.org/officeDocument/2006/relationships/image" Target="../media/image77.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69.png"/><Relationship Id="rId7"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70.png"/><Relationship Id="rId9"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1.xml"/><Relationship Id="rId1" Type="http://schemas.openxmlformats.org/officeDocument/2006/relationships/slideLayout" Target="../slideLayouts/slideLayout23.xml"/><Relationship Id="rId4" Type="http://schemas.microsoft.com/office/2007/relationships/hdphoto" Target="../media/hdphoto4.wdp"/></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3.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4.xml"/><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5.xml"/><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6.xml"/><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7.xml"/><Relationship Id="rId1" Type="http://schemas.openxmlformats.org/officeDocument/2006/relationships/slideLayout" Target="../slideLayouts/slideLayout39.xml"/><Relationship Id="rId5" Type="http://schemas.openxmlformats.org/officeDocument/2006/relationships/image" Target="../media/image95.png"/><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97.wmf"/></Relationships>
</file>

<file path=ppt/slides/_rels/slide5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98.wm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9.xml"/><Relationship Id="rId1" Type="http://schemas.openxmlformats.org/officeDocument/2006/relationships/slideLayout" Target="../slideLayouts/slideLayout6.xml"/><Relationship Id="rId5" Type="http://schemas.openxmlformats.org/officeDocument/2006/relationships/image" Target="../media/image119.png"/><Relationship Id="rId4" Type="http://schemas.openxmlformats.org/officeDocument/2006/relationships/image" Target="../media/image11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8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hyperlink" Target="http://consensus.nih.gov/2009/familyhistory.htm" TargetMode="External"/><Relationship Id="rId2" Type="http://schemas.openxmlformats.org/officeDocument/2006/relationships/notesSlide" Target="../notesSlides/notesSlide82.xml"/><Relationship Id="rId1" Type="http://schemas.openxmlformats.org/officeDocument/2006/relationships/slideLayout" Target="../slideLayouts/slideLayout6.xml"/><Relationship Id="rId5" Type="http://schemas.openxmlformats.org/officeDocument/2006/relationships/image" Target="../media/image127.gif"/><Relationship Id="rId4" Type="http://schemas.openxmlformats.org/officeDocument/2006/relationships/image" Target="../media/image126.jpeg"/></Relationships>
</file>

<file path=ppt/slides/_rels/slide8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3.xml"/><Relationship Id="rId1" Type="http://schemas.openxmlformats.org/officeDocument/2006/relationships/slideLayout" Target="../slideLayouts/slideLayout6.xml"/><Relationship Id="rId6" Type="http://schemas.openxmlformats.org/officeDocument/2006/relationships/image" Target="../media/image130.jpeg"/><Relationship Id="rId5" Type="http://schemas.openxmlformats.org/officeDocument/2006/relationships/hyperlink" Target="http://www.genome.gov/27544321" TargetMode="External"/><Relationship Id="rId4" Type="http://schemas.openxmlformats.org/officeDocument/2006/relationships/image" Target="../media/image129.jpeg"/></Relationships>
</file>

<file path=ppt/slides/_rels/slide8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7.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notesSlide" Target="../notesSlides/notesSlide88.xml"/><Relationship Id="rId7" Type="http://schemas.openxmlformats.org/officeDocument/2006/relationships/image" Target="../media/image137.jpeg"/><Relationship Id="rId2" Type="http://schemas.openxmlformats.org/officeDocument/2006/relationships/slideLayout" Target="../slideLayouts/slideLayout16.xml"/><Relationship Id="rId1" Type="http://schemas.openxmlformats.org/officeDocument/2006/relationships/tags" Target="../tags/tag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jpeg"/><Relationship Id="rId9" Type="http://schemas.openxmlformats.org/officeDocument/2006/relationships/image" Target="../media/image139.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0.xml"/><Relationship Id="rId1" Type="http://schemas.openxmlformats.org/officeDocument/2006/relationships/slideLayout" Target="../slideLayouts/slideLayout20.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9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1.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jpeg"/></Relationships>
</file>

<file path=ppt/slides/_rels/slide9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2.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5124" name="Rectangle 4"/>
          <p:cNvSpPr>
            <a:spLocks noGrp="1" noChangeArrowheads="1"/>
          </p:cNvSpPr>
          <p:nvPr>
            <p:ph type="ctrTitle"/>
          </p:nvPr>
        </p:nvSpPr>
        <p:spPr>
          <a:xfrm>
            <a:off x="0" y="1291391"/>
            <a:ext cx="9144000" cy="4891758"/>
          </a:xfrm>
          <a:effectLst/>
        </p:spPr>
        <p:txBody>
          <a:bodyPr/>
          <a:lstStyle/>
          <a:p>
            <a:pPr algn="ctr" eaLnBrk="1" fontAlgn="auto" hangingPunct="1">
              <a:spcAft>
                <a:spcPts val="0"/>
              </a:spcAft>
              <a:defRPr/>
            </a:pPr>
            <a:r>
              <a:rPr lang="en-US" sz="6000" cap="none" dirty="0" smtClean="0">
                <a:solidFill>
                  <a:schemeClr val="tx2">
                    <a:satMod val="200000"/>
                  </a:schemeClr>
                </a:solidFill>
                <a:latin typeface="Arial" pitchFamily="34" charset="0"/>
                <a:cs typeface="Arial" pitchFamily="34" charset="0"/>
              </a:rPr>
              <a:t>DIRECTOR’S REPORT</a:t>
            </a:r>
            <a:r>
              <a:rPr lang="en-US" sz="3600" cap="none" dirty="0" smtClean="0">
                <a:solidFill>
                  <a:schemeClr val="tx2">
                    <a:satMod val="200000"/>
                  </a:schemeClr>
                </a:solidFill>
                <a:latin typeface="Arial" pitchFamily="34" charset="0"/>
                <a:cs typeface="Arial" pitchFamily="34" charset="0"/>
              </a:rPr>
              <a:t/>
            </a:r>
            <a:br>
              <a:rPr lang="en-US" sz="3600" cap="none" dirty="0" smtClean="0">
                <a:solidFill>
                  <a:schemeClr val="tx2">
                    <a:satMod val="200000"/>
                  </a:schemeClr>
                </a:solidFill>
                <a:latin typeface="Arial" pitchFamily="34" charset="0"/>
                <a:cs typeface="Arial" pitchFamily="34" charset="0"/>
              </a:rPr>
            </a:br>
            <a:r>
              <a:rPr lang="en-US" sz="2000" cap="none" dirty="0" smtClean="0">
                <a:solidFill>
                  <a:schemeClr val="tx2">
                    <a:satMod val="200000"/>
                  </a:schemeClr>
                </a:solidFill>
                <a:latin typeface="Arial" pitchFamily="34" charset="0"/>
                <a:cs typeface="Arial" pitchFamily="34" charset="0"/>
              </a:rPr>
              <a:t/>
            </a:r>
            <a:br>
              <a:rPr lang="en-US" sz="2000" cap="none" dirty="0" smtClean="0">
                <a:solidFill>
                  <a:schemeClr val="tx2">
                    <a:satMod val="200000"/>
                  </a:schemeClr>
                </a:solidFill>
                <a:latin typeface="Arial" pitchFamily="34" charset="0"/>
                <a:cs typeface="Arial" pitchFamily="34" charset="0"/>
              </a:rPr>
            </a:br>
            <a:r>
              <a:rPr lang="en-US" sz="1050" cap="none" dirty="0" smtClean="0">
                <a:solidFill>
                  <a:schemeClr val="tx2">
                    <a:satMod val="200000"/>
                  </a:schemeClr>
                </a:solidFill>
                <a:latin typeface="Arial" pitchFamily="34" charset="0"/>
                <a:cs typeface="Arial" pitchFamily="34" charset="0"/>
              </a:rPr>
              <a:t/>
            </a:r>
            <a:br>
              <a:rPr lang="en-US" sz="1050" cap="none" dirty="0" smtClean="0">
                <a:solidFill>
                  <a:schemeClr val="tx2">
                    <a:satMod val="200000"/>
                  </a:schemeClr>
                </a:solidFill>
                <a:latin typeface="Arial" pitchFamily="34" charset="0"/>
                <a:cs typeface="Arial" pitchFamily="34" charset="0"/>
              </a:rPr>
            </a:br>
            <a:r>
              <a:rPr lang="en-US" sz="3600" cap="none" dirty="0" smtClean="0">
                <a:solidFill>
                  <a:schemeClr val="tx2">
                    <a:satMod val="200000"/>
                  </a:schemeClr>
                </a:solidFill>
                <a:effectLst/>
                <a:latin typeface="Arial" pitchFamily="34" charset="0"/>
                <a:cs typeface="Arial" pitchFamily="34" charset="0"/>
              </a:rPr>
              <a:t>National Advisory Council </a:t>
            </a:r>
            <a:br>
              <a:rPr lang="en-US" sz="3600" cap="none" dirty="0" smtClean="0">
                <a:solidFill>
                  <a:schemeClr val="tx2">
                    <a:satMod val="200000"/>
                  </a:schemeClr>
                </a:solidFill>
                <a:effectLst/>
                <a:latin typeface="Arial" pitchFamily="34" charset="0"/>
                <a:cs typeface="Arial" pitchFamily="34" charset="0"/>
              </a:rPr>
            </a:br>
            <a:r>
              <a:rPr lang="en-US" sz="3600" cap="none" dirty="0" smtClean="0">
                <a:solidFill>
                  <a:schemeClr val="tx2">
                    <a:satMod val="200000"/>
                  </a:schemeClr>
                </a:solidFill>
                <a:effectLst/>
                <a:latin typeface="Arial" pitchFamily="34" charset="0"/>
                <a:cs typeface="Arial" pitchFamily="34" charset="0"/>
              </a:rPr>
              <a:t>for Human Genome Research</a:t>
            </a:r>
            <a:br>
              <a:rPr lang="en-US" sz="3600" cap="none" dirty="0" smtClean="0">
                <a:solidFill>
                  <a:schemeClr val="tx2">
                    <a:satMod val="200000"/>
                  </a:schemeClr>
                </a:solidFill>
                <a:effectLst/>
                <a:latin typeface="Arial" pitchFamily="34" charset="0"/>
                <a:cs typeface="Arial" pitchFamily="34" charset="0"/>
              </a:rPr>
            </a:br>
            <a:r>
              <a:rPr lang="en-US" sz="2000" cap="none" dirty="0" smtClean="0">
                <a:solidFill>
                  <a:schemeClr val="tx2">
                    <a:satMod val="200000"/>
                  </a:schemeClr>
                </a:solidFill>
                <a:effectLst/>
                <a:latin typeface="Arial" pitchFamily="34" charset="0"/>
                <a:cs typeface="Arial" pitchFamily="34" charset="0"/>
              </a:rPr>
              <a:t/>
            </a:r>
            <a:br>
              <a:rPr lang="en-US" sz="2000" cap="none" dirty="0" smtClean="0">
                <a:solidFill>
                  <a:schemeClr val="tx2">
                    <a:satMod val="200000"/>
                  </a:schemeClr>
                </a:solidFill>
                <a:effectLst/>
                <a:latin typeface="Arial" pitchFamily="34" charset="0"/>
                <a:cs typeface="Arial" pitchFamily="34" charset="0"/>
              </a:rPr>
            </a:br>
            <a:r>
              <a:rPr lang="en-US" sz="3600" cap="none" dirty="0" smtClean="0">
                <a:solidFill>
                  <a:schemeClr val="tx2">
                    <a:satMod val="200000"/>
                  </a:schemeClr>
                </a:solidFill>
                <a:effectLst/>
                <a:latin typeface="Arial" pitchFamily="34" charset="0"/>
                <a:cs typeface="Arial" pitchFamily="34" charset="0"/>
              </a:rPr>
              <a:t>February 2012</a:t>
            </a:r>
            <a:br>
              <a:rPr lang="en-US" sz="3600" cap="none" dirty="0" smtClean="0">
                <a:solidFill>
                  <a:schemeClr val="tx2">
                    <a:satMod val="200000"/>
                  </a:schemeClr>
                </a:solidFill>
                <a:effectLst/>
                <a:latin typeface="Arial" pitchFamily="34" charset="0"/>
                <a:cs typeface="Arial" pitchFamily="34" charset="0"/>
              </a:rPr>
            </a:br>
            <a:r>
              <a:rPr lang="en-US" sz="2000" cap="none" dirty="0" smtClean="0">
                <a:solidFill>
                  <a:schemeClr val="tx2">
                    <a:satMod val="200000"/>
                  </a:schemeClr>
                </a:solidFill>
                <a:effectLst/>
                <a:latin typeface="Arial" pitchFamily="34" charset="0"/>
                <a:cs typeface="Arial" pitchFamily="34" charset="0"/>
              </a:rPr>
              <a:t/>
            </a:r>
            <a:br>
              <a:rPr lang="en-US" sz="2000" cap="none" dirty="0" smtClean="0">
                <a:solidFill>
                  <a:schemeClr val="tx2">
                    <a:satMod val="200000"/>
                  </a:schemeClr>
                </a:solidFill>
                <a:effectLst/>
                <a:latin typeface="Arial" pitchFamily="34" charset="0"/>
                <a:cs typeface="Arial" pitchFamily="34" charset="0"/>
              </a:rPr>
            </a:br>
            <a:r>
              <a:rPr lang="en-US" sz="3600" cap="none" dirty="0" smtClean="0">
                <a:solidFill>
                  <a:schemeClr val="tx2">
                    <a:satMod val="200000"/>
                  </a:schemeClr>
                </a:solidFill>
                <a:effectLst/>
                <a:latin typeface="Arial" pitchFamily="34" charset="0"/>
                <a:cs typeface="Arial" pitchFamily="34" charset="0"/>
              </a:rPr>
              <a:t>Eric Green, M.D., Ph.D.</a:t>
            </a:r>
            <a:br>
              <a:rPr lang="en-US" sz="3600" cap="none" dirty="0" smtClean="0">
                <a:solidFill>
                  <a:schemeClr val="tx2">
                    <a:satMod val="200000"/>
                  </a:schemeClr>
                </a:solidFill>
                <a:effectLst/>
                <a:latin typeface="Arial" pitchFamily="34" charset="0"/>
                <a:cs typeface="Arial" pitchFamily="34" charset="0"/>
              </a:rPr>
            </a:br>
            <a:r>
              <a:rPr lang="en-US" sz="3600" cap="none" dirty="0" smtClean="0">
                <a:solidFill>
                  <a:schemeClr val="tx2">
                    <a:satMod val="200000"/>
                  </a:schemeClr>
                </a:solidFill>
                <a:effectLst/>
                <a:latin typeface="Arial" pitchFamily="34" charset="0"/>
                <a:cs typeface="Arial" pitchFamily="34" charset="0"/>
              </a:rPr>
              <a:t>Director, NHGRI</a:t>
            </a:r>
            <a:r>
              <a:rPr lang="en-US" sz="3600" cap="none" dirty="0" smtClean="0">
                <a:solidFill>
                  <a:schemeClr val="tx2">
                    <a:satMod val="200000"/>
                  </a:schemeClr>
                </a:solidFill>
                <a:latin typeface="Arial" pitchFamily="34" charset="0"/>
                <a:cs typeface="Arial" pitchFamily="34" charset="0"/>
              </a:rPr>
              <a:t/>
            </a:r>
            <a:br>
              <a:rPr lang="en-US" sz="3600" cap="none" dirty="0" smtClean="0">
                <a:solidFill>
                  <a:schemeClr val="tx2">
                    <a:satMod val="200000"/>
                  </a:schemeClr>
                </a:solidFill>
                <a:latin typeface="Arial" pitchFamily="34" charset="0"/>
                <a:cs typeface="Arial" pitchFamily="34" charset="0"/>
              </a:rPr>
            </a:br>
            <a:r>
              <a:rPr lang="en-US" sz="3600" cap="none" dirty="0" smtClean="0">
                <a:solidFill>
                  <a:schemeClr val="tx2">
                    <a:satMod val="200000"/>
                  </a:schemeClr>
                </a:solidFill>
                <a:latin typeface="Arial" pitchFamily="34" charset="0"/>
                <a:cs typeface="Arial" pitchFamily="34" charset="0"/>
              </a:rPr>
              <a:t/>
            </a:r>
            <a:br>
              <a:rPr lang="en-US" sz="3600" cap="none" dirty="0" smtClean="0">
                <a:solidFill>
                  <a:schemeClr val="tx2">
                    <a:satMod val="200000"/>
                  </a:schemeClr>
                </a:solidFill>
                <a:latin typeface="Arial" pitchFamily="34" charset="0"/>
                <a:cs typeface="Arial" pitchFamily="34" charset="0"/>
              </a:rPr>
            </a:br>
            <a:r>
              <a:rPr lang="en-US" sz="3600" cap="none" dirty="0" smtClean="0">
                <a:solidFill>
                  <a:schemeClr val="tx2">
                    <a:satMod val="200000"/>
                  </a:schemeClr>
                </a:solidFill>
                <a:latin typeface="Arial" pitchFamily="34" charset="0"/>
                <a:cs typeface="Arial" pitchFamily="34" charset="0"/>
              </a:rPr>
              <a:t/>
            </a:r>
            <a:br>
              <a:rPr lang="en-US" sz="3600" cap="none" dirty="0" smtClean="0">
                <a:solidFill>
                  <a:schemeClr val="tx2">
                    <a:satMod val="200000"/>
                  </a:schemeClr>
                </a:solidFill>
                <a:latin typeface="Arial" pitchFamily="34" charset="0"/>
                <a:cs typeface="Arial" pitchFamily="34" charset="0"/>
              </a:rPr>
            </a:br>
            <a:endParaRPr lang="en-US" sz="3600" cap="none" dirty="0" smtClean="0">
              <a:solidFill>
                <a:schemeClr val="tx2">
                  <a:satMod val="200000"/>
                </a:schemeClr>
              </a:solidFill>
              <a:latin typeface="Arial" pitchFamily="34" charset="0"/>
              <a:cs typeface="Arial" pitchFamily="34" charset="0"/>
            </a:endParaRPr>
          </a:p>
        </p:txBody>
      </p:sp>
      <p:pic>
        <p:nvPicPr>
          <p:cNvPr id="10244" name="Picture 5" descr="topbanner.jpg"/>
          <p:cNvPicPr>
            <a:picLocks noChangeAspect="1"/>
          </p:cNvPicPr>
          <p:nvPr/>
        </p:nvPicPr>
        <p:blipFill>
          <a:blip r:embed="rId3" cstate="print">
            <a:extLst>
              <a:ext uri="{28A0092B-C50C-407E-A947-70E740481C1C}">
                <a14:useLocalDpi xmlns:a14="http://schemas.microsoft.com/office/drawing/2010/main" xmlns="" val="0"/>
              </a:ext>
            </a:extLst>
          </a:blip>
          <a:srcRect b="14151"/>
          <a:stretch>
            <a:fillRect/>
          </a:stretch>
        </p:blipFill>
        <p:spPr bwMode="auto">
          <a:xfrm>
            <a:off x="1588" y="0"/>
            <a:ext cx="9142412" cy="116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3" descr="helix at bottom new seq 2.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60309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44450"/>
            <a:ext cx="9144000" cy="762000"/>
          </a:xfrm>
          <a:prstGeom prst="rect">
            <a:avLst/>
          </a:prstGeom>
        </p:spPr>
        <p:txBody>
          <a:bodyPr/>
          <a:lstStyle/>
          <a:p>
            <a:pPr algn="ctr" fontAlgn="auto">
              <a:spcBef>
                <a:spcPts val="0"/>
              </a:spcBef>
              <a:spcAft>
                <a:spcPts val="0"/>
              </a:spcAft>
              <a:defRPr/>
            </a:pPr>
            <a:r>
              <a:rPr lang="en-US" sz="3600" spc="-100" dirty="0">
                <a:solidFill>
                  <a:srgbClr val="FFFF00"/>
                </a:solidFill>
                <a:latin typeface="Arial" charset="0"/>
                <a:cs typeface="Arial" pitchFamily="34" charset="0"/>
              </a:rPr>
              <a:t>NHGRI @ ICHG/ASHG</a:t>
            </a:r>
          </a:p>
        </p:txBody>
      </p:sp>
      <p:sp>
        <p:nvSpPr>
          <p:cNvPr id="9" name="Title 1"/>
          <p:cNvSpPr txBox="1">
            <a:spLocks/>
          </p:cNvSpPr>
          <p:nvPr/>
        </p:nvSpPr>
        <p:spPr bwMode="auto">
          <a:xfrm>
            <a:off x="276225" y="801688"/>
            <a:ext cx="8572500" cy="2960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463550" indent="-4635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lvl="1">
              <a:spcBef>
                <a:spcPts val="700"/>
              </a:spcBef>
              <a:buClr>
                <a:schemeClr val="tx2"/>
              </a:buClr>
              <a:buSzPct val="95000"/>
              <a:buFont typeface="Wingdings" pitchFamily="2" charset="2"/>
              <a:buChar char=""/>
            </a:pPr>
            <a:r>
              <a:rPr lang="en-US" sz="3200" dirty="0">
                <a:cs typeface="Arial" pitchFamily="34" charset="0"/>
              </a:rPr>
              <a:t>ELSI Concurrent Invited Session: </a:t>
            </a:r>
            <a:r>
              <a:rPr lang="en-US" sz="3200" dirty="0" smtClean="0">
                <a:cs typeface="Arial" pitchFamily="34" charset="0"/>
              </a:rPr>
              <a:t>	“</a:t>
            </a:r>
            <a:r>
              <a:rPr lang="en-US" sz="3200" dirty="0"/>
              <a:t>Emerging Ethical Issues in </a:t>
            </a:r>
            <a:r>
              <a:rPr lang="en-US" sz="3200" dirty="0" smtClean="0"/>
              <a:t>Large-	Scale </a:t>
            </a:r>
            <a:r>
              <a:rPr lang="en-US" sz="3200" dirty="0"/>
              <a:t>International Genomics </a:t>
            </a:r>
            <a:r>
              <a:rPr lang="en-US" sz="3200" dirty="0" smtClean="0"/>
              <a:t>	Research </a:t>
            </a:r>
            <a:r>
              <a:rPr lang="en-US" sz="3200" dirty="0"/>
              <a:t>Collaborations”</a:t>
            </a:r>
          </a:p>
          <a:p>
            <a:pPr lvl="1">
              <a:spcBef>
                <a:spcPts val="700"/>
              </a:spcBef>
              <a:buClr>
                <a:schemeClr val="tx2"/>
              </a:buClr>
              <a:buSzPct val="95000"/>
              <a:buFont typeface="Wingdings" pitchFamily="2" charset="2"/>
              <a:buChar char=""/>
            </a:pPr>
            <a:endParaRPr lang="en-US" sz="1200" dirty="0">
              <a:cs typeface="Arial" pitchFamily="34" charset="0"/>
            </a:endParaRPr>
          </a:p>
          <a:p>
            <a:pPr lvl="1">
              <a:spcBef>
                <a:spcPts val="700"/>
              </a:spcBef>
              <a:buClr>
                <a:schemeClr val="tx2"/>
              </a:buClr>
              <a:buSzPct val="95000"/>
              <a:buFont typeface="Wingdings" pitchFamily="2" charset="2"/>
              <a:buChar char=""/>
            </a:pPr>
            <a:r>
              <a:rPr lang="en-US" sz="3200" dirty="0">
                <a:cs typeface="Arial" pitchFamily="34" charset="0"/>
              </a:rPr>
              <a:t>1000 Genomes Meeting &amp; Tutorial</a:t>
            </a:r>
          </a:p>
        </p:txBody>
      </p:sp>
      <p:sp>
        <p:nvSpPr>
          <p:cNvPr id="6" name="TextBox 5"/>
          <p:cNvSpPr txBox="1"/>
          <p:nvPr/>
        </p:nvSpPr>
        <p:spPr>
          <a:xfrm>
            <a:off x="7381875" y="6367463"/>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a:t>
            </a:r>
            <a:endParaRPr lang="en-US" sz="2000" dirty="0">
              <a:solidFill>
                <a:schemeClr val="accent4">
                  <a:lumMod val="40000"/>
                  <a:lumOff val="60000"/>
                </a:schemeClr>
              </a:solidFill>
              <a:latin typeface="Arial" charset="0"/>
            </a:endParaRPr>
          </a:p>
        </p:txBody>
      </p:sp>
      <p:grpSp>
        <p:nvGrpSpPr>
          <p:cNvPr id="2" name="Group 10"/>
          <p:cNvGrpSpPr>
            <a:grpSpLocks/>
          </p:cNvGrpSpPr>
          <p:nvPr/>
        </p:nvGrpSpPr>
        <p:grpSpPr bwMode="auto">
          <a:xfrm>
            <a:off x="244475" y="4035425"/>
            <a:ext cx="4806950" cy="2203450"/>
            <a:chOff x="430306" y="2079812"/>
            <a:chExt cx="6831106" cy="3299010"/>
          </a:xfrm>
          <a:effectLst>
            <a:glow rad="139700">
              <a:schemeClr val="accent6">
                <a:satMod val="175000"/>
                <a:alpha val="40000"/>
              </a:schemeClr>
            </a:glow>
          </a:effectLst>
        </p:grpSpPr>
        <p:pic>
          <p:nvPicPr>
            <p:cNvPr id="327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l="12646" t="13618" r="31323" b="42120"/>
            <a:stretch>
              <a:fillRect/>
            </a:stretch>
          </p:blipFill>
          <p:spPr bwMode="auto">
            <a:xfrm>
              <a:off x="430306" y="2079812"/>
              <a:ext cx="6831106" cy="3263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l="24265" t="61652" r="23824" b="35918"/>
            <a:stretch>
              <a:fillRect/>
            </a:stretch>
          </p:blipFill>
          <p:spPr bwMode="auto">
            <a:xfrm>
              <a:off x="591670" y="5199527"/>
              <a:ext cx="6329082" cy="179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l="68382" t="13618" r="14853" b="77625"/>
            <a:stretch>
              <a:fillRect/>
            </a:stretch>
          </p:blipFill>
          <p:spPr bwMode="auto">
            <a:xfrm>
              <a:off x="2635624" y="2097741"/>
              <a:ext cx="2043953" cy="6454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2774" name="Picture 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70513" y="4035425"/>
            <a:ext cx="3521075" cy="2219325"/>
          </a:xfrm>
          <a:prstGeom prst="rect">
            <a:avLst/>
          </a:prstGeom>
          <a:noFill/>
          <a:ln>
            <a:noFill/>
          </a:ln>
          <a:effectLst>
            <a:glow rad="139700">
              <a:schemeClr val="accent6">
                <a:satMod val="175000"/>
                <a:alpha val="40000"/>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par>
                                <p:cTn id="17" presetID="2" presetClass="entr" presetSubtype="4" fill="hold" nodeType="withEffect">
                                  <p:stCondLst>
                                    <p:cond delay="0"/>
                                  </p:stCondLst>
                                  <p:childTnLst>
                                    <p:set>
                                      <p:cBhvr>
                                        <p:cTn id="18" dur="1" fill="hold">
                                          <p:stCondLst>
                                            <p:cond delay="0"/>
                                          </p:stCondLst>
                                        </p:cTn>
                                        <p:tgtEl>
                                          <p:spTgt spid="32774"/>
                                        </p:tgtEl>
                                        <p:attrNameLst>
                                          <p:attrName>style.visibility</p:attrName>
                                        </p:attrNameLst>
                                      </p:cBhvr>
                                      <p:to>
                                        <p:strVal val="visible"/>
                                      </p:to>
                                    </p:set>
                                    <p:anim calcmode="lin" valueType="num">
                                      <p:cBhvr additive="base">
                                        <p:cTn id="19" dur="500" fill="hold"/>
                                        <p:tgtEl>
                                          <p:spTgt spid="32774"/>
                                        </p:tgtEl>
                                        <p:attrNameLst>
                                          <p:attrName>ppt_x</p:attrName>
                                        </p:attrNameLst>
                                      </p:cBhvr>
                                      <p:tavLst>
                                        <p:tav tm="0">
                                          <p:val>
                                            <p:strVal val="#ppt_x"/>
                                          </p:val>
                                        </p:tav>
                                        <p:tav tm="100000">
                                          <p:val>
                                            <p:strVal val="#ppt_x"/>
                                          </p:val>
                                        </p:tav>
                                      </p:tavLst>
                                    </p:anim>
                                    <p:anim calcmode="lin" valueType="num">
                                      <p:cBhvr additive="base">
                                        <p:cTn id="20" dur="500" fill="hold"/>
                                        <p:tgtEl>
                                          <p:spTgt spid="327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4"/>
          <p:cNvSpPr>
            <a:spLocks noGrp="1"/>
          </p:cNvSpPr>
          <p:nvPr>
            <p:ph type="title"/>
          </p:nvPr>
        </p:nvSpPr>
        <p:spPr>
          <a:xfrm>
            <a:off x="0" y="76200"/>
            <a:ext cx="9144000" cy="1206500"/>
          </a:xfrm>
        </p:spPr>
        <p:txBody>
          <a:bodyPr wrap="square" lIns="91440" tIns="45720" rIns="91440" bIns="45720" numCol="1" anchorCtr="0" compatLnSpc="1">
            <a:prstTxWarp prst="textNoShape">
              <a:avLst/>
            </a:prstTxWarp>
          </a:bodyPr>
          <a:lstStyle/>
          <a:p>
            <a:pPr algn="ctr">
              <a:defRPr/>
            </a:pPr>
            <a:r>
              <a:rPr lang="en-US" sz="3600" b="1" i="1" dirty="0" smtClean="0">
                <a:solidFill>
                  <a:srgbClr val="FFFF00"/>
                </a:solidFill>
                <a:latin typeface="Arial" charset="0"/>
                <a:cs typeface="Arial" charset="0"/>
              </a:rPr>
              <a:t>Cell</a:t>
            </a:r>
            <a:r>
              <a:rPr lang="en-US" sz="3600" b="1" dirty="0" smtClean="0">
                <a:solidFill>
                  <a:srgbClr val="FFFF00"/>
                </a:solidFill>
                <a:latin typeface="Arial" charset="0"/>
                <a:cs typeface="Arial" charset="0"/>
              </a:rPr>
              <a:t> Commentary on Clinical Genomics</a:t>
            </a:r>
          </a:p>
        </p:txBody>
      </p:sp>
      <p:sp>
        <p:nvSpPr>
          <p:cNvPr id="81923" name="TextBox 4"/>
          <p:cNvSpPr txBox="1">
            <a:spLocks noChangeArrowheads="1"/>
          </p:cNvSpPr>
          <p:nvPr/>
        </p:nvSpPr>
        <p:spPr bwMode="auto">
          <a:xfrm>
            <a:off x="7400925" y="6361113"/>
            <a:ext cx="165301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a:solidFill>
                  <a:srgbClr val="8BE6FF"/>
                </a:solidFill>
                <a:ea typeface="ＭＳ Ｐゴシック" pitchFamily="34" charset="-128"/>
              </a:rPr>
              <a:t>Document </a:t>
            </a:r>
            <a:r>
              <a:rPr lang="en-US" sz="2000" dirty="0" smtClean="0">
                <a:solidFill>
                  <a:srgbClr val="8BE6FF"/>
                </a:solidFill>
                <a:ea typeface="ＭＳ Ｐゴシック" pitchFamily="34" charset="-128"/>
              </a:rPr>
              <a:t>3</a:t>
            </a:r>
            <a:endParaRPr lang="en-US" sz="2000" dirty="0">
              <a:solidFill>
                <a:srgbClr val="8BE6FF"/>
              </a:solidFill>
              <a:ea typeface="ＭＳ Ｐゴシック" pitchFamily="34" charset="-128"/>
            </a:endParaRPr>
          </a:p>
        </p:txBody>
      </p:sp>
      <p:pic>
        <p:nvPicPr>
          <p:cNvPr id="8192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19426" t="13600" r="19958" b="40984"/>
          <a:stretch>
            <a:fillRect/>
          </a:stretch>
        </p:blipFill>
        <p:spPr bwMode="auto">
          <a:xfrm>
            <a:off x="358775" y="1758950"/>
            <a:ext cx="8413750" cy="3941763"/>
          </a:xfrm>
          <a:prstGeom prst="rect">
            <a:avLst/>
          </a:prstGeom>
          <a:noFill/>
          <a:ln w="76200" cmpd="tri">
            <a:solidFill>
              <a:srgbClr val="66FF33"/>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1924"/>
                                        </p:tgtEl>
                                        <p:attrNameLst>
                                          <p:attrName>style.visibility</p:attrName>
                                        </p:attrNameLst>
                                      </p:cBhvr>
                                      <p:to>
                                        <p:strVal val="visible"/>
                                      </p:to>
                                    </p:set>
                                    <p:animEffect transition="in" filter="wipe(up)">
                                      <p:cBhvr>
                                        <p:cTn id="7" dur="5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00925" y="6373813"/>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a:t>
            </a:r>
            <a:endParaRPr lang="en-US" sz="2000" dirty="0">
              <a:solidFill>
                <a:schemeClr val="accent4">
                  <a:lumMod val="40000"/>
                  <a:lumOff val="60000"/>
                </a:schemeClr>
              </a:solidFill>
              <a:latin typeface="Arial" charset="0"/>
            </a:endParaRPr>
          </a:p>
        </p:txBody>
      </p:sp>
      <p:sp>
        <p:nvSpPr>
          <p:cNvPr id="93187" name="Rectangle 2"/>
          <p:cNvSpPr txBox="1">
            <a:spLocks noChangeArrowheads="1"/>
          </p:cNvSpPr>
          <p:nvPr/>
        </p:nvSpPr>
        <p:spPr bwMode="auto">
          <a:xfrm>
            <a:off x="25400" y="76200"/>
            <a:ext cx="9144000" cy="81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3600" dirty="0">
                <a:solidFill>
                  <a:srgbClr val="FFFF00"/>
                </a:solidFill>
                <a:cs typeface="Arial" pitchFamily="34" charset="0"/>
              </a:rPr>
              <a:t>Bettie </a:t>
            </a:r>
            <a:r>
              <a:rPr lang="en-US" sz="3600" dirty="0" smtClean="0">
                <a:solidFill>
                  <a:srgbClr val="FFFF00"/>
                </a:solidFill>
                <a:cs typeface="Arial" pitchFamily="34" charset="0"/>
              </a:rPr>
              <a:t>Graham: Beyond Genomics</a:t>
            </a:r>
            <a:endParaRPr lang="en-US" sz="3600" dirty="0">
              <a:solidFill>
                <a:srgbClr val="FFFF00"/>
              </a:solidFill>
              <a:cs typeface="Arial" pitchFamily="34" charset="0"/>
            </a:endParaRPr>
          </a:p>
        </p:txBody>
      </p:sp>
      <p:pic>
        <p:nvPicPr>
          <p:cNvPr id="97283" name="Picture 3"/>
          <p:cNvPicPr>
            <a:picLocks noChangeAspect="1" noChangeArrowheads="1"/>
          </p:cNvPicPr>
          <p:nvPr/>
        </p:nvPicPr>
        <p:blipFill>
          <a:blip r:embed="rId3" cstate="print"/>
          <a:srcRect l="19251" t="8344" r="9933" b="3362"/>
          <a:stretch>
            <a:fillRect/>
          </a:stretch>
        </p:blipFill>
        <p:spPr bwMode="auto">
          <a:xfrm>
            <a:off x="203200" y="1609167"/>
            <a:ext cx="4413155" cy="3681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7284" name="Picture 2"/>
          <p:cNvPicPr>
            <a:picLocks noChangeAspect="1" noChangeArrowheads="1"/>
          </p:cNvPicPr>
          <p:nvPr/>
        </p:nvPicPr>
        <p:blipFill>
          <a:blip r:embed="rId4" cstate="print"/>
          <a:srcRect l="36501" t="19868" r="19875" b="50623"/>
          <a:stretch>
            <a:fillRect/>
          </a:stretch>
        </p:blipFill>
        <p:spPr bwMode="auto">
          <a:xfrm>
            <a:off x="4843770" y="1221023"/>
            <a:ext cx="4112610" cy="1738077"/>
          </a:xfrm>
          <a:prstGeom prst="rect">
            <a:avLst/>
          </a:prstGeom>
          <a:ln>
            <a:noFill/>
          </a:ln>
          <a:effectLst>
            <a:softEdge rad="112500"/>
          </a:effectLst>
        </p:spPr>
      </p:pic>
      <p:pic>
        <p:nvPicPr>
          <p:cNvPr id="97287" name="Picture 7" descr="Bettie's 3rd Place World Championship Medal"/>
          <p:cNvPicPr>
            <a:picLocks noChangeAspect="1" noChangeArrowheads="1"/>
          </p:cNvPicPr>
          <p:nvPr/>
        </p:nvPicPr>
        <p:blipFill>
          <a:blip r:embed="rId5" cstate="print"/>
          <a:srcRect l="5524" r="4571" b="5089"/>
          <a:stretch>
            <a:fillRect/>
          </a:stretch>
        </p:blipFill>
        <p:spPr bwMode="auto">
          <a:xfrm>
            <a:off x="5635185" y="3454400"/>
            <a:ext cx="2529781" cy="2394861"/>
          </a:xfrm>
          <a:prstGeom prst="rect">
            <a:avLst/>
          </a:prstGeom>
          <a:ln>
            <a:noFill/>
          </a:ln>
          <a:effectLst>
            <a:softEdge rad="112500"/>
          </a:effec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7284"/>
                                        </p:tgtEl>
                                        <p:attrNameLst>
                                          <p:attrName>style.visibility</p:attrName>
                                        </p:attrNameLst>
                                      </p:cBhvr>
                                      <p:to>
                                        <p:strVal val="visible"/>
                                      </p:to>
                                    </p:set>
                                    <p:anim calcmode="lin" valueType="num">
                                      <p:cBhvr additive="base">
                                        <p:cTn id="7" dur="500" fill="hold"/>
                                        <p:tgtEl>
                                          <p:spTgt spid="97284"/>
                                        </p:tgtEl>
                                        <p:attrNameLst>
                                          <p:attrName>ppt_x</p:attrName>
                                        </p:attrNameLst>
                                      </p:cBhvr>
                                      <p:tavLst>
                                        <p:tav tm="0">
                                          <p:val>
                                            <p:strVal val="1+#ppt_w/2"/>
                                          </p:val>
                                        </p:tav>
                                        <p:tav tm="100000">
                                          <p:val>
                                            <p:strVal val="#ppt_x"/>
                                          </p:val>
                                        </p:tav>
                                      </p:tavLst>
                                    </p:anim>
                                    <p:anim calcmode="lin" valueType="num">
                                      <p:cBhvr additive="base">
                                        <p:cTn id="8" dur="500" fill="hold"/>
                                        <p:tgtEl>
                                          <p:spTgt spid="9728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7283"/>
                                        </p:tgtEl>
                                        <p:attrNameLst>
                                          <p:attrName>style.visibility</p:attrName>
                                        </p:attrNameLst>
                                      </p:cBhvr>
                                      <p:to>
                                        <p:strVal val="visible"/>
                                      </p:to>
                                    </p:set>
                                    <p:animEffect transition="in" filter="wipe(up)">
                                      <p:cBhvr>
                                        <p:cTn id="13" dur="500"/>
                                        <p:tgtEl>
                                          <p:spTgt spid="97283"/>
                                        </p:tgtEl>
                                      </p:cBhvr>
                                    </p:animEffect>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97287"/>
                                        </p:tgtEl>
                                        <p:attrNameLst>
                                          <p:attrName>style.visibility</p:attrName>
                                        </p:attrNameLst>
                                      </p:cBhvr>
                                      <p:to>
                                        <p:strVal val="visible"/>
                                      </p:to>
                                    </p:set>
                                    <p:anim calcmode="lin" valueType="num">
                                      <p:cBhvr additive="base">
                                        <p:cTn id="17" dur="500" fill="hold"/>
                                        <p:tgtEl>
                                          <p:spTgt spid="97287"/>
                                        </p:tgtEl>
                                        <p:attrNameLst>
                                          <p:attrName>ppt_x</p:attrName>
                                        </p:attrNameLst>
                                      </p:cBhvr>
                                      <p:tavLst>
                                        <p:tav tm="0">
                                          <p:val>
                                            <p:strVal val="1+#ppt_w/2"/>
                                          </p:val>
                                        </p:tav>
                                        <p:tav tm="100000">
                                          <p:val>
                                            <p:strVal val="#ppt_x"/>
                                          </p:val>
                                        </p:tav>
                                      </p:tavLst>
                                    </p:anim>
                                    <p:anim calcmode="lin" valueType="num">
                                      <p:cBhvr additive="base">
                                        <p:cTn id="18" dur="500" fill="hold"/>
                                        <p:tgtEl>
                                          <p:spTgt spid="972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pic>
        <p:nvPicPr>
          <p:cNvPr id="20483" name="Picture 3" descr="helix at bottom new seq 2.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4" name="Rectangle 4"/>
          <p:cNvSpPr>
            <a:spLocks noChangeArrowheads="1"/>
          </p:cNvSpPr>
          <p:nvPr/>
        </p:nvSpPr>
        <p:spPr bwMode="auto">
          <a:xfrm>
            <a:off x="606425" y="331788"/>
            <a:ext cx="8035925" cy="557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016000" indent="-1016000">
              <a:lnSpc>
                <a:spcPct val="125000"/>
              </a:lnSpc>
              <a:buFontTx/>
              <a:buAutoNum type="romanUcPeriod"/>
            </a:pPr>
            <a:r>
              <a:rPr lang="en-US" sz="4000" b="0">
                <a:solidFill>
                  <a:srgbClr val="808080"/>
                </a:solidFill>
              </a:rPr>
              <a:t>General NHGRI Updates</a:t>
            </a:r>
          </a:p>
          <a:p>
            <a:pPr marL="1016000" indent="-1016000">
              <a:lnSpc>
                <a:spcPct val="125000"/>
              </a:lnSpc>
              <a:buFontTx/>
              <a:buAutoNum type="romanUcPeriod"/>
            </a:pPr>
            <a:r>
              <a:rPr lang="en-US" sz="4000">
                <a:solidFill>
                  <a:srgbClr val="C1EEFF"/>
                </a:solidFill>
              </a:rPr>
              <a:t>General NIH Updates</a:t>
            </a:r>
          </a:p>
          <a:p>
            <a:pPr marL="1016000" indent="-1016000">
              <a:lnSpc>
                <a:spcPct val="125000"/>
              </a:lnSpc>
              <a:buFontTx/>
              <a:buAutoNum type="romanUcPeriod"/>
            </a:pPr>
            <a:r>
              <a:rPr lang="en-US" sz="4000" b="0">
                <a:solidFill>
                  <a:srgbClr val="808080"/>
                </a:solidFill>
              </a:rPr>
              <a:t>Genomics Updates</a:t>
            </a:r>
          </a:p>
          <a:p>
            <a:pPr marL="1016000" indent="-1016000">
              <a:lnSpc>
                <a:spcPct val="125000"/>
              </a:lnSpc>
              <a:buFontTx/>
              <a:buAutoNum type="romanUcPeriod"/>
            </a:pPr>
            <a:r>
              <a:rPr lang="en-US" sz="4000" b="0">
                <a:solidFill>
                  <a:srgbClr val="808080"/>
                </a:solidFill>
              </a:rPr>
              <a:t>NHGRI Extramural Program</a:t>
            </a:r>
          </a:p>
          <a:p>
            <a:pPr marL="1016000" indent="-1016000">
              <a:lnSpc>
                <a:spcPct val="125000"/>
              </a:lnSpc>
              <a:buFontTx/>
              <a:buAutoNum type="romanUcPeriod"/>
            </a:pPr>
            <a:r>
              <a:rPr lang="en-US" sz="4000" b="0">
                <a:solidFill>
                  <a:srgbClr val="808080"/>
                </a:solidFill>
              </a:rPr>
              <a:t>NIH Common Fund Programs</a:t>
            </a:r>
          </a:p>
          <a:p>
            <a:pPr marL="1016000" indent="-1016000">
              <a:lnSpc>
                <a:spcPct val="125000"/>
              </a:lnSpc>
              <a:buFontTx/>
              <a:buAutoNum type="romanUcPeriod"/>
            </a:pPr>
            <a:r>
              <a:rPr lang="en-US" sz="4000" b="0">
                <a:solidFill>
                  <a:srgbClr val="808080"/>
                </a:solidFill>
              </a:rPr>
              <a:t>NHGRI Office of the Director</a:t>
            </a:r>
          </a:p>
          <a:p>
            <a:pPr marL="1016000" indent="-1016000">
              <a:lnSpc>
                <a:spcPct val="125000"/>
              </a:lnSpc>
              <a:buFontTx/>
              <a:buAutoNum type="romanUcPeriod"/>
            </a:pPr>
            <a:r>
              <a:rPr lang="en-US" sz="4000" b="0">
                <a:solidFill>
                  <a:srgbClr val="808080"/>
                </a:solidFill>
              </a:rPr>
              <a:t>NHGRI Intramural Program</a:t>
            </a:r>
          </a:p>
        </p:txBody>
      </p:sp>
    </p:spTree>
  </p:cSld>
  <p:clrMapOvr>
    <a:masterClrMapping/>
  </p:clrMapOvr>
  <p:transition spd="slow">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4"/>
          <p:cNvSpPr>
            <a:spLocks noGrp="1"/>
          </p:cNvSpPr>
          <p:nvPr>
            <p:ph type="title"/>
          </p:nvPr>
        </p:nvSpPr>
        <p:spPr>
          <a:xfrm>
            <a:off x="0" y="50800"/>
            <a:ext cx="9144000" cy="120650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NIH’s National Center for Advancing Translational Sciences (NCATS)</a:t>
            </a:r>
          </a:p>
        </p:txBody>
      </p:sp>
      <p:sp>
        <p:nvSpPr>
          <p:cNvPr id="22531" name="TextBox 4"/>
          <p:cNvSpPr txBox="1">
            <a:spLocks noChangeArrowheads="1"/>
          </p:cNvSpPr>
          <p:nvPr/>
        </p:nvSpPr>
        <p:spPr bwMode="auto">
          <a:xfrm>
            <a:off x="7400925" y="6361113"/>
            <a:ext cx="165301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a:solidFill>
                  <a:srgbClr val="8BE6FF"/>
                </a:solidFill>
                <a:ea typeface="ＭＳ Ｐゴシック" pitchFamily="34" charset="-128"/>
              </a:rPr>
              <a:t>Document </a:t>
            </a:r>
            <a:r>
              <a:rPr lang="en-US" sz="2000" dirty="0" smtClean="0">
                <a:solidFill>
                  <a:srgbClr val="8BE6FF"/>
                </a:solidFill>
                <a:ea typeface="ＭＳ Ｐゴシック" pitchFamily="34" charset="-128"/>
              </a:rPr>
              <a:t>5</a:t>
            </a:r>
            <a:endParaRPr lang="en-US" sz="2000" dirty="0">
              <a:solidFill>
                <a:srgbClr val="8BE6FF"/>
              </a:solidFill>
              <a:ea typeface="ＭＳ Ｐゴシック" pitchFamily="34" charset="-128"/>
            </a:endParaRPr>
          </a:p>
        </p:txBody>
      </p:sp>
      <p:grpSp>
        <p:nvGrpSpPr>
          <p:cNvPr id="2" name="Group 9"/>
          <p:cNvGrpSpPr>
            <a:grpSpLocks/>
          </p:cNvGrpSpPr>
          <p:nvPr/>
        </p:nvGrpSpPr>
        <p:grpSpPr bwMode="auto">
          <a:xfrm>
            <a:off x="285750" y="1428750"/>
            <a:ext cx="8489950" cy="4883150"/>
            <a:chOff x="285750" y="1428749"/>
            <a:chExt cx="8489816" cy="4882993"/>
          </a:xfrm>
        </p:grpSpPr>
        <p:pic>
          <p:nvPicPr>
            <p:cNvPr id="22533" name="Picture 9" descr="NCATS Strip.bmp"/>
            <p:cNvPicPr>
              <a:picLocks noChangeAspect="1"/>
            </p:cNvPicPr>
            <p:nvPr/>
          </p:nvPicPr>
          <p:blipFill>
            <a:blip r:embed="rId3" cstate="print">
              <a:extLst>
                <a:ext uri="{28A0092B-C50C-407E-A947-70E740481C1C}">
                  <a14:useLocalDpi xmlns:a14="http://schemas.microsoft.com/office/drawing/2010/main" xmlns="" val="0"/>
                </a:ext>
              </a:extLst>
            </a:blip>
            <a:srcRect l="17590" r="68507"/>
            <a:stretch>
              <a:fillRect/>
            </a:stretch>
          </p:blipFill>
          <p:spPr bwMode="auto">
            <a:xfrm>
              <a:off x="7334250" y="3981450"/>
              <a:ext cx="1424179" cy="22479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4"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l="12633" t="36234" r="36032" b="3488"/>
            <a:stretch>
              <a:fillRect/>
            </a:stretch>
          </p:blipFill>
          <p:spPr bwMode="auto">
            <a:xfrm>
              <a:off x="285750" y="1428749"/>
              <a:ext cx="6877050" cy="4882993"/>
            </a:xfrm>
            <a:prstGeom prst="rect">
              <a:avLst/>
            </a:prstGeom>
            <a:noFill/>
            <a:ln w="25400" cmpd="thickThin">
              <a:solidFill>
                <a:schemeClr val="tx2">
                  <a:lumMod val="50000"/>
                </a:schemeClr>
              </a:solidFill>
              <a:miter lim="800000"/>
              <a:headEnd/>
              <a:tailEnd/>
            </a:ln>
            <a:extLst>
              <a:ext uri="{909E8E84-426E-40DD-AFC4-6F175D3DCCD1}">
                <a14:hiddenFill xmlns:a14="http://schemas.microsoft.com/office/drawing/2010/main" xmlns="">
                  <a:solidFill>
                    <a:srgbClr val="FFFFFF"/>
                  </a:solidFill>
                </a14:hiddenFill>
              </a:ext>
            </a:extLst>
          </p:spPr>
        </p:pic>
        <p:pic>
          <p:nvPicPr>
            <p:cNvPr id="22535" name="Picture 9" descr="NCATS Strip.bmp"/>
            <p:cNvPicPr>
              <a:picLocks noChangeAspect="1"/>
            </p:cNvPicPr>
            <p:nvPr/>
          </p:nvPicPr>
          <p:blipFill>
            <a:blip r:embed="rId3" cstate="print">
              <a:extLst>
                <a:ext uri="{28A0092B-C50C-407E-A947-70E740481C1C}">
                  <a14:useLocalDpi xmlns:a14="http://schemas.microsoft.com/office/drawing/2010/main" xmlns="" val="0"/>
                </a:ext>
              </a:extLst>
            </a:blip>
            <a:srcRect r="85928"/>
            <a:stretch>
              <a:fillRect/>
            </a:stretch>
          </p:blipFill>
          <p:spPr bwMode="auto">
            <a:xfrm>
              <a:off x="7334016" y="1562100"/>
              <a:ext cx="1441550" cy="22479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875" y="50800"/>
            <a:ext cx="9144000" cy="113030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Relocation of Programs from the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National Center for Research Resources</a:t>
            </a:r>
          </a:p>
        </p:txBody>
      </p:sp>
      <p:sp>
        <p:nvSpPr>
          <p:cNvPr id="9" name="TextBox 8"/>
          <p:cNvSpPr txBox="1"/>
          <p:nvPr/>
        </p:nvSpPr>
        <p:spPr>
          <a:xfrm>
            <a:off x="7362825" y="6365875"/>
            <a:ext cx="1704975" cy="400050"/>
          </a:xfrm>
          <a:prstGeom prst="rect">
            <a:avLst/>
          </a:prstGeom>
          <a:noFill/>
        </p:spPr>
        <p:txBody>
          <a:bodyPr wrap="square">
            <a:spAutoFit/>
          </a:bodyPr>
          <a:lstStyle/>
          <a:p>
            <a:pPr>
              <a:defRPr/>
            </a:pPr>
            <a:r>
              <a:rPr lang="en-US" sz="2000" dirty="0">
                <a:solidFill>
                  <a:schemeClr val="accent4">
                    <a:lumMod val="40000"/>
                    <a:lumOff val="60000"/>
                  </a:schemeClr>
                </a:solidFill>
                <a:latin typeface="Arial" charset="0"/>
              </a:rPr>
              <a:t>Document 5</a:t>
            </a:r>
          </a:p>
        </p:txBody>
      </p:sp>
      <p:pic>
        <p:nvPicPr>
          <p:cNvPr id="23557"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l="9132" r="10503" b="3781"/>
          <a:stretch>
            <a:fillRect/>
          </a:stretch>
        </p:blipFill>
        <p:spPr bwMode="auto">
          <a:xfrm>
            <a:off x="520700" y="2193637"/>
            <a:ext cx="2743200" cy="31835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8" name="Title 1"/>
          <p:cNvSpPr txBox="1">
            <a:spLocks/>
          </p:cNvSpPr>
          <p:nvPr/>
        </p:nvSpPr>
        <p:spPr bwMode="auto">
          <a:xfrm>
            <a:off x="6591300" y="1874839"/>
            <a:ext cx="2082800" cy="3821111"/>
          </a:xfrm>
          <a:prstGeom prst="rect">
            <a:avLst/>
          </a:prstGeom>
          <a:solidFill>
            <a:srgbClr val="7E0000"/>
          </a:solidFill>
          <a:ln>
            <a:noFill/>
          </a:ln>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ts val="700"/>
              </a:spcBef>
              <a:buClr>
                <a:schemeClr val="tx2"/>
              </a:buClr>
              <a:buSzPct val="95000"/>
            </a:pPr>
            <a:r>
              <a:rPr lang="en-US" sz="3000" dirty="0"/>
              <a:t>NCATS</a:t>
            </a:r>
          </a:p>
          <a:p>
            <a:pPr algn="ctr">
              <a:spcBef>
                <a:spcPts val="700"/>
              </a:spcBef>
              <a:buClr>
                <a:schemeClr val="tx2"/>
              </a:buClr>
              <a:buSzPct val="95000"/>
            </a:pPr>
            <a:r>
              <a:rPr lang="en-US" sz="3000" dirty="0"/>
              <a:t>DPCPSI</a:t>
            </a:r>
          </a:p>
          <a:p>
            <a:pPr algn="ctr">
              <a:spcBef>
                <a:spcPts val="700"/>
              </a:spcBef>
              <a:buClr>
                <a:schemeClr val="tx2"/>
              </a:buClr>
              <a:buSzPct val="95000"/>
            </a:pPr>
            <a:r>
              <a:rPr lang="en-US" sz="3000" dirty="0"/>
              <a:t>NIBIB</a:t>
            </a:r>
          </a:p>
          <a:p>
            <a:pPr algn="ctr">
              <a:spcBef>
                <a:spcPts val="700"/>
              </a:spcBef>
              <a:buClr>
                <a:schemeClr val="tx2"/>
              </a:buClr>
              <a:buSzPct val="95000"/>
            </a:pPr>
            <a:r>
              <a:rPr lang="en-US" sz="3000" dirty="0"/>
              <a:t>NIGMS</a:t>
            </a:r>
          </a:p>
          <a:p>
            <a:pPr algn="ctr">
              <a:spcBef>
                <a:spcPts val="700"/>
              </a:spcBef>
              <a:buClr>
                <a:schemeClr val="tx2"/>
              </a:buClr>
              <a:buSzPct val="95000"/>
            </a:pPr>
            <a:r>
              <a:rPr lang="en-US" sz="3000" dirty="0"/>
              <a:t>NIMHD</a:t>
            </a:r>
          </a:p>
          <a:p>
            <a:pPr algn="ctr">
              <a:spcBef>
                <a:spcPts val="700"/>
              </a:spcBef>
              <a:buClr>
                <a:schemeClr val="tx2"/>
              </a:buClr>
              <a:buSzPct val="95000"/>
            </a:pPr>
            <a:r>
              <a:rPr lang="en-US" sz="3000" dirty="0"/>
              <a:t>NIDDK</a:t>
            </a:r>
          </a:p>
          <a:p>
            <a:pPr algn="ctr">
              <a:spcBef>
                <a:spcPts val="700"/>
              </a:spcBef>
              <a:buClr>
                <a:schemeClr val="tx2"/>
              </a:buClr>
              <a:buSzPct val="95000"/>
            </a:pPr>
            <a:r>
              <a:rPr lang="en-US" sz="3000" dirty="0"/>
              <a:t>NHLBI</a:t>
            </a:r>
          </a:p>
          <a:p>
            <a:pPr algn="ctr">
              <a:spcBef>
                <a:spcPts val="700"/>
              </a:spcBef>
              <a:buClr>
                <a:schemeClr val="tx2"/>
              </a:buClr>
              <a:buSzPct val="95000"/>
            </a:pPr>
            <a:endParaRPr lang="en-US" sz="3000" dirty="0"/>
          </a:p>
          <a:p>
            <a:pPr algn="ctr">
              <a:spcBef>
                <a:spcPts val="700"/>
              </a:spcBef>
              <a:buClr>
                <a:schemeClr val="tx2"/>
              </a:buClr>
              <a:buSzPct val="95000"/>
            </a:pPr>
            <a:endParaRPr lang="en-US" sz="3000" dirty="0"/>
          </a:p>
        </p:txBody>
      </p:sp>
      <p:sp>
        <p:nvSpPr>
          <p:cNvPr id="13" name="Striped Right Arrow 12"/>
          <p:cNvSpPr/>
          <p:nvPr/>
        </p:nvSpPr>
        <p:spPr bwMode="auto">
          <a:xfrm>
            <a:off x="3727450" y="3264694"/>
            <a:ext cx="2381250" cy="1041400"/>
          </a:xfrm>
          <a:prstGeom prst="stripedRightArrow">
            <a:avLst/>
          </a:prstGeom>
          <a:solidFill>
            <a:srgbClr val="66FF33"/>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wipe(up)">
                                      <p:cBhvr>
                                        <p:cTn id="7" dur="500"/>
                                        <p:tgtEl>
                                          <p:spTgt spid="2355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3558"/>
                                        </p:tgtEl>
                                        <p:attrNameLst>
                                          <p:attrName>style.visibility</p:attrName>
                                        </p:attrNameLst>
                                      </p:cBhvr>
                                      <p:to>
                                        <p:strVal val="visible"/>
                                      </p:to>
                                    </p:set>
                                    <p:animEffect transition="in" filter="wipe(up)">
                                      <p:cBhvr>
                                        <p:cTn id="15"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4"/>
          <p:cNvSpPr>
            <a:spLocks noGrp="1"/>
          </p:cNvSpPr>
          <p:nvPr>
            <p:ph type="title"/>
          </p:nvPr>
        </p:nvSpPr>
        <p:spPr>
          <a:xfrm>
            <a:off x="-6627" y="50800"/>
            <a:ext cx="9144000" cy="120650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Proposed Merger of Institutes</a:t>
            </a:r>
          </a:p>
        </p:txBody>
      </p:sp>
      <p:sp>
        <p:nvSpPr>
          <p:cNvPr id="26627" name="TextBox 4"/>
          <p:cNvSpPr txBox="1">
            <a:spLocks noChangeArrowheads="1"/>
          </p:cNvSpPr>
          <p:nvPr/>
        </p:nvSpPr>
        <p:spPr bwMode="auto">
          <a:xfrm>
            <a:off x="7400925" y="6361113"/>
            <a:ext cx="165301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a:solidFill>
                  <a:srgbClr val="8BE6FF"/>
                </a:solidFill>
                <a:ea typeface="ＭＳ Ｐゴシック" pitchFamily="34" charset="-128"/>
              </a:rPr>
              <a:t>Document 6</a:t>
            </a:r>
          </a:p>
        </p:txBody>
      </p:sp>
      <p:pic>
        <p:nvPicPr>
          <p:cNvPr id="2"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2998"/>
          <a:stretch/>
        </p:blipFill>
        <p:spPr bwMode="auto">
          <a:xfrm>
            <a:off x="328033" y="805396"/>
            <a:ext cx="8539832" cy="2852928"/>
          </a:xfrm>
          <a:prstGeom prst="rect">
            <a:avLst/>
          </a:prstGeom>
          <a:noFill/>
          <a:ln w="38100">
            <a:solidFill>
              <a:srgbClr val="C0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82596" y="3869532"/>
            <a:ext cx="3630706" cy="914400"/>
          </a:xfrm>
          <a:prstGeom prst="rect">
            <a:avLst/>
          </a:prstGeom>
          <a:noFill/>
          <a:ln>
            <a:noFill/>
          </a:ln>
          <a:effectLst>
            <a:glow rad="1397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2" b="2799"/>
          <a:stretch/>
        </p:blipFill>
        <p:spPr bwMode="auto">
          <a:xfrm>
            <a:off x="1422949" y="5072063"/>
            <a:ext cx="6350000" cy="1234440"/>
          </a:xfrm>
          <a:prstGeom prst="rect">
            <a:avLst/>
          </a:prstGeom>
          <a:noFill/>
          <a:ln>
            <a:noFill/>
          </a:ln>
          <a:effectLst>
            <a:glow rad="1397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87375063"/>
      </p:ext>
    </p:extLst>
  </p:cSld>
  <p:clrMapOvr>
    <a:masterClrMapping/>
  </p:clrMapOvr>
  <p:transition spd="slow">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4"/>
          <p:cNvSpPr>
            <a:spLocks noGrp="1"/>
          </p:cNvSpPr>
          <p:nvPr>
            <p:ph type="title"/>
          </p:nvPr>
        </p:nvSpPr>
        <p:spPr>
          <a:xfrm>
            <a:off x="-6627" y="50800"/>
            <a:ext cx="9144000" cy="120650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Target Validation Workshop</a:t>
            </a:r>
          </a:p>
        </p:txBody>
      </p:sp>
      <p:sp>
        <p:nvSpPr>
          <p:cNvPr id="26627" name="TextBox 4"/>
          <p:cNvSpPr txBox="1">
            <a:spLocks noChangeArrowheads="1"/>
          </p:cNvSpPr>
          <p:nvPr/>
        </p:nvSpPr>
        <p:spPr bwMode="auto">
          <a:xfrm>
            <a:off x="7400925" y="6361113"/>
            <a:ext cx="165301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a:solidFill>
                  <a:srgbClr val="8BE6FF"/>
                </a:solidFill>
                <a:ea typeface="ＭＳ Ｐゴシック" pitchFamily="34" charset="-128"/>
              </a:rPr>
              <a:t>Document </a:t>
            </a:r>
            <a:r>
              <a:rPr lang="en-US" sz="2000" dirty="0" smtClean="0">
                <a:solidFill>
                  <a:srgbClr val="8BE6FF"/>
                </a:solidFill>
                <a:ea typeface="ＭＳ Ｐゴシック" pitchFamily="34" charset="-128"/>
              </a:rPr>
              <a:t>7</a:t>
            </a:r>
            <a:endParaRPr lang="en-US" sz="2000" dirty="0">
              <a:solidFill>
                <a:srgbClr val="8BE6FF"/>
              </a:solidFill>
              <a:ea typeface="ＭＳ Ｐゴシック" pitchFamily="34" charset="-128"/>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5599" y="872760"/>
            <a:ext cx="8419549" cy="2790825"/>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050" b="647"/>
          <a:stretch/>
        </p:blipFill>
        <p:spPr bwMode="auto">
          <a:xfrm>
            <a:off x="1061088" y="3865880"/>
            <a:ext cx="7251405" cy="2377440"/>
          </a:xfrm>
          <a:prstGeom prst="rect">
            <a:avLst/>
          </a:prstGeom>
          <a:noFill/>
          <a:ln w="28575">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2865202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wipe(up)">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63500"/>
            <a:ext cx="9144000" cy="779463"/>
          </a:xfrm>
          <a:prstGeom prst="rect">
            <a:avLst/>
          </a:prstGeom>
        </p:spPr>
        <p:txBody>
          <a:bodyPr/>
          <a:lstStyle/>
          <a:p>
            <a:pPr algn="ctr">
              <a:defRPr/>
            </a:pPr>
            <a:r>
              <a:rPr lang="en-US" sz="3600" spc="-100" dirty="0">
                <a:solidFill>
                  <a:srgbClr val="FFFF00"/>
                </a:solidFill>
                <a:ea typeface="ＭＳ Ｐゴシック" pitchFamily="34" charset="-128"/>
                <a:cs typeface="Arial" pitchFamily="34" charset="0"/>
              </a:rPr>
              <a:t>Appropriations Update</a:t>
            </a:r>
          </a:p>
        </p:txBody>
      </p:sp>
      <p:pic>
        <p:nvPicPr>
          <p:cNvPr id="27651" name="Picture 1" descr="image00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28838" y="1041150"/>
            <a:ext cx="4868862" cy="5333891"/>
          </a:xfrm>
          <a:prstGeom prst="rect">
            <a:avLst/>
          </a:prstGeom>
          <a:noFill/>
          <a:ln w="127000">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wipe(up)">
                                      <p:cBhvr>
                                        <p:cTn id="7"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63500"/>
            <a:ext cx="9144000" cy="779463"/>
          </a:xfrm>
          <a:prstGeom prst="rect">
            <a:avLst/>
          </a:prstGeom>
        </p:spPr>
        <p:txBody>
          <a:bodyPr/>
          <a:lstStyle/>
          <a:p>
            <a:pPr algn="ctr">
              <a:defRPr/>
            </a:pPr>
            <a:r>
              <a:rPr lang="en-US" sz="3600" spc="-100" dirty="0">
                <a:solidFill>
                  <a:srgbClr val="FFFF00"/>
                </a:solidFill>
                <a:cs typeface="Arial" pitchFamily="34" charset="0"/>
              </a:rPr>
              <a:t>Fiscal Year 2012 Appropriations Update</a:t>
            </a:r>
          </a:p>
        </p:txBody>
      </p:sp>
      <p:pic>
        <p:nvPicPr>
          <p:cNvPr id="6" name="Picture 2"/>
          <p:cNvPicPr>
            <a:picLocks noChangeAspect="1" noChangeArrowheads="1"/>
          </p:cNvPicPr>
          <p:nvPr/>
        </p:nvPicPr>
        <p:blipFill>
          <a:blip r:embed="rId3" cstate="print"/>
          <a:srcRect/>
          <a:stretch>
            <a:fillRect/>
          </a:stretch>
        </p:blipFill>
        <p:spPr bwMode="auto">
          <a:xfrm>
            <a:off x="2027072" y="862982"/>
            <a:ext cx="5123028" cy="22721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a:spLocks noChangeArrowheads="1"/>
          </p:cNvSpPr>
          <p:nvPr/>
        </p:nvSpPr>
        <p:spPr bwMode="auto">
          <a:xfrm>
            <a:off x="7400925" y="6373813"/>
            <a:ext cx="165301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a:solidFill>
                  <a:srgbClr val="8BE6FF"/>
                </a:solidFill>
                <a:ea typeface="ＭＳ Ｐゴシック" pitchFamily="34" charset="-128"/>
              </a:rPr>
              <a:t>Document </a:t>
            </a:r>
            <a:r>
              <a:rPr lang="en-US" sz="2000" dirty="0" smtClean="0">
                <a:solidFill>
                  <a:srgbClr val="8BE6FF"/>
                </a:solidFill>
                <a:ea typeface="ＭＳ Ｐゴシック" pitchFamily="34" charset="-128"/>
              </a:rPr>
              <a:t>8</a:t>
            </a:r>
            <a:endParaRPr lang="en-US" sz="2000" dirty="0">
              <a:solidFill>
                <a:srgbClr val="8BE6FF"/>
              </a:solidFill>
              <a:ea typeface="ＭＳ Ｐゴシック" pitchFamily="34" charset="-128"/>
            </a:endParaRPr>
          </a:p>
        </p:txBody>
      </p:sp>
      <p:graphicFrame>
        <p:nvGraphicFramePr>
          <p:cNvPr id="7" name="Table 6"/>
          <p:cNvGraphicFramePr>
            <a:graphicFrameLocks noGrp="1"/>
          </p:cNvGraphicFramePr>
          <p:nvPr>
            <p:extLst>
              <p:ext uri="{D42A27DB-BD31-4B8C-83A1-F6EECF244321}">
                <p14:modId xmlns:p14="http://schemas.microsoft.com/office/powerpoint/2010/main" xmlns="" val="4050774637"/>
              </p:ext>
            </p:extLst>
          </p:nvPr>
        </p:nvGraphicFramePr>
        <p:xfrm>
          <a:off x="722313" y="3341688"/>
          <a:ext cx="7688262" cy="2869562"/>
        </p:xfrm>
        <a:graphic>
          <a:graphicData uri="http://schemas.openxmlformats.org/drawingml/2006/table">
            <a:tbl>
              <a:tblPr/>
              <a:tblGrid>
                <a:gridCol w="1252537"/>
                <a:gridCol w="1365250"/>
                <a:gridCol w="1500188"/>
                <a:gridCol w="1125537"/>
                <a:gridCol w="1123950"/>
                <a:gridCol w="1320800"/>
              </a:tblGrid>
              <a:tr h="1001712">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Corbel" pitchFamily="34" charset="0"/>
                          <a:ea typeface="ＭＳ Ｐゴシック" pitchFamily="34" charset="-128"/>
                        </a:rPr>
                        <a:t> </a:t>
                      </a:r>
                    </a:p>
                  </a:txBody>
                  <a:tcPr marL="12699" marR="12699" marT="1269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7FD13B"/>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Arial" charset="0"/>
                          <a:ea typeface="ＭＳ Ｐゴシック" pitchFamily="34" charset="-128"/>
                        </a:rPr>
                        <a:t>Fiscal Year 2011</a:t>
                      </a:r>
                    </a:p>
                  </a:txBody>
                  <a:tcPr marL="12699" marR="12699" marT="1269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7FD13B"/>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charset="0"/>
                          <a:ea typeface="ＭＳ Ｐゴシック" pitchFamily="34" charset="-128"/>
                        </a:rPr>
                        <a:t>Fiscal Year 2012</a:t>
                      </a:r>
                    </a:p>
                    <a:p>
                      <a:pPr marL="0" marR="0" lvl="0" indent="0" algn="ctr" defTabSz="914400" rtl="0" eaLnBrk="1" fontAlgn="t"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charset="0"/>
                          <a:ea typeface="ＭＳ Ｐゴシック" pitchFamily="34" charset="-128"/>
                        </a:rPr>
                        <a:t>President</a:t>
                      </a:r>
                    </a:p>
                  </a:txBody>
                  <a:tcPr marL="12699" marR="12699" marT="1269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7FD13B"/>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charset="0"/>
                          <a:ea typeface="ＭＳ Ｐゴシック" pitchFamily="34" charset="-128"/>
                        </a:rPr>
                        <a:t>Fiscal Year 2012 House</a:t>
                      </a:r>
                    </a:p>
                  </a:txBody>
                  <a:tcPr marL="12699" marR="12699" marT="1269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7FD13B"/>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FFFF"/>
                          </a:solidFill>
                          <a:effectLst/>
                          <a:latin typeface="Arial" charset="0"/>
                          <a:ea typeface="ＭＳ Ｐゴシック" pitchFamily="34" charset="-128"/>
                        </a:rPr>
                        <a:t>Fiscal Year 2012</a:t>
                      </a:r>
                    </a:p>
                    <a:p>
                      <a:pPr marL="0" marR="0" lvl="0" indent="0" algn="ctr" defTabSz="914400" rtl="0" eaLnBrk="1" fontAlgn="t" latinLnBrk="0" hangingPunct="1">
                        <a:lnSpc>
                          <a:spcPct val="100000"/>
                        </a:lnSpc>
                        <a:spcBef>
                          <a:spcPct val="0"/>
                        </a:spcBef>
                        <a:spcAft>
                          <a:spcPct val="0"/>
                        </a:spcAft>
                        <a:buClrTx/>
                        <a:buSzTx/>
                        <a:buFontTx/>
                        <a:buNone/>
                        <a:tabLst/>
                      </a:pPr>
                      <a:r>
                        <a:rPr kumimoji="0" lang="cs-CZ" sz="2000" b="0" i="0" u="none" strike="noStrike" cap="none" normalizeH="0" baseline="0" dirty="0" smtClean="0">
                          <a:ln>
                            <a:noFill/>
                          </a:ln>
                          <a:solidFill>
                            <a:srgbClr val="FFFFFF"/>
                          </a:solidFill>
                          <a:effectLst/>
                          <a:latin typeface="Arial" charset="0"/>
                          <a:ea typeface="ＭＳ Ｐゴシック" pitchFamily="34" charset="-128"/>
                        </a:rPr>
                        <a:t>Senate</a:t>
                      </a:r>
                    </a:p>
                  </a:txBody>
                  <a:tcPr marL="12699" marR="12699" marT="1269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7FD13B"/>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Arial" charset="0"/>
                          <a:ea typeface="ＭＳ Ｐゴシック" pitchFamily="34" charset="-128"/>
                        </a:rPr>
                        <a:t>Fiscal Year 2012</a:t>
                      </a:r>
                    </a:p>
                    <a:p>
                      <a:pPr marL="0" marR="0" lvl="0" indent="0" algn="ctr" defTabSz="914400" rtl="0" eaLnBrk="1" fontAlgn="t"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FF"/>
                          </a:solidFill>
                          <a:effectLst/>
                          <a:latin typeface="Arial" charset="0"/>
                          <a:ea typeface="ＭＳ Ｐゴシック" pitchFamily="34" charset="-128"/>
                        </a:rPr>
                        <a:t>Enacted</a:t>
                      </a:r>
                    </a:p>
                  </a:txBody>
                  <a:tcPr marL="12699" marR="12699" marT="1269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7FD13B"/>
                    </a:solidFill>
                  </a:tcPr>
                </a:tc>
              </a:tr>
              <a:tr h="696912">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2200" b="0" i="0" u="none" strike="noStrike" cap="none" normalizeH="0" baseline="0" smtClean="0">
                          <a:ln>
                            <a:noFill/>
                          </a:ln>
                          <a:solidFill>
                            <a:srgbClr val="000000"/>
                          </a:solidFill>
                          <a:effectLst/>
                          <a:latin typeface="Arial" charset="0"/>
                          <a:ea typeface="ＭＳ Ｐゴシック" pitchFamily="34" charset="-128"/>
                        </a:rPr>
                        <a:t>NIH </a:t>
                      </a:r>
                    </a:p>
                  </a:txBody>
                  <a:tcPr marL="12699" marR="12699" marT="1269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8EECE"/>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charset="0"/>
                          <a:ea typeface="ＭＳ Ｐゴシック" pitchFamily="34" charset="-128"/>
                        </a:rPr>
                        <a:t>$30.7B </a:t>
                      </a:r>
                    </a:p>
                  </a:txBody>
                  <a:tcPr marL="12699" marR="12699" marT="1269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8EECE"/>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pitchFamily="34" charset="-128"/>
                        </a:rPr>
                        <a:t>$31.7B</a:t>
                      </a:r>
                    </a:p>
                  </a:txBody>
                  <a:tcPr marL="12699" marR="12699" marT="1269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8EECE"/>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pitchFamily="34" charset="-128"/>
                        </a:rPr>
                        <a:t>$31.7B </a:t>
                      </a:r>
                    </a:p>
                  </a:txBody>
                  <a:tcPr marL="12699" marR="12699" marT="1269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8EECE"/>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pitchFamily="34" charset="-128"/>
                        </a:rPr>
                        <a:t>$30.5B </a:t>
                      </a:r>
                    </a:p>
                  </a:txBody>
                  <a:tcPr marL="12699" marR="12699" marT="1269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8EECE"/>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rgbClr val="000000"/>
                          </a:solidFill>
                          <a:effectLst/>
                          <a:latin typeface="Arial" charset="0"/>
                          <a:ea typeface="ＭＳ Ｐゴシック" pitchFamily="34" charset="-128"/>
                        </a:rPr>
                        <a:t> $30. B</a:t>
                      </a:r>
                    </a:p>
                  </a:txBody>
                  <a:tcPr marL="12699" marR="12699" marT="1269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8EECE"/>
                    </a:solidFill>
                  </a:tcPr>
                </a:tc>
              </a:tr>
              <a:tr h="696912">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2200" b="0" i="0" u="none" strike="noStrike" cap="none" normalizeH="0" baseline="0" smtClean="0">
                          <a:ln>
                            <a:noFill/>
                          </a:ln>
                          <a:solidFill>
                            <a:srgbClr val="000000"/>
                          </a:solidFill>
                          <a:effectLst/>
                          <a:latin typeface="Arial" charset="0"/>
                          <a:ea typeface="ＭＳ Ｐゴシック" pitchFamily="34" charset="-128"/>
                        </a:rPr>
                        <a:t>NHGRI </a:t>
                      </a:r>
                    </a:p>
                  </a:txBody>
                  <a:tcPr marL="12699" marR="12699" marT="1269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CF7E8"/>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2200" b="0" i="0" u="none" strike="noStrike" cap="none" normalizeH="0" baseline="0" dirty="0" smtClean="0">
                          <a:ln>
                            <a:noFill/>
                          </a:ln>
                          <a:solidFill>
                            <a:srgbClr val="000000"/>
                          </a:solidFill>
                          <a:effectLst/>
                          <a:latin typeface="Arial" charset="0"/>
                          <a:ea typeface="ＭＳ Ｐゴシック" pitchFamily="34" charset="-128"/>
                        </a:rPr>
                        <a:t>$511M </a:t>
                      </a:r>
                    </a:p>
                  </a:txBody>
                  <a:tcPr marL="12699" marR="12699" marT="1269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CF7E8"/>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rgbClr val="000000"/>
                          </a:solidFill>
                          <a:effectLst/>
                          <a:latin typeface="Arial" charset="0"/>
                          <a:ea typeface="ＭＳ Ｐゴシック" pitchFamily="34" charset="-128"/>
                        </a:rPr>
                        <a:t>$525M</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a typeface="ＭＳ Ｐゴシック" pitchFamily="34" charset="-128"/>
                      </a:endParaRPr>
                    </a:p>
                  </a:txBody>
                  <a:tcPr marL="12699" marR="12699" marT="1269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CF7E8"/>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pitchFamily="34" charset="-128"/>
                        </a:rPr>
                        <a:t>$525M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a typeface="ＭＳ Ｐゴシック" pitchFamily="34" charset="-128"/>
                      </a:endParaRPr>
                    </a:p>
                  </a:txBody>
                  <a:tcPr marL="12699" marR="12699" marT="1269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CF7E8"/>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pitchFamily="34" charset="-128"/>
                        </a:rPr>
                        <a:t>$506M </a:t>
                      </a:r>
                    </a:p>
                    <a:p>
                      <a:pPr marL="0" marR="0" lvl="0" indent="0" algn="ctr" defTabSz="914400" rtl="0" eaLnBrk="1" fontAlgn="t"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a typeface="ＭＳ Ｐゴシック" pitchFamily="34" charset="-128"/>
                      </a:endParaRPr>
                    </a:p>
                  </a:txBody>
                  <a:tcPr marL="12699" marR="12699" marT="1269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CF7E8"/>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2200" b="1" i="0" u="none" strike="noStrike" cap="none" normalizeH="0" baseline="0" dirty="0" smtClean="0">
                          <a:ln>
                            <a:noFill/>
                          </a:ln>
                          <a:solidFill>
                            <a:srgbClr val="000000"/>
                          </a:solidFill>
                          <a:effectLst/>
                          <a:latin typeface="Arial" charset="0"/>
                          <a:ea typeface="ＭＳ Ｐゴシック" pitchFamily="34" charset="-128"/>
                        </a:rPr>
                        <a:t>$513M  (0.27%)</a:t>
                      </a:r>
                    </a:p>
                  </a:txBody>
                  <a:tcPr marL="12699" marR="12699" marT="12698"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CF7E8"/>
                    </a:solidFill>
                  </a:tcPr>
                </a:tc>
              </a:tr>
            </a:tbl>
          </a:graphicData>
        </a:graphic>
      </p:graphicFrame>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bwMode="auto">
          <a:xfrm>
            <a:off x="0" y="5429250"/>
            <a:ext cx="9144000" cy="736600"/>
          </a:xfrm>
          <a:solidFill>
            <a:srgbClr val="000066"/>
          </a:solidFill>
        </p:spPr>
        <p:txBody>
          <a:bodyPr wrap="square" lIns="91440" tIns="45720" rIns="91440" bIns="45720" numCol="1" anchorCtr="0" compatLnSpc="1">
            <a:prstTxWarp prst="textNoShape">
              <a:avLst/>
            </a:prstTxWarp>
          </a:bodyPr>
          <a:lstStyle/>
          <a:p>
            <a:pPr algn="ctr">
              <a:defRPr/>
            </a:pPr>
            <a:r>
              <a:rPr lang="en-US" sz="3600" b="1" dirty="0" smtClean="0">
                <a:solidFill>
                  <a:schemeClr val="tx1"/>
                </a:solidFill>
                <a:latin typeface="Arial" charset="0"/>
                <a:cs typeface="Arial" charset="0"/>
              </a:rPr>
              <a:t>genome.gov/</a:t>
            </a:r>
            <a:r>
              <a:rPr lang="en-US" sz="3600" b="1" dirty="0" err="1" smtClean="0">
                <a:solidFill>
                  <a:schemeClr val="tx1"/>
                </a:solidFill>
                <a:latin typeface="Arial" charset="0"/>
                <a:cs typeface="Arial" charset="0"/>
              </a:rPr>
              <a:t>DirectorsReport</a:t>
            </a:r>
            <a:r>
              <a:rPr lang="en-US" sz="3600" b="1" dirty="0" smtClean="0">
                <a:solidFill>
                  <a:schemeClr val="tx1"/>
                </a:solidFill>
                <a:latin typeface="Arial" charset="0"/>
                <a:cs typeface="Arial" charset="0"/>
              </a:rPr>
              <a:t>  </a:t>
            </a:r>
          </a:p>
        </p:txBody>
      </p:sp>
      <p:sp>
        <p:nvSpPr>
          <p:cNvPr id="5" name="TextBox 4"/>
          <p:cNvSpPr txBox="1"/>
          <p:nvPr/>
        </p:nvSpPr>
        <p:spPr>
          <a:xfrm>
            <a:off x="7381875" y="6372225"/>
            <a:ext cx="1652588" cy="40005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p>
        </p:txBody>
      </p:sp>
      <p:sp>
        <p:nvSpPr>
          <p:cNvPr id="7" name="Down Arrow 6"/>
          <p:cNvSpPr/>
          <p:nvPr/>
        </p:nvSpPr>
        <p:spPr>
          <a:xfrm>
            <a:off x="8656638" y="5310188"/>
            <a:ext cx="400050" cy="1009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 name="Group 3"/>
          <p:cNvGrpSpPr/>
          <p:nvPr/>
        </p:nvGrpSpPr>
        <p:grpSpPr>
          <a:xfrm>
            <a:off x="1063515" y="195261"/>
            <a:ext cx="6966854" cy="4741863"/>
            <a:chOff x="1063515" y="195261"/>
            <a:chExt cx="6966854" cy="4741863"/>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63515" y="195261"/>
              <a:ext cx="6966854" cy="4741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72"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l="12428" t="38857" r="24286" b="53714"/>
            <a:stretch>
              <a:fillRect/>
            </a:stretch>
          </p:blipFill>
          <p:spPr bwMode="auto">
            <a:xfrm>
              <a:off x="1088915" y="1959732"/>
              <a:ext cx="6676196" cy="4897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 name="Oval 7"/>
          <p:cNvSpPr/>
          <p:nvPr/>
        </p:nvSpPr>
        <p:spPr>
          <a:xfrm>
            <a:off x="1025415" y="1685509"/>
            <a:ext cx="1452562" cy="93662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nodeType="afterGroup">
                            <p:stCondLst>
                              <p:cond delay="0"/>
                            </p:stCondLst>
                            <p:childTnLst>
                              <p:par>
                                <p:cTn id="16" presetID="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63500"/>
            <a:ext cx="9144000" cy="779463"/>
          </a:xfrm>
          <a:prstGeom prst="rect">
            <a:avLst/>
          </a:prstGeom>
        </p:spPr>
        <p:txBody>
          <a:bodyPr/>
          <a:lstStyle/>
          <a:p>
            <a:pPr algn="ctr">
              <a:defRPr/>
            </a:pPr>
            <a:r>
              <a:rPr lang="en-US" sz="3600" spc="-100" dirty="0">
                <a:solidFill>
                  <a:srgbClr val="FFFF00"/>
                </a:solidFill>
                <a:cs typeface="Arial" pitchFamily="34" charset="0"/>
              </a:rPr>
              <a:t>Fiscal Year 2013 Appropriations Update</a:t>
            </a:r>
          </a:p>
        </p:txBody>
      </p:sp>
      <p:grpSp>
        <p:nvGrpSpPr>
          <p:cNvPr id="2" name="Group 8"/>
          <p:cNvGrpSpPr>
            <a:grpSpLocks/>
          </p:cNvGrpSpPr>
          <p:nvPr/>
        </p:nvGrpSpPr>
        <p:grpSpPr bwMode="auto">
          <a:xfrm>
            <a:off x="463550" y="3984598"/>
            <a:ext cx="4023360" cy="2651760"/>
            <a:chOff x="2155876" y="2641055"/>
            <a:chExt cx="7063383" cy="4216945"/>
          </a:xfrm>
        </p:grpSpPr>
        <p:pic>
          <p:nvPicPr>
            <p:cNvPr id="29701" name="Picture 1" descr="Screen Shot 2012-01-18 at 13.57.49.png"/>
            <p:cNvPicPr>
              <a:picLocks noChangeAspect="1"/>
            </p:cNvPicPr>
            <p:nvPr/>
          </p:nvPicPr>
          <p:blipFill>
            <a:blip r:embed="rId3" cstate="print">
              <a:extLst>
                <a:ext uri="{BEBA8EAE-BF5A-486C-A8C5-ECC9F3942E4B}">
                  <a14:imgProps xmlns:a14="http://schemas.microsoft.com/office/drawing/2010/main" xmlns="">
                    <a14:imgLayer r:embed="rId4">
                      <a14:imgEffect>
                        <a14:brightnessContrast bright="-30000" contrast="34000"/>
                      </a14:imgEffect>
                    </a14:imgLayer>
                  </a14:imgProps>
                </a:ext>
                <a:ext uri="{28A0092B-C50C-407E-A947-70E740481C1C}">
                  <a14:useLocalDpi xmlns:a14="http://schemas.microsoft.com/office/drawing/2010/main" xmlns="" val="0"/>
                </a:ext>
              </a:extLst>
            </a:blip>
            <a:srcRect/>
            <a:stretch>
              <a:fillRect/>
            </a:stretch>
          </p:blipFill>
          <p:spPr bwMode="auto">
            <a:xfrm>
              <a:off x="2155876" y="2641055"/>
              <a:ext cx="7063383" cy="42169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Multiply 12"/>
            <p:cNvSpPr/>
            <p:nvPr/>
          </p:nvSpPr>
          <p:spPr>
            <a:xfrm>
              <a:off x="4435646" y="3663206"/>
              <a:ext cx="504163" cy="612679"/>
            </a:xfrm>
            <a:prstGeom prst="mathMultiply">
              <a:avLst/>
            </a:prstGeom>
            <a:ln/>
          </p:spPr>
          <p:style>
            <a:lnRef idx="2">
              <a:schemeClr val="accent2">
                <a:shade val="50000"/>
              </a:schemeClr>
            </a:lnRef>
            <a:fillRef idx="1">
              <a:schemeClr val="accent2"/>
            </a:fillRef>
            <a:effectRef idx="0">
              <a:schemeClr val="accent2"/>
            </a:effectRef>
            <a:fontRef idx="minor">
              <a:schemeClr val="lt1"/>
            </a:fontRef>
          </p:style>
          <p:txBody>
            <a:bodyPr/>
            <a:lstStyle/>
            <a:p>
              <a:pPr>
                <a:defRPr/>
              </a:pPr>
              <a:endParaRPr lang="en-US"/>
            </a:p>
          </p:txBody>
        </p:sp>
      </p:grpSp>
      <p:pic>
        <p:nvPicPr>
          <p:cNvPr id="16387" name="Picture 9" descr="Screen Shot 2012-01-18 at 14.04.41.png"/>
          <p:cNvPicPr>
            <a:picLocks noChangeAspect="1"/>
          </p:cNvPicPr>
          <p:nvPr/>
        </p:nvPicPr>
        <p:blipFill rotWithShape="1">
          <a:blip r:embed="rId5" cstate="print">
            <a:extLst>
              <a:ext uri="{28A0092B-C50C-407E-A947-70E740481C1C}">
                <a14:useLocalDpi xmlns:a14="http://schemas.microsoft.com/office/drawing/2010/main" xmlns="" val="0"/>
              </a:ext>
            </a:extLst>
          </a:blip>
          <a:srcRect t="1524" b="29564"/>
          <a:stretch/>
        </p:blipFill>
        <p:spPr bwMode="auto">
          <a:xfrm>
            <a:off x="387350" y="967871"/>
            <a:ext cx="4023360" cy="2884112"/>
          </a:xfrm>
          <a:prstGeom prst="rect">
            <a:avLst/>
          </a:prstGeom>
          <a:noFill/>
          <a:ln>
            <a:noFill/>
          </a:ln>
          <a:effectLst>
            <a:glow rad="139700">
              <a:schemeClr val="accent3">
                <a:satMod val="175000"/>
                <a:alpha val="40000"/>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tretch>
            <a:fillRect/>
          </a:stretch>
        </p:blipFill>
        <p:spPr bwMode="auto">
          <a:xfrm>
            <a:off x="4914596" y="967871"/>
            <a:ext cx="4023360" cy="2605592"/>
          </a:xfrm>
          <a:prstGeom prst="rect">
            <a:avLst/>
          </a:prstGeom>
          <a:noFill/>
          <a:ln>
            <a:noFill/>
          </a:ln>
          <a:effectLst>
            <a:glow rad="1397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156200" y="3807293"/>
            <a:ext cx="3591550" cy="2793427"/>
          </a:xfrm>
          <a:prstGeom prst="rect">
            <a:avLst/>
          </a:prstGeom>
          <a:noFill/>
          <a:ln>
            <a:noFill/>
          </a:ln>
          <a:effectLst>
            <a:glow rad="1397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additive="base">
                                        <p:cTn id="7" dur="500" fill="hold"/>
                                        <p:tgtEl>
                                          <p:spTgt spid="16387"/>
                                        </p:tgtEl>
                                        <p:attrNameLst>
                                          <p:attrName>ppt_x</p:attrName>
                                        </p:attrNameLst>
                                      </p:cBhvr>
                                      <p:tavLst>
                                        <p:tav tm="0">
                                          <p:val>
                                            <p:strVal val="0-#ppt_w/2"/>
                                          </p:val>
                                        </p:tav>
                                        <p:tav tm="100000">
                                          <p:val>
                                            <p:strVal val="#ppt_x"/>
                                          </p:val>
                                        </p:tav>
                                      </p:tavLst>
                                    </p:anim>
                                    <p:anim calcmode="lin" valueType="num">
                                      <p:cBhvr additive="base">
                                        <p:cTn id="8" dur="500" fill="hold"/>
                                        <p:tgtEl>
                                          <p:spTgt spid="1638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3"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6"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4"/>
          <p:cNvSpPr>
            <a:spLocks noGrp="1"/>
          </p:cNvSpPr>
          <p:nvPr>
            <p:ph type="title"/>
          </p:nvPr>
        </p:nvSpPr>
        <p:spPr>
          <a:xfrm>
            <a:off x="0" y="63500"/>
            <a:ext cx="9144000" cy="120650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Alzheimer’s Research Initiative</a:t>
            </a:r>
          </a:p>
        </p:txBody>
      </p:sp>
      <p:sp>
        <p:nvSpPr>
          <p:cNvPr id="26627" name="TextBox 4"/>
          <p:cNvSpPr txBox="1">
            <a:spLocks noChangeArrowheads="1"/>
          </p:cNvSpPr>
          <p:nvPr/>
        </p:nvSpPr>
        <p:spPr bwMode="auto">
          <a:xfrm>
            <a:off x="7400925" y="6361113"/>
            <a:ext cx="165301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a:solidFill>
                  <a:srgbClr val="8BE6FF"/>
                </a:solidFill>
                <a:ea typeface="ＭＳ Ｐゴシック" pitchFamily="34" charset="-128"/>
              </a:rPr>
              <a:t>Document </a:t>
            </a:r>
            <a:r>
              <a:rPr lang="en-US" sz="2000" dirty="0" smtClean="0">
                <a:solidFill>
                  <a:srgbClr val="8BE6FF"/>
                </a:solidFill>
                <a:ea typeface="ＭＳ Ｐゴシック" pitchFamily="34" charset="-128"/>
              </a:rPr>
              <a:t>9</a:t>
            </a:r>
            <a:endParaRPr lang="en-US" sz="2000" dirty="0">
              <a:solidFill>
                <a:srgbClr val="8BE6FF"/>
              </a:solidFill>
              <a:ea typeface="ＭＳ Ｐゴシック" pitchFamily="34" charset="-128"/>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3059" y="897082"/>
            <a:ext cx="8727367" cy="283701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chemeClr val="accent1"/>
                </a:solidFill>
              </a14:hiddenFill>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19300" y="3988265"/>
            <a:ext cx="4838700" cy="2227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9"/>
          <p:cNvSpPr>
            <a:spLocks noChangeArrowheads="1"/>
          </p:cNvSpPr>
          <p:nvPr/>
        </p:nvSpPr>
        <p:spPr bwMode="auto">
          <a:xfrm>
            <a:off x="1690951" y="2466580"/>
            <a:ext cx="7153275" cy="1200329"/>
          </a:xfrm>
          <a:prstGeom prst="rect">
            <a:avLst/>
          </a:prstGeom>
          <a:solidFill>
            <a:schemeClr val="tx1"/>
          </a:solidFill>
          <a:ln w="19050">
            <a:solidFill>
              <a:srgbClr val="7E0000"/>
            </a:solidFill>
            <a:miter lim="800000"/>
            <a:headEnd/>
            <a:tailEnd/>
          </a:ln>
        </p:spPr>
        <p:txBody>
          <a:bodyPr>
            <a:spAutoFit/>
          </a:bodyPr>
          <a:lstStyle/>
          <a:p>
            <a:r>
              <a:rPr lang="en-US" sz="2400" dirty="0" smtClean="0">
                <a:solidFill>
                  <a:prstClr val="black"/>
                </a:solidFill>
                <a:ea typeface="ＭＳ Ｐゴシック" pitchFamily="34" charset="-128"/>
              </a:rPr>
              <a:t>“Investments will include research to identify genes that increase the risk of Alzheimer’s disease…”</a:t>
            </a:r>
          </a:p>
        </p:txBody>
      </p:sp>
    </p:spTree>
    <p:extLst>
      <p:ext uri="{BB962C8B-B14F-4D97-AF65-F5344CB8AC3E}">
        <p14:creationId xmlns:p14="http://schemas.microsoft.com/office/powerpoint/2010/main" xmlns="" val="265644691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63500"/>
            <a:ext cx="9144000" cy="779463"/>
          </a:xfrm>
          <a:prstGeom prst="rect">
            <a:avLst/>
          </a:prstGeom>
        </p:spPr>
        <p:txBody>
          <a:bodyPr/>
          <a:lstStyle/>
          <a:p>
            <a:pPr algn="ctr">
              <a:defRPr/>
            </a:pPr>
            <a:r>
              <a:rPr lang="en-US" sz="3600" spc="-100" dirty="0">
                <a:solidFill>
                  <a:srgbClr val="FFFF00"/>
                </a:solidFill>
                <a:ea typeface="ＭＳ Ｐゴシック" pitchFamily="34" charset="-128"/>
                <a:cs typeface="Arial" pitchFamily="34" charset="0"/>
              </a:rPr>
              <a:t>NIH Clinical Center Receives </a:t>
            </a:r>
            <a:endParaRPr lang="en-US" sz="3600" spc="-100" dirty="0" smtClean="0">
              <a:solidFill>
                <a:srgbClr val="FFFF00"/>
              </a:solidFill>
              <a:ea typeface="ＭＳ Ｐゴシック" pitchFamily="34" charset="-128"/>
              <a:cs typeface="Arial" pitchFamily="34" charset="0"/>
            </a:endParaRPr>
          </a:p>
          <a:p>
            <a:pPr algn="ctr">
              <a:defRPr/>
            </a:pPr>
            <a:r>
              <a:rPr lang="en-US" sz="3600" spc="-100" dirty="0" err="1" smtClean="0">
                <a:solidFill>
                  <a:srgbClr val="FFFF00"/>
                </a:solidFill>
                <a:ea typeface="ＭＳ Ｐゴシック" pitchFamily="34" charset="-128"/>
                <a:cs typeface="Arial" pitchFamily="34" charset="0"/>
              </a:rPr>
              <a:t>Lasker</a:t>
            </a:r>
            <a:r>
              <a:rPr lang="en-US" sz="3600" spc="-100" dirty="0" smtClean="0">
                <a:solidFill>
                  <a:srgbClr val="FFFF00"/>
                </a:solidFill>
                <a:ea typeface="ＭＳ Ｐゴシック" pitchFamily="34" charset="-128"/>
                <a:cs typeface="Arial" pitchFamily="34" charset="0"/>
              </a:rPr>
              <a:t>-Bloomberg </a:t>
            </a:r>
            <a:r>
              <a:rPr lang="en-US" sz="3600" spc="-100" dirty="0">
                <a:solidFill>
                  <a:srgbClr val="FFFF00"/>
                </a:solidFill>
                <a:ea typeface="ＭＳ Ｐゴシック" pitchFamily="34" charset="-128"/>
                <a:cs typeface="Arial" pitchFamily="34" charset="0"/>
              </a:rPr>
              <a:t>Public Service Award</a:t>
            </a:r>
          </a:p>
        </p:txBody>
      </p:sp>
      <p:sp>
        <p:nvSpPr>
          <p:cNvPr id="21507" name="TextBox 4"/>
          <p:cNvSpPr txBox="1">
            <a:spLocks noChangeArrowheads="1"/>
          </p:cNvSpPr>
          <p:nvPr/>
        </p:nvSpPr>
        <p:spPr bwMode="auto">
          <a:xfrm>
            <a:off x="7242175" y="6361113"/>
            <a:ext cx="179568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a:solidFill>
                  <a:srgbClr val="8BE6FF"/>
                </a:solidFill>
                <a:ea typeface="ＭＳ Ｐゴシック" pitchFamily="34" charset="-128"/>
              </a:rPr>
              <a:t>Document </a:t>
            </a:r>
            <a:r>
              <a:rPr lang="en-US" sz="2000" dirty="0" smtClean="0">
                <a:solidFill>
                  <a:srgbClr val="8BE6FF"/>
                </a:solidFill>
                <a:ea typeface="ＭＳ Ｐゴシック" pitchFamily="34" charset="-128"/>
              </a:rPr>
              <a:t>10</a:t>
            </a:r>
            <a:endParaRPr lang="en-US" sz="2000" dirty="0">
              <a:solidFill>
                <a:srgbClr val="8BE6FF"/>
              </a:solidFill>
              <a:ea typeface="ＭＳ Ｐゴシック" pitchFamily="34" charset="-128"/>
            </a:endParaRPr>
          </a:p>
        </p:txBody>
      </p:sp>
      <p:grpSp>
        <p:nvGrpSpPr>
          <p:cNvPr id="2" name="Group 5"/>
          <p:cNvGrpSpPr>
            <a:grpSpLocks/>
          </p:cNvGrpSpPr>
          <p:nvPr/>
        </p:nvGrpSpPr>
        <p:grpSpPr bwMode="auto">
          <a:xfrm>
            <a:off x="625475" y="1493838"/>
            <a:ext cx="8020050" cy="4740275"/>
            <a:chOff x="626209" y="1493192"/>
            <a:chExt cx="8019028" cy="4741353"/>
          </a:xfrm>
        </p:grpSpPr>
        <p:pic>
          <p:nvPicPr>
            <p:cNvPr id="169986" name="Picture 2" descr="http://www.cc.nih.gov/newsevents/img/2007-large-hires.jp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bright="-14000" contrast="30000"/>
                      </a14:imgEffect>
                    </a14:imgLayer>
                  </a14:imgProps>
                </a:ext>
              </a:extLst>
            </a:blip>
            <a:srcRect/>
            <a:stretch>
              <a:fillRect/>
            </a:stretch>
          </p:blipFill>
          <p:spPr bwMode="auto">
            <a:xfrm>
              <a:off x="626209" y="1493192"/>
              <a:ext cx="6688991" cy="4300066"/>
            </a:xfrm>
            <a:prstGeom prst="roundRect">
              <a:avLst/>
            </a:prstGeom>
            <a:noFill/>
          </p:spPr>
        </p:pic>
        <p:pic>
          <p:nvPicPr>
            <p:cNvPr id="169988" name="Picture 4" descr="2009 Lasker Foundation Winners">
              <a:hlinkClick r:id="rId5"/>
            </p:cNvPr>
            <p:cNvPicPr>
              <a:picLocks noChangeAspect="1" noChangeArrowheads="1"/>
            </p:cNvPicPr>
            <p:nvPr/>
          </p:nvPicPr>
          <p:blipFill>
            <a:blip r:embed="rId6" cstate="print"/>
            <a:srcRect r="1128" b="8097"/>
            <a:stretch>
              <a:fillRect/>
            </a:stretch>
          </p:blipFill>
          <p:spPr bwMode="auto">
            <a:xfrm>
              <a:off x="1896523" y="5068154"/>
              <a:ext cx="6748714" cy="1166391"/>
            </a:xfrm>
            <a:prstGeom prst="roundRect">
              <a:avLst/>
            </a:prstGeom>
            <a:noFill/>
          </p:spPr>
        </p:pic>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4" descr="Secretary of State Hillary Clinton addresses a Masur Auditorium audience Nov. 8."/>
          <p:cNvPicPr>
            <a:picLocks noChangeAspect="1" noChangeArrowheads="1"/>
          </p:cNvPicPr>
          <p:nvPr/>
        </p:nvPicPr>
        <p:blipFill>
          <a:blip r:embed="rId3" cstate="print"/>
          <a:srcRect/>
          <a:stretch>
            <a:fillRect/>
          </a:stretch>
        </p:blipFill>
        <p:spPr bwMode="auto">
          <a:xfrm>
            <a:off x="222250" y="825294"/>
            <a:ext cx="4298950" cy="3347832"/>
          </a:xfrm>
          <a:prstGeom prst="roundRect">
            <a:avLst>
              <a:gd name="adj" fmla="val 8594"/>
            </a:avLst>
          </a:prstGeom>
          <a:solidFill>
            <a:srgbClr val="FFFFFF">
              <a:shade val="85000"/>
            </a:srgbClr>
          </a:solidFill>
          <a:ln>
            <a:noFill/>
          </a:ln>
          <a:effectLst>
            <a:reflection blurRad="6350" stA="50000" endA="300" endPos="90000" dist="50800" dir="5400000" sy="-100000" algn="bl" rotWithShape="0"/>
          </a:effectLst>
        </p:spPr>
      </p:pic>
      <p:sp>
        <p:nvSpPr>
          <p:cNvPr id="54274" name="Title 4"/>
          <p:cNvSpPr>
            <a:spLocks noGrp="1"/>
          </p:cNvSpPr>
          <p:nvPr>
            <p:ph type="title"/>
          </p:nvPr>
        </p:nvSpPr>
        <p:spPr>
          <a:xfrm>
            <a:off x="0" y="63500"/>
            <a:ext cx="9144000" cy="66833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Secretary of State Hillary Clinton Visits NIH</a:t>
            </a:r>
          </a:p>
        </p:txBody>
      </p:sp>
      <p:sp>
        <p:nvSpPr>
          <p:cNvPr id="24580" name="TextBox 4"/>
          <p:cNvSpPr txBox="1">
            <a:spLocks noChangeArrowheads="1"/>
          </p:cNvSpPr>
          <p:nvPr/>
        </p:nvSpPr>
        <p:spPr bwMode="auto">
          <a:xfrm>
            <a:off x="7273925" y="6373813"/>
            <a:ext cx="178151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a:solidFill>
                  <a:srgbClr val="8BE6FF"/>
                </a:solidFill>
                <a:ea typeface="ＭＳ Ｐゴシック" pitchFamily="34" charset="-128"/>
              </a:rPr>
              <a:t>Document </a:t>
            </a:r>
            <a:r>
              <a:rPr lang="en-US" sz="2000" dirty="0" smtClean="0">
                <a:solidFill>
                  <a:srgbClr val="8BE6FF"/>
                </a:solidFill>
                <a:ea typeface="ＭＳ Ｐゴシック" pitchFamily="34" charset="-128"/>
              </a:rPr>
              <a:t>11</a:t>
            </a:r>
            <a:endParaRPr lang="en-US" sz="2000" dirty="0">
              <a:solidFill>
                <a:srgbClr val="8BE6FF"/>
              </a:solidFill>
              <a:ea typeface="ＭＳ Ｐゴシック" pitchFamily="34" charset="-128"/>
            </a:endParaRPr>
          </a:p>
        </p:txBody>
      </p:sp>
      <p:pic>
        <p:nvPicPr>
          <p:cNvPr id="2" name="Picture 6" descr="Clinton is greeted at the Clinical Center’s south entrance lobby by (from l) CC director Dr. John Gallin, NIDA director Dr. Nora Volkow, NCI director Dr. Harold Varmus, Fauci and Collins. "/>
          <p:cNvPicPr>
            <a:picLocks noChangeAspect="1" noChangeArrowheads="1"/>
          </p:cNvPicPr>
          <p:nvPr/>
        </p:nvPicPr>
        <p:blipFill>
          <a:blip r:embed="rId4" cstate="print"/>
          <a:srcRect/>
          <a:stretch>
            <a:fillRect/>
          </a:stretch>
        </p:blipFill>
        <p:spPr bwMode="auto">
          <a:xfrm>
            <a:off x="4981575" y="825294"/>
            <a:ext cx="3754902" cy="2437168"/>
          </a:xfrm>
          <a:prstGeom prst="roundRect">
            <a:avLst>
              <a:gd name="adj" fmla="val 8594"/>
            </a:avLst>
          </a:prstGeom>
          <a:solidFill>
            <a:srgbClr val="FFFFFF">
              <a:shade val="85000"/>
            </a:srgbClr>
          </a:solidFill>
          <a:ln>
            <a:noFill/>
          </a:ln>
          <a:effectLst/>
        </p:spPr>
      </p:pic>
      <p:pic>
        <p:nvPicPr>
          <p:cNvPr id="24582" name="Picture 8" descr="Fauci and Collins chat with the Secretary of State en route to Masur Auditorium."/>
          <p:cNvPicPr>
            <a:picLocks noChangeAspect="1" noChangeArrowheads="1"/>
          </p:cNvPicPr>
          <p:nvPr/>
        </p:nvPicPr>
        <p:blipFill>
          <a:blip r:embed="rId5" cstate="print"/>
          <a:srcRect/>
          <a:stretch>
            <a:fillRect/>
          </a:stretch>
        </p:blipFill>
        <p:spPr bwMode="auto">
          <a:xfrm>
            <a:off x="5787107" y="3495569"/>
            <a:ext cx="2143837" cy="2700444"/>
          </a:xfrm>
          <a:prstGeom prst="roundRect">
            <a:avLst>
              <a:gd name="adj" fmla="val 8594"/>
            </a:avLst>
          </a:prstGeom>
          <a:solidFill>
            <a:srgbClr val="FFFFFF">
              <a:shade val="85000"/>
            </a:srgbClr>
          </a:solidFill>
          <a:ln>
            <a:noFill/>
          </a:ln>
          <a:effec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4581"/>
                                        </p:tgtEl>
                                        <p:attrNameLst>
                                          <p:attrName>style.visibility</p:attrName>
                                        </p:attrNameLst>
                                      </p:cBhvr>
                                      <p:to>
                                        <p:strVal val="visible"/>
                                      </p:to>
                                    </p:set>
                                    <p:anim calcmode="lin" valueType="num">
                                      <p:cBhvr>
                                        <p:cTn id="7" dur="500" fill="hold"/>
                                        <p:tgtEl>
                                          <p:spTgt spid="24581"/>
                                        </p:tgtEl>
                                        <p:attrNameLst>
                                          <p:attrName>ppt_w</p:attrName>
                                        </p:attrNameLst>
                                      </p:cBhvr>
                                      <p:tavLst>
                                        <p:tav tm="0">
                                          <p:val>
                                            <p:fltVal val="0"/>
                                          </p:val>
                                        </p:tav>
                                        <p:tav tm="100000">
                                          <p:val>
                                            <p:strVal val="#ppt_w"/>
                                          </p:val>
                                        </p:tav>
                                      </p:tavLst>
                                    </p:anim>
                                    <p:anim calcmode="lin" valueType="num">
                                      <p:cBhvr>
                                        <p:cTn id="8" dur="500" fill="hold"/>
                                        <p:tgtEl>
                                          <p:spTgt spid="24581"/>
                                        </p:tgtEl>
                                        <p:attrNameLst>
                                          <p:attrName>ppt_h</p:attrName>
                                        </p:attrNameLst>
                                      </p:cBhvr>
                                      <p:tavLst>
                                        <p:tav tm="0">
                                          <p:val>
                                            <p:fltVal val="0"/>
                                          </p:val>
                                        </p:tav>
                                        <p:tav tm="100000">
                                          <p:val>
                                            <p:strVal val="#ppt_h"/>
                                          </p:val>
                                        </p:tav>
                                      </p:tavLst>
                                    </p:anim>
                                    <p:animEffect transition="in" filter="fade">
                                      <p:cBhvr>
                                        <p:cTn id="9" dur="500"/>
                                        <p:tgtEl>
                                          <p:spTgt spid="2458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4582"/>
                                        </p:tgtEl>
                                        <p:attrNameLst>
                                          <p:attrName>style.visibility</p:attrName>
                                        </p:attrNameLst>
                                      </p:cBhvr>
                                      <p:to>
                                        <p:strVal val="visible"/>
                                      </p:to>
                                    </p:set>
                                    <p:anim calcmode="lin" valueType="num">
                                      <p:cBhvr>
                                        <p:cTn id="19" dur="500" fill="hold"/>
                                        <p:tgtEl>
                                          <p:spTgt spid="24582"/>
                                        </p:tgtEl>
                                        <p:attrNameLst>
                                          <p:attrName>ppt_w</p:attrName>
                                        </p:attrNameLst>
                                      </p:cBhvr>
                                      <p:tavLst>
                                        <p:tav tm="0">
                                          <p:val>
                                            <p:fltVal val="0"/>
                                          </p:val>
                                        </p:tav>
                                        <p:tav tm="100000">
                                          <p:val>
                                            <p:strVal val="#ppt_w"/>
                                          </p:val>
                                        </p:tav>
                                      </p:tavLst>
                                    </p:anim>
                                    <p:anim calcmode="lin" valueType="num">
                                      <p:cBhvr>
                                        <p:cTn id="20" dur="500" fill="hold"/>
                                        <p:tgtEl>
                                          <p:spTgt spid="24582"/>
                                        </p:tgtEl>
                                        <p:attrNameLst>
                                          <p:attrName>ppt_h</p:attrName>
                                        </p:attrNameLst>
                                      </p:cBhvr>
                                      <p:tavLst>
                                        <p:tav tm="0">
                                          <p:val>
                                            <p:fltVal val="0"/>
                                          </p:val>
                                        </p:tav>
                                        <p:tav tm="100000">
                                          <p:val>
                                            <p:strVal val="#ppt_h"/>
                                          </p:val>
                                        </p:tav>
                                      </p:tavLst>
                                    </p:anim>
                                    <p:animEffect transition="in" filter="fade">
                                      <p:cBhvr>
                                        <p:cTn id="21" dur="5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4"/>
          <p:cNvSpPr>
            <a:spLocks noGrp="1"/>
          </p:cNvSpPr>
          <p:nvPr>
            <p:ph type="title"/>
          </p:nvPr>
        </p:nvSpPr>
        <p:spPr>
          <a:xfrm>
            <a:off x="0" y="0"/>
            <a:ext cx="9144000" cy="120650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Advisory Committee to the NIH Director Working Group on Data and Informatics</a:t>
            </a:r>
            <a:br>
              <a:rPr lang="en-US" sz="3600" b="1" dirty="0" smtClean="0">
                <a:solidFill>
                  <a:srgbClr val="FFFF00"/>
                </a:solidFill>
                <a:latin typeface="Arial" charset="0"/>
                <a:cs typeface="Arial" charset="0"/>
              </a:rPr>
            </a:br>
            <a:endParaRPr lang="en-US" sz="3600" b="1" dirty="0" smtClean="0">
              <a:solidFill>
                <a:srgbClr val="FFFF00"/>
              </a:solidFill>
              <a:latin typeface="Arial" charset="0"/>
              <a:cs typeface="Arial" charset="0"/>
            </a:endParaRPr>
          </a:p>
        </p:txBody>
      </p:sp>
      <p:sp>
        <p:nvSpPr>
          <p:cNvPr id="25603" name="TextBox 4"/>
          <p:cNvSpPr txBox="1">
            <a:spLocks noChangeArrowheads="1"/>
          </p:cNvSpPr>
          <p:nvPr/>
        </p:nvSpPr>
        <p:spPr bwMode="auto">
          <a:xfrm>
            <a:off x="7254875" y="6354763"/>
            <a:ext cx="179568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a:solidFill>
                  <a:srgbClr val="8BE6FF"/>
                </a:solidFill>
                <a:ea typeface="ＭＳ Ｐゴシック" pitchFamily="34" charset="-128"/>
              </a:rPr>
              <a:t>Document </a:t>
            </a:r>
            <a:r>
              <a:rPr lang="en-US" sz="2000" dirty="0" smtClean="0">
                <a:solidFill>
                  <a:srgbClr val="8BE6FF"/>
                </a:solidFill>
                <a:ea typeface="ＭＳ Ｐゴシック" pitchFamily="34" charset="-128"/>
              </a:rPr>
              <a:t>12</a:t>
            </a:r>
            <a:endParaRPr lang="en-US" sz="2000" dirty="0">
              <a:solidFill>
                <a:srgbClr val="8BE6FF"/>
              </a:solidFill>
              <a:ea typeface="ＭＳ Ｐゴシック" pitchFamily="34" charset="-128"/>
            </a:endParaRPr>
          </a:p>
        </p:txBody>
      </p:sp>
      <p:sp>
        <p:nvSpPr>
          <p:cNvPr id="25604" name="Title 1"/>
          <p:cNvSpPr txBox="1">
            <a:spLocks/>
          </p:cNvSpPr>
          <p:nvPr/>
        </p:nvSpPr>
        <p:spPr bwMode="auto">
          <a:xfrm>
            <a:off x="74612" y="1401763"/>
            <a:ext cx="7443788" cy="504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r>
              <a:rPr lang="en-US" sz="3200" dirty="0"/>
              <a:t>Working group to investigate </a:t>
            </a:r>
            <a:r>
              <a:rPr lang="en-US" sz="3200" dirty="0" smtClean="0"/>
              <a:t>the 	management</a:t>
            </a:r>
            <a:r>
              <a:rPr lang="en-US" sz="3200" dirty="0"/>
              <a:t>, </a:t>
            </a:r>
            <a:r>
              <a:rPr lang="en-US" sz="3200" dirty="0" smtClean="0"/>
              <a:t>	integration</a:t>
            </a:r>
            <a:r>
              <a:rPr lang="en-US" sz="3200" dirty="0"/>
              <a:t>, and </a:t>
            </a:r>
            <a:r>
              <a:rPr lang="en-US" sz="3200" dirty="0" smtClean="0"/>
              <a:t>	analysis of </a:t>
            </a:r>
            <a:r>
              <a:rPr lang="en-US" sz="3200" dirty="0"/>
              <a:t>large biomedical </a:t>
            </a:r>
            <a:r>
              <a:rPr lang="en-US" sz="3200" dirty="0" smtClean="0"/>
              <a:t>	datasets</a:t>
            </a:r>
          </a:p>
          <a:p>
            <a:pPr>
              <a:spcBef>
                <a:spcPts val="700"/>
              </a:spcBef>
              <a:buClr>
                <a:schemeClr val="tx2"/>
              </a:buClr>
              <a:buSzPct val="95000"/>
              <a:buFont typeface="Wingdings" pitchFamily="2" charset="2"/>
              <a:buChar char=""/>
            </a:pPr>
            <a:endParaRPr lang="en-US" sz="1600" dirty="0"/>
          </a:p>
          <a:p>
            <a:pPr>
              <a:spcBef>
                <a:spcPts val="700"/>
              </a:spcBef>
              <a:buClr>
                <a:schemeClr val="tx2"/>
              </a:buClr>
              <a:buSzPct val="95000"/>
              <a:buFont typeface="Wingdings" pitchFamily="2" charset="2"/>
              <a:buChar char=""/>
            </a:pPr>
            <a:r>
              <a:rPr lang="en-US" sz="3200" dirty="0" smtClean="0"/>
              <a:t>Called the </a:t>
            </a:r>
            <a:r>
              <a:rPr lang="en-US" sz="3200" dirty="0" smtClean="0">
                <a:cs typeface="Arial" pitchFamily="34" charset="0"/>
              </a:rPr>
              <a:t>NIH </a:t>
            </a:r>
            <a:r>
              <a:rPr lang="en-US" sz="3200" dirty="0">
                <a:cs typeface="Arial" pitchFamily="34" charset="0"/>
              </a:rPr>
              <a:t>Data and </a:t>
            </a:r>
            <a:r>
              <a:rPr lang="en-US" sz="3200" dirty="0" smtClean="0">
                <a:cs typeface="Arial" pitchFamily="34" charset="0"/>
              </a:rPr>
              <a:t>	Informatics </a:t>
            </a:r>
            <a:r>
              <a:rPr lang="en-US" sz="3200" dirty="0">
                <a:cs typeface="Arial" pitchFamily="34" charset="0"/>
              </a:rPr>
              <a:t>Working Group </a:t>
            </a:r>
            <a:endParaRPr lang="en-US" sz="3200" dirty="0"/>
          </a:p>
          <a:p>
            <a:pPr>
              <a:spcBef>
                <a:spcPts val="700"/>
              </a:spcBef>
              <a:buClr>
                <a:schemeClr val="tx2"/>
              </a:buClr>
              <a:buSzPct val="95000"/>
              <a:buFont typeface="Wingdings" pitchFamily="2" charset="2"/>
              <a:buChar char=""/>
            </a:pPr>
            <a:endParaRPr lang="en-US" sz="1600" dirty="0"/>
          </a:p>
          <a:p>
            <a:pPr>
              <a:spcBef>
                <a:spcPts val="700"/>
              </a:spcBef>
              <a:buClr>
                <a:schemeClr val="tx2"/>
              </a:buClr>
              <a:buSzPct val="95000"/>
              <a:buFont typeface="Wingdings" pitchFamily="2" charset="2"/>
              <a:buChar char=""/>
            </a:pPr>
            <a:r>
              <a:rPr lang="en-US" sz="3200" dirty="0"/>
              <a:t>Co-chaired by David </a:t>
            </a:r>
            <a:r>
              <a:rPr lang="en-US" sz="3200" dirty="0" err="1" smtClean="0"/>
              <a:t>DeMets</a:t>
            </a:r>
            <a:r>
              <a:rPr lang="en-US" sz="3200" dirty="0" smtClean="0"/>
              <a:t> and 	Larry </a:t>
            </a:r>
            <a:r>
              <a:rPr lang="en-US" sz="3200" dirty="0"/>
              <a:t>Tabak</a:t>
            </a:r>
            <a:endParaRPr lang="en-US" sz="3000" dirty="0"/>
          </a:p>
        </p:txBody>
      </p:sp>
      <p:pic>
        <p:nvPicPr>
          <p:cNvPr id="6" name="Picture 5" descr="3.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13500" y="2567772"/>
            <a:ext cx="2563813" cy="2867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560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604">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560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4"/>
          <p:cNvSpPr>
            <a:spLocks noGrp="1"/>
          </p:cNvSpPr>
          <p:nvPr>
            <p:ph type="title"/>
          </p:nvPr>
        </p:nvSpPr>
        <p:spPr>
          <a:xfrm>
            <a:off x="0" y="0"/>
            <a:ext cx="9144000" cy="120650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Request for Information:</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NIH Data and Informatics Working Group </a:t>
            </a:r>
          </a:p>
        </p:txBody>
      </p:sp>
      <p:sp>
        <p:nvSpPr>
          <p:cNvPr id="26627" name="TextBox 4"/>
          <p:cNvSpPr txBox="1">
            <a:spLocks noChangeArrowheads="1"/>
          </p:cNvSpPr>
          <p:nvPr/>
        </p:nvSpPr>
        <p:spPr bwMode="auto">
          <a:xfrm>
            <a:off x="7248525" y="6367463"/>
            <a:ext cx="179568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a:solidFill>
                  <a:srgbClr val="8BE6FF"/>
                </a:solidFill>
                <a:ea typeface="ＭＳ Ｐゴシック" pitchFamily="34" charset="-128"/>
              </a:rPr>
              <a:t>Document </a:t>
            </a:r>
            <a:r>
              <a:rPr lang="en-US" sz="2000" dirty="0" smtClean="0">
                <a:solidFill>
                  <a:srgbClr val="8BE6FF"/>
                </a:solidFill>
                <a:ea typeface="ＭＳ Ｐゴシック" pitchFamily="34" charset="-128"/>
              </a:rPr>
              <a:t>12</a:t>
            </a:r>
            <a:endParaRPr lang="en-US" sz="2000" dirty="0">
              <a:solidFill>
                <a:srgbClr val="8BE6FF"/>
              </a:solidFill>
              <a:ea typeface="ＭＳ Ｐゴシック" pitchFamily="34" charset="-128"/>
            </a:endParaRPr>
          </a:p>
        </p:txBody>
      </p:sp>
      <p:sp>
        <p:nvSpPr>
          <p:cNvPr id="26628" name="Title 1"/>
          <p:cNvSpPr txBox="1">
            <a:spLocks/>
          </p:cNvSpPr>
          <p:nvPr/>
        </p:nvSpPr>
        <p:spPr bwMode="auto">
          <a:xfrm>
            <a:off x="23813" y="1830388"/>
            <a:ext cx="5338762" cy="5119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r>
              <a:rPr lang="en-US" sz="2800" dirty="0"/>
              <a:t>Scope of the </a:t>
            </a:r>
            <a:r>
              <a:rPr lang="en-US" sz="2800" dirty="0" smtClean="0"/>
              <a:t>issues</a:t>
            </a:r>
          </a:p>
          <a:p>
            <a:pPr>
              <a:spcBef>
                <a:spcPts val="700"/>
              </a:spcBef>
              <a:buClr>
                <a:schemeClr val="tx2"/>
              </a:buClr>
              <a:buSzPct val="95000"/>
              <a:buFont typeface="Wingdings" pitchFamily="2" charset="2"/>
              <a:buChar char=""/>
            </a:pPr>
            <a:endParaRPr lang="en-US" sz="600" dirty="0"/>
          </a:p>
          <a:p>
            <a:pPr>
              <a:spcBef>
                <a:spcPts val="700"/>
              </a:spcBef>
              <a:buClr>
                <a:schemeClr val="tx2"/>
              </a:buClr>
              <a:buSzPct val="95000"/>
              <a:buFont typeface="Wingdings" pitchFamily="2" charset="2"/>
              <a:buChar char=""/>
            </a:pPr>
            <a:r>
              <a:rPr lang="en-US" sz="2800" dirty="0"/>
              <a:t>Standards </a:t>
            </a:r>
            <a:r>
              <a:rPr lang="en-US" sz="2800" dirty="0" smtClean="0"/>
              <a:t>development</a:t>
            </a:r>
          </a:p>
          <a:p>
            <a:pPr>
              <a:spcBef>
                <a:spcPts val="700"/>
              </a:spcBef>
              <a:buClr>
                <a:schemeClr val="tx2"/>
              </a:buClr>
              <a:buSzPct val="95000"/>
              <a:buFont typeface="Wingdings" pitchFamily="2" charset="2"/>
              <a:buChar char=""/>
            </a:pPr>
            <a:endParaRPr lang="en-US" sz="500" dirty="0"/>
          </a:p>
          <a:p>
            <a:pPr>
              <a:spcBef>
                <a:spcPts val="700"/>
              </a:spcBef>
              <a:buClr>
                <a:schemeClr val="tx2"/>
              </a:buClr>
              <a:buSzPct val="95000"/>
              <a:buFont typeface="Wingdings" pitchFamily="2" charset="2"/>
              <a:buChar char=""/>
            </a:pPr>
            <a:r>
              <a:rPr lang="en-US" sz="2800" dirty="0" smtClean="0"/>
              <a:t>Secondary </a:t>
            </a:r>
            <a:r>
              <a:rPr lang="en-US" sz="2800" dirty="0"/>
              <a:t>use </a:t>
            </a:r>
            <a:r>
              <a:rPr lang="en-US" sz="2800" dirty="0" smtClean="0"/>
              <a:t>of data</a:t>
            </a:r>
          </a:p>
          <a:p>
            <a:pPr>
              <a:spcBef>
                <a:spcPts val="700"/>
              </a:spcBef>
              <a:buClr>
                <a:schemeClr val="tx2"/>
              </a:buClr>
              <a:buSzPct val="95000"/>
              <a:buFont typeface="Wingdings" pitchFamily="2" charset="2"/>
              <a:buChar char=""/>
            </a:pPr>
            <a:endParaRPr lang="en-US" sz="600" dirty="0"/>
          </a:p>
          <a:p>
            <a:pPr>
              <a:spcBef>
                <a:spcPts val="700"/>
              </a:spcBef>
              <a:buClr>
                <a:schemeClr val="tx2"/>
              </a:buClr>
              <a:buSzPct val="95000"/>
              <a:buFont typeface="Wingdings" pitchFamily="2" charset="2"/>
              <a:buChar char=""/>
            </a:pPr>
            <a:r>
              <a:rPr lang="en-US" sz="2800" dirty="0"/>
              <a:t>Data accessibility </a:t>
            </a:r>
            <a:endParaRPr lang="en-US" sz="2800" dirty="0" smtClean="0"/>
          </a:p>
          <a:p>
            <a:pPr>
              <a:spcBef>
                <a:spcPts val="700"/>
              </a:spcBef>
              <a:buClr>
                <a:schemeClr val="tx2"/>
              </a:buClr>
              <a:buSzPct val="95000"/>
              <a:buFont typeface="Wingdings" pitchFamily="2" charset="2"/>
              <a:buChar char=""/>
            </a:pPr>
            <a:endParaRPr lang="en-US" sz="600" dirty="0"/>
          </a:p>
          <a:p>
            <a:pPr>
              <a:spcBef>
                <a:spcPts val="700"/>
              </a:spcBef>
              <a:buClr>
                <a:schemeClr val="tx2"/>
              </a:buClr>
              <a:buSzPct val="95000"/>
              <a:buFont typeface="Wingdings" pitchFamily="2" charset="2"/>
              <a:buChar char=""/>
            </a:pPr>
            <a:r>
              <a:rPr lang="en-US" sz="2800" dirty="0"/>
              <a:t>Incentives for data </a:t>
            </a:r>
            <a:r>
              <a:rPr lang="en-US" sz="2800" dirty="0" smtClean="0"/>
              <a:t>sharing</a:t>
            </a:r>
          </a:p>
          <a:p>
            <a:pPr>
              <a:spcBef>
                <a:spcPts val="700"/>
              </a:spcBef>
              <a:buClr>
                <a:schemeClr val="tx2"/>
              </a:buClr>
              <a:buSzPct val="95000"/>
              <a:buFont typeface="Wingdings" pitchFamily="2" charset="2"/>
              <a:buChar char=""/>
            </a:pPr>
            <a:endParaRPr lang="en-US" sz="600" dirty="0"/>
          </a:p>
          <a:p>
            <a:pPr>
              <a:spcBef>
                <a:spcPts val="700"/>
              </a:spcBef>
              <a:buClr>
                <a:schemeClr val="tx2"/>
              </a:buClr>
              <a:buSzPct val="95000"/>
              <a:buFont typeface="Wingdings" pitchFamily="2" charset="2"/>
              <a:buChar char=""/>
            </a:pPr>
            <a:r>
              <a:rPr lang="en-US" sz="2800" dirty="0"/>
              <a:t>Support needs  </a:t>
            </a:r>
          </a:p>
        </p:txBody>
      </p:sp>
      <p:pic>
        <p:nvPicPr>
          <p:cNvPr id="181250" name="Picture 2"/>
          <p:cNvPicPr>
            <a:picLocks noChangeAspect="1" noChangeArrowheads="1"/>
          </p:cNvPicPr>
          <p:nvPr/>
        </p:nvPicPr>
        <p:blipFill>
          <a:blip r:embed="rId3" cstate="print"/>
          <a:srcRect/>
          <a:stretch>
            <a:fillRect/>
          </a:stretch>
        </p:blipFill>
        <p:spPr bwMode="auto">
          <a:xfrm>
            <a:off x="5317250" y="1596915"/>
            <a:ext cx="3333750" cy="28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Content Placeholder 2"/>
          <p:cNvSpPr>
            <a:spLocks noGrp="1"/>
          </p:cNvSpPr>
          <p:nvPr>
            <p:ph idx="1"/>
          </p:nvPr>
        </p:nvSpPr>
        <p:spPr>
          <a:xfrm>
            <a:off x="4964113" y="5341938"/>
            <a:ext cx="3990975" cy="1044575"/>
          </a:xfrm>
        </p:spPr>
        <p:txBody>
          <a:bodyPr/>
          <a:lstStyle/>
          <a:p>
            <a:pPr marL="0" algn="ctr">
              <a:buFont typeface="Wingdings" pitchFamily="2" charset="2"/>
              <a:buNone/>
              <a:defRPr/>
            </a:pPr>
            <a:r>
              <a:rPr lang="en-US" b="1" i="1" dirty="0" smtClean="0">
                <a:solidFill>
                  <a:schemeClr val="accent3">
                    <a:lumMod val="40000"/>
                    <a:lumOff val="60000"/>
                  </a:schemeClr>
                </a:solidFill>
                <a:latin typeface="Arial" pitchFamily="34" charset="0"/>
                <a:ea typeface="ＭＳ Ｐゴシック" charset="0"/>
                <a:cs typeface="Arial" pitchFamily="34" charset="0"/>
              </a:rPr>
              <a:t>Submit comments by March 12, 2012 </a:t>
            </a:r>
          </a:p>
          <a:p>
            <a:pPr algn="ctr">
              <a:buFont typeface="Wingdings" pitchFamily="2" charset="2"/>
              <a:buNone/>
              <a:defRPr/>
            </a:pPr>
            <a:endParaRPr lang="en-US" b="1" dirty="0" smtClean="0">
              <a:solidFill>
                <a:srgbClr val="FFFF00"/>
              </a:solidFill>
              <a:ea typeface="ＭＳ Ｐゴシック"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181250"/>
                                        </p:tgtEl>
                                        <p:attrNameLst>
                                          <p:attrName>style.visibility</p:attrName>
                                        </p:attrNameLst>
                                      </p:cBhvr>
                                      <p:to>
                                        <p:strVal val="visible"/>
                                      </p:to>
                                    </p:set>
                                    <p:anim calcmode="lin" valueType="num">
                                      <p:cBhvr additive="base">
                                        <p:cTn id="7" dur="500" fill="hold"/>
                                        <p:tgtEl>
                                          <p:spTgt spid="181250"/>
                                        </p:tgtEl>
                                        <p:attrNameLst>
                                          <p:attrName>ppt_x</p:attrName>
                                        </p:attrNameLst>
                                      </p:cBhvr>
                                      <p:tavLst>
                                        <p:tav tm="0">
                                          <p:val>
                                            <p:strVal val="1+#ppt_w/2"/>
                                          </p:val>
                                        </p:tav>
                                        <p:tav tm="100000">
                                          <p:val>
                                            <p:strVal val="#ppt_x"/>
                                          </p:val>
                                        </p:tav>
                                      </p:tavLst>
                                    </p:anim>
                                    <p:anim calcmode="lin" valueType="num">
                                      <p:cBhvr additive="base">
                                        <p:cTn id="8" dur="500" fill="hold"/>
                                        <p:tgtEl>
                                          <p:spTgt spid="1812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628">
                                            <p:txEl>
                                              <p:pRg st="0" end="0"/>
                                            </p:txEl>
                                          </p:spTgt>
                                        </p:tgtEl>
                                        <p:attrNameLst>
                                          <p:attrName>style.visibility</p:attrName>
                                        </p:attrNameLst>
                                      </p:cBhvr>
                                      <p:to>
                                        <p:strVal val="visible"/>
                                      </p:to>
                                    </p:set>
                                  </p:childTnLst>
                                </p:cTn>
                              </p:par>
                            </p:childTnLst>
                          </p:cTn>
                        </p:par>
                        <p:par>
                          <p:cTn id="13" fill="hold" nodeType="withGroup">
                            <p:stCondLst>
                              <p:cond delay="0"/>
                            </p:stCondLst>
                            <p:childTnLst>
                              <p:par>
                                <p:cTn id="14" presetID="1" presetClass="entr" presetSubtype="0" fill="hold" nodeType="afterEffect">
                                  <p:stCondLst>
                                    <p:cond delay="500"/>
                                  </p:stCondLst>
                                  <p:childTnLst>
                                    <p:set>
                                      <p:cBhvr>
                                        <p:cTn id="15" dur="1" fill="hold">
                                          <p:stCondLst>
                                            <p:cond delay="0"/>
                                          </p:stCondLst>
                                        </p:cTn>
                                        <p:tgtEl>
                                          <p:spTgt spid="26628">
                                            <p:txEl>
                                              <p:pRg st="2" end="2"/>
                                            </p:txEl>
                                          </p:spTgt>
                                        </p:tgtEl>
                                        <p:attrNameLst>
                                          <p:attrName>style.visibility</p:attrName>
                                        </p:attrNameLst>
                                      </p:cBhvr>
                                      <p:to>
                                        <p:strVal val="visible"/>
                                      </p:to>
                                    </p:set>
                                  </p:childTnLst>
                                </p:cTn>
                              </p:par>
                            </p:childTnLst>
                          </p:cTn>
                        </p:par>
                        <p:par>
                          <p:cTn id="16" fill="hold" nodeType="withGroup">
                            <p:stCondLst>
                              <p:cond delay="500"/>
                            </p:stCondLst>
                            <p:childTnLst>
                              <p:par>
                                <p:cTn id="17" presetID="1" presetClass="entr" presetSubtype="0" fill="hold" nodeType="afterEffect">
                                  <p:stCondLst>
                                    <p:cond delay="500"/>
                                  </p:stCondLst>
                                  <p:childTnLst>
                                    <p:set>
                                      <p:cBhvr>
                                        <p:cTn id="18" dur="1" fill="hold">
                                          <p:stCondLst>
                                            <p:cond delay="0"/>
                                          </p:stCondLst>
                                        </p:cTn>
                                        <p:tgtEl>
                                          <p:spTgt spid="26628">
                                            <p:txEl>
                                              <p:pRg st="4" end="4"/>
                                            </p:txEl>
                                          </p:spTgt>
                                        </p:tgtEl>
                                        <p:attrNameLst>
                                          <p:attrName>style.visibility</p:attrName>
                                        </p:attrNameLst>
                                      </p:cBhvr>
                                      <p:to>
                                        <p:strVal val="visible"/>
                                      </p:to>
                                    </p:set>
                                  </p:childTnLst>
                                </p:cTn>
                              </p:par>
                            </p:childTnLst>
                          </p:cTn>
                        </p:par>
                        <p:par>
                          <p:cTn id="19" fill="hold" nodeType="withGroup">
                            <p:stCondLst>
                              <p:cond delay="1000"/>
                            </p:stCondLst>
                            <p:childTnLst>
                              <p:par>
                                <p:cTn id="20" presetID="1" presetClass="entr" presetSubtype="0" fill="hold" nodeType="afterEffect">
                                  <p:stCondLst>
                                    <p:cond delay="500"/>
                                  </p:stCondLst>
                                  <p:childTnLst>
                                    <p:set>
                                      <p:cBhvr>
                                        <p:cTn id="21" dur="1" fill="hold">
                                          <p:stCondLst>
                                            <p:cond delay="0"/>
                                          </p:stCondLst>
                                        </p:cTn>
                                        <p:tgtEl>
                                          <p:spTgt spid="26628">
                                            <p:txEl>
                                              <p:pRg st="6" end="6"/>
                                            </p:txEl>
                                          </p:spTgt>
                                        </p:tgtEl>
                                        <p:attrNameLst>
                                          <p:attrName>style.visibility</p:attrName>
                                        </p:attrNameLst>
                                      </p:cBhvr>
                                      <p:to>
                                        <p:strVal val="visible"/>
                                      </p:to>
                                    </p:set>
                                  </p:childTnLst>
                                </p:cTn>
                              </p:par>
                            </p:childTnLst>
                          </p:cTn>
                        </p:par>
                        <p:par>
                          <p:cTn id="22" fill="hold" nodeType="withGroup">
                            <p:stCondLst>
                              <p:cond delay="1500"/>
                            </p:stCondLst>
                            <p:childTnLst>
                              <p:par>
                                <p:cTn id="23" presetID="1" presetClass="entr" presetSubtype="0" fill="hold" nodeType="afterEffect">
                                  <p:stCondLst>
                                    <p:cond delay="500"/>
                                  </p:stCondLst>
                                  <p:childTnLst>
                                    <p:set>
                                      <p:cBhvr>
                                        <p:cTn id="24" dur="1" fill="hold">
                                          <p:stCondLst>
                                            <p:cond delay="0"/>
                                          </p:stCondLst>
                                        </p:cTn>
                                        <p:tgtEl>
                                          <p:spTgt spid="26628">
                                            <p:txEl>
                                              <p:pRg st="8" end="8"/>
                                            </p:txEl>
                                          </p:spTgt>
                                        </p:tgtEl>
                                        <p:attrNameLst>
                                          <p:attrName>style.visibility</p:attrName>
                                        </p:attrNameLst>
                                      </p:cBhvr>
                                      <p:to>
                                        <p:strVal val="visible"/>
                                      </p:to>
                                    </p:set>
                                  </p:childTnLst>
                                </p:cTn>
                              </p:par>
                            </p:childTnLst>
                          </p:cTn>
                        </p:par>
                        <p:par>
                          <p:cTn id="25" fill="hold" nodeType="withGroup">
                            <p:stCondLst>
                              <p:cond delay="2000"/>
                            </p:stCondLst>
                            <p:childTnLst>
                              <p:par>
                                <p:cTn id="26" presetID="1" presetClass="entr" presetSubtype="0" fill="hold" nodeType="afterEffect">
                                  <p:stCondLst>
                                    <p:cond delay="500"/>
                                  </p:stCondLst>
                                  <p:childTnLst>
                                    <p:set>
                                      <p:cBhvr>
                                        <p:cTn id="27" dur="1" fill="hold">
                                          <p:stCondLst>
                                            <p:cond delay="0"/>
                                          </p:stCondLst>
                                        </p:cTn>
                                        <p:tgtEl>
                                          <p:spTgt spid="26628">
                                            <p:txEl>
                                              <p:pRg st="10" end="10"/>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pic>
        <p:nvPicPr>
          <p:cNvPr id="30723" name="Picture 3" descr="helix at bottom new seq 2.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4" name="Rectangle 4"/>
          <p:cNvSpPr>
            <a:spLocks noChangeArrowheads="1"/>
          </p:cNvSpPr>
          <p:nvPr/>
        </p:nvSpPr>
        <p:spPr bwMode="auto">
          <a:xfrm>
            <a:off x="606425" y="331788"/>
            <a:ext cx="8035925" cy="557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016000" indent="-1016000">
              <a:lnSpc>
                <a:spcPct val="125000"/>
              </a:lnSpc>
              <a:buFontTx/>
              <a:buAutoNum type="romanUcPeriod"/>
            </a:pPr>
            <a:r>
              <a:rPr lang="en-US" sz="4000" b="0">
                <a:solidFill>
                  <a:srgbClr val="808080"/>
                </a:solidFill>
              </a:rPr>
              <a:t>General NHGRI Updates</a:t>
            </a:r>
          </a:p>
          <a:p>
            <a:pPr marL="1016000" indent="-1016000">
              <a:lnSpc>
                <a:spcPct val="125000"/>
              </a:lnSpc>
              <a:buFontTx/>
              <a:buAutoNum type="romanUcPeriod"/>
            </a:pPr>
            <a:r>
              <a:rPr lang="en-US" sz="4000" b="0">
                <a:solidFill>
                  <a:srgbClr val="808080"/>
                </a:solidFill>
              </a:rPr>
              <a:t>General NIH Updates</a:t>
            </a:r>
          </a:p>
          <a:p>
            <a:pPr marL="1016000" indent="-1016000">
              <a:lnSpc>
                <a:spcPct val="125000"/>
              </a:lnSpc>
              <a:buFontTx/>
              <a:buAutoNum type="romanUcPeriod"/>
            </a:pPr>
            <a:r>
              <a:rPr lang="en-US" sz="4000">
                <a:solidFill>
                  <a:srgbClr val="C1EEFF"/>
                </a:solidFill>
              </a:rPr>
              <a:t>Genomics Updates</a:t>
            </a:r>
          </a:p>
          <a:p>
            <a:pPr marL="1016000" indent="-1016000">
              <a:lnSpc>
                <a:spcPct val="125000"/>
              </a:lnSpc>
              <a:buFontTx/>
              <a:buAutoNum type="romanUcPeriod"/>
            </a:pPr>
            <a:r>
              <a:rPr lang="en-US" sz="4000" b="0">
                <a:solidFill>
                  <a:srgbClr val="808080"/>
                </a:solidFill>
              </a:rPr>
              <a:t>NHGRI Extramural Program</a:t>
            </a:r>
          </a:p>
          <a:p>
            <a:pPr marL="1016000" indent="-1016000">
              <a:lnSpc>
                <a:spcPct val="125000"/>
              </a:lnSpc>
              <a:buFontTx/>
              <a:buAutoNum type="romanUcPeriod"/>
            </a:pPr>
            <a:r>
              <a:rPr lang="en-US" sz="4000" b="0">
                <a:solidFill>
                  <a:srgbClr val="808080"/>
                </a:solidFill>
              </a:rPr>
              <a:t>NIH Common Fund Programs</a:t>
            </a:r>
          </a:p>
          <a:p>
            <a:pPr marL="1016000" indent="-1016000">
              <a:lnSpc>
                <a:spcPct val="125000"/>
              </a:lnSpc>
              <a:buFontTx/>
              <a:buAutoNum type="romanUcPeriod"/>
            </a:pPr>
            <a:r>
              <a:rPr lang="en-US" sz="4000" b="0">
                <a:solidFill>
                  <a:srgbClr val="808080"/>
                </a:solidFill>
              </a:rPr>
              <a:t>NHGRI Office of the Director</a:t>
            </a:r>
          </a:p>
          <a:p>
            <a:pPr marL="1016000" indent="-1016000">
              <a:lnSpc>
                <a:spcPct val="125000"/>
              </a:lnSpc>
              <a:buFontTx/>
              <a:buAutoNum type="romanUcPeriod"/>
            </a:pPr>
            <a:r>
              <a:rPr lang="en-US" sz="4000" b="0">
                <a:solidFill>
                  <a:srgbClr val="808080"/>
                </a:solidFill>
              </a:rPr>
              <a:t>NHGRI Intramural Program</a:t>
            </a:r>
          </a:p>
        </p:txBody>
      </p:sp>
    </p:spTree>
  </p:cSld>
  <p:clrMapOvr>
    <a:masterClrMapping/>
  </p:clrMapOvr>
  <p:transition spd="slow">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5250"/>
            <a:ext cx="9144000" cy="760413"/>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Mourning the Loss of James Crow</a:t>
            </a:r>
          </a:p>
        </p:txBody>
      </p:sp>
      <p:sp>
        <p:nvSpPr>
          <p:cNvPr id="4" name="TextBox 3"/>
          <p:cNvSpPr txBox="1"/>
          <p:nvPr/>
        </p:nvSpPr>
        <p:spPr>
          <a:xfrm>
            <a:off x="7242175" y="634841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13</a:t>
            </a:r>
            <a:endParaRPr lang="en-US" sz="2000" dirty="0">
              <a:solidFill>
                <a:schemeClr val="accent4">
                  <a:lumMod val="40000"/>
                  <a:lumOff val="60000"/>
                </a:schemeClr>
              </a:solidFill>
              <a:latin typeface="Arial" charset="0"/>
            </a:endParaRPr>
          </a:p>
        </p:txBody>
      </p:sp>
      <p:sp>
        <p:nvSpPr>
          <p:cNvPr id="31748" name="AutoShape 2" descr="data:image/jpg;base64,/9j/4AAQSkZJRgABAQAAAQABAAD/2wCEAAkGBhQSEBQUExQWFBUWFxgYGBUWFxcUFxQXGBcVFBQXFRcYHCYfGBojGRQUHy8gIycpLCwsFx4xNTAqNSYrLCkBCQoKDgwOGA8PGiwcHyQsLCkpLCwpLCkpLCwpKSwpKSwpKSkpKSkpLCwsKSwpLCksLCwpLCksLCwpKSwpKSwpLP/AABEIAOQApQMBIgACEQEDEQH/xAAcAAABBQEBAQAAAAAAAAAAAAAFAAMEBgcCAQj/xABAEAABAgQEAwYDBwEIAQUAAAABAhEAAwQhBRIxQSJRYQYTMnGBkQehsRQjQlLB0fCCFTNDYnLC4fFTY3OSotL/xAAZAQADAQEBAAAAAAAAAAAAAAABAgMEAAX/xAAkEQACAgICAgIDAQEAAAAAAAAAAQIRAyESMUFREyIEMmEUUv/aAAwDAQACEQMRAD8AZ7HKBkC0WYyE5dIzXAMaKJYSNoNHtIrLrEpL7HqRxOUU0VntmoCewDWgBE3GqnvJxUYhpjVHozSVOhNGz9gpiTTI00EYyTFt7M40USwnMzRPMtFMUOb49G0JKG2jrvUcxGaDtEr88d0+LrmKCUEqUdAm/wD1GXk14NP+P3JGjmpRzEcrrkDcRVpVIUDNOX/Skv6E/tDczGAPCB56/OF+RvwSeCKenZZziI5D3/SOTiief1il1GPKvxW3OnzgZM7UJ/8AI/rm+kMuTB8SRoBxpOyk+Udpx9DX1jNJnaIEeIeY/WPZGPBaSPxDQC7sNPXaG4y7QVDHdM0hXaSXzhtXaiXGeyO9mBwlv9Vv48R6r7Qj/CJHS7eYhfuzR8X468s0VXaxENq7XpjNO/qTpIX7R2mRWnSQfeG4z9gr8ZezQ1dsBDau2QiiJwmvP+EB5mHk9mq8/hSPWO4S9nX+MvBcT2x6QoqY7I13NPzhR3B+wc/x/wDkpMrDp34UK9oeGG1JFkqjYaWhQ2kSjQo/KIr8hjtowaqw+cjxpMFMO7F1U5IUlIAPMxpHaKgT3ZsIM9nZo7lOkVUrRKWjN6X4XVCvEpI9zBem+Eit5p9BGifaesNTcRbf9veFnKlbOjbeinyfhWgEBUxR9YOzZMigld3KTc7C6lHmo8o6qsaSgOVEnYD9zFfnVyiTMy32Bs/qYzNuZphB3sWJT1M8ws/p6AQK7xS9Bbr/APneHu7WtWaYAH0SHdXVzdofnVfdp4Q6vYD9hHVWkWuyLPw1AZU5VtWUR8kiw9YiVk+RlYSyrdsrepAFh5xxMkqWpz97MPohHp05mCVBhWW6mWddOBJ5gfjPUw1pdi7fRU6rBZiwVoR3aRuqwPygTJnTJawxFjqkgxplXNCeIkeuvtoPK8VHHu7Up2ZX5rJHqAzxWE7JShQbwzGFZXKSOdj9YM02KXd29LeoNoqGAoUl/EB+YOpJHrdns4dtxBQrWg6uD8+nQwkoq9Dxetmg0GJoULpD/XqImfbE/lij0VUQzHTT9oYxftiZBZQhob0RnCnaL/8AbhyEL+0OgjJ5nxM5CGF/EteyYpwJUa//AGgekeRj4+I8w7Qo7izqRqtLKiX3UR6U2iYkvGYeRBrqILS0DEUakBkmLCoRDnMlySAOZLQydAQLTLVuS0D8SrRmSm7/AJQ5PmeXmYexPFg7JNhuP0gaFAB3CX1a6j5k3MJTmzTH6IkBILaAg9P1ghImygOIuRoAXP7CAARnPCG/zKv/AAQWRhwEvxE/6eEE7s1z5wVHjoaUrRArsSQVFKQXOrP6XOvpHMns+pfEXY6cz5D9Y9lTJMuZ4QpRNkDjUo9EjXzJAg9TVc2c+iQNQhmAH5pn6J94L0hbB8nDMgZvMNc9Vc/WI+KYzKkBlm+yU3J8+UHq1AlyiOmYty5RQjghnT1zJt0uDl56sl9h0iUYp7kU5OtELE+0C5l5acqef/MVKqq3J366/OLV2qTlQwDOWAGiUhtufLk8VRUkqHWNmOq0Z8l2H+zGJLlng406lD+hKerRZZqwtLoLpJZ/xS1HQLHJx/LxQKBJlrH8Ii2yqsghSTmcDMNyP1gTj5Oi9bCFPPsH6g9Dr+8MY5SidKfcWNvaGJq3cp84lUNXm6hQ9/4YTrZTvRnE6WxI6w2Uwd7TYV3SwRobj3gGY1J2jHJUx+nTaFCk6aQo4437DqhxeC0kwPlUISbRKXPCElR2jFNUyn7dDOIYqmWcoGZXLRv+YD11QpYdRAHJhbzgfOUuZMzm13A5D+XieqQmfJzOzcKmsx1SoeY+kT7NSgolfrEpSXaWeqlk/K8NkcOeYoZdWSMoPQDVXrDyezAScwOflmUCPXQiPZNASp1qCuQsR6NaLqa8COLY2itygKI8kchs/WJhpVzQFLtveyUjQW3H1jylw3PNc6JDv5akfSLFheGEsVc7DX+AQJSS6OS9g3C8ADuHAbiUzFX7Pyi4UdAgICQGSLnq0NTmQhhqf57mGZtQyQByiTlXYGnLoi42cztuoewL/oIFSpA05qUo+zD5D5wQqS/RusQSGJibkaIQ1RXsdwwKAcaufc/8RUayhCSAzWN+uv0jQqxDs/KAGMyQWI2/6i2KQckCuSEoWyVHKr8K+Z2zRGnz1IUdrlxyO5HnyjitllJPp/PlHiJpmC/i0PUbHz0jSZGT6TEH5dX0MTETGGZOj6ddweu8VdFQxY2MEaPEshNnG4+kc4nJlhx9CZlPmOzEHcPY/NoocxDRd0zBMkLCdGUR7OR7iKQs3g4vKBl9j0nS8KOZTNCihE+iyljA7FZxK0I2Nz/PeCtSIH11NmCVbpPy/wC4yZUUwvZXsbq+6lADxKfZ7DT9YG4TWTB4iz6gmzH892HlD3aGYCsZlZUgNYOXLEt1tAOtrmQruwQkM6jqdg3WBjWjRJsstROtwlJ9AR1aGJcwqIF/oPaKFh2Izs9nKQdP3aNlwnBAZKSU8RDnzgThwGjkTWzyiyJCWS5UWGz5X+UGpNU+jekCpmDTAUrzDh2A97xGqKCbLIWg216g+W4gRi/JKVFkXTA73iBNksICp7RT3Zk+d/oYI02IiY45QMkBoNjRlQyqReJ6VWPpDOa5faIcTSpAerkuC0Aq2UQkvFqqFCAeJy81hDR0UbtFHxOUWBgPSzMs1PUiLhiNIGy7mKkuXkmeRjdB2jFkjTIlXaYptMx+sdLLAEQwqc6i+5P1iV3fC/L9bxQggr2Xmn7xOxSfTb9Yr85LE+cWbsuoJJH5hy9W8zeAGJoaYpPJR+pgR/ZhyL6oal6Qo9kptHsOSR9DIqe8SCOUODwnext6QPwmSUykgwTVZJJ/j2jNk6DHsyztPWJTMVYkpOzNve46RWqjGVzWDAj8uvudSYP9sJLTlPuC7eX7PHPZvs/lR3kwa+ENtzMdFqMbNnFylRx2Gw+ZUVCErDS0nMoAHQX36tG6JSEpcsw+QivdjcOCUZ8oBvfpFknykqFxAb5bIyVPiVDE+2CzM7qSkkmybZQealLIOVPQBz0ipYn2vqUKAUUElS05EmYCnKzKKicrKct5XjT5kiUxBAbyf9IrmMYPJUXAQT1SXHtHclWxkrf10CMFxxM3hmhlHSzG4s7WvsreLFSUBPg9Yry8NzK5HR2094uOAUvdouCCdbv/ANQnbKzXFf0bqUCWhveK7UYoAF3udIsONzQEmM1xHFymawAbZ3v6CEW3oaKqNs4xXFJyhwOD01gWirqxdlHzgrNxVKZXerTNIYkEFElCmIBCATmWb+zw5hvaSXNYSyQo6S5rcX+lY3i+0uhdN1YFOIzAR3gcEsbXAhntHTJSkFIseUW+XNTOBsAUliki4I1Bir9t1MhIECMraDONRdlR7tzBedKanRzUon0AYREoqUrUG21gnjMsIRKTyF/U3i0nszxVIiJnGW6h+UQKnzSpRJ/f6wYxJf3QIFi3ysYBqMNEnkfgfpxaPY8kKtoDChiZ9FqTpCqkFUpSRYlJbodvnAunxoTFMIJpXGbI9DRRSsRoEz5gCrE2L7bAGD+KYN3apY/CWBb8LMIjYvOlS6yTpmmEBY2YkgHoXJ9otasPIACnUNAdwOR5xLdG6M6pk8U4QcqRYM3lDwk5oYRMcv5axIkz2MUVNmXdEebTBOzRCm0j7wXralMBajF0I3hJpLyWx3LwdyaJALkOYlG0e01VmSCQA8JZcx1HdvYDx1DiKVVUYStyAQeYi74utzaBE2kSoEWPMRn5cWbYq4oDVOFomoykAf5Ta/MEdIEVHYm3Cct3CtWbRmaLN/ZawGSXHI3aOE0KhqSnye8UWV+BXjTewFhkmZLmKExQKiACQPE2ij1axgN25T4PP6RdZkgeY3eKd2uTxIDWEPjlcrEyxqNArC1BFzqS3pv5P9HiNjFVmXfa37x1UyygA87v1gHMrCTzEaYq3ZjnLjphSkqEgZVjMg+48oYn0qH4CR0W5PyDRHpprlusWCThvAlwXaC3xAlzQClpaPINLwonRJhR3NHfEzVaGmCDBYzIHk8US5Wl4zTYEjO+285ZnqUHDsx5AAAfQxoPYjtqiqkhEwhM9AZafzNbOkbg9NDFT7YhDFg5P1/4jOagKSqxKVDQgkEeREUx7RWSSPpYTszkaPDE2e0DOxhP9n05JclAJLuSX1J3idWlkk8hE5Ojod0BcWxUiwck/PyjzCcCUtWedfknl5x5QJTaYeKZMJyj8iOfmecWakQAmFhG3s0ZMnFUiPOqO6YZSRzF2HWOplWnu+v6Q5NtFcxWvyuwb6Q8tEoLkdVVSCdYCYzV92tCknWxaIs+YV7keVjDE+WSGPzvEePs2rXRYaGvCgInLU4im4dPKTl5fTaDsuttEnGmM1exVSWcxVMTkhaVqPK3vFgxSocMN/4YDzpWYZTpy5xWGicleis4vLH2ckfh/ZoqEpN4uHaqaEyggWKjp0GvzaBHZvA1VE8SxbNqfyjcxtg6jZ52eNzSCvYTsuaiaZih92g36nYfrGjjBE8oNYXgiKeUmWgMlPuTuT1iQacRnlPk7AnWkV44QnlCg6qQI9hR+TB0wcUTZItEPO5ghIS8GfYi6Kf2jl3J82GusZ7XJdR5vGk9pKQAqc6+kUGukgG14fEy0ujXfh7UheHSgPwun2P/ADBfFUPKUBqbe9oz/wCE+LhK5lOo+LjQOo8QHpeNJVLcjzeFmtixdOwDP7PrUTkmKQUpASUtt5gxxJrZsuWM8x1p8RIASq7ApbS2oi0BN4jT6FCvENd4aMSiyJ/sDqmuWkHvE8ri4vs8BKqslk3/AJ7QVq1qlpKUnMk879IrNbJBI4QGABYm/M+sLJF8cf4dTamW9jEedNSXYiIdTSE5sqQCQACbs3SBdJ2UAJUtSlKPVvkIXivLHuXVBNSfvEEbgg+zxMC2jmhpmVfRAb1Ov0jtnMI2MtEbEKtKBmUdwB1JLAQxU1yEJKlEJHX9OcVbt3ibzEygbJ4lNzPhH85xVl1K1EZlFTaOSW940RxWkYZ/lKMmqsn4tihnzivQaJHIDSL98MJSR3i2ckAdQNS28ZojWLj2NnKTMBQWIa3PpFci+tEINybbNnkrdMekRGw6oC0gs3OJUYzmNqEKGKytQhs6gl3Z92hQQ0DKMOBBalTAzDU2gxTphp9g8EbGsM76W3KM5xXAlIdSklgSxY35RraUx5MpUq8SQfMPDLRynWjAaGsmSKmXMQ4UlQI68x6hx6xvmG14my0TE6KAtuk7pPUG0AMZ7HUxSqblyFAKnHJIKjbyEUT4cdrJyq8ylrdM7Oog6BYGYEcrODzYQ7+yv0cpLo2lURJztHcufz1jpc0QvY60AK1Ze4gTP6xYqsA7CAtVLBMRZtgweUiOVaQ+uWBEWcuEK2NhVmG9zEbEq5MmUpatEj3Ow8yY6rK1ElBUtQSnmf0G5ii4niqq2YyUqEiWXbdR0dTfwPFYQcmRzZVBUuwNXpVMeaXKlElXS9h09YhpIOsWM0YX4U3Vql7WtwnmOvWBdbh+VZIFnuC7jnreNqPLcd2RBBjBMUMpYUL8xzEBJn6xMpgY6W0PB7Np7I40ialTFtLHmdWiwTJ0Y92cnkGy8p/mxjRsIkKUMylONtgYwzVM0OFrkQ+1a3Mv+r/bChztPI/u/wCr/bHscujl0FMJk8MF5KYYp5DRMlS4Zu2Zx0CPY9AjwmGFA3bGdlw+qP8A6Kx/8mT+sYN2bxDua6RM2E1IPkeE/JUa98VMQyUGVJ/vJiUn/SMyiPdIjDZ0sg/MGNGOP1Eb2fTb5tCx0eB9diPdqyrt11BgD2e7Wyl08pa5qEnKAoKWlNxYliYaxz4h0aC3ed6RtLGb/wCxYD3iPxs0xmo9hOfjSTvA+ZXvvFCxv4jGa4lSUyx+ZRzK9gwEVSoxWas8UxR6OQPYQfh9j/6ox6RrFZjKEeJaU9SQIrGKdvEJBEkZ1fmLhI/VUUNRhQyxJEZ/lyfWiTX4jMnLzTFFR+Q6AaCLPgWGJMlrZvEwcqUCMpZJZJIzBk/uIrOF0feTUp21JLsAL3a7ReU0bIs2jfmvmAvuksCMpGr8hDsnjt7Y3Pw5SFly5DOpWVwRbQ8k89yIgzU8CszsQSNDro+4G5NyXEGBKmJHCp0Eg9dgAlizl9iXDC0KoqM+YqltlzJ4SEukDf8A8l30PL0BUqM7CznCQHcWbeLN2e7JLXmdNrX9xA+fQucwDWCsrZcoUWSdBZyNH0i14D2lmSAnN95LsC9li2xFiOh92gT5NaDFpBzCuxEpABXxGLBLlJSGSGAhUdcmcgLQXB9weR5GHMsZH/QuTfYC7RJfu/6v9sew/jUl8nr+kKBY66LCiO1zGGj9BvESfOCQTmZrk3AG+v7xGnzCSniZg5Yk8gzDdwqN0cPswPJ6Js+qITmdLaM9xtpzuPaIiqpZSCWN3GgDC589QG/aGKmozqIDpTdsuUPrYDXM4PsYUmebKKi12QdDdwW2LXiygkI22Vn4j02eiK2KcikEAgDVRBLjUEKDNGPzVERs3ajFGlzEnIcwNjqACxISoMoO/oDyEY7UoBJHL5coYKIqlHpHBMerlHzjgAwpx6EwssesY5JgHCVHJjoJg12YwL7TOANkJYqUdHJ4UO4Yq0eBR1WS+zuEqCe8I1IA3a4yhgXclgARvyiz1ctQbUKGpAN2D8J11KQS/wCVg5MTZlKypiUqWMrsmwSkPwo5ABOa7pICTuBHVKT3jJGdRsC2YahyLm+ZjcAhgXLXRo0R0iBSyy+Vh1s91BQcuBYEgX8TnR0mO/siyApLFIB5uSbEk2cWuWv5uCW7lR4BLYFr5VmwKuFLHq+jcTXsBKxaUZFOtSkpSAEhLy3CyQEhO+Vyd3fq1u4ncisUNL9omKAbMFO+YscpGoYEpLKZhz5QVKQkFnUpNlAuliLBnFnc2AJs2hh3s7hKZclPE8+6yC4U6vCm4a+rexGsPLlB7ZW0zKUQA4LPueF7Nd4NHJkOi7QLplgkEpUeJIY5hoFOLBQb+bXXDcakzwO7WCWfKbKDauIr0nCUlKkAlWgci5VqClwbMG/6jgYQnM6SqWoWBQ7ltgRpvaJTxpjKVlkxFL5fX9IUCE11RlGaUZnIpBNtszA3t84UZ/jkUQcl1JIzqGZ3ypUxQRfQ2to2a948RUkhagALEXzJSDplJe1h4usMKxJLhICSVcIbh4eivy+erttExSnKg6fAXABGVLEXG/k8epR5zGETSokAOQbpUyuRdCibl+uxEM1c7KgrIIy6OymdgwJDhipt4dSvKhgGZI+7u5e5U2jWHUF4SpibBKXykM5JvfMQX5NY67OYASsdox9yoqzgqAIUlCUubjIoNm4nOrvlP4Yy3DqA1VSqWg8a/A/4iNEnqWbzjR+3FcpFOtjlCmLAMkksA1nGij1cszFJy2hq1SZyJiCykKCgeovHPY/QyqUQWLhnBBsQRqCObiG+8841WdgFJjINRIWKeqIdaDeWtW5UBxIJ/MHB3EVPEPhliEs2plrH5pRE0N/SX+UTU7GcWiqZhyjnPFhkdga9RYUc9/8A21D5mLVhXwJrZgzTjKpk68asym/0of5mDYpnFPIUtaUJGZSiEgDcksBG4YH2XEilQiWAFoSrvFpuVqtna7Egg2L2s14C4F2SpKeqUqTONQaYcc4hIlmcoMiXKAOqQFqzObgDrFwo1AIzqQeJlKQdglIZSeHW2hBfMGPIo4ASsIuAQBlTn4QUgMnUNmCRwJDJILDR0sZEih7tluQyQCQlICtAAPEwB0SOY1ghLpnIloJEtaksgKvwkZnUFBiFbXcGxB14nlKUlSlMHYBgq/FlSAOEFr24XsC5gUPZGqJ0wFKSVuXAytvcXa5blufxXEDK+l+0VVOh1AKWqYtAPCMlxYKIUrwj11Nm5xjtBTkK7kfaVaMl2TmygrUvS/h5l9jc89l6Cc8yYQysoTkSSQhJJbU3LMQQbPACHGchuNO5FyVl0+NRtZiEv+HyMcVNHlGR+FJuWNyTwpJAJCcoN7i6uQgkuTlQAsJUE2KrpKVBhd3JIYnX6CGVUichCQxSpr3DlWt9sr7763jgWQisLKcyAwDAHOClnFwDZ+DXR06QpLo4UlgzEn8JLsRuHykuQRcR6rASV5kKK91PqXdWp1/CLPp0jydMSPwm5a5cLdrhQcKGUFyLOq8K0OjiqrFoLpliY+uYqcFgfw+fyhQ3NSoGwSSbnxi/XKoXd+e2kKEHDVECC+YMCxBIJUs3IKTZxw6bC28SDPLa5XIsczMNPDvb3iDhqnsgq5KCkqQznTKkl2BfT8RbRomSLrSAEEuWAckkt01LPzIuHYxqMTEZGYuopJYMz331Nxq97M2msOKl5eaSCLs7bOX6AO7632McrmMlSZd1gAWIUxc+JWhbYi3zTEdaSkpYlRBzK0CTme3CGZid2H+YWHBRQPiBPKU5MzOpyhySW1JBD6hIe10MRwuc9mBr6RdviOo/aL/iGYaXBCWLuSxTlblpeKIRmV0EAYeo6uYhYXLUpBGikkg+4i5Yb8Vq6SGUUTeqwyvVSSHin6Q0FuSdtIVxT7CmX2d8aa4nhEtI5cSvmTAzGPiVW1CMsyaEoILpQMuZ+Z1MVVJctEmgpe9qJUsPxLSCwKiA92A8Ra8dxSO7NZ7FYL3dCjOCkr+8uQAVKS6S5ICWTkSC4upRuIKpnkLY/wCGLEgKbnndgVALIcgO3ih/Dp5SoJUAUBIvYtlVkORYZiSRwuNHYvEsJGQkAMoujKClJBcDi3JU5ex3LiCcDqlMxThACFG33ibFQIu5FzYsxCgEuCqKZTUNRUqP2tS0oQrIZaSxdLG/QjLoz2IEXymljN3i8wSpyoGws6SSNUHwjhZ9WgNUUSpE4VCCkpWQkg65SXSthqAQ+ZxZoAyJGG0cmXKMpKQlLcYUOLjAJGQNcJK7nkPE0T6On71YUy05VFSQ+jBkItYpCibHYRBRWrTLC+EkrKUhQGYOQlEsHV3AVtZKrbwTlyFCV92stwhmYkJKcwJSH0KgSb6bxxzI9bLK1WmNxEqCS3EGSkLzbiyiRYvs0NSkq7tndLahKB3l8jgP+JzY24eUSJdNxKJYEuVJDMbEJBB1AGhB1YRGmVCVKy5hlYvmGmUMrhFwBxadA28AKI06cv8AFx6MnYpDKUQkp5BLhiHA02kSakrc5kKlgFJy2d05k8ILaZSGzeLqW8nSwtyCSli6yXSAGIupXizqT5FNyYbmyeFQcAFPCCk5bApKikvyWSDoAsGxSkoxx+mBEtBIUoEWyoVN81HKSASSzuXytfK5UQRTS1Ad6KZQAygz1FPEPHlZaQTdL7+F2dgoUYJ0UtwtR4imSFsWDqI3Zi3R9zE+ZMIlSS7uOLbM01KL5W1Czo2zNChRoMshYtKEtKwlxwl7tm4UFi23GbBhodbwOnYipInhkqCStgoO+RJUM35nOr/IwoUECMx+JNqhxqUh/S3884qNMbGFChX2E7nmxjhPhEKFA8hFLVY+0Wb4a04XXB9UoWoEagoQtYZ+qRChRzCjRKSc/dlgHl5yz6nuhl18LKPDpYcoslUoOqWyQlM4ShYWQFBNho5Ci9uXKFCjjmN4hUFlsAMmdiLf3SpctD+ij8oiqUJgKSkZVKlylJDspK1IzO7l9b9YUKOYyK5RzSFWslMwgIHgAfJYbcLj+oxZKdZMoqzEZFlKQDYDKC99+IjyhQoC6DLsg1WLzErUA1kuOjZlJA5MUCHe64kynYKUUlTJzMko0szstQ0sNGj2FHM5ETJaUkEpEwygpteMGaogly7uH5E7sRCxBWZcxJdu8axINpUxbuDq6B8zqSSoUKykSXIqDJkIKG41LdxmFgghgdLKa2yRChQoAjez/9k="/>
          <p:cNvSpPr>
            <a:spLocks noChangeAspect="1" noChangeArrowheads="1"/>
          </p:cNvSpPr>
          <p:nvPr/>
        </p:nvSpPr>
        <p:spPr bwMode="auto">
          <a:xfrm>
            <a:off x="77788" y="-1069975"/>
            <a:ext cx="1571625"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30728" name="Picture 8" descr=" "/>
          <p:cNvPicPr>
            <a:picLocks noChangeAspect="1" noChangeArrowheads="1"/>
          </p:cNvPicPr>
          <p:nvPr/>
        </p:nvPicPr>
        <p:blipFill>
          <a:blip r:embed="rId3" cstate="print"/>
          <a:srcRect/>
          <a:stretch>
            <a:fillRect/>
          </a:stretch>
        </p:blipFill>
        <p:spPr bwMode="auto">
          <a:xfrm>
            <a:off x="3525157" y="1007136"/>
            <a:ext cx="5194300" cy="3532126"/>
          </a:xfrm>
          <a:prstGeom prst="roundRect">
            <a:avLst>
              <a:gd name="adj" fmla="val 8594"/>
            </a:avLst>
          </a:prstGeom>
          <a:solidFill>
            <a:srgbClr val="FFFFFF">
              <a:shade val="85000"/>
            </a:srgbClr>
          </a:solidFill>
          <a:ln>
            <a:noFill/>
          </a:ln>
          <a:effectLst>
            <a:reflection blurRad="6350" stA="50000" endA="300" endPos="90000" dist="50800" dir="5400000" sy="-100000" algn="bl" rotWithShape="0"/>
          </a:effectLst>
        </p:spPr>
      </p:pic>
      <p:pic>
        <p:nvPicPr>
          <p:cNvPr id="30730" name="Picture 10" descr="http://graphics8.nytimes.com/images/2012/01/11/us/CROW-obit/CROW-obit-articleInline.jpg"/>
          <p:cNvPicPr>
            <a:picLocks noChangeAspect="1" noChangeArrowheads="1"/>
          </p:cNvPicPr>
          <p:nvPr/>
        </p:nvPicPr>
        <p:blipFill>
          <a:blip r:embed="rId4" cstate="print"/>
          <a:srcRect/>
          <a:stretch>
            <a:fillRect/>
          </a:stretch>
        </p:blipFill>
        <p:spPr bwMode="auto">
          <a:xfrm>
            <a:off x="482600" y="1082674"/>
            <a:ext cx="2774430" cy="3387725"/>
          </a:xfrm>
          <a:prstGeom prst="roundRect">
            <a:avLst>
              <a:gd name="adj" fmla="val 8594"/>
            </a:avLst>
          </a:prstGeom>
          <a:solidFill>
            <a:srgbClr val="FFFFFF">
              <a:shade val="85000"/>
            </a:srgbClr>
          </a:solidFill>
          <a:ln>
            <a:noFill/>
          </a:ln>
          <a:effectLst>
            <a:reflection blurRad="6350" stA="50000" endA="300" endPos="90000" dist="50800" dir="5400000" sy="-100000" algn="bl" rotWithShape="0"/>
          </a:effec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0730"/>
                                        </p:tgtEl>
                                        <p:attrNameLst>
                                          <p:attrName>style.visibility</p:attrName>
                                        </p:attrNameLst>
                                      </p:cBhvr>
                                      <p:to>
                                        <p:strVal val="visible"/>
                                      </p:to>
                                    </p:set>
                                    <p:animEffect transition="in" filter="wipe(up)">
                                      <p:cBhvr>
                                        <p:cTn id="7" dur="500"/>
                                        <p:tgtEl>
                                          <p:spTgt spid="3073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0728"/>
                                        </p:tgtEl>
                                        <p:attrNameLst>
                                          <p:attrName>style.visibility</p:attrName>
                                        </p:attrNameLst>
                                      </p:cBhvr>
                                      <p:to>
                                        <p:strVal val="visible"/>
                                      </p:to>
                                    </p:set>
                                    <p:animEffect transition="in" filter="wipe(up)">
                                      <p:cBhvr>
                                        <p:cTn id="11" dur="500"/>
                                        <p:tgtEl>
                                          <p:spTgt spid="30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700" y="57150"/>
            <a:ext cx="9144000" cy="760413"/>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Mourning the Loss of Norton </a:t>
            </a:r>
            <a:r>
              <a:rPr lang="en-US" sz="3600" b="1" dirty="0" err="1" smtClean="0">
                <a:solidFill>
                  <a:srgbClr val="FFFF00"/>
                </a:solidFill>
                <a:latin typeface="Arial" charset="0"/>
                <a:cs typeface="Arial" charset="0"/>
              </a:rPr>
              <a:t>Zinder</a:t>
            </a:r>
            <a:endParaRPr lang="en-US" sz="3600" b="1" dirty="0" smtClean="0">
              <a:solidFill>
                <a:srgbClr val="FFFF00"/>
              </a:solidFill>
              <a:latin typeface="Arial" charset="0"/>
              <a:cs typeface="Arial" charset="0"/>
            </a:endParaRPr>
          </a:p>
        </p:txBody>
      </p:sp>
      <p:sp>
        <p:nvSpPr>
          <p:cNvPr id="4" name="TextBox 3"/>
          <p:cNvSpPr txBox="1"/>
          <p:nvPr/>
        </p:nvSpPr>
        <p:spPr>
          <a:xfrm>
            <a:off x="7273925" y="6310313"/>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13</a:t>
            </a:r>
            <a:endParaRPr lang="en-US" sz="2000" dirty="0">
              <a:solidFill>
                <a:srgbClr val="00ADDC">
                  <a:lumMod val="40000"/>
                  <a:lumOff val="60000"/>
                </a:srgbClr>
              </a:solidFill>
              <a:latin typeface="Arial" charset="0"/>
            </a:endParaRPr>
          </a:p>
        </p:txBody>
      </p:sp>
      <p:sp>
        <p:nvSpPr>
          <p:cNvPr id="31748" name="AutoShape 2" descr="data:image/jpg;base64,/9j/4AAQSkZJRgABAQAAAQABAAD/2wCEAAkGBhQSEBQUExQWFBUWFxgYGBUWFxcUFxQXGBcVFBQXFRcYHCYfGBojGRQUHy8gIycpLCwsFx4xNTAqNSYrLCkBCQoKDgwOGA8PGiwcHyQsLCkpLCwpLCkpLCwpKSwpKSwpKSkpKSkpLCwsKSwpLCksLCwpLCksLCwpKSwpKSwpLP/AABEIAOQApQMBIgACEQEDEQH/xAAcAAABBQEBAQAAAAAAAAAAAAAFAAMEBgcCAQj/xABAEAABAgQEAwYDBwEIAQUAAAABAhEAAwQhBRIxQSJRYQYTMnGBkQehsRQjQlLB0fCCFTNDYnLC4fFTY3OSotL/xAAZAQADAQEBAAAAAAAAAAAAAAABAgMEAAX/xAAkEQACAgICAgIDAQEAAAAAAAAAAQIRAyESMUFREyIEMmEUUv/aAAwDAQACEQMRAD8AZ7HKBkC0WYyE5dIzXAMaKJYSNoNHtIrLrEpL7HqRxOUU0VntmoCewDWgBE3GqnvJxUYhpjVHozSVOhNGz9gpiTTI00EYyTFt7M40USwnMzRPMtFMUOb49G0JKG2jrvUcxGaDtEr88d0+LrmKCUEqUdAm/wD1GXk14NP+P3JGjmpRzEcrrkDcRVpVIUDNOX/Skv6E/tDczGAPCB56/OF+RvwSeCKenZZziI5D3/SOTiief1il1GPKvxW3OnzgZM7UJ/8AI/rm+kMuTB8SRoBxpOyk+Udpx9DX1jNJnaIEeIeY/WPZGPBaSPxDQC7sNPXaG4y7QVDHdM0hXaSXzhtXaiXGeyO9mBwlv9Vv48R6r7Qj/CJHS7eYhfuzR8X468s0VXaxENq7XpjNO/qTpIX7R2mRWnSQfeG4z9gr8ZezQ1dsBDau2QiiJwmvP+EB5mHk9mq8/hSPWO4S9nX+MvBcT2x6QoqY7I13NPzhR3B+wc/x/wDkpMrDp34UK9oeGG1JFkqjYaWhQ2kSjQo/KIr8hjtowaqw+cjxpMFMO7F1U5IUlIAPMxpHaKgT3ZsIM9nZo7lOkVUrRKWjN6X4XVCvEpI9zBem+Eit5p9BGifaesNTcRbf9veFnKlbOjbeinyfhWgEBUxR9YOzZMigld3KTc7C6lHmo8o6qsaSgOVEnYD9zFfnVyiTMy32Bs/qYzNuZphB3sWJT1M8ws/p6AQK7xS9Bbr/APneHu7WtWaYAH0SHdXVzdofnVfdp4Q6vYD9hHVWkWuyLPw1AZU5VtWUR8kiw9YiVk+RlYSyrdsrepAFh5xxMkqWpz97MPohHp05mCVBhWW6mWddOBJ5gfjPUw1pdi7fRU6rBZiwVoR3aRuqwPygTJnTJawxFjqkgxplXNCeIkeuvtoPK8VHHu7Up2ZX5rJHqAzxWE7JShQbwzGFZXKSOdj9YM02KXd29LeoNoqGAoUl/EB+YOpJHrdns4dtxBQrWg6uD8+nQwkoq9Dxetmg0GJoULpD/XqImfbE/lij0VUQzHTT9oYxftiZBZQhob0RnCnaL/8AbhyEL+0OgjJ5nxM5CGF/EteyYpwJUa//AGgekeRj4+I8w7Qo7izqRqtLKiX3UR6U2iYkvGYeRBrqILS0DEUakBkmLCoRDnMlySAOZLQydAQLTLVuS0D8SrRmSm7/AJQ5PmeXmYexPFg7JNhuP0gaFAB3CX1a6j5k3MJTmzTH6IkBILaAg9P1ghImygOIuRoAXP7CAARnPCG/zKv/AAQWRhwEvxE/6eEE7s1z5wVHjoaUrRArsSQVFKQXOrP6XOvpHMns+pfEXY6cz5D9Y9lTJMuZ4QpRNkDjUo9EjXzJAg9TVc2c+iQNQhmAH5pn6J94L0hbB8nDMgZvMNc9Vc/WI+KYzKkBlm+yU3J8+UHq1AlyiOmYty5RQjghnT1zJt0uDl56sl9h0iUYp7kU5OtELE+0C5l5acqef/MVKqq3J366/OLV2qTlQwDOWAGiUhtufLk8VRUkqHWNmOq0Z8l2H+zGJLlng406lD+hKerRZZqwtLoLpJZ/xS1HQLHJx/LxQKBJlrH8Ii2yqsghSTmcDMNyP1gTj5Oi9bCFPPsH6g9Dr+8MY5SidKfcWNvaGJq3cp84lUNXm6hQ9/4YTrZTvRnE6WxI6w2Uwd7TYV3SwRobj3gGY1J2jHJUx+nTaFCk6aQo4437DqhxeC0kwPlUISbRKXPCElR2jFNUyn7dDOIYqmWcoGZXLRv+YD11QpYdRAHJhbzgfOUuZMzm13A5D+XieqQmfJzOzcKmsx1SoeY+kT7NSgolfrEpSXaWeqlk/K8NkcOeYoZdWSMoPQDVXrDyezAScwOflmUCPXQiPZNASp1qCuQsR6NaLqa8COLY2itygKI8kchs/WJhpVzQFLtveyUjQW3H1jylw3PNc6JDv5akfSLFheGEsVc7DX+AQJSS6OS9g3C8ADuHAbiUzFX7Pyi4UdAgICQGSLnq0NTmQhhqf57mGZtQyQByiTlXYGnLoi42cztuoewL/oIFSpA05qUo+zD5D5wQqS/RusQSGJibkaIQ1RXsdwwKAcaufc/8RUayhCSAzWN+uv0jQqxDs/KAGMyQWI2/6i2KQckCuSEoWyVHKr8K+Z2zRGnz1IUdrlxyO5HnyjitllJPp/PlHiJpmC/i0PUbHz0jSZGT6TEH5dX0MTETGGZOj6ddweu8VdFQxY2MEaPEshNnG4+kc4nJlhx9CZlPmOzEHcPY/NoocxDRd0zBMkLCdGUR7OR7iKQs3g4vKBl9j0nS8KOZTNCihE+iyljA7FZxK0I2Nz/PeCtSIH11NmCVbpPy/wC4yZUUwvZXsbq+6lADxKfZ7DT9YG4TWTB4iz6gmzH892HlD3aGYCsZlZUgNYOXLEt1tAOtrmQruwQkM6jqdg3WBjWjRJsstROtwlJ9AR1aGJcwqIF/oPaKFh2Izs9nKQdP3aNlwnBAZKSU8RDnzgThwGjkTWzyiyJCWS5UWGz5X+UGpNU+jekCpmDTAUrzDh2A97xGqKCbLIWg216g+W4gRi/JKVFkXTA73iBNksICp7RT3Zk+d/oYI02IiY45QMkBoNjRlQyqReJ6VWPpDOa5faIcTSpAerkuC0Aq2UQkvFqqFCAeJy81hDR0UbtFHxOUWBgPSzMs1PUiLhiNIGy7mKkuXkmeRjdB2jFkjTIlXaYptMx+sdLLAEQwqc6i+5P1iV3fC/L9bxQggr2Xmn7xOxSfTb9Yr85LE+cWbsuoJJH5hy9W8zeAGJoaYpPJR+pgR/ZhyL6oal6Qo9kptHsOSR9DIqe8SCOUODwnext6QPwmSUykgwTVZJJ/j2jNk6DHsyztPWJTMVYkpOzNve46RWqjGVzWDAj8uvudSYP9sJLTlPuC7eX7PHPZvs/lR3kwa+ENtzMdFqMbNnFylRx2Gw+ZUVCErDS0nMoAHQX36tG6JSEpcsw+QivdjcOCUZ8oBvfpFknykqFxAb5bIyVPiVDE+2CzM7qSkkmybZQealLIOVPQBz0ipYn2vqUKAUUElS05EmYCnKzKKicrKct5XjT5kiUxBAbyf9IrmMYPJUXAQT1SXHtHclWxkrf10CMFxxM3hmhlHSzG4s7WvsreLFSUBPg9Yry8NzK5HR2094uOAUvdouCCdbv/ANQnbKzXFf0bqUCWhveK7UYoAF3udIsONzQEmM1xHFymawAbZ3v6CEW3oaKqNs4xXFJyhwOD01gWirqxdlHzgrNxVKZXerTNIYkEFElCmIBCATmWb+zw5hvaSXNYSyQo6S5rcX+lY3i+0uhdN1YFOIzAR3gcEsbXAhntHTJSkFIseUW+XNTOBsAUliki4I1Bir9t1MhIECMraDONRdlR7tzBedKanRzUon0AYREoqUrUG21gnjMsIRKTyF/U3i0nszxVIiJnGW6h+UQKnzSpRJ/f6wYxJf3QIFi3ysYBqMNEnkfgfpxaPY8kKtoDChiZ9FqTpCqkFUpSRYlJbodvnAunxoTFMIJpXGbI9DRRSsRoEz5gCrE2L7bAGD+KYN3apY/CWBb8LMIjYvOlS6yTpmmEBY2YkgHoXJ9otasPIACnUNAdwOR5xLdG6M6pk8U4QcqRYM3lDwk5oYRMcv5axIkz2MUVNmXdEebTBOzRCm0j7wXralMBajF0I3hJpLyWx3LwdyaJALkOYlG0e01VmSCQA8JZcx1HdvYDx1DiKVVUYStyAQeYi74utzaBE2kSoEWPMRn5cWbYq4oDVOFomoykAf5Ta/MEdIEVHYm3Cct3CtWbRmaLN/ZawGSXHI3aOE0KhqSnye8UWV+BXjTewFhkmZLmKExQKiACQPE2ij1axgN25T4PP6RdZkgeY3eKd2uTxIDWEPjlcrEyxqNArC1BFzqS3pv5P9HiNjFVmXfa37x1UyygA87v1gHMrCTzEaYq3ZjnLjphSkqEgZVjMg+48oYn0qH4CR0W5PyDRHpprlusWCThvAlwXaC3xAlzQClpaPINLwonRJhR3NHfEzVaGmCDBYzIHk8US5Wl4zTYEjO+285ZnqUHDsx5AAAfQxoPYjtqiqkhEwhM9AZafzNbOkbg9NDFT7YhDFg5P1/4jOagKSqxKVDQgkEeREUx7RWSSPpYTszkaPDE2e0DOxhP9n05JclAJLuSX1J3idWlkk8hE5Ojod0BcWxUiwck/PyjzCcCUtWedfknl5x5QJTaYeKZMJyj8iOfmecWakQAmFhG3s0ZMnFUiPOqO6YZSRzF2HWOplWnu+v6Q5NtFcxWvyuwb6Q8tEoLkdVVSCdYCYzV92tCknWxaIs+YV7keVjDE+WSGPzvEePs2rXRYaGvCgInLU4im4dPKTl5fTaDsuttEnGmM1exVSWcxVMTkhaVqPK3vFgxSocMN/4YDzpWYZTpy5xWGicleis4vLH2ckfh/ZoqEpN4uHaqaEyggWKjp0GvzaBHZvA1VE8SxbNqfyjcxtg6jZ52eNzSCvYTsuaiaZih92g36nYfrGjjBE8oNYXgiKeUmWgMlPuTuT1iQacRnlPk7AnWkV44QnlCg6qQI9hR+TB0wcUTZItEPO5ghIS8GfYi6Kf2jl3J82GusZ7XJdR5vGk9pKQAqc6+kUGukgG14fEy0ujXfh7UheHSgPwun2P/ADBfFUPKUBqbe9oz/wCE+LhK5lOo+LjQOo8QHpeNJVLcjzeFmtixdOwDP7PrUTkmKQUpASUtt5gxxJrZsuWM8x1p8RIASq7ApbS2oi0BN4jT6FCvENd4aMSiyJ/sDqmuWkHvE8ri4vs8BKqslk3/AJ7QVq1qlpKUnMk879IrNbJBI4QGABYm/M+sLJF8cf4dTamW9jEedNSXYiIdTSE5sqQCQACbs3SBdJ2UAJUtSlKPVvkIXivLHuXVBNSfvEEbgg+zxMC2jmhpmVfRAb1Ov0jtnMI2MtEbEKtKBmUdwB1JLAQxU1yEJKlEJHX9OcVbt3ibzEygbJ4lNzPhH85xVl1K1EZlFTaOSW940RxWkYZ/lKMmqsn4tihnzivQaJHIDSL98MJSR3i2ckAdQNS28ZojWLj2NnKTMBQWIa3PpFci+tEINybbNnkrdMekRGw6oC0gs3OJUYzmNqEKGKytQhs6gl3Z92hQQ0DKMOBBalTAzDU2gxTphp9g8EbGsM76W3KM5xXAlIdSklgSxY35RraUx5MpUq8SQfMPDLRynWjAaGsmSKmXMQ4UlQI68x6hx6xvmG14my0TE6KAtuk7pPUG0AMZ7HUxSqblyFAKnHJIKjbyEUT4cdrJyq8ylrdM7Oog6BYGYEcrODzYQ7+yv0cpLo2lURJztHcufz1jpc0QvY60AK1Ze4gTP6xYqsA7CAtVLBMRZtgweUiOVaQ+uWBEWcuEK2NhVmG9zEbEq5MmUpatEj3Ow8yY6rK1ElBUtQSnmf0G5ii4niqq2YyUqEiWXbdR0dTfwPFYQcmRzZVBUuwNXpVMeaXKlElXS9h09YhpIOsWM0YX4U3Vql7WtwnmOvWBdbh+VZIFnuC7jnreNqPLcd2RBBjBMUMpYUL8xzEBJn6xMpgY6W0PB7Np7I40ialTFtLHmdWiwTJ0Y92cnkGy8p/mxjRsIkKUMylONtgYwzVM0OFrkQ+1a3Mv+r/bChztPI/u/wCr/bHscujl0FMJk8MF5KYYp5DRMlS4Zu2Zx0CPY9AjwmGFA3bGdlw+qP8A6Kx/8mT+sYN2bxDua6RM2E1IPkeE/JUa98VMQyUGVJ/vJiUn/SMyiPdIjDZ0sg/MGNGOP1Eb2fTb5tCx0eB9diPdqyrt11BgD2e7Wyl08pa5qEnKAoKWlNxYliYaxz4h0aC3ed6RtLGb/wCxYD3iPxs0xmo9hOfjSTvA+ZXvvFCxv4jGa4lSUyx+ZRzK9gwEVSoxWas8UxR6OQPYQfh9j/6ox6RrFZjKEeJaU9SQIrGKdvEJBEkZ1fmLhI/VUUNRhQyxJEZ/lyfWiTX4jMnLzTFFR+Q6AaCLPgWGJMlrZvEwcqUCMpZJZJIzBk/uIrOF0feTUp21JLsAL3a7ReU0bIs2jfmvmAvuksCMpGr8hDsnjt7Y3Pw5SFly5DOpWVwRbQ8k89yIgzU8CszsQSNDro+4G5NyXEGBKmJHCp0Eg9dgAlizl9iXDC0KoqM+YqltlzJ4SEukDf8A8l30PL0BUqM7CznCQHcWbeLN2e7JLXmdNrX9xA+fQucwDWCsrZcoUWSdBZyNH0i14D2lmSAnN95LsC9li2xFiOh92gT5NaDFpBzCuxEpABXxGLBLlJSGSGAhUdcmcgLQXB9weR5GHMsZH/QuTfYC7RJfu/6v9sew/jUl8nr+kKBY66LCiO1zGGj9BvESfOCQTmZrk3AG+v7xGnzCSniZg5Yk8gzDdwqN0cPswPJ6Js+qITmdLaM9xtpzuPaIiqpZSCWN3GgDC589QG/aGKmozqIDpTdsuUPrYDXM4PsYUmebKKi12QdDdwW2LXiygkI22Vn4j02eiK2KcikEAgDVRBLjUEKDNGPzVERs3ajFGlzEnIcwNjqACxISoMoO/oDyEY7UoBJHL5coYKIqlHpHBMerlHzjgAwpx6EwssesY5JgHCVHJjoJg12YwL7TOANkJYqUdHJ4UO4Yq0eBR1WS+zuEqCe8I1IA3a4yhgXclgARvyiz1ctQbUKGpAN2D8J11KQS/wCVg5MTZlKypiUqWMrsmwSkPwo5ABOa7pICTuBHVKT3jJGdRsC2YahyLm+ZjcAhgXLXRo0R0iBSyy+Vh1s91BQcuBYEgX8TnR0mO/siyApLFIB5uSbEk2cWuWv5uCW7lR4BLYFr5VmwKuFLHq+jcTXsBKxaUZFOtSkpSAEhLy3CyQEhO+Vyd3fq1u4ncisUNL9omKAbMFO+YscpGoYEpLKZhz5QVKQkFnUpNlAuliLBnFnc2AJs2hh3s7hKZclPE8+6yC4U6vCm4a+rexGsPLlB7ZW0zKUQA4LPueF7Nd4NHJkOi7QLplgkEpUeJIY5hoFOLBQb+bXXDcakzwO7WCWfKbKDauIr0nCUlKkAlWgci5VqClwbMG/6jgYQnM6SqWoWBQ7ltgRpvaJTxpjKVlkxFL5fX9IUCE11RlGaUZnIpBNtszA3t84UZ/jkUQcl1JIzqGZ3ypUxQRfQ2to2a948RUkhagALEXzJSDplJe1h4usMKxJLhICSVcIbh4eivy+erttExSnKg6fAXABGVLEXG/k8epR5zGETSokAOQbpUyuRdCibl+uxEM1c7KgrIIy6OymdgwJDhipt4dSvKhgGZI+7u5e5U2jWHUF4SpibBKXykM5JvfMQX5NY67OYASsdox9yoqzgqAIUlCUubjIoNm4nOrvlP4Yy3DqA1VSqWg8a/A/4iNEnqWbzjR+3FcpFOtjlCmLAMkksA1nGij1cszFJy2hq1SZyJiCykKCgeovHPY/QyqUQWLhnBBsQRqCObiG+8841WdgFJjINRIWKeqIdaDeWtW5UBxIJ/MHB3EVPEPhliEs2plrH5pRE0N/SX+UTU7GcWiqZhyjnPFhkdga9RYUc9/8A21D5mLVhXwJrZgzTjKpk68asym/0of5mDYpnFPIUtaUJGZSiEgDcksBG4YH2XEilQiWAFoSrvFpuVqtna7Egg2L2s14C4F2SpKeqUqTONQaYcc4hIlmcoMiXKAOqQFqzObgDrFwo1AIzqQeJlKQdglIZSeHW2hBfMGPIo4ASsIuAQBlTn4QUgMnUNmCRwJDJILDR0sZEih7tluQyQCQlICtAAPEwB0SOY1ghLpnIloJEtaksgKvwkZnUFBiFbXcGxB14nlKUlSlMHYBgq/FlSAOEFr24XsC5gUPZGqJ0wFKSVuXAytvcXa5blufxXEDK+l+0VVOh1AKWqYtAPCMlxYKIUrwj11Nm5xjtBTkK7kfaVaMl2TmygrUvS/h5l9jc89l6Cc8yYQysoTkSSQhJJbU3LMQQbPACHGchuNO5FyVl0+NRtZiEv+HyMcVNHlGR+FJuWNyTwpJAJCcoN7i6uQgkuTlQAsJUE2KrpKVBhd3JIYnX6CGVUichCQxSpr3DlWt9sr7763jgWQisLKcyAwDAHOClnFwDZ+DXR06QpLo4UlgzEn8JLsRuHykuQRcR6rASV5kKK91PqXdWp1/CLPp0jydMSPwm5a5cLdrhQcKGUFyLOq8K0OjiqrFoLpliY+uYqcFgfw+fyhQ3NSoGwSSbnxi/XKoXd+e2kKEHDVECC+YMCxBIJUs3IKTZxw6bC28SDPLa5XIsczMNPDvb3iDhqnsgq5KCkqQznTKkl2BfT8RbRomSLrSAEEuWAckkt01LPzIuHYxqMTEZGYuopJYMz331Nxq97M2msOKl5eaSCLs7bOX6AO7632McrmMlSZd1gAWIUxc+JWhbYi3zTEdaSkpYlRBzK0CTme3CGZid2H+YWHBRQPiBPKU5MzOpyhySW1JBD6hIe10MRwuc9mBr6RdviOo/aL/iGYaXBCWLuSxTlblpeKIRmV0EAYeo6uYhYXLUpBGikkg+4i5Yb8Vq6SGUUTeqwyvVSSHin6Q0FuSdtIVxT7CmX2d8aa4nhEtI5cSvmTAzGPiVW1CMsyaEoILpQMuZ+Z1MVVJctEmgpe9qJUsPxLSCwKiA92A8Ra8dxSO7NZ7FYL3dCjOCkr+8uQAVKS6S5ICWTkSC4upRuIKpnkLY/wCGLEgKbnndgVALIcgO3ih/Dp5SoJUAUBIvYtlVkORYZiSRwuNHYvEsJGQkAMoujKClJBcDi3JU5ex3LiCcDqlMxThACFG33ibFQIu5FzYsxCgEuCqKZTUNRUqP2tS0oQrIZaSxdLG/QjLoz2IEXymljN3i8wSpyoGws6SSNUHwjhZ9WgNUUSpE4VCCkpWQkg65SXSthqAQ+ZxZoAyJGG0cmXKMpKQlLcYUOLjAJGQNcJK7nkPE0T6On71YUy05VFSQ+jBkItYpCibHYRBRWrTLC+EkrKUhQGYOQlEsHV3AVtZKrbwTlyFCV92stwhmYkJKcwJSH0KgSb6bxxzI9bLK1WmNxEqCS3EGSkLzbiyiRYvs0NSkq7tndLahKB3l8jgP+JzY24eUSJdNxKJYEuVJDMbEJBB1AGhB1YRGmVCVKy5hlYvmGmUMrhFwBxadA28AKI06cv8AFx6MnYpDKUQkp5BLhiHA02kSakrc5kKlgFJy2d05k8ILaZSGzeLqW8nSwtyCSli6yXSAGIupXizqT5FNyYbmyeFQcAFPCCk5bApKikvyWSDoAsGxSkoxx+mBEtBIUoEWyoVN81HKSASSzuXytfK5UQRTS1Ad6KZQAygz1FPEPHlZaQTdL7+F2dgoUYJ0UtwtR4imSFsWDqI3Zi3R9zE+ZMIlSS7uOLbM01KL5W1Czo2zNChRoMshYtKEtKwlxwl7tm4UFi23GbBhodbwOnYipInhkqCStgoO+RJUM35nOr/IwoUECMx+JNqhxqUh/S3884qNMbGFChX2E7nmxjhPhEKFA8hFLVY+0Wb4a04XXB9UoWoEagoQtYZ+qRChRzCjRKSc/dlgHl5yz6nuhl18LKPDpYcoslUoOqWyQlM4ShYWQFBNho5Ci9uXKFCjjmN4hUFlsAMmdiLf3SpctD+ij8oiqUJgKSkZVKlylJDspK1IzO7l9b9YUKOYyK5RzSFWslMwgIHgAfJYbcLj+oxZKdZMoqzEZFlKQDYDKC99+IjyhQoC6DLsg1WLzErUA1kuOjZlJA5MUCHe64kynYKUUlTJzMko0szstQ0sNGj2FHM5ETJaUkEpEwygpteMGaogly7uH5E7sRCxBWZcxJdu8axINpUxbuDq6B8zqSSoUKykSXIqDJkIKG41LdxmFgghgdLKa2yRChQoAjez/9k="/>
          <p:cNvSpPr>
            <a:spLocks noChangeAspect="1" noChangeArrowheads="1"/>
          </p:cNvSpPr>
          <p:nvPr/>
        </p:nvSpPr>
        <p:spPr bwMode="auto">
          <a:xfrm>
            <a:off x="77788" y="-1069975"/>
            <a:ext cx="1571625"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prstClr val="white"/>
              </a:solidFill>
            </a:endParaRPr>
          </a:p>
        </p:txBody>
      </p:sp>
      <p:pic>
        <p:nvPicPr>
          <p:cNvPr id="126978" name="Picture 2" descr="http://graphics8.nytimes.com/images/2012/02/08/science/ZINDER-obit/ZINDER-obit-popup.jpg"/>
          <p:cNvPicPr>
            <a:picLocks noChangeAspect="1" noChangeArrowheads="1"/>
          </p:cNvPicPr>
          <p:nvPr/>
        </p:nvPicPr>
        <p:blipFill>
          <a:blip r:embed="rId3" cstate="print"/>
          <a:srcRect/>
          <a:stretch>
            <a:fillRect/>
          </a:stretch>
        </p:blipFill>
        <p:spPr bwMode="auto">
          <a:xfrm>
            <a:off x="782109" y="1028701"/>
            <a:ext cx="4698999" cy="3759199"/>
          </a:xfrm>
          <a:prstGeom prst="roundRect">
            <a:avLst>
              <a:gd name="adj" fmla="val 8594"/>
            </a:avLst>
          </a:prstGeom>
          <a:solidFill>
            <a:srgbClr val="FFFFFF">
              <a:shade val="85000"/>
            </a:srgbClr>
          </a:solidFill>
          <a:ln>
            <a:noFill/>
          </a:ln>
          <a:effectLst>
            <a:reflection blurRad="6350" stA="50000" endA="300" endPos="55000" dir="5400000" sy="-100000" algn="bl" rotWithShape="0"/>
          </a:effectLst>
        </p:spPr>
      </p:pic>
      <p:pic>
        <p:nvPicPr>
          <p:cNvPr id="126980" name="Picture 4" descr="http://newswire.rockefeller.edu/wp-content/uploads/2012/02/zinder.jpg"/>
          <p:cNvPicPr>
            <a:picLocks noChangeAspect="1" noChangeArrowheads="1"/>
          </p:cNvPicPr>
          <p:nvPr/>
        </p:nvPicPr>
        <p:blipFill>
          <a:blip r:embed="rId4" cstate="print"/>
          <a:srcRect l="13162" r="11624" b="10654"/>
          <a:stretch>
            <a:fillRect/>
          </a:stretch>
        </p:blipFill>
        <p:spPr bwMode="auto">
          <a:xfrm>
            <a:off x="5685367" y="1100665"/>
            <a:ext cx="2692401" cy="3591908"/>
          </a:xfrm>
          <a:prstGeom prst="roundRect">
            <a:avLst>
              <a:gd name="adj" fmla="val 8594"/>
            </a:avLst>
          </a:prstGeom>
          <a:solidFill>
            <a:srgbClr val="FFFFFF">
              <a:shade val="85000"/>
            </a:srgbClr>
          </a:solidFill>
          <a:ln>
            <a:noFill/>
          </a:ln>
          <a:effectLst>
            <a:reflection blurRad="6350" stA="50000" endA="300" endPos="55000" dir="5400000" sy="-100000" algn="bl" rotWithShape="0"/>
          </a:effectLst>
        </p:spPr>
      </p:pic>
    </p:spTree>
  </p:cSld>
  <p:clrMapOvr>
    <a:masterClrMapping/>
  </p:clrMapOvr>
  <p:transition spd="slow">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3" y="11113"/>
            <a:ext cx="9144000" cy="690562"/>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2011 </a:t>
            </a:r>
            <a:r>
              <a:rPr lang="en-US" sz="3600" b="1" dirty="0">
                <a:solidFill>
                  <a:srgbClr val="FFFF00"/>
                </a:solidFill>
                <a:latin typeface="Arial" charset="0"/>
                <a:cs typeface="Arial" charset="0"/>
              </a:rPr>
              <a:t>ASHG Curt </a:t>
            </a:r>
            <a:r>
              <a:rPr lang="en-US" sz="3600" b="1" dirty="0" smtClean="0">
                <a:solidFill>
                  <a:srgbClr val="FFFF00"/>
                </a:solidFill>
                <a:latin typeface="Arial" charset="0"/>
                <a:cs typeface="Arial" charset="0"/>
              </a:rPr>
              <a:t>Stern Award</a:t>
            </a:r>
          </a:p>
        </p:txBody>
      </p:sp>
      <p:sp>
        <p:nvSpPr>
          <p:cNvPr id="12" name="TextBox 11"/>
          <p:cNvSpPr txBox="1"/>
          <p:nvPr/>
        </p:nvSpPr>
        <p:spPr>
          <a:xfrm>
            <a:off x="7246180" y="635006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14</a:t>
            </a:r>
            <a:endParaRPr lang="en-US" sz="2000" dirty="0">
              <a:solidFill>
                <a:schemeClr val="accent4">
                  <a:lumMod val="40000"/>
                  <a:lumOff val="60000"/>
                </a:schemeClr>
              </a:solidFill>
              <a:latin typeface="Arial" charset="0"/>
            </a:endParaRPr>
          </a:p>
        </p:txBody>
      </p:sp>
      <p:sp>
        <p:nvSpPr>
          <p:cNvPr id="34821" name="AutoShape 4" descr="data:image/jpeg;base64,/9j/4AAQSkZJRgABAQAAAQABAAD/2wCEAAkGBhQSEBUUERAUFBQVFRQUFBYUFRQUEhQUFBQVFBQUFBQXHCYeGBkjGRQVHy8gIycpLCwsFR4xNTAqNSYrLCkBCQoKDgwOGA8PGikcHBwpKSwpLCkpKSksKSkpKSkpKSkpKSwpKSwpLCkpLCksKSkpLCkpKSkpKSwsKSwsLCk1LP/AABEIARMAtwMBIgACEQEDEQH/xAAcAAABBQEBAQAAAAAAAAAAAAAEAAECAwUGBwj/xAA/EAABAwIDBQYEBAQEBwEAAAABAAIRAwQFITESQVFhcQYiMoGRsRNCocEjcuHwFBVS0TNisvEHJEOCkqLCFv/EABkBAAMBAQEAAAAAAAAAAAAAAAABAgMEBf/EAB8RAQEBAAMBAQEBAQEAAAAAAAABEQIhMRJBA2FRE//aAAwDAQACEQMRAD8A9lhPClCUK0mhJPCSQMoVKLXeJoKsSQGdWwhp8JI65hBVrB7d0jiM1vQlCWQ9cwkujq2zXeJoPv6oKtgw+V0cjmFPyrWTCUImtYPbq2RxGaHSNGEoUkkghCUKUJQgIwmhThNCAjCYtU4ShAVFig6miIUS1ACOpJIksSQHWykmhJaszpJJIMkk6SAZJPCUIBkk6SAaFVVs2O1aPYq5JAZlXBh8ro5FBVsPe35ZHEZroEksh65dJdHVtGu8TR90FVwUfK6ORU/J6yYShE1rB7dWzzGaHhIzQlCdJIGhKFKEoQEISUoToN0yeFQy5adHK0O5rVmeEoSlPKAilKlKSAjKeU8JQgGlJMQnQDpJpSc8DUwgHSTMqA6EHopIBkk6SAZVVbVrtWgq5JAZtXBh8pI+qFqYW8aCei3Eksh65lzCNRHVMulfTB1APVCVcKYdJHRT8nrFhJH1cJcPCQfoUksPRDsHG4lQ/lzxo5aqaVozZW1VbzUhiLhq1aJVVQDggaGbibd4Vzb1h3qp9Jp3ISvQG0ABrKR61G12nRwU9pYxt+BKrLnNIG1rwQG9KYlZP8a8HTJU3+ObDDORjogNO8vWsaTI/fFeeY929c1x+GJAMNJ1J48B+/KOJ4u6rIY6RvIOXPNczc4POZJU3k048LT/AP768a/aFaORgjoQ7Vdl2c/4qipDLinsu02mnunqDovN7vBCPCsysxzDnKWqvB9L2l8yoJYZ5aETpIRC+f8As725rW7hDiWj5STEdF7Z2c7RU7yiKlM56ObvaeBVS6zvHGomTkKJCpJ06inBQDpJJIBkkikgMpt1UG9TGIvGrQhv4kqJuSjRg9uK8WpVMWp/NI8lmmoh64lBNSrjNJuknyVLb0VHiBoCsSuIKKwUzUPRAbMIO6MPp9T7I4hAYgYczqUEsvrvZYTpzXl+NXr7mvsNM58dBxXZdrr3ZtnQdTHkuK7IUHPr1Xu3NHvqFnzrb+cazbUMYGjIAKl61r1ghY9V2aiOmKKoCy77Dw4LSqKoFFqscHduLHkaLqv+HvaZ1vd04PdqODHjcQSI8wc/2Vm9psOz2wMt6ybEupva4atII8jKqOflM6fULcQYd6l/FN3EKNg9tajTqFg77GP0GW00O+6hfWjAyQ2DI06rRgsFwFcx0rDNLmtHD6ZNMw7Ocic4iEyHJih4qj+k/RRfcub4mEDiM0jEFJAnEm80kyC1bRoMfEzTDDzucCpVKO1J3zl0VdWm6mQCZBCxn9Kz+qc2DuXqqn2D/wClR+JJPEoqjWiIJ4J/+g+mfVwt53QrMMsiyodrgtNpO/ik4d8dCq+tVqRWXiz4LT1WqVkY02dkdVRsW/qis1zfDlII4jNZHYu2zrv3OMCczlzWw2hBjjI9RCEwOzdSpV2E5tqEAjXvAaeqzrX+d1O72dlYdUgLB7U7NJxh9aqQYOy7ug8OfkFf2dvzVa5jmFsAlpOefBLMdPG/i6+xJrMzog6faCm7QE+SzcapPFTI5c/7Ki2p1S4/jjZ+VuzPqAnnQvK7jp69uKjCBmCMlyP8OTkRmHEen6LrsLpOAh0eX6oO4oMa95cDDnESB4drf7KJ0OU3HpWCX9yykymwbTKbGMBLdzWga+S2XYo55a1zQM5Pkh8CfWfaUSRmabZIjOBE+cT5qf8ADua9pc0jXVdMxw8pZcEEIrDroBpB/qKGKGYTJ6p0o2/5hT02wOuSqvLppbDXAyRofNYdTVSs29/yKXyf0OLElMpII1Oyy1/2RV2zaAyVj7OdCVCmCDB8lhgzAtDDm671VVs4OS0WNKFuWy7M6JcpJE2GojITqpO8Xkph21nEblE+LyVcfw4crLxNsuaOq1Cs29/xGdCtL4bNNuCTmr6lAfBdvJI2uJ1z+iKtbUEuzU30WgHmCOWWY9ys5dV/O9vO8aoZ7MkDSBonsrFtOm4gRkU/aRpD8lGyuBTolr2k7UgukZAjWN8FLHodSaxrxw1TWVdsyIQNxeODy1sEZyTp5KmSzTzTO2Ootqwc7onv7QSBucc/XNY9nXMtPFejdl+z7Lg/EqyWsgBswHHU7XERHqs829I5cpO667A7fYtqLTqKbAeuyJU8RGTfzfYotB4j8vU+y3ji5AijMPP4fmfdBuR+H0/wxzk/VXUQ8De0eiFrNG0IaBroj3NQVbUJCqnJ0z0lQaNvUkTMqu8mMhpvUHtDfDkmNUN8UxvWB70soVhsieCCvH5jcNylReJjduUbunJ1yAU8tRbsWUNEneLyULfRKvUAI6KuJxJxWdeH8RvQol1dCzNZvQrShGg0yUi12m4yD9vqrSwyYUHzoscsTOnC40HyHQCWEtcDvB8J9x5KFei6pRn4YBj5Xf3WzjVVnx30w7vtDdtu+HDJ44gmfMFZlRxA2dxTjvnLXJVbcg5ADqZPoEPWtdCXE8tAtC+t9l2qHY2SqrS+LbMS8AL2fsXQ2bRp/rLnfXZH0aPVeP2LI6n6Bet9jsXY+2DZA+GTT1iYUcb2x/puOiWdfE7Q4QYRP8dT/rb6rOxbEGS3ZcDrMGY0Ws9c9Re5alkfw2/lC5gYi1xgHNblti1IU2guzDQCIOoCrkXEcHTKDrjveSgMap55n0QN7i4JynRBVfUeks2hf/EmAcuIhMqJGp2he7cFH+ePiFrWlpE91vDRUi0AuAMtmOG9Y6NZgxN+4JziNQ8fRbj7aHQGgiclCvbmd3MBFo3/ABjC6qnSfQqL/jE6Olb7IyhSqPjPkiHK5ZlG6LxkQ2c5jRH3Fu/aHISTwRlxekmGnKJ80MbgwqtXIVOzJH+IfRM47JaATrnxKVOqc1C6d32nz9YUcvFSduY7VYAbu7+JbVhTrUm7L9oO2XjgC2dDIMjeud/nb6bzRuWbFRvpnoQd4PFdpaVdm7qsOjg4z5tP/wBLL7f4IKlJtZo71PJ0b6ZP2MepWfG2zWnlkcve1trND02prUGIRlK3T3WuKnVthpK7/sFhradt/wAxI23GodcnOOQ9Mly9vg4BD7gEU2kEMHjeRmAR8reua6TB8XfU2w9oiQWACNkTk0nfxS+pLn6nnNn+O3p4NRjwzOmZ+iqv8Kpw2GAa6b+qBoYg9oAacuGqOZdfEAJGYkHhuzW/HtzWZALMKY0ktaAVt0bNgYBsN0G4cEE7RaVEHZE6wJVck8UKVu0DJoHkqbu3bIMDejEPcjMdEp6d8A1aYA0TqVx4UlSTUqip/wCrJ4K6kYjmhMRLi8NaFn5iL4NqVIeIKqrh3iHzSFCi0l2fBDuDtqGnfPII5ej8EMfAz1/WFC4dOSVyILf/ABPX9lU1pgHhkURrJgZo73735KtwzV+pB5hVvCFK3O3BNcan96JNbmJ4pqmaVhsys6bx7Y3NIPFwaNoekehWuaQcwtcJaQQ4ciIKEoWoDto6zM80eBB5FKcRa80usMNGq5h+UwDxG4+YhF4bb7VRgiRILvyjM/2810XaLD2vc07UQCDAklpzA5Rn6qi1sobpA4bz+Y7+milv99GvYcepy57zCOw2hDQDqdfdDMsZeCc40/sFrW9GMypnDvUfXWLnOIBIV1rXO4qlo3KdJsFa4zHMvMwDGa3mukZLlHjRHWN4Wn3HFVpY3lRcaq1jwRI0Kqr6+ScKg7nwpJXOiZVUCLajoTuVL2j4/wD2rQptgKgUvxi7/KB9VnTxW6gGkujNZ9PLadvlbqzKzQ7bbz8krp2dxReN2mHrI+yEq1NOY91bQq6sdru5hC1m7uGnQ/qnKarb2SrHDMoZ75yOqvDvYeyDDbZNX/K0H1iPupkqm1PdLv6ifRXBEFSYFdUfA5pqbIElCMq7b3HcIHn+wneinap1vLpO9WVKKIYzNRcJKmQ7UaNJW1NFJwjJRfoqIzHZKxroH09VTSKlVMBv5vYFKmculysLo6qlrv3zTtzKRtfCbwg7JMz9CtG4OfksC1rhjwdYPr0R9/ijRmTAga6q+PqeXiysdOv2KZZ38xDmhzJdnuTq6zjRqX7qbgDDmu0cky9O3tbjuQ9wHVQXCAGxlPsnsrc7JJcJnQrH9La0m3oOUGU1Yw2DuQVhVJeDzRN0/VOLl0FWpB2ehGhQtw3jkdx3IjaUHmdUWKlZlVsjgfuoMqyyd8H1Ej7IqvSQD3QCOZ+p/VJS2gyABwACJptzQtFym+tuHmriae7uMslVZthuepMqMbR5BWh3BTTi9hzSptzUaIzlI1JkBOFSe7NKclXEap2uTCVPxKuu7aeGjdJU2FC06wJJnXKeDRqZ8/qppwQwbRy00HTefNEOECBqoWtVrh3SCBwV4eBJ4a/2SNUBsa5krWfgtLa2tiZg5knXqsOkS4yV0lqZY38oVcS5KvgBpbAAGenRJWVjmPP2Tqqyp24Y1rTvMKhtu3Z5rVTbI4KLF3iybdgLgAYzVlyqXdy6A+U/cH7q64Tkwp0BqKvbVlUoY1EzTKxMTds1A3+ol3kNfrC2RUWH2novNLaaYLHAzE905H7HyU1U7Sbcc04rcFzDK1T+sH/t/VFtuKkZETxhGrvCt2rX2RsjU6p6bpK59l09viO19EfaY2weIOb5SlbKXxY39rZaqbR8ieJWZcY1TcIDx55e6utbjIJ1ONVqi6OCrpuyVNe5hSYHGrzYY4BxBIgdSsetck7LW6QA0bzG93AI9mC1bmrteGm3Rx+Y8hqfZTxe0ZbMIZtvqDZ4d4uIADQN+aNz1rxyKW3/AMEFrXZmNpx3xwHDX95LTwO7dWY6d0FukkHJ0gdBnzWVQ7L1HgPuHhrjmKYG0G/mM5nlp1Wrh2HMpEPdULnCYDcm57o3p07eNn+tNg4Lcw180+hI+/3WGM84hamD1PEOh+39lU9YXwXc7vNJSrNkjzSWjKrX34G71yQVxjrW6vaOmZWazs7Xf/iVA3lJJ9Bl9Udb9k6Q8Zc//wBR9M/qs2nbOq48wvB2S4yMz1WzdalZ13h1Onc0thgAJaYzPzc1p3rc0yxn1EK8K6q/OFQ8pkYBP1Ve0l8QpU2Nf9n4ftUhkdWyBB4id3JVV6bWQ13dO+VumpKGv8NZWbDxnGRGTh5qNbTl/wBcve1G6B2nBBl/OU+P4I6g3bDtqnMOMd5k6ExqOe5ZtGu4aGQk1laQpz+wk1mzm0uB/wAphUNuzv8A0Vra4Swa3MI7QGmYr99h0dsjaZ1gd5v1HNdbSrNcAWkFpzBGYI5FedCtJRWH4q6gTsGWkyWHwnmOB5hVGfLjvj0BxWXehgrBzhLg3u8BqJ6q/CsTbXp7bejgdWngUPiNvLwZyj7n+6bIz7wHmqWNpgyW58TJjoDoqnX1JpiZPJQdiTT/ANPJHVHbQ+I06vWlgJlziNAI9T+i56nVad0ciun7P0Ypk8XfQfqSnPRfBtfUeaSVcd4eaS0QPSTpLNbFxQxcU5zOURlHeRl+EDjJ/Hp9B/qK0L+nlKaWPdVWjXVBuuGlX3NIuUaNuJ48UEpgHefRNUZAyd9Ee+mAJOQHsuP7U9pnUWbVKnIJ2do+FvCRzzWfKr4zWxXumtykTvVYvRucPc9AF5c7FatR+2az5PBxaB5DJFjF6sf47/ofcKe2nw7jEcTZ8NwcRmCM9B1leZ3l8adUmiJp7wcgfy8Ai65NQgvqOd1OU8Y0Sc1unkqi5xwVY4tTqiBk7e05H9fJGup6Quefho1GRGhXVdk7NtcFlR7g9uYIjvN0zB3g+4TFuB3SFA1Surf2N4Vjn/k980Ld9inxLarDG4hzfqJQX3GZ2edVNw1tB2yTm46t2B4tobx9yu5xKk12yHGDnAmJ0lZ3ZPBnUGPdUA23mBBkBg0z5mfQJ8Uvm/FAzJAIEc9UYz5Xb0sr2rYjZQ/wI3Ko3xBgE+asbinEBVOkkyhnxJXb29A02NblkBu36nfxJXMYHR+LWbwGZjgM111XUp8fU0LWcZGm/iklVHeHQ/ZJVSjTSWbdY21mQBcfQeqy7nH3k5ODByz+pS+arTdoX/8AMN5Nb7lb147ujmuQa91V8klxkZ6ZBdM9xLRPkjl0niBqUuIy4qmvXbTEnercTqxACzg4kgGCDxCyvPOl/P6g+7dUBGgg5D1zXOdsqQbY1J3mmR5Pauq+CwZtOYPtuWTeP2iSQNnQA5gg65Hcotqp1XkLHhFUqY4ru7zDrdwM0KQG8hobHmIIWO7soyo/8AlojOSS0GdQTn5Jxp9xh/CyyUV21t2JogfiOe48nEeynS7L22mxP5i4+5Vwrzjihs8UXh16KNVtRhMtMkcR8wPULsXdnaYHcpM8gFkXOEbEwwxuy05J4X3rvrO4FRgewy1wBB5ET91dWMNz03rlOxNy5m3RcDA79OdwPib0mD5lb+IbZYc4EgeXFK3pnnYXFMXDGEjQf7ABcpTxF5JMNk796JxWvtO2flb9TxKz3ObP6FRq8GNrPO4fVF2lu57g0MknQDVBWtuXHIL0zs7gTaFMGJe4Ak8J3BXEVZgODfAZn4zrwHIIurqUShqupWnFNC1D3h0KSVTxDofdJVUrX4Qw8fVC1OzVOZko51Z3BR2nHkllGwIMKa3TJXCnsgCZj7ogW5nVUXBgpXD7Yt9m93KUPQMlvVFYhU2SY1Kz6ToM8/qsLO2kvQu/b3HFuTpH7hBWtPbY0vMkOzO88loPGTgeXoclRZU4BHNVm1O9AXYYGPMDunduzVbrIUjI8B15LWqhUE7jmDqr+U6qcyEPVpg8kW6npnkmdTyU+KANrlp4hFNcHjJU1qchDMeWmVVI9cbDg5viaZ/Q8kdVx+m6mQQQ4gSIORy36RKwb5zqbzGbZ0Urd+0C4iAI+qzWovG7TiRvJVH8IjbmmQJG7PqE9nXa/I5HclitFYVRzC9Na2ABwXAYXSh7RzHuF6AtIgkNV1KJQtXUq+KeQap4vL7pJ3nveX3TK0DlYGpklFXDuKy7o5lJJIVlXeczy+qC3jmnSWfL1U8GsEjPfTP+lIjvdQCesJJK4mqqxQpTpKiQtnap6jykks76qBXumUFVKSSf4AWJn2H+kIVtQ7DBORzPMpJLNf4Ic4h0Tpomot7x6pJJj8dDgRmu0HTbC79JJXEkhampSSV8U8lB8Xl90ySSuof/2Q=="/>
          <p:cNvSpPr>
            <a:spLocks noChangeAspect="1" noChangeArrowheads="1"/>
          </p:cNvSpPr>
          <p:nvPr/>
        </p:nvSpPr>
        <p:spPr bwMode="auto">
          <a:xfrm>
            <a:off x="63500" y="-1268413"/>
            <a:ext cx="1743075" cy="2619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4822" name="AutoShape 6" descr="data:image/jpeg;base64,/9j/4AAQSkZJRgABAQAAAQABAAD/2wCEAAkGBhQSEBUUERAUFBQVFRQUFBYUFRQUEhQUFBQVFBQUFBQXHCYeGBkjGRQVHy8gIycpLCwsFR4xNTAqNSYrLCkBCQoKDgwOGA8PGikcHBwpKSwpLCkpKSksKSkpKSkpKSkpKSwpKSwpLCkpLCksKSkpLCkpKSkpKSwsKSwsLCk1LP/AABEIARMAtwMBIgACEQEDEQH/xAAcAAABBQEBAQAAAAAAAAAAAAAEAAECAwUGBwj/xAA/EAABAwIDBQYEBAQEBwEAAAABAAIRAwQFITESQVFhcQYiMoGRsRNCocEjcuHwFBVS0TNisvEHJEOCkqLCFv/EABkBAAMBAQEAAAAAAAAAAAAAAAABAgMEBf/EAB8RAQEBAAMBAQEBAQEAAAAAAAABEQIhMRJBA2FRE//aAAwDAQACEQMRAD8A9lhPClCUK0mhJPCSQMoVKLXeJoKsSQGdWwhp8JI65hBVrB7d0jiM1vQlCWQ9cwkujq2zXeJoPv6oKtgw+V0cjmFPyrWTCUImtYPbq2RxGaHSNGEoUkkghCUKUJQgIwmhThNCAjCYtU4ShAVFig6miIUS1ACOpJIksSQHWykmhJaszpJJIMkk6SAZJPCUIBkk6SAaFVVs2O1aPYq5JAZlXBh8ro5FBVsPe35ZHEZroEksh65dJdHVtGu8TR90FVwUfK6ORU/J6yYShE1rB7dWzzGaHhIzQlCdJIGhKFKEoQEISUoToN0yeFQy5adHK0O5rVmeEoSlPKAilKlKSAjKeU8JQgGlJMQnQDpJpSc8DUwgHSTMqA6EHopIBkk6SAZVVbVrtWgq5JAZtXBh8pI+qFqYW8aCei3Eksh65lzCNRHVMulfTB1APVCVcKYdJHRT8nrFhJH1cJcPCQfoUksPRDsHG4lQ/lzxo5aqaVozZW1VbzUhiLhq1aJVVQDggaGbibd4Vzb1h3qp9Jp3ISvQG0ABrKR61G12nRwU9pYxt+BKrLnNIG1rwQG9KYlZP8a8HTJU3+ObDDORjogNO8vWsaTI/fFeeY929c1x+GJAMNJ1J48B+/KOJ4u6rIY6RvIOXPNczc4POZJU3k048LT/AP768a/aFaORgjoQ7Vdl2c/4qipDLinsu02mnunqDovN7vBCPCsysxzDnKWqvB9L2l8yoJYZ5aETpIRC+f8As725rW7hDiWj5STEdF7Z2c7RU7yiKlM56ObvaeBVS6zvHGomTkKJCpJ06inBQDpJJIBkkikgMpt1UG9TGIvGrQhv4kqJuSjRg9uK8WpVMWp/NI8lmmoh64lBNSrjNJuknyVLb0VHiBoCsSuIKKwUzUPRAbMIO6MPp9T7I4hAYgYczqUEsvrvZYTpzXl+NXr7mvsNM58dBxXZdrr3ZtnQdTHkuK7IUHPr1Xu3NHvqFnzrb+cazbUMYGjIAKl61r1ghY9V2aiOmKKoCy77Dw4LSqKoFFqscHduLHkaLqv+HvaZ1vd04PdqODHjcQSI8wc/2Vm9psOz2wMt6ybEupva4atII8jKqOflM6fULcQYd6l/FN3EKNg9tajTqFg77GP0GW00O+6hfWjAyQ2DI06rRgsFwFcx0rDNLmtHD6ZNMw7Ocic4iEyHJih4qj+k/RRfcub4mEDiM0jEFJAnEm80kyC1bRoMfEzTDDzucCpVKO1J3zl0VdWm6mQCZBCxn9Kz+qc2DuXqqn2D/wClR+JJPEoqjWiIJ4J/+g+mfVwt53QrMMsiyodrgtNpO/ik4d8dCq+tVqRWXiz4LT1WqVkY02dkdVRsW/qis1zfDlII4jNZHYu2zrv3OMCczlzWw2hBjjI9RCEwOzdSpV2E5tqEAjXvAaeqzrX+d1O72dlYdUgLB7U7NJxh9aqQYOy7ug8OfkFf2dvzVa5jmFsAlpOefBLMdPG/i6+xJrMzog6faCm7QE+SzcapPFTI5c/7Ki2p1S4/jjZ+VuzPqAnnQvK7jp69uKjCBmCMlyP8OTkRmHEen6LrsLpOAh0eX6oO4oMa95cDDnESB4drf7KJ0OU3HpWCX9yykymwbTKbGMBLdzWga+S2XYo55a1zQM5Pkh8CfWfaUSRmabZIjOBE+cT5qf8ADua9pc0jXVdMxw8pZcEEIrDroBpB/qKGKGYTJ6p0o2/5hT02wOuSqvLppbDXAyRofNYdTVSs29/yKXyf0OLElMpII1Oyy1/2RV2zaAyVj7OdCVCmCDB8lhgzAtDDm671VVs4OS0WNKFuWy7M6JcpJE2GojITqpO8Xkph21nEblE+LyVcfw4crLxNsuaOq1Cs29/xGdCtL4bNNuCTmr6lAfBdvJI2uJ1z+iKtbUEuzU30WgHmCOWWY9ys5dV/O9vO8aoZ7MkDSBonsrFtOm4gRkU/aRpD8lGyuBTolr2k7UgukZAjWN8FLHodSaxrxw1TWVdsyIQNxeODy1sEZyTp5KmSzTzTO2Ootqwc7onv7QSBucc/XNY9nXMtPFejdl+z7Lg/EqyWsgBswHHU7XERHqs829I5cpO667A7fYtqLTqKbAeuyJU8RGTfzfYotB4j8vU+y3ji5AijMPP4fmfdBuR+H0/wxzk/VXUQ8De0eiFrNG0IaBroj3NQVbUJCqnJ0z0lQaNvUkTMqu8mMhpvUHtDfDkmNUN8UxvWB70soVhsieCCvH5jcNylReJjduUbunJ1yAU8tRbsWUNEneLyULfRKvUAI6KuJxJxWdeH8RvQol1dCzNZvQrShGg0yUi12m4yD9vqrSwyYUHzoscsTOnC40HyHQCWEtcDvB8J9x5KFei6pRn4YBj5Xf3WzjVVnx30w7vtDdtu+HDJ44gmfMFZlRxA2dxTjvnLXJVbcg5ADqZPoEPWtdCXE8tAtC+t9l2qHY2SqrS+LbMS8AL2fsXQ2bRp/rLnfXZH0aPVeP2LI6n6Bet9jsXY+2DZA+GTT1iYUcb2x/puOiWdfE7Q4QYRP8dT/rb6rOxbEGS3ZcDrMGY0Ws9c9Re5alkfw2/lC5gYi1xgHNblti1IU2guzDQCIOoCrkXEcHTKDrjveSgMap55n0QN7i4JynRBVfUeks2hf/EmAcuIhMqJGp2he7cFH+ePiFrWlpE91vDRUi0AuAMtmOG9Y6NZgxN+4JziNQ8fRbj7aHQGgiclCvbmd3MBFo3/ABjC6qnSfQqL/jE6Olb7IyhSqPjPkiHK5ZlG6LxkQ2c5jRH3Fu/aHISTwRlxekmGnKJ80MbgwqtXIVOzJH+IfRM47JaATrnxKVOqc1C6d32nz9YUcvFSduY7VYAbu7+JbVhTrUm7L9oO2XjgC2dDIMjeud/nb6bzRuWbFRvpnoQd4PFdpaVdm7qsOjg4z5tP/wBLL7f4IKlJtZo71PJ0b6ZP2MepWfG2zWnlkcve1trND02prUGIRlK3T3WuKnVthpK7/sFhradt/wAxI23GodcnOOQ9Mly9vg4BD7gEU2kEMHjeRmAR8reua6TB8XfU2w9oiQWACNkTk0nfxS+pLn6nnNn+O3p4NRjwzOmZ+iqv8Kpw2GAa6b+qBoYg9oAacuGqOZdfEAJGYkHhuzW/HtzWZALMKY0ktaAVt0bNgYBsN0G4cEE7RaVEHZE6wJVck8UKVu0DJoHkqbu3bIMDejEPcjMdEp6d8A1aYA0TqVx4UlSTUqip/wCrJ4K6kYjmhMRLi8NaFn5iL4NqVIeIKqrh3iHzSFCi0l2fBDuDtqGnfPII5ej8EMfAz1/WFC4dOSVyILf/ABPX9lU1pgHhkURrJgZo73735KtwzV+pB5hVvCFK3O3BNcan96JNbmJ4pqmaVhsys6bx7Y3NIPFwaNoekehWuaQcwtcJaQQ4ciIKEoWoDto6zM80eBB5FKcRa80usMNGq5h+UwDxG4+YhF4bb7VRgiRILvyjM/2810XaLD2vc07UQCDAklpzA5Rn6qi1sobpA4bz+Y7+milv99GvYcepy57zCOw2hDQDqdfdDMsZeCc40/sFrW9GMypnDvUfXWLnOIBIV1rXO4qlo3KdJsFa4zHMvMwDGa3mukZLlHjRHWN4Wn3HFVpY3lRcaq1jwRI0Kqr6+ScKg7nwpJXOiZVUCLajoTuVL2j4/wD2rQptgKgUvxi7/KB9VnTxW6gGkujNZ9PLadvlbqzKzQ7bbz8krp2dxReN2mHrI+yEq1NOY91bQq6sdru5hC1m7uGnQ/qnKarb2SrHDMoZ75yOqvDvYeyDDbZNX/K0H1iPupkqm1PdLv6ifRXBEFSYFdUfA5pqbIElCMq7b3HcIHn+wneinap1vLpO9WVKKIYzNRcJKmQ7UaNJW1NFJwjJRfoqIzHZKxroH09VTSKlVMBv5vYFKmculysLo6qlrv3zTtzKRtfCbwg7JMz9CtG4OfksC1rhjwdYPr0R9/ijRmTAga6q+PqeXiysdOv2KZZ38xDmhzJdnuTq6zjRqX7qbgDDmu0cky9O3tbjuQ9wHVQXCAGxlPsnsrc7JJcJnQrH9La0m3oOUGU1Yw2DuQVhVJeDzRN0/VOLl0FWpB2ehGhQtw3jkdx3IjaUHmdUWKlZlVsjgfuoMqyyd8H1Ej7IqvSQD3QCOZ+p/VJS2gyABwACJptzQtFym+tuHmriae7uMslVZthuepMqMbR5BWh3BTTi9hzSptzUaIzlI1JkBOFSe7NKclXEap2uTCVPxKuu7aeGjdJU2FC06wJJnXKeDRqZ8/qppwQwbRy00HTefNEOECBqoWtVrh3SCBwV4eBJ4a/2SNUBsa5krWfgtLa2tiZg5knXqsOkS4yV0lqZY38oVcS5KvgBpbAAGenRJWVjmPP2Tqqyp24Y1rTvMKhtu3Z5rVTbI4KLF3iybdgLgAYzVlyqXdy6A+U/cH7q64Tkwp0BqKvbVlUoY1EzTKxMTds1A3+ol3kNfrC2RUWH2novNLaaYLHAzE905H7HyU1U7Sbcc04rcFzDK1T+sH/t/VFtuKkZETxhGrvCt2rX2RsjU6p6bpK59l09viO19EfaY2weIOb5SlbKXxY39rZaqbR8ieJWZcY1TcIDx55e6utbjIJ1ONVqi6OCrpuyVNe5hSYHGrzYY4BxBIgdSsetck7LW6QA0bzG93AI9mC1bmrteGm3Rx+Y8hqfZTxe0ZbMIZtvqDZ4d4uIADQN+aNz1rxyKW3/AMEFrXZmNpx3xwHDX95LTwO7dWY6d0FukkHJ0gdBnzWVQ7L1HgPuHhrjmKYG0G/mM5nlp1Wrh2HMpEPdULnCYDcm57o3p07eNn+tNg4Lcw180+hI+/3WGM84hamD1PEOh+39lU9YXwXc7vNJSrNkjzSWjKrX34G71yQVxjrW6vaOmZWazs7Xf/iVA3lJJ9Bl9Udb9k6Q8Zc//wBR9M/qs2nbOq48wvB2S4yMz1WzdalZ13h1Onc0thgAJaYzPzc1p3rc0yxn1EK8K6q/OFQ8pkYBP1Ve0l8QpU2Nf9n4ftUhkdWyBB4id3JVV6bWQ13dO+VumpKGv8NZWbDxnGRGTh5qNbTl/wBcve1G6B2nBBl/OU+P4I6g3bDtqnMOMd5k6ExqOe5ZtGu4aGQk1laQpz+wk1mzm0uB/wAphUNuzv8A0Vra4Swa3MI7QGmYr99h0dsjaZ1gd5v1HNdbSrNcAWkFpzBGYI5FedCtJRWH4q6gTsGWkyWHwnmOB5hVGfLjvj0BxWXehgrBzhLg3u8BqJ6q/CsTbXp7bejgdWngUPiNvLwZyj7n+6bIz7wHmqWNpgyW58TJjoDoqnX1JpiZPJQdiTT/ANPJHVHbQ+I06vWlgJlziNAI9T+i56nVad0ciun7P0Ypk8XfQfqSnPRfBtfUeaSVcd4eaS0QPSTpLNbFxQxcU5zOURlHeRl+EDjJ/Hp9B/qK0L+nlKaWPdVWjXVBuuGlX3NIuUaNuJ48UEpgHefRNUZAyd9Ee+mAJOQHsuP7U9pnUWbVKnIJ2do+FvCRzzWfKr4zWxXumtykTvVYvRucPc9AF5c7FatR+2az5PBxaB5DJFjF6sf47/ofcKe2nw7jEcTZ8NwcRmCM9B1leZ3l8adUmiJp7wcgfy8Ai65NQgvqOd1OU8Y0Sc1unkqi5xwVY4tTqiBk7e05H9fJGup6Quefho1GRGhXVdk7NtcFlR7g9uYIjvN0zB3g+4TFuB3SFA1Surf2N4Vjn/k980Ld9inxLarDG4hzfqJQX3GZ2edVNw1tB2yTm46t2B4tobx9yu5xKk12yHGDnAmJ0lZ3ZPBnUGPdUA23mBBkBg0z5mfQJ8Uvm/FAzJAIEc9UYz5Xb0sr2rYjZQ/wI3Ko3xBgE+asbinEBVOkkyhnxJXb29A02NblkBu36nfxJXMYHR+LWbwGZjgM111XUp8fU0LWcZGm/iklVHeHQ/ZJVSjTSWbdY21mQBcfQeqy7nH3k5ODByz+pS+arTdoX/8AMN5Nb7lb147ujmuQa91V8klxkZ6ZBdM9xLRPkjl0niBqUuIy4qmvXbTEnercTqxACzg4kgGCDxCyvPOl/P6g+7dUBGgg5D1zXOdsqQbY1J3mmR5Pauq+CwZtOYPtuWTeP2iSQNnQA5gg65Hcotqp1XkLHhFUqY4ru7zDrdwM0KQG8hobHmIIWO7soyo/8AlojOSS0GdQTn5Jxp9xh/CyyUV21t2JogfiOe48nEeynS7L22mxP5i4+5Vwrzjihs8UXh16KNVtRhMtMkcR8wPULsXdnaYHcpM8gFkXOEbEwwxuy05J4X3rvrO4FRgewy1wBB5ET91dWMNz03rlOxNy5m3RcDA79OdwPib0mD5lb+IbZYc4EgeXFK3pnnYXFMXDGEjQf7ABcpTxF5JMNk796JxWvtO2flb9TxKz3ObP6FRq8GNrPO4fVF2lu57g0MknQDVBWtuXHIL0zs7gTaFMGJe4Ak8J3BXEVZgODfAZn4zrwHIIurqUShqupWnFNC1D3h0KSVTxDofdJVUrX4Qw8fVC1OzVOZko51Z3BR2nHkllGwIMKa3TJXCnsgCZj7ogW5nVUXBgpXD7Yt9m93KUPQMlvVFYhU2SY1Kz6ToM8/qsLO2kvQu/b3HFuTpH7hBWtPbY0vMkOzO88loPGTgeXoclRZU4BHNVm1O9AXYYGPMDunduzVbrIUjI8B15LWqhUE7jmDqr+U6qcyEPVpg8kW6npnkmdTyU+KANrlp4hFNcHjJU1qchDMeWmVVI9cbDg5viaZ/Q8kdVx+m6mQQQ4gSIORy36RKwb5zqbzGbZ0Urd+0C4iAI+qzWovG7TiRvJVH8IjbmmQJG7PqE9nXa/I5HclitFYVRzC9Na2ABwXAYXSh7RzHuF6AtIgkNV1KJQtXUq+KeQap4vL7pJ3nveX3TK0DlYGpklFXDuKy7o5lJJIVlXeczy+qC3jmnSWfL1U8GsEjPfTP+lIjvdQCesJJK4mqqxQpTpKiQtnap6jykks76qBXumUFVKSSf4AWJn2H+kIVtQ7DBORzPMpJLNf4Ic4h0Tpomot7x6pJJj8dDgRmu0HTbC79JJXEkhampSSV8U8lB8Xl90ySSuof/2Q=="/>
          <p:cNvSpPr>
            <a:spLocks noChangeAspect="1" noChangeArrowheads="1"/>
          </p:cNvSpPr>
          <p:nvPr/>
        </p:nvSpPr>
        <p:spPr bwMode="auto">
          <a:xfrm>
            <a:off x="63500" y="-1268413"/>
            <a:ext cx="1743075" cy="2619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34824" name="Picture 5" descr="The American Society of Human Genetics">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t="7104" r="84698" b="14742"/>
          <a:stretch>
            <a:fillRect/>
          </a:stretch>
        </p:blipFill>
        <p:spPr bwMode="auto">
          <a:xfrm>
            <a:off x="5967412" y="2167443"/>
            <a:ext cx="2214710" cy="2181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671512" y="5734051"/>
            <a:ext cx="5295900" cy="938212"/>
          </a:xfrm>
          <a:prstGeom prst="rect">
            <a:avLst/>
          </a:prstGeom>
        </p:spPr>
        <p:txBody>
          <a:bodyPr/>
          <a:lstStyle/>
          <a:p>
            <a:pPr algn="ctr" eaLnBrk="0" hangingPunct="0">
              <a:defRPr/>
            </a:pPr>
            <a:r>
              <a:rPr lang="en-US" sz="3200" spc="-100" dirty="0">
                <a:latin typeface="Arial" charset="0"/>
                <a:ea typeface="+mj-ea"/>
                <a:cs typeface="Arial" charset="0"/>
              </a:rPr>
              <a:t> David </a:t>
            </a:r>
            <a:r>
              <a:rPr lang="en-US" sz="3200" spc="-100" dirty="0" err="1">
                <a:latin typeface="Arial" charset="0"/>
                <a:ea typeface="+mj-ea"/>
                <a:cs typeface="Arial" charset="0"/>
              </a:rPr>
              <a:t>Altshuler</a:t>
            </a:r>
            <a:r>
              <a:rPr lang="en-US" sz="3200" spc="-100" dirty="0">
                <a:latin typeface="Arial" charset="0"/>
                <a:ea typeface="+mj-ea"/>
                <a:cs typeface="Arial" charset="0"/>
              </a:rPr>
              <a:t>, M.D., Ph.D.</a:t>
            </a:r>
          </a:p>
        </p:txBody>
      </p:sp>
      <p:pic>
        <p:nvPicPr>
          <p:cNvPr id="181256" name="Picture 8" descr="http://www.broadinstitute.org/files/news/media-images/altshulerd.jpg"/>
          <p:cNvPicPr>
            <a:picLocks noChangeAspect="1" noChangeArrowheads="1"/>
          </p:cNvPicPr>
          <p:nvPr/>
        </p:nvPicPr>
        <p:blipFill>
          <a:blip r:embed="rId5" cstate="print"/>
          <a:srcRect l="9871" t="14423" r="3487" b="6465"/>
          <a:stretch>
            <a:fillRect/>
          </a:stretch>
        </p:blipFill>
        <p:spPr bwMode="auto">
          <a:xfrm>
            <a:off x="1702320" y="1042988"/>
            <a:ext cx="3234284" cy="4430712"/>
          </a:xfrm>
          <a:prstGeom prst="roundRect">
            <a:avLst>
              <a:gd name="adj" fmla="val 8594"/>
            </a:avLst>
          </a:prstGeom>
          <a:solidFill>
            <a:srgbClr val="FFFFFF">
              <a:shade val="85000"/>
            </a:srgbClr>
          </a:solidFill>
          <a:ln>
            <a:noFill/>
          </a:ln>
          <a:effectLst/>
        </p:spPr>
      </p:pic>
    </p:spTree>
  </p:cSld>
  <p:clrMapOvr>
    <a:masterClrMapping/>
  </p:clrMapOvr>
  <p:transition spd="slow">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288"/>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121859" name="Title 1"/>
          <p:cNvSpPr txBox="1">
            <a:spLocks/>
          </p:cNvSpPr>
          <p:nvPr/>
        </p:nvSpPr>
        <p:spPr bwMode="auto">
          <a:xfrm>
            <a:off x="265113" y="901700"/>
            <a:ext cx="8539162" cy="4865688"/>
          </a:xfrm>
          <a:prstGeom prst="rect">
            <a:avLst/>
          </a:prstGeom>
          <a:noFill/>
          <a:ln w="9525" algn="ctr">
            <a:noFill/>
            <a:miter lim="800000"/>
            <a:headEnd/>
            <a:tailEnd/>
          </a:ln>
        </p:spPr>
        <p:txBody>
          <a:bodyPr/>
          <a:lstStyle/>
          <a:p>
            <a:pPr marL="411163" lvl="1" indent="-342900" eaLnBrk="0" hangingPunct="0">
              <a:spcBef>
                <a:spcPts val="700"/>
              </a:spcBef>
              <a:spcAft>
                <a:spcPts val="600"/>
              </a:spcAft>
              <a:buClr>
                <a:schemeClr val="tx2"/>
              </a:buClr>
              <a:buSzPct val="95000"/>
              <a:buFont typeface="Wingdings" pitchFamily="2" charset="2"/>
              <a:buChar char=""/>
              <a:defRPr/>
            </a:pPr>
            <a:r>
              <a:rPr lang="en-US" sz="3000" dirty="0" smtClean="0">
                <a:latin typeface="Arial" charset="0"/>
              </a:rPr>
              <a:t>DNA Sequencing </a:t>
            </a:r>
            <a:r>
              <a:rPr lang="en-US" sz="3000" dirty="0">
                <a:latin typeface="Arial" charset="0"/>
              </a:rPr>
              <a:t>Technology 2012</a:t>
            </a:r>
          </a:p>
          <a:p>
            <a:pPr marL="1325563" lvl="2" indent="-342900" eaLnBrk="0" hangingPunct="0">
              <a:spcBef>
                <a:spcPts val="700"/>
              </a:spcBef>
              <a:spcAft>
                <a:spcPts val="600"/>
              </a:spcAft>
              <a:buClr>
                <a:schemeClr val="tx2"/>
              </a:buClr>
              <a:buSzPct val="95000"/>
              <a:buFont typeface="Wingdings" pitchFamily="2" charset="2"/>
              <a:buChar char="Ø"/>
              <a:defRPr/>
            </a:pPr>
            <a:r>
              <a:rPr lang="en-US" sz="3000" dirty="0">
                <a:latin typeface="Arial" charset="0"/>
              </a:rPr>
              <a:t>Jeff Schloss</a:t>
            </a:r>
          </a:p>
          <a:p>
            <a:pPr marL="411163" indent="-342900" eaLnBrk="0" hangingPunct="0">
              <a:spcBef>
                <a:spcPts val="700"/>
              </a:spcBef>
              <a:spcAft>
                <a:spcPts val="600"/>
              </a:spcAft>
              <a:buClr>
                <a:schemeClr val="tx2"/>
              </a:buClr>
              <a:buSzPct val="95000"/>
              <a:buFont typeface="Wingdings" pitchFamily="2" charset="2"/>
              <a:buChar char=""/>
              <a:defRPr/>
            </a:pPr>
            <a:endParaRPr lang="en-US" sz="1400" dirty="0">
              <a:latin typeface="Arial" charset="0"/>
            </a:endParaRPr>
          </a:p>
          <a:p>
            <a:pPr marL="411163" indent="-342900" eaLnBrk="0" hangingPunct="0">
              <a:spcBef>
                <a:spcPts val="700"/>
              </a:spcBef>
              <a:spcAft>
                <a:spcPts val="600"/>
              </a:spcAft>
              <a:buClr>
                <a:schemeClr val="tx2"/>
              </a:buClr>
              <a:buSzPct val="95000"/>
              <a:buFont typeface="Wingdings" pitchFamily="2" charset="2"/>
              <a:buChar char=""/>
              <a:defRPr/>
            </a:pPr>
            <a:r>
              <a:rPr lang="en-US" sz="3000" dirty="0">
                <a:latin typeface="Arial" charset="0"/>
              </a:rPr>
              <a:t>Genomics and Society: The ELSI Research  </a:t>
            </a:r>
            <a:r>
              <a:rPr lang="en-US" sz="3000" dirty="0" smtClean="0">
                <a:latin typeface="Arial" charset="0"/>
              </a:rPr>
              <a:t> 	Program </a:t>
            </a:r>
            <a:r>
              <a:rPr lang="en-US" sz="3000" dirty="0">
                <a:latin typeface="Arial" charset="0"/>
              </a:rPr>
              <a:t>and Beyond</a:t>
            </a:r>
          </a:p>
          <a:p>
            <a:pPr marL="1325563" lvl="2" indent="-342900" eaLnBrk="0" hangingPunct="0">
              <a:spcBef>
                <a:spcPts val="700"/>
              </a:spcBef>
              <a:spcAft>
                <a:spcPts val="600"/>
              </a:spcAft>
              <a:buClr>
                <a:schemeClr val="tx2"/>
              </a:buClr>
              <a:buSzPct val="95000"/>
              <a:buFont typeface="Wingdings" pitchFamily="2" charset="2"/>
              <a:buChar char="Ø"/>
              <a:defRPr/>
            </a:pPr>
            <a:r>
              <a:rPr lang="en-US" sz="3000" dirty="0">
                <a:latin typeface="Arial" charset="0"/>
              </a:rPr>
              <a:t>Karen Rothenberg </a:t>
            </a:r>
          </a:p>
          <a:p>
            <a:pPr marL="868363" lvl="2" indent="-342900" eaLnBrk="0" hangingPunct="0">
              <a:spcBef>
                <a:spcPts val="700"/>
              </a:spcBef>
              <a:spcAft>
                <a:spcPts val="600"/>
              </a:spcAft>
              <a:buClr>
                <a:schemeClr val="tx2"/>
              </a:buClr>
              <a:buSzPct val="95000"/>
              <a:defRPr/>
            </a:pPr>
            <a:endParaRPr lang="en-US" sz="1400" dirty="0">
              <a:latin typeface="Arial" charset="0"/>
            </a:endParaRPr>
          </a:p>
          <a:p>
            <a:pPr marL="411163" lvl="1" indent="-342900" eaLnBrk="0" hangingPunct="0">
              <a:spcBef>
                <a:spcPts val="700"/>
              </a:spcBef>
              <a:spcAft>
                <a:spcPts val="600"/>
              </a:spcAft>
              <a:buClr>
                <a:schemeClr val="tx2"/>
              </a:buClr>
              <a:buSzPct val="95000"/>
              <a:buFont typeface="Wingdings" pitchFamily="2" charset="2"/>
              <a:buChar char=""/>
              <a:defRPr/>
            </a:pPr>
            <a:r>
              <a:rPr lang="en-US" sz="3000" dirty="0" smtClean="0">
                <a:latin typeface="Arial" charset="0"/>
              </a:rPr>
              <a:t>NHGRI Extramural Portfolio </a:t>
            </a:r>
            <a:r>
              <a:rPr lang="en-US" sz="3000" dirty="0">
                <a:latin typeface="Arial" charset="0"/>
              </a:rPr>
              <a:t>Review</a:t>
            </a:r>
          </a:p>
          <a:p>
            <a:pPr marL="1325563" lvl="2" indent="-342900" eaLnBrk="0" hangingPunct="0">
              <a:spcBef>
                <a:spcPts val="700"/>
              </a:spcBef>
              <a:spcAft>
                <a:spcPts val="600"/>
              </a:spcAft>
              <a:buClr>
                <a:schemeClr val="tx2"/>
              </a:buClr>
              <a:buSzPct val="95000"/>
              <a:buFont typeface="Wingdings" pitchFamily="2" charset="2"/>
              <a:buChar char="Ø"/>
              <a:defRPr/>
            </a:pPr>
            <a:r>
              <a:rPr lang="en-US" sz="3000" dirty="0">
                <a:latin typeface="Arial" charset="0"/>
              </a:rPr>
              <a:t>Mark Guyer</a:t>
            </a:r>
          </a:p>
        </p:txBody>
      </p:sp>
      <p:pic>
        <p:nvPicPr>
          <p:cNvPr id="13316" name="Picture 3" descr="helix at bottom new seq 2.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childTnLst>
                          </p:cTn>
                        </p:par>
                        <p:par>
                          <p:cTn id="7" fill="hold" nodeType="withGroup">
                            <p:stCondLst>
                              <p:cond delay="0"/>
                            </p:stCondLst>
                            <p:childTnLst>
                              <p:par>
                                <p:cTn id="8" presetID="1" presetClass="entr" presetSubtype="0" fill="hold" nodeType="afterEffect">
                                  <p:stCondLst>
                                    <p:cond delay="0"/>
                                  </p:stCondLst>
                                  <p:childTnLst>
                                    <p:set>
                                      <p:cBhvr>
                                        <p:cTn id="9" dur="1" fill="hold">
                                          <p:stCondLst>
                                            <p:cond delay="0"/>
                                          </p:stCondLst>
                                        </p:cTn>
                                        <p:tgtEl>
                                          <p:spTgt spid="121859">
                                            <p:txEl>
                                              <p:pRg st="1" end="1"/>
                                            </p:txEl>
                                          </p:spTgt>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21859">
                                            <p:txEl>
                                              <p:pRg st="3" end="3"/>
                                            </p:txEl>
                                          </p:spTgt>
                                        </p:tgtEl>
                                        <p:attrNameLst>
                                          <p:attrName>style.visibility</p:attrName>
                                        </p:attrNameLst>
                                      </p:cBhvr>
                                      <p:to>
                                        <p:strVal val="visible"/>
                                      </p:to>
                                    </p:set>
                                  </p:childTnLst>
                                </p:cTn>
                              </p:par>
                            </p:childTnLst>
                          </p:cTn>
                        </p:par>
                        <p:par>
                          <p:cTn id="14" fill="hold" nodeType="withGroup">
                            <p:stCondLst>
                              <p:cond delay="0"/>
                            </p:stCondLst>
                            <p:childTnLst>
                              <p:par>
                                <p:cTn id="15" presetID="1" presetClass="entr" presetSubtype="0" fill="hold" nodeType="afterEffect">
                                  <p:stCondLst>
                                    <p:cond delay="0"/>
                                  </p:stCondLst>
                                  <p:childTnLst>
                                    <p:set>
                                      <p:cBhvr>
                                        <p:cTn id="16" dur="1" fill="hold">
                                          <p:stCondLst>
                                            <p:cond delay="0"/>
                                          </p:stCondLst>
                                        </p:cTn>
                                        <p:tgtEl>
                                          <p:spTgt spid="121859">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21859">
                                            <p:txEl>
                                              <p:pRg st="6" end="6"/>
                                            </p:txEl>
                                          </p:spTgt>
                                        </p:tgtEl>
                                        <p:attrNameLst>
                                          <p:attrName>style.visibility</p:attrName>
                                        </p:attrNameLst>
                                      </p:cBhvr>
                                      <p:to>
                                        <p:strVal val="visible"/>
                                      </p:to>
                                    </p:set>
                                  </p:childTnLst>
                                </p:cTn>
                              </p:par>
                            </p:childTnLst>
                          </p:cTn>
                        </p:par>
                        <p:par>
                          <p:cTn id="21" fill="hold" nodeType="withGroup">
                            <p:stCondLst>
                              <p:cond delay="0"/>
                            </p:stCondLst>
                            <p:childTnLst>
                              <p:par>
                                <p:cTn id="22" presetID="1" presetClass="entr" presetSubtype="0" fill="hold" nodeType="afterEffect">
                                  <p:stCondLst>
                                    <p:cond delay="0"/>
                                  </p:stCondLst>
                                  <p:childTnLst>
                                    <p:set>
                                      <p:cBhvr>
                                        <p:cTn id="23" dur="1" fill="hold">
                                          <p:stCondLst>
                                            <p:cond delay="0"/>
                                          </p:stCondLst>
                                        </p:cTn>
                                        <p:tgtEl>
                                          <p:spTgt spid="1218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3" y="11113"/>
            <a:ext cx="9144000" cy="690562"/>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2011 NIH Director’s Pioneer Award</a:t>
            </a:r>
          </a:p>
        </p:txBody>
      </p:sp>
      <p:sp>
        <p:nvSpPr>
          <p:cNvPr id="12" name="TextBox 11"/>
          <p:cNvSpPr txBox="1"/>
          <p:nvPr/>
        </p:nvSpPr>
        <p:spPr>
          <a:xfrm>
            <a:off x="7234238" y="63595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15</a:t>
            </a:r>
            <a:endParaRPr lang="en-US" sz="2000" dirty="0">
              <a:solidFill>
                <a:schemeClr val="accent4">
                  <a:lumMod val="40000"/>
                  <a:lumOff val="60000"/>
                </a:schemeClr>
              </a:solidFill>
              <a:latin typeface="Arial" charset="0"/>
            </a:endParaRPr>
          </a:p>
        </p:txBody>
      </p:sp>
      <p:sp>
        <p:nvSpPr>
          <p:cNvPr id="35844" name="Title 1"/>
          <p:cNvSpPr txBox="1">
            <a:spLocks/>
          </p:cNvSpPr>
          <p:nvPr/>
        </p:nvSpPr>
        <p:spPr bwMode="auto">
          <a:xfrm>
            <a:off x="136525" y="852488"/>
            <a:ext cx="8842375" cy="5141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endParaRPr lang="en-US" sz="3000"/>
          </a:p>
          <a:p>
            <a:pPr>
              <a:spcBef>
                <a:spcPts val="700"/>
              </a:spcBef>
              <a:buClr>
                <a:schemeClr val="tx2"/>
              </a:buClr>
              <a:buSzPct val="95000"/>
            </a:pPr>
            <a:endParaRPr lang="en-US" sz="3000"/>
          </a:p>
          <a:p>
            <a:pPr>
              <a:spcBef>
                <a:spcPts val="700"/>
              </a:spcBef>
              <a:buClr>
                <a:schemeClr val="tx2"/>
              </a:buClr>
              <a:buSzPct val="95000"/>
              <a:buFont typeface="Wingdings" pitchFamily="2" charset="2"/>
              <a:buChar char=""/>
            </a:pPr>
            <a:endParaRPr lang="en-US" sz="3000"/>
          </a:p>
          <a:p>
            <a:pPr>
              <a:spcBef>
                <a:spcPts val="700"/>
              </a:spcBef>
              <a:buClr>
                <a:schemeClr val="tx2"/>
              </a:buClr>
              <a:buSzPct val="95000"/>
              <a:buFont typeface="Wingdings" pitchFamily="2" charset="2"/>
              <a:buChar char=""/>
            </a:pPr>
            <a:endParaRPr lang="en-US" sz="3000"/>
          </a:p>
          <a:p>
            <a:pPr>
              <a:spcBef>
                <a:spcPts val="700"/>
              </a:spcBef>
              <a:buClr>
                <a:schemeClr val="tx2"/>
              </a:buClr>
              <a:buSzPct val="95000"/>
              <a:buFont typeface="Wingdings" pitchFamily="2" charset="2"/>
              <a:buChar char=""/>
            </a:pPr>
            <a:endParaRPr lang="en-US" sz="3000"/>
          </a:p>
        </p:txBody>
      </p:sp>
      <p:sp>
        <p:nvSpPr>
          <p:cNvPr id="35845" name="AutoShape 4" descr="data:image/jpeg;base64,/9j/4AAQSkZJRgABAQAAAQABAAD/2wCEAAkGBhQSEBUUERAUFBQVFRQUFBYUFRQUEhQUFBQVFBQUFBQXHCYeGBkjGRQVHy8gIycpLCwsFR4xNTAqNSYrLCkBCQoKDgwOGA8PGikcHBwpKSwpLCkpKSksKSkpKSkpKSkpKSwpKSwpLCkpLCksKSkpLCkpKSkpKSwsKSwsLCk1LP/AABEIARMAtwMBIgACEQEDEQH/xAAcAAABBQEBAQAAAAAAAAAAAAAEAAECAwUGBwj/xAA/EAABAwIDBQYEBAQEBwEAAAABAAIRAwQFITESQVFhcQYiMoGRsRNCocEjcuHwFBVS0TNisvEHJEOCkqLCFv/EABkBAAMBAQEAAAAAAAAAAAAAAAABAgMEBf/EAB8RAQEBAAMBAQEBAQEAAAAAAAABEQIhMRJBA2FRE//aAAwDAQACEQMRAD8A9lhPClCUK0mhJPCSQMoVKLXeJoKsSQGdWwhp8JI65hBVrB7d0jiM1vQlCWQ9cwkujq2zXeJoPv6oKtgw+V0cjmFPyrWTCUImtYPbq2RxGaHSNGEoUkkghCUKUJQgIwmhThNCAjCYtU4ShAVFig6miIUS1ACOpJIksSQHWykmhJaszpJJIMkk6SAZJPCUIBkk6SAaFVVs2O1aPYq5JAZlXBh8ro5FBVsPe35ZHEZroEksh65dJdHVtGu8TR90FVwUfK6ORU/J6yYShE1rB7dWzzGaHhIzQlCdJIGhKFKEoQEISUoToN0yeFQy5adHK0O5rVmeEoSlPKAilKlKSAjKeU8JQgGlJMQnQDpJpSc8DUwgHSTMqA6EHopIBkk6SAZVVbVrtWgq5JAZtXBh8pI+qFqYW8aCei3Eksh65lzCNRHVMulfTB1APVCVcKYdJHRT8nrFhJH1cJcPCQfoUksPRDsHG4lQ/lzxo5aqaVozZW1VbzUhiLhq1aJVVQDggaGbibd4Vzb1h3qp9Jp3ISvQG0ABrKR61G12nRwU9pYxt+BKrLnNIG1rwQG9KYlZP8a8HTJU3+ObDDORjogNO8vWsaTI/fFeeY929c1x+GJAMNJ1J48B+/KOJ4u6rIY6RvIOXPNczc4POZJU3k048LT/AP768a/aFaORgjoQ7Vdl2c/4qipDLinsu02mnunqDovN7vBCPCsysxzDnKWqvB9L2l8yoJYZ5aETpIRC+f8As725rW7hDiWj5STEdF7Z2c7RU7yiKlM56ObvaeBVS6zvHGomTkKJCpJ06inBQDpJJIBkkikgMpt1UG9TGIvGrQhv4kqJuSjRg9uK8WpVMWp/NI8lmmoh64lBNSrjNJuknyVLb0VHiBoCsSuIKKwUzUPRAbMIO6MPp9T7I4hAYgYczqUEsvrvZYTpzXl+NXr7mvsNM58dBxXZdrr3ZtnQdTHkuK7IUHPr1Xu3NHvqFnzrb+cazbUMYGjIAKl61r1ghY9V2aiOmKKoCy77Dw4LSqKoFFqscHduLHkaLqv+HvaZ1vd04PdqODHjcQSI8wc/2Vm9psOz2wMt6ybEupva4atII8jKqOflM6fULcQYd6l/FN3EKNg9tajTqFg77GP0GW00O+6hfWjAyQ2DI06rRgsFwFcx0rDNLmtHD6ZNMw7Ocic4iEyHJih4qj+k/RRfcub4mEDiM0jEFJAnEm80kyC1bRoMfEzTDDzucCpVKO1J3zl0VdWm6mQCZBCxn9Kz+qc2DuXqqn2D/wClR+JJPEoqjWiIJ4J/+g+mfVwt53QrMMsiyodrgtNpO/ik4d8dCq+tVqRWXiz4LT1WqVkY02dkdVRsW/qis1zfDlII4jNZHYu2zrv3OMCczlzWw2hBjjI9RCEwOzdSpV2E5tqEAjXvAaeqzrX+d1O72dlYdUgLB7U7NJxh9aqQYOy7ug8OfkFf2dvzVa5jmFsAlpOefBLMdPG/i6+xJrMzog6faCm7QE+SzcapPFTI5c/7Ki2p1S4/jjZ+VuzPqAnnQvK7jp69uKjCBmCMlyP8OTkRmHEen6LrsLpOAh0eX6oO4oMa95cDDnESB4drf7KJ0OU3HpWCX9yykymwbTKbGMBLdzWga+S2XYo55a1zQM5Pkh8CfWfaUSRmabZIjOBE+cT5qf8ADua9pc0jXVdMxw8pZcEEIrDroBpB/qKGKGYTJ6p0o2/5hT02wOuSqvLppbDXAyRofNYdTVSs29/yKXyf0OLElMpII1Oyy1/2RV2zaAyVj7OdCVCmCDB8lhgzAtDDm671VVs4OS0WNKFuWy7M6JcpJE2GojITqpO8Xkph21nEblE+LyVcfw4crLxNsuaOq1Cs29/xGdCtL4bNNuCTmr6lAfBdvJI2uJ1z+iKtbUEuzU30WgHmCOWWY9ys5dV/O9vO8aoZ7MkDSBonsrFtOm4gRkU/aRpD8lGyuBTolr2k7UgukZAjWN8FLHodSaxrxw1TWVdsyIQNxeODy1sEZyTp5KmSzTzTO2Ootqwc7onv7QSBucc/XNY9nXMtPFejdl+z7Lg/EqyWsgBswHHU7XERHqs829I5cpO667A7fYtqLTqKbAeuyJU8RGTfzfYotB4j8vU+y3ji5AijMPP4fmfdBuR+H0/wxzk/VXUQ8De0eiFrNG0IaBroj3NQVbUJCqnJ0z0lQaNvUkTMqu8mMhpvUHtDfDkmNUN8UxvWB70soVhsieCCvH5jcNylReJjduUbunJ1yAU8tRbsWUNEneLyULfRKvUAI6KuJxJxWdeH8RvQol1dCzNZvQrShGg0yUi12m4yD9vqrSwyYUHzoscsTOnC40HyHQCWEtcDvB8J9x5KFei6pRn4YBj5Xf3WzjVVnx30w7vtDdtu+HDJ44gmfMFZlRxA2dxTjvnLXJVbcg5ADqZPoEPWtdCXE8tAtC+t9l2qHY2SqrS+LbMS8AL2fsXQ2bRp/rLnfXZH0aPVeP2LI6n6Bet9jsXY+2DZA+GTT1iYUcb2x/puOiWdfE7Q4QYRP8dT/rb6rOxbEGS3ZcDrMGY0Ws9c9Re5alkfw2/lC5gYi1xgHNblti1IU2guzDQCIOoCrkXEcHTKDrjveSgMap55n0QN7i4JynRBVfUeks2hf/EmAcuIhMqJGp2he7cFH+ePiFrWlpE91vDRUi0AuAMtmOG9Y6NZgxN+4JziNQ8fRbj7aHQGgiclCvbmd3MBFo3/ABjC6qnSfQqL/jE6Olb7IyhSqPjPkiHK5ZlG6LxkQ2c5jRH3Fu/aHISTwRlxekmGnKJ80MbgwqtXIVOzJH+IfRM47JaATrnxKVOqc1C6d32nz9YUcvFSduY7VYAbu7+JbVhTrUm7L9oO2XjgC2dDIMjeud/nb6bzRuWbFRvpnoQd4PFdpaVdm7qsOjg4z5tP/wBLL7f4IKlJtZo71PJ0b6ZP2MepWfG2zWnlkcve1trND02prUGIRlK3T3WuKnVthpK7/sFhradt/wAxI23GodcnOOQ9Mly9vg4BD7gEU2kEMHjeRmAR8reua6TB8XfU2w9oiQWACNkTk0nfxS+pLn6nnNn+O3p4NRjwzOmZ+iqv8Kpw2GAa6b+qBoYg9oAacuGqOZdfEAJGYkHhuzW/HtzWZALMKY0ktaAVt0bNgYBsN0G4cEE7RaVEHZE6wJVck8UKVu0DJoHkqbu3bIMDejEPcjMdEp6d8A1aYA0TqVx4UlSTUqip/wCrJ4K6kYjmhMRLi8NaFn5iL4NqVIeIKqrh3iHzSFCi0l2fBDuDtqGnfPII5ej8EMfAz1/WFC4dOSVyILf/ABPX9lU1pgHhkURrJgZo73735KtwzV+pB5hVvCFK3O3BNcan96JNbmJ4pqmaVhsys6bx7Y3NIPFwaNoekehWuaQcwtcJaQQ4ciIKEoWoDto6zM80eBB5FKcRa80usMNGq5h+UwDxG4+YhF4bb7VRgiRILvyjM/2810XaLD2vc07UQCDAklpzA5Rn6qi1sobpA4bz+Y7+milv99GvYcepy57zCOw2hDQDqdfdDMsZeCc40/sFrW9GMypnDvUfXWLnOIBIV1rXO4qlo3KdJsFa4zHMvMwDGa3mukZLlHjRHWN4Wn3HFVpY3lRcaq1jwRI0Kqr6+ScKg7nwpJXOiZVUCLajoTuVL2j4/wD2rQptgKgUvxi7/KB9VnTxW6gGkujNZ9PLadvlbqzKzQ7bbz8krp2dxReN2mHrI+yEq1NOY91bQq6sdru5hC1m7uGnQ/qnKarb2SrHDMoZ75yOqvDvYeyDDbZNX/K0H1iPupkqm1PdLv6ifRXBEFSYFdUfA5pqbIElCMq7b3HcIHn+wneinap1vLpO9WVKKIYzNRcJKmQ7UaNJW1NFJwjJRfoqIzHZKxroH09VTSKlVMBv5vYFKmculysLo6qlrv3zTtzKRtfCbwg7JMz9CtG4OfksC1rhjwdYPr0R9/ijRmTAga6q+PqeXiysdOv2KZZ38xDmhzJdnuTq6zjRqX7qbgDDmu0cky9O3tbjuQ9wHVQXCAGxlPsnsrc7JJcJnQrH9La0m3oOUGU1Yw2DuQVhVJeDzRN0/VOLl0FWpB2ehGhQtw3jkdx3IjaUHmdUWKlZlVsjgfuoMqyyd8H1Ej7IqvSQD3QCOZ+p/VJS2gyABwACJptzQtFym+tuHmriae7uMslVZthuepMqMbR5BWh3BTTi9hzSptzUaIzlI1JkBOFSe7NKclXEap2uTCVPxKuu7aeGjdJU2FC06wJJnXKeDRqZ8/qppwQwbRy00HTefNEOECBqoWtVrh3SCBwV4eBJ4a/2SNUBsa5krWfgtLa2tiZg5knXqsOkS4yV0lqZY38oVcS5KvgBpbAAGenRJWVjmPP2Tqqyp24Y1rTvMKhtu3Z5rVTbI4KLF3iybdgLgAYzVlyqXdy6A+U/cH7q64Tkwp0BqKvbVlUoY1EzTKxMTds1A3+ol3kNfrC2RUWH2novNLaaYLHAzE905H7HyU1U7Sbcc04rcFzDK1T+sH/t/VFtuKkZETxhGrvCt2rX2RsjU6p6bpK59l09viO19EfaY2weIOb5SlbKXxY39rZaqbR8ieJWZcY1TcIDx55e6utbjIJ1ONVqi6OCrpuyVNe5hSYHGrzYY4BxBIgdSsetck7LW6QA0bzG93AI9mC1bmrteGm3Rx+Y8hqfZTxe0ZbMIZtvqDZ4d4uIADQN+aNz1rxyKW3/AMEFrXZmNpx3xwHDX95LTwO7dWY6d0FukkHJ0gdBnzWVQ7L1HgPuHhrjmKYG0G/mM5nlp1Wrh2HMpEPdULnCYDcm57o3p07eNn+tNg4Lcw180+hI+/3WGM84hamD1PEOh+39lU9YXwXc7vNJSrNkjzSWjKrX34G71yQVxjrW6vaOmZWazs7Xf/iVA3lJJ9Bl9Udb9k6Q8Zc//wBR9M/qs2nbOq48wvB2S4yMz1WzdalZ13h1Onc0thgAJaYzPzc1p3rc0yxn1EK8K6q/OFQ8pkYBP1Ve0l8QpU2Nf9n4ftUhkdWyBB4id3JVV6bWQ13dO+VumpKGv8NZWbDxnGRGTh5qNbTl/wBcve1G6B2nBBl/OU+P4I6g3bDtqnMOMd5k6ExqOe5ZtGu4aGQk1laQpz+wk1mzm0uB/wAphUNuzv8A0Vra4Swa3MI7QGmYr99h0dsjaZ1gd5v1HNdbSrNcAWkFpzBGYI5FedCtJRWH4q6gTsGWkyWHwnmOB5hVGfLjvj0BxWXehgrBzhLg3u8BqJ6q/CsTbXp7bejgdWngUPiNvLwZyj7n+6bIz7wHmqWNpgyW58TJjoDoqnX1JpiZPJQdiTT/ANPJHVHbQ+I06vWlgJlziNAI9T+i56nVad0ciun7P0Ypk8XfQfqSnPRfBtfUeaSVcd4eaS0QPSTpLNbFxQxcU5zOURlHeRl+EDjJ/Hp9B/qK0L+nlKaWPdVWjXVBuuGlX3NIuUaNuJ48UEpgHefRNUZAyd9Ee+mAJOQHsuP7U9pnUWbVKnIJ2do+FvCRzzWfKr4zWxXumtykTvVYvRucPc9AF5c7FatR+2az5PBxaB5DJFjF6sf47/ofcKe2nw7jEcTZ8NwcRmCM9B1leZ3l8adUmiJp7wcgfy8Ai65NQgvqOd1OU8Y0Sc1unkqi5xwVY4tTqiBk7e05H9fJGup6Quefho1GRGhXVdk7NtcFlR7g9uYIjvN0zB3g+4TFuB3SFA1Surf2N4Vjn/k980Ld9inxLarDG4hzfqJQX3GZ2edVNw1tB2yTm46t2B4tobx9yu5xKk12yHGDnAmJ0lZ3ZPBnUGPdUA23mBBkBg0z5mfQJ8Uvm/FAzJAIEc9UYz5Xb0sr2rYjZQ/wI3Ko3xBgE+asbinEBVOkkyhnxJXb29A02NblkBu36nfxJXMYHR+LWbwGZjgM111XUp8fU0LWcZGm/iklVHeHQ/ZJVSjTSWbdY21mQBcfQeqy7nH3k5ODByz+pS+arTdoX/8AMN5Nb7lb147ujmuQa91V8klxkZ6ZBdM9xLRPkjl0niBqUuIy4qmvXbTEnercTqxACzg4kgGCDxCyvPOl/P6g+7dUBGgg5D1zXOdsqQbY1J3mmR5Pauq+CwZtOYPtuWTeP2iSQNnQA5gg65Hcotqp1XkLHhFUqY4ru7zDrdwM0KQG8hobHmIIWO7soyo/8AlojOSS0GdQTn5Jxp9xh/CyyUV21t2JogfiOe48nEeynS7L22mxP5i4+5Vwrzjihs8UXh16KNVtRhMtMkcR8wPULsXdnaYHcpM8gFkXOEbEwwxuy05J4X3rvrO4FRgewy1wBB5ET91dWMNz03rlOxNy5m3RcDA79OdwPib0mD5lb+IbZYc4EgeXFK3pnnYXFMXDGEjQf7ABcpTxF5JMNk796JxWvtO2flb9TxKz3ObP6FRq8GNrPO4fVF2lu57g0MknQDVBWtuXHIL0zs7gTaFMGJe4Ak8J3BXEVZgODfAZn4zrwHIIurqUShqupWnFNC1D3h0KSVTxDofdJVUrX4Qw8fVC1OzVOZko51Z3BR2nHkllGwIMKa3TJXCnsgCZj7ogW5nVUXBgpXD7Yt9m93KUPQMlvVFYhU2SY1Kz6ToM8/qsLO2kvQu/b3HFuTpH7hBWtPbY0vMkOzO88loPGTgeXoclRZU4BHNVm1O9AXYYGPMDunduzVbrIUjI8B15LWqhUE7jmDqr+U6qcyEPVpg8kW6npnkmdTyU+KANrlp4hFNcHjJU1qchDMeWmVVI9cbDg5viaZ/Q8kdVx+m6mQQQ4gSIORy36RKwb5zqbzGbZ0Urd+0C4iAI+qzWovG7TiRvJVH8IjbmmQJG7PqE9nXa/I5HclitFYVRzC9Na2ABwXAYXSh7RzHuF6AtIgkNV1KJQtXUq+KeQap4vL7pJ3nveX3TK0DlYGpklFXDuKy7o5lJJIVlXeczy+qC3jmnSWfL1U8GsEjPfTP+lIjvdQCesJJK4mqqxQpTpKiQtnap6jykks76qBXumUFVKSSf4AWJn2H+kIVtQ7DBORzPMpJLNf4Ic4h0Tpomot7x6pJJj8dDgRmu0HTbC79JJXEkhampSSV8U8lB8Xl90ySSuof/2Q=="/>
          <p:cNvSpPr>
            <a:spLocks noChangeAspect="1" noChangeArrowheads="1"/>
          </p:cNvSpPr>
          <p:nvPr/>
        </p:nvSpPr>
        <p:spPr bwMode="auto">
          <a:xfrm>
            <a:off x="63500" y="-1268413"/>
            <a:ext cx="1743075" cy="2619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5846" name="AutoShape 6" descr="data:image/jpeg;base64,/9j/4AAQSkZJRgABAQAAAQABAAD/2wCEAAkGBhQSEBUUERAUFBQVFRQUFBYUFRQUEhQUFBQVFBQUFBQXHCYeGBkjGRQVHy8gIycpLCwsFR4xNTAqNSYrLCkBCQoKDgwOGA8PGikcHBwpKSwpLCkpKSksKSkpKSkpKSkpKSwpKSwpLCkpLCksKSkpLCkpKSkpKSwsKSwsLCk1LP/AABEIARMAtwMBIgACEQEDEQH/xAAcAAABBQEBAQAAAAAAAAAAAAAEAAECAwUGBwj/xAA/EAABAwIDBQYEBAQEBwEAAAABAAIRAwQFITESQVFhcQYiMoGRsRNCocEjcuHwFBVS0TNisvEHJEOCkqLCFv/EABkBAAMBAQEAAAAAAAAAAAAAAAABAgMEBf/EAB8RAQEBAAMBAQEBAQEAAAAAAAABEQIhMRJBA2FRE//aAAwDAQACEQMRAD8A9lhPClCUK0mhJPCSQMoVKLXeJoKsSQGdWwhp8JI65hBVrB7d0jiM1vQlCWQ9cwkujq2zXeJoPv6oKtgw+V0cjmFPyrWTCUImtYPbq2RxGaHSNGEoUkkghCUKUJQgIwmhThNCAjCYtU4ShAVFig6miIUS1ACOpJIksSQHWykmhJaszpJJIMkk6SAZJPCUIBkk6SAaFVVs2O1aPYq5JAZlXBh8ro5FBVsPe35ZHEZroEksh65dJdHVtGu8TR90FVwUfK6ORU/J6yYShE1rB7dWzzGaHhIzQlCdJIGhKFKEoQEISUoToN0yeFQy5adHK0O5rVmeEoSlPKAilKlKSAjKeU8JQgGlJMQnQDpJpSc8DUwgHSTMqA6EHopIBkk6SAZVVbVrtWgq5JAZtXBh8pI+qFqYW8aCei3Eksh65lzCNRHVMulfTB1APVCVcKYdJHRT8nrFhJH1cJcPCQfoUksPRDsHG4lQ/lzxo5aqaVozZW1VbzUhiLhq1aJVVQDggaGbibd4Vzb1h3qp9Jp3ISvQG0ABrKR61G12nRwU9pYxt+BKrLnNIG1rwQG9KYlZP8a8HTJU3+ObDDORjogNO8vWsaTI/fFeeY929c1x+GJAMNJ1J48B+/KOJ4u6rIY6RvIOXPNczc4POZJU3k048LT/AP768a/aFaORgjoQ7Vdl2c/4qipDLinsu02mnunqDovN7vBCPCsysxzDnKWqvB9L2l8yoJYZ5aETpIRC+f8As725rW7hDiWj5STEdF7Z2c7RU7yiKlM56ObvaeBVS6zvHGomTkKJCpJ06inBQDpJJIBkkikgMpt1UG9TGIvGrQhv4kqJuSjRg9uK8WpVMWp/NI8lmmoh64lBNSrjNJuknyVLb0VHiBoCsSuIKKwUzUPRAbMIO6MPp9T7I4hAYgYczqUEsvrvZYTpzXl+NXr7mvsNM58dBxXZdrr3ZtnQdTHkuK7IUHPr1Xu3NHvqFnzrb+cazbUMYGjIAKl61r1ghY9V2aiOmKKoCy77Dw4LSqKoFFqscHduLHkaLqv+HvaZ1vd04PdqODHjcQSI8wc/2Vm9psOz2wMt6ybEupva4atII8jKqOflM6fULcQYd6l/FN3EKNg9tajTqFg77GP0GW00O+6hfWjAyQ2DI06rRgsFwFcx0rDNLmtHD6ZNMw7Ocic4iEyHJih4qj+k/RRfcub4mEDiM0jEFJAnEm80kyC1bRoMfEzTDDzucCpVKO1J3zl0VdWm6mQCZBCxn9Kz+qc2DuXqqn2D/wClR+JJPEoqjWiIJ4J/+g+mfVwt53QrMMsiyodrgtNpO/ik4d8dCq+tVqRWXiz4LT1WqVkY02dkdVRsW/qis1zfDlII4jNZHYu2zrv3OMCczlzWw2hBjjI9RCEwOzdSpV2E5tqEAjXvAaeqzrX+d1O72dlYdUgLB7U7NJxh9aqQYOy7ug8OfkFf2dvzVa5jmFsAlpOefBLMdPG/i6+xJrMzog6faCm7QE+SzcapPFTI5c/7Ki2p1S4/jjZ+VuzPqAnnQvK7jp69uKjCBmCMlyP8OTkRmHEen6LrsLpOAh0eX6oO4oMa95cDDnESB4drf7KJ0OU3HpWCX9yykymwbTKbGMBLdzWga+S2XYo55a1zQM5Pkh8CfWfaUSRmabZIjOBE+cT5qf8ADua9pc0jXVdMxw8pZcEEIrDroBpB/qKGKGYTJ6p0o2/5hT02wOuSqvLppbDXAyRofNYdTVSs29/yKXyf0OLElMpII1Oyy1/2RV2zaAyVj7OdCVCmCDB8lhgzAtDDm671VVs4OS0WNKFuWy7M6JcpJE2GojITqpO8Xkph21nEblE+LyVcfw4crLxNsuaOq1Cs29/xGdCtL4bNNuCTmr6lAfBdvJI2uJ1z+iKtbUEuzU30WgHmCOWWY9ys5dV/O9vO8aoZ7MkDSBonsrFtOm4gRkU/aRpD8lGyuBTolr2k7UgukZAjWN8FLHodSaxrxw1TWVdsyIQNxeODy1sEZyTp5KmSzTzTO2Ootqwc7onv7QSBucc/XNY9nXMtPFejdl+z7Lg/EqyWsgBswHHU7XERHqs829I5cpO667A7fYtqLTqKbAeuyJU8RGTfzfYotB4j8vU+y3ji5AijMPP4fmfdBuR+H0/wxzk/VXUQ8De0eiFrNG0IaBroj3NQVbUJCqnJ0z0lQaNvUkTMqu8mMhpvUHtDfDkmNUN8UxvWB70soVhsieCCvH5jcNylReJjduUbunJ1yAU8tRbsWUNEneLyULfRKvUAI6KuJxJxWdeH8RvQol1dCzNZvQrShGg0yUi12m4yD9vqrSwyYUHzoscsTOnC40HyHQCWEtcDvB8J9x5KFei6pRn4YBj5Xf3WzjVVnx30w7vtDdtu+HDJ44gmfMFZlRxA2dxTjvnLXJVbcg5ADqZPoEPWtdCXE8tAtC+t9l2qHY2SqrS+LbMS8AL2fsXQ2bRp/rLnfXZH0aPVeP2LI6n6Bet9jsXY+2DZA+GTT1iYUcb2x/puOiWdfE7Q4QYRP8dT/rb6rOxbEGS3ZcDrMGY0Ws9c9Re5alkfw2/lC5gYi1xgHNblti1IU2guzDQCIOoCrkXEcHTKDrjveSgMap55n0QN7i4JynRBVfUeks2hf/EmAcuIhMqJGp2he7cFH+ePiFrWlpE91vDRUi0AuAMtmOG9Y6NZgxN+4JziNQ8fRbj7aHQGgiclCvbmd3MBFo3/ABjC6qnSfQqL/jE6Olb7IyhSqPjPkiHK5ZlG6LxkQ2c5jRH3Fu/aHISTwRlxekmGnKJ80MbgwqtXIVOzJH+IfRM47JaATrnxKVOqc1C6d32nz9YUcvFSduY7VYAbu7+JbVhTrUm7L9oO2XjgC2dDIMjeud/nb6bzRuWbFRvpnoQd4PFdpaVdm7qsOjg4z5tP/wBLL7f4IKlJtZo71PJ0b6ZP2MepWfG2zWnlkcve1trND02prUGIRlK3T3WuKnVthpK7/sFhradt/wAxI23GodcnOOQ9Mly9vg4BD7gEU2kEMHjeRmAR8reua6TB8XfU2w9oiQWACNkTk0nfxS+pLn6nnNn+O3p4NRjwzOmZ+iqv8Kpw2GAa6b+qBoYg9oAacuGqOZdfEAJGYkHhuzW/HtzWZALMKY0ktaAVt0bNgYBsN0G4cEE7RaVEHZE6wJVck8UKVu0DJoHkqbu3bIMDejEPcjMdEp6d8A1aYA0TqVx4UlSTUqip/wCrJ4K6kYjmhMRLi8NaFn5iL4NqVIeIKqrh3iHzSFCi0l2fBDuDtqGnfPII5ej8EMfAz1/WFC4dOSVyILf/ABPX9lU1pgHhkURrJgZo73735KtwzV+pB5hVvCFK3O3BNcan96JNbmJ4pqmaVhsys6bx7Y3NIPFwaNoekehWuaQcwtcJaQQ4ciIKEoWoDto6zM80eBB5FKcRa80usMNGq5h+UwDxG4+YhF4bb7VRgiRILvyjM/2810XaLD2vc07UQCDAklpzA5Rn6qi1sobpA4bz+Y7+milv99GvYcepy57zCOw2hDQDqdfdDMsZeCc40/sFrW9GMypnDvUfXWLnOIBIV1rXO4qlo3KdJsFa4zHMvMwDGa3mukZLlHjRHWN4Wn3HFVpY3lRcaq1jwRI0Kqr6+ScKg7nwpJXOiZVUCLajoTuVL2j4/wD2rQptgKgUvxi7/KB9VnTxW6gGkujNZ9PLadvlbqzKzQ7bbz8krp2dxReN2mHrI+yEq1NOY91bQq6sdru5hC1m7uGnQ/qnKarb2SrHDMoZ75yOqvDvYeyDDbZNX/K0H1iPupkqm1PdLv6ifRXBEFSYFdUfA5pqbIElCMq7b3HcIHn+wneinap1vLpO9WVKKIYzNRcJKmQ7UaNJW1NFJwjJRfoqIzHZKxroH09VTSKlVMBv5vYFKmculysLo6qlrv3zTtzKRtfCbwg7JMz9CtG4OfksC1rhjwdYPr0R9/ijRmTAga6q+PqeXiysdOv2KZZ38xDmhzJdnuTq6zjRqX7qbgDDmu0cky9O3tbjuQ9wHVQXCAGxlPsnsrc7JJcJnQrH9La0m3oOUGU1Yw2DuQVhVJeDzRN0/VOLl0FWpB2ehGhQtw3jkdx3IjaUHmdUWKlZlVsjgfuoMqyyd8H1Ej7IqvSQD3QCOZ+p/VJS2gyABwACJptzQtFym+tuHmriae7uMslVZthuepMqMbR5BWh3BTTi9hzSptzUaIzlI1JkBOFSe7NKclXEap2uTCVPxKuu7aeGjdJU2FC06wJJnXKeDRqZ8/qppwQwbRy00HTefNEOECBqoWtVrh3SCBwV4eBJ4a/2SNUBsa5krWfgtLa2tiZg5knXqsOkS4yV0lqZY38oVcS5KvgBpbAAGenRJWVjmPP2Tqqyp24Y1rTvMKhtu3Z5rVTbI4KLF3iybdgLgAYzVlyqXdy6A+U/cH7q64Tkwp0BqKvbVlUoY1EzTKxMTds1A3+ol3kNfrC2RUWH2novNLaaYLHAzE905H7HyU1U7Sbcc04rcFzDK1T+sH/t/VFtuKkZETxhGrvCt2rX2RsjU6p6bpK59l09viO19EfaY2weIOb5SlbKXxY39rZaqbR8ieJWZcY1TcIDx55e6utbjIJ1ONVqi6OCrpuyVNe5hSYHGrzYY4BxBIgdSsetck7LW6QA0bzG93AI9mC1bmrteGm3Rx+Y8hqfZTxe0ZbMIZtvqDZ4d4uIADQN+aNz1rxyKW3/AMEFrXZmNpx3xwHDX95LTwO7dWY6d0FukkHJ0gdBnzWVQ7L1HgPuHhrjmKYG0G/mM5nlp1Wrh2HMpEPdULnCYDcm57o3p07eNn+tNg4Lcw180+hI+/3WGM84hamD1PEOh+39lU9YXwXc7vNJSrNkjzSWjKrX34G71yQVxjrW6vaOmZWazs7Xf/iVA3lJJ9Bl9Udb9k6Q8Zc//wBR9M/qs2nbOq48wvB2S4yMz1WzdalZ13h1Onc0thgAJaYzPzc1p3rc0yxn1EK8K6q/OFQ8pkYBP1Ve0l8QpU2Nf9n4ftUhkdWyBB4id3JVV6bWQ13dO+VumpKGv8NZWbDxnGRGTh5qNbTl/wBcve1G6B2nBBl/OU+P4I6g3bDtqnMOMd5k6ExqOe5ZtGu4aGQk1laQpz+wk1mzm0uB/wAphUNuzv8A0Vra4Swa3MI7QGmYr99h0dsjaZ1gd5v1HNdbSrNcAWkFpzBGYI5FedCtJRWH4q6gTsGWkyWHwnmOB5hVGfLjvj0BxWXehgrBzhLg3u8BqJ6q/CsTbXp7bejgdWngUPiNvLwZyj7n+6bIz7wHmqWNpgyW58TJjoDoqnX1JpiZPJQdiTT/ANPJHVHbQ+I06vWlgJlziNAI9T+i56nVad0ciun7P0Ypk8XfQfqSnPRfBtfUeaSVcd4eaS0QPSTpLNbFxQxcU5zOURlHeRl+EDjJ/Hp9B/qK0L+nlKaWPdVWjXVBuuGlX3NIuUaNuJ48UEpgHefRNUZAyd9Ee+mAJOQHsuP7U9pnUWbVKnIJ2do+FvCRzzWfKr4zWxXumtykTvVYvRucPc9AF5c7FatR+2az5PBxaB5DJFjF6sf47/ofcKe2nw7jEcTZ8NwcRmCM9B1leZ3l8adUmiJp7wcgfy8Ai65NQgvqOd1OU8Y0Sc1unkqi5xwVY4tTqiBk7e05H9fJGup6Quefho1GRGhXVdk7NtcFlR7g9uYIjvN0zB3g+4TFuB3SFA1Surf2N4Vjn/k980Ld9inxLarDG4hzfqJQX3GZ2edVNw1tB2yTm46t2B4tobx9yu5xKk12yHGDnAmJ0lZ3ZPBnUGPdUA23mBBkBg0z5mfQJ8Uvm/FAzJAIEc9UYz5Xb0sr2rYjZQ/wI3Ko3xBgE+asbinEBVOkkyhnxJXb29A02NblkBu36nfxJXMYHR+LWbwGZjgM111XUp8fU0LWcZGm/iklVHeHQ/ZJVSjTSWbdY21mQBcfQeqy7nH3k5ODByz+pS+arTdoX/8AMN5Nb7lb147ujmuQa91V8klxkZ6ZBdM9xLRPkjl0niBqUuIy4qmvXbTEnercTqxACzg4kgGCDxCyvPOl/P6g+7dUBGgg5D1zXOdsqQbY1J3mmR5Pauq+CwZtOYPtuWTeP2iSQNnQA5gg65Hcotqp1XkLHhFUqY4ru7zDrdwM0KQG8hobHmIIWO7soyo/8AlojOSS0GdQTn5Jxp9xh/CyyUV21t2JogfiOe48nEeynS7L22mxP5i4+5Vwrzjihs8UXh16KNVtRhMtMkcR8wPULsXdnaYHcpM8gFkXOEbEwwxuy05J4X3rvrO4FRgewy1wBB5ET91dWMNz03rlOxNy5m3RcDA79OdwPib0mD5lb+IbZYc4EgeXFK3pnnYXFMXDGEjQf7ABcpTxF5JMNk796JxWvtO2flb9TxKz3ObP6FRq8GNrPO4fVF2lu57g0MknQDVBWtuXHIL0zs7gTaFMGJe4Ak8J3BXEVZgODfAZn4zrwHIIurqUShqupWnFNC1D3h0KSVTxDofdJVUrX4Qw8fVC1OzVOZko51Z3BR2nHkllGwIMKa3TJXCnsgCZj7ogW5nVUXBgpXD7Yt9m93KUPQMlvVFYhU2SY1Kz6ToM8/qsLO2kvQu/b3HFuTpH7hBWtPbY0vMkOzO88loPGTgeXoclRZU4BHNVm1O9AXYYGPMDunduzVbrIUjI8B15LWqhUE7jmDqr+U6qcyEPVpg8kW6npnkmdTyU+KANrlp4hFNcHjJU1qchDMeWmVVI9cbDg5viaZ/Q8kdVx+m6mQQQ4gSIORy36RKwb5zqbzGbZ0Urd+0C4iAI+qzWovG7TiRvJVH8IjbmmQJG7PqE9nXa/I5HclitFYVRzC9Na2ABwXAYXSh7RzHuF6AtIgkNV1KJQtXUq+KeQap4vL7pJ3nveX3TK0DlYGpklFXDuKy7o5lJJIVlXeczy+qC3jmnSWfL1U8GsEjPfTP+lIjvdQCesJJK4mqqxQpTpKiQtnap6jykks76qBXumUFVKSSf4AWJn2H+kIVtQ7DBORzPMpJLNf4Ic4h0Tpomot7x6pJJj8dDgRmu0HTbC79JJXEkhampSSV8U8lB8Xl90ySSuof/2Q=="/>
          <p:cNvSpPr>
            <a:spLocks noChangeAspect="1" noChangeArrowheads="1"/>
          </p:cNvSpPr>
          <p:nvPr/>
        </p:nvSpPr>
        <p:spPr bwMode="auto">
          <a:xfrm>
            <a:off x="63500" y="-1268413"/>
            <a:ext cx="1743075" cy="2619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7" name="Title 1"/>
          <p:cNvSpPr txBox="1">
            <a:spLocks/>
          </p:cNvSpPr>
          <p:nvPr/>
        </p:nvSpPr>
        <p:spPr bwMode="auto">
          <a:xfrm>
            <a:off x="-346431" y="5889618"/>
            <a:ext cx="7280631" cy="627062"/>
          </a:xfrm>
          <a:prstGeom prst="rect">
            <a:avLst/>
          </a:prstGeom>
          <a:effectLst/>
        </p:spPr>
        <p:txBody>
          <a:bodyPr/>
          <a:lstStyle/>
          <a:p>
            <a:pPr algn="ctr" eaLnBrk="0" hangingPunct="0">
              <a:defRPr/>
            </a:pPr>
            <a:r>
              <a:rPr lang="en-US" sz="3200" spc="-100" dirty="0">
                <a:latin typeface="Arial" charset="0"/>
                <a:ea typeface="+mj-ea"/>
                <a:cs typeface="Arial" charset="0"/>
              </a:rPr>
              <a:t> Andrew </a:t>
            </a:r>
            <a:r>
              <a:rPr lang="en-US" sz="3200" spc="-100" dirty="0" smtClean="0">
                <a:latin typeface="Arial" charset="0"/>
                <a:ea typeface="+mj-ea"/>
                <a:cs typeface="Arial" charset="0"/>
              </a:rPr>
              <a:t>Feinberg</a:t>
            </a:r>
            <a:r>
              <a:rPr lang="en-US" sz="3200" spc="-100" dirty="0">
                <a:latin typeface="Arial" charset="0"/>
                <a:ea typeface="+mj-ea"/>
                <a:cs typeface="Arial" charset="0"/>
              </a:rPr>
              <a:t>, M.D., M.P.H.</a:t>
            </a:r>
          </a:p>
        </p:txBody>
      </p:sp>
      <p:pic>
        <p:nvPicPr>
          <p:cNvPr id="35849"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24549" y="1765717"/>
            <a:ext cx="1992313" cy="319231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8179" name="Picture 3"/>
          <p:cNvPicPr>
            <a:picLocks noChangeAspect="1" noChangeArrowheads="1"/>
          </p:cNvPicPr>
          <p:nvPr/>
        </p:nvPicPr>
        <p:blipFill>
          <a:blip r:embed="rId4" cstate="print"/>
          <a:srcRect/>
          <a:stretch>
            <a:fillRect/>
          </a:stretch>
        </p:blipFill>
        <p:spPr bwMode="auto">
          <a:xfrm>
            <a:off x="1801826" y="1119815"/>
            <a:ext cx="2984117" cy="4484116"/>
          </a:xfrm>
          <a:prstGeom prst="roundRect">
            <a:avLst>
              <a:gd name="adj" fmla="val 8594"/>
            </a:avLst>
          </a:prstGeom>
          <a:solidFill>
            <a:srgbClr val="FFFFFF">
              <a:shade val="85000"/>
            </a:srgbClr>
          </a:solidFill>
          <a:ln>
            <a:noFill/>
          </a:ln>
          <a:effectLst/>
        </p:spPr>
      </p:pic>
    </p:spTree>
  </p:cSld>
  <p:clrMapOvr>
    <a:masterClrMapping/>
  </p:clrMapOvr>
  <p:transition spd="slow">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7150"/>
            <a:ext cx="9144000" cy="1338263"/>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Best Graduate Student Presenter for Genetics at SACNAS National Conference </a:t>
            </a:r>
          </a:p>
        </p:txBody>
      </p:sp>
      <p:sp>
        <p:nvSpPr>
          <p:cNvPr id="4" name="TextBox 3"/>
          <p:cNvSpPr txBox="1"/>
          <p:nvPr/>
        </p:nvSpPr>
        <p:spPr>
          <a:xfrm>
            <a:off x="7248525" y="634841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16</a:t>
            </a:r>
            <a:endParaRPr lang="en-US" sz="2000" dirty="0">
              <a:solidFill>
                <a:schemeClr val="accent4">
                  <a:lumMod val="40000"/>
                  <a:lumOff val="60000"/>
                </a:schemeClr>
              </a:solidFill>
              <a:latin typeface="Arial" charset="0"/>
            </a:endParaRPr>
          </a:p>
        </p:txBody>
      </p:sp>
      <p:sp>
        <p:nvSpPr>
          <p:cNvPr id="5" name="Title 1"/>
          <p:cNvSpPr txBox="1">
            <a:spLocks/>
          </p:cNvSpPr>
          <p:nvPr/>
        </p:nvSpPr>
        <p:spPr bwMode="auto">
          <a:xfrm>
            <a:off x="-268678" y="5773738"/>
            <a:ext cx="5500687" cy="781050"/>
          </a:xfrm>
          <a:prstGeom prst="rect">
            <a:avLst/>
          </a:prstGeom>
        </p:spPr>
        <p:txBody>
          <a:bodyPr/>
          <a:lstStyle/>
          <a:p>
            <a:pPr algn="ctr" eaLnBrk="0" hangingPunct="0">
              <a:defRPr/>
            </a:pPr>
            <a:r>
              <a:rPr lang="en-US" sz="3200" spc="-100" dirty="0" err="1">
                <a:latin typeface="Arial" charset="0"/>
                <a:ea typeface="+mj-ea"/>
                <a:cs typeface="Arial" charset="0"/>
              </a:rPr>
              <a:t>Keolu</a:t>
            </a:r>
            <a:r>
              <a:rPr lang="en-US" sz="3200" spc="-100" dirty="0">
                <a:latin typeface="Arial" charset="0"/>
                <a:ea typeface="+mj-ea"/>
                <a:cs typeface="Arial" charset="0"/>
              </a:rPr>
              <a:t> Fox, Ph.D.</a:t>
            </a:r>
          </a:p>
        </p:txBody>
      </p:sp>
      <p:pic>
        <p:nvPicPr>
          <p:cNvPr id="179202" name="Picture 2"/>
          <p:cNvPicPr>
            <a:picLocks noChangeAspect="1" noChangeArrowheads="1"/>
          </p:cNvPicPr>
          <p:nvPr/>
        </p:nvPicPr>
        <p:blipFill>
          <a:blip r:embed="rId3" cstate="print"/>
          <a:srcRect/>
          <a:stretch>
            <a:fillRect/>
          </a:stretch>
        </p:blipFill>
        <p:spPr bwMode="auto">
          <a:xfrm>
            <a:off x="585788" y="1725613"/>
            <a:ext cx="3791757" cy="3792537"/>
          </a:xfrm>
          <a:prstGeom prst="roundRect">
            <a:avLst>
              <a:gd name="adj" fmla="val 8594"/>
            </a:avLst>
          </a:prstGeom>
          <a:solidFill>
            <a:srgbClr val="FFFFFF">
              <a:shade val="85000"/>
            </a:srgbClr>
          </a:solidFill>
          <a:ln>
            <a:noFill/>
          </a:ln>
          <a:effectLst/>
        </p:spPr>
      </p:pic>
      <p:grpSp>
        <p:nvGrpSpPr>
          <p:cNvPr id="6" name="Group 5"/>
          <p:cNvGrpSpPr/>
          <p:nvPr/>
        </p:nvGrpSpPr>
        <p:grpSpPr>
          <a:xfrm>
            <a:off x="4853109" y="2499317"/>
            <a:ext cx="3801962" cy="2245127"/>
            <a:chOff x="4764209" y="1886000"/>
            <a:chExt cx="3801962" cy="2245127"/>
          </a:xfrm>
        </p:grpSpPr>
        <p:pic>
          <p:nvPicPr>
            <p:cNvPr id="3687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r="52847"/>
            <a:stretch>
              <a:fillRect/>
            </a:stretch>
          </p:blipFill>
          <p:spPr bwMode="auto">
            <a:xfrm>
              <a:off x="4764209" y="1886000"/>
              <a:ext cx="3801962" cy="118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72"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l="48422"/>
            <a:stretch>
              <a:fillRect/>
            </a:stretch>
          </p:blipFill>
          <p:spPr bwMode="auto">
            <a:xfrm>
              <a:off x="4778496" y="3054609"/>
              <a:ext cx="3787675" cy="1076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spd="slow">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5250"/>
            <a:ext cx="9144000" cy="696913"/>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2011 "</a:t>
            </a:r>
            <a:r>
              <a:rPr lang="en-US" sz="3600" b="1" dirty="0" err="1" smtClean="0">
                <a:solidFill>
                  <a:srgbClr val="FFFF00"/>
                </a:solidFill>
                <a:latin typeface="Arial" charset="0"/>
                <a:cs typeface="Arial" charset="0"/>
              </a:rPr>
              <a:t>Niki</a:t>
            </a:r>
            <a:r>
              <a:rPr lang="en-US" sz="3600" b="1" dirty="0" smtClean="0">
                <a:solidFill>
                  <a:srgbClr val="FFFF00"/>
                </a:solidFill>
                <a:latin typeface="Arial" charset="0"/>
                <a:cs typeface="Arial" charset="0"/>
              </a:rPr>
              <a:t>" Award Recipient</a:t>
            </a:r>
          </a:p>
        </p:txBody>
      </p:sp>
      <p:sp>
        <p:nvSpPr>
          <p:cNvPr id="4" name="TextBox 3"/>
          <p:cNvSpPr txBox="1"/>
          <p:nvPr/>
        </p:nvSpPr>
        <p:spPr>
          <a:xfrm>
            <a:off x="7261225" y="634841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17</a:t>
            </a:r>
            <a:endParaRPr lang="en-US" sz="2000" dirty="0">
              <a:solidFill>
                <a:schemeClr val="accent4">
                  <a:lumMod val="40000"/>
                  <a:lumOff val="60000"/>
                </a:schemeClr>
              </a:solidFill>
              <a:latin typeface="Arial" charset="0"/>
            </a:endParaRPr>
          </a:p>
        </p:txBody>
      </p:sp>
      <p:sp>
        <p:nvSpPr>
          <p:cNvPr id="5" name="Title 1"/>
          <p:cNvSpPr txBox="1">
            <a:spLocks/>
          </p:cNvSpPr>
          <p:nvPr/>
        </p:nvSpPr>
        <p:spPr bwMode="auto">
          <a:xfrm>
            <a:off x="292036" y="5397500"/>
            <a:ext cx="4292600" cy="781050"/>
          </a:xfrm>
          <a:prstGeom prst="rect">
            <a:avLst/>
          </a:prstGeom>
        </p:spPr>
        <p:txBody>
          <a:bodyPr/>
          <a:lstStyle/>
          <a:p>
            <a:pPr algn="ctr" eaLnBrk="0" hangingPunct="0">
              <a:defRPr/>
            </a:pPr>
            <a:r>
              <a:rPr lang="en-US" sz="3200" spc="-100" dirty="0" err="1">
                <a:latin typeface="Arial" charset="0"/>
                <a:ea typeface="+mj-ea"/>
                <a:cs typeface="Arial" charset="0"/>
              </a:rPr>
              <a:t>Manolis</a:t>
            </a:r>
            <a:r>
              <a:rPr lang="en-US" sz="3200" spc="-100" dirty="0">
                <a:latin typeface="Arial" charset="0"/>
                <a:ea typeface="+mj-ea"/>
                <a:cs typeface="Arial" charset="0"/>
              </a:rPr>
              <a:t> </a:t>
            </a:r>
            <a:r>
              <a:rPr lang="en-US" sz="3200" spc="-100" dirty="0" err="1">
                <a:latin typeface="Arial" charset="0"/>
                <a:ea typeface="+mj-ea"/>
                <a:cs typeface="Arial" charset="0"/>
              </a:rPr>
              <a:t>Kellis</a:t>
            </a:r>
            <a:r>
              <a:rPr lang="en-US" sz="3200" spc="-100" dirty="0">
                <a:latin typeface="Arial" charset="0"/>
                <a:ea typeface="+mj-ea"/>
                <a:cs typeface="Arial" charset="0"/>
              </a:rPr>
              <a:t>, Ph.D.</a:t>
            </a:r>
          </a:p>
        </p:txBody>
      </p:sp>
      <p:pic>
        <p:nvPicPr>
          <p:cNvPr id="180226" name="Picture 2"/>
          <p:cNvPicPr>
            <a:picLocks noChangeAspect="1" noChangeArrowheads="1"/>
          </p:cNvPicPr>
          <p:nvPr/>
        </p:nvPicPr>
        <p:blipFill>
          <a:blip r:embed="rId3" cstate="print"/>
          <a:srcRect/>
          <a:stretch>
            <a:fillRect/>
          </a:stretch>
        </p:blipFill>
        <p:spPr bwMode="auto">
          <a:xfrm>
            <a:off x="685800" y="1463675"/>
            <a:ext cx="3505072" cy="3505200"/>
          </a:xfrm>
          <a:prstGeom prst="roundRect">
            <a:avLst>
              <a:gd name="adj" fmla="val 8594"/>
            </a:avLst>
          </a:prstGeom>
          <a:solidFill>
            <a:srgbClr val="FFFFFF">
              <a:shade val="85000"/>
            </a:srgbClr>
          </a:solidFill>
          <a:ln>
            <a:noFill/>
          </a:ln>
          <a:effectLst/>
        </p:spPr>
      </p:pic>
      <p:pic>
        <p:nvPicPr>
          <p:cNvPr id="37895"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19786" y="2204243"/>
            <a:ext cx="3835260" cy="202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82550"/>
            <a:ext cx="9144000" cy="123348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National Academy of Science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Public Welfare Medal Recipient</a:t>
            </a:r>
          </a:p>
        </p:txBody>
      </p:sp>
      <p:sp>
        <p:nvSpPr>
          <p:cNvPr id="4" name="TextBox 3"/>
          <p:cNvSpPr txBox="1"/>
          <p:nvPr/>
        </p:nvSpPr>
        <p:spPr>
          <a:xfrm>
            <a:off x="7248525" y="634841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18</a:t>
            </a:r>
            <a:endParaRPr lang="en-US" sz="2000" dirty="0">
              <a:solidFill>
                <a:schemeClr val="accent4">
                  <a:lumMod val="40000"/>
                  <a:lumOff val="60000"/>
                </a:schemeClr>
              </a:solidFill>
              <a:latin typeface="Arial" charset="0"/>
            </a:endParaRPr>
          </a:p>
        </p:txBody>
      </p:sp>
      <p:pic>
        <p:nvPicPr>
          <p:cNvPr id="198658" name="Picture 2"/>
          <p:cNvPicPr>
            <a:picLocks noChangeAspect="1" noChangeArrowheads="1"/>
          </p:cNvPicPr>
          <p:nvPr/>
        </p:nvPicPr>
        <p:blipFill>
          <a:blip r:embed="rId3" cstate="print"/>
          <a:srcRect/>
          <a:stretch>
            <a:fillRect/>
          </a:stretch>
        </p:blipFill>
        <p:spPr bwMode="auto">
          <a:xfrm>
            <a:off x="1390651" y="1786956"/>
            <a:ext cx="6362700" cy="3734369"/>
          </a:xfrm>
          <a:prstGeom prst="roundRect">
            <a:avLst>
              <a:gd name="adj" fmla="val 8594"/>
            </a:avLst>
          </a:prstGeom>
          <a:solidFill>
            <a:srgbClr val="FFFFFF">
              <a:shade val="85000"/>
            </a:srgbClr>
          </a:solidFill>
          <a:ln>
            <a:noFill/>
          </a:ln>
          <a:effectLst/>
        </p:spPr>
      </p:pic>
      <p:sp>
        <p:nvSpPr>
          <p:cNvPr id="5" name="Title 1"/>
          <p:cNvSpPr txBox="1">
            <a:spLocks/>
          </p:cNvSpPr>
          <p:nvPr/>
        </p:nvSpPr>
        <p:spPr bwMode="auto">
          <a:xfrm>
            <a:off x="2425701" y="5680075"/>
            <a:ext cx="4292600" cy="581025"/>
          </a:xfrm>
          <a:prstGeom prst="rect">
            <a:avLst/>
          </a:prstGeom>
        </p:spPr>
        <p:txBody>
          <a:bodyPr/>
          <a:lstStyle/>
          <a:p>
            <a:pPr algn="ctr" eaLnBrk="0" hangingPunct="0">
              <a:defRPr/>
            </a:pPr>
            <a:r>
              <a:rPr lang="en-US" sz="3200" spc="-100" dirty="0">
                <a:latin typeface="Arial" charset="0"/>
                <a:ea typeface="+mj-ea"/>
                <a:cs typeface="Arial" charset="0"/>
              </a:rPr>
              <a:t>Harold Shapiro, Ph.D.</a:t>
            </a:r>
          </a:p>
        </p:txBody>
      </p:sp>
    </p:spTree>
  </p:cSld>
  <p:clrMapOvr>
    <a:masterClrMapping/>
  </p:clrMapOvr>
  <p:transition spd="slow">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63500"/>
            <a:ext cx="9144000" cy="733425"/>
          </a:xfrm>
          <a:prstGeom prst="rect">
            <a:avLst/>
          </a:prstGeom>
        </p:spPr>
        <p:txBody>
          <a:bodyPr/>
          <a:lstStyle/>
          <a:p>
            <a:pPr algn="ctr">
              <a:defRPr/>
            </a:pPr>
            <a:r>
              <a:rPr lang="en-US" sz="3600" spc="-100" dirty="0" smtClean="0">
                <a:solidFill>
                  <a:srgbClr val="FFFF00"/>
                </a:solidFill>
                <a:cs typeface="Arial" pitchFamily="34" charset="0"/>
              </a:rPr>
              <a:t>Newly Elected ASHG Leadership</a:t>
            </a:r>
            <a:endParaRPr lang="en-US" sz="3600" spc="-100" dirty="0">
              <a:solidFill>
                <a:srgbClr val="FFFF00"/>
              </a:solidFill>
              <a:cs typeface="Arial" pitchFamily="34" charset="0"/>
            </a:endParaRPr>
          </a:p>
          <a:p>
            <a:pPr algn="ctr">
              <a:defRPr/>
            </a:pPr>
            <a:endParaRPr lang="en-US" sz="3600" spc="-100" dirty="0">
              <a:solidFill>
                <a:srgbClr val="FFFF00"/>
              </a:solidFill>
              <a:cs typeface="Arial" pitchFamily="34" charset="0"/>
            </a:endParaRPr>
          </a:p>
          <a:p>
            <a:pPr algn="ctr">
              <a:defRPr/>
            </a:pPr>
            <a:endParaRPr lang="en-US" sz="800" spc="-100" dirty="0">
              <a:solidFill>
                <a:srgbClr val="FFFF00"/>
              </a:solidFill>
              <a:cs typeface="Arial" pitchFamily="34" charset="0"/>
            </a:endParaRPr>
          </a:p>
        </p:txBody>
      </p:sp>
      <p:grpSp>
        <p:nvGrpSpPr>
          <p:cNvPr id="33795" name="Group 23"/>
          <p:cNvGrpSpPr>
            <a:grpSpLocks/>
          </p:cNvGrpSpPr>
          <p:nvPr/>
        </p:nvGrpSpPr>
        <p:grpSpPr bwMode="auto">
          <a:xfrm>
            <a:off x="206375" y="3327400"/>
            <a:ext cx="8456613" cy="569913"/>
            <a:chOff x="206375" y="3200400"/>
            <a:chExt cx="8456613" cy="569913"/>
          </a:xfrm>
        </p:grpSpPr>
        <p:sp>
          <p:nvSpPr>
            <p:cNvPr id="33812" name="Title 1"/>
            <p:cNvSpPr txBox="1">
              <a:spLocks/>
            </p:cNvSpPr>
            <p:nvPr/>
          </p:nvSpPr>
          <p:spPr bwMode="auto">
            <a:xfrm>
              <a:off x="206375" y="3292475"/>
              <a:ext cx="3559175"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pPr>
              <a:r>
                <a:rPr lang="en-US" sz="2400"/>
                <a:t>Board of Directors: </a:t>
              </a:r>
            </a:p>
            <a:p>
              <a:pPr>
                <a:spcBef>
                  <a:spcPts val="700"/>
                </a:spcBef>
                <a:buClr>
                  <a:schemeClr val="tx2"/>
                </a:buClr>
                <a:buSzPct val="95000"/>
              </a:pPr>
              <a:endParaRPr lang="en-US" sz="2400"/>
            </a:p>
            <a:p>
              <a:pPr>
                <a:spcBef>
                  <a:spcPts val="700"/>
                </a:spcBef>
                <a:buClr>
                  <a:schemeClr val="tx2"/>
                </a:buClr>
                <a:buSzPct val="95000"/>
              </a:pPr>
              <a:endParaRPr lang="en-US" sz="2400"/>
            </a:p>
            <a:p>
              <a:pPr>
                <a:spcBef>
                  <a:spcPts val="700"/>
                </a:spcBef>
                <a:buClr>
                  <a:schemeClr val="tx2"/>
                </a:buClr>
                <a:buSzPct val="95000"/>
              </a:pPr>
              <a:endParaRPr lang="en-US" sz="2400"/>
            </a:p>
            <a:p>
              <a:pPr>
                <a:spcBef>
                  <a:spcPts val="700"/>
                </a:spcBef>
                <a:buClr>
                  <a:schemeClr val="tx2"/>
                </a:buClr>
                <a:buSzPct val="95000"/>
              </a:pPr>
              <a:endParaRPr lang="en-US" sz="2400"/>
            </a:p>
            <a:p>
              <a:pPr>
                <a:spcBef>
                  <a:spcPts val="700"/>
                </a:spcBef>
                <a:buClr>
                  <a:schemeClr val="tx2"/>
                </a:buClr>
                <a:buSzPct val="95000"/>
              </a:pPr>
              <a:endParaRPr lang="en-US" sz="2400"/>
            </a:p>
          </p:txBody>
        </p:sp>
        <p:cxnSp>
          <p:nvCxnSpPr>
            <p:cNvPr id="18" name="Straight Connector 17"/>
            <p:cNvCxnSpPr/>
            <p:nvPr/>
          </p:nvCxnSpPr>
          <p:spPr>
            <a:xfrm>
              <a:off x="385763" y="3200400"/>
              <a:ext cx="82772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19"/>
          <p:cNvGrpSpPr>
            <a:grpSpLocks/>
          </p:cNvGrpSpPr>
          <p:nvPr/>
        </p:nvGrpSpPr>
        <p:grpSpPr bwMode="auto">
          <a:xfrm>
            <a:off x="5157788" y="1112838"/>
            <a:ext cx="3459162" cy="1970087"/>
            <a:chOff x="5157788" y="896938"/>
            <a:chExt cx="3459162" cy="1970087"/>
          </a:xfrm>
        </p:grpSpPr>
        <p:sp>
          <p:nvSpPr>
            <p:cNvPr id="10" name="Title 1"/>
            <p:cNvSpPr txBox="1">
              <a:spLocks/>
            </p:cNvSpPr>
            <p:nvPr/>
          </p:nvSpPr>
          <p:spPr bwMode="auto">
            <a:xfrm>
              <a:off x="6632575" y="1366838"/>
              <a:ext cx="1984375" cy="1004887"/>
            </a:xfrm>
            <a:prstGeom prst="rect">
              <a:avLst/>
            </a:prstGeom>
            <a:noFill/>
            <a:ln w="9525" algn="ctr">
              <a:noFill/>
              <a:miter lim="800000"/>
              <a:headEnd/>
              <a:tailEnd/>
            </a:ln>
          </p:spPr>
          <p:txBody>
            <a:bodyPr/>
            <a:lstStyle/>
            <a:p>
              <a:pPr marL="63500" indent="4763" eaLnBrk="0" hangingPunct="0">
                <a:spcBef>
                  <a:spcPts val="700"/>
                </a:spcBef>
                <a:buClr>
                  <a:schemeClr val="tx2"/>
                </a:buClr>
                <a:buSzPct val="95000"/>
                <a:defRPr/>
              </a:pPr>
              <a:r>
                <a:rPr lang="en-US" sz="2400" dirty="0"/>
                <a:t>Treasurer:</a:t>
              </a:r>
            </a:p>
            <a:p>
              <a:pPr marL="63500" indent="4763" eaLnBrk="0" hangingPunct="0">
                <a:spcBef>
                  <a:spcPts val="700"/>
                </a:spcBef>
                <a:buClr>
                  <a:schemeClr val="tx2"/>
                </a:buClr>
                <a:buSzPct val="95000"/>
                <a:defRPr/>
              </a:pPr>
              <a:r>
                <a:rPr lang="en-US" sz="2400" dirty="0"/>
                <a:t>Geoff </a:t>
              </a:r>
              <a:r>
                <a:rPr lang="en-US" sz="2400" dirty="0" err="1"/>
                <a:t>Duyk</a:t>
              </a:r>
              <a:endParaRPr lang="en-US" sz="2400" dirty="0"/>
            </a:p>
            <a:p>
              <a:pPr marL="411163" indent="-342900" eaLnBrk="0" hangingPunct="0">
                <a:spcBef>
                  <a:spcPts val="700"/>
                </a:spcBef>
                <a:buClr>
                  <a:schemeClr val="tx2"/>
                </a:buClr>
                <a:buSzPct val="95000"/>
                <a:defRPr/>
              </a:pPr>
              <a:endParaRPr lang="en-US" sz="2400" dirty="0"/>
            </a:p>
            <a:p>
              <a:pPr marL="411163" indent="-342900" eaLnBrk="0" hangingPunct="0">
                <a:spcBef>
                  <a:spcPts val="700"/>
                </a:spcBef>
                <a:buClr>
                  <a:schemeClr val="tx2"/>
                </a:buClr>
                <a:buSzPct val="95000"/>
                <a:defRPr/>
              </a:pPr>
              <a:endParaRPr lang="en-US" sz="2400" dirty="0"/>
            </a:p>
            <a:p>
              <a:pPr marL="411163" indent="-342900" eaLnBrk="0" hangingPunct="0">
                <a:spcBef>
                  <a:spcPts val="700"/>
                </a:spcBef>
                <a:buClr>
                  <a:schemeClr val="tx2"/>
                </a:buClr>
                <a:buSzPct val="95000"/>
                <a:defRPr/>
              </a:pPr>
              <a:endParaRPr lang="en-US" sz="2400" dirty="0"/>
            </a:p>
            <a:p>
              <a:pPr marL="411163" indent="-342900" eaLnBrk="0" hangingPunct="0">
                <a:spcBef>
                  <a:spcPts val="700"/>
                </a:spcBef>
                <a:buClr>
                  <a:schemeClr val="tx2"/>
                </a:buClr>
                <a:buSzPct val="95000"/>
                <a:defRPr/>
              </a:pPr>
              <a:endParaRPr lang="en-US" sz="2400" dirty="0"/>
            </a:p>
            <a:p>
              <a:pPr marL="411163" indent="-342900" eaLnBrk="0" hangingPunct="0">
                <a:spcBef>
                  <a:spcPts val="700"/>
                </a:spcBef>
                <a:buClr>
                  <a:schemeClr val="tx2"/>
                </a:buClr>
                <a:buSzPct val="95000"/>
                <a:defRPr/>
              </a:pPr>
              <a:endParaRPr lang="en-US" sz="2400" dirty="0"/>
            </a:p>
          </p:txBody>
        </p:sp>
        <p:pic>
          <p:nvPicPr>
            <p:cNvPr id="33811" name="Picture 10"/>
            <p:cNvPicPr>
              <a:picLocks noChangeAspect="1" noChangeArrowheads="1"/>
            </p:cNvPicPr>
            <p:nvPr/>
          </p:nvPicPr>
          <p:blipFill>
            <a:blip r:embed="rId3" cstate="print">
              <a:extLst>
                <a:ext uri="{28A0092B-C50C-407E-A947-70E740481C1C}">
                  <a14:useLocalDpi xmlns:a14="http://schemas.microsoft.com/office/drawing/2010/main" xmlns="" val="0"/>
                </a:ext>
              </a:extLst>
            </a:blip>
            <a:srcRect l="8305" t="6732" b="11269"/>
            <a:stretch>
              <a:fillRect/>
            </a:stretch>
          </p:blipFill>
          <p:spPr bwMode="auto">
            <a:xfrm>
              <a:off x="5157788" y="896938"/>
              <a:ext cx="1460500" cy="1970087"/>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grpSp>
      <p:grpSp>
        <p:nvGrpSpPr>
          <p:cNvPr id="4" name="Group 21"/>
          <p:cNvGrpSpPr>
            <a:grpSpLocks/>
          </p:cNvGrpSpPr>
          <p:nvPr/>
        </p:nvGrpSpPr>
        <p:grpSpPr bwMode="auto">
          <a:xfrm>
            <a:off x="3219450" y="4011613"/>
            <a:ext cx="2986088" cy="2035175"/>
            <a:chOff x="3219450" y="3884613"/>
            <a:chExt cx="2986088" cy="2035175"/>
          </a:xfrm>
        </p:grpSpPr>
        <p:sp>
          <p:nvSpPr>
            <p:cNvPr id="15" name="Title 1"/>
            <p:cNvSpPr txBox="1">
              <a:spLocks/>
            </p:cNvSpPr>
            <p:nvPr/>
          </p:nvSpPr>
          <p:spPr bwMode="auto">
            <a:xfrm>
              <a:off x="4503738" y="4335463"/>
              <a:ext cx="1701800" cy="922337"/>
            </a:xfrm>
            <a:prstGeom prst="rect">
              <a:avLst/>
            </a:prstGeom>
            <a:noFill/>
            <a:ln w="9525" algn="ctr">
              <a:noFill/>
              <a:miter lim="800000"/>
              <a:headEnd/>
              <a:tailEnd/>
            </a:ln>
          </p:spPr>
          <p:txBody>
            <a:bodyPr/>
            <a:lstStyle/>
            <a:p>
              <a:pPr marL="63500" indent="4763" algn="ctr" eaLnBrk="0" hangingPunct="0">
                <a:spcBef>
                  <a:spcPts val="700"/>
                </a:spcBef>
                <a:buClr>
                  <a:schemeClr val="tx2"/>
                </a:buClr>
                <a:buSzPct val="95000"/>
                <a:defRPr/>
              </a:pPr>
              <a:r>
                <a:rPr lang="en-US" sz="2400" dirty="0"/>
                <a:t>Evan </a:t>
              </a:r>
              <a:r>
                <a:rPr lang="en-US" sz="2400" dirty="0" err="1"/>
                <a:t>Eichler</a:t>
              </a:r>
              <a:endParaRPr lang="en-US" sz="2400" dirty="0"/>
            </a:p>
            <a:p>
              <a:pPr marL="411163" indent="-342900" algn="ctr" eaLnBrk="0" hangingPunct="0">
                <a:spcBef>
                  <a:spcPts val="700"/>
                </a:spcBef>
                <a:buClr>
                  <a:schemeClr val="tx2"/>
                </a:buClr>
                <a:buSzPct val="95000"/>
                <a:defRPr/>
              </a:pPr>
              <a:endParaRPr lang="en-US" sz="2400" dirty="0"/>
            </a:p>
            <a:p>
              <a:pPr marL="411163" indent="-342900" algn="ctr" eaLnBrk="0" hangingPunct="0">
                <a:spcBef>
                  <a:spcPts val="700"/>
                </a:spcBef>
                <a:buClr>
                  <a:schemeClr val="tx2"/>
                </a:buClr>
                <a:buSzPct val="95000"/>
                <a:defRPr/>
              </a:pPr>
              <a:endParaRPr lang="en-US" sz="2400" dirty="0"/>
            </a:p>
            <a:p>
              <a:pPr marL="411163" indent="-342900" algn="ctr" eaLnBrk="0" hangingPunct="0">
                <a:spcBef>
                  <a:spcPts val="700"/>
                </a:spcBef>
                <a:buClr>
                  <a:schemeClr val="tx2"/>
                </a:buClr>
                <a:buSzPct val="95000"/>
                <a:defRPr/>
              </a:pPr>
              <a:endParaRPr lang="en-US" sz="2400" dirty="0"/>
            </a:p>
            <a:p>
              <a:pPr marL="411163" indent="-342900" algn="ctr" eaLnBrk="0" hangingPunct="0">
                <a:spcBef>
                  <a:spcPts val="700"/>
                </a:spcBef>
                <a:buClr>
                  <a:schemeClr val="tx2"/>
                </a:buClr>
                <a:buSzPct val="95000"/>
                <a:defRPr/>
              </a:pPr>
              <a:endParaRPr lang="en-US" sz="2400" dirty="0"/>
            </a:p>
            <a:p>
              <a:pPr marL="411163" indent="-342900" algn="ctr" eaLnBrk="0" hangingPunct="0">
                <a:spcBef>
                  <a:spcPts val="700"/>
                </a:spcBef>
                <a:buClr>
                  <a:schemeClr val="tx2"/>
                </a:buClr>
                <a:buSzPct val="95000"/>
                <a:defRPr/>
              </a:pPr>
              <a:endParaRPr lang="en-US" sz="2400" dirty="0"/>
            </a:p>
          </p:txBody>
        </p:sp>
        <p:pic>
          <p:nvPicPr>
            <p:cNvPr id="31755" name="Picture 11"/>
            <p:cNvPicPr>
              <a:picLocks noChangeAspect="1" noChangeArrowheads="1"/>
            </p:cNvPicPr>
            <p:nvPr/>
          </p:nvPicPr>
          <p:blipFill>
            <a:blip r:embed="rId4" cstate="print"/>
            <a:srcRect b="8366"/>
            <a:stretch>
              <a:fillRect/>
            </a:stretch>
          </p:blipFill>
          <p:spPr bwMode="auto">
            <a:xfrm>
              <a:off x="3219450" y="3884613"/>
              <a:ext cx="1539875" cy="2035175"/>
            </a:xfrm>
            <a:prstGeom prst="rect">
              <a:avLst/>
            </a:prstGeom>
            <a:noFill/>
            <a:ln w="57150">
              <a:solidFill>
                <a:schemeClr val="tx2">
                  <a:lumMod val="50000"/>
                </a:schemeClr>
              </a:solidFill>
              <a:miter lim="800000"/>
              <a:headEnd/>
              <a:tailEnd/>
            </a:ln>
          </p:spPr>
        </p:pic>
      </p:grpSp>
      <p:grpSp>
        <p:nvGrpSpPr>
          <p:cNvPr id="5" name="Group 22"/>
          <p:cNvGrpSpPr>
            <a:grpSpLocks/>
          </p:cNvGrpSpPr>
          <p:nvPr/>
        </p:nvGrpSpPr>
        <p:grpSpPr bwMode="auto">
          <a:xfrm>
            <a:off x="6148388" y="4024313"/>
            <a:ext cx="3024187" cy="2001837"/>
            <a:chOff x="6148388" y="3897313"/>
            <a:chExt cx="3024187" cy="2001837"/>
          </a:xfrm>
        </p:grpSpPr>
        <p:sp>
          <p:nvSpPr>
            <p:cNvPr id="14" name="Title 1"/>
            <p:cNvSpPr txBox="1">
              <a:spLocks/>
            </p:cNvSpPr>
            <p:nvPr/>
          </p:nvSpPr>
          <p:spPr bwMode="auto">
            <a:xfrm>
              <a:off x="7415213" y="4370388"/>
              <a:ext cx="1757362" cy="822325"/>
            </a:xfrm>
            <a:prstGeom prst="rect">
              <a:avLst/>
            </a:prstGeom>
            <a:noFill/>
            <a:ln w="9525" algn="ctr">
              <a:noFill/>
              <a:miter lim="800000"/>
              <a:headEnd/>
              <a:tailEnd/>
            </a:ln>
          </p:spPr>
          <p:txBody>
            <a:bodyPr/>
            <a:lstStyle/>
            <a:p>
              <a:pPr marL="63500" indent="4763" algn="ctr" eaLnBrk="0" hangingPunct="0">
                <a:spcBef>
                  <a:spcPts val="700"/>
                </a:spcBef>
                <a:buClr>
                  <a:schemeClr val="tx2"/>
                </a:buClr>
                <a:buSzPct val="95000"/>
                <a:defRPr/>
              </a:pPr>
              <a:r>
                <a:rPr lang="en-US" sz="2400" dirty="0"/>
                <a:t>Richard Gibbs</a:t>
              </a:r>
            </a:p>
            <a:p>
              <a:pPr marL="411163" indent="-342900" algn="ctr" eaLnBrk="0" hangingPunct="0">
                <a:spcBef>
                  <a:spcPts val="700"/>
                </a:spcBef>
                <a:buClr>
                  <a:schemeClr val="tx2"/>
                </a:buClr>
                <a:buSzPct val="95000"/>
                <a:defRPr/>
              </a:pPr>
              <a:endParaRPr lang="en-US" sz="2400" dirty="0"/>
            </a:p>
          </p:txBody>
        </p:sp>
        <p:pic>
          <p:nvPicPr>
            <p:cNvPr id="31756" name="Picture 12"/>
            <p:cNvPicPr>
              <a:picLocks noChangeAspect="1" noChangeArrowheads="1"/>
            </p:cNvPicPr>
            <p:nvPr/>
          </p:nvPicPr>
          <p:blipFill>
            <a:blip r:embed="rId5" cstate="print"/>
            <a:srcRect l="17503" r="20303" b="34760"/>
            <a:stretch>
              <a:fillRect/>
            </a:stretch>
          </p:blipFill>
          <p:spPr bwMode="auto">
            <a:xfrm>
              <a:off x="6148388" y="3897313"/>
              <a:ext cx="1504950" cy="2001837"/>
            </a:xfrm>
            <a:prstGeom prst="rect">
              <a:avLst/>
            </a:prstGeom>
            <a:noFill/>
            <a:ln w="57150">
              <a:solidFill>
                <a:schemeClr val="tx2">
                  <a:lumMod val="50000"/>
                </a:schemeClr>
              </a:solidFill>
              <a:miter lim="800000"/>
              <a:headEnd/>
              <a:tailEnd/>
            </a:ln>
          </p:spPr>
        </p:pic>
      </p:grpSp>
      <p:grpSp>
        <p:nvGrpSpPr>
          <p:cNvPr id="6" name="Group 18"/>
          <p:cNvGrpSpPr>
            <a:grpSpLocks/>
          </p:cNvGrpSpPr>
          <p:nvPr/>
        </p:nvGrpSpPr>
        <p:grpSpPr bwMode="auto">
          <a:xfrm>
            <a:off x="696913" y="1116013"/>
            <a:ext cx="4106862" cy="1952625"/>
            <a:chOff x="696913" y="900113"/>
            <a:chExt cx="4106862" cy="1952625"/>
          </a:xfrm>
        </p:grpSpPr>
        <p:sp>
          <p:nvSpPr>
            <p:cNvPr id="48132" name="Title 1"/>
            <p:cNvSpPr txBox="1">
              <a:spLocks/>
            </p:cNvSpPr>
            <p:nvPr/>
          </p:nvSpPr>
          <p:spPr bwMode="auto">
            <a:xfrm>
              <a:off x="2219325" y="1382713"/>
              <a:ext cx="2584450" cy="989012"/>
            </a:xfrm>
            <a:prstGeom prst="rect">
              <a:avLst/>
            </a:prstGeom>
            <a:noFill/>
            <a:ln w="9525" algn="ctr">
              <a:noFill/>
              <a:miter lim="800000"/>
              <a:headEnd/>
              <a:tailEnd/>
            </a:ln>
          </p:spPr>
          <p:txBody>
            <a:bodyPr/>
            <a:lstStyle/>
            <a:p>
              <a:pPr marL="63500" indent="4763" eaLnBrk="0" hangingPunct="0">
                <a:spcBef>
                  <a:spcPts val="700"/>
                </a:spcBef>
                <a:buClr>
                  <a:schemeClr val="tx2"/>
                </a:buClr>
                <a:buSzPct val="95000"/>
                <a:defRPr/>
              </a:pPr>
              <a:r>
                <a:rPr lang="en-US" sz="2400" dirty="0"/>
                <a:t>President Elect: </a:t>
              </a:r>
            </a:p>
            <a:p>
              <a:pPr marL="63500" indent="4763" eaLnBrk="0" hangingPunct="0">
                <a:spcBef>
                  <a:spcPts val="700"/>
                </a:spcBef>
                <a:buClr>
                  <a:schemeClr val="tx2"/>
                </a:buClr>
                <a:buSzPct val="95000"/>
                <a:defRPr/>
              </a:pPr>
              <a:r>
                <a:rPr lang="en-US" sz="2400" dirty="0"/>
                <a:t>Jeff Murray</a:t>
              </a:r>
            </a:p>
            <a:p>
              <a:pPr marL="411163" indent="-342900" eaLnBrk="0" hangingPunct="0">
                <a:spcBef>
                  <a:spcPts val="700"/>
                </a:spcBef>
                <a:buClr>
                  <a:schemeClr val="tx2"/>
                </a:buClr>
                <a:buSzPct val="95000"/>
                <a:defRPr/>
              </a:pPr>
              <a:endParaRPr lang="en-US" sz="2400" dirty="0"/>
            </a:p>
            <a:p>
              <a:pPr marL="411163" indent="-342900" eaLnBrk="0" hangingPunct="0">
                <a:spcBef>
                  <a:spcPts val="700"/>
                </a:spcBef>
                <a:buClr>
                  <a:schemeClr val="tx2"/>
                </a:buClr>
                <a:buSzPct val="95000"/>
                <a:defRPr/>
              </a:pPr>
              <a:endParaRPr lang="en-US" sz="2400" dirty="0"/>
            </a:p>
            <a:p>
              <a:pPr marL="411163" indent="-342900" eaLnBrk="0" hangingPunct="0">
                <a:spcBef>
                  <a:spcPts val="700"/>
                </a:spcBef>
                <a:buClr>
                  <a:schemeClr val="tx2"/>
                </a:buClr>
                <a:buSzPct val="95000"/>
                <a:defRPr/>
              </a:pPr>
              <a:endParaRPr lang="en-US" sz="2400" dirty="0"/>
            </a:p>
            <a:p>
              <a:pPr marL="411163" indent="-342900" eaLnBrk="0" hangingPunct="0">
                <a:spcBef>
                  <a:spcPts val="700"/>
                </a:spcBef>
                <a:buClr>
                  <a:schemeClr val="tx2"/>
                </a:buClr>
                <a:buSzPct val="95000"/>
                <a:defRPr/>
              </a:pPr>
              <a:endParaRPr lang="en-US" sz="2400" dirty="0"/>
            </a:p>
            <a:p>
              <a:pPr marL="411163" indent="-342900" eaLnBrk="0" hangingPunct="0">
                <a:spcBef>
                  <a:spcPts val="700"/>
                </a:spcBef>
                <a:buClr>
                  <a:schemeClr val="tx2"/>
                </a:buClr>
                <a:buSzPct val="95000"/>
                <a:defRPr/>
              </a:pPr>
              <a:endParaRPr lang="en-US" sz="2400" dirty="0"/>
            </a:p>
          </p:txBody>
        </p:sp>
        <p:pic>
          <p:nvPicPr>
            <p:cNvPr id="33805" name="Picture 1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96913" y="900113"/>
              <a:ext cx="1519237" cy="1952625"/>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grpSp>
      <p:grpSp>
        <p:nvGrpSpPr>
          <p:cNvPr id="8" name="Group 20"/>
          <p:cNvGrpSpPr>
            <a:grpSpLocks/>
          </p:cNvGrpSpPr>
          <p:nvPr/>
        </p:nvGrpSpPr>
        <p:grpSpPr bwMode="auto">
          <a:xfrm>
            <a:off x="309563" y="4022725"/>
            <a:ext cx="2967037" cy="2035175"/>
            <a:chOff x="309563" y="3895725"/>
            <a:chExt cx="2967037" cy="2035175"/>
          </a:xfrm>
        </p:grpSpPr>
        <p:sp>
          <p:nvSpPr>
            <p:cNvPr id="16" name="Title 1"/>
            <p:cNvSpPr txBox="1">
              <a:spLocks/>
            </p:cNvSpPr>
            <p:nvPr/>
          </p:nvSpPr>
          <p:spPr bwMode="auto">
            <a:xfrm>
              <a:off x="1733550" y="4335463"/>
              <a:ext cx="1543050" cy="1239837"/>
            </a:xfrm>
            <a:prstGeom prst="rect">
              <a:avLst/>
            </a:prstGeom>
            <a:noFill/>
            <a:ln w="9525" algn="ctr">
              <a:noFill/>
              <a:miter lim="800000"/>
              <a:headEnd/>
              <a:tailEnd/>
            </a:ln>
          </p:spPr>
          <p:txBody>
            <a:bodyPr/>
            <a:lstStyle/>
            <a:p>
              <a:pPr marL="63500" indent="4763" algn="ctr" eaLnBrk="0" hangingPunct="0">
                <a:spcBef>
                  <a:spcPts val="700"/>
                </a:spcBef>
                <a:buClr>
                  <a:schemeClr val="tx2"/>
                </a:buClr>
                <a:buSzPct val="95000"/>
                <a:defRPr/>
              </a:pPr>
              <a:r>
                <a:rPr lang="en-US" sz="2400" dirty="0"/>
                <a:t>Vivian Cheung</a:t>
              </a:r>
            </a:p>
            <a:p>
              <a:pPr marL="411163" indent="-342900" algn="ctr" eaLnBrk="0" hangingPunct="0">
                <a:spcBef>
                  <a:spcPts val="700"/>
                </a:spcBef>
                <a:buClr>
                  <a:schemeClr val="tx2"/>
                </a:buClr>
                <a:buSzPct val="95000"/>
                <a:defRPr/>
              </a:pPr>
              <a:endParaRPr lang="en-US" sz="2400" dirty="0"/>
            </a:p>
            <a:p>
              <a:pPr marL="411163" indent="-342900" algn="ctr" eaLnBrk="0" hangingPunct="0">
                <a:spcBef>
                  <a:spcPts val="700"/>
                </a:spcBef>
                <a:buClr>
                  <a:schemeClr val="tx2"/>
                </a:buClr>
                <a:buSzPct val="95000"/>
                <a:defRPr/>
              </a:pPr>
              <a:endParaRPr lang="en-US" sz="2400" dirty="0"/>
            </a:p>
            <a:p>
              <a:pPr marL="411163" indent="-342900" algn="ctr" eaLnBrk="0" hangingPunct="0">
                <a:spcBef>
                  <a:spcPts val="700"/>
                </a:spcBef>
                <a:buClr>
                  <a:schemeClr val="tx2"/>
                </a:buClr>
                <a:buSzPct val="95000"/>
                <a:defRPr/>
              </a:pPr>
              <a:endParaRPr lang="en-US" sz="2400" dirty="0"/>
            </a:p>
            <a:p>
              <a:pPr marL="411163" indent="-342900" algn="ctr" eaLnBrk="0" hangingPunct="0">
                <a:spcBef>
                  <a:spcPts val="700"/>
                </a:spcBef>
                <a:buClr>
                  <a:schemeClr val="tx2"/>
                </a:buClr>
                <a:buSzPct val="95000"/>
                <a:defRPr/>
              </a:pPr>
              <a:endParaRPr lang="en-US" sz="2400" dirty="0"/>
            </a:p>
            <a:p>
              <a:pPr marL="411163" indent="-342900" algn="ctr" eaLnBrk="0" hangingPunct="0">
                <a:spcBef>
                  <a:spcPts val="700"/>
                </a:spcBef>
                <a:buClr>
                  <a:schemeClr val="tx2"/>
                </a:buClr>
                <a:buSzPct val="95000"/>
                <a:defRPr/>
              </a:pPr>
              <a:endParaRPr lang="en-US" sz="2400" dirty="0"/>
            </a:p>
          </p:txBody>
        </p:sp>
        <p:pic>
          <p:nvPicPr>
            <p:cNvPr id="31758" name="Picture 14"/>
            <p:cNvPicPr>
              <a:picLocks noChangeAspect="1" noChangeArrowheads="1"/>
            </p:cNvPicPr>
            <p:nvPr/>
          </p:nvPicPr>
          <p:blipFill>
            <a:blip r:embed="rId7" cstate="print"/>
            <a:srcRect/>
            <a:stretch>
              <a:fillRect/>
            </a:stretch>
          </p:blipFill>
          <p:spPr bwMode="auto">
            <a:xfrm>
              <a:off x="309563" y="3895725"/>
              <a:ext cx="1554162" cy="2035175"/>
            </a:xfrm>
            <a:prstGeom prst="rect">
              <a:avLst/>
            </a:prstGeom>
            <a:noFill/>
            <a:ln w="57150">
              <a:solidFill>
                <a:schemeClr val="tx2">
                  <a:lumMod val="50000"/>
                </a:schemeClr>
              </a:solidFill>
              <a:miter lim="800000"/>
              <a:headEnd/>
              <a:tailEnd/>
            </a:ln>
          </p:spPr>
        </p:pic>
      </p:grpSp>
      <p:sp>
        <p:nvSpPr>
          <p:cNvPr id="17" name="TextBox 16"/>
          <p:cNvSpPr txBox="1"/>
          <p:nvPr/>
        </p:nvSpPr>
        <p:spPr>
          <a:xfrm>
            <a:off x="7246938" y="63722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19</a:t>
            </a:r>
            <a:endParaRPr lang="en-US" sz="2000" dirty="0">
              <a:solidFill>
                <a:schemeClr val="accent4">
                  <a:lumMod val="40000"/>
                  <a:lumOff val="60000"/>
                </a:schemeClr>
              </a:solidFill>
              <a:latin typeface="Arial" charset="0"/>
            </a:endParaRPr>
          </a:p>
        </p:txBody>
      </p:sp>
    </p:spTree>
  </p:cSld>
  <p:clrMapOvr>
    <a:masterClrMapping/>
  </p:clrMapOvr>
  <p:transition spd="slow">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63500"/>
            <a:ext cx="9144000" cy="733425"/>
          </a:xfrm>
          <a:prstGeom prst="rect">
            <a:avLst/>
          </a:prstGeom>
        </p:spPr>
        <p:txBody>
          <a:bodyPr/>
          <a:lstStyle/>
          <a:p>
            <a:pPr algn="ctr">
              <a:defRPr/>
            </a:pPr>
            <a:r>
              <a:rPr lang="en-US" sz="3600" spc="-100" dirty="0">
                <a:solidFill>
                  <a:srgbClr val="FFFF00"/>
                </a:solidFill>
                <a:latin typeface="Arial" charset="0"/>
                <a:cs typeface="Arial" pitchFamily="34" charset="0"/>
              </a:rPr>
              <a:t>Elected to the Institute of Medicine 2011 </a:t>
            </a:r>
            <a:endParaRPr lang="en-US" sz="800" spc="-100" dirty="0">
              <a:solidFill>
                <a:srgbClr val="FFFF00"/>
              </a:solidFill>
              <a:latin typeface="Arial" charset="0"/>
              <a:cs typeface="Arial" pitchFamily="34" charset="0"/>
            </a:endParaRPr>
          </a:p>
        </p:txBody>
      </p:sp>
      <p:sp>
        <p:nvSpPr>
          <p:cNvPr id="8" name="TextBox 7"/>
          <p:cNvSpPr txBox="1"/>
          <p:nvPr/>
        </p:nvSpPr>
        <p:spPr>
          <a:xfrm>
            <a:off x="7240588" y="636270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20</a:t>
            </a:r>
            <a:endParaRPr lang="en-US" sz="2000" dirty="0">
              <a:solidFill>
                <a:schemeClr val="accent4">
                  <a:lumMod val="40000"/>
                  <a:lumOff val="60000"/>
                </a:schemeClr>
              </a:solidFill>
              <a:latin typeface="Arial" charset="0"/>
            </a:endParaRPr>
          </a:p>
        </p:txBody>
      </p:sp>
      <p:sp>
        <p:nvSpPr>
          <p:cNvPr id="39940" name="Title 1"/>
          <p:cNvSpPr txBox="1">
            <a:spLocks/>
          </p:cNvSpPr>
          <p:nvPr/>
        </p:nvSpPr>
        <p:spPr bwMode="auto">
          <a:xfrm>
            <a:off x="114300" y="868363"/>
            <a:ext cx="6324600" cy="557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endParaRPr lang="en-US" sz="2400"/>
          </a:p>
        </p:txBody>
      </p:sp>
      <p:pic>
        <p:nvPicPr>
          <p:cNvPr id="69637" name="Picture 4" descr="http://t3.gstatic.com/images?q=tbn:ANd9GcS1X581iX60d8hpthpMRpNnAnIzNvjV2T0sfwR4uWLfC9E0p_7A"/>
          <p:cNvPicPr>
            <a:picLocks noChangeAspect="1" noChangeArrowheads="1"/>
          </p:cNvPicPr>
          <p:nvPr/>
        </p:nvPicPr>
        <p:blipFill>
          <a:blip r:embed="rId3" cstate="print"/>
          <a:srcRect/>
          <a:stretch>
            <a:fillRect/>
          </a:stretch>
        </p:blipFill>
        <p:spPr bwMode="auto">
          <a:xfrm>
            <a:off x="5638801" y="2139856"/>
            <a:ext cx="3023534" cy="3023534"/>
          </a:xfrm>
          <a:prstGeom prst="roundRect">
            <a:avLst/>
          </a:prstGeom>
          <a:noFill/>
          <a:ln w="9525">
            <a:noFill/>
            <a:miter lim="800000"/>
            <a:headEnd/>
            <a:tailEnd/>
          </a:ln>
        </p:spPr>
      </p:pic>
      <p:sp>
        <p:nvSpPr>
          <p:cNvPr id="39942" name="Title 1"/>
          <p:cNvSpPr txBox="1">
            <a:spLocks/>
          </p:cNvSpPr>
          <p:nvPr/>
        </p:nvSpPr>
        <p:spPr bwMode="auto">
          <a:xfrm>
            <a:off x="661988" y="1222375"/>
            <a:ext cx="6678612" cy="567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r>
              <a:rPr lang="en-US" sz="3000" dirty="0" smtClean="0"/>
              <a:t>Martin </a:t>
            </a:r>
            <a:r>
              <a:rPr lang="en-US" sz="3000" dirty="0" err="1" smtClean="0"/>
              <a:t>Blaser</a:t>
            </a:r>
            <a:endParaRPr lang="en-US" sz="3000" dirty="0" smtClean="0"/>
          </a:p>
          <a:p>
            <a:pPr>
              <a:spcBef>
                <a:spcPts val="700"/>
              </a:spcBef>
              <a:buClr>
                <a:schemeClr val="tx2"/>
              </a:buClr>
              <a:buSzPct val="95000"/>
              <a:buFont typeface="Wingdings" pitchFamily="2" charset="2"/>
              <a:buChar char=""/>
            </a:pPr>
            <a:endParaRPr lang="en-US" sz="3000" dirty="0"/>
          </a:p>
          <a:p>
            <a:pPr>
              <a:spcBef>
                <a:spcPts val="700"/>
              </a:spcBef>
              <a:buClr>
                <a:schemeClr val="tx2"/>
              </a:buClr>
              <a:buSzPct val="95000"/>
              <a:buFont typeface="Wingdings" pitchFamily="2" charset="2"/>
              <a:buChar char=""/>
            </a:pPr>
            <a:r>
              <a:rPr lang="en-US" sz="3000" dirty="0" smtClean="0"/>
              <a:t>Vivian Cheung</a:t>
            </a:r>
          </a:p>
          <a:p>
            <a:pPr>
              <a:spcBef>
                <a:spcPts val="700"/>
              </a:spcBef>
              <a:buClr>
                <a:schemeClr val="tx2"/>
              </a:buClr>
              <a:buSzPct val="95000"/>
              <a:buFont typeface="Wingdings" pitchFamily="2" charset="2"/>
              <a:buChar char=""/>
            </a:pPr>
            <a:endParaRPr lang="en-US" sz="3000" dirty="0"/>
          </a:p>
          <a:p>
            <a:pPr>
              <a:spcBef>
                <a:spcPts val="700"/>
              </a:spcBef>
              <a:buClr>
                <a:schemeClr val="tx2"/>
              </a:buClr>
              <a:buSzPct val="95000"/>
              <a:buFont typeface="Wingdings" pitchFamily="2" charset="2"/>
              <a:buChar char=""/>
            </a:pPr>
            <a:r>
              <a:rPr lang="en-US" sz="3000" dirty="0" smtClean="0"/>
              <a:t>Claire Fraser-Liggett</a:t>
            </a:r>
          </a:p>
          <a:p>
            <a:pPr>
              <a:spcBef>
                <a:spcPts val="700"/>
              </a:spcBef>
              <a:buClr>
                <a:schemeClr val="tx2"/>
              </a:buClr>
              <a:buSzPct val="95000"/>
              <a:buFont typeface="Wingdings" pitchFamily="2" charset="2"/>
              <a:buChar char=""/>
            </a:pPr>
            <a:endParaRPr lang="en-US" sz="3000" dirty="0"/>
          </a:p>
          <a:p>
            <a:pPr>
              <a:spcBef>
                <a:spcPts val="700"/>
              </a:spcBef>
              <a:buClr>
                <a:schemeClr val="tx2"/>
              </a:buClr>
              <a:buSzPct val="95000"/>
              <a:buFont typeface="Wingdings" pitchFamily="2" charset="2"/>
              <a:buChar char=""/>
            </a:pPr>
            <a:r>
              <a:rPr lang="en-US" sz="3000" dirty="0" smtClean="0"/>
              <a:t>Richard Gibbs</a:t>
            </a:r>
          </a:p>
          <a:p>
            <a:pPr>
              <a:spcBef>
                <a:spcPts val="700"/>
              </a:spcBef>
              <a:buClr>
                <a:schemeClr val="tx2"/>
              </a:buClr>
              <a:buSzPct val="95000"/>
              <a:buFont typeface="Wingdings" pitchFamily="2" charset="2"/>
              <a:buChar char=""/>
            </a:pPr>
            <a:endParaRPr lang="en-US" sz="3000" dirty="0"/>
          </a:p>
          <a:p>
            <a:pPr>
              <a:spcBef>
                <a:spcPts val="700"/>
              </a:spcBef>
              <a:buClr>
                <a:schemeClr val="tx2"/>
              </a:buClr>
              <a:buSzPct val="95000"/>
              <a:buFont typeface="Wingdings" pitchFamily="2" charset="2"/>
              <a:buChar char=""/>
            </a:pPr>
            <a:r>
              <a:rPr lang="en-US" sz="3000" dirty="0" smtClean="0"/>
              <a:t>David </a:t>
            </a:r>
            <a:r>
              <a:rPr lang="en-US" sz="3000" dirty="0" err="1" smtClean="0"/>
              <a:t>Relman</a:t>
            </a:r>
            <a:endParaRPr lang="en-US" sz="3000" dirty="0"/>
          </a:p>
          <a:p>
            <a:pPr>
              <a:spcBef>
                <a:spcPts val="700"/>
              </a:spcBef>
              <a:buClr>
                <a:schemeClr val="tx2"/>
              </a:buClr>
              <a:buSzPct val="95000"/>
              <a:buFont typeface="Wingdings" pitchFamily="2" charset="2"/>
              <a:buChar char=""/>
            </a:pPr>
            <a:endParaRPr lang="en-US" sz="3000" dirty="0"/>
          </a:p>
        </p:txBody>
      </p:sp>
    </p:spTree>
  </p:cSld>
  <p:clrMapOvr>
    <a:masterClrMapping/>
  </p:clrMapOvr>
  <p:transition spd="slow">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63500"/>
            <a:ext cx="9144000" cy="733425"/>
          </a:xfrm>
          <a:prstGeom prst="rect">
            <a:avLst/>
          </a:prstGeom>
        </p:spPr>
        <p:txBody>
          <a:bodyPr/>
          <a:lstStyle/>
          <a:p>
            <a:pPr algn="ctr">
              <a:defRPr/>
            </a:pPr>
            <a:r>
              <a:rPr lang="en-US" sz="3600" spc="-100" dirty="0">
                <a:solidFill>
                  <a:srgbClr val="FFFF00"/>
                </a:solidFill>
                <a:latin typeface="Arial" charset="0"/>
                <a:cs typeface="Arial" pitchFamily="34" charset="0"/>
              </a:rPr>
              <a:t>Elected to AAAS</a:t>
            </a:r>
            <a:endParaRPr lang="en-US" sz="800" spc="-100" dirty="0">
              <a:solidFill>
                <a:srgbClr val="FFFF00"/>
              </a:solidFill>
              <a:latin typeface="Arial" charset="0"/>
              <a:cs typeface="Arial" pitchFamily="34" charset="0"/>
            </a:endParaRPr>
          </a:p>
        </p:txBody>
      </p:sp>
      <p:sp>
        <p:nvSpPr>
          <p:cNvPr id="8" name="TextBox 7"/>
          <p:cNvSpPr txBox="1"/>
          <p:nvPr/>
        </p:nvSpPr>
        <p:spPr>
          <a:xfrm>
            <a:off x="7253288" y="636270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21</a:t>
            </a:r>
            <a:endParaRPr lang="en-US" sz="2000" dirty="0">
              <a:solidFill>
                <a:schemeClr val="accent4">
                  <a:lumMod val="40000"/>
                  <a:lumOff val="60000"/>
                </a:schemeClr>
              </a:solidFill>
              <a:latin typeface="Arial" charset="0"/>
            </a:endParaRPr>
          </a:p>
        </p:txBody>
      </p:sp>
      <p:sp>
        <p:nvSpPr>
          <p:cNvPr id="40964" name="Title 1"/>
          <p:cNvSpPr txBox="1">
            <a:spLocks/>
          </p:cNvSpPr>
          <p:nvPr/>
        </p:nvSpPr>
        <p:spPr bwMode="auto">
          <a:xfrm>
            <a:off x="114300" y="868363"/>
            <a:ext cx="6324600" cy="557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endParaRPr lang="en-US" sz="2400"/>
          </a:p>
        </p:txBody>
      </p:sp>
      <p:sp>
        <p:nvSpPr>
          <p:cNvPr id="40965" name="Title 1"/>
          <p:cNvSpPr txBox="1">
            <a:spLocks/>
          </p:cNvSpPr>
          <p:nvPr/>
        </p:nvSpPr>
        <p:spPr bwMode="auto">
          <a:xfrm>
            <a:off x="179388" y="1439862"/>
            <a:ext cx="8628062" cy="437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r>
              <a:rPr lang="en-US" sz="3000" dirty="0"/>
              <a:t>Andrew </a:t>
            </a:r>
            <a:r>
              <a:rPr lang="en-US" sz="3000" dirty="0" smtClean="0"/>
              <a:t>Feinberg</a:t>
            </a:r>
          </a:p>
          <a:p>
            <a:pPr>
              <a:spcBef>
                <a:spcPts val="700"/>
              </a:spcBef>
              <a:buClr>
                <a:schemeClr val="tx2"/>
              </a:buClr>
              <a:buSzPct val="95000"/>
              <a:buFont typeface="Wingdings" pitchFamily="2" charset="2"/>
              <a:buChar char=""/>
            </a:pPr>
            <a:endParaRPr lang="en-US" sz="3000" dirty="0"/>
          </a:p>
          <a:p>
            <a:pPr>
              <a:spcBef>
                <a:spcPts val="700"/>
              </a:spcBef>
              <a:buClr>
                <a:schemeClr val="tx2"/>
              </a:buClr>
              <a:buSzPct val="95000"/>
              <a:buFont typeface="Wingdings" pitchFamily="2" charset="2"/>
              <a:buChar char=""/>
            </a:pPr>
            <a:r>
              <a:rPr lang="en-US" sz="3000" dirty="0" smtClean="0"/>
              <a:t>Edward </a:t>
            </a:r>
            <a:r>
              <a:rPr lang="en-US" sz="3000" dirty="0" err="1" smtClean="0"/>
              <a:t>Marcotte</a:t>
            </a:r>
            <a:endParaRPr lang="en-US" sz="3000" dirty="0" smtClean="0"/>
          </a:p>
          <a:p>
            <a:pPr>
              <a:spcBef>
                <a:spcPts val="700"/>
              </a:spcBef>
              <a:buClr>
                <a:schemeClr val="tx2"/>
              </a:buClr>
              <a:buSzPct val="95000"/>
              <a:buFont typeface="Wingdings" pitchFamily="2" charset="2"/>
              <a:buChar char=""/>
            </a:pPr>
            <a:endParaRPr lang="en-US" sz="3000" dirty="0"/>
          </a:p>
          <a:p>
            <a:pPr>
              <a:spcBef>
                <a:spcPts val="700"/>
              </a:spcBef>
              <a:buClr>
                <a:schemeClr val="tx2"/>
              </a:buClr>
              <a:buSzPct val="95000"/>
              <a:buFont typeface="Wingdings" pitchFamily="2" charset="2"/>
              <a:buChar char=""/>
            </a:pPr>
            <a:r>
              <a:rPr lang="en-US" sz="3000" dirty="0" smtClean="0"/>
              <a:t>Richard </a:t>
            </a:r>
            <a:r>
              <a:rPr lang="en-US" sz="3000" dirty="0" err="1" smtClean="0"/>
              <a:t>McCombie</a:t>
            </a:r>
            <a:endParaRPr lang="en-US" sz="3000" dirty="0" smtClean="0"/>
          </a:p>
          <a:p>
            <a:pPr>
              <a:spcBef>
                <a:spcPts val="700"/>
              </a:spcBef>
              <a:buClr>
                <a:schemeClr val="tx2"/>
              </a:buClr>
              <a:buSzPct val="95000"/>
              <a:buFont typeface="Wingdings" pitchFamily="2" charset="2"/>
              <a:buChar char=""/>
            </a:pPr>
            <a:endParaRPr lang="en-US" sz="3000" dirty="0"/>
          </a:p>
          <a:p>
            <a:pPr>
              <a:spcBef>
                <a:spcPts val="700"/>
              </a:spcBef>
              <a:buClr>
                <a:schemeClr val="tx2"/>
              </a:buClr>
              <a:buSzPct val="95000"/>
              <a:buFont typeface="Wingdings" pitchFamily="2" charset="2"/>
              <a:buChar char=""/>
            </a:pPr>
            <a:r>
              <a:rPr lang="en-US" sz="3000" dirty="0" smtClean="0"/>
              <a:t>Richard Myers</a:t>
            </a:r>
          </a:p>
          <a:p>
            <a:pPr>
              <a:spcBef>
                <a:spcPts val="700"/>
              </a:spcBef>
              <a:buClr>
                <a:schemeClr val="tx2"/>
              </a:buClr>
              <a:buSzPct val="95000"/>
              <a:buFont typeface="Wingdings" pitchFamily="2" charset="2"/>
              <a:buChar char=""/>
            </a:pPr>
            <a:endParaRPr lang="en-US" sz="3000" dirty="0"/>
          </a:p>
          <a:p>
            <a:pPr>
              <a:spcBef>
                <a:spcPts val="700"/>
              </a:spcBef>
              <a:buClr>
                <a:schemeClr val="tx2"/>
              </a:buClr>
              <a:buSzPct val="95000"/>
              <a:buFont typeface="Wingdings" pitchFamily="2" charset="2"/>
              <a:buChar char=""/>
            </a:pPr>
            <a:endParaRPr lang="en-US" sz="3000" dirty="0"/>
          </a:p>
        </p:txBody>
      </p:sp>
      <p:sp>
        <p:nvSpPr>
          <p:cNvPr id="40966"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40967" name="Picture 8" descr="http://t3.gstatic.com/images?q=tbn:ANd9GcTlcxxlX38ZZiaQSDCOWU1nasQZ_AKsFXJtsPBhAJOqewFIyOiW"/>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35038" y="2768600"/>
            <a:ext cx="4097812"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50800"/>
            <a:ext cx="9144000" cy="779463"/>
          </a:xfrm>
          <a:prstGeom prst="rect">
            <a:avLst/>
          </a:prstGeom>
        </p:spPr>
        <p:txBody>
          <a:bodyPr/>
          <a:lstStyle/>
          <a:p>
            <a:pPr algn="ctr">
              <a:defRPr/>
            </a:pPr>
            <a:r>
              <a:rPr lang="en-US" sz="3600" spc="-100" dirty="0">
                <a:solidFill>
                  <a:srgbClr val="FFFF00"/>
                </a:solidFill>
                <a:cs typeface="Arial" pitchFamily="34" charset="0"/>
              </a:rPr>
              <a:t>USPTO Study on </a:t>
            </a:r>
            <a:endParaRPr lang="en-US" sz="3600" spc="-100" dirty="0" smtClean="0">
              <a:solidFill>
                <a:srgbClr val="FFFF00"/>
              </a:solidFill>
              <a:cs typeface="Arial" pitchFamily="34" charset="0"/>
            </a:endParaRPr>
          </a:p>
          <a:p>
            <a:pPr algn="ctr">
              <a:defRPr/>
            </a:pPr>
            <a:r>
              <a:rPr lang="en-US" sz="3600" spc="-100" dirty="0" smtClean="0">
                <a:solidFill>
                  <a:srgbClr val="FFFF00"/>
                </a:solidFill>
                <a:cs typeface="Arial" pitchFamily="34" charset="0"/>
              </a:rPr>
              <a:t>Genetic Diagnostic Testing</a:t>
            </a:r>
            <a:endParaRPr lang="en-US" sz="3600" spc="-100" dirty="0">
              <a:solidFill>
                <a:srgbClr val="FFFF00"/>
              </a:solidFill>
              <a:cs typeface="Arial" pitchFamily="34" charset="0"/>
            </a:endParaRPr>
          </a:p>
        </p:txBody>
      </p:sp>
      <p:grpSp>
        <p:nvGrpSpPr>
          <p:cNvPr id="3" name="Group 5"/>
          <p:cNvGrpSpPr>
            <a:grpSpLocks/>
          </p:cNvGrpSpPr>
          <p:nvPr/>
        </p:nvGrpSpPr>
        <p:grpSpPr bwMode="auto">
          <a:xfrm>
            <a:off x="1497013" y="1460500"/>
            <a:ext cx="6407150" cy="5026025"/>
            <a:chOff x="2369527" y="2047447"/>
            <a:chExt cx="5535212" cy="4439277"/>
          </a:xfrm>
        </p:grpSpPr>
        <p:pic>
          <p:nvPicPr>
            <p:cNvPr id="43012" name="Picture 4" descr="dna_patent_591.jpg"/>
            <p:cNvPicPr>
              <a:picLocks noChangeAspect="1"/>
            </p:cNvPicPr>
            <p:nvPr/>
          </p:nvPicPr>
          <p:blipFill>
            <a:blip r:embed="rId3" cstate="print">
              <a:extLst>
                <a:ext uri="{28A0092B-C50C-407E-A947-70E740481C1C}">
                  <a14:useLocalDpi xmlns:a14="http://schemas.microsoft.com/office/drawing/2010/main" xmlns="" val="0"/>
                </a:ext>
              </a:extLst>
            </a:blip>
            <a:srcRect l="23453" r="11568"/>
            <a:stretch>
              <a:fillRect/>
            </a:stretch>
          </p:blipFill>
          <p:spPr bwMode="auto">
            <a:xfrm>
              <a:off x="2369527" y="2047447"/>
              <a:ext cx="5535212" cy="443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3" name="Picture 2"/>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13496" y="2643906"/>
              <a:ext cx="2112729" cy="2112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spd="slow">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63500"/>
            <a:ext cx="9144000" cy="1228725"/>
          </a:xfrm>
          <a:prstGeom prst="rect">
            <a:avLst/>
          </a:prstGeom>
        </p:spPr>
        <p:txBody>
          <a:bodyPr/>
          <a:lstStyle/>
          <a:p>
            <a:pPr algn="ctr">
              <a:defRPr/>
            </a:pPr>
            <a:r>
              <a:rPr lang="en-US" sz="3600" spc="-100" dirty="0">
                <a:solidFill>
                  <a:srgbClr val="FFFF00"/>
                </a:solidFill>
                <a:cs typeface="Arial" pitchFamily="34" charset="0"/>
              </a:rPr>
              <a:t>Presidential Commission for the Study of Bioethical Issues </a:t>
            </a:r>
            <a:r>
              <a:rPr lang="en-US" sz="3600" spc="-100" dirty="0" smtClean="0">
                <a:solidFill>
                  <a:srgbClr val="FFFF00"/>
                </a:solidFill>
                <a:cs typeface="Arial" pitchFamily="34" charset="0"/>
              </a:rPr>
              <a:t>Meeting: </a:t>
            </a:r>
          </a:p>
          <a:p>
            <a:pPr algn="ctr">
              <a:defRPr/>
            </a:pPr>
            <a:endParaRPr lang="en-US" sz="800" spc="-100" dirty="0" smtClean="0">
              <a:cs typeface="Arial" pitchFamily="34" charset="0"/>
            </a:endParaRPr>
          </a:p>
          <a:p>
            <a:pPr algn="ctr">
              <a:defRPr/>
            </a:pPr>
            <a:r>
              <a:rPr lang="en-US" sz="3600" spc="-100" dirty="0" smtClean="0">
                <a:cs typeface="Arial" pitchFamily="34" charset="0"/>
              </a:rPr>
              <a:t>Whole-Genome Sequencing</a:t>
            </a:r>
            <a:endParaRPr lang="en-US" sz="3600" spc="-100" dirty="0">
              <a:cs typeface="Arial" pitchFamily="34" charset="0"/>
            </a:endParaRPr>
          </a:p>
        </p:txBody>
      </p:sp>
      <p:pic>
        <p:nvPicPr>
          <p:cNvPr id="43011" name="Picture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9363" y="2259467"/>
            <a:ext cx="4160837" cy="4171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50800"/>
            <a:ext cx="9144000" cy="2268538"/>
          </a:xfrm>
          <a:prstGeom prst="rect">
            <a:avLst/>
          </a:prstGeom>
        </p:spPr>
        <p:txBody>
          <a:bodyPr/>
          <a:lstStyle/>
          <a:p>
            <a:pPr algn="ctr">
              <a:defRPr/>
            </a:pPr>
            <a:r>
              <a:rPr lang="en-US" sz="3600" spc="-100" dirty="0">
                <a:solidFill>
                  <a:srgbClr val="FFFF00"/>
                </a:solidFill>
                <a:latin typeface="Arial" charset="0"/>
                <a:cs typeface="Arial" pitchFamily="34" charset="0"/>
              </a:rPr>
              <a:t>Institute of Medicine </a:t>
            </a:r>
            <a:r>
              <a:rPr lang="en-US" sz="3600" spc="-100" dirty="0" smtClean="0">
                <a:solidFill>
                  <a:srgbClr val="FFFF00"/>
                </a:solidFill>
                <a:latin typeface="Arial" charset="0"/>
                <a:cs typeface="Arial" pitchFamily="34" charset="0"/>
              </a:rPr>
              <a:t>Report </a:t>
            </a:r>
            <a:endParaRPr lang="en-US" sz="3600" spc="-100" dirty="0">
              <a:solidFill>
                <a:srgbClr val="FFFF00"/>
              </a:solidFill>
              <a:latin typeface="Arial" charset="0"/>
              <a:cs typeface="Arial" pitchFamily="34" charset="0"/>
            </a:endParaRPr>
          </a:p>
          <a:p>
            <a:pPr algn="ctr">
              <a:defRPr/>
            </a:pPr>
            <a:r>
              <a:rPr lang="en-US" sz="3600" spc="-100" dirty="0" smtClean="0">
                <a:solidFill>
                  <a:srgbClr val="FFFF00"/>
                </a:solidFill>
                <a:latin typeface="Arial" charset="0"/>
                <a:cs typeface="Arial" pitchFamily="34" charset="0"/>
              </a:rPr>
              <a:t> </a:t>
            </a:r>
            <a:endParaRPr lang="en-US" sz="3000" dirty="0">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8" name="TextBox 7"/>
          <p:cNvSpPr txBox="1"/>
          <p:nvPr/>
        </p:nvSpPr>
        <p:spPr>
          <a:xfrm>
            <a:off x="7151688" y="6350000"/>
            <a:ext cx="18662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 22</a:t>
            </a:r>
            <a:endParaRPr lang="en-US" sz="2000" dirty="0">
              <a:solidFill>
                <a:schemeClr val="accent4">
                  <a:lumMod val="40000"/>
                  <a:lumOff val="60000"/>
                </a:schemeClr>
              </a:solidFill>
              <a:latin typeface="Arial" charset="0"/>
            </a:endParaRPr>
          </a:p>
        </p:txBody>
      </p:sp>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45062" name="Picture 4" descr="Institute of Medicine of the National Academie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60939" y="5777801"/>
            <a:ext cx="3622122" cy="7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3"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08585" y="1015998"/>
            <a:ext cx="2926830" cy="461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288"/>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14339" name="Title 1"/>
          <p:cNvSpPr txBox="1">
            <a:spLocks/>
          </p:cNvSpPr>
          <p:nvPr/>
        </p:nvSpPr>
        <p:spPr bwMode="auto">
          <a:xfrm>
            <a:off x="141288" y="869950"/>
            <a:ext cx="8788400" cy="484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868363" indent="-342900" eaLnBrk="0" hangingPunct="0">
              <a:defRPr b="1">
                <a:solidFill>
                  <a:schemeClr val="tx1"/>
                </a:solidFill>
                <a:latin typeface="Arial" pitchFamily="34" charset="0"/>
              </a:defRPr>
            </a:lvl2pPr>
            <a:lvl3pPr marL="1325563" indent="-3429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spcAft>
                <a:spcPts val="600"/>
              </a:spcAft>
              <a:buClr>
                <a:schemeClr val="tx2"/>
              </a:buClr>
              <a:buSzPct val="95000"/>
            </a:pPr>
            <a:r>
              <a:rPr lang="en-US" sz="3000" dirty="0"/>
              <a:t>Concept </a:t>
            </a:r>
            <a:r>
              <a:rPr lang="en-US" sz="3000" dirty="0" smtClean="0"/>
              <a:t>Clearances:</a:t>
            </a:r>
            <a:endParaRPr lang="en-US" sz="1000" dirty="0"/>
          </a:p>
          <a:p>
            <a:pPr lvl="1">
              <a:spcBef>
                <a:spcPts val="700"/>
              </a:spcBef>
              <a:spcAft>
                <a:spcPts val="600"/>
              </a:spcAft>
              <a:buClr>
                <a:schemeClr val="tx2"/>
              </a:buClr>
              <a:buSzPct val="95000"/>
              <a:buFont typeface="Wingdings" pitchFamily="2" charset="2"/>
              <a:buChar char=""/>
            </a:pPr>
            <a:r>
              <a:rPr lang="en-US" sz="2800" dirty="0" smtClean="0"/>
              <a:t>PAGE </a:t>
            </a:r>
            <a:r>
              <a:rPr lang="en-US" sz="2800" dirty="0"/>
              <a:t>Renewal</a:t>
            </a:r>
          </a:p>
          <a:p>
            <a:pPr lvl="3">
              <a:spcBef>
                <a:spcPts val="700"/>
              </a:spcBef>
              <a:spcAft>
                <a:spcPts val="600"/>
              </a:spcAft>
              <a:buClr>
                <a:schemeClr val="tx2"/>
              </a:buClr>
              <a:buSzPct val="95000"/>
              <a:buFont typeface="Wingdings" pitchFamily="2" charset="2"/>
              <a:buChar char="Ø"/>
            </a:pPr>
            <a:r>
              <a:rPr lang="en-US" sz="2800" dirty="0" smtClean="0"/>
              <a:t> Lucia </a:t>
            </a:r>
            <a:r>
              <a:rPr lang="en-US" sz="2800" dirty="0" err="1" smtClean="0"/>
              <a:t>Hindorff</a:t>
            </a:r>
            <a:endParaRPr lang="en-US" sz="2800" dirty="0" smtClean="0"/>
          </a:p>
          <a:p>
            <a:pPr lvl="3">
              <a:spcBef>
                <a:spcPts val="700"/>
              </a:spcBef>
              <a:spcAft>
                <a:spcPts val="600"/>
              </a:spcAft>
              <a:buClr>
                <a:schemeClr val="tx2"/>
              </a:buClr>
              <a:buSzPct val="95000"/>
              <a:buFont typeface="Wingdings" pitchFamily="2" charset="2"/>
              <a:buChar char="Ø"/>
            </a:pPr>
            <a:endParaRPr lang="en-US" sz="600" dirty="0"/>
          </a:p>
          <a:p>
            <a:pPr lvl="1">
              <a:spcBef>
                <a:spcPts val="700"/>
              </a:spcBef>
              <a:spcAft>
                <a:spcPts val="600"/>
              </a:spcAft>
              <a:buClr>
                <a:schemeClr val="tx2"/>
              </a:buClr>
              <a:buSzPct val="95000"/>
              <a:buFont typeface="Wingdings" pitchFamily="2" charset="2"/>
              <a:buChar char=""/>
            </a:pPr>
            <a:r>
              <a:rPr lang="en-US" sz="2800" dirty="0" smtClean="0"/>
              <a:t>Clinical </a:t>
            </a:r>
            <a:r>
              <a:rPr lang="en-US" sz="2800" dirty="0"/>
              <a:t>Exploratory </a:t>
            </a:r>
            <a:r>
              <a:rPr lang="en-US" sz="2800" dirty="0" smtClean="0"/>
              <a:t>Sequencing 		 	  Coordinating </a:t>
            </a:r>
            <a:r>
              <a:rPr lang="en-US" sz="2800" dirty="0"/>
              <a:t>Center</a:t>
            </a:r>
          </a:p>
          <a:p>
            <a:pPr lvl="3">
              <a:spcBef>
                <a:spcPts val="700"/>
              </a:spcBef>
              <a:spcAft>
                <a:spcPts val="600"/>
              </a:spcAft>
              <a:buClr>
                <a:schemeClr val="tx2"/>
              </a:buClr>
              <a:buSzPct val="95000"/>
              <a:buFont typeface="Wingdings" pitchFamily="2" charset="2"/>
              <a:buChar char="Ø"/>
            </a:pPr>
            <a:r>
              <a:rPr lang="en-US" sz="2800" dirty="0" smtClean="0"/>
              <a:t> Lucia </a:t>
            </a:r>
            <a:r>
              <a:rPr lang="en-US" sz="2800" dirty="0" err="1" smtClean="0"/>
              <a:t>Hindorff</a:t>
            </a:r>
            <a:endParaRPr lang="en-US" sz="2800" dirty="0" smtClean="0"/>
          </a:p>
          <a:p>
            <a:pPr lvl="3">
              <a:spcBef>
                <a:spcPts val="700"/>
              </a:spcBef>
              <a:spcAft>
                <a:spcPts val="600"/>
              </a:spcAft>
              <a:buClr>
                <a:schemeClr val="tx2"/>
              </a:buClr>
              <a:buSzPct val="95000"/>
              <a:buFont typeface="Wingdings" pitchFamily="2" charset="2"/>
              <a:buChar char="Ø"/>
            </a:pPr>
            <a:endParaRPr lang="en-US" sz="600" dirty="0" smtClean="0"/>
          </a:p>
          <a:p>
            <a:pPr lvl="1">
              <a:spcBef>
                <a:spcPts val="700"/>
              </a:spcBef>
              <a:spcAft>
                <a:spcPts val="600"/>
              </a:spcAft>
              <a:buClr>
                <a:schemeClr val="tx2"/>
              </a:buClr>
              <a:buSzPct val="95000"/>
              <a:buFont typeface="Wingdings" pitchFamily="2" charset="2"/>
              <a:buChar char=""/>
            </a:pPr>
            <a:r>
              <a:rPr lang="en-US" sz="2800" dirty="0" smtClean="0"/>
              <a:t>Genomic Medicine Pilot Projects</a:t>
            </a:r>
          </a:p>
          <a:p>
            <a:pPr lvl="3">
              <a:spcBef>
                <a:spcPts val="700"/>
              </a:spcBef>
              <a:spcAft>
                <a:spcPts val="600"/>
              </a:spcAft>
              <a:buClr>
                <a:schemeClr val="tx2"/>
              </a:buClr>
              <a:buSzPct val="95000"/>
              <a:buFont typeface="Wingdings" pitchFamily="2" charset="2"/>
              <a:buChar char="Ø"/>
            </a:pPr>
            <a:r>
              <a:rPr lang="en-US" sz="2800" dirty="0" smtClean="0"/>
              <a:t> Teri </a:t>
            </a:r>
            <a:r>
              <a:rPr lang="en-US" sz="2800" dirty="0" err="1" smtClean="0"/>
              <a:t>Manolio</a:t>
            </a:r>
            <a:endParaRPr lang="en-US" sz="2800" dirty="0" smtClean="0"/>
          </a:p>
          <a:p>
            <a:pPr lvl="3">
              <a:spcBef>
                <a:spcPts val="700"/>
              </a:spcBef>
              <a:spcAft>
                <a:spcPts val="600"/>
              </a:spcAft>
              <a:buClr>
                <a:schemeClr val="tx2"/>
              </a:buClr>
              <a:buSzPct val="95000"/>
              <a:buFont typeface="Wingdings" pitchFamily="2" charset="2"/>
              <a:buChar char="Ø"/>
            </a:pPr>
            <a:endParaRPr lang="en-US" sz="2800" dirty="0"/>
          </a:p>
        </p:txBody>
      </p:sp>
      <p:pic>
        <p:nvPicPr>
          <p:cNvPr id="14340" name="Picture 3" descr="helix at bottom new seq 2.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par>
                          <p:cTn id="11" fill="hold" nodeType="withGroup">
                            <p:stCondLst>
                              <p:cond delay="0"/>
                            </p:stCondLst>
                            <p:childTnLst>
                              <p:par>
                                <p:cTn id="12" presetID="1" presetClass="entr" presetSubtype="0" fill="hold" nodeType="afterEffect">
                                  <p:stCondLst>
                                    <p:cond delay="0"/>
                                  </p:stCondLst>
                                  <p:childTnLst>
                                    <p:set>
                                      <p:cBhvr>
                                        <p:cTn id="13"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4339">
                                            <p:txEl>
                                              <p:pRg st="4" end="4"/>
                                            </p:txEl>
                                          </p:spTgt>
                                        </p:tgtEl>
                                        <p:attrNameLst>
                                          <p:attrName>style.visibility</p:attrName>
                                        </p:attrNameLst>
                                      </p:cBhvr>
                                      <p:to>
                                        <p:strVal val="visible"/>
                                      </p:to>
                                    </p:set>
                                  </p:childTnLst>
                                </p:cTn>
                              </p:par>
                            </p:childTnLst>
                          </p:cTn>
                        </p:par>
                        <p:par>
                          <p:cTn id="18" fill="hold" nodeType="withGroup">
                            <p:stCondLst>
                              <p:cond delay="0"/>
                            </p:stCondLst>
                            <p:childTnLst>
                              <p:par>
                                <p:cTn id="19" presetID="1" presetClass="entr" presetSubtype="0" fill="hold" nodeType="afterEffect">
                                  <p:stCondLst>
                                    <p:cond delay="0"/>
                                  </p:stCondLst>
                                  <p:childTnLst>
                                    <p:set>
                                      <p:cBhvr>
                                        <p:cTn id="20"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339">
                                            <p:txEl>
                                              <p:pRg st="7" end="7"/>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43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Box 4"/>
          <p:cNvSpPr txBox="1">
            <a:spLocks noChangeArrowheads="1"/>
          </p:cNvSpPr>
          <p:nvPr/>
        </p:nvSpPr>
        <p:spPr bwMode="auto">
          <a:xfrm>
            <a:off x="7261225" y="6348413"/>
            <a:ext cx="179568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smtClean="0">
                <a:solidFill>
                  <a:srgbClr val="8BE6FF"/>
                </a:solidFill>
                <a:ea typeface="ＭＳ Ｐゴシック" pitchFamily="34" charset="-128"/>
              </a:rPr>
              <a:t>Document 23</a:t>
            </a:r>
          </a:p>
        </p:txBody>
      </p:sp>
      <p:pic>
        <p:nvPicPr>
          <p:cNvPr id="5124"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60809" y="2395102"/>
            <a:ext cx="7018942" cy="3327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5"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48717" y="5827168"/>
            <a:ext cx="5848350" cy="87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a:xfrm>
            <a:off x="0" y="79266"/>
            <a:ext cx="9144000" cy="2268538"/>
          </a:xfrm>
          <a:prstGeom prst="rect">
            <a:avLst/>
          </a:prstGeom>
        </p:spPr>
        <p:txBody>
          <a:bodyPr/>
          <a:lstStyle/>
          <a:p>
            <a:pPr algn="ctr">
              <a:defRPr/>
            </a:pPr>
            <a:r>
              <a:rPr lang="en-US" sz="3600" spc="-100" dirty="0">
                <a:solidFill>
                  <a:srgbClr val="FFFF00"/>
                </a:solidFill>
                <a:latin typeface="Arial" charset="0"/>
                <a:cs typeface="Arial" pitchFamily="34" charset="0"/>
              </a:rPr>
              <a:t>National Academies </a:t>
            </a:r>
            <a:r>
              <a:rPr lang="en-US" sz="3600" spc="-100" dirty="0" smtClean="0">
                <a:solidFill>
                  <a:srgbClr val="FFFF00"/>
                </a:solidFill>
                <a:latin typeface="Arial" charset="0"/>
                <a:cs typeface="Arial" pitchFamily="34" charset="0"/>
              </a:rPr>
              <a:t>Report</a:t>
            </a:r>
          </a:p>
          <a:p>
            <a:pPr algn="ctr">
              <a:defRPr/>
            </a:pPr>
            <a:endParaRPr lang="en-US" spc="-100" dirty="0">
              <a:solidFill>
                <a:srgbClr val="FFFF00"/>
              </a:solidFill>
              <a:latin typeface="Arial" charset="0"/>
              <a:cs typeface="Arial" pitchFamily="34" charset="0"/>
            </a:endParaRPr>
          </a:p>
          <a:p>
            <a:pPr algn="ctr">
              <a:defRPr/>
            </a:pPr>
            <a:r>
              <a:rPr lang="en-US" sz="2800" i="1" dirty="0" smtClean="0">
                <a:latin typeface="Arial" charset="0"/>
              </a:rPr>
              <a:t>“Toward Precision Medicine: Building a Knowledge Network for Biomedical Research and a New Taxonomy of Disease”</a:t>
            </a:r>
            <a:endParaRPr lang="en-US" sz="2800" i="1" dirty="0">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Tree>
    <p:extLst>
      <p:ext uri="{BB962C8B-B14F-4D97-AF65-F5344CB8AC3E}">
        <p14:creationId xmlns:p14="http://schemas.microsoft.com/office/powerpoint/2010/main" xmlns="" val="1853086579"/>
      </p:ext>
    </p:extLst>
  </p:cSld>
  <p:clrMapOvr>
    <a:masterClrMapping/>
  </p:clrMapOvr>
  <p:transition>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txBox="1">
            <a:spLocks noChangeArrowheads="1"/>
          </p:cNvSpPr>
          <p:nvPr/>
        </p:nvSpPr>
        <p:spPr bwMode="auto">
          <a:xfrm>
            <a:off x="0" y="50800"/>
            <a:ext cx="9144000" cy="779463"/>
          </a:xfrm>
          <a:prstGeom prst="rect">
            <a:avLst/>
          </a:prstGeom>
          <a:noFill/>
          <a:ln w="9525">
            <a:noFill/>
            <a:miter lim="800000"/>
            <a:headEnd/>
            <a:tailEnd/>
          </a:ln>
        </p:spPr>
        <p:txBody>
          <a:bodyPr/>
          <a:lstStyle/>
          <a:p>
            <a:pPr algn="ctr"/>
            <a:r>
              <a:rPr lang="en-US" sz="3600" dirty="0">
                <a:solidFill>
                  <a:srgbClr val="FFFF00"/>
                </a:solidFill>
                <a:ea typeface="ＭＳ Ｐゴシック" charset="-128"/>
                <a:cs typeface="Arial" pitchFamily="34" charset="0"/>
              </a:rPr>
              <a:t>Battelle Report on </a:t>
            </a:r>
            <a:endParaRPr lang="en-US" sz="3600" dirty="0" smtClean="0">
              <a:solidFill>
                <a:srgbClr val="FFFF00"/>
              </a:solidFill>
              <a:ea typeface="ＭＳ Ｐゴシック" charset="-128"/>
              <a:cs typeface="Arial" pitchFamily="34" charset="0"/>
            </a:endParaRPr>
          </a:p>
          <a:p>
            <a:pPr algn="ctr"/>
            <a:r>
              <a:rPr lang="en-US" sz="3600" dirty="0" smtClean="0">
                <a:solidFill>
                  <a:srgbClr val="FFFF00"/>
                </a:solidFill>
                <a:ea typeface="ＭＳ Ｐゴシック" charset="-128"/>
                <a:cs typeface="Arial" pitchFamily="34" charset="0"/>
              </a:rPr>
              <a:t>Genomic Clinical </a:t>
            </a:r>
            <a:r>
              <a:rPr lang="en-US" sz="3600" dirty="0">
                <a:solidFill>
                  <a:srgbClr val="FFFF00"/>
                </a:solidFill>
                <a:ea typeface="ＭＳ Ｐゴシック" charset="-128"/>
                <a:cs typeface="Arial" pitchFamily="34" charset="0"/>
              </a:rPr>
              <a:t>Testing Industry</a:t>
            </a:r>
          </a:p>
        </p:txBody>
      </p:sp>
      <p:pic>
        <p:nvPicPr>
          <p:cNvPr id="5123" name="Picture 1" descr="Screen Shot 2012-02-08 at 20.12.00.png"/>
          <p:cNvPicPr>
            <a:picLocks noChangeAspect="1"/>
          </p:cNvPicPr>
          <p:nvPr/>
        </p:nvPicPr>
        <p:blipFill>
          <a:blip r:embed="rId3" cstate="print"/>
          <a:srcRect/>
          <a:stretch>
            <a:fillRect/>
          </a:stretch>
        </p:blipFill>
        <p:spPr bwMode="auto">
          <a:xfrm>
            <a:off x="545412" y="1371599"/>
            <a:ext cx="8053176" cy="4757737"/>
          </a:xfrm>
          <a:prstGeom prst="rect">
            <a:avLst/>
          </a:prstGeom>
          <a:noFill/>
          <a:ln w="9525">
            <a:noFill/>
            <a:miter lim="800000"/>
            <a:headEnd/>
            <a:tailEnd/>
          </a:ln>
          <a:effectLst>
            <a:softEdge rad="127000"/>
          </a:effectLst>
        </p:spPr>
      </p:pic>
      <p:sp>
        <p:nvSpPr>
          <p:cNvPr id="4" name="TextBox 4"/>
          <p:cNvSpPr txBox="1">
            <a:spLocks noChangeArrowheads="1"/>
          </p:cNvSpPr>
          <p:nvPr/>
        </p:nvSpPr>
        <p:spPr bwMode="auto">
          <a:xfrm>
            <a:off x="7261225" y="6348413"/>
            <a:ext cx="179568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smtClean="0">
                <a:solidFill>
                  <a:srgbClr val="8BE6FF"/>
                </a:solidFill>
                <a:ea typeface="ＭＳ Ｐゴシック" pitchFamily="34" charset="-128"/>
              </a:rPr>
              <a:t>Document 24</a:t>
            </a:r>
          </a:p>
        </p:txBody>
      </p:sp>
    </p:spTree>
    <p:extLst>
      <p:ext uri="{BB962C8B-B14F-4D97-AF65-F5344CB8AC3E}">
        <p14:creationId xmlns:p14="http://schemas.microsoft.com/office/powerpoint/2010/main" xmlns="" val="2517220758"/>
      </p:ext>
    </p:extLst>
  </p:cSld>
  <p:clrMapOvr>
    <a:masterClrMapping/>
  </p:clrMapOvr>
  <p:transition spd="slow">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0"/>
            <a:ext cx="9144000" cy="1841500"/>
          </a:xfrm>
          <a:prstGeom prst="rect">
            <a:avLst/>
          </a:prstGeom>
        </p:spPr>
        <p:txBody>
          <a:bodyPr/>
          <a:lstStyle/>
          <a:p>
            <a:pPr algn="ctr">
              <a:defRPr/>
            </a:pPr>
            <a:r>
              <a:rPr lang="en-US" sz="3600" spc="-100" dirty="0">
                <a:solidFill>
                  <a:srgbClr val="FFFF00"/>
                </a:solidFill>
                <a:latin typeface="Arial" charset="0"/>
                <a:cs typeface="Arial" pitchFamily="34" charset="0"/>
              </a:rPr>
              <a:t>American College of Medical Genetics Changes </a:t>
            </a:r>
            <a:r>
              <a:rPr lang="en-US" sz="3600" spc="-100" dirty="0" smtClean="0">
                <a:solidFill>
                  <a:srgbClr val="FFFF00"/>
                </a:solidFill>
                <a:latin typeface="Arial" charset="0"/>
                <a:cs typeface="Arial" pitchFamily="34" charset="0"/>
              </a:rPr>
              <a:t>Name </a:t>
            </a:r>
            <a:r>
              <a:rPr lang="en-US" sz="3600" spc="-100" dirty="0">
                <a:solidFill>
                  <a:srgbClr val="FFFF00"/>
                </a:solidFill>
                <a:latin typeface="Arial" charset="0"/>
                <a:cs typeface="Arial" pitchFamily="34" charset="0"/>
              </a:rPr>
              <a:t>to American College of Medical Genetics and Genomics </a:t>
            </a:r>
            <a:endParaRPr lang="en-US" sz="800" spc="-100" dirty="0">
              <a:solidFill>
                <a:srgbClr val="FFFF00"/>
              </a:solidFill>
              <a:latin typeface="Arial" charset="0"/>
              <a:cs typeface="Arial" pitchFamily="34" charset="0"/>
            </a:endParaRPr>
          </a:p>
        </p:txBody>
      </p:sp>
      <p:sp>
        <p:nvSpPr>
          <p:cNvPr id="8" name="TextBox 7"/>
          <p:cNvSpPr txBox="1"/>
          <p:nvPr/>
        </p:nvSpPr>
        <p:spPr>
          <a:xfrm>
            <a:off x="7253288" y="635000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25</a:t>
            </a:r>
            <a:endParaRPr lang="en-US" sz="2000" dirty="0">
              <a:solidFill>
                <a:schemeClr val="accent4">
                  <a:lumMod val="40000"/>
                  <a:lumOff val="60000"/>
                </a:schemeClr>
              </a:solidFill>
              <a:latin typeface="Arial" charset="0"/>
            </a:endParaRPr>
          </a:p>
        </p:txBody>
      </p:sp>
      <p:sp>
        <p:nvSpPr>
          <p:cNvPr id="47108" name="Title 1"/>
          <p:cNvSpPr txBox="1">
            <a:spLocks/>
          </p:cNvSpPr>
          <p:nvPr/>
        </p:nvSpPr>
        <p:spPr bwMode="auto">
          <a:xfrm>
            <a:off x="114300" y="868363"/>
            <a:ext cx="6324600" cy="557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endParaRPr lang="en-US" sz="2400"/>
          </a:p>
        </p:txBody>
      </p:sp>
      <p:sp>
        <p:nvSpPr>
          <p:cNvPr id="47109"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47110" name="Picture 2" descr="http://www.acmg.net/AM/Images/ACMGLOGO/Reversed_Web_Logo_RegistrationB.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4475" y="2578100"/>
            <a:ext cx="7083425" cy="148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11" name="Rectangle 9"/>
          <p:cNvSpPr>
            <a:spLocks noChangeArrowheads="1"/>
          </p:cNvSpPr>
          <p:nvPr/>
        </p:nvSpPr>
        <p:spPr bwMode="auto">
          <a:xfrm>
            <a:off x="292100" y="4629150"/>
            <a:ext cx="8509000" cy="138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800" dirty="0"/>
              <a:t>Effective March 2012 </a:t>
            </a:r>
          </a:p>
          <a:p>
            <a:pPr algn="ctr"/>
            <a:r>
              <a:rPr lang="en-US" sz="2800" dirty="0" smtClean="0"/>
              <a:t>at </a:t>
            </a:r>
            <a:r>
              <a:rPr lang="en-US" sz="2800" dirty="0"/>
              <a:t>the </a:t>
            </a:r>
            <a:r>
              <a:rPr lang="en-US" sz="2800" dirty="0" smtClean="0"/>
              <a:t>ACMG </a:t>
            </a:r>
            <a:r>
              <a:rPr lang="en-US" sz="2800" dirty="0"/>
              <a:t>Annual </a:t>
            </a:r>
          </a:p>
          <a:p>
            <a:pPr algn="ctr"/>
            <a:r>
              <a:rPr lang="en-US" sz="2800" dirty="0"/>
              <a:t>Clinical Genetics Meeting</a:t>
            </a:r>
          </a:p>
        </p:txBody>
      </p:sp>
      <p:sp>
        <p:nvSpPr>
          <p:cNvPr id="11" name="Rectangle 10"/>
          <p:cNvSpPr/>
          <p:nvPr/>
        </p:nvSpPr>
        <p:spPr>
          <a:xfrm>
            <a:off x="6146800" y="3003550"/>
            <a:ext cx="2133600" cy="492443"/>
          </a:xfrm>
          <a:prstGeom prst="rect">
            <a:avLst/>
          </a:prstGeom>
          <a:solidFill>
            <a:schemeClr val="accent4">
              <a:lumMod val="50000"/>
            </a:schemeClr>
          </a:solidFill>
        </p:spPr>
        <p:txBody>
          <a:bodyPr>
            <a:spAutoFit/>
          </a:bodyPr>
          <a:lstStyle/>
          <a:p>
            <a:pPr algn="ctr">
              <a:defRPr/>
            </a:pPr>
            <a:r>
              <a:rPr lang="en-US" sz="2600" b="0" dirty="0">
                <a:latin typeface="Times" pitchFamily="18" charset="0"/>
              </a:rPr>
              <a:t>and Genomics </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738"/>
            <a:ext cx="9144000" cy="665162"/>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NHGRI Genome Advance of the Month</a:t>
            </a:r>
          </a:p>
        </p:txBody>
      </p:sp>
      <p:sp>
        <p:nvSpPr>
          <p:cNvPr id="12" name="TextBox 11"/>
          <p:cNvSpPr txBox="1"/>
          <p:nvPr/>
        </p:nvSpPr>
        <p:spPr>
          <a:xfrm>
            <a:off x="7235825" y="638016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26</a:t>
            </a:r>
            <a:endParaRPr lang="en-US" sz="2000" dirty="0">
              <a:solidFill>
                <a:schemeClr val="accent4">
                  <a:lumMod val="40000"/>
                  <a:lumOff val="60000"/>
                </a:schemeClr>
              </a:solidFill>
              <a:latin typeface="Arial" charset="0"/>
            </a:endParaRPr>
          </a:p>
        </p:txBody>
      </p:sp>
      <p:pic>
        <p:nvPicPr>
          <p:cNvPr id="54276" name="Picture 10"/>
          <p:cNvPicPr>
            <a:picLocks noChangeAspect="1" noChangeArrowheads="1"/>
          </p:cNvPicPr>
          <p:nvPr/>
        </p:nvPicPr>
        <p:blipFill>
          <a:blip r:embed="rId3" cstate="print">
            <a:extLst>
              <a:ext uri="{28A0092B-C50C-407E-A947-70E740481C1C}">
                <a14:useLocalDpi xmlns:a14="http://schemas.microsoft.com/office/drawing/2010/main" xmlns="" val="0"/>
              </a:ext>
            </a:extLst>
          </a:blip>
          <a:srcRect l="27344" t="14000" r="12500" b="28250"/>
          <a:stretch>
            <a:fillRect/>
          </a:stretch>
        </p:blipFill>
        <p:spPr bwMode="auto">
          <a:xfrm>
            <a:off x="254000" y="723900"/>
            <a:ext cx="6667500" cy="4000500"/>
          </a:xfrm>
          <a:prstGeom prst="rect">
            <a:avLst/>
          </a:prstGeom>
          <a:noFill/>
          <a:ln w="76200">
            <a:solidFill>
              <a:srgbClr val="00B0F0"/>
            </a:solidFill>
            <a:miter lim="800000"/>
            <a:headEnd/>
            <a:tailEnd/>
          </a:ln>
          <a:extLst>
            <a:ext uri="{909E8E84-426E-40DD-AFC4-6F175D3DCCD1}">
              <a14:hiddenFill xmlns:a14="http://schemas.microsoft.com/office/drawing/2010/main" xmlns="">
                <a:solidFill>
                  <a:srgbClr val="FFFFFF"/>
                </a:solidFill>
              </a14:hiddenFill>
            </a:ext>
          </a:extLst>
        </p:spPr>
      </p:pic>
      <p:pic>
        <p:nvPicPr>
          <p:cNvPr id="54277" name="Picture 9"/>
          <p:cNvPicPr>
            <a:picLocks noChangeAspect="1" noChangeArrowheads="1"/>
          </p:cNvPicPr>
          <p:nvPr/>
        </p:nvPicPr>
        <p:blipFill>
          <a:blip r:embed="rId4" cstate="print">
            <a:extLst>
              <a:ext uri="{28A0092B-C50C-407E-A947-70E740481C1C}">
                <a14:useLocalDpi xmlns:a14="http://schemas.microsoft.com/office/drawing/2010/main" xmlns="" val="0"/>
              </a:ext>
            </a:extLst>
          </a:blip>
          <a:srcRect l="27031" t="25000" r="12811" b="10750"/>
          <a:stretch>
            <a:fillRect/>
          </a:stretch>
        </p:blipFill>
        <p:spPr bwMode="auto">
          <a:xfrm>
            <a:off x="927100" y="1123950"/>
            <a:ext cx="6667500" cy="4451350"/>
          </a:xfrm>
          <a:prstGeom prst="rect">
            <a:avLst/>
          </a:prstGeom>
          <a:noFill/>
          <a:ln w="76200">
            <a:solidFill>
              <a:srgbClr val="00B0F0"/>
            </a:solidFill>
            <a:miter lim="800000"/>
            <a:headEnd/>
            <a:tailEnd/>
          </a:ln>
          <a:extLst>
            <a:ext uri="{909E8E84-426E-40DD-AFC4-6F175D3DCCD1}">
              <a14:hiddenFill xmlns:a14="http://schemas.microsoft.com/office/drawing/2010/main" xmlns="">
                <a:solidFill>
                  <a:srgbClr val="FFFFFF"/>
                </a:solidFill>
              </a14:hiddenFill>
            </a:ext>
          </a:extLst>
        </p:spPr>
      </p:pic>
      <p:pic>
        <p:nvPicPr>
          <p:cNvPr id="54278"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l="27187" t="35249" r="12500" b="4250"/>
          <a:stretch>
            <a:fillRect/>
          </a:stretch>
        </p:blipFill>
        <p:spPr bwMode="auto">
          <a:xfrm>
            <a:off x="1651000" y="1530350"/>
            <a:ext cx="6684963" cy="4191000"/>
          </a:xfrm>
          <a:prstGeom prst="rect">
            <a:avLst/>
          </a:prstGeom>
          <a:noFill/>
          <a:ln w="76200">
            <a:solidFill>
              <a:srgbClr val="00B0F0"/>
            </a:solidFill>
            <a:miter lim="800000"/>
            <a:headEnd/>
            <a:tailEnd/>
          </a:ln>
          <a:extLst>
            <a:ext uri="{909E8E84-426E-40DD-AFC4-6F175D3DCCD1}">
              <a14:hiddenFill xmlns:a14="http://schemas.microsoft.com/office/drawing/2010/main" xmlns="">
                <a:solidFill>
                  <a:srgbClr val="FFFFFF"/>
                </a:solidFill>
              </a14:hiddenFill>
            </a:ext>
          </a:extLst>
        </p:spPr>
      </p:pic>
      <p:pic>
        <p:nvPicPr>
          <p:cNvPr id="54279" name="Picture 8"/>
          <p:cNvPicPr>
            <a:picLocks noChangeAspect="1" noChangeArrowheads="1"/>
          </p:cNvPicPr>
          <p:nvPr/>
        </p:nvPicPr>
        <p:blipFill>
          <a:blip r:embed="rId6" cstate="print">
            <a:extLst>
              <a:ext uri="{28A0092B-C50C-407E-A947-70E740481C1C}">
                <a14:useLocalDpi xmlns:a14="http://schemas.microsoft.com/office/drawing/2010/main" xmlns="" val="0"/>
              </a:ext>
            </a:extLst>
          </a:blip>
          <a:srcRect l="24142" t="39166" r="6854" b="4160"/>
          <a:stretch>
            <a:fillRect/>
          </a:stretch>
        </p:blipFill>
        <p:spPr bwMode="auto">
          <a:xfrm>
            <a:off x="2190750" y="2095500"/>
            <a:ext cx="6762750" cy="4152900"/>
          </a:xfrm>
          <a:prstGeom prst="rect">
            <a:avLst/>
          </a:prstGeom>
          <a:noFill/>
          <a:ln w="76200">
            <a:solidFill>
              <a:srgbClr val="00B0F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4276"/>
                                        </p:tgtEl>
                                        <p:attrNameLst>
                                          <p:attrName>style.visibility</p:attrName>
                                        </p:attrNameLst>
                                      </p:cBhvr>
                                      <p:to>
                                        <p:strVal val="visible"/>
                                      </p:to>
                                    </p:set>
                                    <p:anim calcmode="lin" valueType="num">
                                      <p:cBhvr additive="base">
                                        <p:cTn id="7" dur="500" fill="hold"/>
                                        <p:tgtEl>
                                          <p:spTgt spid="54276"/>
                                        </p:tgtEl>
                                        <p:attrNameLst>
                                          <p:attrName>ppt_x</p:attrName>
                                        </p:attrNameLst>
                                      </p:cBhvr>
                                      <p:tavLst>
                                        <p:tav tm="0">
                                          <p:val>
                                            <p:strVal val="#ppt_x"/>
                                          </p:val>
                                        </p:tav>
                                        <p:tav tm="100000">
                                          <p:val>
                                            <p:strVal val="#ppt_x"/>
                                          </p:val>
                                        </p:tav>
                                      </p:tavLst>
                                    </p:anim>
                                    <p:anim calcmode="lin" valueType="num">
                                      <p:cBhvr additive="base">
                                        <p:cTn id="8" dur="500" fill="hold"/>
                                        <p:tgtEl>
                                          <p:spTgt spid="5427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54277"/>
                                        </p:tgtEl>
                                        <p:attrNameLst>
                                          <p:attrName>style.visibility</p:attrName>
                                        </p:attrNameLst>
                                      </p:cBhvr>
                                      <p:to>
                                        <p:strVal val="visible"/>
                                      </p:to>
                                    </p:set>
                                    <p:anim calcmode="lin" valueType="num">
                                      <p:cBhvr additive="base">
                                        <p:cTn id="12" dur="500" fill="hold"/>
                                        <p:tgtEl>
                                          <p:spTgt spid="54277"/>
                                        </p:tgtEl>
                                        <p:attrNameLst>
                                          <p:attrName>ppt_x</p:attrName>
                                        </p:attrNameLst>
                                      </p:cBhvr>
                                      <p:tavLst>
                                        <p:tav tm="0">
                                          <p:val>
                                            <p:strVal val="#ppt_x"/>
                                          </p:val>
                                        </p:tav>
                                        <p:tav tm="100000">
                                          <p:val>
                                            <p:strVal val="#ppt_x"/>
                                          </p:val>
                                        </p:tav>
                                      </p:tavLst>
                                    </p:anim>
                                    <p:anim calcmode="lin" valueType="num">
                                      <p:cBhvr additive="base">
                                        <p:cTn id="13" dur="500" fill="hold"/>
                                        <p:tgtEl>
                                          <p:spTgt spid="54277"/>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54278"/>
                                        </p:tgtEl>
                                        <p:attrNameLst>
                                          <p:attrName>style.visibility</p:attrName>
                                        </p:attrNameLst>
                                      </p:cBhvr>
                                      <p:to>
                                        <p:strVal val="visible"/>
                                      </p:to>
                                    </p:set>
                                    <p:anim calcmode="lin" valueType="num">
                                      <p:cBhvr additive="base">
                                        <p:cTn id="17" dur="500" fill="hold"/>
                                        <p:tgtEl>
                                          <p:spTgt spid="54278"/>
                                        </p:tgtEl>
                                        <p:attrNameLst>
                                          <p:attrName>ppt_x</p:attrName>
                                        </p:attrNameLst>
                                      </p:cBhvr>
                                      <p:tavLst>
                                        <p:tav tm="0">
                                          <p:val>
                                            <p:strVal val="#ppt_x"/>
                                          </p:val>
                                        </p:tav>
                                        <p:tav tm="100000">
                                          <p:val>
                                            <p:strVal val="#ppt_x"/>
                                          </p:val>
                                        </p:tav>
                                      </p:tavLst>
                                    </p:anim>
                                    <p:anim calcmode="lin" valueType="num">
                                      <p:cBhvr additive="base">
                                        <p:cTn id="18" dur="500" fill="hold"/>
                                        <p:tgtEl>
                                          <p:spTgt spid="54278"/>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54279"/>
                                        </p:tgtEl>
                                        <p:attrNameLst>
                                          <p:attrName>style.visibility</p:attrName>
                                        </p:attrNameLst>
                                      </p:cBhvr>
                                      <p:to>
                                        <p:strVal val="visible"/>
                                      </p:to>
                                    </p:set>
                                    <p:anim calcmode="lin" valueType="num">
                                      <p:cBhvr additive="base">
                                        <p:cTn id="22" dur="500" fill="hold"/>
                                        <p:tgtEl>
                                          <p:spTgt spid="54279"/>
                                        </p:tgtEl>
                                        <p:attrNameLst>
                                          <p:attrName>ppt_x</p:attrName>
                                        </p:attrNameLst>
                                      </p:cBhvr>
                                      <p:tavLst>
                                        <p:tav tm="0">
                                          <p:val>
                                            <p:strVal val="#ppt_x"/>
                                          </p:val>
                                        </p:tav>
                                        <p:tav tm="100000">
                                          <p:val>
                                            <p:strVal val="#ppt_x"/>
                                          </p:val>
                                        </p:tav>
                                      </p:tavLst>
                                    </p:anim>
                                    <p:anim calcmode="lin" valueType="num">
                                      <p:cBhvr additive="base">
                                        <p:cTn id="23" dur="500" fill="hold"/>
                                        <p:tgtEl>
                                          <p:spTgt spid="542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248525" y="635476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27</a:t>
            </a:r>
            <a:endParaRPr lang="en-US" sz="2000" dirty="0">
              <a:solidFill>
                <a:schemeClr val="accent4">
                  <a:lumMod val="40000"/>
                  <a:lumOff val="60000"/>
                </a:schemeClr>
              </a:solidFill>
              <a:latin typeface="Arial" charset="0"/>
            </a:endParaRPr>
          </a:p>
        </p:txBody>
      </p:sp>
      <p:sp>
        <p:nvSpPr>
          <p:cNvPr id="6" name="Rectangle 2"/>
          <p:cNvSpPr txBox="1">
            <a:spLocks noChangeArrowheads="1"/>
          </p:cNvSpPr>
          <p:nvPr/>
        </p:nvSpPr>
        <p:spPr>
          <a:xfrm>
            <a:off x="19050" y="557213"/>
            <a:ext cx="9144000" cy="80962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0"/>
          <p:cNvGrpSpPr>
            <a:grpSpLocks/>
          </p:cNvGrpSpPr>
          <p:nvPr/>
        </p:nvGrpSpPr>
        <p:grpSpPr bwMode="auto">
          <a:xfrm>
            <a:off x="927100" y="2058988"/>
            <a:ext cx="3659188" cy="3973512"/>
            <a:chOff x="927100" y="1919213"/>
            <a:chExt cx="3659188" cy="3973587"/>
          </a:xfrm>
        </p:grpSpPr>
        <p:pic>
          <p:nvPicPr>
            <p:cNvPr id="14" name="Picture 8" descr="Aboriginal dancer"/>
            <p:cNvPicPr>
              <a:picLocks noChangeAspect="1" noChangeArrowheads="1"/>
            </p:cNvPicPr>
            <p:nvPr/>
          </p:nvPicPr>
          <p:blipFill>
            <a:blip r:embed="rId5" cstate="print"/>
            <a:srcRect/>
            <a:stretch>
              <a:fillRect/>
            </a:stretch>
          </p:blipFill>
          <p:spPr bwMode="auto">
            <a:xfrm>
              <a:off x="1209000" y="1919213"/>
              <a:ext cx="3005253" cy="1999650"/>
            </a:xfrm>
            <a:prstGeom prst="roundRect">
              <a:avLst>
                <a:gd name="adj" fmla="val 8594"/>
              </a:avLst>
            </a:prstGeom>
            <a:solidFill>
              <a:srgbClr val="FFFFFF">
                <a:shade val="85000"/>
              </a:srgbClr>
            </a:solidFill>
            <a:ln>
              <a:noFill/>
            </a:ln>
            <a:effectLst/>
          </p:spPr>
        </p:pic>
        <p:sp>
          <p:nvSpPr>
            <p:cNvPr id="48140" name="Title 1"/>
            <p:cNvSpPr txBox="1">
              <a:spLocks/>
            </p:cNvSpPr>
            <p:nvPr/>
          </p:nvSpPr>
          <p:spPr bwMode="auto">
            <a:xfrm>
              <a:off x="927100" y="4078288"/>
              <a:ext cx="3659188" cy="181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68263" indent="0" algn="ctr">
                <a:spcBef>
                  <a:spcPts val="700"/>
                </a:spcBef>
                <a:buClr>
                  <a:schemeClr val="tx2"/>
                </a:buClr>
                <a:buSzPct val="95000"/>
              </a:pPr>
              <a:r>
                <a:rPr lang="en-US" sz="3200" dirty="0"/>
                <a:t>First Australian Aboriginal Genome Sequenced</a:t>
              </a:r>
            </a:p>
          </p:txBody>
        </p:sp>
      </p:grpSp>
      <p:sp>
        <p:nvSpPr>
          <p:cNvPr id="48135" name="AutoShape 17" descr="data:image/jpeg;base64,/9j/4AAQSkZJRgABAQAAAQABAAD/2wBDAAkGBwgHBgkIBwgKCgkLDRYPDQwMDRsUFRAWIB0iIiAdHx8kKDQsJCYxJx8fLT0tMTU3Ojo6Iys/RD84QzQ5Ojf/2wBDAQoKCg0MDRoPDxo3JR8lNzc3Nzc3Nzc3Nzc3Nzc3Nzc3Nzc3Nzc3Nzc3Nzc3Nzc3Nzc3Nzc3Nzc3Nzc3Nzc3Nzf/wAARCACCAMcDASIAAhEBAxEB/8QAGwAAAQUBAQAAAAAAAAAAAAAABQADBAYHAgH/xAA/EAACAQMDAgQDBQYEBAcAAAABAgMABBEFEiExQQYTIlEUYXEyM4GRsRUjQlKhwQclYnIWJJLRQ0RzgqLw8f/EABkBAAMBAQEAAAAAAAAAAAAAAAABAgMEBf/EACERAAICAgMAAgMAAAAAAAAAAAABAhEhMQMSQSIyEzNC/9oADAMBAAIRAxEAPwCs2UQ/Zsv0pzTgRcA9sVJgQJpUhx1NNabgyL9KzWhsKGuGVTwwyKcI5rk9aGIY+HiJzsX8sV6sMYHQ/wDUacxT1vbS3DbYkZj8hxSAjJEgOdo+uKkxii9p4ZvpsF1jjU93bFE4vCWPt3ij5BKfVhZWridbW1eZhkIu7FAYfF8sz7VtwnszGtA1fwo76bOkEwlcoQFIxms/0zSILOSRdQVQznaUc4K02qIk6H9Q12+t5Y1RowrrnIXpRpLyWbw610zYl8oncOMUF8YLBBp9q9uU7qQp54olD6PBm7OR8OTn8KEKNlQtp7mZ0kmnmMW4b2LnFaHavZTQIYI0cLjJxntWUR3J8sRhyU7gUUstUkhjKQySpu/lNGSi+alKjalp6Kqghz0+lRtXES60fPlVE8rucE0A8OSXV34ggaXznQAks6niiviS6gg1VY7i0FwSo2jOMU02nkVWgFPrsi36NCGeANhgB1Aq1eFSZYLibaQjylhuqs3V3aLMyizQF+Au7lTVl8GsJLOb0FB5hAU9qblY0qC13dxWm3zScscAKMk1Ak1pACUt5DjvxUXxiqeTbl5TEN5G4HFVR78LEIRKHfkA560qbHZYk8QpqE8tn5BUlCQ+ar+h3uLeeCcgbWO0nvT/AIXcz6nGrRNkAhjsOCKu66bapylvGO/ShOskzgpKintPALLCQvK7dAF6UAl0jUruTdHZuq9lIq/avqUWlvGqW3mPJ0C4ofb+IZZpGT4cR7R3PWh5FGCieeEtLu7K3dbtdjMcgZpV1aa3dSXpimRAmD2pUFjVyhi0QcclscVC0vPxHei2pbRosA7s+aF6av8AzG4GpWhvYXrk12a52kkAcnsBToRN0fTZNSuxFGp2jG4ir5aaXBp8QSNQp7kckn6134U0r9m6Ujy/fzeps/wjsKlXc6jI6fPFXFUFkZwyjkgD5mmGnZTkHOfY0xPdKOWwfxqDLfRg4GfpQ2CVhF74Lw+aAatZadfTedcRbmBBODjOO9K61ONcg7cUOl1GNl9LACpc0V0Z3qR0G3WJpNPLqABj+XpXaz2d5FshRfhTGQV68e1QEuraWUGfBIYdKlwi0tQ/w4GGBBJySanYqorrazodsCbfRndVJG7ywBwcU2/i6JBmDRkUdtxA/tQ/WrOaIIiu5hJb7A9PJzQ+7Hw6mNWOw4KlutPIJFhtPGN3LeQRiyhjV3Ckg8/pRnX9Am1K+juIrhI8Jg5XJqgxwnz7Ri5y0oyR25q5u0WyZjdTOVPGXOCKeasiUupD/wCHEFyd95NJKhG7y4+h+tF7OZdHgYCGdy7bizkAmgmgXl0BdLFKxXzuMnJ6fOpWoy3E0W3zWkYnG3HAoTvQWllsnXV4mqQr5lrE6ZyA715pK20hnV7SCNoWwSq54oJG0tlGufUV/hFEvDFyL1tQkC4yen4U6aEpXom2uvaSZSkMrBh3CYr26163i1GOxMUrPLjDlsDms6Z2huZcEj1MP61Ntb2W612xeYjKsq8e1IotmtjcsQdXJJIG3mg0fxNveYMbyIeAFXp9atEszicQrsUEsdzLmhWp6mLaJ2F1hlOCFTFADcUE010hEEgABySKVQF1iQyw+XeSMXByCflSoAKa5hbC0jVupzUPSwDMq9zU7xQQkdki5yVyeKGaW371fnS8Lew0fajXhfS31C9Lsh8mIjcx6UNtoHuHCJGSScArWj6FZJa2iDIZ1UZUY4qkiQhdShE2heBwOe1V7ULzywzZAwccnv2olqEhOR3qs3QFzMIQeAcnFU3Q0rOJ5DJFuUcnqOlVu+u5IyQdxJGcYqxGJlO187s8ewoPf2Ek2/0kZH0H1zXPOTZvCNACXUGbg1Hkuty4zxTlxp/lsTlfahxbaSoH9KhFseNwQchTT0GoyxDK8qOqn2qIF3LuNeLgEnNNOiJRsJwXaTkDOFPODmnJPDl5q+PKuYFhXlQV5H40BO+K4yjMAefxo1pN5dQZeF84+0tapmLid3Xgq5htvM+OQshG0bcDNcz2QjlSyublvOyMiMjB/Gj9hPcX3mrdussY2lRtHvRObTYZtRSBR5aeWWO0DJOa0ToynGyjaa7Wd7eRpbzMhk9LKhI6UTla5aLEFpOxxxldtHZ20e0doZr2XepwVDmorah4fDlCJXI67smldBKCbVldez1WQkm0iTPdpQKL+FNMuLUXj3DRZfosbZ7UVsJNKvZ1hhssZGQzCuIUjtNevUQKiGNWxjikijOc2Ki/W5BE3mNsI+ppzTxYJLaytK7XXmp6B0PNaEdNsN5YWkLFjkkRZzTiW0Sfd22MdMRAUwsE6t5sbJJDEzlXOQoycEVW59J1S5eQpayMGP8AFxWhxeYm7FvIWbqWrppLgKW+HAwM/aoAzmy8Kays6u8UaqAcZalWkWdwLqLeq7e2KVKgKv4u4urWM/wx0L0oA7Hqf4ylH7ZVM/ZhoZo78oD7dKCiz2Ku7ERbVKkMWYADGeeTWk6QipYel9wPO4cA/Ssut4DdzxQK0g3SKSFGehzzWo28QtrBIhkBV6ZyT86uOhMgapJ5cTsvLe/tQTS4XaVmY4APrcjjP9zT2s3DPLHDGcYb1nNDLm4kLoittznBHbjripkzSCLSLWB9zMgAxnJ9hVO8TaqokZYio28Dmicut29tpEkdvKLm4QFW2n0r/uP07DJqlWGmXOtGW6ceXbr6mnmbAP0X2+dYSmpOkbxg0rkQmvfNOJHJwM8VF9crsyrwPam7mawW5aK3l8yNTgyAdfp8qc0e5Bu/JjK4YHIIJyvcg9jUO4q2UqbojPceXu38fXtUbzpZ/sAhfej+peHJri2kukdUgDlQTlicHB4HTpVekkZSIEUoVXa3HfvTg+ysXJHq6O0aZpNk7SAAekgD/tU4Nd28Zkt52xjJDKpB/pQ62SSP7Um8Z5yOlFYIpbwpaxAhM7pGx1HYfjWleGMnWS1eFLhr2ykndVD4AJUYBw2M47Vao0/zeP8A9Fv1FV7wvaNBFqPqAUMm1MdcjPH5VZ0H+aQn3ib9a1isGUtlI1O0hPiC684d9wyenFMfH6d8VFGqoFf0Pkck9qser6JdT6hcTxwI4kXAJbG3ig1n4HuBL5l068HIA96pohMM6bptvHexTxrgqpVcHjBrm8j/AM/uc/xW6/0JorY6e9sIwzZ2DB+dQ7xc685/mtf71NDBnijW7rSri3itlTZIm4lhQ7SvEN9f3ZikmRVCk4C9aJeJLGK8vrPz/sLAWK5xuoIBc2skXw9lGF7MrerFDmoyXbRhJ5Hm125eaVFnICHHai3h+6lu2uVmkL7V4JqrtDpv7+Rmm3SNyyjODRPwLe+ff3UIB2qnGRjPbpWn5oP4+kpPtZYNEGIGU/zH9aVd6QvrnX2c0qzR0lJ8WPv8Rz7v4UxUfSMecF613rkofW74nnBIrzSuGUgdqlsrwLSXpsZraQZwZ0DYbb6SRmtYgf8AaGmxSxkYfPK1jGsMqxw7hu/ergZxznvWq+DdQifTEtUbc8abnPzJNXFgRNXsygxGMsOpoC2bWRXkAaZSGjhzyQOct7D9atOsz3E0ptLCHMpG5pWXKovy9z7e3X5UDk8PyvJGJXJd33SMeSxx3NYcjbwjo40lsF+HdKS1kvoLrG2dG4DZIViTjP0OK91RHu7eSykItbWRg77FyXwMBAOwAxyaPX+lGwaG7ALIi7ZwOoX+b8KiXlvbMVkJaSILlSg4Oay411tM6G+1GezeHtgdlh2Ak4LEE/XAqJpMAg1iJWbODuOBjj/8onrNzd/EtHtK7h6QT2/A1FtbdmuobWNwbm6Pl53fZU8E/lVzeBRirNK0O3W78HwrMuPNRnBxj7TE5x+NZrq+ny2d3LIgJQHnI/rWjnxJomi2selHUY5JolwVdxnFZrruoyftCaUhmy52KBxjtVVSVGcpXdkLzlZecc0e8L3sMF0yXStscekhCzZHYAcnPy71WsLI49JjLAHAPfvRTw2/w+tWbpxJ5yqPfnjr+NFu7M5JNZNQ0O0MMMss8W2a4k8wo2DsGAAvHyH5k1Lu7d3likimaJ0BGQM5BpxPMPI2D6mnJM+n3xXRVI52ys3eq3MaSOJbtkjJBK7RnFRY7+9umRU+J9a7humA4r2/mSJpkbtI1c6dqEQLqiAsi9vaojLLsqUKSaFdm/hQFmbexwFM7VI8NyLdrcSyxAXCExlt5bj8aEajqVwYWmlUQyBswtjKsPnRDwDcveNeyShN5k5CDA6VbRDVBm6trO7RHllCyKm0MDyAetC5PD+mMwZ7+447CU4qzG3h3/dITj2peRH2hT8qGr2iequytWuj6LawmFZGZS27LMSc1JtotJs5jLax7ZCNpYKc4o20QxxEv5VyUAH3Y/Kl1W6HSBWkAmadtrBWbIJGKVEILiOUnZ0BxSooZk1++6/vCf5zT+kv61+lD7tm+Lu2I7mpekZ3p9KzZfg74glCx2+T0lBqxaXqgg095U3BFmjkl2dTGMg/lwfxqmeK5G3QBc43Z4o5oVy0UMMigOoGCp6MO4NBfG1Fps0W21JE1F4S7bgBIvH2l9/n1qwMyApJkN6cg/WqHPLFBowu7ZRhY/IR/wCKNcggZ7EcD8KPeHNTTUNBtZ3kDzRRiOY9PWOM4HTNFnRyQVdkGkk+IXdg4yQarOs2UKMfILws7c+W2Pxx07GrBaN/y7beufeq3rUxQy3EpKwxZUDHqkY9Av8AXn51LSeyYWngpGtC3tLlyA7qp53P9s/hXHhfSJtUee+wY1GRGUGME0O1EyajqQiJ2ZYDB7Z7f3rQbO7tdI0zaNsNvEvLtwCcdvekooqcpeFVfwpDYq8zffZyXzzmgF1H+/LNK7t3LHNWHV9ca7ytnEzROcLK3pBPXv8AKqdJdkuS0yA7uceoinVkPATjjimjYNlXHQintDlA1Wy4y3xCA/mOaFQzXDtiEB89S4xUvT5dtwJl4KyA/Qg5oqmT4bZGMn1IcfWnpR64x8jXjSrEqsxwGIA+p6V1Mf3kX410HMZ34mt9SGsXIt7GWWKQghwmR05xXNpZXttG8VpY3e2TDMzAZJxWjYGegpY9qiUFLZcZuOjMv2Z4ldmVLFPJOfRIwqw+BNG1DSluf2hFHGZXyoRsjH5VbgBXuBVJJKkKTbdsbI/eVHvryKxhaacgKtSj9sCoOrWcd/bSQSnCsKpIzYMg8VWdzdpByhf7JbvRrO5STQCDQYRPA0rI3kfY2irAg9P0p6EmCtJH7yb/AHmlXemDFxcj/WaVQWjJrw+q8P8Aq61L0ggomKF3Uufif9TVN0l8MAOmKyosn31pFc7fMQNtrq1TyYjEMBB9kZ6V2zfOud1DEEbDUfhZCskay2zjbNC3SQf9/Y1ddC0zS4Lb42yiEHnHEXrO1gfdc8cnGPlVBsLSbULyK0twDLKwVc9K1LV9NGj6HD8FEZTagFwBy3TL/wB8U4xcmWuXpFpkTTL2AXt1p6SF54FyykY+XH4/rXWoWEd1ByAQpIA+Z60P0+1s575Nb02VpJZC3nITjg4z+g4otcubcsSCY24xRPjcNlQ5o8j+JlWu6fFYX7SRD7uVNvuxzkn59hVj0rwnbeMbmTUdRu5hp8Tbba2h9O7HVmbr1qJrdk9xqbRlcLIfMhPZiMEqfnjNGfCd/HYeE4YYyyybC5Gecsc/3rOLrZvNYwRNa8NaVagrHHGsa8AyAuVH4mqFqXwazMlrAu1SQHIwTVx1S6mmSTzZAQeetUvUVVJSFIPvihu2TbqjmBgqjAAA9qI6Fpj6nqsUEY9DMGlYdFUdT+XFCYW52YJJICgdyegrUvDWmppVgqFR8RJgzN8/5foKqMbZlKVBHxBc/D2MUmP/ADEY/wDlREyCSZSDwMmqh/iJO0fh4urEESoRj3zVjsZA1tA+eSgrqddEcy2OS6rYROUku4lYHBBYcVyNb00dbyL/AKqCWXkQahq3nRIwRhJkqCcYruDWtPnhMsEG5QMgeWBkVnZVhy21WxuJTFDdRu/XaDU1TkZqk+Ip1OnWmoWw2EN2GDg0Y8O6h58Ch2ycc0Jgg6ftCoV+HONu754qYSMj2riZdxz2q0Jkez057lQ3mbVP50/KjWq7W9eB1qfpybIVWoupnk1DdDSA1nKsd5NnIDnNKoUkm24zSqOw6MknYlZMr3ojphYOOwxQ24J8v29dENPOCOc8UigmWpZ5ry3gnuZVit4nkkY4VUBJP5VpnhXwNbRW8d1rURkuDhhAW9K88Z9z8qaVkjn+GWkLBp76pPHiWRisZI5C+4+vIq2TS+o9OetPFlEYVQFjAxgDgChl5IY1Z1JIXritKoRQvG8N14XebV9JlEVnKv7xQPsOf0BPSp3h/XrO+062QuyzLGqMJDzkD9aMXd1DcQvb3EayxuMMjjgisw17Tn0a6nuIGBgbBi55BJ6fhVdlJdZGfV8b7RNGltra9gMbuPMB3IccqRyCPoazDxJc3ml6jJHBKYwG3Dbyue+P+1EdN8RyldomZHAxgNwRTGqT2mp7wQYmiK7s4LYOQScDtwawnxOOTr4+dTVLZXRrN1MGWVkPP2gCD+tQ7i4c7OVO7NOfCeXK6yDoDz0BA4P6imJFJ8vPzqNFPQT8PCJ9Sha6n8kIdysBn1DoOeOv6VpVjdMFCXFzFIQOGEZT+5H41j9zP5DxIO6sflij2j6zPBGquGZccZGQfx7GtI3VnPOWTSb60t9RtxHcrviznAPGalW22KNUT7KjAqmw6xHaxSXAcpEo3MByVHfjvRbTNct71C0MySg/xIen1FUpeMklDjxDOhAInts7T3xxVJsrlUmvYiREdxVBn7PNXGWVP29ZOGBBRkODUS48D6dcXk1zLPMDK5YjdgUJgzyCf9peD5xhd0PGAe4NNeHrhomAHQ4IOKKwafYaHp11Gk5EUiksHbocVF8Oz2j+HjBKrGUE7CO47GiKTZUa9LXBdCRF8tHlfsicmm7m+ijmEUjtFIeikYJqqaXqd3oN3C7wnbMxAdnGAKn+N9Xtn0y3n8yP4t3XbsPOO9WJ7wW6wvrdk+9HHXNDdS1ewLsgu4S2cbd4zVO0XVHkt2DHJArN/EOw6nI4ClvM69+vvWbdopI1i5lUyBlOQehpV7po36TavnJMY75pU+hNmV3P3X/uqdp/b6UqVQyzYf8ACeCI2U0xiQyhwA+0bgM9M1ds+uQdgwx+VKlWkSBk/fIOx6j86ByM3nyjJxg9/nSpVYATUOJuP/vSgniBVbSp9wB9BPIpUqxX2Kl9TOkOCuOOe1Tr5jttDk5LEHnqKVKuif0Zy8f7EMycw2+ef32P6VBb7tPpSpVx+noeA3VusH+1v7VK0snbjJwRyKVKtYaOblDUfNu+eeKrmjSPFf2bxOyMzEFlOCRjpSpVL2CLxrzMpt3ViH/mB5oFJe3RBzczdT/4h96VKqGMGeWSQLJK7L7MxNR57idFwk0ij2DkUqVT/RS0NWNxPLMwlmkcKDjcxOKlWzM+/exbDcZOcUqVUvRIs+jkhGwaol+SZ5c/zmlSqS4+ml+EZH/4atfW3T3pUqVboyP/2Q=="/>
          <p:cNvSpPr>
            <a:spLocks noChangeAspect="1" noChangeArrowheads="1"/>
          </p:cNvSpPr>
          <p:nvPr/>
        </p:nvSpPr>
        <p:spPr bwMode="auto">
          <a:xfrm>
            <a:off x="63500" y="-604838"/>
            <a:ext cx="1885950" cy="1238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nvGrpSpPr>
          <p:cNvPr id="3" name="Group 12"/>
          <p:cNvGrpSpPr>
            <a:grpSpLocks/>
          </p:cNvGrpSpPr>
          <p:nvPr/>
        </p:nvGrpSpPr>
        <p:grpSpPr bwMode="auto">
          <a:xfrm>
            <a:off x="4648200" y="2078038"/>
            <a:ext cx="3538538" cy="4200525"/>
            <a:chOff x="4648200" y="1938034"/>
            <a:chExt cx="3538538" cy="4200829"/>
          </a:xfrm>
        </p:grpSpPr>
        <p:pic>
          <p:nvPicPr>
            <p:cNvPr id="35859" name="Picture 19" descr="http://cdn1.spiegel.de/images/image-273904-galleryV9-pjop.jpg"/>
            <p:cNvPicPr>
              <a:picLocks noChangeAspect="1" noChangeArrowheads="1"/>
            </p:cNvPicPr>
            <p:nvPr/>
          </p:nvPicPr>
          <p:blipFill>
            <a:blip r:embed="rId6" cstate="print"/>
            <a:srcRect/>
            <a:stretch>
              <a:fillRect/>
            </a:stretch>
          </p:blipFill>
          <p:spPr bwMode="auto">
            <a:xfrm>
              <a:off x="4930600" y="1938034"/>
              <a:ext cx="3008711" cy="1975018"/>
            </a:xfrm>
            <a:prstGeom prst="roundRect">
              <a:avLst>
                <a:gd name="adj" fmla="val 8594"/>
              </a:avLst>
            </a:prstGeom>
            <a:solidFill>
              <a:srgbClr val="FFFFFF">
                <a:shade val="85000"/>
              </a:srgbClr>
            </a:solidFill>
            <a:ln>
              <a:noFill/>
            </a:ln>
            <a:effectLst/>
          </p:spPr>
        </p:pic>
        <p:sp>
          <p:nvSpPr>
            <p:cNvPr id="48138" name="Title 1"/>
            <p:cNvSpPr txBox="1">
              <a:spLocks/>
            </p:cNvSpPr>
            <p:nvPr/>
          </p:nvSpPr>
          <p:spPr bwMode="auto">
            <a:xfrm>
              <a:off x="4648200" y="4081463"/>
              <a:ext cx="3538538"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68263" indent="0" algn="ctr">
                <a:spcBef>
                  <a:spcPts val="700"/>
                </a:spcBef>
                <a:buClr>
                  <a:schemeClr val="tx2"/>
                </a:buClr>
                <a:buSzPct val="95000"/>
              </a:pPr>
              <a:r>
                <a:rPr lang="en-US" sz="3200" dirty="0"/>
                <a:t>Genome Of World’s Oldest Woman Sequenced</a:t>
              </a:r>
            </a:p>
            <a:p>
              <a:pPr>
                <a:spcBef>
                  <a:spcPts val="700"/>
                </a:spcBef>
                <a:buClr>
                  <a:schemeClr val="tx2"/>
                </a:buClr>
                <a:buSzPct val="95000"/>
                <a:buFont typeface="Wingdings" pitchFamily="2" charset="2"/>
                <a:buChar char=""/>
              </a:pPr>
              <a:endParaRPr lang="en-US" sz="3200" dirty="0"/>
            </a:p>
          </p:txBody>
        </p:sp>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48525" y="636111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27</a:t>
            </a:r>
            <a:endParaRPr lang="en-US" sz="2000" dirty="0">
              <a:solidFill>
                <a:schemeClr val="accent4">
                  <a:lumMod val="40000"/>
                  <a:lumOff val="60000"/>
                </a:schemeClr>
              </a:solidFill>
              <a:latin typeface="Arial" charset="0"/>
            </a:endParaRPr>
          </a:p>
        </p:txBody>
      </p:sp>
      <p:sp>
        <p:nvSpPr>
          <p:cNvPr id="49155" name="AutoShape 2" descr="data:image/jpg;base64,/9j/4AAQSkZJRgABAQAAAQABAAD/2wCEAAkGBhQSEBQUExQWFBUWFxgYGBUWFxcUFxQXGBcVFBQXFRcYHCYfGBojGRQUHy8gIycpLCwsFx4xNTAqNSYrLCkBCQoKDgwOGA8PGiwcHyQsLCkpLCwpLCkpLCwpKSwpKSwpKSkpKSkpLCwsKSwpLCksLCwpLCksLCwpKSwpKSwpLP/AABEIAOQApQMBIgACEQEDEQH/xAAcAAABBQEBAQAAAAAAAAAAAAAFAAMEBgcCAQj/xABAEAABAgQEAwYDBwEIAQUAAAABAhEAAwQhBRIxQSJRYQYTMnGBkQehsRQjQlLB0fCCFTNDYnLC4fFTY3OSotL/xAAZAQADAQEBAAAAAAAAAAAAAAABAgMEAAX/xAAkEQACAgICAgIDAQEAAAAAAAAAAQIRAyESMUFREyIEMmEUUv/aAAwDAQACEQMRAD8AZ7HKBkC0WYyE5dIzXAMaKJYSNoNHtIrLrEpL7HqRxOUU0VntmoCewDWgBE3GqnvJxUYhpjVHozSVOhNGz9gpiTTI00EYyTFt7M40USwnMzRPMtFMUOb49G0JKG2jrvUcxGaDtEr88d0+LrmKCUEqUdAm/wD1GXk14NP+P3JGjmpRzEcrrkDcRVpVIUDNOX/Skv6E/tDczGAPCB56/OF+RvwSeCKenZZziI5D3/SOTiief1il1GPKvxW3OnzgZM7UJ/8AI/rm+kMuTB8SRoBxpOyk+Udpx9DX1jNJnaIEeIeY/WPZGPBaSPxDQC7sNPXaG4y7QVDHdM0hXaSXzhtXaiXGeyO9mBwlv9Vv48R6r7Qj/CJHS7eYhfuzR8X468s0VXaxENq7XpjNO/qTpIX7R2mRWnSQfeG4z9gr8ZezQ1dsBDau2QiiJwmvP+EB5mHk9mq8/hSPWO4S9nX+MvBcT2x6QoqY7I13NPzhR3B+wc/x/wDkpMrDp34UK9oeGG1JFkqjYaWhQ2kSjQo/KIr8hjtowaqw+cjxpMFMO7F1U5IUlIAPMxpHaKgT3ZsIM9nZo7lOkVUrRKWjN6X4XVCvEpI9zBem+Eit5p9BGifaesNTcRbf9veFnKlbOjbeinyfhWgEBUxR9YOzZMigld3KTc7C6lHmo8o6qsaSgOVEnYD9zFfnVyiTMy32Bs/qYzNuZphB3sWJT1M8ws/p6AQK7xS9Bbr/APneHu7WtWaYAH0SHdXVzdofnVfdp4Q6vYD9hHVWkWuyLPw1AZU5VtWUR8kiw9YiVk+RlYSyrdsrepAFh5xxMkqWpz97MPohHp05mCVBhWW6mWddOBJ5gfjPUw1pdi7fRU6rBZiwVoR3aRuqwPygTJnTJawxFjqkgxplXNCeIkeuvtoPK8VHHu7Up2ZX5rJHqAzxWE7JShQbwzGFZXKSOdj9YM02KXd29LeoNoqGAoUl/EB+YOpJHrdns4dtxBQrWg6uD8+nQwkoq9Dxetmg0GJoULpD/XqImfbE/lij0VUQzHTT9oYxftiZBZQhob0RnCnaL/8AbhyEL+0OgjJ5nxM5CGF/EteyYpwJUa//AGgekeRj4+I8w7Qo7izqRqtLKiX3UR6U2iYkvGYeRBrqILS0DEUakBkmLCoRDnMlySAOZLQydAQLTLVuS0D8SrRmSm7/AJQ5PmeXmYexPFg7JNhuP0gaFAB3CX1a6j5k3MJTmzTH6IkBILaAg9P1ghImygOIuRoAXP7CAARnPCG/zKv/AAQWRhwEvxE/6eEE7s1z5wVHjoaUrRArsSQVFKQXOrP6XOvpHMns+pfEXY6cz5D9Y9lTJMuZ4QpRNkDjUo9EjXzJAg9TVc2c+iQNQhmAH5pn6J94L0hbB8nDMgZvMNc9Vc/WI+KYzKkBlm+yU3J8+UHq1AlyiOmYty5RQjghnT1zJt0uDl56sl9h0iUYp7kU5OtELE+0C5l5acqef/MVKqq3J366/OLV2qTlQwDOWAGiUhtufLk8VRUkqHWNmOq0Z8l2H+zGJLlng406lD+hKerRZZqwtLoLpJZ/xS1HQLHJx/LxQKBJlrH8Ii2yqsghSTmcDMNyP1gTj5Oi9bCFPPsH6g9Dr+8MY5SidKfcWNvaGJq3cp84lUNXm6hQ9/4YTrZTvRnE6WxI6w2Uwd7TYV3SwRobj3gGY1J2jHJUx+nTaFCk6aQo4437DqhxeC0kwPlUISbRKXPCElR2jFNUyn7dDOIYqmWcoGZXLRv+YD11QpYdRAHJhbzgfOUuZMzm13A5D+XieqQmfJzOzcKmsx1SoeY+kT7NSgolfrEpSXaWeqlk/K8NkcOeYoZdWSMoPQDVXrDyezAScwOflmUCPXQiPZNASp1qCuQsR6NaLqa8COLY2itygKI8kchs/WJhpVzQFLtveyUjQW3H1jylw3PNc6JDv5akfSLFheGEsVc7DX+AQJSS6OS9g3C8ADuHAbiUzFX7Pyi4UdAgICQGSLnq0NTmQhhqf57mGZtQyQByiTlXYGnLoi42cztuoewL/oIFSpA05qUo+zD5D5wQqS/RusQSGJibkaIQ1RXsdwwKAcaufc/8RUayhCSAzWN+uv0jQqxDs/KAGMyQWI2/6i2KQckCuSEoWyVHKr8K+Z2zRGnz1IUdrlxyO5HnyjitllJPp/PlHiJpmC/i0PUbHz0jSZGT6TEH5dX0MTETGGZOj6ddweu8VdFQxY2MEaPEshNnG4+kc4nJlhx9CZlPmOzEHcPY/NoocxDRd0zBMkLCdGUR7OR7iKQs3g4vKBl9j0nS8KOZTNCihE+iyljA7FZxK0I2Nz/PeCtSIH11NmCVbpPy/wC4yZUUwvZXsbq+6lADxKfZ7DT9YG4TWTB4iz6gmzH892HlD3aGYCsZlZUgNYOXLEt1tAOtrmQruwQkM6jqdg3WBjWjRJsstROtwlJ9AR1aGJcwqIF/oPaKFh2Izs9nKQdP3aNlwnBAZKSU8RDnzgThwGjkTWzyiyJCWS5UWGz5X+UGpNU+jekCpmDTAUrzDh2A97xGqKCbLIWg216g+W4gRi/JKVFkXTA73iBNksICp7RT3Zk+d/oYI02IiY45QMkBoNjRlQyqReJ6VWPpDOa5faIcTSpAerkuC0Aq2UQkvFqqFCAeJy81hDR0UbtFHxOUWBgPSzMs1PUiLhiNIGy7mKkuXkmeRjdB2jFkjTIlXaYptMx+sdLLAEQwqc6i+5P1iV3fC/L9bxQggr2Xmn7xOxSfTb9Yr85LE+cWbsuoJJH5hy9W8zeAGJoaYpPJR+pgR/ZhyL6oal6Qo9kptHsOSR9DIqe8SCOUODwnext6QPwmSUykgwTVZJJ/j2jNk6DHsyztPWJTMVYkpOzNve46RWqjGVzWDAj8uvudSYP9sJLTlPuC7eX7PHPZvs/lR3kwa+ENtzMdFqMbNnFylRx2Gw+ZUVCErDS0nMoAHQX36tG6JSEpcsw+QivdjcOCUZ8oBvfpFknykqFxAb5bIyVPiVDE+2CzM7qSkkmybZQealLIOVPQBz0ipYn2vqUKAUUElS05EmYCnKzKKicrKct5XjT5kiUxBAbyf9IrmMYPJUXAQT1SXHtHclWxkrf10CMFxxM3hmhlHSzG4s7WvsreLFSUBPg9Yry8NzK5HR2094uOAUvdouCCdbv/ANQnbKzXFf0bqUCWhveK7UYoAF3udIsONzQEmM1xHFymawAbZ3v6CEW3oaKqNs4xXFJyhwOD01gWirqxdlHzgrNxVKZXerTNIYkEFElCmIBCATmWb+zw5hvaSXNYSyQo6S5rcX+lY3i+0uhdN1YFOIzAR3gcEsbXAhntHTJSkFIseUW+XNTOBsAUliki4I1Bir9t1MhIECMraDONRdlR7tzBedKanRzUon0AYREoqUrUG21gnjMsIRKTyF/U3i0nszxVIiJnGW6h+UQKnzSpRJ/f6wYxJf3QIFi3ysYBqMNEnkfgfpxaPY8kKtoDChiZ9FqTpCqkFUpSRYlJbodvnAunxoTFMIJpXGbI9DRRSsRoEz5gCrE2L7bAGD+KYN3apY/CWBb8LMIjYvOlS6yTpmmEBY2YkgHoXJ9otasPIACnUNAdwOR5xLdG6M6pk8U4QcqRYM3lDwk5oYRMcv5axIkz2MUVNmXdEebTBOzRCm0j7wXralMBajF0I3hJpLyWx3LwdyaJALkOYlG0e01VmSCQA8JZcx1HdvYDx1DiKVVUYStyAQeYi74utzaBE2kSoEWPMRn5cWbYq4oDVOFomoykAf5Ta/MEdIEVHYm3Cct3CtWbRmaLN/ZawGSXHI3aOE0KhqSnye8UWV+BXjTewFhkmZLmKExQKiACQPE2ij1axgN25T4PP6RdZkgeY3eKd2uTxIDWEPjlcrEyxqNArC1BFzqS3pv5P9HiNjFVmXfa37x1UyygA87v1gHMrCTzEaYq3ZjnLjphSkqEgZVjMg+48oYn0qH4CR0W5PyDRHpprlusWCThvAlwXaC3xAlzQClpaPINLwonRJhR3NHfEzVaGmCDBYzIHk8US5Wl4zTYEjO+285ZnqUHDsx5AAAfQxoPYjtqiqkhEwhM9AZafzNbOkbg9NDFT7YhDFg5P1/4jOagKSqxKVDQgkEeREUx7RWSSPpYTszkaPDE2e0DOxhP9n05JclAJLuSX1J3idWlkk8hE5Ojod0BcWxUiwck/PyjzCcCUtWedfknl5x5QJTaYeKZMJyj8iOfmecWakQAmFhG3s0ZMnFUiPOqO6YZSRzF2HWOplWnu+v6Q5NtFcxWvyuwb6Q8tEoLkdVVSCdYCYzV92tCknWxaIs+YV7keVjDE+WSGPzvEePs2rXRYaGvCgInLU4im4dPKTl5fTaDsuttEnGmM1exVSWcxVMTkhaVqPK3vFgxSocMN/4YDzpWYZTpy5xWGicleis4vLH2ckfh/ZoqEpN4uHaqaEyggWKjp0GvzaBHZvA1VE8SxbNqfyjcxtg6jZ52eNzSCvYTsuaiaZih92g36nYfrGjjBE8oNYXgiKeUmWgMlPuTuT1iQacRnlPk7AnWkV44QnlCg6qQI9hR+TB0wcUTZItEPO5ghIS8GfYi6Kf2jl3J82GusZ7XJdR5vGk9pKQAqc6+kUGukgG14fEy0ujXfh7UheHSgPwun2P/ADBfFUPKUBqbe9oz/wCE+LhK5lOo+LjQOo8QHpeNJVLcjzeFmtixdOwDP7PrUTkmKQUpASUtt5gxxJrZsuWM8x1p8RIASq7ApbS2oi0BN4jT6FCvENd4aMSiyJ/sDqmuWkHvE8ri4vs8BKqslk3/AJ7QVq1qlpKUnMk879IrNbJBI4QGABYm/M+sLJF8cf4dTamW9jEedNSXYiIdTSE5sqQCQACbs3SBdJ2UAJUtSlKPVvkIXivLHuXVBNSfvEEbgg+zxMC2jmhpmVfRAb1Ov0jtnMI2MtEbEKtKBmUdwB1JLAQxU1yEJKlEJHX9OcVbt3ibzEygbJ4lNzPhH85xVl1K1EZlFTaOSW940RxWkYZ/lKMmqsn4tihnzivQaJHIDSL98MJSR3i2ckAdQNS28ZojWLj2NnKTMBQWIa3PpFci+tEINybbNnkrdMekRGw6oC0gs3OJUYzmNqEKGKytQhs6gl3Z92hQQ0DKMOBBalTAzDU2gxTphp9g8EbGsM76W3KM5xXAlIdSklgSxY35RraUx5MpUq8SQfMPDLRynWjAaGsmSKmXMQ4UlQI68x6hx6xvmG14my0TE6KAtuk7pPUG0AMZ7HUxSqblyFAKnHJIKjbyEUT4cdrJyq8ylrdM7Oog6BYGYEcrODzYQ7+yv0cpLo2lURJztHcufz1jpc0QvY60AK1Ze4gTP6xYqsA7CAtVLBMRZtgweUiOVaQ+uWBEWcuEK2NhVmG9zEbEq5MmUpatEj3Ow8yY6rK1ElBUtQSnmf0G5ii4niqq2YyUqEiWXbdR0dTfwPFYQcmRzZVBUuwNXpVMeaXKlElXS9h09YhpIOsWM0YX4U3Vql7WtwnmOvWBdbh+VZIFnuC7jnreNqPLcd2RBBjBMUMpYUL8xzEBJn6xMpgY6W0PB7Np7I40ialTFtLHmdWiwTJ0Y92cnkGy8p/mxjRsIkKUMylONtgYwzVM0OFrkQ+1a3Mv+r/bChztPI/u/wCr/bHscujl0FMJk8MF5KYYp5DRMlS4Zu2Zx0CPY9AjwmGFA3bGdlw+qP8A6Kx/8mT+sYN2bxDua6RM2E1IPkeE/JUa98VMQyUGVJ/vJiUn/SMyiPdIjDZ0sg/MGNGOP1Eb2fTb5tCx0eB9diPdqyrt11BgD2e7Wyl08pa5qEnKAoKWlNxYliYaxz4h0aC3ed6RtLGb/wCxYD3iPxs0xmo9hOfjSTvA+ZXvvFCxv4jGa4lSUyx+ZRzK9gwEVSoxWas8UxR6OQPYQfh9j/6ox6RrFZjKEeJaU9SQIrGKdvEJBEkZ1fmLhI/VUUNRhQyxJEZ/lyfWiTX4jMnLzTFFR+Q6AaCLPgWGJMlrZvEwcqUCMpZJZJIzBk/uIrOF0feTUp21JLsAL3a7ReU0bIs2jfmvmAvuksCMpGr8hDsnjt7Y3Pw5SFly5DOpWVwRbQ8k89yIgzU8CszsQSNDro+4G5NyXEGBKmJHCp0Eg9dgAlizl9iXDC0KoqM+YqltlzJ4SEukDf8A8l30PL0BUqM7CznCQHcWbeLN2e7JLXmdNrX9xA+fQucwDWCsrZcoUWSdBZyNH0i14D2lmSAnN95LsC9li2xFiOh92gT5NaDFpBzCuxEpABXxGLBLlJSGSGAhUdcmcgLQXB9weR5GHMsZH/QuTfYC7RJfu/6v9sew/jUl8nr+kKBY66LCiO1zGGj9BvESfOCQTmZrk3AG+v7xGnzCSniZg5Yk8gzDdwqN0cPswPJ6Js+qITmdLaM9xtpzuPaIiqpZSCWN3GgDC589QG/aGKmozqIDpTdsuUPrYDXM4PsYUmebKKi12QdDdwW2LXiygkI22Vn4j02eiK2KcikEAgDVRBLjUEKDNGPzVERs3ajFGlzEnIcwNjqACxISoMoO/oDyEY7UoBJHL5coYKIqlHpHBMerlHzjgAwpx6EwssesY5JgHCVHJjoJg12YwL7TOANkJYqUdHJ4UO4Yq0eBR1WS+zuEqCe8I1IA3a4yhgXclgARvyiz1ctQbUKGpAN2D8J11KQS/wCVg5MTZlKypiUqWMrsmwSkPwo5ABOa7pICTuBHVKT3jJGdRsC2YahyLm+ZjcAhgXLXRo0R0iBSyy+Vh1s91BQcuBYEgX8TnR0mO/siyApLFIB5uSbEk2cWuWv5uCW7lR4BLYFr5VmwKuFLHq+jcTXsBKxaUZFOtSkpSAEhLy3CyQEhO+Vyd3fq1u4ncisUNL9omKAbMFO+YscpGoYEpLKZhz5QVKQkFnUpNlAuliLBnFnc2AJs2hh3s7hKZclPE8+6yC4U6vCm4a+rexGsPLlB7ZW0zKUQA4LPueF7Nd4NHJkOi7QLplgkEpUeJIY5hoFOLBQb+bXXDcakzwO7WCWfKbKDauIr0nCUlKkAlWgci5VqClwbMG/6jgYQnM6SqWoWBQ7ltgRpvaJTxpjKVlkxFL5fX9IUCE11RlGaUZnIpBNtszA3t84UZ/jkUQcl1JIzqGZ3ypUxQRfQ2to2a948RUkhagALEXzJSDplJe1h4usMKxJLhICSVcIbh4eivy+erttExSnKg6fAXABGVLEXG/k8epR5zGETSokAOQbpUyuRdCibl+uxEM1c7KgrIIy6OymdgwJDhipt4dSvKhgGZI+7u5e5U2jWHUF4SpibBKXykM5JvfMQX5NY67OYASsdox9yoqzgqAIUlCUubjIoNm4nOrvlP4Yy3DqA1VSqWg8a/A/4iNEnqWbzjR+3FcpFOtjlCmLAMkksA1nGij1cszFJy2hq1SZyJiCykKCgeovHPY/QyqUQWLhnBBsQRqCObiG+8841WdgFJjINRIWKeqIdaDeWtW5UBxIJ/MHB3EVPEPhliEs2plrH5pRE0N/SX+UTU7GcWiqZhyjnPFhkdga9RYUc9/8A21D5mLVhXwJrZgzTjKpk68asym/0of5mDYpnFPIUtaUJGZSiEgDcksBG4YH2XEilQiWAFoSrvFpuVqtna7Egg2L2s14C4F2SpKeqUqTONQaYcc4hIlmcoMiXKAOqQFqzObgDrFwo1AIzqQeJlKQdglIZSeHW2hBfMGPIo4ASsIuAQBlTn4QUgMnUNmCRwJDJILDR0sZEih7tluQyQCQlICtAAPEwB0SOY1ghLpnIloJEtaksgKvwkZnUFBiFbXcGxB14nlKUlSlMHYBgq/FlSAOEFr24XsC5gUPZGqJ0wFKSVuXAytvcXa5blufxXEDK+l+0VVOh1AKWqYtAPCMlxYKIUrwj11Nm5xjtBTkK7kfaVaMl2TmygrUvS/h5l9jc89l6Cc8yYQysoTkSSQhJJbU3LMQQbPACHGchuNO5FyVl0+NRtZiEv+HyMcVNHlGR+FJuWNyTwpJAJCcoN7i6uQgkuTlQAsJUE2KrpKVBhd3JIYnX6CGVUichCQxSpr3DlWt9sr7763jgWQisLKcyAwDAHOClnFwDZ+DXR06QpLo4UlgzEn8JLsRuHykuQRcR6rASV5kKK91PqXdWp1/CLPp0jydMSPwm5a5cLdrhQcKGUFyLOq8K0OjiqrFoLpliY+uYqcFgfw+fyhQ3NSoGwSSbnxi/XKoXd+e2kKEHDVECC+YMCxBIJUs3IKTZxw6bC28SDPLa5XIsczMNPDvb3iDhqnsgq5KCkqQznTKkl2BfT8RbRomSLrSAEEuWAckkt01LPzIuHYxqMTEZGYuopJYMz331Nxq97M2msOKl5eaSCLs7bOX6AO7632McrmMlSZd1gAWIUxc+JWhbYi3zTEdaSkpYlRBzK0CTme3CGZid2H+YWHBRQPiBPKU5MzOpyhySW1JBD6hIe10MRwuc9mBr6RdviOo/aL/iGYaXBCWLuSxTlblpeKIRmV0EAYeo6uYhYXLUpBGikkg+4i5Yb8Vq6SGUUTeqwyvVSSHin6Q0FuSdtIVxT7CmX2d8aa4nhEtI5cSvmTAzGPiVW1CMsyaEoILpQMuZ+Z1MVVJctEmgpe9qJUsPxLSCwKiA92A8Ra8dxSO7NZ7FYL3dCjOCkr+8uQAVKS6S5ICWTkSC4upRuIKpnkLY/wCGLEgKbnndgVALIcgO3ih/Dp5SoJUAUBIvYtlVkORYZiSRwuNHYvEsJGQkAMoujKClJBcDi3JU5ex3LiCcDqlMxThACFG33ibFQIu5FzYsxCgEuCqKZTUNRUqP2tS0oQrIZaSxdLG/QjLoz2IEXymljN3i8wSpyoGws6SSNUHwjhZ9WgNUUSpE4VCCkpWQkg65SXSthqAQ+ZxZoAyJGG0cmXKMpKQlLcYUOLjAJGQNcJK7nkPE0T6On71YUy05VFSQ+jBkItYpCibHYRBRWrTLC+EkrKUhQGYOQlEsHV3AVtZKrbwTlyFCV92stwhmYkJKcwJSH0KgSb6bxxzI9bLK1WmNxEqCS3EGSkLzbiyiRYvs0NSkq7tndLahKB3l8jgP+JzY24eUSJdNxKJYEuVJDMbEJBB1AGhB1YRGmVCVKy5hlYvmGmUMrhFwBxadA28AKI06cv8AFx6MnYpDKUQkp5BLhiHA02kSakrc5kKlgFJy2d05k8ILaZSGzeLqW8nSwtyCSli6yXSAGIupXizqT5FNyYbmyeFQcAFPCCk5bApKikvyWSDoAsGxSkoxx+mBEtBIUoEWyoVN81HKSASSzuXytfK5UQRTS1Ad6KZQAygz1FPEPHlZaQTdL7+F2dgoUYJ0UtwtR4imSFsWDqI3Zi3R9zE+ZMIlSS7uOLbM01KL5W1Czo2zNChRoMshYtKEtKwlxwl7tm4UFi23GbBhodbwOnYipInhkqCStgoO+RJUM35nOr/IwoUECMx+JNqhxqUh/S3884qNMbGFChX2E7nmxjhPhEKFA8hFLVY+0Wb4a04XXB9UoWoEagoQtYZ+qRChRzCjRKSc/dlgHl5yz6nuhl18LKPDpYcoslUoOqWyQlM4ShYWQFBNho5Ci9uXKFCjjmN4hUFlsAMmdiLf3SpctD+ij8oiqUJgKSkZVKlylJDspK1IzO7l9b9YUKOYyK5RzSFWslMwgIHgAfJYbcLj+oxZKdZMoqzEZFlKQDYDKC99+IjyhQoC6DLsg1WLzErUA1kuOjZlJA5MUCHe64kynYKUUlTJzMko0szstQ0sNGj2FHM5ETJaUkEpEwygpteMGaogly7uH5E7sRCxBWZcxJdu8axINpUxbuDq6B8zqSSoUKykSXIqDJkIKG41LdxmFgghgdLKa2yRChQoAjez/9k="/>
          <p:cNvSpPr>
            <a:spLocks noChangeAspect="1" noChangeArrowheads="1"/>
          </p:cNvSpPr>
          <p:nvPr/>
        </p:nvSpPr>
        <p:spPr bwMode="auto">
          <a:xfrm>
            <a:off x="77788" y="-1069975"/>
            <a:ext cx="1571625"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6" name="Rectangle 2"/>
          <p:cNvSpPr txBox="1">
            <a:spLocks noChangeArrowheads="1"/>
          </p:cNvSpPr>
          <p:nvPr/>
        </p:nvSpPr>
        <p:spPr>
          <a:xfrm>
            <a:off x="19050" y="557213"/>
            <a:ext cx="9144000" cy="80962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pic>
        <p:nvPicPr>
          <p:cNvPr id="4915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1"/>
          <p:cNvGrpSpPr>
            <a:grpSpLocks/>
          </p:cNvGrpSpPr>
          <p:nvPr/>
        </p:nvGrpSpPr>
        <p:grpSpPr bwMode="auto">
          <a:xfrm>
            <a:off x="965200" y="2003425"/>
            <a:ext cx="8070850" cy="4224338"/>
            <a:chOff x="964454" y="2003611"/>
            <a:chExt cx="8071596" cy="4224617"/>
          </a:xfrm>
        </p:grpSpPr>
        <p:pic>
          <p:nvPicPr>
            <p:cNvPr id="197634" name="Picture 2" descr="Elaine R. Mardis, Codirector, Director of Technology Development at The Genome Institute, Washington University School of MedicineBarlow Productions, Bill Sawalich"/>
            <p:cNvPicPr>
              <a:picLocks noChangeAspect="1" noChangeArrowheads="1"/>
            </p:cNvPicPr>
            <p:nvPr/>
          </p:nvPicPr>
          <p:blipFill>
            <a:blip r:embed="rId5" cstate="print"/>
            <a:srcRect/>
            <a:stretch>
              <a:fillRect/>
            </a:stretch>
          </p:blipFill>
          <p:spPr bwMode="auto">
            <a:xfrm>
              <a:off x="964454" y="2003611"/>
              <a:ext cx="3210709" cy="42246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161"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l="9969" t="15456" r="53441" b="74854"/>
            <a:stretch>
              <a:fillRect/>
            </a:stretch>
          </p:blipFill>
          <p:spPr bwMode="auto">
            <a:xfrm>
              <a:off x="4319588" y="3457575"/>
              <a:ext cx="4475162" cy="88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1"/>
            <p:cNvSpPr txBox="1">
              <a:spLocks/>
            </p:cNvSpPr>
            <p:nvPr/>
          </p:nvSpPr>
          <p:spPr>
            <a:xfrm>
              <a:off x="4249296" y="2845042"/>
              <a:ext cx="4491452" cy="781102"/>
            </a:xfrm>
            <a:prstGeom prst="rect">
              <a:avLst/>
            </a:prstGeom>
          </p:spPr>
          <p:txBody>
            <a:bodyPr/>
            <a:lstStyle/>
            <a:p>
              <a:pPr algn="ctr" eaLnBrk="0" hangingPunct="0">
                <a:defRPr/>
              </a:pPr>
              <a:r>
                <a:rPr lang="en-US" sz="3200" spc="-100" dirty="0">
                  <a:latin typeface="Arial" charset="0"/>
                  <a:ea typeface="+mj-ea"/>
                  <a:cs typeface="Arial" charset="0"/>
                </a:rPr>
                <a:t>Elaine </a:t>
              </a:r>
              <a:r>
                <a:rPr lang="en-US" sz="3200" spc="-100" dirty="0" err="1">
                  <a:latin typeface="Arial" charset="0"/>
                  <a:ea typeface="+mj-ea"/>
                  <a:cs typeface="Arial" charset="0"/>
                </a:rPr>
                <a:t>Mardis</a:t>
              </a:r>
              <a:r>
                <a:rPr lang="en-US" sz="3200" spc="-100" dirty="0">
                  <a:latin typeface="Arial" charset="0"/>
                  <a:ea typeface="+mj-ea"/>
                  <a:cs typeface="Arial" charset="0"/>
                </a:rPr>
                <a:t>, Ph.D.</a:t>
              </a:r>
            </a:p>
          </p:txBody>
        </p:sp>
        <p:sp>
          <p:nvSpPr>
            <p:cNvPr id="11" name="Title 1"/>
            <p:cNvSpPr txBox="1">
              <a:spLocks/>
            </p:cNvSpPr>
            <p:nvPr/>
          </p:nvSpPr>
          <p:spPr>
            <a:xfrm>
              <a:off x="4060365" y="4381843"/>
              <a:ext cx="4975685" cy="554075"/>
            </a:xfrm>
            <a:prstGeom prst="rect">
              <a:avLst/>
            </a:prstGeom>
          </p:spPr>
          <p:txBody>
            <a:bodyPr/>
            <a:lstStyle/>
            <a:p>
              <a:pPr algn="ctr" eaLnBrk="0" hangingPunct="0">
                <a:defRPr/>
              </a:pPr>
              <a:r>
                <a:rPr lang="en-US" sz="2800" dirty="0">
                  <a:latin typeface="Arial" charset="0"/>
                </a:rPr>
                <a:t>“High-Tech Choir Master”</a:t>
              </a:r>
              <a:endParaRPr lang="en-US" sz="2800" spc="-100" dirty="0">
                <a:latin typeface="Arial" charset="0"/>
                <a:ea typeface="+mj-ea"/>
                <a:cs typeface="Arial" charset="0"/>
              </a:endParaRPr>
            </a:p>
          </p:txBody>
        </p:sp>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48525" y="636111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27</a:t>
            </a:r>
            <a:endParaRPr lang="en-US" sz="2000" dirty="0">
              <a:solidFill>
                <a:schemeClr val="accent4">
                  <a:lumMod val="40000"/>
                  <a:lumOff val="60000"/>
                </a:schemeClr>
              </a:solidFill>
              <a:latin typeface="Arial" charset="0"/>
            </a:endParaRPr>
          </a:p>
        </p:txBody>
      </p:sp>
      <p:sp>
        <p:nvSpPr>
          <p:cNvPr id="50179" name="AutoShape 2" descr="data:image/jpg;base64,/9j/4AAQSkZJRgABAQAAAQABAAD/2wCEAAkGBhQSEBQUExQWFBUWFxgYGBUWFxcUFxQXGBcVFBQXFRcYHCYfGBojGRQUHy8gIycpLCwsFx4xNTAqNSYrLCkBCQoKDgwOGA8PGiwcHyQsLCkpLCwpLCkpLCwpKSwpKSwpKSkpKSkpLCwsKSwpLCksLCwpLCksLCwpKSwpKSwpLP/AABEIAOQApQMBIgACEQEDEQH/xAAcAAABBQEBAQAAAAAAAAAAAAAFAAMEBgcCAQj/xABAEAABAgQEAwYDBwEIAQUAAAABAhEAAwQhBRIxQSJRYQYTMnGBkQehsRQjQlLB0fCCFTNDYnLC4fFTY3OSotL/xAAZAQADAQEBAAAAAAAAAAAAAAABAgMEAAX/xAAkEQACAgICAgIDAQEAAAAAAAAAAQIRAyESMUFREyIEMmEUUv/aAAwDAQACEQMRAD8AZ7HKBkC0WYyE5dIzXAMaKJYSNoNHtIrLrEpL7HqRxOUU0VntmoCewDWgBE3GqnvJxUYhpjVHozSVOhNGz9gpiTTI00EYyTFt7M40USwnMzRPMtFMUOb49G0JKG2jrvUcxGaDtEr88d0+LrmKCUEqUdAm/wD1GXk14NP+P3JGjmpRzEcrrkDcRVpVIUDNOX/Skv6E/tDczGAPCB56/OF+RvwSeCKenZZziI5D3/SOTiief1il1GPKvxW3OnzgZM7UJ/8AI/rm+kMuTB8SRoBxpOyk+Udpx9DX1jNJnaIEeIeY/WPZGPBaSPxDQC7sNPXaG4y7QVDHdM0hXaSXzhtXaiXGeyO9mBwlv9Vv48R6r7Qj/CJHS7eYhfuzR8X468s0VXaxENq7XpjNO/qTpIX7R2mRWnSQfeG4z9gr8ZezQ1dsBDau2QiiJwmvP+EB5mHk9mq8/hSPWO4S9nX+MvBcT2x6QoqY7I13NPzhR3B+wc/x/wDkpMrDp34UK9oeGG1JFkqjYaWhQ2kSjQo/KIr8hjtowaqw+cjxpMFMO7F1U5IUlIAPMxpHaKgT3ZsIM9nZo7lOkVUrRKWjN6X4XVCvEpI9zBem+Eit5p9BGifaesNTcRbf9veFnKlbOjbeinyfhWgEBUxR9YOzZMigld3KTc7C6lHmo8o6qsaSgOVEnYD9zFfnVyiTMy32Bs/qYzNuZphB3sWJT1M8ws/p6AQK7xS9Bbr/APneHu7WtWaYAH0SHdXVzdofnVfdp4Q6vYD9hHVWkWuyLPw1AZU5VtWUR8kiw9YiVk+RlYSyrdsrepAFh5xxMkqWpz97MPohHp05mCVBhWW6mWddOBJ5gfjPUw1pdi7fRU6rBZiwVoR3aRuqwPygTJnTJawxFjqkgxplXNCeIkeuvtoPK8VHHu7Up2ZX5rJHqAzxWE7JShQbwzGFZXKSOdj9YM02KXd29LeoNoqGAoUl/EB+YOpJHrdns4dtxBQrWg6uD8+nQwkoq9Dxetmg0GJoULpD/XqImfbE/lij0VUQzHTT9oYxftiZBZQhob0RnCnaL/8AbhyEL+0OgjJ5nxM5CGF/EteyYpwJUa//AGgekeRj4+I8w7Qo7izqRqtLKiX3UR6U2iYkvGYeRBrqILS0DEUakBkmLCoRDnMlySAOZLQydAQLTLVuS0D8SrRmSm7/AJQ5PmeXmYexPFg7JNhuP0gaFAB3CX1a6j5k3MJTmzTH6IkBILaAg9P1ghImygOIuRoAXP7CAARnPCG/zKv/AAQWRhwEvxE/6eEE7s1z5wVHjoaUrRArsSQVFKQXOrP6XOvpHMns+pfEXY6cz5D9Y9lTJMuZ4QpRNkDjUo9EjXzJAg9TVc2c+iQNQhmAH5pn6J94L0hbB8nDMgZvMNc9Vc/WI+KYzKkBlm+yU3J8+UHq1AlyiOmYty5RQjghnT1zJt0uDl56sl9h0iUYp7kU5OtELE+0C5l5acqef/MVKqq3J366/OLV2qTlQwDOWAGiUhtufLk8VRUkqHWNmOq0Z8l2H+zGJLlng406lD+hKerRZZqwtLoLpJZ/xS1HQLHJx/LxQKBJlrH8Ii2yqsghSTmcDMNyP1gTj5Oi9bCFPPsH6g9Dr+8MY5SidKfcWNvaGJq3cp84lUNXm6hQ9/4YTrZTvRnE6WxI6w2Uwd7TYV3SwRobj3gGY1J2jHJUx+nTaFCk6aQo4437DqhxeC0kwPlUISbRKXPCElR2jFNUyn7dDOIYqmWcoGZXLRv+YD11QpYdRAHJhbzgfOUuZMzm13A5D+XieqQmfJzOzcKmsx1SoeY+kT7NSgolfrEpSXaWeqlk/K8NkcOeYoZdWSMoPQDVXrDyezAScwOflmUCPXQiPZNASp1qCuQsR6NaLqa8COLY2itygKI8kchs/WJhpVzQFLtveyUjQW3H1jylw3PNc6JDv5akfSLFheGEsVc7DX+AQJSS6OS9g3C8ADuHAbiUzFX7Pyi4UdAgICQGSLnq0NTmQhhqf57mGZtQyQByiTlXYGnLoi42cztuoewL/oIFSpA05qUo+zD5D5wQqS/RusQSGJibkaIQ1RXsdwwKAcaufc/8RUayhCSAzWN+uv0jQqxDs/KAGMyQWI2/6i2KQckCuSEoWyVHKr8K+Z2zRGnz1IUdrlxyO5HnyjitllJPp/PlHiJpmC/i0PUbHz0jSZGT6TEH5dX0MTETGGZOj6ddweu8VdFQxY2MEaPEshNnG4+kc4nJlhx9CZlPmOzEHcPY/NoocxDRd0zBMkLCdGUR7OR7iKQs3g4vKBl9j0nS8KOZTNCihE+iyljA7FZxK0I2Nz/PeCtSIH11NmCVbpPy/wC4yZUUwvZXsbq+6lADxKfZ7DT9YG4TWTB4iz6gmzH892HlD3aGYCsZlZUgNYOXLEt1tAOtrmQruwQkM6jqdg3WBjWjRJsstROtwlJ9AR1aGJcwqIF/oPaKFh2Izs9nKQdP3aNlwnBAZKSU8RDnzgThwGjkTWzyiyJCWS5UWGz5X+UGpNU+jekCpmDTAUrzDh2A97xGqKCbLIWg216g+W4gRi/JKVFkXTA73iBNksICp7RT3Zk+d/oYI02IiY45QMkBoNjRlQyqReJ6VWPpDOa5faIcTSpAerkuC0Aq2UQkvFqqFCAeJy81hDR0UbtFHxOUWBgPSzMs1PUiLhiNIGy7mKkuXkmeRjdB2jFkjTIlXaYptMx+sdLLAEQwqc6i+5P1iV3fC/L9bxQggr2Xmn7xOxSfTb9Yr85LE+cWbsuoJJH5hy9W8zeAGJoaYpPJR+pgR/ZhyL6oal6Qo9kptHsOSR9DIqe8SCOUODwnext6QPwmSUykgwTVZJJ/j2jNk6DHsyztPWJTMVYkpOzNve46RWqjGVzWDAj8uvudSYP9sJLTlPuC7eX7PHPZvs/lR3kwa+ENtzMdFqMbNnFylRx2Gw+ZUVCErDS0nMoAHQX36tG6JSEpcsw+QivdjcOCUZ8oBvfpFknykqFxAb5bIyVPiVDE+2CzM7qSkkmybZQealLIOVPQBz0ipYn2vqUKAUUElS05EmYCnKzKKicrKct5XjT5kiUxBAbyf9IrmMYPJUXAQT1SXHtHclWxkrf10CMFxxM3hmhlHSzG4s7WvsreLFSUBPg9Yry8NzK5HR2094uOAUvdouCCdbv/ANQnbKzXFf0bqUCWhveK7UYoAF3udIsONzQEmM1xHFymawAbZ3v6CEW3oaKqNs4xXFJyhwOD01gWirqxdlHzgrNxVKZXerTNIYkEFElCmIBCATmWb+zw5hvaSXNYSyQo6S5rcX+lY3i+0uhdN1YFOIzAR3gcEsbXAhntHTJSkFIseUW+XNTOBsAUliki4I1Bir9t1MhIECMraDONRdlR7tzBedKanRzUon0AYREoqUrUG21gnjMsIRKTyF/U3i0nszxVIiJnGW6h+UQKnzSpRJ/f6wYxJf3QIFi3ysYBqMNEnkfgfpxaPY8kKtoDChiZ9FqTpCqkFUpSRYlJbodvnAunxoTFMIJpXGbI9DRRSsRoEz5gCrE2L7bAGD+KYN3apY/CWBb8LMIjYvOlS6yTpmmEBY2YkgHoXJ9otasPIACnUNAdwOR5xLdG6M6pk8U4QcqRYM3lDwk5oYRMcv5axIkz2MUVNmXdEebTBOzRCm0j7wXralMBajF0I3hJpLyWx3LwdyaJALkOYlG0e01VmSCQA8JZcx1HdvYDx1DiKVVUYStyAQeYi74utzaBE2kSoEWPMRn5cWbYq4oDVOFomoykAf5Ta/MEdIEVHYm3Cct3CtWbRmaLN/ZawGSXHI3aOE0KhqSnye8UWV+BXjTewFhkmZLmKExQKiACQPE2ij1axgN25T4PP6RdZkgeY3eKd2uTxIDWEPjlcrEyxqNArC1BFzqS3pv5P9HiNjFVmXfa37x1UyygA87v1gHMrCTzEaYq3ZjnLjphSkqEgZVjMg+48oYn0qH4CR0W5PyDRHpprlusWCThvAlwXaC3xAlzQClpaPINLwonRJhR3NHfEzVaGmCDBYzIHk8US5Wl4zTYEjO+285ZnqUHDsx5AAAfQxoPYjtqiqkhEwhM9AZafzNbOkbg9NDFT7YhDFg5P1/4jOagKSqxKVDQgkEeREUx7RWSSPpYTszkaPDE2e0DOxhP9n05JclAJLuSX1J3idWlkk8hE5Ojod0BcWxUiwck/PyjzCcCUtWedfknl5x5QJTaYeKZMJyj8iOfmecWakQAmFhG3s0ZMnFUiPOqO6YZSRzF2HWOplWnu+v6Q5NtFcxWvyuwb6Q8tEoLkdVVSCdYCYzV92tCknWxaIs+YV7keVjDE+WSGPzvEePs2rXRYaGvCgInLU4im4dPKTl5fTaDsuttEnGmM1exVSWcxVMTkhaVqPK3vFgxSocMN/4YDzpWYZTpy5xWGicleis4vLH2ckfh/ZoqEpN4uHaqaEyggWKjp0GvzaBHZvA1VE8SxbNqfyjcxtg6jZ52eNzSCvYTsuaiaZih92g36nYfrGjjBE8oNYXgiKeUmWgMlPuTuT1iQacRnlPk7AnWkV44QnlCg6qQI9hR+TB0wcUTZItEPO5ghIS8GfYi6Kf2jl3J82GusZ7XJdR5vGk9pKQAqc6+kUGukgG14fEy0ujXfh7UheHSgPwun2P/ADBfFUPKUBqbe9oz/wCE+LhK5lOo+LjQOo8QHpeNJVLcjzeFmtixdOwDP7PrUTkmKQUpASUtt5gxxJrZsuWM8x1p8RIASq7ApbS2oi0BN4jT6FCvENd4aMSiyJ/sDqmuWkHvE8ri4vs8BKqslk3/AJ7QVq1qlpKUnMk879IrNbJBI4QGABYm/M+sLJF8cf4dTamW9jEedNSXYiIdTSE5sqQCQACbs3SBdJ2UAJUtSlKPVvkIXivLHuXVBNSfvEEbgg+zxMC2jmhpmVfRAb1Ov0jtnMI2MtEbEKtKBmUdwB1JLAQxU1yEJKlEJHX9OcVbt3ibzEygbJ4lNzPhH85xVl1K1EZlFTaOSW940RxWkYZ/lKMmqsn4tihnzivQaJHIDSL98MJSR3i2ckAdQNS28ZojWLj2NnKTMBQWIa3PpFci+tEINybbNnkrdMekRGw6oC0gs3OJUYzmNqEKGKytQhs6gl3Z92hQQ0DKMOBBalTAzDU2gxTphp9g8EbGsM76W3KM5xXAlIdSklgSxY35RraUx5MpUq8SQfMPDLRynWjAaGsmSKmXMQ4UlQI68x6hx6xvmG14my0TE6KAtuk7pPUG0AMZ7HUxSqblyFAKnHJIKjbyEUT4cdrJyq8ylrdM7Oog6BYGYEcrODzYQ7+yv0cpLo2lURJztHcufz1jpc0QvY60AK1Ze4gTP6xYqsA7CAtVLBMRZtgweUiOVaQ+uWBEWcuEK2NhVmG9zEbEq5MmUpatEj3Ow8yY6rK1ElBUtQSnmf0G5ii4niqq2YyUqEiWXbdR0dTfwPFYQcmRzZVBUuwNXpVMeaXKlElXS9h09YhpIOsWM0YX4U3Vql7WtwnmOvWBdbh+VZIFnuC7jnreNqPLcd2RBBjBMUMpYUL8xzEBJn6xMpgY6W0PB7Np7I40ialTFtLHmdWiwTJ0Y92cnkGy8p/mxjRsIkKUMylONtgYwzVM0OFrkQ+1a3Mv+r/bChztPI/u/wCr/bHscujl0FMJk8MF5KYYp5DRMlS4Zu2Zx0CPY9AjwmGFA3bGdlw+qP8A6Kx/8mT+sYN2bxDua6RM2E1IPkeE/JUa98VMQyUGVJ/vJiUn/SMyiPdIjDZ0sg/MGNGOP1Eb2fTb5tCx0eB9diPdqyrt11BgD2e7Wyl08pa5qEnKAoKWlNxYliYaxz4h0aC3ed6RtLGb/wCxYD3iPxs0xmo9hOfjSTvA+ZXvvFCxv4jGa4lSUyx+ZRzK9gwEVSoxWas8UxR6OQPYQfh9j/6ox6RrFZjKEeJaU9SQIrGKdvEJBEkZ1fmLhI/VUUNRhQyxJEZ/lyfWiTX4jMnLzTFFR+Q6AaCLPgWGJMlrZvEwcqUCMpZJZJIzBk/uIrOF0feTUp21JLsAL3a7ReU0bIs2jfmvmAvuksCMpGr8hDsnjt7Y3Pw5SFly5DOpWVwRbQ8k89yIgzU8CszsQSNDro+4G5NyXEGBKmJHCp0Eg9dgAlizl9iXDC0KoqM+YqltlzJ4SEukDf8A8l30PL0BUqM7CznCQHcWbeLN2e7JLXmdNrX9xA+fQucwDWCsrZcoUWSdBZyNH0i14D2lmSAnN95LsC9li2xFiOh92gT5NaDFpBzCuxEpABXxGLBLlJSGSGAhUdcmcgLQXB9weR5GHMsZH/QuTfYC7RJfu/6v9sew/jUl8nr+kKBY66LCiO1zGGj9BvESfOCQTmZrk3AG+v7xGnzCSniZg5Yk8gzDdwqN0cPswPJ6Js+qITmdLaM9xtpzuPaIiqpZSCWN3GgDC589QG/aGKmozqIDpTdsuUPrYDXM4PsYUmebKKi12QdDdwW2LXiygkI22Vn4j02eiK2KcikEAgDVRBLjUEKDNGPzVERs3ajFGlzEnIcwNjqACxISoMoO/oDyEY7UoBJHL5coYKIqlHpHBMerlHzjgAwpx6EwssesY5JgHCVHJjoJg12YwL7TOANkJYqUdHJ4UO4Yq0eBR1WS+zuEqCe8I1IA3a4yhgXclgARvyiz1ctQbUKGpAN2D8J11KQS/wCVg5MTZlKypiUqWMrsmwSkPwo5ABOa7pICTuBHVKT3jJGdRsC2YahyLm+ZjcAhgXLXRo0R0iBSyy+Vh1s91BQcuBYEgX8TnR0mO/siyApLFIB5uSbEk2cWuWv5uCW7lR4BLYFr5VmwKuFLHq+jcTXsBKxaUZFOtSkpSAEhLy3CyQEhO+Vyd3fq1u4ncisUNL9omKAbMFO+YscpGoYEpLKZhz5QVKQkFnUpNlAuliLBnFnc2AJs2hh3s7hKZclPE8+6yC4U6vCm4a+rexGsPLlB7ZW0zKUQA4LPueF7Nd4NHJkOi7QLplgkEpUeJIY5hoFOLBQb+bXXDcakzwO7WCWfKbKDauIr0nCUlKkAlWgci5VqClwbMG/6jgYQnM6SqWoWBQ7ltgRpvaJTxpjKVlkxFL5fX9IUCE11RlGaUZnIpBNtszA3t84UZ/jkUQcl1JIzqGZ3ypUxQRfQ2to2a948RUkhagALEXzJSDplJe1h4usMKxJLhICSVcIbh4eivy+erttExSnKg6fAXABGVLEXG/k8epR5zGETSokAOQbpUyuRdCibl+uxEM1c7KgrIIy6OymdgwJDhipt4dSvKhgGZI+7u5e5U2jWHUF4SpibBKXykM5JvfMQX5NY67OYASsdox9yoqzgqAIUlCUubjIoNm4nOrvlP4Yy3DqA1VSqWg8a/A/4iNEnqWbzjR+3FcpFOtjlCmLAMkksA1nGij1cszFJy2hq1SZyJiCykKCgeovHPY/QyqUQWLhnBBsQRqCObiG+8841WdgFJjINRIWKeqIdaDeWtW5UBxIJ/MHB3EVPEPhliEs2plrH5pRE0N/SX+UTU7GcWiqZhyjnPFhkdga9RYUc9/8A21D5mLVhXwJrZgzTjKpk68asym/0of5mDYpnFPIUtaUJGZSiEgDcksBG4YH2XEilQiWAFoSrvFpuVqtna7Egg2L2s14C4F2SpKeqUqTONQaYcc4hIlmcoMiXKAOqQFqzObgDrFwo1AIzqQeJlKQdglIZSeHW2hBfMGPIo4ASsIuAQBlTn4QUgMnUNmCRwJDJILDR0sZEih7tluQyQCQlICtAAPEwB0SOY1ghLpnIloJEtaksgKvwkZnUFBiFbXcGxB14nlKUlSlMHYBgq/FlSAOEFr24XsC5gUPZGqJ0wFKSVuXAytvcXa5blufxXEDK+l+0VVOh1AKWqYtAPCMlxYKIUrwj11Nm5xjtBTkK7kfaVaMl2TmygrUvS/h5l9jc89l6Cc8yYQysoTkSSQhJJbU3LMQQbPACHGchuNO5FyVl0+NRtZiEv+HyMcVNHlGR+FJuWNyTwpJAJCcoN7i6uQgkuTlQAsJUE2KrpKVBhd3JIYnX6CGVUichCQxSpr3DlWt9sr7763jgWQisLKcyAwDAHOClnFwDZ+DXR06QpLo4UlgzEn8JLsRuHykuQRcR6rASV5kKK91PqXdWp1/CLPp0jydMSPwm5a5cLdrhQcKGUFyLOq8K0OjiqrFoLpliY+uYqcFgfw+fyhQ3NSoGwSSbnxi/XKoXd+e2kKEHDVECC+YMCxBIJUs3IKTZxw6bC28SDPLa5XIsczMNPDvb3iDhqnsgq5KCkqQznTKkl2BfT8RbRomSLrSAEEuWAckkt01LPzIuHYxqMTEZGYuopJYMz331Nxq97M2msOKl5eaSCLs7bOX6AO7632McrmMlSZd1gAWIUxc+JWhbYi3zTEdaSkpYlRBzK0CTme3CGZid2H+YWHBRQPiBPKU5MzOpyhySW1JBD6hIe10MRwuc9mBr6RdviOo/aL/iGYaXBCWLuSxTlblpeKIRmV0EAYeo6uYhYXLUpBGikkg+4i5Yb8Vq6SGUUTeqwyvVSSHin6Q0FuSdtIVxT7CmX2d8aa4nhEtI5cSvmTAzGPiVW1CMsyaEoILpQMuZ+Z1MVVJctEmgpe9qJUsPxLSCwKiA92A8Ra8dxSO7NZ7FYL3dCjOCkr+8uQAVKS6S5ICWTkSC4upRuIKpnkLY/wCGLEgKbnndgVALIcgO3ih/Dp5SoJUAUBIvYtlVkORYZiSRwuNHYvEsJGQkAMoujKClJBcDi3JU5ex3LiCcDqlMxThACFG33ibFQIu5FzYsxCgEuCqKZTUNRUqP2tS0oQrIZaSxdLG/QjLoz2IEXymljN3i8wSpyoGws6SSNUHwjhZ9WgNUUSpE4VCCkpWQkg65SXSthqAQ+ZxZoAyJGG0cmXKMpKQlLcYUOLjAJGQNcJK7nkPE0T6On71YUy05VFSQ+jBkItYpCibHYRBRWrTLC+EkrKUhQGYOQlEsHV3AVtZKrbwTlyFCV92stwhmYkJKcwJSH0KgSb6bxxzI9bLK1WmNxEqCS3EGSkLzbiyiRYvs0NSkq7tndLahKB3l8jgP+JzY24eUSJdNxKJYEuVJDMbEJBB1AGhB1YRGmVCVKy5hlYvmGmUMrhFwBxadA28AKI06cv8AFx6MnYpDKUQkp5BLhiHA02kSakrc5kKlgFJy2d05k8ILaZSGzeLqW8nSwtyCSli6yXSAGIupXizqT5FNyYbmyeFQcAFPCCk5bApKikvyWSDoAsGxSkoxx+mBEtBIUoEWyoVN81HKSASSzuXytfK5UQRTS1Ad6KZQAygz1FPEPHlZaQTdL7+F2dgoUYJ0UtwtR4imSFsWDqI3Zi3R9zE+ZMIlSS7uOLbM01KL5W1Czo2zNChRoMshYtKEtKwlxwl7tm4UFi23GbBhodbwOnYipInhkqCStgoO+RJUM35nOr/IwoUECMx+JNqhxqUh/S3884qNMbGFChX2E7nmxjhPhEKFA8hFLVY+0Wb4a04XXB9UoWoEagoQtYZ+qRChRzCjRKSc/dlgHl5yz6nuhl18LKPDpYcoslUoOqWyQlM4ShYWQFBNho5Ci9uXKFCjjmN4hUFlsAMmdiLf3SpctD+ij8oiqUJgKSkZVKlylJDspK1IzO7l9b9YUKOYyK5RzSFWslMwgIHgAfJYbcLj+oxZKdZMoqzEZFlKQDYDKC99+IjyhQoC6DLsg1WLzErUA1kuOjZlJA5MUCHe64kynYKUUlTJzMko0szstQ0sNGj2FHM5ETJaUkEpEwygpteMGaogly7uH5E7sRCxBWZcxJdu8axINpUxbuDq6B8zqSSoUKykSXIqDJkIKG41LdxmFgghgdLKa2yRChQoAjez/9k="/>
          <p:cNvSpPr>
            <a:spLocks noChangeAspect="1" noChangeArrowheads="1"/>
          </p:cNvSpPr>
          <p:nvPr/>
        </p:nvSpPr>
        <p:spPr bwMode="auto">
          <a:xfrm>
            <a:off x="77788" y="-1069975"/>
            <a:ext cx="1571625"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6" name="Rectangle 2"/>
          <p:cNvSpPr txBox="1">
            <a:spLocks noChangeArrowheads="1"/>
          </p:cNvSpPr>
          <p:nvPr/>
        </p:nvSpPr>
        <p:spPr>
          <a:xfrm>
            <a:off x="19050" y="557213"/>
            <a:ext cx="9144000" cy="80962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pic>
        <p:nvPicPr>
          <p:cNvPr id="5018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1"/>
          <p:cNvGrpSpPr>
            <a:grpSpLocks/>
          </p:cNvGrpSpPr>
          <p:nvPr/>
        </p:nvGrpSpPr>
        <p:grpSpPr bwMode="auto">
          <a:xfrm>
            <a:off x="407988" y="2627313"/>
            <a:ext cx="8745539" cy="2849562"/>
            <a:chOff x="408214" y="2627086"/>
            <a:chExt cx="8745307" cy="2849563"/>
          </a:xfrm>
        </p:grpSpPr>
        <p:pic>
          <p:nvPicPr>
            <p:cNvPr id="50185" name="Picture 2" descr="http://2.bp.blogspot.com/_16PzgDiFTkg/TIDtKY--78I/AAAAAAAAADc/5IvLJu32UQw/s1600/New+York+Times+2004.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b="84656"/>
            <a:stretch>
              <a:fillRect/>
            </a:stretch>
          </p:blipFill>
          <p:spPr bwMode="auto">
            <a:xfrm>
              <a:off x="4473572" y="3581400"/>
              <a:ext cx="44958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itle 1"/>
            <p:cNvSpPr txBox="1">
              <a:spLocks/>
            </p:cNvSpPr>
            <p:nvPr/>
          </p:nvSpPr>
          <p:spPr>
            <a:xfrm>
              <a:off x="4376860" y="2950936"/>
              <a:ext cx="4490919" cy="781050"/>
            </a:xfrm>
            <a:prstGeom prst="rect">
              <a:avLst/>
            </a:prstGeom>
          </p:spPr>
          <p:txBody>
            <a:bodyPr/>
            <a:lstStyle/>
            <a:p>
              <a:pPr algn="ctr" eaLnBrk="0" hangingPunct="0">
                <a:defRPr/>
              </a:pPr>
              <a:r>
                <a:rPr lang="en-US" sz="3200" spc="-100" dirty="0">
                  <a:latin typeface="Arial" charset="0"/>
                  <a:ea typeface="+mj-ea"/>
                  <a:cs typeface="Arial" charset="0"/>
                </a:rPr>
                <a:t>Eric Lander, Ph.D.</a:t>
              </a:r>
            </a:p>
          </p:txBody>
        </p:sp>
        <p:sp>
          <p:nvSpPr>
            <p:cNvPr id="14" name="Title 1"/>
            <p:cNvSpPr txBox="1">
              <a:spLocks/>
            </p:cNvSpPr>
            <p:nvPr/>
          </p:nvSpPr>
          <p:spPr>
            <a:xfrm>
              <a:off x="4178427" y="4405087"/>
              <a:ext cx="4975094" cy="554037"/>
            </a:xfrm>
            <a:prstGeom prst="rect">
              <a:avLst/>
            </a:prstGeom>
          </p:spPr>
          <p:txBody>
            <a:bodyPr/>
            <a:lstStyle/>
            <a:p>
              <a:pPr algn="ctr" eaLnBrk="0" hangingPunct="0">
                <a:defRPr/>
              </a:pPr>
              <a:r>
                <a:rPr lang="en-US" sz="2800" dirty="0">
                  <a:latin typeface="Arial" charset="0"/>
                </a:rPr>
                <a:t>“Power in Numbers”</a:t>
              </a:r>
              <a:endParaRPr lang="en-US" sz="2800" spc="-100" dirty="0">
                <a:latin typeface="Arial" charset="0"/>
                <a:ea typeface="+mj-ea"/>
                <a:cs typeface="Arial" charset="0"/>
              </a:endParaRPr>
            </a:p>
          </p:txBody>
        </p:sp>
        <p:pic>
          <p:nvPicPr>
            <p:cNvPr id="50187" name="Picture 11"/>
            <p:cNvPicPr>
              <a:picLocks noChangeAspect="1" noChangeArrowheads="1"/>
            </p:cNvPicPr>
            <p:nvPr/>
          </p:nvPicPr>
          <p:blipFill>
            <a:blip r:embed="rId6" cstate="print"/>
            <a:srcRect l="4167" r="7274"/>
            <a:stretch>
              <a:fillRect/>
            </a:stretch>
          </p:blipFill>
          <p:spPr bwMode="auto">
            <a:xfrm>
              <a:off x="408214" y="2627086"/>
              <a:ext cx="3788229" cy="2849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3" name="Oval 2"/>
          <p:cNvSpPr/>
          <p:nvPr/>
        </p:nvSpPr>
        <p:spPr>
          <a:xfrm>
            <a:off x="1384300" y="3681412"/>
            <a:ext cx="1300956" cy="1652587"/>
          </a:xfrm>
          <a:prstGeom prst="ellipse">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 descr="http://graphics8.nytimes.com/images/2012/01/03/science/video-lander/video-lander-articleLarge.jpg"/>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rightnessContrast bright="14000"/>
                    </a14:imgEffect>
                  </a14:imgLayer>
                </a14:imgProps>
              </a:ext>
            </a:extLst>
          </a:blip>
          <a:srcRect l="12576" r="34418"/>
          <a:stretch>
            <a:fillRect/>
          </a:stretch>
        </p:blipFill>
        <p:spPr bwMode="auto">
          <a:xfrm>
            <a:off x="407988" y="1912632"/>
            <a:ext cx="3938465" cy="41732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48525" y="636111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27</a:t>
            </a:r>
            <a:endParaRPr lang="en-US" sz="2000" dirty="0">
              <a:solidFill>
                <a:schemeClr val="accent4">
                  <a:lumMod val="40000"/>
                  <a:lumOff val="60000"/>
                </a:schemeClr>
              </a:solidFill>
              <a:latin typeface="Arial" charset="0"/>
            </a:endParaRPr>
          </a:p>
        </p:txBody>
      </p:sp>
      <p:sp>
        <p:nvSpPr>
          <p:cNvPr id="51203" name="AutoShape 2" descr="data:image/jpg;base64,/9j/4AAQSkZJRgABAQAAAQABAAD/2wCEAAkGBhQSEBQUExQWFBUWFxgYGBUWFxcUFxQXGBcVFBQXFRcYHCYfGBojGRQUHy8gIycpLCwsFx4xNTAqNSYrLCkBCQoKDgwOGA8PGiwcHyQsLCkpLCwpLCkpLCwpKSwpKSwpKSkpKSkpLCwsKSwpLCksLCwpLCksLCwpKSwpKSwpLP/AABEIAOQApQMBIgACEQEDEQH/xAAcAAABBQEBAQAAAAAAAAAAAAAFAAMEBgcCAQj/xABAEAABAgQEAwYDBwEIAQUAAAABAhEAAwQhBRIxQSJRYQYTMnGBkQehsRQjQlLB0fCCFTNDYnLC4fFTY3OSotL/xAAZAQADAQEBAAAAAAAAAAAAAAABAgMEAAX/xAAkEQACAgICAgIDAQEAAAAAAAAAAQIRAyESMUFREyIEMmEUUv/aAAwDAQACEQMRAD8AZ7HKBkC0WYyE5dIzXAMaKJYSNoNHtIrLrEpL7HqRxOUU0VntmoCewDWgBE3GqnvJxUYhpjVHozSVOhNGz9gpiTTI00EYyTFt7M40USwnMzRPMtFMUOb49G0JKG2jrvUcxGaDtEr88d0+LrmKCUEqUdAm/wD1GXk14NP+P3JGjmpRzEcrrkDcRVpVIUDNOX/Skv6E/tDczGAPCB56/OF+RvwSeCKenZZziI5D3/SOTiief1il1GPKvxW3OnzgZM7UJ/8AI/rm+kMuTB8SRoBxpOyk+Udpx9DX1jNJnaIEeIeY/WPZGPBaSPxDQC7sNPXaG4y7QVDHdM0hXaSXzhtXaiXGeyO9mBwlv9Vv48R6r7Qj/CJHS7eYhfuzR8X468s0VXaxENq7XpjNO/qTpIX7R2mRWnSQfeG4z9gr8ZezQ1dsBDau2QiiJwmvP+EB5mHk9mq8/hSPWO4S9nX+MvBcT2x6QoqY7I13NPzhR3B+wc/x/wDkpMrDp34UK9oeGG1JFkqjYaWhQ2kSjQo/KIr8hjtowaqw+cjxpMFMO7F1U5IUlIAPMxpHaKgT3ZsIM9nZo7lOkVUrRKWjN6X4XVCvEpI9zBem+Eit5p9BGifaesNTcRbf9veFnKlbOjbeinyfhWgEBUxR9YOzZMigld3KTc7C6lHmo8o6qsaSgOVEnYD9zFfnVyiTMy32Bs/qYzNuZphB3sWJT1M8ws/p6AQK7xS9Bbr/APneHu7WtWaYAH0SHdXVzdofnVfdp4Q6vYD9hHVWkWuyLPw1AZU5VtWUR8kiw9YiVk+RlYSyrdsrepAFh5xxMkqWpz97MPohHp05mCVBhWW6mWddOBJ5gfjPUw1pdi7fRU6rBZiwVoR3aRuqwPygTJnTJawxFjqkgxplXNCeIkeuvtoPK8VHHu7Up2ZX5rJHqAzxWE7JShQbwzGFZXKSOdj9YM02KXd29LeoNoqGAoUl/EB+YOpJHrdns4dtxBQrWg6uD8+nQwkoq9Dxetmg0GJoULpD/XqImfbE/lij0VUQzHTT9oYxftiZBZQhob0RnCnaL/8AbhyEL+0OgjJ5nxM5CGF/EteyYpwJUa//AGgekeRj4+I8w7Qo7izqRqtLKiX3UR6U2iYkvGYeRBrqILS0DEUakBkmLCoRDnMlySAOZLQydAQLTLVuS0D8SrRmSm7/AJQ5PmeXmYexPFg7JNhuP0gaFAB3CX1a6j5k3MJTmzTH6IkBILaAg9P1ghImygOIuRoAXP7CAARnPCG/zKv/AAQWRhwEvxE/6eEE7s1z5wVHjoaUrRArsSQVFKQXOrP6XOvpHMns+pfEXY6cz5D9Y9lTJMuZ4QpRNkDjUo9EjXzJAg9TVc2c+iQNQhmAH5pn6J94L0hbB8nDMgZvMNc9Vc/WI+KYzKkBlm+yU3J8+UHq1AlyiOmYty5RQjghnT1zJt0uDl56sl9h0iUYp7kU5OtELE+0C5l5acqef/MVKqq3J366/OLV2qTlQwDOWAGiUhtufLk8VRUkqHWNmOq0Z8l2H+zGJLlng406lD+hKerRZZqwtLoLpJZ/xS1HQLHJx/LxQKBJlrH8Ii2yqsghSTmcDMNyP1gTj5Oi9bCFPPsH6g9Dr+8MY5SidKfcWNvaGJq3cp84lUNXm6hQ9/4YTrZTvRnE6WxI6w2Uwd7TYV3SwRobj3gGY1J2jHJUx+nTaFCk6aQo4437DqhxeC0kwPlUISbRKXPCElR2jFNUyn7dDOIYqmWcoGZXLRv+YD11QpYdRAHJhbzgfOUuZMzm13A5D+XieqQmfJzOzcKmsx1SoeY+kT7NSgolfrEpSXaWeqlk/K8NkcOeYoZdWSMoPQDVXrDyezAScwOflmUCPXQiPZNASp1qCuQsR6NaLqa8COLY2itygKI8kchs/WJhpVzQFLtveyUjQW3H1jylw3PNc6JDv5akfSLFheGEsVc7DX+AQJSS6OS9g3C8ADuHAbiUzFX7Pyi4UdAgICQGSLnq0NTmQhhqf57mGZtQyQByiTlXYGnLoi42cztuoewL/oIFSpA05qUo+zD5D5wQqS/RusQSGJibkaIQ1RXsdwwKAcaufc/8RUayhCSAzWN+uv0jQqxDs/KAGMyQWI2/6i2KQckCuSEoWyVHKr8K+Z2zRGnz1IUdrlxyO5HnyjitllJPp/PlHiJpmC/i0PUbHz0jSZGT6TEH5dX0MTETGGZOj6ddweu8VdFQxY2MEaPEshNnG4+kc4nJlhx9CZlPmOzEHcPY/NoocxDRd0zBMkLCdGUR7OR7iKQs3g4vKBl9j0nS8KOZTNCihE+iyljA7FZxK0I2Nz/PeCtSIH11NmCVbpPy/wC4yZUUwvZXsbq+6lADxKfZ7DT9YG4TWTB4iz6gmzH892HlD3aGYCsZlZUgNYOXLEt1tAOtrmQruwQkM6jqdg3WBjWjRJsstROtwlJ9AR1aGJcwqIF/oPaKFh2Izs9nKQdP3aNlwnBAZKSU8RDnzgThwGjkTWzyiyJCWS5UWGz5X+UGpNU+jekCpmDTAUrzDh2A97xGqKCbLIWg216g+W4gRi/JKVFkXTA73iBNksICp7RT3Zk+d/oYI02IiY45QMkBoNjRlQyqReJ6VWPpDOa5faIcTSpAerkuC0Aq2UQkvFqqFCAeJy81hDR0UbtFHxOUWBgPSzMs1PUiLhiNIGy7mKkuXkmeRjdB2jFkjTIlXaYptMx+sdLLAEQwqc6i+5P1iV3fC/L9bxQggr2Xmn7xOxSfTb9Yr85LE+cWbsuoJJH5hy9W8zeAGJoaYpPJR+pgR/ZhyL6oal6Qo9kptHsOSR9DIqe8SCOUODwnext6QPwmSUykgwTVZJJ/j2jNk6DHsyztPWJTMVYkpOzNve46RWqjGVzWDAj8uvudSYP9sJLTlPuC7eX7PHPZvs/lR3kwa+ENtzMdFqMbNnFylRx2Gw+ZUVCErDS0nMoAHQX36tG6JSEpcsw+QivdjcOCUZ8oBvfpFknykqFxAb5bIyVPiVDE+2CzM7qSkkmybZQealLIOVPQBz0ipYn2vqUKAUUElS05EmYCnKzKKicrKct5XjT5kiUxBAbyf9IrmMYPJUXAQT1SXHtHclWxkrf10CMFxxM3hmhlHSzG4s7WvsreLFSUBPg9Yry8NzK5HR2094uOAUvdouCCdbv/ANQnbKzXFf0bqUCWhveK7UYoAF3udIsONzQEmM1xHFymawAbZ3v6CEW3oaKqNs4xXFJyhwOD01gWirqxdlHzgrNxVKZXerTNIYkEFElCmIBCATmWb+zw5hvaSXNYSyQo6S5rcX+lY3i+0uhdN1YFOIzAR3gcEsbXAhntHTJSkFIseUW+XNTOBsAUliki4I1Bir9t1MhIECMraDONRdlR7tzBedKanRzUon0AYREoqUrUG21gnjMsIRKTyF/U3i0nszxVIiJnGW6h+UQKnzSpRJ/f6wYxJf3QIFi3ysYBqMNEnkfgfpxaPY8kKtoDChiZ9FqTpCqkFUpSRYlJbodvnAunxoTFMIJpXGbI9DRRSsRoEz5gCrE2L7bAGD+KYN3apY/CWBb8LMIjYvOlS6yTpmmEBY2YkgHoXJ9otasPIACnUNAdwOR5xLdG6M6pk8U4QcqRYM3lDwk5oYRMcv5axIkz2MUVNmXdEebTBOzRCm0j7wXralMBajF0I3hJpLyWx3LwdyaJALkOYlG0e01VmSCQA8JZcx1HdvYDx1DiKVVUYStyAQeYi74utzaBE2kSoEWPMRn5cWbYq4oDVOFomoykAf5Ta/MEdIEVHYm3Cct3CtWbRmaLN/ZawGSXHI3aOE0KhqSnye8UWV+BXjTewFhkmZLmKExQKiACQPE2ij1axgN25T4PP6RdZkgeY3eKd2uTxIDWEPjlcrEyxqNArC1BFzqS3pv5P9HiNjFVmXfa37x1UyygA87v1gHMrCTzEaYq3ZjnLjphSkqEgZVjMg+48oYn0qH4CR0W5PyDRHpprlusWCThvAlwXaC3xAlzQClpaPINLwonRJhR3NHfEzVaGmCDBYzIHk8US5Wl4zTYEjO+285ZnqUHDsx5AAAfQxoPYjtqiqkhEwhM9AZafzNbOkbg9NDFT7YhDFg5P1/4jOagKSqxKVDQgkEeREUx7RWSSPpYTszkaPDE2e0DOxhP9n05JclAJLuSX1J3idWlkk8hE5Ojod0BcWxUiwck/PyjzCcCUtWedfknl5x5QJTaYeKZMJyj8iOfmecWakQAmFhG3s0ZMnFUiPOqO6YZSRzF2HWOplWnu+v6Q5NtFcxWvyuwb6Q8tEoLkdVVSCdYCYzV92tCknWxaIs+YV7keVjDE+WSGPzvEePs2rXRYaGvCgInLU4im4dPKTl5fTaDsuttEnGmM1exVSWcxVMTkhaVqPK3vFgxSocMN/4YDzpWYZTpy5xWGicleis4vLH2ckfh/ZoqEpN4uHaqaEyggWKjp0GvzaBHZvA1VE8SxbNqfyjcxtg6jZ52eNzSCvYTsuaiaZih92g36nYfrGjjBE8oNYXgiKeUmWgMlPuTuT1iQacRnlPk7AnWkV44QnlCg6qQI9hR+TB0wcUTZItEPO5ghIS8GfYi6Kf2jl3J82GusZ7XJdR5vGk9pKQAqc6+kUGukgG14fEy0ujXfh7UheHSgPwun2P/ADBfFUPKUBqbe9oz/wCE+LhK5lOo+LjQOo8QHpeNJVLcjzeFmtixdOwDP7PrUTkmKQUpASUtt5gxxJrZsuWM8x1p8RIASq7ApbS2oi0BN4jT6FCvENd4aMSiyJ/sDqmuWkHvE8ri4vs8BKqslk3/AJ7QVq1qlpKUnMk879IrNbJBI4QGABYm/M+sLJF8cf4dTamW9jEedNSXYiIdTSE5sqQCQACbs3SBdJ2UAJUtSlKPVvkIXivLHuXVBNSfvEEbgg+zxMC2jmhpmVfRAb1Ov0jtnMI2MtEbEKtKBmUdwB1JLAQxU1yEJKlEJHX9OcVbt3ibzEygbJ4lNzPhH85xVl1K1EZlFTaOSW940RxWkYZ/lKMmqsn4tihnzivQaJHIDSL98MJSR3i2ckAdQNS28ZojWLj2NnKTMBQWIa3PpFci+tEINybbNnkrdMekRGw6oC0gs3OJUYzmNqEKGKytQhs6gl3Z92hQQ0DKMOBBalTAzDU2gxTphp9g8EbGsM76W3KM5xXAlIdSklgSxY35RraUx5MpUq8SQfMPDLRynWjAaGsmSKmXMQ4UlQI68x6hx6xvmG14my0TE6KAtuk7pPUG0AMZ7HUxSqblyFAKnHJIKjbyEUT4cdrJyq8ylrdM7Oog6BYGYEcrODzYQ7+yv0cpLo2lURJztHcufz1jpc0QvY60AK1Ze4gTP6xYqsA7CAtVLBMRZtgweUiOVaQ+uWBEWcuEK2NhVmG9zEbEq5MmUpatEj3Ow8yY6rK1ElBUtQSnmf0G5ii4niqq2YyUqEiWXbdR0dTfwPFYQcmRzZVBUuwNXpVMeaXKlElXS9h09YhpIOsWM0YX4U3Vql7WtwnmOvWBdbh+VZIFnuC7jnreNqPLcd2RBBjBMUMpYUL8xzEBJn6xMpgY6W0PB7Np7I40ialTFtLHmdWiwTJ0Y92cnkGy8p/mxjRsIkKUMylONtgYwzVM0OFrkQ+1a3Mv+r/bChztPI/u/wCr/bHscujl0FMJk8MF5KYYp5DRMlS4Zu2Zx0CPY9AjwmGFA3bGdlw+qP8A6Kx/8mT+sYN2bxDua6RM2E1IPkeE/JUa98VMQyUGVJ/vJiUn/SMyiPdIjDZ0sg/MGNGOP1Eb2fTb5tCx0eB9diPdqyrt11BgD2e7Wyl08pa5qEnKAoKWlNxYliYaxz4h0aC3ed6RtLGb/wCxYD3iPxs0xmo9hOfjSTvA+ZXvvFCxv4jGa4lSUyx+ZRzK9gwEVSoxWas8UxR6OQPYQfh9j/6ox6RrFZjKEeJaU9SQIrGKdvEJBEkZ1fmLhI/VUUNRhQyxJEZ/lyfWiTX4jMnLzTFFR+Q6AaCLPgWGJMlrZvEwcqUCMpZJZJIzBk/uIrOF0feTUp21JLsAL3a7ReU0bIs2jfmvmAvuksCMpGr8hDsnjt7Y3Pw5SFly5DOpWVwRbQ8k89yIgzU8CszsQSNDro+4G5NyXEGBKmJHCp0Eg9dgAlizl9iXDC0KoqM+YqltlzJ4SEukDf8A8l30PL0BUqM7CznCQHcWbeLN2e7JLXmdNrX9xA+fQucwDWCsrZcoUWSdBZyNH0i14D2lmSAnN95LsC9li2xFiOh92gT5NaDFpBzCuxEpABXxGLBLlJSGSGAhUdcmcgLQXB9weR5GHMsZH/QuTfYC7RJfu/6v9sew/jUl8nr+kKBY66LCiO1zGGj9BvESfOCQTmZrk3AG+v7xGnzCSniZg5Yk8gzDdwqN0cPswPJ6Js+qITmdLaM9xtpzuPaIiqpZSCWN3GgDC589QG/aGKmozqIDpTdsuUPrYDXM4PsYUmebKKi12QdDdwW2LXiygkI22Vn4j02eiK2KcikEAgDVRBLjUEKDNGPzVERs3ajFGlzEnIcwNjqACxISoMoO/oDyEY7UoBJHL5coYKIqlHpHBMerlHzjgAwpx6EwssesY5JgHCVHJjoJg12YwL7TOANkJYqUdHJ4UO4Yq0eBR1WS+zuEqCe8I1IA3a4yhgXclgARvyiz1ctQbUKGpAN2D8J11KQS/wCVg5MTZlKypiUqWMrsmwSkPwo5ABOa7pICTuBHVKT3jJGdRsC2YahyLm+ZjcAhgXLXRo0R0iBSyy+Vh1s91BQcuBYEgX8TnR0mO/siyApLFIB5uSbEk2cWuWv5uCW7lR4BLYFr5VmwKuFLHq+jcTXsBKxaUZFOtSkpSAEhLy3CyQEhO+Vyd3fq1u4ncisUNL9omKAbMFO+YscpGoYEpLKZhz5QVKQkFnUpNlAuliLBnFnc2AJs2hh3s7hKZclPE8+6yC4U6vCm4a+rexGsPLlB7ZW0zKUQA4LPueF7Nd4NHJkOi7QLplgkEpUeJIY5hoFOLBQb+bXXDcakzwO7WCWfKbKDauIr0nCUlKkAlWgci5VqClwbMG/6jgYQnM6SqWoWBQ7ltgRpvaJTxpjKVlkxFL5fX9IUCE11RlGaUZnIpBNtszA3t84UZ/jkUQcl1JIzqGZ3ypUxQRfQ2to2a948RUkhagALEXzJSDplJe1h4usMKxJLhICSVcIbh4eivy+erttExSnKg6fAXABGVLEXG/k8epR5zGETSokAOQbpUyuRdCibl+uxEM1c7KgrIIy6OymdgwJDhipt4dSvKhgGZI+7u5e5U2jWHUF4SpibBKXykM5JvfMQX5NY67OYASsdox9yoqzgqAIUlCUubjIoNm4nOrvlP4Yy3DqA1VSqWg8a/A/4iNEnqWbzjR+3FcpFOtjlCmLAMkksA1nGij1cszFJy2hq1SZyJiCykKCgeovHPY/QyqUQWLhnBBsQRqCObiG+8841WdgFJjINRIWKeqIdaDeWtW5UBxIJ/MHB3EVPEPhliEs2plrH5pRE0N/SX+UTU7GcWiqZhyjnPFhkdga9RYUc9/8A21D5mLVhXwJrZgzTjKpk68asym/0of5mDYpnFPIUtaUJGZSiEgDcksBG4YH2XEilQiWAFoSrvFpuVqtna7Egg2L2s14C4F2SpKeqUqTONQaYcc4hIlmcoMiXKAOqQFqzObgDrFwo1AIzqQeJlKQdglIZSeHW2hBfMGPIo4ASsIuAQBlTn4QUgMnUNmCRwJDJILDR0sZEih7tluQyQCQlICtAAPEwB0SOY1ghLpnIloJEtaksgKvwkZnUFBiFbXcGxB14nlKUlSlMHYBgq/FlSAOEFr24XsC5gUPZGqJ0wFKSVuXAytvcXa5blufxXEDK+l+0VVOh1AKWqYtAPCMlxYKIUrwj11Nm5xjtBTkK7kfaVaMl2TmygrUvS/h5l9jc89l6Cc8yYQysoTkSSQhJJbU3LMQQbPACHGchuNO5FyVl0+NRtZiEv+HyMcVNHlGR+FJuWNyTwpJAJCcoN7i6uQgkuTlQAsJUE2KrpKVBhd3JIYnX6CGVUichCQxSpr3DlWt9sr7763jgWQisLKcyAwDAHOClnFwDZ+DXR06QpLo4UlgzEn8JLsRuHykuQRcR6rASV5kKK91PqXdWp1/CLPp0jydMSPwm5a5cLdrhQcKGUFyLOq8K0OjiqrFoLpliY+uYqcFgfw+fyhQ3NSoGwSSbnxi/XKoXd+e2kKEHDVECC+YMCxBIJUs3IKTZxw6bC28SDPLa5XIsczMNPDvb3iDhqnsgq5KCkqQznTKkl2BfT8RbRomSLrSAEEuWAckkt01LPzIuHYxqMTEZGYuopJYMz331Nxq97M2msOKl5eaSCLs7bOX6AO7632McrmMlSZd1gAWIUxc+JWhbYi3zTEdaSkpYlRBzK0CTme3CGZid2H+YWHBRQPiBPKU5MzOpyhySW1JBD6hIe10MRwuc9mBr6RdviOo/aL/iGYaXBCWLuSxTlblpeKIRmV0EAYeo6uYhYXLUpBGikkg+4i5Yb8Vq6SGUUTeqwyvVSSHin6Q0FuSdtIVxT7CmX2d8aa4nhEtI5cSvmTAzGPiVW1CMsyaEoILpQMuZ+Z1MVVJctEmgpe9qJUsPxLSCwKiA92A8Ra8dxSO7NZ7FYL3dCjOCkr+8uQAVKS6S5ICWTkSC4upRuIKpnkLY/wCGLEgKbnndgVALIcgO3ih/Dp5SoJUAUBIvYtlVkORYZiSRwuNHYvEsJGQkAMoujKClJBcDi3JU5ex3LiCcDqlMxThACFG33ibFQIu5FzYsxCgEuCqKZTUNRUqP2tS0oQrIZaSxdLG/QjLoz2IEXymljN3i8wSpyoGws6SSNUHwjhZ9WgNUUSpE4VCCkpWQkg65SXSthqAQ+ZxZoAyJGG0cmXKMpKQlLcYUOLjAJGQNcJK7nkPE0T6On71YUy05VFSQ+jBkItYpCibHYRBRWrTLC+EkrKUhQGYOQlEsHV3AVtZKrbwTlyFCV92stwhmYkJKcwJSH0KgSb6bxxzI9bLK1WmNxEqCS3EGSkLzbiyiRYvs0NSkq7tndLahKB3l8jgP+JzY24eUSJdNxKJYEuVJDMbEJBB1AGhB1YRGmVCVKy5hlYvmGmUMrhFwBxadA28AKI06cv8AFx6MnYpDKUQkp5BLhiHA02kSakrc5kKlgFJy2d05k8ILaZSGzeLqW8nSwtyCSli6yXSAGIupXizqT5FNyYbmyeFQcAFPCCk5bApKikvyWSDoAsGxSkoxx+mBEtBIUoEWyoVN81HKSASSzuXytfK5UQRTS1Ad6KZQAygz1FPEPHlZaQTdL7+F2dgoUYJ0UtwtR4imSFsWDqI3Zi3R9zE+ZMIlSS7uOLbM01KL5W1Czo2zNChRoMshYtKEtKwlxwl7tm4UFi23GbBhodbwOnYipInhkqCStgoO+RJUM35nOr/IwoUECMx+JNqhxqUh/S3884qNMbGFChX2E7nmxjhPhEKFA8hFLVY+0Wb4a04XXB9UoWoEagoQtYZ+qRChRzCjRKSc/dlgHl5yz6nuhl18LKPDpYcoslUoOqWyQlM4ShYWQFBNho5Ci9uXKFCjjmN4hUFlsAMmdiLf3SpctD+ij8oiqUJgKSkZVKlylJDspK1IzO7l9b9YUKOYyK5RzSFWslMwgIHgAfJYbcLj+oxZKdZMoqzEZFlKQDYDKC99+IjyhQoC6DLsg1WLzErUA1kuOjZlJA5MUCHe64kynYKUUlTJzMko0szstQ0sNGj2FHM5ETJaUkEpEwygpteMGaogly7uH5E7sRCxBWZcxJdu8axINpUxbuDq6B8zqSSoUKykSXIqDJkIKG41LdxmFgghgdLKa2yRChQoAjez/9k="/>
          <p:cNvSpPr>
            <a:spLocks noChangeAspect="1" noChangeArrowheads="1"/>
          </p:cNvSpPr>
          <p:nvPr/>
        </p:nvSpPr>
        <p:spPr bwMode="auto">
          <a:xfrm>
            <a:off x="77788" y="-1069975"/>
            <a:ext cx="1571625"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6" name="Rectangle 2"/>
          <p:cNvSpPr txBox="1">
            <a:spLocks noChangeArrowheads="1"/>
          </p:cNvSpPr>
          <p:nvPr/>
        </p:nvSpPr>
        <p:spPr>
          <a:xfrm>
            <a:off x="19050" y="557213"/>
            <a:ext cx="9144000" cy="80962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pic>
        <p:nvPicPr>
          <p:cNvPr id="5120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2"/>
          <p:cNvGrpSpPr>
            <a:grpSpLocks/>
          </p:cNvGrpSpPr>
          <p:nvPr/>
        </p:nvGrpSpPr>
        <p:grpSpPr bwMode="auto">
          <a:xfrm>
            <a:off x="266700" y="1611313"/>
            <a:ext cx="8623300" cy="5162549"/>
            <a:chOff x="266700" y="1611313"/>
            <a:chExt cx="8623300" cy="5162549"/>
          </a:xfrm>
        </p:grpSpPr>
        <p:sp>
          <p:nvSpPr>
            <p:cNvPr id="14" name="Title 1"/>
            <p:cNvSpPr txBox="1">
              <a:spLocks/>
            </p:cNvSpPr>
            <p:nvPr/>
          </p:nvSpPr>
          <p:spPr>
            <a:xfrm>
              <a:off x="2124075" y="1611313"/>
              <a:ext cx="4683125" cy="979487"/>
            </a:xfrm>
            <a:prstGeom prst="rect">
              <a:avLst/>
            </a:prstGeom>
          </p:spPr>
          <p:txBody>
            <a:bodyPr/>
            <a:lstStyle/>
            <a:p>
              <a:pPr algn="ctr" eaLnBrk="0" hangingPunct="0">
                <a:defRPr/>
              </a:pPr>
              <a:r>
                <a:rPr lang="en-US" sz="2800" dirty="0">
                  <a:latin typeface="Arial" charset="0"/>
                </a:rPr>
                <a:t>“DNA Sequencing Caught in Deluge of Data”</a:t>
              </a:r>
              <a:endParaRPr lang="en-US" sz="2800" spc="-100" dirty="0">
                <a:latin typeface="Arial" charset="0"/>
                <a:ea typeface="+mj-ea"/>
                <a:cs typeface="Arial" charset="0"/>
              </a:endParaRPr>
            </a:p>
          </p:txBody>
        </p:sp>
        <p:pic>
          <p:nvPicPr>
            <p:cNvPr id="51209" name="Picture 2" descr="http://2.bp.blogspot.com/_16PzgDiFTkg/TIDtKY--78I/AAAAAAAAADc/5IvLJu32UQw/s1600/New+York+Times+2004.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b="84656"/>
            <a:stretch>
              <a:fillRect/>
            </a:stretch>
          </p:blipFill>
          <p:spPr bwMode="auto">
            <a:xfrm>
              <a:off x="6007100" y="4239619"/>
              <a:ext cx="2882900" cy="48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1210" name="Group 10"/>
            <p:cNvGrpSpPr>
              <a:grpSpLocks/>
            </p:cNvGrpSpPr>
            <p:nvPr/>
          </p:nvGrpSpPr>
          <p:grpSpPr bwMode="auto">
            <a:xfrm>
              <a:off x="266700" y="2770590"/>
              <a:ext cx="5537200" cy="4003272"/>
              <a:chOff x="266700" y="2770590"/>
              <a:chExt cx="5537200" cy="4003272"/>
            </a:xfrm>
          </p:grpSpPr>
          <p:pic>
            <p:nvPicPr>
              <p:cNvPr id="211970" name="Picture 2" descr="http://graphics8.nytimes.com/images/2011/12/01/business/GENE/GENE-articleLarge.jpg"/>
              <p:cNvPicPr>
                <a:picLocks noChangeAspect="1" noChangeArrowheads="1"/>
              </p:cNvPicPr>
              <p:nvPr/>
            </p:nvPicPr>
            <p:blipFill>
              <a:blip r:embed="rId6" cstate="print"/>
              <a:srcRect/>
              <a:stretch>
                <a:fillRect/>
              </a:stretch>
            </p:blipFill>
            <p:spPr bwMode="auto">
              <a:xfrm>
                <a:off x="266700" y="2770590"/>
                <a:ext cx="5537200" cy="3423835"/>
              </a:xfrm>
              <a:prstGeom prst="roundRect">
                <a:avLst>
                  <a:gd name="adj" fmla="val 8594"/>
                </a:avLst>
              </a:prstGeom>
              <a:solidFill>
                <a:srgbClr val="FFFFFF">
                  <a:shade val="85000"/>
                </a:srgbClr>
              </a:solidFill>
              <a:ln>
                <a:noFill/>
              </a:ln>
              <a:effectLst/>
            </p:spPr>
          </p:pic>
          <p:sp>
            <p:nvSpPr>
              <p:cNvPr id="12" name="Title 1"/>
              <p:cNvSpPr txBox="1">
                <a:spLocks/>
              </p:cNvSpPr>
              <p:nvPr/>
            </p:nvSpPr>
            <p:spPr>
              <a:xfrm>
                <a:off x="1350168" y="6270625"/>
                <a:ext cx="3370263" cy="503237"/>
              </a:xfrm>
              <a:prstGeom prst="rect">
                <a:avLst/>
              </a:prstGeom>
            </p:spPr>
            <p:txBody>
              <a:bodyPr/>
              <a:lstStyle/>
              <a:p>
                <a:pPr algn="ctr" eaLnBrk="0" hangingPunct="0">
                  <a:defRPr/>
                </a:pPr>
                <a:r>
                  <a:rPr lang="en-US" sz="2400" spc="-100" dirty="0">
                    <a:latin typeface="Arial" charset="0"/>
                    <a:ea typeface="+mj-ea"/>
                    <a:cs typeface="Arial" charset="0"/>
                  </a:rPr>
                  <a:t>Dick </a:t>
                </a:r>
                <a:r>
                  <a:rPr lang="en-US" sz="2400" spc="-100" dirty="0" err="1">
                    <a:latin typeface="Arial" charset="0"/>
                    <a:ea typeface="+mj-ea"/>
                    <a:cs typeface="Arial" charset="0"/>
                  </a:rPr>
                  <a:t>McCombie</a:t>
                </a:r>
                <a:r>
                  <a:rPr lang="en-US" sz="2400" spc="-100" dirty="0">
                    <a:latin typeface="Arial" charset="0"/>
                    <a:ea typeface="+mj-ea"/>
                    <a:cs typeface="Arial" charset="0"/>
                  </a:rPr>
                  <a:t>, Ph.D.</a:t>
                </a:r>
              </a:p>
            </p:txBody>
          </p:sp>
        </p:grpSp>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48525" y="636111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27</a:t>
            </a:r>
            <a:endParaRPr lang="en-US" sz="2000" dirty="0">
              <a:solidFill>
                <a:schemeClr val="accent4">
                  <a:lumMod val="40000"/>
                  <a:lumOff val="60000"/>
                </a:schemeClr>
              </a:solidFill>
              <a:latin typeface="Arial" charset="0"/>
            </a:endParaRPr>
          </a:p>
        </p:txBody>
      </p:sp>
      <p:sp>
        <p:nvSpPr>
          <p:cNvPr id="52227" name="AutoShape 2" descr="data:image/jpg;base64,/9j/4AAQSkZJRgABAQAAAQABAAD/2wCEAAkGBhQSEBQUExQWFBUWFxgYGBUWFxcUFxQXGBcVFBQXFRcYHCYfGBojGRQUHy8gIycpLCwsFx4xNTAqNSYrLCkBCQoKDgwOGA8PGiwcHyQsLCkpLCwpLCkpLCwpKSwpKSwpKSkpKSkpLCwsKSwpLCksLCwpLCksLCwpKSwpKSwpLP/AABEIAOQApQMBIgACEQEDEQH/xAAcAAABBQEBAQAAAAAAAAAAAAAFAAMEBgcCAQj/xABAEAABAgQEAwYDBwEIAQUAAAABAhEAAwQhBRIxQSJRYQYTMnGBkQehsRQjQlLB0fCCFTNDYnLC4fFTY3OSotL/xAAZAQADAQEBAAAAAAAAAAAAAAABAgMEAAX/xAAkEQACAgICAgIDAQEAAAAAAAAAAQIRAyESMUFREyIEMmEUUv/aAAwDAQACEQMRAD8AZ7HKBkC0WYyE5dIzXAMaKJYSNoNHtIrLrEpL7HqRxOUU0VntmoCewDWgBE3GqnvJxUYhpjVHozSVOhNGz9gpiTTI00EYyTFt7M40USwnMzRPMtFMUOb49G0JKG2jrvUcxGaDtEr88d0+LrmKCUEqUdAm/wD1GXk14NP+P3JGjmpRzEcrrkDcRVpVIUDNOX/Skv6E/tDczGAPCB56/OF+RvwSeCKenZZziI5D3/SOTiief1il1GPKvxW3OnzgZM7UJ/8AI/rm+kMuTB8SRoBxpOyk+Udpx9DX1jNJnaIEeIeY/WPZGPBaSPxDQC7sNPXaG4y7QVDHdM0hXaSXzhtXaiXGeyO9mBwlv9Vv48R6r7Qj/CJHS7eYhfuzR8X468s0VXaxENq7XpjNO/qTpIX7R2mRWnSQfeG4z9gr8ZezQ1dsBDau2QiiJwmvP+EB5mHk9mq8/hSPWO4S9nX+MvBcT2x6QoqY7I13NPzhR3B+wc/x/wDkpMrDp34UK9oeGG1JFkqjYaWhQ2kSjQo/KIr8hjtowaqw+cjxpMFMO7F1U5IUlIAPMxpHaKgT3ZsIM9nZo7lOkVUrRKWjN6X4XVCvEpI9zBem+Eit5p9BGifaesNTcRbf9veFnKlbOjbeinyfhWgEBUxR9YOzZMigld3KTc7C6lHmo8o6qsaSgOVEnYD9zFfnVyiTMy32Bs/qYzNuZphB3sWJT1M8ws/p6AQK7xS9Bbr/APneHu7WtWaYAH0SHdXVzdofnVfdp4Q6vYD9hHVWkWuyLPw1AZU5VtWUR8kiw9YiVk+RlYSyrdsrepAFh5xxMkqWpz97MPohHp05mCVBhWW6mWddOBJ5gfjPUw1pdi7fRU6rBZiwVoR3aRuqwPygTJnTJawxFjqkgxplXNCeIkeuvtoPK8VHHu7Up2ZX5rJHqAzxWE7JShQbwzGFZXKSOdj9YM02KXd29LeoNoqGAoUl/EB+YOpJHrdns4dtxBQrWg6uD8+nQwkoq9Dxetmg0GJoULpD/XqImfbE/lij0VUQzHTT9oYxftiZBZQhob0RnCnaL/8AbhyEL+0OgjJ5nxM5CGF/EteyYpwJUa//AGgekeRj4+I8w7Qo7izqRqtLKiX3UR6U2iYkvGYeRBrqILS0DEUakBkmLCoRDnMlySAOZLQydAQLTLVuS0D8SrRmSm7/AJQ5PmeXmYexPFg7JNhuP0gaFAB3CX1a6j5k3MJTmzTH6IkBILaAg9P1ghImygOIuRoAXP7CAARnPCG/zKv/AAQWRhwEvxE/6eEE7s1z5wVHjoaUrRArsSQVFKQXOrP6XOvpHMns+pfEXY6cz5D9Y9lTJMuZ4QpRNkDjUo9EjXzJAg9TVc2c+iQNQhmAH5pn6J94L0hbB8nDMgZvMNc9Vc/WI+KYzKkBlm+yU3J8+UHq1AlyiOmYty5RQjghnT1zJt0uDl56sl9h0iUYp7kU5OtELE+0C5l5acqef/MVKqq3J366/OLV2qTlQwDOWAGiUhtufLk8VRUkqHWNmOq0Z8l2H+zGJLlng406lD+hKerRZZqwtLoLpJZ/xS1HQLHJx/LxQKBJlrH8Ii2yqsghSTmcDMNyP1gTj5Oi9bCFPPsH6g9Dr+8MY5SidKfcWNvaGJq3cp84lUNXm6hQ9/4YTrZTvRnE6WxI6w2Uwd7TYV3SwRobj3gGY1J2jHJUx+nTaFCk6aQo4437DqhxeC0kwPlUISbRKXPCElR2jFNUyn7dDOIYqmWcoGZXLRv+YD11QpYdRAHJhbzgfOUuZMzm13A5D+XieqQmfJzOzcKmsx1SoeY+kT7NSgolfrEpSXaWeqlk/K8NkcOeYoZdWSMoPQDVXrDyezAScwOflmUCPXQiPZNASp1qCuQsR6NaLqa8COLY2itygKI8kchs/WJhpVzQFLtveyUjQW3H1jylw3PNc6JDv5akfSLFheGEsVc7DX+AQJSS6OS9g3C8ADuHAbiUzFX7Pyi4UdAgICQGSLnq0NTmQhhqf57mGZtQyQByiTlXYGnLoi42cztuoewL/oIFSpA05qUo+zD5D5wQqS/RusQSGJibkaIQ1RXsdwwKAcaufc/8RUayhCSAzWN+uv0jQqxDs/KAGMyQWI2/6i2KQckCuSEoWyVHKr8K+Z2zRGnz1IUdrlxyO5HnyjitllJPp/PlHiJpmC/i0PUbHz0jSZGT6TEH5dX0MTETGGZOj6ddweu8VdFQxY2MEaPEshNnG4+kc4nJlhx9CZlPmOzEHcPY/NoocxDRd0zBMkLCdGUR7OR7iKQs3g4vKBl9j0nS8KOZTNCihE+iyljA7FZxK0I2Nz/PeCtSIH11NmCVbpPy/wC4yZUUwvZXsbq+6lADxKfZ7DT9YG4TWTB4iz6gmzH892HlD3aGYCsZlZUgNYOXLEt1tAOtrmQruwQkM6jqdg3WBjWjRJsstROtwlJ9AR1aGJcwqIF/oPaKFh2Izs9nKQdP3aNlwnBAZKSU8RDnzgThwGjkTWzyiyJCWS5UWGz5X+UGpNU+jekCpmDTAUrzDh2A97xGqKCbLIWg216g+W4gRi/JKVFkXTA73iBNksICp7RT3Zk+d/oYI02IiY45QMkBoNjRlQyqReJ6VWPpDOa5faIcTSpAerkuC0Aq2UQkvFqqFCAeJy81hDR0UbtFHxOUWBgPSzMs1PUiLhiNIGy7mKkuXkmeRjdB2jFkjTIlXaYptMx+sdLLAEQwqc6i+5P1iV3fC/L9bxQggr2Xmn7xOxSfTb9Yr85LE+cWbsuoJJH5hy9W8zeAGJoaYpPJR+pgR/ZhyL6oal6Qo9kptHsOSR9DIqe8SCOUODwnext6QPwmSUykgwTVZJJ/j2jNk6DHsyztPWJTMVYkpOzNve46RWqjGVzWDAj8uvudSYP9sJLTlPuC7eX7PHPZvs/lR3kwa+ENtzMdFqMbNnFylRx2Gw+ZUVCErDS0nMoAHQX36tG6JSEpcsw+QivdjcOCUZ8oBvfpFknykqFxAb5bIyVPiVDE+2CzM7qSkkmybZQealLIOVPQBz0ipYn2vqUKAUUElS05EmYCnKzKKicrKct5XjT5kiUxBAbyf9IrmMYPJUXAQT1SXHtHclWxkrf10CMFxxM3hmhlHSzG4s7WvsreLFSUBPg9Yry8NzK5HR2094uOAUvdouCCdbv/ANQnbKzXFf0bqUCWhveK7UYoAF3udIsONzQEmM1xHFymawAbZ3v6CEW3oaKqNs4xXFJyhwOD01gWirqxdlHzgrNxVKZXerTNIYkEFElCmIBCATmWb+zw5hvaSXNYSyQo6S5rcX+lY3i+0uhdN1YFOIzAR3gcEsbXAhntHTJSkFIseUW+XNTOBsAUliki4I1Bir9t1MhIECMraDONRdlR7tzBedKanRzUon0AYREoqUrUG21gnjMsIRKTyF/U3i0nszxVIiJnGW6h+UQKnzSpRJ/f6wYxJf3QIFi3ysYBqMNEnkfgfpxaPY8kKtoDChiZ9FqTpCqkFUpSRYlJbodvnAunxoTFMIJpXGbI9DRRSsRoEz5gCrE2L7bAGD+KYN3apY/CWBb8LMIjYvOlS6yTpmmEBY2YkgHoXJ9otasPIACnUNAdwOR5xLdG6M6pk8U4QcqRYM3lDwk5oYRMcv5axIkz2MUVNmXdEebTBOzRCm0j7wXralMBajF0I3hJpLyWx3LwdyaJALkOYlG0e01VmSCQA8JZcx1HdvYDx1DiKVVUYStyAQeYi74utzaBE2kSoEWPMRn5cWbYq4oDVOFomoykAf5Ta/MEdIEVHYm3Cct3CtWbRmaLN/ZawGSXHI3aOE0KhqSnye8UWV+BXjTewFhkmZLmKExQKiACQPE2ij1axgN25T4PP6RdZkgeY3eKd2uTxIDWEPjlcrEyxqNArC1BFzqS3pv5P9HiNjFVmXfa37x1UyygA87v1gHMrCTzEaYq3ZjnLjphSkqEgZVjMg+48oYn0qH4CR0W5PyDRHpprlusWCThvAlwXaC3xAlzQClpaPINLwonRJhR3NHfEzVaGmCDBYzIHk8US5Wl4zTYEjO+285ZnqUHDsx5AAAfQxoPYjtqiqkhEwhM9AZafzNbOkbg9NDFT7YhDFg5P1/4jOagKSqxKVDQgkEeREUx7RWSSPpYTszkaPDE2e0DOxhP9n05JclAJLuSX1J3idWlkk8hE5Ojod0BcWxUiwck/PyjzCcCUtWedfknl5x5QJTaYeKZMJyj8iOfmecWakQAmFhG3s0ZMnFUiPOqO6YZSRzF2HWOplWnu+v6Q5NtFcxWvyuwb6Q8tEoLkdVVSCdYCYzV92tCknWxaIs+YV7keVjDE+WSGPzvEePs2rXRYaGvCgInLU4im4dPKTl5fTaDsuttEnGmM1exVSWcxVMTkhaVqPK3vFgxSocMN/4YDzpWYZTpy5xWGicleis4vLH2ckfh/ZoqEpN4uHaqaEyggWKjp0GvzaBHZvA1VE8SxbNqfyjcxtg6jZ52eNzSCvYTsuaiaZih92g36nYfrGjjBE8oNYXgiKeUmWgMlPuTuT1iQacRnlPk7AnWkV44QnlCg6qQI9hR+TB0wcUTZItEPO5ghIS8GfYi6Kf2jl3J82GusZ7XJdR5vGk9pKQAqc6+kUGukgG14fEy0ujXfh7UheHSgPwun2P/ADBfFUPKUBqbe9oz/wCE+LhK5lOo+LjQOo8QHpeNJVLcjzeFmtixdOwDP7PrUTkmKQUpASUtt5gxxJrZsuWM8x1p8RIASq7ApbS2oi0BN4jT6FCvENd4aMSiyJ/sDqmuWkHvE8ri4vs8BKqslk3/AJ7QVq1qlpKUnMk879IrNbJBI4QGABYm/M+sLJF8cf4dTamW9jEedNSXYiIdTSE5sqQCQACbs3SBdJ2UAJUtSlKPVvkIXivLHuXVBNSfvEEbgg+zxMC2jmhpmVfRAb1Ov0jtnMI2MtEbEKtKBmUdwB1JLAQxU1yEJKlEJHX9OcVbt3ibzEygbJ4lNzPhH85xVl1K1EZlFTaOSW940RxWkYZ/lKMmqsn4tihnzivQaJHIDSL98MJSR3i2ckAdQNS28ZojWLj2NnKTMBQWIa3PpFci+tEINybbNnkrdMekRGw6oC0gs3OJUYzmNqEKGKytQhs6gl3Z92hQQ0DKMOBBalTAzDU2gxTphp9g8EbGsM76W3KM5xXAlIdSklgSxY35RraUx5MpUq8SQfMPDLRynWjAaGsmSKmXMQ4UlQI68x6hx6xvmG14my0TE6KAtuk7pPUG0AMZ7HUxSqblyFAKnHJIKjbyEUT4cdrJyq8ylrdM7Oog6BYGYEcrODzYQ7+yv0cpLo2lURJztHcufz1jpc0QvY60AK1Ze4gTP6xYqsA7CAtVLBMRZtgweUiOVaQ+uWBEWcuEK2NhVmG9zEbEq5MmUpatEj3Ow8yY6rK1ElBUtQSnmf0G5ii4niqq2YyUqEiWXbdR0dTfwPFYQcmRzZVBUuwNXpVMeaXKlElXS9h09YhpIOsWM0YX4U3Vql7WtwnmOvWBdbh+VZIFnuC7jnreNqPLcd2RBBjBMUMpYUL8xzEBJn6xMpgY6W0PB7Np7I40ialTFtLHmdWiwTJ0Y92cnkGy8p/mxjRsIkKUMylONtgYwzVM0OFrkQ+1a3Mv+r/bChztPI/u/wCr/bHscujl0FMJk8MF5KYYp5DRMlS4Zu2Zx0CPY9AjwmGFA3bGdlw+qP8A6Kx/8mT+sYN2bxDua6RM2E1IPkeE/JUa98VMQyUGVJ/vJiUn/SMyiPdIjDZ0sg/MGNGOP1Eb2fTb5tCx0eB9diPdqyrt11BgD2e7Wyl08pa5qEnKAoKWlNxYliYaxz4h0aC3ed6RtLGb/wCxYD3iPxs0xmo9hOfjSTvA+ZXvvFCxv4jGa4lSUyx+ZRzK9gwEVSoxWas8UxR6OQPYQfh9j/6ox6RrFZjKEeJaU9SQIrGKdvEJBEkZ1fmLhI/VUUNRhQyxJEZ/lyfWiTX4jMnLzTFFR+Q6AaCLPgWGJMlrZvEwcqUCMpZJZJIzBk/uIrOF0feTUp21JLsAL3a7ReU0bIs2jfmvmAvuksCMpGr8hDsnjt7Y3Pw5SFly5DOpWVwRbQ8k89yIgzU8CszsQSNDro+4G5NyXEGBKmJHCp0Eg9dgAlizl9iXDC0KoqM+YqltlzJ4SEukDf8A8l30PL0BUqM7CznCQHcWbeLN2e7JLXmdNrX9xA+fQucwDWCsrZcoUWSdBZyNH0i14D2lmSAnN95LsC9li2xFiOh92gT5NaDFpBzCuxEpABXxGLBLlJSGSGAhUdcmcgLQXB9weR5GHMsZH/QuTfYC7RJfu/6v9sew/jUl8nr+kKBY66LCiO1zGGj9BvESfOCQTmZrk3AG+v7xGnzCSniZg5Yk8gzDdwqN0cPswPJ6Js+qITmdLaM9xtpzuPaIiqpZSCWN3GgDC589QG/aGKmozqIDpTdsuUPrYDXM4PsYUmebKKi12QdDdwW2LXiygkI22Vn4j02eiK2KcikEAgDVRBLjUEKDNGPzVERs3ajFGlzEnIcwNjqACxISoMoO/oDyEY7UoBJHL5coYKIqlHpHBMerlHzjgAwpx6EwssesY5JgHCVHJjoJg12YwL7TOANkJYqUdHJ4UO4Yq0eBR1WS+zuEqCe8I1IA3a4yhgXclgARvyiz1ctQbUKGpAN2D8J11KQS/wCVg5MTZlKypiUqWMrsmwSkPwo5ABOa7pICTuBHVKT3jJGdRsC2YahyLm+ZjcAhgXLXRo0R0iBSyy+Vh1s91BQcuBYEgX8TnR0mO/siyApLFIB5uSbEk2cWuWv5uCW7lR4BLYFr5VmwKuFLHq+jcTXsBKxaUZFOtSkpSAEhLy3CyQEhO+Vyd3fq1u4ncisUNL9omKAbMFO+YscpGoYEpLKZhz5QVKQkFnUpNlAuliLBnFnc2AJs2hh3s7hKZclPE8+6yC4U6vCm4a+rexGsPLlB7ZW0zKUQA4LPueF7Nd4NHJkOi7QLplgkEpUeJIY5hoFOLBQb+bXXDcakzwO7WCWfKbKDauIr0nCUlKkAlWgci5VqClwbMG/6jgYQnM6SqWoWBQ7ltgRpvaJTxpjKVlkxFL5fX9IUCE11RlGaUZnIpBNtszA3t84UZ/jkUQcl1JIzqGZ3ypUxQRfQ2to2a948RUkhagALEXzJSDplJe1h4usMKxJLhICSVcIbh4eivy+erttExSnKg6fAXABGVLEXG/k8epR5zGETSokAOQbpUyuRdCibl+uxEM1c7KgrIIy6OymdgwJDhipt4dSvKhgGZI+7u5e5U2jWHUF4SpibBKXykM5JvfMQX5NY67OYASsdox9yoqzgqAIUlCUubjIoNm4nOrvlP4Yy3DqA1VSqWg8a/A/4iNEnqWbzjR+3FcpFOtjlCmLAMkksA1nGij1cszFJy2hq1SZyJiCykKCgeovHPY/QyqUQWLhnBBsQRqCObiG+8841WdgFJjINRIWKeqIdaDeWtW5UBxIJ/MHB3EVPEPhliEs2plrH5pRE0N/SX+UTU7GcWiqZhyjnPFhkdga9RYUc9/8A21D5mLVhXwJrZgzTjKpk68asym/0of5mDYpnFPIUtaUJGZSiEgDcksBG4YH2XEilQiWAFoSrvFpuVqtna7Egg2L2s14C4F2SpKeqUqTONQaYcc4hIlmcoMiXKAOqQFqzObgDrFwo1AIzqQeJlKQdglIZSeHW2hBfMGPIo4ASsIuAQBlTn4QUgMnUNmCRwJDJILDR0sZEih7tluQyQCQlICtAAPEwB0SOY1ghLpnIloJEtaksgKvwkZnUFBiFbXcGxB14nlKUlSlMHYBgq/FlSAOEFr24XsC5gUPZGqJ0wFKSVuXAytvcXa5blufxXEDK+l+0VVOh1AKWqYtAPCMlxYKIUrwj11Nm5xjtBTkK7kfaVaMl2TmygrUvS/h5l9jc89l6Cc8yYQysoTkSSQhJJbU3LMQQbPACHGchuNO5FyVl0+NRtZiEv+HyMcVNHlGR+FJuWNyTwpJAJCcoN7i6uQgkuTlQAsJUE2KrpKVBhd3JIYnX6CGVUichCQxSpr3DlWt9sr7763jgWQisLKcyAwDAHOClnFwDZ+DXR06QpLo4UlgzEn8JLsRuHykuQRcR6rASV5kKK91PqXdWp1/CLPp0jydMSPwm5a5cLdrhQcKGUFyLOq8K0OjiqrFoLpliY+uYqcFgfw+fyhQ3NSoGwSSbnxi/XKoXd+e2kKEHDVECC+YMCxBIJUs3IKTZxw6bC28SDPLa5XIsczMNPDvb3iDhqnsgq5KCkqQznTKkl2BfT8RbRomSLrSAEEuWAckkt01LPzIuHYxqMTEZGYuopJYMz331Nxq97M2msOKl5eaSCLs7bOX6AO7632McrmMlSZd1gAWIUxc+JWhbYi3zTEdaSkpYlRBzK0CTme3CGZid2H+YWHBRQPiBPKU5MzOpyhySW1JBD6hIe10MRwuc9mBr6RdviOo/aL/iGYaXBCWLuSxTlblpeKIRmV0EAYeo6uYhYXLUpBGikkg+4i5Yb8Vq6SGUUTeqwyvVSSHin6Q0FuSdtIVxT7CmX2d8aa4nhEtI5cSvmTAzGPiVW1CMsyaEoILpQMuZ+Z1MVVJctEmgpe9qJUsPxLSCwKiA92A8Ra8dxSO7NZ7FYL3dCjOCkr+8uQAVKS6S5ICWTkSC4upRuIKpnkLY/wCGLEgKbnndgVALIcgO3ih/Dp5SoJUAUBIvYtlVkORYZiSRwuNHYvEsJGQkAMoujKClJBcDi3JU5ex3LiCcDqlMxThACFG33ibFQIu5FzYsxCgEuCqKZTUNRUqP2tS0oQrIZaSxdLG/QjLoz2IEXymljN3i8wSpyoGws6SSNUHwjhZ9WgNUUSpE4VCCkpWQkg65SXSthqAQ+ZxZoAyJGG0cmXKMpKQlLcYUOLjAJGQNcJK7nkPE0T6On71YUy05VFSQ+jBkItYpCibHYRBRWrTLC+EkrKUhQGYOQlEsHV3AVtZKrbwTlyFCV92stwhmYkJKcwJSH0KgSb6bxxzI9bLK1WmNxEqCS3EGSkLzbiyiRYvs0NSkq7tndLahKB3l8jgP+JzY24eUSJdNxKJYEuVJDMbEJBB1AGhB1YRGmVCVKy5hlYvmGmUMrhFwBxadA28AKI06cv8AFx6MnYpDKUQkp5BLhiHA02kSakrc5kKlgFJy2d05k8ILaZSGzeLqW8nSwtyCSli6yXSAGIupXizqT5FNyYbmyeFQcAFPCCk5bApKikvyWSDoAsGxSkoxx+mBEtBIUoEWyoVN81HKSASSzuXytfK5UQRTS1Ad6KZQAygz1FPEPHlZaQTdL7+F2dgoUYJ0UtwtR4imSFsWDqI3Zi3R9zE+ZMIlSS7uOLbM01KL5W1Czo2zNChRoMshYtKEtKwlxwl7tm4UFi23GbBhodbwOnYipInhkqCStgoO+RJUM35nOr/IwoUECMx+JNqhxqUh/S3884qNMbGFChX2E7nmxjhPhEKFA8hFLVY+0Wb4a04XXB9UoWoEagoQtYZ+qRChRzCjRKSc/dlgHl5yz6nuhl18LKPDpYcoslUoOqWyQlM4ShYWQFBNho5Ci9uXKFCjjmN4hUFlsAMmdiLf3SpctD+ij8oiqUJgKSkZVKlylJDspK1IzO7l9b9YUKOYyK5RzSFWslMwgIHgAfJYbcLj+oxZKdZMoqzEZFlKQDYDKC99+IjyhQoC6DLsg1WLzErUA1kuOjZlJA5MUCHe64kynYKUUlTJzMko0szstQ0sNGj2FHM5ETJaUkEpEwygpteMGaogly7uH5E7sRCxBWZcxJdu8axINpUxbuDq6B8zqSSoUKykSXIqDJkIKG41LdxmFgghgdLKa2yRChQoAjez/9k="/>
          <p:cNvSpPr>
            <a:spLocks noChangeAspect="1" noChangeArrowheads="1"/>
          </p:cNvSpPr>
          <p:nvPr/>
        </p:nvSpPr>
        <p:spPr bwMode="auto">
          <a:xfrm>
            <a:off x="77788" y="-1069975"/>
            <a:ext cx="1571625"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6" name="Rectangle 2"/>
          <p:cNvSpPr txBox="1">
            <a:spLocks noChangeArrowheads="1"/>
          </p:cNvSpPr>
          <p:nvPr/>
        </p:nvSpPr>
        <p:spPr>
          <a:xfrm>
            <a:off x="19050" y="557213"/>
            <a:ext cx="9144000" cy="80962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pic>
        <p:nvPicPr>
          <p:cNvPr id="5222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4"/>
          <p:cNvGrpSpPr>
            <a:grpSpLocks/>
          </p:cNvGrpSpPr>
          <p:nvPr/>
        </p:nvGrpSpPr>
        <p:grpSpPr bwMode="auto">
          <a:xfrm>
            <a:off x="1985963" y="1435100"/>
            <a:ext cx="5221747" cy="5080000"/>
            <a:chOff x="1401351" y="1533525"/>
            <a:chExt cx="5438775" cy="5290498"/>
          </a:xfrm>
        </p:grpSpPr>
        <p:pic>
          <p:nvPicPr>
            <p:cNvPr id="52235"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b="638"/>
            <a:stretch>
              <a:fillRect/>
            </a:stretch>
          </p:blipFill>
          <p:spPr bwMode="auto">
            <a:xfrm>
              <a:off x="1401351" y="1533525"/>
              <a:ext cx="5438775" cy="5290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6"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l="12035" t="33434" r="56779" b="61397"/>
            <a:stretch>
              <a:fillRect/>
            </a:stretch>
          </p:blipFill>
          <p:spPr bwMode="auto">
            <a:xfrm>
              <a:off x="2576946" y="1605386"/>
              <a:ext cx="4156364" cy="515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8" name="Picture 2" descr="S:\CENTERS\Kris\Presos&amp;Posters&amp;Pictures\Graphics\ENCODE_logo.gif"/>
          <p:cNvPicPr>
            <a:picLocks noChangeAspect="1" noChangeArrowheads="1"/>
          </p:cNvPicPr>
          <p:nvPr/>
        </p:nvPicPr>
        <p:blipFill>
          <a:blip r:embed="rId7" cstate="print"/>
          <a:srcRect l="16248" r="17268"/>
          <a:stretch>
            <a:fillRect/>
          </a:stretch>
        </p:blipFill>
        <p:spPr bwMode="auto">
          <a:xfrm>
            <a:off x="7669369" y="3739927"/>
            <a:ext cx="1158561" cy="1054538"/>
          </a:xfrm>
          <a:prstGeom prst="rect">
            <a:avLst/>
          </a:prstGeom>
          <a:solidFill>
            <a:schemeClr val="tx1"/>
          </a:solidFill>
          <a:ln w="9525">
            <a:noFill/>
            <a:miter lim="800000"/>
            <a:headEnd/>
            <a:tailEnd/>
          </a:ln>
        </p:spPr>
      </p:pic>
      <p:pic>
        <p:nvPicPr>
          <p:cNvPr id="20" name="Picture 2" descr="S:\CENTERS\Kris\Presos&amp;Posters&amp;Pictures\Graphics\ENCODE_logo.gif"/>
          <p:cNvPicPr>
            <a:picLocks noChangeAspect="1" noChangeArrowheads="1"/>
          </p:cNvPicPr>
          <p:nvPr/>
        </p:nvPicPr>
        <p:blipFill>
          <a:blip r:embed="rId7" cstate="print"/>
          <a:srcRect l="16248" r="17268"/>
          <a:stretch>
            <a:fillRect/>
          </a:stretch>
        </p:blipFill>
        <p:spPr bwMode="auto">
          <a:xfrm>
            <a:off x="312894" y="3739927"/>
            <a:ext cx="1158561" cy="1054538"/>
          </a:xfrm>
          <a:prstGeom prst="rect">
            <a:avLst/>
          </a:prstGeom>
          <a:solidFill>
            <a:schemeClr val="tx1"/>
          </a:solidFill>
          <a:ln w="9525">
            <a:noFill/>
            <a:miter lim="800000"/>
            <a:headEnd/>
            <a:tailEnd/>
          </a:ln>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3"/>
          <p:cNvSpPr txBox="1">
            <a:spLocks noChangeArrowheads="1"/>
          </p:cNvSpPr>
          <p:nvPr/>
        </p:nvSpPr>
        <p:spPr bwMode="auto">
          <a:xfrm>
            <a:off x="7261225" y="6373813"/>
            <a:ext cx="179568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a:solidFill>
                  <a:srgbClr val="8BE6FF"/>
                </a:solidFill>
              </a:rPr>
              <a:t>Document </a:t>
            </a:r>
            <a:r>
              <a:rPr lang="en-US" sz="2000" dirty="0" smtClean="0">
                <a:solidFill>
                  <a:srgbClr val="8BE6FF"/>
                </a:solidFill>
              </a:rPr>
              <a:t>27</a:t>
            </a:r>
            <a:endParaRPr lang="en-US" sz="2000" dirty="0">
              <a:solidFill>
                <a:srgbClr val="8BE6FF"/>
              </a:solidFill>
            </a:endParaRPr>
          </a:p>
        </p:txBody>
      </p:sp>
      <p:sp>
        <p:nvSpPr>
          <p:cNvPr id="53251" name="AutoShape 2" descr="data:image/jpg;base64,/9j/4AAQSkZJRgABAQAAAQABAAD/2wCEAAkGBhQSEBQUExQWFBUWFxgYGBUWFxcUFxQXGBcVFBQXFRcYHCYfGBojGRQUHy8gIycpLCwsFx4xNTAqNSYrLCkBCQoKDgwOGA8PGiwcHyQsLCkpLCwpLCkpLCwpKSwpKSwpKSkpKSkpLCwsKSwpLCksLCwpLCksLCwpKSwpKSwpLP/AABEIAOQApQMBIgACEQEDEQH/xAAcAAABBQEBAQAAAAAAAAAAAAAFAAMEBgcCAQj/xABAEAABAgQEAwYDBwEIAQUAAAABAhEAAwQhBRIxQSJRYQYTMnGBkQehsRQjQlLB0fCCFTNDYnLC4fFTY3OSotL/xAAZAQADAQEBAAAAAAAAAAAAAAABAgMEAAX/xAAkEQACAgICAgIDAQEAAAAAAAAAAQIRAyESMUFREyIEMmEUUv/aAAwDAQACEQMRAD8AZ7HKBkC0WYyE5dIzXAMaKJYSNoNHtIrLrEpL7HqRxOUU0VntmoCewDWgBE3GqnvJxUYhpjVHozSVOhNGz9gpiTTI00EYyTFt7M40USwnMzRPMtFMUOb49G0JKG2jrvUcxGaDtEr88d0+LrmKCUEqUdAm/wD1GXk14NP+P3JGjmpRzEcrrkDcRVpVIUDNOX/Skv6E/tDczGAPCB56/OF+RvwSeCKenZZziI5D3/SOTiief1il1GPKvxW3OnzgZM7UJ/8AI/rm+kMuTB8SRoBxpOyk+Udpx9DX1jNJnaIEeIeY/WPZGPBaSPxDQC7sNPXaG4y7QVDHdM0hXaSXzhtXaiXGeyO9mBwlv9Vv48R6r7Qj/CJHS7eYhfuzR8X468s0VXaxENq7XpjNO/qTpIX7R2mRWnSQfeG4z9gr8ZezQ1dsBDau2QiiJwmvP+EB5mHk9mq8/hSPWO4S9nX+MvBcT2x6QoqY7I13NPzhR3B+wc/x/wDkpMrDp34UK9oeGG1JFkqjYaWhQ2kSjQo/KIr8hjtowaqw+cjxpMFMO7F1U5IUlIAPMxpHaKgT3ZsIM9nZo7lOkVUrRKWjN6X4XVCvEpI9zBem+Eit5p9BGifaesNTcRbf9veFnKlbOjbeinyfhWgEBUxR9YOzZMigld3KTc7C6lHmo8o6qsaSgOVEnYD9zFfnVyiTMy32Bs/qYzNuZphB3sWJT1M8ws/p6AQK7xS9Bbr/APneHu7WtWaYAH0SHdXVzdofnVfdp4Q6vYD9hHVWkWuyLPw1AZU5VtWUR8kiw9YiVk+RlYSyrdsrepAFh5xxMkqWpz97MPohHp05mCVBhWW6mWddOBJ5gfjPUw1pdi7fRU6rBZiwVoR3aRuqwPygTJnTJawxFjqkgxplXNCeIkeuvtoPK8VHHu7Up2ZX5rJHqAzxWE7JShQbwzGFZXKSOdj9YM02KXd29LeoNoqGAoUl/EB+YOpJHrdns4dtxBQrWg6uD8+nQwkoq9Dxetmg0GJoULpD/XqImfbE/lij0VUQzHTT9oYxftiZBZQhob0RnCnaL/8AbhyEL+0OgjJ5nxM5CGF/EteyYpwJUa//AGgekeRj4+I8w7Qo7izqRqtLKiX3UR6U2iYkvGYeRBrqILS0DEUakBkmLCoRDnMlySAOZLQydAQLTLVuS0D8SrRmSm7/AJQ5PmeXmYexPFg7JNhuP0gaFAB3CX1a6j5k3MJTmzTH6IkBILaAg9P1ghImygOIuRoAXP7CAARnPCG/zKv/AAQWRhwEvxE/6eEE7s1z5wVHjoaUrRArsSQVFKQXOrP6XOvpHMns+pfEXY6cz5D9Y9lTJMuZ4QpRNkDjUo9EjXzJAg9TVc2c+iQNQhmAH5pn6J94L0hbB8nDMgZvMNc9Vc/WI+KYzKkBlm+yU3J8+UHq1AlyiOmYty5RQjghnT1zJt0uDl56sl9h0iUYp7kU5OtELE+0C5l5acqef/MVKqq3J366/OLV2qTlQwDOWAGiUhtufLk8VRUkqHWNmOq0Z8l2H+zGJLlng406lD+hKerRZZqwtLoLpJZ/xS1HQLHJx/LxQKBJlrH8Ii2yqsghSTmcDMNyP1gTj5Oi9bCFPPsH6g9Dr+8MY5SidKfcWNvaGJq3cp84lUNXm6hQ9/4YTrZTvRnE6WxI6w2Uwd7TYV3SwRobj3gGY1J2jHJUx+nTaFCk6aQo4437DqhxeC0kwPlUISbRKXPCElR2jFNUyn7dDOIYqmWcoGZXLRv+YD11QpYdRAHJhbzgfOUuZMzm13A5D+XieqQmfJzOzcKmsx1SoeY+kT7NSgolfrEpSXaWeqlk/K8NkcOeYoZdWSMoPQDVXrDyezAScwOflmUCPXQiPZNASp1qCuQsR6NaLqa8COLY2itygKI8kchs/WJhpVzQFLtveyUjQW3H1jylw3PNc6JDv5akfSLFheGEsVc7DX+AQJSS6OS9g3C8ADuHAbiUzFX7Pyi4UdAgICQGSLnq0NTmQhhqf57mGZtQyQByiTlXYGnLoi42cztuoewL/oIFSpA05qUo+zD5D5wQqS/RusQSGJibkaIQ1RXsdwwKAcaufc/8RUayhCSAzWN+uv0jQqxDs/KAGMyQWI2/6i2KQckCuSEoWyVHKr8K+Z2zRGnz1IUdrlxyO5HnyjitllJPp/PlHiJpmC/i0PUbHz0jSZGT6TEH5dX0MTETGGZOj6ddweu8VdFQxY2MEaPEshNnG4+kc4nJlhx9CZlPmOzEHcPY/NoocxDRd0zBMkLCdGUR7OR7iKQs3g4vKBl9j0nS8KOZTNCihE+iyljA7FZxK0I2Nz/PeCtSIH11NmCVbpPy/wC4yZUUwvZXsbq+6lADxKfZ7DT9YG4TWTB4iz6gmzH892HlD3aGYCsZlZUgNYOXLEt1tAOtrmQruwQkM6jqdg3WBjWjRJsstROtwlJ9AR1aGJcwqIF/oPaKFh2Izs9nKQdP3aNlwnBAZKSU8RDnzgThwGjkTWzyiyJCWS5UWGz5X+UGpNU+jekCpmDTAUrzDh2A97xGqKCbLIWg216g+W4gRi/JKVFkXTA73iBNksICp7RT3Zk+d/oYI02IiY45QMkBoNjRlQyqReJ6VWPpDOa5faIcTSpAerkuC0Aq2UQkvFqqFCAeJy81hDR0UbtFHxOUWBgPSzMs1PUiLhiNIGy7mKkuXkmeRjdB2jFkjTIlXaYptMx+sdLLAEQwqc6i+5P1iV3fC/L9bxQggr2Xmn7xOxSfTb9Yr85LE+cWbsuoJJH5hy9W8zeAGJoaYpPJR+pgR/ZhyL6oal6Qo9kptHsOSR9DIqe8SCOUODwnext6QPwmSUykgwTVZJJ/j2jNk6DHsyztPWJTMVYkpOzNve46RWqjGVzWDAj8uvudSYP9sJLTlPuC7eX7PHPZvs/lR3kwa+ENtzMdFqMbNnFylRx2Gw+ZUVCErDS0nMoAHQX36tG6JSEpcsw+QivdjcOCUZ8oBvfpFknykqFxAb5bIyVPiVDE+2CzM7qSkkmybZQealLIOVPQBz0ipYn2vqUKAUUElS05EmYCnKzKKicrKct5XjT5kiUxBAbyf9IrmMYPJUXAQT1SXHtHclWxkrf10CMFxxM3hmhlHSzG4s7WvsreLFSUBPg9Yry8NzK5HR2094uOAUvdouCCdbv/ANQnbKzXFf0bqUCWhveK7UYoAF3udIsONzQEmM1xHFymawAbZ3v6CEW3oaKqNs4xXFJyhwOD01gWirqxdlHzgrNxVKZXerTNIYkEFElCmIBCATmWb+zw5hvaSXNYSyQo6S5rcX+lY3i+0uhdN1YFOIzAR3gcEsbXAhntHTJSkFIseUW+XNTOBsAUliki4I1Bir9t1MhIECMraDONRdlR7tzBedKanRzUon0AYREoqUrUG21gnjMsIRKTyF/U3i0nszxVIiJnGW6h+UQKnzSpRJ/f6wYxJf3QIFi3ysYBqMNEnkfgfpxaPY8kKtoDChiZ9FqTpCqkFUpSRYlJbodvnAunxoTFMIJpXGbI9DRRSsRoEz5gCrE2L7bAGD+KYN3apY/CWBb8LMIjYvOlS6yTpmmEBY2YkgHoXJ9otasPIACnUNAdwOR5xLdG6M6pk8U4QcqRYM3lDwk5oYRMcv5axIkz2MUVNmXdEebTBOzRCm0j7wXralMBajF0I3hJpLyWx3LwdyaJALkOYlG0e01VmSCQA8JZcx1HdvYDx1DiKVVUYStyAQeYi74utzaBE2kSoEWPMRn5cWbYq4oDVOFomoykAf5Ta/MEdIEVHYm3Cct3CtWbRmaLN/ZawGSXHI3aOE0KhqSnye8UWV+BXjTewFhkmZLmKExQKiACQPE2ij1axgN25T4PP6RdZkgeY3eKd2uTxIDWEPjlcrEyxqNArC1BFzqS3pv5P9HiNjFVmXfa37x1UyygA87v1gHMrCTzEaYq3ZjnLjphSkqEgZVjMg+48oYn0qH4CR0W5PyDRHpprlusWCThvAlwXaC3xAlzQClpaPINLwonRJhR3NHfEzVaGmCDBYzIHk8US5Wl4zTYEjO+285ZnqUHDsx5AAAfQxoPYjtqiqkhEwhM9AZafzNbOkbg9NDFT7YhDFg5P1/4jOagKSqxKVDQgkEeREUx7RWSSPpYTszkaPDE2e0DOxhP9n05JclAJLuSX1J3idWlkk8hE5Ojod0BcWxUiwck/PyjzCcCUtWedfknl5x5QJTaYeKZMJyj8iOfmecWakQAmFhG3s0ZMnFUiPOqO6YZSRzF2HWOplWnu+v6Q5NtFcxWvyuwb6Q8tEoLkdVVSCdYCYzV92tCknWxaIs+YV7keVjDE+WSGPzvEePs2rXRYaGvCgInLU4im4dPKTl5fTaDsuttEnGmM1exVSWcxVMTkhaVqPK3vFgxSocMN/4YDzpWYZTpy5xWGicleis4vLH2ckfh/ZoqEpN4uHaqaEyggWKjp0GvzaBHZvA1VE8SxbNqfyjcxtg6jZ52eNzSCvYTsuaiaZih92g36nYfrGjjBE8oNYXgiKeUmWgMlPuTuT1iQacRnlPk7AnWkV44QnlCg6qQI9hR+TB0wcUTZItEPO5ghIS8GfYi6Kf2jl3J82GusZ7XJdR5vGk9pKQAqc6+kUGukgG14fEy0ujXfh7UheHSgPwun2P/ADBfFUPKUBqbe9oz/wCE+LhK5lOo+LjQOo8QHpeNJVLcjzeFmtixdOwDP7PrUTkmKQUpASUtt5gxxJrZsuWM8x1p8RIASq7ApbS2oi0BN4jT6FCvENd4aMSiyJ/sDqmuWkHvE8ri4vs8BKqslk3/AJ7QVq1qlpKUnMk879IrNbJBI4QGABYm/M+sLJF8cf4dTamW9jEedNSXYiIdTSE5sqQCQACbs3SBdJ2UAJUtSlKPVvkIXivLHuXVBNSfvEEbgg+zxMC2jmhpmVfRAb1Ov0jtnMI2MtEbEKtKBmUdwB1JLAQxU1yEJKlEJHX9OcVbt3ibzEygbJ4lNzPhH85xVl1K1EZlFTaOSW940RxWkYZ/lKMmqsn4tihnzivQaJHIDSL98MJSR3i2ckAdQNS28ZojWLj2NnKTMBQWIa3PpFci+tEINybbNnkrdMekRGw6oC0gs3OJUYzmNqEKGKytQhs6gl3Z92hQQ0DKMOBBalTAzDU2gxTphp9g8EbGsM76W3KM5xXAlIdSklgSxY35RraUx5MpUq8SQfMPDLRynWjAaGsmSKmXMQ4UlQI68x6hx6xvmG14my0TE6KAtuk7pPUG0AMZ7HUxSqblyFAKnHJIKjbyEUT4cdrJyq8ylrdM7Oog6BYGYEcrODzYQ7+yv0cpLo2lURJztHcufz1jpc0QvY60AK1Ze4gTP6xYqsA7CAtVLBMRZtgweUiOVaQ+uWBEWcuEK2NhVmG9zEbEq5MmUpatEj3Ow8yY6rK1ElBUtQSnmf0G5ii4niqq2YyUqEiWXbdR0dTfwPFYQcmRzZVBUuwNXpVMeaXKlElXS9h09YhpIOsWM0YX4U3Vql7WtwnmOvWBdbh+VZIFnuC7jnreNqPLcd2RBBjBMUMpYUL8xzEBJn6xMpgY6W0PB7Np7I40ialTFtLHmdWiwTJ0Y92cnkGy8p/mxjRsIkKUMylONtgYwzVM0OFrkQ+1a3Mv+r/bChztPI/u/wCr/bHscujl0FMJk8MF5KYYp5DRMlS4Zu2Zx0CPY9AjwmGFA3bGdlw+qP8A6Kx/8mT+sYN2bxDua6RM2E1IPkeE/JUa98VMQyUGVJ/vJiUn/SMyiPdIjDZ0sg/MGNGOP1Eb2fTb5tCx0eB9diPdqyrt11BgD2e7Wyl08pa5qEnKAoKWlNxYliYaxz4h0aC3ed6RtLGb/wCxYD3iPxs0xmo9hOfjSTvA+ZXvvFCxv4jGa4lSUyx+ZRzK9gwEVSoxWas8UxR6OQPYQfh9j/6ox6RrFZjKEeJaU9SQIrGKdvEJBEkZ1fmLhI/VUUNRhQyxJEZ/lyfWiTX4jMnLzTFFR+Q6AaCLPgWGJMlrZvEwcqUCMpZJZJIzBk/uIrOF0feTUp21JLsAL3a7ReU0bIs2jfmvmAvuksCMpGr8hDsnjt7Y3Pw5SFly5DOpWVwRbQ8k89yIgzU8CszsQSNDro+4G5NyXEGBKmJHCp0Eg9dgAlizl9iXDC0KoqM+YqltlzJ4SEukDf8A8l30PL0BUqM7CznCQHcWbeLN2e7JLXmdNrX9xA+fQucwDWCsrZcoUWSdBZyNH0i14D2lmSAnN95LsC9li2xFiOh92gT5NaDFpBzCuxEpABXxGLBLlJSGSGAhUdcmcgLQXB9weR5GHMsZH/QuTfYC7RJfu/6v9sew/jUl8nr+kKBY66LCiO1zGGj9BvESfOCQTmZrk3AG+v7xGnzCSniZg5Yk8gzDdwqN0cPswPJ6Js+qITmdLaM9xtpzuPaIiqpZSCWN3GgDC589QG/aGKmozqIDpTdsuUPrYDXM4PsYUmebKKi12QdDdwW2LXiygkI22Vn4j02eiK2KcikEAgDVRBLjUEKDNGPzVERs3ajFGlzEnIcwNjqACxISoMoO/oDyEY7UoBJHL5coYKIqlHpHBMerlHzjgAwpx6EwssesY5JgHCVHJjoJg12YwL7TOANkJYqUdHJ4UO4Yq0eBR1WS+zuEqCe8I1IA3a4yhgXclgARvyiz1ctQbUKGpAN2D8J11KQS/wCVg5MTZlKypiUqWMrsmwSkPwo5ABOa7pICTuBHVKT3jJGdRsC2YahyLm+ZjcAhgXLXRo0R0iBSyy+Vh1s91BQcuBYEgX8TnR0mO/siyApLFIB5uSbEk2cWuWv5uCW7lR4BLYFr5VmwKuFLHq+jcTXsBKxaUZFOtSkpSAEhLy3CyQEhO+Vyd3fq1u4ncisUNL9omKAbMFO+YscpGoYEpLKZhz5QVKQkFnUpNlAuliLBnFnc2AJs2hh3s7hKZclPE8+6yC4U6vCm4a+rexGsPLlB7ZW0zKUQA4LPueF7Nd4NHJkOi7QLplgkEpUeJIY5hoFOLBQb+bXXDcakzwO7WCWfKbKDauIr0nCUlKkAlWgci5VqClwbMG/6jgYQnM6SqWoWBQ7ltgRpvaJTxpjKVlkxFL5fX9IUCE11RlGaUZnIpBNtszA3t84UZ/jkUQcl1JIzqGZ3ypUxQRfQ2to2a948RUkhagALEXzJSDplJe1h4usMKxJLhICSVcIbh4eivy+erttExSnKg6fAXABGVLEXG/k8epR5zGETSokAOQbpUyuRdCibl+uxEM1c7KgrIIy6OymdgwJDhipt4dSvKhgGZI+7u5e5U2jWHUF4SpibBKXykM5JvfMQX5NY67OYASsdox9yoqzgqAIUlCUubjIoNm4nOrvlP4Yy3DqA1VSqWg8a/A/4iNEnqWbzjR+3FcpFOtjlCmLAMkksA1nGij1cszFJy2hq1SZyJiCykKCgeovHPY/QyqUQWLhnBBsQRqCObiG+8841WdgFJjINRIWKeqIdaDeWtW5UBxIJ/MHB3EVPEPhliEs2plrH5pRE0N/SX+UTU7GcWiqZhyjnPFhkdga9RYUc9/8A21D5mLVhXwJrZgzTjKpk68asym/0of5mDYpnFPIUtaUJGZSiEgDcksBG4YH2XEilQiWAFoSrvFpuVqtna7Egg2L2s14C4F2SpKeqUqTONQaYcc4hIlmcoMiXKAOqQFqzObgDrFwo1AIzqQeJlKQdglIZSeHW2hBfMGPIo4ASsIuAQBlTn4QUgMnUNmCRwJDJILDR0sZEih7tluQyQCQlICtAAPEwB0SOY1ghLpnIloJEtaksgKvwkZnUFBiFbXcGxB14nlKUlSlMHYBgq/FlSAOEFr24XsC5gUPZGqJ0wFKSVuXAytvcXa5blufxXEDK+l+0VVOh1AKWqYtAPCMlxYKIUrwj11Nm5xjtBTkK7kfaVaMl2TmygrUvS/h5l9jc89l6Cc8yYQysoTkSSQhJJbU3LMQQbPACHGchuNO5FyVl0+NRtZiEv+HyMcVNHlGR+FJuWNyTwpJAJCcoN7i6uQgkuTlQAsJUE2KrpKVBhd3JIYnX6CGVUichCQxSpr3DlWt9sr7763jgWQisLKcyAwDAHOClnFwDZ+DXR06QpLo4UlgzEn8JLsRuHykuQRcR6rASV5kKK91PqXdWp1/CLPp0jydMSPwm5a5cLdrhQcKGUFyLOq8K0OjiqrFoLpliY+uYqcFgfw+fyhQ3NSoGwSSbnxi/XKoXd+e2kKEHDVECC+YMCxBIJUs3IKTZxw6bC28SDPLa5XIsczMNPDvb3iDhqnsgq5KCkqQznTKkl2BfT8RbRomSLrSAEEuWAckkt01LPzIuHYxqMTEZGYuopJYMz331Nxq97M2msOKl5eaSCLs7bOX6AO7632McrmMlSZd1gAWIUxc+JWhbYi3zTEdaSkpYlRBzK0CTme3CGZid2H+YWHBRQPiBPKU5MzOpyhySW1JBD6hIe10MRwuc9mBr6RdviOo/aL/iGYaXBCWLuSxTlblpeKIRmV0EAYeo6uYhYXLUpBGikkg+4i5Yb8Vq6SGUUTeqwyvVSSHin6Q0FuSdtIVxT7CmX2d8aa4nhEtI5cSvmTAzGPiVW1CMsyaEoILpQMuZ+Z1MVVJctEmgpe9qJUsPxLSCwKiA92A8Ra8dxSO7NZ7FYL3dCjOCkr+8uQAVKS6S5ICWTkSC4upRuIKpnkLY/wCGLEgKbnndgVALIcgO3ih/Dp5SoJUAUBIvYtlVkORYZiSRwuNHYvEsJGQkAMoujKClJBcDi3JU5ex3LiCcDqlMxThACFG33ibFQIu5FzYsxCgEuCqKZTUNRUqP2tS0oQrIZaSxdLG/QjLoz2IEXymljN3i8wSpyoGws6SSNUHwjhZ9WgNUUSpE4VCCkpWQkg65SXSthqAQ+ZxZoAyJGG0cmXKMpKQlLcYUOLjAJGQNcJK7nkPE0T6On71YUy05VFSQ+jBkItYpCibHYRBRWrTLC+EkrKUhQGYOQlEsHV3AVtZKrbwTlyFCV92stwhmYkJKcwJSH0KgSb6bxxzI9bLK1WmNxEqCS3EGSkLzbiyiRYvs0NSkq7tndLahKB3l8jgP+JzY24eUSJdNxKJYEuVJDMbEJBB1AGhB1YRGmVCVKy5hlYvmGmUMrhFwBxadA28AKI06cv8AFx6MnYpDKUQkp5BLhiHA02kSakrc5kKlgFJy2d05k8ILaZSGzeLqW8nSwtyCSli6yXSAGIupXizqT5FNyYbmyeFQcAFPCCk5bApKikvyWSDoAsGxSkoxx+mBEtBIUoEWyoVN81HKSASSzuXytfK5UQRTS1Ad6KZQAygz1FPEPHlZaQTdL7+F2dgoUYJ0UtwtR4imSFsWDqI3Zi3R9zE+ZMIlSS7uOLbM01KL5W1Czo2zNChRoMshYtKEtKwlxwl7tm4UFi23GbBhodbwOnYipInhkqCStgoO+RJUM35nOr/IwoUECMx+JNqhxqUh/S3884qNMbGFChX2E7nmxjhPhEKFA8hFLVY+0Wb4a04XXB9UoWoEagoQtYZ+qRChRzCjRKSc/dlgHl5yz6nuhl18LKPDpYcoslUoOqWyQlM4ShYWQFBNho5Ci9uXKFCjjmN4hUFlsAMmdiLf3SpctD+ij8oiqUJgKSkZVKlylJDspK1IzO7l9b9YUKOYyK5RzSFWslMwgIHgAfJYbcLj+oxZKdZMoqzEZFlKQDYDKC99+IjyhQoC6DLsg1WLzErUA1kuOjZlJA5MUCHe64kynYKUUlTJzMko0szstQ0sNGj2FHM5ETJaUkEpEwygpteMGaogly7uH5E7sRCxBWZcxJdu8axINpUxbuDq6B8zqSSoUKykSXIqDJkIKG41LdxmFgghgdLKa2yRChQoAjez/9k="/>
          <p:cNvSpPr>
            <a:spLocks noChangeAspect="1" noChangeArrowheads="1"/>
          </p:cNvSpPr>
          <p:nvPr/>
        </p:nvSpPr>
        <p:spPr bwMode="auto">
          <a:xfrm>
            <a:off x="77788" y="-1069975"/>
            <a:ext cx="1571625"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6" name="Rectangle 2"/>
          <p:cNvSpPr txBox="1">
            <a:spLocks noChangeArrowheads="1"/>
          </p:cNvSpPr>
          <p:nvPr/>
        </p:nvSpPr>
        <p:spPr>
          <a:xfrm>
            <a:off x="19050" y="557213"/>
            <a:ext cx="9144000" cy="80962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pic>
        <p:nvPicPr>
          <p:cNvPr id="5325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1"/>
          <p:cNvGrpSpPr>
            <a:grpSpLocks/>
          </p:cNvGrpSpPr>
          <p:nvPr/>
        </p:nvGrpSpPr>
        <p:grpSpPr bwMode="auto">
          <a:xfrm>
            <a:off x="223838" y="2308225"/>
            <a:ext cx="8645525" cy="3378200"/>
            <a:chOff x="147638" y="2308225"/>
            <a:chExt cx="8645525" cy="3378200"/>
          </a:xfrm>
        </p:grpSpPr>
        <p:pic>
          <p:nvPicPr>
            <p:cNvPr id="53256" name="Picture 20" descr="untitled.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477963" y="3924300"/>
              <a:ext cx="7315200" cy="176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7"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719388" y="3248025"/>
              <a:ext cx="2466975" cy="1857375"/>
            </a:xfrm>
            <a:prstGeom prst="rect">
              <a:avLst/>
            </a:prstGeom>
            <a:noFill/>
            <a:ln w="25400">
              <a:solidFill>
                <a:srgbClr val="000099"/>
              </a:solidFill>
              <a:miter lim="800000"/>
              <a:headEnd/>
              <a:tailEnd/>
            </a:ln>
            <a:extLst>
              <a:ext uri="{909E8E84-426E-40DD-AFC4-6F175D3DCCD1}">
                <a14:hiddenFill xmlns:a14="http://schemas.microsoft.com/office/drawing/2010/main" xmlns="">
                  <a:solidFill>
                    <a:srgbClr val="FFFFFF"/>
                  </a:solidFill>
                </a14:hiddenFill>
              </a:ext>
            </a:extLst>
          </p:spPr>
        </p:pic>
        <p:pic>
          <p:nvPicPr>
            <p:cNvPr id="53258"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302250" y="3275013"/>
              <a:ext cx="3305175"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9" name="Picture 5"/>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477963" y="2308225"/>
              <a:ext cx="6200775"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60" name="Picture 6"/>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47638" y="3246438"/>
              <a:ext cx="2528887" cy="1855787"/>
            </a:xfrm>
            <a:prstGeom prst="rect">
              <a:avLst/>
            </a:prstGeom>
            <a:noFill/>
            <a:ln w="25400">
              <a:solidFill>
                <a:srgbClr val="000099"/>
              </a:solidFill>
              <a:miter lim="800000"/>
              <a:headEnd/>
              <a:tailEnd/>
            </a:ln>
            <a:extLst>
              <a:ext uri="{909E8E84-426E-40DD-AFC4-6F175D3DCCD1}">
                <a14:hiddenFill xmlns:a14="http://schemas.microsoft.com/office/drawing/2010/main" xmlns="">
                  <a:solidFill>
                    <a:srgbClr val="FFFFFF"/>
                  </a:solidFill>
                </a14:hiddenFill>
              </a:ext>
            </a:extLst>
          </p:spPr>
        </p:pic>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288"/>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15363" name="Title 1"/>
          <p:cNvSpPr txBox="1">
            <a:spLocks/>
          </p:cNvSpPr>
          <p:nvPr/>
        </p:nvSpPr>
        <p:spPr bwMode="auto">
          <a:xfrm>
            <a:off x="141288" y="866774"/>
            <a:ext cx="8788400" cy="482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868363" indent="-342900" eaLnBrk="0" hangingPunct="0">
              <a:defRPr b="1">
                <a:solidFill>
                  <a:schemeClr val="tx1"/>
                </a:solidFill>
                <a:latin typeface="Arial" pitchFamily="34" charset="0"/>
              </a:defRPr>
            </a:lvl2pPr>
            <a:lvl3pPr marL="1325563" indent="-3429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spcAft>
                <a:spcPts val="600"/>
              </a:spcAft>
              <a:buClr>
                <a:schemeClr val="tx2"/>
              </a:buClr>
              <a:buSzPct val="95000"/>
            </a:pPr>
            <a:r>
              <a:rPr lang="en-US" sz="3000" dirty="0"/>
              <a:t>Concept </a:t>
            </a:r>
            <a:r>
              <a:rPr lang="en-US" sz="3000" dirty="0" smtClean="0"/>
              <a:t>Clearances:</a:t>
            </a:r>
            <a:endParaRPr lang="en-US" sz="3000" dirty="0"/>
          </a:p>
          <a:p>
            <a:pPr lvl="1">
              <a:spcBef>
                <a:spcPts val="700"/>
              </a:spcBef>
              <a:spcAft>
                <a:spcPts val="600"/>
              </a:spcAft>
              <a:buClr>
                <a:schemeClr val="tx2"/>
              </a:buClr>
              <a:buSzPct val="95000"/>
              <a:buFont typeface="Wingdings" pitchFamily="2" charset="2"/>
              <a:buChar char=""/>
            </a:pPr>
            <a:r>
              <a:rPr lang="en-US" sz="2800" dirty="0" err="1" smtClean="0"/>
              <a:t>ClinAction</a:t>
            </a:r>
            <a:endParaRPr lang="en-US" sz="2800" dirty="0"/>
          </a:p>
          <a:p>
            <a:pPr lvl="3">
              <a:spcBef>
                <a:spcPts val="700"/>
              </a:spcBef>
              <a:spcAft>
                <a:spcPts val="600"/>
              </a:spcAft>
              <a:buClr>
                <a:schemeClr val="tx2"/>
              </a:buClr>
              <a:buSzPct val="95000"/>
              <a:buFont typeface="Wingdings" pitchFamily="2" charset="2"/>
              <a:buChar char="Ø"/>
            </a:pPr>
            <a:r>
              <a:rPr lang="en-US" sz="2800" dirty="0" smtClean="0"/>
              <a:t> Teri </a:t>
            </a:r>
            <a:r>
              <a:rPr lang="en-US" sz="2800" dirty="0" err="1" smtClean="0"/>
              <a:t>Manolio</a:t>
            </a:r>
            <a:endParaRPr lang="en-US" sz="2800" dirty="0" smtClean="0"/>
          </a:p>
          <a:p>
            <a:pPr lvl="3">
              <a:spcBef>
                <a:spcPts val="700"/>
              </a:spcBef>
              <a:spcAft>
                <a:spcPts val="600"/>
              </a:spcAft>
              <a:buClr>
                <a:schemeClr val="tx2"/>
              </a:buClr>
              <a:buSzPct val="95000"/>
              <a:buFont typeface="Wingdings" pitchFamily="2" charset="2"/>
              <a:buChar char="Ø"/>
            </a:pPr>
            <a:endParaRPr lang="en-US" sz="600" dirty="0" smtClean="0"/>
          </a:p>
          <a:p>
            <a:pPr lvl="1">
              <a:spcBef>
                <a:spcPts val="700"/>
              </a:spcBef>
              <a:spcAft>
                <a:spcPts val="600"/>
              </a:spcAft>
              <a:buClr>
                <a:schemeClr val="tx2"/>
              </a:buClr>
              <a:buSzPct val="95000"/>
              <a:buFont typeface="Wingdings" pitchFamily="2" charset="2"/>
              <a:buChar char=""/>
            </a:pPr>
            <a:r>
              <a:rPr lang="en-US" sz="2800" dirty="0" smtClean="0"/>
              <a:t>Centers of Excellence in ELSI Research</a:t>
            </a:r>
          </a:p>
          <a:p>
            <a:pPr lvl="3">
              <a:spcBef>
                <a:spcPts val="700"/>
              </a:spcBef>
              <a:spcAft>
                <a:spcPts val="600"/>
              </a:spcAft>
              <a:buClr>
                <a:schemeClr val="tx2"/>
              </a:buClr>
              <a:buSzPct val="95000"/>
              <a:buFont typeface="Wingdings" pitchFamily="2" charset="2"/>
              <a:buChar char="Ø"/>
            </a:pPr>
            <a:r>
              <a:rPr lang="en-US" sz="2800" dirty="0" smtClean="0"/>
              <a:t> Joy Boyer</a:t>
            </a:r>
          </a:p>
          <a:p>
            <a:pPr lvl="2">
              <a:spcBef>
                <a:spcPts val="700"/>
              </a:spcBef>
              <a:spcAft>
                <a:spcPts val="600"/>
              </a:spcAft>
              <a:buClr>
                <a:schemeClr val="tx2"/>
              </a:buClr>
              <a:buSzPct val="95000"/>
              <a:buFont typeface="Wingdings" pitchFamily="2" charset="2"/>
              <a:buChar char="Ø"/>
            </a:pPr>
            <a:endParaRPr lang="en-US" sz="600" dirty="0" smtClean="0"/>
          </a:p>
          <a:p>
            <a:pPr lvl="1">
              <a:spcBef>
                <a:spcPts val="700"/>
              </a:spcBef>
              <a:spcAft>
                <a:spcPts val="600"/>
              </a:spcAft>
              <a:buClr>
                <a:schemeClr val="tx2"/>
              </a:buClr>
              <a:buSzPct val="95000"/>
              <a:buFont typeface="Wingdings" pitchFamily="2" charset="2"/>
              <a:buChar char=""/>
            </a:pPr>
            <a:r>
              <a:rPr lang="en-US" sz="2800" dirty="0" smtClean="0"/>
              <a:t>High-Throughput Genomic Analysis in 		  Children with Newborn Screening Disorders</a:t>
            </a:r>
          </a:p>
          <a:p>
            <a:pPr lvl="3">
              <a:spcBef>
                <a:spcPts val="700"/>
              </a:spcBef>
              <a:spcAft>
                <a:spcPts val="600"/>
              </a:spcAft>
              <a:buClr>
                <a:schemeClr val="tx2"/>
              </a:buClr>
              <a:buSzPct val="95000"/>
              <a:buFont typeface="Wingdings" pitchFamily="2" charset="2"/>
              <a:buChar char="Ø"/>
            </a:pPr>
            <a:r>
              <a:rPr lang="en-US" sz="2800" dirty="0" smtClean="0"/>
              <a:t> Anastasia Wise</a:t>
            </a:r>
          </a:p>
          <a:p>
            <a:pPr lvl="3">
              <a:spcBef>
                <a:spcPts val="700"/>
              </a:spcBef>
              <a:spcAft>
                <a:spcPts val="600"/>
              </a:spcAft>
              <a:buClr>
                <a:schemeClr val="tx2"/>
              </a:buClr>
              <a:buSzPct val="95000"/>
              <a:buFont typeface="Wingdings" pitchFamily="2" charset="2"/>
              <a:buChar char="Ø"/>
            </a:pPr>
            <a:endParaRPr lang="en-US" sz="2800" dirty="0"/>
          </a:p>
        </p:txBody>
      </p:sp>
      <p:pic>
        <p:nvPicPr>
          <p:cNvPr id="15364" name="Picture 3" descr="helix at bottom new seq 2.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1" end="1"/>
                                            </p:txEl>
                                          </p:spTgt>
                                        </p:tgtEl>
                                        <p:attrNameLst>
                                          <p:attrName>style.visibility</p:attrName>
                                        </p:attrNameLst>
                                      </p:cBhvr>
                                      <p:to>
                                        <p:strVal val="visible"/>
                                      </p:to>
                                    </p:set>
                                  </p:childTnLst>
                                </p:cTn>
                              </p:par>
                            </p:childTnLst>
                          </p:cTn>
                        </p:par>
                        <p:par>
                          <p:cTn id="7" fill="hold" nodeType="withGroup">
                            <p:stCondLst>
                              <p:cond delay="0"/>
                            </p:stCondLst>
                            <p:childTnLst>
                              <p:par>
                                <p:cTn id="8" presetID="1" presetClass="entr" presetSubtype="0" fill="hold" nodeType="afterEffect">
                                  <p:stCondLst>
                                    <p:cond delay="0"/>
                                  </p:stCondLst>
                                  <p:childTnLst>
                                    <p:set>
                                      <p:cBhvr>
                                        <p:cTn id="9"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5363">
                                            <p:txEl>
                                              <p:pRg st="4" end="4"/>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536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363">
                                            <p:txEl>
                                              <p:pRg st="7" end="7"/>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53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3"/>
          <p:cNvSpPr txBox="1">
            <a:spLocks noChangeArrowheads="1"/>
          </p:cNvSpPr>
          <p:nvPr/>
        </p:nvSpPr>
        <p:spPr bwMode="auto">
          <a:xfrm>
            <a:off x="7248525" y="6373813"/>
            <a:ext cx="179568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a:solidFill>
                  <a:srgbClr val="8BE6FF"/>
                </a:solidFill>
              </a:rPr>
              <a:t>Document </a:t>
            </a:r>
            <a:r>
              <a:rPr lang="en-US" sz="2000" dirty="0" smtClean="0">
                <a:solidFill>
                  <a:srgbClr val="8BE6FF"/>
                </a:solidFill>
              </a:rPr>
              <a:t>27</a:t>
            </a:r>
            <a:endParaRPr lang="en-US" sz="2000" dirty="0">
              <a:solidFill>
                <a:srgbClr val="8BE6FF"/>
              </a:solidFill>
            </a:endParaRPr>
          </a:p>
        </p:txBody>
      </p:sp>
      <p:sp>
        <p:nvSpPr>
          <p:cNvPr id="53251" name="AutoShape 2" descr="data:image/jpg;base64,/9j/4AAQSkZJRgABAQAAAQABAAD/2wCEAAkGBhQSEBQUExQWFBUWFxgYGBUWFxcUFxQXGBcVFBQXFRcYHCYfGBojGRQUHy8gIycpLCwsFx4xNTAqNSYrLCkBCQoKDgwOGA8PGiwcHyQsLCkpLCwpLCkpLCwpKSwpKSwpKSkpKSkpLCwsKSwpLCksLCwpLCksLCwpKSwpKSwpLP/AABEIAOQApQMBIgACEQEDEQH/xAAcAAABBQEBAQAAAAAAAAAAAAAFAAMEBgcCAQj/xABAEAABAgQEAwYDBwEIAQUAAAABAhEAAwQhBRIxQSJRYQYTMnGBkQehsRQjQlLB0fCCFTNDYnLC4fFTY3OSotL/xAAZAQADAQEBAAAAAAAAAAAAAAABAgMEAAX/xAAkEQACAgICAgIDAQEAAAAAAAAAAQIRAyESMUFREyIEMmEUUv/aAAwDAQACEQMRAD8AZ7HKBkC0WYyE5dIzXAMaKJYSNoNHtIrLrEpL7HqRxOUU0VntmoCewDWgBE3GqnvJxUYhpjVHozSVOhNGz9gpiTTI00EYyTFt7M40USwnMzRPMtFMUOb49G0JKG2jrvUcxGaDtEr88d0+LrmKCUEqUdAm/wD1GXk14NP+P3JGjmpRzEcrrkDcRVpVIUDNOX/Skv6E/tDczGAPCB56/OF+RvwSeCKenZZziI5D3/SOTiief1il1GPKvxW3OnzgZM7UJ/8AI/rm+kMuTB8SRoBxpOyk+Udpx9DX1jNJnaIEeIeY/WPZGPBaSPxDQC7sNPXaG4y7QVDHdM0hXaSXzhtXaiXGeyO9mBwlv9Vv48R6r7Qj/CJHS7eYhfuzR8X468s0VXaxENq7XpjNO/qTpIX7R2mRWnSQfeG4z9gr8ZezQ1dsBDau2QiiJwmvP+EB5mHk9mq8/hSPWO4S9nX+MvBcT2x6QoqY7I13NPzhR3B+wc/x/wDkpMrDp34UK9oeGG1JFkqjYaWhQ2kSjQo/KIr8hjtowaqw+cjxpMFMO7F1U5IUlIAPMxpHaKgT3ZsIM9nZo7lOkVUrRKWjN6X4XVCvEpI9zBem+Eit5p9BGifaesNTcRbf9veFnKlbOjbeinyfhWgEBUxR9YOzZMigld3KTc7C6lHmo8o6qsaSgOVEnYD9zFfnVyiTMy32Bs/qYzNuZphB3sWJT1M8ws/p6AQK7xS9Bbr/APneHu7WtWaYAH0SHdXVzdofnVfdp4Q6vYD9hHVWkWuyLPw1AZU5VtWUR8kiw9YiVk+RlYSyrdsrepAFh5xxMkqWpz97MPohHp05mCVBhWW6mWddOBJ5gfjPUw1pdi7fRU6rBZiwVoR3aRuqwPygTJnTJawxFjqkgxplXNCeIkeuvtoPK8VHHu7Up2ZX5rJHqAzxWE7JShQbwzGFZXKSOdj9YM02KXd29LeoNoqGAoUl/EB+YOpJHrdns4dtxBQrWg6uD8+nQwkoq9Dxetmg0GJoULpD/XqImfbE/lij0VUQzHTT9oYxftiZBZQhob0RnCnaL/8AbhyEL+0OgjJ5nxM5CGF/EteyYpwJUa//AGgekeRj4+I8w7Qo7izqRqtLKiX3UR6U2iYkvGYeRBrqILS0DEUakBkmLCoRDnMlySAOZLQydAQLTLVuS0D8SrRmSm7/AJQ5PmeXmYexPFg7JNhuP0gaFAB3CX1a6j5k3MJTmzTH6IkBILaAg9P1ghImygOIuRoAXP7CAARnPCG/zKv/AAQWRhwEvxE/6eEE7s1z5wVHjoaUrRArsSQVFKQXOrP6XOvpHMns+pfEXY6cz5D9Y9lTJMuZ4QpRNkDjUo9EjXzJAg9TVc2c+iQNQhmAH5pn6J94L0hbB8nDMgZvMNc9Vc/WI+KYzKkBlm+yU3J8+UHq1AlyiOmYty5RQjghnT1zJt0uDl56sl9h0iUYp7kU5OtELE+0C5l5acqef/MVKqq3J366/OLV2qTlQwDOWAGiUhtufLk8VRUkqHWNmOq0Z8l2H+zGJLlng406lD+hKerRZZqwtLoLpJZ/xS1HQLHJx/LxQKBJlrH8Ii2yqsghSTmcDMNyP1gTj5Oi9bCFPPsH6g9Dr+8MY5SidKfcWNvaGJq3cp84lUNXm6hQ9/4YTrZTvRnE6WxI6w2Uwd7TYV3SwRobj3gGY1J2jHJUx+nTaFCk6aQo4437DqhxeC0kwPlUISbRKXPCElR2jFNUyn7dDOIYqmWcoGZXLRv+YD11QpYdRAHJhbzgfOUuZMzm13A5D+XieqQmfJzOzcKmsx1SoeY+kT7NSgolfrEpSXaWeqlk/K8NkcOeYoZdWSMoPQDVXrDyezAScwOflmUCPXQiPZNASp1qCuQsR6NaLqa8COLY2itygKI8kchs/WJhpVzQFLtveyUjQW3H1jylw3PNc6JDv5akfSLFheGEsVc7DX+AQJSS6OS9g3C8ADuHAbiUzFX7Pyi4UdAgICQGSLnq0NTmQhhqf57mGZtQyQByiTlXYGnLoi42cztuoewL/oIFSpA05qUo+zD5D5wQqS/RusQSGJibkaIQ1RXsdwwKAcaufc/8RUayhCSAzWN+uv0jQqxDs/KAGMyQWI2/6i2KQckCuSEoWyVHKr8K+Z2zRGnz1IUdrlxyO5HnyjitllJPp/PlHiJpmC/i0PUbHz0jSZGT6TEH5dX0MTETGGZOj6ddweu8VdFQxY2MEaPEshNnG4+kc4nJlhx9CZlPmOzEHcPY/NoocxDRd0zBMkLCdGUR7OR7iKQs3g4vKBl9j0nS8KOZTNCihE+iyljA7FZxK0I2Nz/PeCtSIH11NmCVbpPy/wC4yZUUwvZXsbq+6lADxKfZ7DT9YG4TWTB4iz6gmzH892HlD3aGYCsZlZUgNYOXLEt1tAOtrmQruwQkM6jqdg3WBjWjRJsstROtwlJ9AR1aGJcwqIF/oPaKFh2Izs9nKQdP3aNlwnBAZKSU8RDnzgThwGjkTWzyiyJCWS5UWGz5X+UGpNU+jekCpmDTAUrzDh2A97xGqKCbLIWg216g+W4gRi/JKVFkXTA73iBNksICp7RT3Zk+d/oYI02IiY45QMkBoNjRlQyqReJ6VWPpDOa5faIcTSpAerkuC0Aq2UQkvFqqFCAeJy81hDR0UbtFHxOUWBgPSzMs1PUiLhiNIGy7mKkuXkmeRjdB2jFkjTIlXaYptMx+sdLLAEQwqc6i+5P1iV3fC/L9bxQggr2Xmn7xOxSfTb9Yr85LE+cWbsuoJJH5hy9W8zeAGJoaYpPJR+pgR/ZhyL6oal6Qo9kptHsOSR9DIqe8SCOUODwnext6QPwmSUykgwTVZJJ/j2jNk6DHsyztPWJTMVYkpOzNve46RWqjGVzWDAj8uvudSYP9sJLTlPuC7eX7PHPZvs/lR3kwa+ENtzMdFqMbNnFylRx2Gw+ZUVCErDS0nMoAHQX36tG6JSEpcsw+QivdjcOCUZ8oBvfpFknykqFxAb5bIyVPiVDE+2CzM7qSkkmybZQealLIOVPQBz0ipYn2vqUKAUUElS05EmYCnKzKKicrKct5XjT5kiUxBAbyf9IrmMYPJUXAQT1SXHtHclWxkrf10CMFxxM3hmhlHSzG4s7WvsreLFSUBPg9Yry8NzK5HR2094uOAUvdouCCdbv/ANQnbKzXFf0bqUCWhveK7UYoAF3udIsONzQEmM1xHFymawAbZ3v6CEW3oaKqNs4xXFJyhwOD01gWirqxdlHzgrNxVKZXerTNIYkEFElCmIBCATmWb+zw5hvaSXNYSyQo6S5rcX+lY3i+0uhdN1YFOIzAR3gcEsbXAhntHTJSkFIseUW+XNTOBsAUliki4I1Bir9t1MhIECMraDONRdlR7tzBedKanRzUon0AYREoqUrUG21gnjMsIRKTyF/U3i0nszxVIiJnGW6h+UQKnzSpRJ/f6wYxJf3QIFi3ysYBqMNEnkfgfpxaPY8kKtoDChiZ9FqTpCqkFUpSRYlJbodvnAunxoTFMIJpXGbI9DRRSsRoEz5gCrE2L7bAGD+KYN3apY/CWBb8LMIjYvOlS6yTpmmEBY2YkgHoXJ9otasPIACnUNAdwOR5xLdG6M6pk8U4QcqRYM3lDwk5oYRMcv5axIkz2MUVNmXdEebTBOzRCm0j7wXralMBajF0I3hJpLyWx3LwdyaJALkOYlG0e01VmSCQA8JZcx1HdvYDx1DiKVVUYStyAQeYi74utzaBE2kSoEWPMRn5cWbYq4oDVOFomoykAf5Ta/MEdIEVHYm3Cct3CtWbRmaLN/ZawGSXHI3aOE0KhqSnye8UWV+BXjTewFhkmZLmKExQKiACQPE2ij1axgN25T4PP6RdZkgeY3eKd2uTxIDWEPjlcrEyxqNArC1BFzqS3pv5P9HiNjFVmXfa37x1UyygA87v1gHMrCTzEaYq3ZjnLjphSkqEgZVjMg+48oYn0qH4CR0W5PyDRHpprlusWCThvAlwXaC3xAlzQClpaPINLwonRJhR3NHfEzVaGmCDBYzIHk8US5Wl4zTYEjO+285ZnqUHDsx5AAAfQxoPYjtqiqkhEwhM9AZafzNbOkbg9NDFT7YhDFg5P1/4jOagKSqxKVDQgkEeREUx7RWSSPpYTszkaPDE2e0DOxhP9n05JclAJLuSX1J3idWlkk8hE5Ojod0BcWxUiwck/PyjzCcCUtWedfknl5x5QJTaYeKZMJyj8iOfmecWakQAmFhG3s0ZMnFUiPOqO6YZSRzF2HWOplWnu+v6Q5NtFcxWvyuwb6Q8tEoLkdVVSCdYCYzV92tCknWxaIs+YV7keVjDE+WSGPzvEePs2rXRYaGvCgInLU4im4dPKTl5fTaDsuttEnGmM1exVSWcxVMTkhaVqPK3vFgxSocMN/4YDzpWYZTpy5xWGicleis4vLH2ckfh/ZoqEpN4uHaqaEyggWKjp0GvzaBHZvA1VE8SxbNqfyjcxtg6jZ52eNzSCvYTsuaiaZih92g36nYfrGjjBE8oNYXgiKeUmWgMlPuTuT1iQacRnlPk7AnWkV44QnlCg6qQI9hR+TB0wcUTZItEPO5ghIS8GfYi6Kf2jl3J82GusZ7XJdR5vGk9pKQAqc6+kUGukgG14fEy0ujXfh7UheHSgPwun2P/ADBfFUPKUBqbe9oz/wCE+LhK5lOo+LjQOo8QHpeNJVLcjzeFmtixdOwDP7PrUTkmKQUpASUtt5gxxJrZsuWM8x1p8RIASq7ApbS2oi0BN4jT6FCvENd4aMSiyJ/sDqmuWkHvE8ri4vs8BKqslk3/AJ7QVq1qlpKUnMk879IrNbJBI4QGABYm/M+sLJF8cf4dTamW9jEedNSXYiIdTSE5sqQCQACbs3SBdJ2UAJUtSlKPVvkIXivLHuXVBNSfvEEbgg+zxMC2jmhpmVfRAb1Ov0jtnMI2MtEbEKtKBmUdwB1JLAQxU1yEJKlEJHX9OcVbt3ibzEygbJ4lNzPhH85xVl1K1EZlFTaOSW940RxWkYZ/lKMmqsn4tihnzivQaJHIDSL98MJSR3i2ckAdQNS28ZojWLj2NnKTMBQWIa3PpFci+tEINybbNnkrdMekRGw6oC0gs3OJUYzmNqEKGKytQhs6gl3Z92hQQ0DKMOBBalTAzDU2gxTphp9g8EbGsM76W3KM5xXAlIdSklgSxY35RraUx5MpUq8SQfMPDLRynWjAaGsmSKmXMQ4UlQI68x6hx6xvmG14my0TE6KAtuk7pPUG0AMZ7HUxSqblyFAKnHJIKjbyEUT4cdrJyq8ylrdM7Oog6BYGYEcrODzYQ7+yv0cpLo2lURJztHcufz1jpc0QvY60AK1Ze4gTP6xYqsA7CAtVLBMRZtgweUiOVaQ+uWBEWcuEK2NhVmG9zEbEq5MmUpatEj3Ow8yY6rK1ElBUtQSnmf0G5ii4niqq2YyUqEiWXbdR0dTfwPFYQcmRzZVBUuwNXpVMeaXKlElXS9h09YhpIOsWM0YX4U3Vql7WtwnmOvWBdbh+VZIFnuC7jnreNqPLcd2RBBjBMUMpYUL8xzEBJn6xMpgY6W0PB7Np7I40ialTFtLHmdWiwTJ0Y92cnkGy8p/mxjRsIkKUMylONtgYwzVM0OFrkQ+1a3Mv+r/bChztPI/u/wCr/bHscujl0FMJk8MF5KYYp5DRMlS4Zu2Zx0CPY9AjwmGFA3bGdlw+qP8A6Kx/8mT+sYN2bxDua6RM2E1IPkeE/JUa98VMQyUGVJ/vJiUn/SMyiPdIjDZ0sg/MGNGOP1Eb2fTb5tCx0eB9diPdqyrt11BgD2e7Wyl08pa5qEnKAoKWlNxYliYaxz4h0aC3ed6RtLGb/wCxYD3iPxs0xmo9hOfjSTvA+ZXvvFCxv4jGa4lSUyx+ZRzK9gwEVSoxWas8UxR6OQPYQfh9j/6ox6RrFZjKEeJaU9SQIrGKdvEJBEkZ1fmLhI/VUUNRhQyxJEZ/lyfWiTX4jMnLzTFFR+Q6AaCLPgWGJMlrZvEwcqUCMpZJZJIzBk/uIrOF0feTUp21JLsAL3a7ReU0bIs2jfmvmAvuksCMpGr8hDsnjt7Y3Pw5SFly5DOpWVwRbQ8k89yIgzU8CszsQSNDro+4G5NyXEGBKmJHCp0Eg9dgAlizl9iXDC0KoqM+YqltlzJ4SEukDf8A8l30PL0BUqM7CznCQHcWbeLN2e7JLXmdNrX9xA+fQucwDWCsrZcoUWSdBZyNH0i14D2lmSAnN95LsC9li2xFiOh92gT5NaDFpBzCuxEpABXxGLBLlJSGSGAhUdcmcgLQXB9weR5GHMsZH/QuTfYC7RJfu/6v9sew/jUl8nr+kKBY66LCiO1zGGj9BvESfOCQTmZrk3AG+v7xGnzCSniZg5Yk8gzDdwqN0cPswPJ6Js+qITmdLaM9xtpzuPaIiqpZSCWN3GgDC589QG/aGKmozqIDpTdsuUPrYDXM4PsYUmebKKi12QdDdwW2LXiygkI22Vn4j02eiK2KcikEAgDVRBLjUEKDNGPzVERs3ajFGlzEnIcwNjqACxISoMoO/oDyEY7UoBJHL5coYKIqlHpHBMerlHzjgAwpx6EwssesY5JgHCVHJjoJg12YwL7TOANkJYqUdHJ4UO4Yq0eBR1WS+zuEqCe8I1IA3a4yhgXclgARvyiz1ctQbUKGpAN2D8J11KQS/wCVg5MTZlKypiUqWMrsmwSkPwo5ABOa7pICTuBHVKT3jJGdRsC2YahyLm+ZjcAhgXLXRo0R0iBSyy+Vh1s91BQcuBYEgX8TnR0mO/siyApLFIB5uSbEk2cWuWv5uCW7lR4BLYFr5VmwKuFLHq+jcTXsBKxaUZFOtSkpSAEhLy3CyQEhO+Vyd3fq1u4ncisUNL9omKAbMFO+YscpGoYEpLKZhz5QVKQkFnUpNlAuliLBnFnc2AJs2hh3s7hKZclPE8+6yC4U6vCm4a+rexGsPLlB7ZW0zKUQA4LPueF7Nd4NHJkOi7QLplgkEpUeJIY5hoFOLBQb+bXXDcakzwO7WCWfKbKDauIr0nCUlKkAlWgci5VqClwbMG/6jgYQnM6SqWoWBQ7ltgRpvaJTxpjKVlkxFL5fX9IUCE11RlGaUZnIpBNtszA3t84UZ/jkUQcl1JIzqGZ3ypUxQRfQ2to2a948RUkhagALEXzJSDplJe1h4usMKxJLhICSVcIbh4eivy+erttExSnKg6fAXABGVLEXG/k8epR5zGETSokAOQbpUyuRdCibl+uxEM1c7KgrIIy6OymdgwJDhipt4dSvKhgGZI+7u5e5U2jWHUF4SpibBKXykM5JvfMQX5NY67OYASsdox9yoqzgqAIUlCUubjIoNm4nOrvlP4Yy3DqA1VSqWg8a/A/4iNEnqWbzjR+3FcpFOtjlCmLAMkksA1nGij1cszFJy2hq1SZyJiCykKCgeovHPY/QyqUQWLhnBBsQRqCObiG+8841WdgFJjINRIWKeqIdaDeWtW5UBxIJ/MHB3EVPEPhliEs2plrH5pRE0N/SX+UTU7GcWiqZhyjnPFhkdga9RYUc9/8A21D5mLVhXwJrZgzTjKpk68asym/0of5mDYpnFPIUtaUJGZSiEgDcksBG4YH2XEilQiWAFoSrvFpuVqtna7Egg2L2s14C4F2SpKeqUqTONQaYcc4hIlmcoMiXKAOqQFqzObgDrFwo1AIzqQeJlKQdglIZSeHW2hBfMGPIo4ASsIuAQBlTn4QUgMnUNmCRwJDJILDR0sZEih7tluQyQCQlICtAAPEwB0SOY1ghLpnIloJEtaksgKvwkZnUFBiFbXcGxB14nlKUlSlMHYBgq/FlSAOEFr24XsC5gUPZGqJ0wFKSVuXAytvcXa5blufxXEDK+l+0VVOh1AKWqYtAPCMlxYKIUrwj11Nm5xjtBTkK7kfaVaMl2TmygrUvS/h5l9jc89l6Cc8yYQysoTkSSQhJJbU3LMQQbPACHGchuNO5FyVl0+NRtZiEv+HyMcVNHlGR+FJuWNyTwpJAJCcoN7i6uQgkuTlQAsJUE2KrpKVBhd3JIYnX6CGVUichCQxSpr3DlWt9sr7763jgWQisLKcyAwDAHOClnFwDZ+DXR06QpLo4UlgzEn8JLsRuHykuQRcR6rASV5kKK91PqXdWp1/CLPp0jydMSPwm5a5cLdrhQcKGUFyLOq8K0OjiqrFoLpliY+uYqcFgfw+fyhQ3NSoGwSSbnxi/XKoXd+e2kKEHDVECC+YMCxBIJUs3IKTZxw6bC28SDPLa5XIsczMNPDvb3iDhqnsgq5KCkqQznTKkl2BfT8RbRomSLrSAEEuWAckkt01LPzIuHYxqMTEZGYuopJYMz331Nxq97M2msOKl5eaSCLs7bOX6AO7632McrmMlSZd1gAWIUxc+JWhbYi3zTEdaSkpYlRBzK0CTme3CGZid2H+YWHBRQPiBPKU5MzOpyhySW1JBD6hIe10MRwuc9mBr6RdviOo/aL/iGYaXBCWLuSxTlblpeKIRmV0EAYeo6uYhYXLUpBGikkg+4i5Yb8Vq6SGUUTeqwyvVSSHin6Q0FuSdtIVxT7CmX2d8aa4nhEtI5cSvmTAzGPiVW1CMsyaEoILpQMuZ+Z1MVVJctEmgpe9qJUsPxLSCwKiA92A8Ra8dxSO7NZ7FYL3dCjOCkr+8uQAVKS6S5ICWTkSC4upRuIKpnkLY/wCGLEgKbnndgVALIcgO3ih/Dp5SoJUAUBIvYtlVkORYZiSRwuNHYvEsJGQkAMoujKClJBcDi3JU5ex3LiCcDqlMxThACFG33ibFQIu5FzYsxCgEuCqKZTUNRUqP2tS0oQrIZaSxdLG/QjLoz2IEXymljN3i8wSpyoGws6SSNUHwjhZ9WgNUUSpE4VCCkpWQkg65SXSthqAQ+ZxZoAyJGG0cmXKMpKQlLcYUOLjAJGQNcJK7nkPE0T6On71YUy05VFSQ+jBkItYpCibHYRBRWrTLC+EkrKUhQGYOQlEsHV3AVtZKrbwTlyFCV92stwhmYkJKcwJSH0KgSb6bxxzI9bLK1WmNxEqCS3EGSkLzbiyiRYvs0NSkq7tndLahKB3l8jgP+JzY24eUSJdNxKJYEuVJDMbEJBB1AGhB1YRGmVCVKy5hlYvmGmUMrhFwBxadA28AKI06cv8AFx6MnYpDKUQkp5BLhiHA02kSakrc5kKlgFJy2d05k8ILaZSGzeLqW8nSwtyCSli6yXSAGIupXizqT5FNyYbmyeFQcAFPCCk5bApKikvyWSDoAsGxSkoxx+mBEtBIUoEWyoVN81HKSASSzuXytfK5UQRTS1Ad6KZQAygz1FPEPHlZaQTdL7+F2dgoUYJ0UtwtR4imSFsWDqI3Zi3R9zE+ZMIlSS7uOLbM01KL5W1Czo2zNChRoMshYtKEtKwlxwl7tm4UFi23GbBhodbwOnYipInhkqCStgoO+RJUM35nOr/IwoUECMx+JNqhxqUh/S3884qNMbGFChX2E7nmxjhPhEKFA8hFLVY+0Wb4a04XXB9UoWoEagoQtYZ+qRChRzCjRKSc/dlgHl5yz6nuhl18LKPDpYcoslUoOqWyQlM4ShYWQFBNho5Ci9uXKFCjjmN4hUFlsAMmdiLf3SpctD+ij8oiqUJgKSkZVKlylJDspK1IzO7l9b9YUKOYyK5RzSFWslMwgIHgAfJYbcLj+oxZKdZMoqzEZFlKQDYDKC99+IjyhQoC6DLsg1WLzErUA1kuOjZlJA5MUCHe64kynYKUUlTJzMko0szstQ0sNGj2FHM5ETJaUkEpEwygpteMGaogly7uH5E7sRCxBWZcxJdu8axINpUxbuDq6B8zqSSoUKykSXIqDJkIKG41LdxmFgghgdLKa2yRChQoAjez/9k="/>
          <p:cNvSpPr>
            <a:spLocks noChangeAspect="1" noChangeArrowheads="1"/>
          </p:cNvSpPr>
          <p:nvPr/>
        </p:nvSpPr>
        <p:spPr bwMode="auto">
          <a:xfrm>
            <a:off x="77788" y="-1069975"/>
            <a:ext cx="1571625"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sp>
        <p:nvSpPr>
          <p:cNvPr id="6" name="Rectangle 2"/>
          <p:cNvSpPr txBox="1">
            <a:spLocks noChangeArrowheads="1"/>
          </p:cNvSpPr>
          <p:nvPr/>
        </p:nvSpPr>
        <p:spPr>
          <a:xfrm>
            <a:off x="19050" y="557213"/>
            <a:ext cx="9144000" cy="80962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pic>
        <p:nvPicPr>
          <p:cNvPr id="5325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709" b="46797"/>
          <a:stretch/>
        </p:blipFill>
        <p:spPr bwMode="auto">
          <a:xfrm>
            <a:off x="187325" y="2144826"/>
            <a:ext cx="5010150" cy="34747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43278" t="81932" r="144" b="-374"/>
          <a:stretch/>
        </p:blipFill>
        <p:spPr bwMode="auto">
          <a:xfrm>
            <a:off x="3444875" y="3589594"/>
            <a:ext cx="5562600" cy="23327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3444874" y="3691686"/>
            <a:ext cx="4987925" cy="43180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63590180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1026" name="Picture 2" descr="C:\Users\egreen\Desktop\Feb 2011 Council\IMG00367-20111119-1713.jpg"/>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rightnessContrast bright="44000" contrast="17000"/>
                    </a14:imgEffect>
                  </a14:imgLayer>
                </a14:imgProps>
              </a:ext>
              <a:ext uri="{28A0092B-C50C-407E-A947-70E740481C1C}">
                <a14:useLocalDpi xmlns:a14="http://schemas.microsoft.com/office/drawing/2010/main" xmlns="" val="0"/>
              </a:ext>
            </a:extLst>
          </a:blip>
          <a:srcRect l="25284" t="9005" r="23285" b="5803"/>
          <a:stretch/>
        </p:blipFill>
        <p:spPr bwMode="auto">
          <a:xfrm>
            <a:off x="1967536" y="140645"/>
            <a:ext cx="5331898" cy="66244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9710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pic>
        <p:nvPicPr>
          <p:cNvPr id="55299" name="Picture 3" descr="helix at bottom new seq 2.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00" name="Rectangle 4"/>
          <p:cNvSpPr>
            <a:spLocks noChangeArrowheads="1"/>
          </p:cNvSpPr>
          <p:nvPr/>
        </p:nvSpPr>
        <p:spPr bwMode="auto">
          <a:xfrm>
            <a:off x="606425" y="331788"/>
            <a:ext cx="8035925" cy="557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016000" indent="-1016000">
              <a:lnSpc>
                <a:spcPct val="125000"/>
              </a:lnSpc>
              <a:buFontTx/>
              <a:buAutoNum type="romanUcPeriod"/>
            </a:pPr>
            <a:r>
              <a:rPr lang="en-US" sz="4000" b="0">
                <a:solidFill>
                  <a:srgbClr val="808080"/>
                </a:solidFill>
              </a:rPr>
              <a:t>General NHGRI Updates</a:t>
            </a:r>
          </a:p>
          <a:p>
            <a:pPr marL="1016000" indent="-1016000">
              <a:lnSpc>
                <a:spcPct val="125000"/>
              </a:lnSpc>
              <a:buFontTx/>
              <a:buAutoNum type="romanUcPeriod"/>
            </a:pPr>
            <a:r>
              <a:rPr lang="en-US" sz="4000" b="0">
                <a:solidFill>
                  <a:srgbClr val="808080"/>
                </a:solidFill>
              </a:rPr>
              <a:t>General NIH Updates</a:t>
            </a:r>
          </a:p>
          <a:p>
            <a:pPr marL="1016000" indent="-1016000">
              <a:lnSpc>
                <a:spcPct val="125000"/>
              </a:lnSpc>
              <a:buFontTx/>
              <a:buAutoNum type="romanUcPeriod"/>
            </a:pPr>
            <a:r>
              <a:rPr lang="en-US" sz="4000" b="0">
                <a:solidFill>
                  <a:srgbClr val="808080"/>
                </a:solidFill>
              </a:rPr>
              <a:t>Genomics Updates</a:t>
            </a:r>
          </a:p>
          <a:p>
            <a:pPr marL="1016000" indent="-1016000">
              <a:lnSpc>
                <a:spcPct val="125000"/>
              </a:lnSpc>
              <a:buFontTx/>
              <a:buAutoNum type="romanUcPeriod"/>
            </a:pPr>
            <a:r>
              <a:rPr lang="en-US" sz="4000">
                <a:solidFill>
                  <a:srgbClr val="C1EEFF"/>
                </a:solidFill>
              </a:rPr>
              <a:t>NHGRI Extramural Program</a:t>
            </a:r>
          </a:p>
          <a:p>
            <a:pPr marL="1016000" indent="-1016000">
              <a:lnSpc>
                <a:spcPct val="125000"/>
              </a:lnSpc>
              <a:buFontTx/>
              <a:buAutoNum type="romanUcPeriod"/>
            </a:pPr>
            <a:r>
              <a:rPr lang="en-US" sz="4000" b="0">
                <a:solidFill>
                  <a:srgbClr val="808080"/>
                </a:solidFill>
              </a:rPr>
              <a:t>NIH Common Fund Programs</a:t>
            </a:r>
          </a:p>
          <a:p>
            <a:pPr marL="1016000" indent="-1016000">
              <a:lnSpc>
                <a:spcPct val="125000"/>
              </a:lnSpc>
              <a:buFontTx/>
              <a:buAutoNum type="romanUcPeriod"/>
            </a:pPr>
            <a:r>
              <a:rPr lang="en-US" sz="4000" b="0">
                <a:solidFill>
                  <a:srgbClr val="808080"/>
                </a:solidFill>
              </a:rPr>
              <a:t>NHGRI Office of the Director</a:t>
            </a:r>
          </a:p>
          <a:p>
            <a:pPr marL="1016000" indent="-1016000">
              <a:lnSpc>
                <a:spcPct val="125000"/>
              </a:lnSpc>
              <a:buFontTx/>
              <a:buAutoNum type="romanUcPeriod"/>
            </a:pPr>
            <a:r>
              <a:rPr lang="en-US" sz="4000" b="0">
                <a:solidFill>
                  <a:srgbClr val="808080"/>
                </a:solidFill>
              </a:rPr>
              <a:t>NHGRI Intramural Program</a:t>
            </a:r>
          </a:p>
        </p:txBody>
      </p:sp>
    </p:spTree>
  </p:cSld>
  <p:clrMapOvr>
    <a:masterClrMapping/>
  </p:clrMapOvr>
  <p:transition spd="slow">
    <p:wipe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txBox="1">
            <a:spLocks/>
          </p:cNvSpPr>
          <p:nvPr/>
        </p:nvSpPr>
        <p:spPr bwMode="auto">
          <a:xfrm>
            <a:off x="0" y="71437"/>
            <a:ext cx="9144000" cy="1152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n-US" sz="3400" dirty="0" smtClean="0">
                <a:solidFill>
                  <a:srgbClr val="FFFF00"/>
                </a:solidFill>
                <a:cs typeface="Arial" charset="0"/>
              </a:rPr>
              <a:t>Large-Scale Genome Sequencing Centers </a:t>
            </a:r>
          </a:p>
        </p:txBody>
      </p:sp>
      <p:sp>
        <p:nvSpPr>
          <p:cNvPr id="5123"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p>
            <a:pPr marL="411163" indent="-342900" eaLnBrk="0" hangingPunct="0">
              <a:spcBef>
                <a:spcPts val="700"/>
              </a:spcBef>
              <a:buClr>
                <a:srgbClr val="D6ECFF"/>
              </a:buClr>
              <a:buSzPct val="95000"/>
              <a:buFont typeface="Wingdings" pitchFamily="2" charset="2"/>
              <a:buChar char=""/>
            </a:pPr>
            <a:endParaRPr lang="en-US" sz="3000" b="0" smtClean="0">
              <a:solidFill>
                <a:prstClr val="white"/>
              </a:solidFill>
              <a:latin typeface="Arial" charset="0"/>
            </a:endParaRPr>
          </a:p>
        </p:txBody>
      </p:sp>
      <p:pic>
        <p:nvPicPr>
          <p:cNvPr id="43015" name="Picture 7" descr="http://www.nih.gov/slidemedia/slide-researchmatters-photo.jpg"/>
          <p:cNvPicPr>
            <a:picLocks noChangeAspect="1" noChangeArrowheads="1"/>
          </p:cNvPicPr>
          <p:nvPr/>
        </p:nvPicPr>
        <p:blipFill>
          <a:blip r:embed="rId3" cstate="print"/>
          <a:srcRect l="54508"/>
          <a:stretch>
            <a:fillRect/>
          </a:stretch>
        </p:blipFill>
        <p:spPr bwMode="auto">
          <a:xfrm>
            <a:off x="5664200" y="1135063"/>
            <a:ext cx="3213100" cy="40210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Content Placeholder 5"/>
          <p:cNvSpPr txBox="1">
            <a:spLocks/>
          </p:cNvSpPr>
          <p:nvPr/>
        </p:nvSpPr>
        <p:spPr bwMode="auto">
          <a:xfrm>
            <a:off x="-275074" y="1028699"/>
            <a:ext cx="7627938" cy="5178425"/>
          </a:xfrm>
          <a:prstGeom prst="rect">
            <a:avLst/>
          </a:prstGeom>
          <a:noFill/>
          <a:ln>
            <a:noFill/>
          </a:ln>
          <a:extLst/>
        </p:spPr>
        <p:txBody>
          <a:bodyPr/>
          <a:lstStyle>
            <a:lvl1pPr marL="411163" indent="-342900" eaLnBrk="0" hangingPunct="0">
              <a:defRPr b="1">
                <a:solidFill>
                  <a:schemeClr val="tx1"/>
                </a:solidFill>
                <a:latin typeface="Arial" charset="0"/>
              </a:defRPr>
            </a:lvl1pPr>
            <a:lvl2pPr marL="868363" indent="-342900" eaLnBrk="0" hangingPunct="0">
              <a:defRPr b="1">
                <a:solidFill>
                  <a:schemeClr val="tx1"/>
                </a:solidFill>
                <a:latin typeface="Arial" charset="0"/>
              </a:defRPr>
            </a:lvl2pPr>
            <a:lvl3pPr marL="1325563" indent="-3429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lvl="1">
              <a:spcBef>
                <a:spcPts val="700"/>
              </a:spcBef>
              <a:buClr>
                <a:srgbClr val="D6ECFF"/>
              </a:buClr>
              <a:buSzPct val="95000"/>
              <a:buFont typeface="Wingdings" pitchFamily="2" charset="2"/>
              <a:buChar char=""/>
              <a:defRPr/>
            </a:pPr>
            <a:r>
              <a:rPr lang="en-US" sz="2800" dirty="0" smtClean="0">
                <a:solidFill>
                  <a:prstClr val="white"/>
                </a:solidFill>
              </a:rPr>
              <a:t>Baylor College of Medicine</a:t>
            </a:r>
          </a:p>
          <a:p>
            <a:pPr marL="982663" lvl="2" indent="0">
              <a:spcBef>
                <a:spcPts val="700"/>
              </a:spcBef>
              <a:buClr>
                <a:srgbClr val="D6ECFF"/>
              </a:buClr>
              <a:buSzPct val="95000"/>
              <a:defRPr/>
            </a:pPr>
            <a:r>
              <a:rPr lang="en-US" sz="2800" dirty="0" smtClean="0">
                <a:solidFill>
                  <a:prstClr val="white"/>
                </a:solidFill>
              </a:rPr>
              <a:t>	PI: Richard Gibbs</a:t>
            </a:r>
          </a:p>
          <a:p>
            <a:pPr marL="982663" lvl="2" indent="0">
              <a:spcBef>
                <a:spcPts val="700"/>
              </a:spcBef>
              <a:buClr>
                <a:srgbClr val="D6ECFF"/>
              </a:buClr>
              <a:buSzPct val="95000"/>
              <a:defRPr/>
            </a:pPr>
            <a:r>
              <a:rPr lang="en-US" sz="2800" dirty="0" smtClean="0">
                <a:solidFill>
                  <a:prstClr val="white"/>
                </a:solidFill>
              </a:rPr>
              <a:t>	$21.3M in Year 1</a:t>
            </a:r>
          </a:p>
          <a:p>
            <a:pPr marL="982663" lvl="2" indent="0">
              <a:spcBef>
                <a:spcPts val="700"/>
              </a:spcBef>
              <a:buClr>
                <a:srgbClr val="D6ECFF"/>
              </a:buClr>
              <a:buSzPct val="95000"/>
              <a:defRPr/>
            </a:pPr>
            <a:endParaRPr lang="en-US" sz="1200" dirty="0" smtClean="0">
              <a:solidFill>
                <a:prstClr val="white"/>
              </a:solidFill>
            </a:endParaRPr>
          </a:p>
          <a:p>
            <a:pPr lvl="1">
              <a:spcBef>
                <a:spcPts val="700"/>
              </a:spcBef>
              <a:buClr>
                <a:srgbClr val="D6ECFF"/>
              </a:buClr>
              <a:buSzPct val="95000"/>
              <a:buFont typeface="Wingdings" pitchFamily="2" charset="2"/>
              <a:buChar char=""/>
              <a:defRPr/>
            </a:pPr>
            <a:r>
              <a:rPr lang="en-US" sz="2800" dirty="0" smtClean="0">
                <a:solidFill>
                  <a:prstClr val="white"/>
                </a:solidFill>
              </a:rPr>
              <a:t>Broad Institute</a:t>
            </a:r>
          </a:p>
          <a:p>
            <a:pPr marL="982663" lvl="2" indent="0">
              <a:spcBef>
                <a:spcPts val="700"/>
              </a:spcBef>
              <a:buClr>
                <a:srgbClr val="D6ECFF"/>
              </a:buClr>
              <a:buSzPct val="95000"/>
              <a:defRPr/>
            </a:pPr>
            <a:r>
              <a:rPr lang="en-US" sz="2800" dirty="0" smtClean="0">
                <a:solidFill>
                  <a:prstClr val="white"/>
                </a:solidFill>
              </a:rPr>
              <a:t>	PI: Eric Lander</a:t>
            </a:r>
          </a:p>
          <a:p>
            <a:pPr marL="982663" lvl="2" indent="0">
              <a:spcBef>
                <a:spcPts val="700"/>
              </a:spcBef>
              <a:buClr>
                <a:srgbClr val="D6ECFF"/>
              </a:buClr>
              <a:buSzPct val="95000"/>
              <a:defRPr/>
            </a:pPr>
            <a:r>
              <a:rPr lang="en-US" sz="2800" dirty="0" smtClean="0">
                <a:solidFill>
                  <a:prstClr val="white"/>
                </a:solidFill>
              </a:rPr>
              <a:t>	$35.9M in Year 1</a:t>
            </a:r>
          </a:p>
          <a:p>
            <a:pPr marL="982663" lvl="2" indent="0">
              <a:spcBef>
                <a:spcPts val="700"/>
              </a:spcBef>
              <a:buClr>
                <a:srgbClr val="D6ECFF"/>
              </a:buClr>
              <a:buSzPct val="95000"/>
              <a:defRPr/>
            </a:pPr>
            <a:endParaRPr lang="en-US" sz="1200" dirty="0" smtClean="0">
              <a:solidFill>
                <a:prstClr val="white"/>
              </a:solidFill>
            </a:endParaRPr>
          </a:p>
          <a:p>
            <a:pPr lvl="1">
              <a:spcBef>
                <a:spcPts val="700"/>
              </a:spcBef>
              <a:buClr>
                <a:srgbClr val="D6ECFF"/>
              </a:buClr>
              <a:buSzPct val="95000"/>
              <a:buFont typeface="Wingdings" pitchFamily="2" charset="2"/>
              <a:buChar char=""/>
              <a:defRPr/>
            </a:pPr>
            <a:r>
              <a:rPr lang="en-US" sz="2800" dirty="0" smtClean="0">
                <a:solidFill>
                  <a:prstClr val="white"/>
                </a:solidFill>
              </a:rPr>
              <a:t>Washington University</a:t>
            </a:r>
          </a:p>
          <a:p>
            <a:pPr marL="982663" lvl="2" indent="0">
              <a:spcBef>
                <a:spcPts val="700"/>
              </a:spcBef>
              <a:buClr>
                <a:srgbClr val="D6ECFF"/>
              </a:buClr>
              <a:buSzPct val="95000"/>
              <a:defRPr/>
            </a:pPr>
            <a:r>
              <a:rPr lang="en-US" sz="2800" dirty="0" smtClean="0">
                <a:solidFill>
                  <a:prstClr val="white"/>
                </a:solidFill>
              </a:rPr>
              <a:t>	PI: Richard Wilson</a:t>
            </a:r>
          </a:p>
          <a:p>
            <a:pPr marL="982663" lvl="2" indent="0">
              <a:spcBef>
                <a:spcPts val="700"/>
              </a:spcBef>
              <a:buClr>
                <a:srgbClr val="D6ECFF"/>
              </a:buClr>
              <a:buSzPct val="95000"/>
              <a:defRPr/>
            </a:pPr>
            <a:r>
              <a:rPr lang="en-US" sz="2800" dirty="0" smtClean="0">
                <a:solidFill>
                  <a:prstClr val="white"/>
                </a:solidFill>
              </a:rPr>
              <a:t>	$28.4M in Year 1</a:t>
            </a:r>
          </a:p>
          <a:p>
            <a:pPr marL="525463" lvl="1" indent="0">
              <a:spcBef>
                <a:spcPts val="700"/>
              </a:spcBef>
              <a:buClr>
                <a:srgbClr val="D6ECFF"/>
              </a:buClr>
              <a:buSzPct val="95000"/>
              <a:defRPr/>
            </a:pPr>
            <a:endParaRPr lang="en-US" sz="2800" dirty="0" smtClean="0">
              <a:solidFill>
                <a:prstClr val="white"/>
              </a:solidFill>
              <a:cs typeface="Arial" charset="0"/>
            </a:endParaRPr>
          </a:p>
          <a:p>
            <a:pPr>
              <a:spcBef>
                <a:spcPts val="700"/>
              </a:spcBef>
              <a:buClr>
                <a:srgbClr val="D6ECFF"/>
              </a:buClr>
              <a:buSzPct val="95000"/>
              <a:buFont typeface="Wingdings" pitchFamily="2" charset="2"/>
              <a:buChar char=""/>
              <a:defRPr/>
            </a:pPr>
            <a:endParaRPr lang="en-US" sz="2800" dirty="0" smtClean="0">
              <a:solidFill>
                <a:prstClr val="white"/>
              </a:solidFill>
              <a:cs typeface="Arial" charset="0"/>
            </a:endParaRPr>
          </a:p>
          <a:p>
            <a:pPr lvl="1">
              <a:spcBef>
                <a:spcPts val="700"/>
              </a:spcBef>
              <a:buClr>
                <a:srgbClr val="D6ECFF"/>
              </a:buClr>
              <a:buSzPct val="95000"/>
              <a:buFont typeface="Wingdings" pitchFamily="2" charset="2"/>
              <a:buChar char=""/>
              <a:defRPr/>
            </a:pPr>
            <a:endParaRPr lang="en-US" sz="2800" dirty="0" smtClean="0">
              <a:solidFill>
                <a:prstClr val="white"/>
              </a:solidFill>
              <a:cs typeface="Arial" charset="0"/>
            </a:endParaRPr>
          </a:p>
        </p:txBody>
      </p:sp>
      <p:sp>
        <p:nvSpPr>
          <p:cNvPr id="8" name="TextBox 7"/>
          <p:cNvSpPr txBox="1"/>
          <p:nvPr/>
        </p:nvSpPr>
        <p:spPr>
          <a:xfrm>
            <a:off x="7239000" y="6354763"/>
            <a:ext cx="1795463" cy="40005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28</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43015"/>
                                        </p:tgtEl>
                                        <p:attrNameLst>
                                          <p:attrName>style.visibility</p:attrName>
                                        </p:attrNameLst>
                                      </p:cBhvr>
                                      <p:to>
                                        <p:strVal val="visible"/>
                                      </p:to>
                                    </p:set>
                                    <p:animEffect transition="in" filter="box(out)">
                                      <p:cBhvr>
                                        <p:cTn id="7" dur="500"/>
                                        <p:tgtEl>
                                          <p:spTgt spid="4301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ttp://www.nih.gov/slidemedia/slide-researchmatters-photo.jpg"/>
          <p:cNvPicPr>
            <a:picLocks noChangeAspect="1" noChangeArrowheads="1"/>
          </p:cNvPicPr>
          <p:nvPr/>
        </p:nvPicPr>
        <p:blipFill>
          <a:blip r:embed="rId3" cstate="print">
            <a:duotone>
              <a:prstClr val="black"/>
              <a:schemeClr val="accent2">
                <a:tint val="45000"/>
                <a:satMod val="400000"/>
              </a:schemeClr>
            </a:duotone>
          </a:blip>
          <a:srcRect l="54508"/>
          <a:stretch>
            <a:fillRect/>
          </a:stretch>
        </p:blipFill>
        <p:spPr bwMode="auto">
          <a:xfrm>
            <a:off x="7442716" y="1352550"/>
            <a:ext cx="1519002" cy="3339023"/>
          </a:xfrm>
          <a:prstGeom prst="roundRect">
            <a:avLst>
              <a:gd name="adj" fmla="val 8594"/>
            </a:avLst>
          </a:prstGeom>
          <a:solidFill>
            <a:srgbClr val="FFFFFF">
              <a:shade val="85000"/>
            </a:srgbClr>
          </a:solidFill>
          <a:ln>
            <a:noFill/>
          </a:ln>
          <a:effectLst>
            <a:reflection blurRad="6350" stA="50000" endA="300" endPos="55000" dir="5400000" sy="-100000" algn="bl" rotWithShape="0"/>
          </a:effectLst>
        </p:spPr>
      </p:pic>
      <p:sp>
        <p:nvSpPr>
          <p:cNvPr id="6147" name="Title 1"/>
          <p:cNvSpPr txBox="1">
            <a:spLocks/>
          </p:cNvSpPr>
          <p:nvPr/>
        </p:nvSpPr>
        <p:spPr bwMode="auto">
          <a:xfrm>
            <a:off x="0" y="58737"/>
            <a:ext cx="9144000" cy="1152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n-US" sz="3400" dirty="0" err="1" smtClean="0">
                <a:solidFill>
                  <a:srgbClr val="FFFF00"/>
                </a:solidFill>
                <a:cs typeface="Arial" charset="0"/>
              </a:rPr>
              <a:t>Mendelian</a:t>
            </a:r>
            <a:r>
              <a:rPr lang="en-US" sz="3400" dirty="0" smtClean="0">
                <a:solidFill>
                  <a:srgbClr val="FFFF00"/>
                </a:solidFill>
                <a:cs typeface="Arial" charset="0"/>
              </a:rPr>
              <a:t> Disorders Genome Centers</a:t>
            </a:r>
          </a:p>
        </p:txBody>
      </p:sp>
      <p:sp>
        <p:nvSpPr>
          <p:cNvPr id="6148"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p>
            <a:pPr marL="411163" indent="-342900" eaLnBrk="0" hangingPunct="0">
              <a:spcBef>
                <a:spcPts val="700"/>
              </a:spcBef>
              <a:buClr>
                <a:srgbClr val="D6ECFF"/>
              </a:buClr>
              <a:buSzPct val="95000"/>
              <a:buFont typeface="Wingdings" pitchFamily="2" charset="2"/>
              <a:buChar char=""/>
            </a:pPr>
            <a:endParaRPr lang="en-US" sz="3000" b="0" smtClean="0">
              <a:solidFill>
                <a:prstClr val="white"/>
              </a:solidFill>
              <a:latin typeface="Arial" charset="0"/>
            </a:endParaRPr>
          </a:p>
        </p:txBody>
      </p:sp>
      <p:sp>
        <p:nvSpPr>
          <p:cNvPr id="6" name="TextBox 5"/>
          <p:cNvSpPr txBox="1"/>
          <p:nvPr/>
        </p:nvSpPr>
        <p:spPr>
          <a:xfrm>
            <a:off x="7251700" y="6354763"/>
            <a:ext cx="1795463" cy="40005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28</a:t>
            </a:r>
          </a:p>
        </p:txBody>
      </p:sp>
      <p:sp>
        <p:nvSpPr>
          <p:cNvPr id="7" name="Content Placeholder 5"/>
          <p:cNvSpPr txBox="1">
            <a:spLocks/>
          </p:cNvSpPr>
          <p:nvPr/>
        </p:nvSpPr>
        <p:spPr bwMode="auto">
          <a:xfrm>
            <a:off x="-433388" y="911225"/>
            <a:ext cx="7848601" cy="605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lvl="1">
              <a:spcBef>
                <a:spcPts val="700"/>
              </a:spcBef>
              <a:buClr>
                <a:srgbClr val="D6ECFF"/>
              </a:buClr>
              <a:buSzPct val="95000"/>
              <a:buFont typeface="Wingdings" pitchFamily="2" charset="2"/>
              <a:buChar char=""/>
            </a:pPr>
            <a:r>
              <a:rPr lang="en-US" sz="2400" dirty="0" smtClean="0">
                <a:solidFill>
                  <a:prstClr val="white"/>
                </a:solidFill>
              </a:rPr>
              <a:t>University of Washington (Coordination Center)</a:t>
            </a:r>
          </a:p>
          <a:p>
            <a:pPr marL="1371600" lvl="3" indent="0">
              <a:spcBef>
                <a:spcPts val="700"/>
              </a:spcBef>
              <a:buClr>
                <a:srgbClr val="D6ECFF"/>
              </a:buClr>
              <a:buSzPct val="95000"/>
            </a:pPr>
            <a:r>
              <a:rPr lang="en-US" sz="2400" dirty="0" smtClean="0">
                <a:solidFill>
                  <a:prstClr val="white"/>
                </a:solidFill>
              </a:rPr>
              <a:t>PIs: Deborah Nickerson, Michael 	</a:t>
            </a:r>
            <a:r>
              <a:rPr lang="en-US" sz="2400" dirty="0" err="1" smtClean="0">
                <a:solidFill>
                  <a:prstClr val="white"/>
                </a:solidFill>
              </a:rPr>
              <a:t>Bamshad</a:t>
            </a:r>
            <a:r>
              <a:rPr lang="en-US" sz="2400" dirty="0" smtClean="0">
                <a:solidFill>
                  <a:prstClr val="white"/>
                </a:solidFill>
              </a:rPr>
              <a:t>, Mark </a:t>
            </a:r>
            <a:r>
              <a:rPr lang="en-US" sz="2400" dirty="0" err="1" smtClean="0">
                <a:solidFill>
                  <a:prstClr val="white"/>
                </a:solidFill>
              </a:rPr>
              <a:t>Rieder</a:t>
            </a:r>
            <a:r>
              <a:rPr lang="en-US" sz="2400" dirty="0" smtClean="0">
                <a:solidFill>
                  <a:prstClr val="white"/>
                </a:solidFill>
              </a:rPr>
              <a:t>, &amp; Jay </a:t>
            </a:r>
            <a:r>
              <a:rPr lang="en-US" sz="2400" dirty="0" err="1" smtClean="0">
                <a:solidFill>
                  <a:prstClr val="white"/>
                </a:solidFill>
              </a:rPr>
              <a:t>Shendure</a:t>
            </a:r>
            <a:endParaRPr lang="en-US" sz="2400" dirty="0" smtClean="0">
              <a:solidFill>
                <a:prstClr val="white"/>
              </a:solidFill>
            </a:endParaRPr>
          </a:p>
          <a:p>
            <a:pPr marL="1371600" lvl="3" indent="0">
              <a:spcBef>
                <a:spcPts val="700"/>
              </a:spcBef>
              <a:buClr>
                <a:srgbClr val="D6ECFF"/>
              </a:buClr>
              <a:buSzPct val="95000"/>
            </a:pPr>
            <a:r>
              <a:rPr lang="en-US" sz="2400" dirty="0" smtClean="0">
                <a:solidFill>
                  <a:prstClr val="white"/>
                </a:solidFill>
              </a:rPr>
              <a:t>$5.2M per year</a:t>
            </a:r>
          </a:p>
          <a:p>
            <a:pPr lvl="1">
              <a:spcBef>
                <a:spcPts val="700"/>
              </a:spcBef>
              <a:buClr>
                <a:srgbClr val="D6ECFF"/>
              </a:buClr>
              <a:buSzPct val="95000"/>
              <a:buFont typeface="Wingdings" pitchFamily="2" charset="2"/>
              <a:buChar char=""/>
            </a:pPr>
            <a:r>
              <a:rPr lang="en-US" sz="2400" dirty="0" smtClean="0">
                <a:solidFill>
                  <a:prstClr val="white"/>
                </a:solidFill>
              </a:rPr>
              <a:t>Yale University</a:t>
            </a:r>
          </a:p>
          <a:p>
            <a:pPr marL="1371600" lvl="3" indent="0">
              <a:spcBef>
                <a:spcPts val="700"/>
              </a:spcBef>
              <a:buClr>
                <a:srgbClr val="D6ECFF"/>
              </a:buClr>
              <a:buSzPct val="95000"/>
            </a:pPr>
            <a:r>
              <a:rPr lang="en-US" sz="2400" dirty="0" smtClean="0">
                <a:solidFill>
                  <a:prstClr val="white"/>
                </a:solidFill>
              </a:rPr>
              <a:t>PIs: Richard </a:t>
            </a:r>
            <a:r>
              <a:rPr lang="en-US" sz="2400" dirty="0" err="1" smtClean="0">
                <a:solidFill>
                  <a:prstClr val="white"/>
                </a:solidFill>
              </a:rPr>
              <a:t>Lifton</a:t>
            </a:r>
            <a:r>
              <a:rPr lang="en-US" sz="2400" dirty="0" smtClean="0">
                <a:solidFill>
                  <a:prstClr val="white"/>
                </a:solidFill>
              </a:rPr>
              <a:t>, Murat </a:t>
            </a:r>
            <a:r>
              <a:rPr lang="en-US" sz="2400" dirty="0" err="1" smtClean="0">
                <a:solidFill>
                  <a:prstClr val="white"/>
                </a:solidFill>
              </a:rPr>
              <a:t>Gunel</a:t>
            </a:r>
            <a:r>
              <a:rPr lang="en-US" sz="2400" dirty="0" smtClean="0">
                <a:solidFill>
                  <a:prstClr val="white"/>
                </a:solidFill>
              </a:rPr>
              <a:t>, 		</a:t>
            </a:r>
            <a:r>
              <a:rPr lang="en-US" sz="2400" dirty="0" err="1" smtClean="0">
                <a:solidFill>
                  <a:prstClr val="white"/>
                </a:solidFill>
              </a:rPr>
              <a:t>Shrikant</a:t>
            </a:r>
            <a:r>
              <a:rPr lang="en-US" sz="2400" dirty="0" smtClean="0">
                <a:solidFill>
                  <a:prstClr val="white"/>
                </a:solidFill>
              </a:rPr>
              <a:t> Mane, &amp; Mark Gerstein</a:t>
            </a:r>
          </a:p>
          <a:p>
            <a:pPr marL="1371600" lvl="3" indent="0">
              <a:spcBef>
                <a:spcPts val="700"/>
              </a:spcBef>
              <a:buClr>
                <a:srgbClr val="D6ECFF"/>
              </a:buClr>
              <a:buSzPct val="95000"/>
            </a:pPr>
            <a:r>
              <a:rPr lang="en-US" sz="2400" dirty="0" smtClean="0">
                <a:solidFill>
                  <a:prstClr val="white"/>
                </a:solidFill>
              </a:rPr>
              <a:t>$2.8M per year</a:t>
            </a:r>
          </a:p>
          <a:p>
            <a:pPr lvl="1">
              <a:spcBef>
                <a:spcPts val="700"/>
              </a:spcBef>
              <a:buClr>
                <a:srgbClr val="D6ECFF"/>
              </a:buClr>
              <a:buSzPct val="95000"/>
              <a:buFont typeface="Wingdings" pitchFamily="2" charset="2"/>
              <a:buChar char=""/>
            </a:pPr>
            <a:r>
              <a:rPr lang="en-US" sz="2400" dirty="0" smtClean="0">
                <a:solidFill>
                  <a:prstClr val="white"/>
                </a:solidFill>
              </a:rPr>
              <a:t>Baylor College of Medicine &amp; Johns Hopkins  	University </a:t>
            </a:r>
          </a:p>
          <a:p>
            <a:pPr marL="1371600" lvl="1" indent="0" defTabSz="1371600">
              <a:spcBef>
                <a:spcPts val="700"/>
              </a:spcBef>
              <a:buClr>
                <a:srgbClr val="D6ECFF"/>
              </a:buClr>
              <a:buSzPct val="95000"/>
              <a:tabLst>
                <a:tab pos="1828800" algn="l"/>
              </a:tabLst>
            </a:pPr>
            <a:r>
              <a:rPr lang="en-US" sz="2400" dirty="0" smtClean="0">
                <a:solidFill>
                  <a:prstClr val="white"/>
                </a:solidFill>
              </a:rPr>
              <a:t>PIs: David Valle (Hopkins) &amp; James </a:t>
            </a:r>
            <a:r>
              <a:rPr lang="en-US" sz="2400" dirty="0" err="1" smtClean="0">
                <a:solidFill>
                  <a:prstClr val="white"/>
                </a:solidFill>
              </a:rPr>
              <a:t>Lupski</a:t>
            </a:r>
            <a:r>
              <a:rPr lang="en-US" sz="2400" dirty="0" smtClean="0">
                <a:solidFill>
                  <a:prstClr val="white"/>
                </a:solidFill>
              </a:rPr>
              <a:t> 	(Baylor)</a:t>
            </a:r>
          </a:p>
          <a:p>
            <a:pPr marL="1371600" lvl="4" indent="0" defTabSz="1371600">
              <a:spcBef>
                <a:spcPts val="700"/>
              </a:spcBef>
              <a:buClr>
                <a:srgbClr val="D6ECFF"/>
              </a:buClr>
              <a:buSzPct val="95000"/>
            </a:pPr>
            <a:r>
              <a:rPr lang="en-US" sz="2400" dirty="0" smtClean="0">
                <a:solidFill>
                  <a:prstClr val="white"/>
                </a:solidFill>
              </a:rPr>
              <a:t>$4M per year</a:t>
            </a:r>
          </a:p>
          <a:p>
            <a:pPr lvl="2">
              <a:spcBef>
                <a:spcPts val="700"/>
              </a:spcBef>
              <a:buClr>
                <a:srgbClr val="D6ECFF"/>
              </a:buClr>
              <a:buSzPct val="95000"/>
              <a:buFont typeface="Wingdings" pitchFamily="2" charset="2"/>
              <a:buChar char=""/>
            </a:pPr>
            <a:endParaRPr lang="en-US" sz="2400" dirty="0" smtClean="0">
              <a:solidFill>
                <a:prstClr val="white"/>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txBox="1">
            <a:spLocks/>
          </p:cNvSpPr>
          <p:nvPr/>
        </p:nvSpPr>
        <p:spPr bwMode="auto">
          <a:xfrm>
            <a:off x="0" y="58737"/>
            <a:ext cx="9144000" cy="1152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n-US" sz="3600" dirty="0" smtClean="0">
                <a:solidFill>
                  <a:srgbClr val="FFFF00"/>
                </a:solidFill>
                <a:cs typeface="Arial" charset="0"/>
              </a:rPr>
              <a:t>Clinical Sequencing Exploratory </a:t>
            </a:r>
          </a:p>
          <a:p>
            <a:pPr algn="ctr"/>
            <a:r>
              <a:rPr lang="en-US" sz="3600" dirty="0" smtClean="0">
                <a:solidFill>
                  <a:srgbClr val="FFFF00"/>
                </a:solidFill>
                <a:cs typeface="Arial" charset="0"/>
              </a:rPr>
              <a:t>Research Projects</a:t>
            </a:r>
          </a:p>
        </p:txBody>
      </p:sp>
      <p:sp>
        <p:nvSpPr>
          <p:cNvPr id="7171"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p>
            <a:pPr marL="411163" indent="-342900" eaLnBrk="0" hangingPunct="0">
              <a:spcBef>
                <a:spcPts val="700"/>
              </a:spcBef>
              <a:buClr>
                <a:srgbClr val="D6ECFF"/>
              </a:buClr>
              <a:buSzPct val="95000"/>
              <a:buFont typeface="Wingdings" pitchFamily="2" charset="2"/>
              <a:buChar char=""/>
            </a:pPr>
            <a:endParaRPr lang="en-US" sz="3000" b="0" smtClean="0">
              <a:solidFill>
                <a:prstClr val="white"/>
              </a:solidFill>
              <a:latin typeface="Arial" charset="0"/>
            </a:endParaRPr>
          </a:p>
        </p:txBody>
      </p:sp>
      <p:pic>
        <p:nvPicPr>
          <p:cNvPr id="7172" name="Picture 7" descr="C:\Documents and Settings\bozenberger\Local Settings\Temporary Internet Files\Content.IE5\U96Y00DZ\MP900422110[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92888" y="2112870"/>
            <a:ext cx="2259012" cy="3386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sp>
        <p:nvSpPr>
          <p:cNvPr id="8" name="Content Placeholder 5"/>
          <p:cNvSpPr txBox="1">
            <a:spLocks/>
          </p:cNvSpPr>
          <p:nvPr/>
        </p:nvSpPr>
        <p:spPr bwMode="auto">
          <a:xfrm>
            <a:off x="-203200" y="1249363"/>
            <a:ext cx="8089900" cy="564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lvl="1">
              <a:spcBef>
                <a:spcPts val="700"/>
              </a:spcBef>
              <a:buClr>
                <a:srgbClr val="D6ECFF"/>
              </a:buClr>
              <a:buSzPct val="95000"/>
              <a:buFont typeface="Wingdings" pitchFamily="2" charset="2"/>
              <a:buChar char=""/>
            </a:pPr>
            <a:r>
              <a:rPr lang="en-US" sz="2400" dirty="0" smtClean="0">
                <a:solidFill>
                  <a:prstClr val="white"/>
                </a:solidFill>
              </a:rPr>
              <a:t>Baylor College of Medicine</a:t>
            </a:r>
          </a:p>
          <a:p>
            <a:pPr marL="914400" lvl="3" indent="0">
              <a:spcBef>
                <a:spcPts val="700"/>
              </a:spcBef>
              <a:buClr>
                <a:srgbClr val="D6ECFF"/>
              </a:buClr>
              <a:buSzPct val="95000"/>
            </a:pPr>
            <a:r>
              <a:rPr lang="en-US" dirty="0" smtClean="0">
                <a:solidFill>
                  <a:prstClr val="white"/>
                </a:solidFill>
              </a:rPr>
              <a:t>PIs: Sharon </a:t>
            </a:r>
            <a:r>
              <a:rPr lang="en-US" dirty="0" err="1" smtClean="0">
                <a:solidFill>
                  <a:prstClr val="white"/>
                </a:solidFill>
              </a:rPr>
              <a:t>Plon</a:t>
            </a:r>
            <a:r>
              <a:rPr lang="en-US" dirty="0" smtClean="0">
                <a:solidFill>
                  <a:prstClr val="white"/>
                </a:solidFill>
              </a:rPr>
              <a:t> &amp; Will Parsons,  $1.8M per year (with NCI)</a:t>
            </a:r>
          </a:p>
          <a:p>
            <a:pPr lvl="1">
              <a:spcBef>
                <a:spcPts val="700"/>
              </a:spcBef>
              <a:buClr>
                <a:srgbClr val="D6ECFF"/>
              </a:buClr>
              <a:buSzPct val="95000"/>
              <a:buFont typeface="Wingdings" pitchFamily="2" charset="2"/>
              <a:buChar char=""/>
            </a:pPr>
            <a:r>
              <a:rPr lang="en-US" sz="2400" dirty="0" smtClean="0">
                <a:solidFill>
                  <a:prstClr val="white"/>
                </a:solidFill>
              </a:rPr>
              <a:t>Brigham and Women's Hospital</a:t>
            </a:r>
          </a:p>
          <a:p>
            <a:pPr marL="914400" lvl="3" indent="0">
              <a:spcBef>
                <a:spcPts val="700"/>
              </a:spcBef>
              <a:buClr>
                <a:srgbClr val="D6ECFF"/>
              </a:buClr>
              <a:buSzPct val="95000"/>
            </a:pPr>
            <a:r>
              <a:rPr lang="en-US" dirty="0" smtClean="0">
                <a:solidFill>
                  <a:prstClr val="white"/>
                </a:solidFill>
              </a:rPr>
              <a:t>PI: Robert Green, $2.4M per year</a:t>
            </a:r>
          </a:p>
          <a:p>
            <a:pPr lvl="1">
              <a:spcBef>
                <a:spcPts val="700"/>
              </a:spcBef>
              <a:buClr>
                <a:srgbClr val="D6ECFF"/>
              </a:buClr>
              <a:buSzPct val="95000"/>
              <a:buFont typeface="Wingdings" pitchFamily="2" charset="2"/>
              <a:buChar char=""/>
            </a:pPr>
            <a:r>
              <a:rPr lang="en-US" sz="2400" dirty="0" smtClean="0">
                <a:solidFill>
                  <a:prstClr val="white"/>
                </a:solidFill>
              </a:rPr>
              <a:t>Children's Hosp. of Philadelphia</a:t>
            </a:r>
          </a:p>
          <a:p>
            <a:pPr marL="914400" lvl="3" indent="0">
              <a:spcBef>
                <a:spcPts val="700"/>
              </a:spcBef>
              <a:buClr>
                <a:srgbClr val="D6ECFF"/>
              </a:buClr>
              <a:buSzPct val="95000"/>
            </a:pPr>
            <a:r>
              <a:rPr lang="en-US" dirty="0" smtClean="0">
                <a:solidFill>
                  <a:prstClr val="white"/>
                </a:solidFill>
              </a:rPr>
              <a:t>PIs: Ian </a:t>
            </a:r>
            <a:r>
              <a:rPr lang="en-US" dirty="0" err="1" smtClean="0">
                <a:solidFill>
                  <a:prstClr val="white"/>
                </a:solidFill>
              </a:rPr>
              <a:t>Krantz</a:t>
            </a:r>
            <a:r>
              <a:rPr lang="en-US" dirty="0" smtClean="0">
                <a:solidFill>
                  <a:prstClr val="white"/>
                </a:solidFill>
              </a:rPr>
              <a:t>  &amp; Nancy B. Spinner, $2.2M per year</a:t>
            </a:r>
          </a:p>
          <a:p>
            <a:pPr lvl="1">
              <a:spcBef>
                <a:spcPts val="700"/>
              </a:spcBef>
              <a:buClr>
                <a:srgbClr val="D6ECFF"/>
              </a:buClr>
              <a:buSzPct val="95000"/>
              <a:buFont typeface="Wingdings" pitchFamily="2" charset="2"/>
              <a:buChar char=""/>
            </a:pPr>
            <a:r>
              <a:rPr lang="en-US" sz="2400" dirty="0" smtClean="0">
                <a:solidFill>
                  <a:prstClr val="white"/>
                </a:solidFill>
              </a:rPr>
              <a:t>University of North Carolina</a:t>
            </a:r>
          </a:p>
          <a:p>
            <a:pPr marL="914400" lvl="3" indent="0">
              <a:spcBef>
                <a:spcPts val="700"/>
              </a:spcBef>
              <a:buClr>
                <a:srgbClr val="D6ECFF"/>
              </a:buClr>
              <a:buSzPct val="95000"/>
            </a:pPr>
            <a:r>
              <a:rPr lang="en-US" dirty="0" smtClean="0">
                <a:solidFill>
                  <a:prstClr val="white"/>
                </a:solidFill>
              </a:rPr>
              <a:t>PI: James Evans, $1.6M per year</a:t>
            </a:r>
          </a:p>
          <a:p>
            <a:pPr lvl="1">
              <a:spcBef>
                <a:spcPts val="700"/>
              </a:spcBef>
              <a:buClr>
                <a:srgbClr val="D6ECFF"/>
              </a:buClr>
              <a:buSzPct val="95000"/>
              <a:buFont typeface="Wingdings" pitchFamily="2" charset="2"/>
              <a:buChar char=""/>
            </a:pPr>
            <a:r>
              <a:rPr lang="en-US" sz="2400" dirty="0" smtClean="0">
                <a:solidFill>
                  <a:prstClr val="white"/>
                </a:solidFill>
              </a:rPr>
              <a:t>University of Washington </a:t>
            </a:r>
          </a:p>
          <a:p>
            <a:pPr marL="914400" lvl="3" indent="0">
              <a:spcBef>
                <a:spcPts val="700"/>
              </a:spcBef>
              <a:buClr>
                <a:srgbClr val="D6ECFF"/>
              </a:buClr>
              <a:buSzPct val="95000"/>
            </a:pPr>
            <a:r>
              <a:rPr lang="en-US" dirty="0">
                <a:solidFill>
                  <a:prstClr val="white"/>
                </a:solidFill>
              </a:rPr>
              <a:t>PI: Gail </a:t>
            </a:r>
            <a:r>
              <a:rPr lang="en-US" dirty="0" err="1" smtClean="0">
                <a:solidFill>
                  <a:prstClr val="white"/>
                </a:solidFill>
              </a:rPr>
              <a:t>Jarvik</a:t>
            </a:r>
            <a:r>
              <a:rPr lang="en-US" dirty="0" smtClean="0">
                <a:solidFill>
                  <a:prstClr val="white"/>
                </a:solidFill>
              </a:rPr>
              <a:t>, $</a:t>
            </a:r>
            <a:r>
              <a:rPr lang="en-US" dirty="0">
                <a:solidFill>
                  <a:prstClr val="white"/>
                </a:solidFill>
              </a:rPr>
              <a:t>2.3M per year (with NCI)</a:t>
            </a:r>
          </a:p>
          <a:p>
            <a:pPr lvl="1">
              <a:spcBef>
                <a:spcPts val="700"/>
              </a:spcBef>
              <a:buClr>
                <a:srgbClr val="D6ECFF"/>
              </a:buClr>
              <a:buSzPct val="95000"/>
              <a:buFont typeface="Wingdings" pitchFamily="2" charset="2"/>
              <a:buChar char=""/>
            </a:pPr>
            <a:r>
              <a:rPr lang="en-US" sz="2400" dirty="0" smtClean="0"/>
              <a:t>Dana </a:t>
            </a:r>
            <a:r>
              <a:rPr lang="en-US" sz="2400" dirty="0"/>
              <a:t>Farber Cancer Institute</a:t>
            </a:r>
          </a:p>
          <a:p>
            <a:pPr marL="1143000" lvl="3"/>
            <a:r>
              <a:rPr lang="en-US" dirty="0" smtClean="0"/>
              <a:t>PIs</a:t>
            </a:r>
            <a:r>
              <a:rPr lang="en-US" dirty="0"/>
              <a:t>: Levi Garraway </a:t>
            </a:r>
            <a:r>
              <a:rPr lang="en-US" dirty="0" smtClean="0"/>
              <a:t>&amp; </a:t>
            </a:r>
            <a:r>
              <a:rPr lang="en-US" dirty="0" err="1" smtClean="0"/>
              <a:t>Pasi</a:t>
            </a:r>
            <a:r>
              <a:rPr lang="en-US" dirty="0" smtClean="0"/>
              <a:t> </a:t>
            </a:r>
            <a:r>
              <a:rPr lang="en-US" dirty="0" err="1" smtClean="0"/>
              <a:t>Janne</a:t>
            </a:r>
            <a:r>
              <a:rPr lang="en-US" dirty="0" smtClean="0"/>
              <a:t>, $</a:t>
            </a:r>
            <a:r>
              <a:rPr lang="en-US" dirty="0"/>
              <a:t>1.6M per year</a:t>
            </a:r>
          </a:p>
          <a:p>
            <a:pPr marL="1371600" lvl="3" indent="0">
              <a:spcBef>
                <a:spcPts val="700"/>
              </a:spcBef>
              <a:buClr>
                <a:srgbClr val="D6ECFF"/>
              </a:buClr>
              <a:buSzPct val="95000"/>
            </a:pPr>
            <a:endParaRPr lang="en-US" dirty="0" smtClean="0">
              <a:solidFill>
                <a:prstClr val="white"/>
              </a:solidFill>
            </a:endParaRPr>
          </a:p>
          <a:p>
            <a:pPr marL="914400" lvl="2" indent="0">
              <a:spcBef>
                <a:spcPts val="700"/>
              </a:spcBef>
              <a:buClr>
                <a:srgbClr val="D6ECFF"/>
              </a:buClr>
              <a:buSzPct val="95000"/>
            </a:pPr>
            <a:endParaRPr lang="en-US" sz="2000" dirty="0" smtClean="0">
              <a:solidFill>
                <a:prstClr val="white"/>
              </a:solidFill>
            </a:endParaRPr>
          </a:p>
        </p:txBody>
      </p:sp>
      <p:sp>
        <p:nvSpPr>
          <p:cNvPr id="9" name="TextBox 8"/>
          <p:cNvSpPr txBox="1"/>
          <p:nvPr/>
        </p:nvSpPr>
        <p:spPr>
          <a:xfrm>
            <a:off x="7251700" y="6354763"/>
            <a:ext cx="1795463" cy="40005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28</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after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circle(out)">
                                      <p:cBhvr>
                                        <p:cTn id="7" dur="500"/>
                                        <p:tgtEl>
                                          <p:spTgt spid="717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1"/>
          <p:cNvSpPr txBox="1">
            <a:spLocks/>
          </p:cNvSpPr>
          <p:nvPr/>
        </p:nvSpPr>
        <p:spPr bwMode="auto">
          <a:xfrm>
            <a:off x="0" y="58737"/>
            <a:ext cx="9144000" cy="1087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a:r>
              <a:rPr lang="en-US" sz="3600" dirty="0" smtClean="0">
                <a:solidFill>
                  <a:srgbClr val="FFFF00"/>
                </a:solidFill>
                <a:cs typeface="Arial" charset="0"/>
              </a:rPr>
              <a:t>Informatics Tools for High-Throughput Sequence Data Analysis Awards</a:t>
            </a:r>
          </a:p>
        </p:txBody>
      </p:sp>
      <p:sp>
        <p:nvSpPr>
          <p:cNvPr id="8196"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p>
            <a:pPr marL="411163" indent="-342900" eaLnBrk="0" hangingPunct="0">
              <a:spcBef>
                <a:spcPts val="700"/>
              </a:spcBef>
              <a:buClr>
                <a:srgbClr val="D6ECFF"/>
              </a:buClr>
              <a:buSzPct val="95000"/>
              <a:buFont typeface="Wingdings" pitchFamily="2" charset="2"/>
              <a:buChar char=""/>
            </a:pPr>
            <a:endParaRPr lang="en-US" sz="3000" b="0" smtClean="0">
              <a:solidFill>
                <a:prstClr val="white"/>
              </a:solidFill>
              <a:latin typeface="Arial"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21476" y="2717799"/>
            <a:ext cx="2120834" cy="222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Content Placeholder 5"/>
          <p:cNvSpPr txBox="1">
            <a:spLocks/>
          </p:cNvSpPr>
          <p:nvPr/>
        </p:nvSpPr>
        <p:spPr bwMode="auto">
          <a:xfrm>
            <a:off x="-114300" y="1298575"/>
            <a:ext cx="9144000" cy="5672138"/>
          </a:xfrm>
          <a:prstGeom prst="rect">
            <a:avLst/>
          </a:prstGeom>
          <a:noFill/>
          <a:ln w="9525">
            <a:noFill/>
            <a:miter lim="800000"/>
            <a:headEnd/>
            <a:tailEnd/>
          </a:ln>
        </p:spPr>
        <p:txBody>
          <a:bodyPr/>
          <a:lstStyle/>
          <a:p>
            <a:pPr marL="617220" indent="-342900" eaLnBrk="0" hangingPunct="0">
              <a:spcAft>
                <a:spcPts val="500"/>
              </a:spcAft>
              <a:buFont typeface="Wingdings" pitchFamily="2" charset="2"/>
              <a:buChar char="§"/>
              <a:defRPr/>
            </a:pPr>
            <a:r>
              <a:rPr lang="en-US" sz="2400" dirty="0">
                <a:solidFill>
                  <a:prstClr val="white"/>
                </a:solidFill>
                <a:latin typeface="Arial" charset="0"/>
              </a:rPr>
              <a:t>Broad Institute ($</a:t>
            </a:r>
            <a:r>
              <a:rPr lang="en-US" sz="2400" dirty="0" smtClean="0">
                <a:solidFill>
                  <a:prstClr val="white"/>
                </a:solidFill>
                <a:latin typeface="Arial" charset="0"/>
              </a:rPr>
              <a:t>1.0M </a:t>
            </a:r>
            <a:r>
              <a:rPr lang="en-US" sz="2400" dirty="0">
                <a:solidFill>
                  <a:prstClr val="white"/>
                </a:solidFill>
                <a:latin typeface="Arial" charset="0"/>
              </a:rPr>
              <a:t>in </a:t>
            </a:r>
            <a:r>
              <a:rPr lang="en-US" sz="2400" dirty="0" smtClean="0">
                <a:solidFill>
                  <a:prstClr val="white"/>
                </a:solidFill>
                <a:latin typeface="Arial" charset="0"/>
              </a:rPr>
              <a:t>Year 1</a:t>
            </a:r>
            <a:r>
              <a:rPr lang="en-US" sz="2400" dirty="0">
                <a:solidFill>
                  <a:prstClr val="white"/>
                </a:solidFill>
                <a:latin typeface="Arial" charset="0"/>
              </a:rPr>
              <a:t>)</a:t>
            </a:r>
          </a:p>
          <a:p>
            <a:pPr marL="731520" lvl="1" eaLnBrk="0" hangingPunct="0">
              <a:spcAft>
                <a:spcPts val="500"/>
              </a:spcAft>
              <a:defRPr/>
            </a:pPr>
            <a:r>
              <a:rPr lang="en-US" sz="2400" dirty="0" smtClean="0">
                <a:solidFill>
                  <a:prstClr val="white"/>
                </a:solidFill>
                <a:latin typeface="Arial" charset="0"/>
              </a:rPr>
              <a:t>	PI</a:t>
            </a:r>
            <a:r>
              <a:rPr lang="en-US" sz="2400" dirty="0">
                <a:solidFill>
                  <a:prstClr val="white"/>
                </a:solidFill>
                <a:latin typeface="Arial" charset="0"/>
              </a:rPr>
              <a:t>: Mark </a:t>
            </a:r>
            <a:r>
              <a:rPr lang="en-US" sz="2400" dirty="0" err="1">
                <a:solidFill>
                  <a:prstClr val="white"/>
                </a:solidFill>
                <a:latin typeface="Arial" charset="0"/>
              </a:rPr>
              <a:t>DePristo</a:t>
            </a:r>
            <a:endParaRPr lang="en-US" sz="2400" dirty="0">
              <a:solidFill>
                <a:prstClr val="white"/>
              </a:solidFill>
              <a:latin typeface="Arial" charset="0"/>
            </a:endParaRPr>
          </a:p>
          <a:p>
            <a:pPr marL="617220" indent="-342900" eaLnBrk="0" hangingPunct="0">
              <a:spcAft>
                <a:spcPts val="500"/>
              </a:spcAft>
              <a:buFont typeface="Wingdings" pitchFamily="2" charset="2"/>
              <a:buChar char="§"/>
              <a:defRPr/>
            </a:pPr>
            <a:r>
              <a:rPr lang="en-US" sz="2400" dirty="0">
                <a:solidFill>
                  <a:prstClr val="white"/>
                </a:solidFill>
                <a:latin typeface="Arial" charset="0"/>
              </a:rPr>
              <a:t>Boston </a:t>
            </a:r>
            <a:r>
              <a:rPr lang="en-US" sz="2400" dirty="0" smtClean="0">
                <a:solidFill>
                  <a:prstClr val="white"/>
                </a:solidFill>
                <a:latin typeface="Arial" charset="0"/>
              </a:rPr>
              <a:t>College &amp; U. </a:t>
            </a:r>
            <a:r>
              <a:rPr lang="en-US" sz="2400" dirty="0">
                <a:solidFill>
                  <a:prstClr val="white"/>
                </a:solidFill>
                <a:latin typeface="Arial" charset="0"/>
              </a:rPr>
              <a:t>Michigan ($</a:t>
            </a:r>
            <a:r>
              <a:rPr lang="en-US" sz="2400" dirty="0" smtClean="0">
                <a:solidFill>
                  <a:prstClr val="white"/>
                </a:solidFill>
                <a:latin typeface="Arial" charset="0"/>
              </a:rPr>
              <a:t>1.0M </a:t>
            </a:r>
            <a:r>
              <a:rPr lang="en-US" sz="2400" dirty="0">
                <a:solidFill>
                  <a:prstClr val="white"/>
                </a:solidFill>
                <a:latin typeface="Arial" charset="0"/>
              </a:rPr>
              <a:t>in </a:t>
            </a:r>
            <a:r>
              <a:rPr lang="en-US" sz="2400" dirty="0" smtClean="0">
                <a:solidFill>
                  <a:prstClr val="white"/>
                </a:solidFill>
                <a:latin typeface="Arial" charset="0"/>
              </a:rPr>
              <a:t>Year 1</a:t>
            </a:r>
            <a:r>
              <a:rPr lang="en-US" sz="2400" dirty="0">
                <a:solidFill>
                  <a:prstClr val="white"/>
                </a:solidFill>
                <a:latin typeface="Arial" charset="0"/>
              </a:rPr>
              <a:t>)</a:t>
            </a:r>
          </a:p>
          <a:p>
            <a:pPr marL="731520" lvl="1" eaLnBrk="0" hangingPunct="0">
              <a:spcAft>
                <a:spcPts val="500"/>
              </a:spcAft>
              <a:defRPr/>
            </a:pPr>
            <a:r>
              <a:rPr lang="en-US" sz="2400" dirty="0" smtClean="0">
                <a:solidFill>
                  <a:prstClr val="white"/>
                </a:solidFill>
                <a:latin typeface="Arial" charset="0"/>
              </a:rPr>
              <a:t>	PIs</a:t>
            </a:r>
            <a:r>
              <a:rPr lang="en-US" sz="2400" dirty="0">
                <a:solidFill>
                  <a:prstClr val="white"/>
                </a:solidFill>
                <a:latin typeface="Arial" charset="0"/>
              </a:rPr>
              <a:t>: Gabor </a:t>
            </a:r>
            <a:r>
              <a:rPr lang="en-US" sz="2400" dirty="0" err="1" smtClean="0">
                <a:solidFill>
                  <a:prstClr val="white"/>
                </a:solidFill>
                <a:latin typeface="Arial" charset="0"/>
              </a:rPr>
              <a:t>Marth</a:t>
            </a:r>
            <a:r>
              <a:rPr lang="en-US" sz="2400" dirty="0" smtClean="0">
                <a:solidFill>
                  <a:prstClr val="white"/>
                </a:solidFill>
                <a:latin typeface="Arial" charset="0"/>
              </a:rPr>
              <a:t> &amp; </a:t>
            </a:r>
            <a:r>
              <a:rPr lang="en-US" sz="2400" dirty="0" err="1" smtClean="0">
                <a:solidFill>
                  <a:prstClr val="white"/>
                </a:solidFill>
                <a:latin typeface="Arial" charset="0"/>
              </a:rPr>
              <a:t>Goncolo</a:t>
            </a:r>
            <a:r>
              <a:rPr lang="en-US" sz="2400" dirty="0" smtClean="0">
                <a:solidFill>
                  <a:prstClr val="white"/>
                </a:solidFill>
                <a:latin typeface="Arial" charset="0"/>
              </a:rPr>
              <a:t> </a:t>
            </a:r>
            <a:r>
              <a:rPr lang="en-US" sz="2400" dirty="0" err="1">
                <a:solidFill>
                  <a:prstClr val="white"/>
                </a:solidFill>
                <a:latin typeface="Arial" charset="0"/>
              </a:rPr>
              <a:t>Abecasis</a:t>
            </a:r>
            <a:endParaRPr lang="en-US" sz="2400" dirty="0">
              <a:solidFill>
                <a:prstClr val="white"/>
              </a:solidFill>
              <a:latin typeface="Arial" charset="0"/>
            </a:endParaRPr>
          </a:p>
          <a:p>
            <a:pPr marL="617220" indent="-342900" eaLnBrk="0" hangingPunct="0">
              <a:spcAft>
                <a:spcPts val="500"/>
              </a:spcAft>
              <a:buFont typeface="Wingdings" pitchFamily="2" charset="2"/>
              <a:buChar char="§"/>
              <a:defRPr/>
            </a:pPr>
            <a:r>
              <a:rPr lang="en-US" sz="2400" dirty="0">
                <a:solidFill>
                  <a:prstClr val="white"/>
                </a:solidFill>
                <a:latin typeface="Arial" charset="0"/>
              </a:rPr>
              <a:t>Washington University ($</a:t>
            </a:r>
            <a:r>
              <a:rPr lang="en-US" sz="2400" dirty="0" smtClean="0">
                <a:solidFill>
                  <a:prstClr val="white"/>
                </a:solidFill>
                <a:latin typeface="Arial" charset="0"/>
              </a:rPr>
              <a:t>805K </a:t>
            </a:r>
            <a:r>
              <a:rPr lang="en-US" sz="2400" dirty="0">
                <a:solidFill>
                  <a:prstClr val="white"/>
                </a:solidFill>
                <a:latin typeface="Arial" charset="0"/>
              </a:rPr>
              <a:t>in </a:t>
            </a:r>
            <a:r>
              <a:rPr lang="en-US" sz="2400" dirty="0" smtClean="0">
                <a:solidFill>
                  <a:prstClr val="white"/>
                </a:solidFill>
                <a:latin typeface="Arial" charset="0"/>
              </a:rPr>
              <a:t>Year 1</a:t>
            </a:r>
            <a:r>
              <a:rPr lang="en-US" sz="2400" dirty="0">
                <a:solidFill>
                  <a:prstClr val="white"/>
                </a:solidFill>
                <a:latin typeface="Arial" charset="0"/>
              </a:rPr>
              <a:t>)</a:t>
            </a:r>
          </a:p>
          <a:p>
            <a:pPr marL="731520" lvl="1" eaLnBrk="0" hangingPunct="0">
              <a:spcAft>
                <a:spcPts val="500"/>
              </a:spcAft>
              <a:defRPr/>
            </a:pPr>
            <a:r>
              <a:rPr lang="en-US" sz="2400" dirty="0" smtClean="0">
                <a:solidFill>
                  <a:prstClr val="white"/>
                </a:solidFill>
                <a:latin typeface="Arial" charset="0"/>
              </a:rPr>
              <a:t>	PIs</a:t>
            </a:r>
            <a:r>
              <a:rPr lang="en-US" sz="2400" dirty="0">
                <a:solidFill>
                  <a:prstClr val="white"/>
                </a:solidFill>
                <a:latin typeface="Arial" charset="0"/>
              </a:rPr>
              <a:t>: Li </a:t>
            </a:r>
            <a:r>
              <a:rPr lang="en-US" sz="2400" dirty="0" smtClean="0">
                <a:solidFill>
                  <a:prstClr val="white"/>
                </a:solidFill>
                <a:latin typeface="Arial" charset="0"/>
              </a:rPr>
              <a:t>Ding &amp; David </a:t>
            </a:r>
            <a:r>
              <a:rPr lang="en-US" sz="2400" dirty="0" err="1">
                <a:solidFill>
                  <a:prstClr val="white"/>
                </a:solidFill>
                <a:latin typeface="Arial" charset="0"/>
              </a:rPr>
              <a:t>Dooling</a:t>
            </a:r>
            <a:endParaRPr lang="en-US" sz="2400" dirty="0">
              <a:solidFill>
                <a:prstClr val="white"/>
              </a:solidFill>
              <a:latin typeface="Arial" charset="0"/>
            </a:endParaRPr>
          </a:p>
          <a:p>
            <a:pPr marL="617220" indent="-342900" eaLnBrk="0" hangingPunct="0">
              <a:spcAft>
                <a:spcPts val="500"/>
              </a:spcAft>
              <a:buFont typeface="Wingdings" pitchFamily="2" charset="2"/>
              <a:buChar char="§"/>
              <a:defRPr/>
            </a:pPr>
            <a:r>
              <a:rPr lang="en-US" sz="2400" dirty="0">
                <a:solidFill>
                  <a:prstClr val="white"/>
                </a:solidFill>
                <a:latin typeface="Arial" charset="0"/>
              </a:rPr>
              <a:t>Harvard ($</a:t>
            </a:r>
            <a:r>
              <a:rPr lang="en-US" sz="2400" dirty="0" smtClean="0">
                <a:solidFill>
                  <a:prstClr val="white"/>
                </a:solidFill>
                <a:latin typeface="Arial" charset="0"/>
              </a:rPr>
              <a:t>448K </a:t>
            </a:r>
            <a:r>
              <a:rPr lang="en-US" sz="2400" dirty="0">
                <a:solidFill>
                  <a:prstClr val="white"/>
                </a:solidFill>
                <a:latin typeface="Arial" charset="0"/>
              </a:rPr>
              <a:t>in </a:t>
            </a:r>
            <a:r>
              <a:rPr lang="en-US" sz="2400" dirty="0" smtClean="0">
                <a:solidFill>
                  <a:prstClr val="white"/>
                </a:solidFill>
                <a:latin typeface="Arial" charset="0"/>
              </a:rPr>
              <a:t>Year 1</a:t>
            </a:r>
            <a:r>
              <a:rPr lang="en-US" sz="2400" dirty="0">
                <a:solidFill>
                  <a:prstClr val="white"/>
                </a:solidFill>
                <a:latin typeface="Arial" charset="0"/>
              </a:rPr>
              <a:t>)</a:t>
            </a:r>
          </a:p>
          <a:p>
            <a:pPr marL="731520" lvl="1" eaLnBrk="0" hangingPunct="0">
              <a:spcAft>
                <a:spcPts val="500"/>
              </a:spcAft>
              <a:defRPr/>
            </a:pPr>
            <a:r>
              <a:rPr lang="en-US" sz="2400" dirty="0" smtClean="0">
                <a:solidFill>
                  <a:prstClr val="white"/>
                </a:solidFill>
                <a:latin typeface="Arial" charset="0"/>
              </a:rPr>
              <a:t>	PI</a:t>
            </a:r>
            <a:r>
              <a:rPr lang="en-US" sz="2400" dirty="0">
                <a:solidFill>
                  <a:prstClr val="white"/>
                </a:solidFill>
                <a:latin typeface="Arial" charset="0"/>
              </a:rPr>
              <a:t>: Steven </a:t>
            </a:r>
            <a:r>
              <a:rPr lang="en-US" sz="2400" dirty="0" err="1">
                <a:solidFill>
                  <a:prstClr val="white"/>
                </a:solidFill>
                <a:latin typeface="Arial" charset="0"/>
              </a:rPr>
              <a:t>McCarroll</a:t>
            </a:r>
            <a:endParaRPr lang="en-US" sz="2400" dirty="0">
              <a:solidFill>
                <a:prstClr val="white"/>
              </a:solidFill>
              <a:latin typeface="Arial" charset="0"/>
            </a:endParaRPr>
          </a:p>
          <a:p>
            <a:pPr marL="617220" indent="-342900" eaLnBrk="0" hangingPunct="0">
              <a:spcAft>
                <a:spcPts val="500"/>
              </a:spcAft>
              <a:buFont typeface="Wingdings" pitchFamily="2" charset="2"/>
              <a:buChar char="§"/>
              <a:defRPr/>
            </a:pPr>
            <a:r>
              <a:rPr lang="en-US" sz="2400" dirty="0">
                <a:solidFill>
                  <a:prstClr val="white"/>
                </a:solidFill>
                <a:latin typeface="Arial" charset="0"/>
              </a:rPr>
              <a:t>Scripps Institute ($</a:t>
            </a:r>
            <a:r>
              <a:rPr lang="en-US" sz="2400" dirty="0" smtClean="0">
                <a:solidFill>
                  <a:prstClr val="white"/>
                </a:solidFill>
                <a:latin typeface="Arial" charset="0"/>
              </a:rPr>
              <a:t>382K </a:t>
            </a:r>
            <a:r>
              <a:rPr lang="en-US" sz="2400" dirty="0">
                <a:solidFill>
                  <a:prstClr val="white"/>
                </a:solidFill>
                <a:latin typeface="Arial" charset="0"/>
              </a:rPr>
              <a:t>in </a:t>
            </a:r>
            <a:r>
              <a:rPr lang="en-US" sz="2400" dirty="0" smtClean="0">
                <a:solidFill>
                  <a:prstClr val="white"/>
                </a:solidFill>
                <a:latin typeface="Arial" charset="0"/>
              </a:rPr>
              <a:t>Year 1</a:t>
            </a:r>
            <a:r>
              <a:rPr lang="en-US" sz="2400" dirty="0">
                <a:solidFill>
                  <a:prstClr val="white"/>
                </a:solidFill>
                <a:latin typeface="Arial" charset="0"/>
              </a:rPr>
              <a:t>)</a:t>
            </a:r>
          </a:p>
          <a:p>
            <a:pPr marL="731520" lvl="1" eaLnBrk="0" hangingPunct="0">
              <a:spcAft>
                <a:spcPts val="500"/>
              </a:spcAft>
              <a:defRPr/>
            </a:pPr>
            <a:r>
              <a:rPr lang="en-US" sz="2400" dirty="0" smtClean="0">
                <a:solidFill>
                  <a:prstClr val="white"/>
                </a:solidFill>
                <a:latin typeface="Arial" charset="0"/>
              </a:rPr>
              <a:t>	PI</a:t>
            </a:r>
            <a:r>
              <a:rPr lang="en-US" sz="2400" dirty="0">
                <a:solidFill>
                  <a:prstClr val="white"/>
                </a:solidFill>
                <a:latin typeface="Arial" charset="0"/>
              </a:rPr>
              <a:t>: Ali </a:t>
            </a:r>
            <a:r>
              <a:rPr lang="en-US" sz="2400" dirty="0" err="1">
                <a:solidFill>
                  <a:prstClr val="white"/>
                </a:solidFill>
                <a:latin typeface="Arial" charset="0"/>
              </a:rPr>
              <a:t>Torkamani</a:t>
            </a:r>
            <a:endParaRPr lang="en-US" sz="2400" dirty="0">
              <a:solidFill>
                <a:prstClr val="white"/>
              </a:solidFill>
              <a:latin typeface="Arial" charset="0"/>
            </a:endParaRPr>
          </a:p>
          <a:p>
            <a:pPr marL="617220" indent="-342900" eaLnBrk="0" hangingPunct="0">
              <a:spcAft>
                <a:spcPts val="500"/>
              </a:spcAft>
              <a:buFont typeface="Wingdings" pitchFamily="2" charset="2"/>
              <a:buChar char="§"/>
              <a:defRPr/>
            </a:pPr>
            <a:r>
              <a:rPr lang="en-US" sz="2400" dirty="0">
                <a:solidFill>
                  <a:prstClr val="white"/>
                </a:solidFill>
                <a:latin typeface="Arial" charset="0"/>
              </a:rPr>
              <a:t>University of Southern California ($</a:t>
            </a:r>
            <a:r>
              <a:rPr lang="en-US" sz="2400" dirty="0" smtClean="0">
                <a:solidFill>
                  <a:prstClr val="white"/>
                </a:solidFill>
                <a:latin typeface="Arial" charset="0"/>
              </a:rPr>
              <a:t>345K </a:t>
            </a:r>
            <a:r>
              <a:rPr lang="en-US" sz="2400" dirty="0">
                <a:solidFill>
                  <a:prstClr val="white"/>
                </a:solidFill>
                <a:latin typeface="Arial" charset="0"/>
              </a:rPr>
              <a:t>in </a:t>
            </a:r>
            <a:r>
              <a:rPr lang="en-US" sz="2400" dirty="0" smtClean="0">
                <a:solidFill>
                  <a:prstClr val="white"/>
                </a:solidFill>
                <a:latin typeface="Arial" charset="0"/>
              </a:rPr>
              <a:t>Year 1</a:t>
            </a:r>
            <a:r>
              <a:rPr lang="en-US" sz="2400" dirty="0">
                <a:solidFill>
                  <a:prstClr val="white"/>
                </a:solidFill>
                <a:latin typeface="Arial" charset="0"/>
              </a:rPr>
              <a:t>)</a:t>
            </a:r>
          </a:p>
          <a:p>
            <a:pPr marL="731520" lvl="1" eaLnBrk="0" hangingPunct="0">
              <a:spcAft>
                <a:spcPts val="500"/>
              </a:spcAft>
              <a:defRPr/>
            </a:pPr>
            <a:r>
              <a:rPr lang="en-US" sz="2400" dirty="0" smtClean="0">
                <a:solidFill>
                  <a:prstClr val="white"/>
                </a:solidFill>
                <a:latin typeface="Arial" charset="0"/>
              </a:rPr>
              <a:t>	PIs</a:t>
            </a:r>
            <a:r>
              <a:rPr lang="en-US" sz="2400" dirty="0">
                <a:solidFill>
                  <a:prstClr val="white"/>
                </a:solidFill>
                <a:latin typeface="Arial" charset="0"/>
              </a:rPr>
              <a:t>: Ting Chen, Ewa Deelman, </a:t>
            </a:r>
            <a:r>
              <a:rPr lang="en-US" sz="2400" dirty="0" smtClean="0">
                <a:solidFill>
                  <a:prstClr val="white"/>
                </a:solidFill>
                <a:latin typeface="Arial" charset="0"/>
              </a:rPr>
              <a:t>&amp; James </a:t>
            </a:r>
            <a:r>
              <a:rPr lang="en-US" sz="2400" dirty="0">
                <a:solidFill>
                  <a:prstClr val="white"/>
                </a:solidFill>
                <a:latin typeface="Arial" charset="0"/>
              </a:rPr>
              <a:t>Knowles</a:t>
            </a:r>
            <a:endParaRPr lang="en-US" sz="2800" dirty="0">
              <a:solidFill>
                <a:prstClr val="white"/>
              </a:solidFill>
              <a:latin typeface="Arial" charset="0"/>
              <a:cs typeface="Arial" charset="0"/>
            </a:endParaRPr>
          </a:p>
          <a:p>
            <a:pPr marL="411163" indent="-342900" eaLnBrk="0" hangingPunct="0">
              <a:spcBef>
                <a:spcPts val="700"/>
              </a:spcBef>
              <a:spcAft>
                <a:spcPts val="500"/>
              </a:spcAft>
              <a:buClr>
                <a:srgbClr val="D6ECFF"/>
              </a:buClr>
              <a:buSzPct val="95000"/>
              <a:buFont typeface="Wingdings" pitchFamily="2" charset="2"/>
              <a:buChar char=""/>
              <a:defRPr/>
            </a:pPr>
            <a:endParaRPr lang="en-US" sz="2800" dirty="0">
              <a:solidFill>
                <a:prstClr val="white"/>
              </a:solidFill>
              <a:latin typeface="Arial" charset="0"/>
              <a:cs typeface="Arial"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out)">
                                      <p:cBhvr>
                                        <p:cTn id="7" dur="500"/>
                                        <p:tgtEl>
                                          <p:spTgt spid="102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bwMode="auto">
          <a:xfrm>
            <a:off x="0" y="0"/>
            <a:ext cx="9144000" cy="1216025"/>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Genome Sequencing Program: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Comparative Genomics</a:t>
            </a:r>
          </a:p>
        </p:txBody>
      </p:sp>
      <p:pic>
        <p:nvPicPr>
          <p:cNvPr id="9220" name="Picture 18" descr="http://edu.glogster.com/media/4/20/32/70/2032701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11763" y="2209800"/>
            <a:ext cx="3687509" cy="2780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9221" name="Picture 1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7164" y="4008904"/>
            <a:ext cx="4911144" cy="244327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7239000" y="6354763"/>
            <a:ext cx="1795463" cy="40005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28</a:t>
            </a:r>
          </a:p>
        </p:txBody>
      </p:sp>
      <p:grpSp>
        <p:nvGrpSpPr>
          <p:cNvPr id="3" name="Group 2"/>
          <p:cNvGrpSpPr/>
          <p:nvPr/>
        </p:nvGrpSpPr>
        <p:grpSpPr>
          <a:xfrm>
            <a:off x="157163" y="1469108"/>
            <a:ext cx="4756820" cy="2151962"/>
            <a:chOff x="157163" y="1373893"/>
            <a:chExt cx="4911144" cy="2221777"/>
          </a:xfrm>
        </p:grpSpPr>
        <p:pic>
          <p:nvPicPr>
            <p:cNvPr id="9"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82563" y="1373893"/>
              <a:ext cx="4885744" cy="1723319"/>
            </a:xfrm>
            <a:prstGeom prst="rect">
              <a:avLst/>
            </a:prstGeom>
            <a:noFill/>
            <a:ln w="317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57163" y="3134005"/>
              <a:ext cx="2120132" cy="461665"/>
            </a:xfrm>
            <a:prstGeom prst="rect">
              <a:avLst/>
            </a:prstGeom>
            <a:noFill/>
          </p:spPr>
          <p:txBody>
            <a:bodyPr wrap="none" rtlCol="0">
              <a:spAutoFit/>
            </a:bodyPr>
            <a:lstStyle/>
            <a:p>
              <a:r>
                <a:rPr lang="en-US" sz="2400" i="1" dirty="0" smtClean="0"/>
                <a:t>Nature</a:t>
              </a:r>
              <a:r>
                <a:rPr lang="en-US" sz="2400" dirty="0" smtClean="0"/>
                <a:t> (2011)</a:t>
              </a:r>
              <a:endParaRPr lang="en-US" sz="2400" dirty="0"/>
            </a:p>
          </p:txBody>
        </p:sp>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221"/>
                                        </p:tgtEl>
                                        <p:attrNameLst>
                                          <p:attrName>style.visibility</p:attrName>
                                        </p:attrNameLst>
                                      </p:cBhvr>
                                      <p:to>
                                        <p:strVal val="visible"/>
                                      </p:to>
                                    </p:set>
                                    <p:animEffect transition="in" filter="box(out)">
                                      <p:cBhvr>
                                        <p:cTn id="11" dur="500"/>
                                        <p:tgtEl>
                                          <p:spTgt spid="9221"/>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220"/>
                                        </p:tgtEl>
                                        <p:attrNameLst>
                                          <p:attrName>style.visibility</p:attrName>
                                        </p:attrNameLst>
                                      </p:cBhvr>
                                      <p:to>
                                        <p:strVal val="visible"/>
                                      </p:to>
                                    </p:set>
                                    <p:animEffect transition="in" filter="box(out)">
                                      <p:cBhvr>
                                        <p:cTn id="15"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45350" y="6329363"/>
            <a:ext cx="1652588" cy="40005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p>
        </p:txBody>
      </p:sp>
      <p:pic>
        <p:nvPicPr>
          <p:cNvPr id="57347" name="Picture 10" descr="TCGA_inside-A_v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400" y="139700"/>
            <a:ext cx="8656638"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6515100" y="6329363"/>
            <a:ext cx="2551113" cy="400050"/>
          </a:xfrm>
          <a:prstGeom prst="rect">
            <a:avLst/>
          </a:prstGeom>
          <a:solidFill>
            <a:srgbClr val="000066"/>
          </a:solidFill>
        </p:spPr>
        <p:txBody>
          <a:bodyPr wrap="square">
            <a:spAutoFit/>
          </a:bodyPr>
          <a:lstStyle/>
          <a:p>
            <a:pPr algn="ct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29</a:t>
            </a:r>
            <a:endParaRPr lang="en-US" sz="2000" dirty="0">
              <a:solidFill>
                <a:schemeClr val="accent4">
                  <a:lumMod val="40000"/>
                  <a:lumOff val="60000"/>
                </a:schemeClr>
              </a:solidFill>
              <a:latin typeface="Arial" charset="0"/>
            </a:endParaRPr>
          </a:p>
        </p:txBody>
      </p:sp>
    </p:spTree>
  </p:cSld>
  <p:clrMapOvr>
    <a:masterClrMapping/>
  </p:clrMapOvr>
  <p:transition spd="slow">
    <p:wipe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245350" y="6329363"/>
            <a:ext cx="1652588" cy="40005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p>
        </p:txBody>
      </p:sp>
      <p:pic>
        <p:nvPicPr>
          <p:cNvPr id="58371" name="Picture 10" descr="TCGA_inside-A_v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2"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165100"/>
            <a:ext cx="8826500" cy="653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288"/>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121859" name="Title 1"/>
          <p:cNvSpPr txBox="1">
            <a:spLocks/>
          </p:cNvSpPr>
          <p:nvPr/>
        </p:nvSpPr>
        <p:spPr bwMode="auto">
          <a:xfrm>
            <a:off x="203200" y="1130300"/>
            <a:ext cx="8788400" cy="469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868363" indent="-342900" eaLnBrk="0" hangingPunct="0">
              <a:defRPr b="1">
                <a:solidFill>
                  <a:schemeClr val="tx1"/>
                </a:solidFill>
                <a:latin typeface="Arial" pitchFamily="34" charset="0"/>
              </a:defRPr>
            </a:lvl2pPr>
            <a:lvl3pPr marL="1325563" indent="-3429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spcAft>
                <a:spcPts val="600"/>
              </a:spcAft>
              <a:buClr>
                <a:schemeClr val="tx2"/>
              </a:buClr>
              <a:buSzPct val="95000"/>
            </a:pPr>
            <a:r>
              <a:rPr lang="en-US" sz="3000" dirty="0"/>
              <a:t>Meeting Report:</a:t>
            </a:r>
          </a:p>
          <a:p>
            <a:pPr>
              <a:spcBef>
                <a:spcPts val="700"/>
              </a:spcBef>
              <a:spcAft>
                <a:spcPts val="600"/>
              </a:spcAft>
              <a:buClr>
                <a:schemeClr val="tx2"/>
              </a:buClr>
              <a:buSzPct val="95000"/>
            </a:pPr>
            <a:endParaRPr lang="en-US" sz="3000" dirty="0"/>
          </a:p>
          <a:p>
            <a:pPr lvl="1">
              <a:spcBef>
                <a:spcPts val="700"/>
              </a:spcBef>
              <a:spcAft>
                <a:spcPts val="600"/>
              </a:spcAft>
              <a:buClr>
                <a:schemeClr val="tx2"/>
              </a:buClr>
              <a:buSzPct val="95000"/>
              <a:buFont typeface="Wingdings" pitchFamily="2" charset="2"/>
              <a:buChar char=""/>
            </a:pPr>
            <a:r>
              <a:rPr lang="en-US" sz="2800" dirty="0"/>
              <a:t>Genomic Literacy</a:t>
            </a:r>
          </a:p>
          <a:p>
            <a:pPr lvl="3">
              <a:spcBef>
                <a:spcPts val="700"/>
              </a:spcBef>
              <a:spcAft>
                <a:spcPts val="600"/>
              </a:spcAft>
              <a:buClr>
                <a:schemeClr val="tx2"/>
              </a:buClr>
              <a:buSzPct val="95000"/>
              <a:buFont typeface="Wingdings" pitchFamily="2" charset="2"/>
              <a:buChar char="Ø"/>
            </a:pPr>
            <a:r>
              <a:rPr lang="en-US" sz="2800" dirty="0" smtClean="0"/>
              <a:t> </a:t>
            </a:r>
            <a:r>
              <a:rPr lang="en-US" sz="2800" dirty="0" err="1" smtClean="0"/>
              <a:t>Vence</a:t>
            </a:r>
            <a:r>
              <a:rPr lang="en-US" sz="2800" dirty="0" smtClean="0"/>
              <a:t> </a:t>
            </a:r>
            <a:r>
              <a:rPr lang="en-US" sz="2800" dirty="0"/>
              <a:t>Bonham</a:t>
            </a:r>
          </a:p>
          <a:p>
            <a:pPr lvl="1">
              <a:spcBef>
                <a:spcPts val="700"/>
              </a:spcBef>
              <a:spcAft>
                <a:spcPts val="600"/>
              </a:spcAft>
              <a:buClr>
                <a:schemeClr val="tx2"/>
              </a:buClr>
              <a:buSzPct val="95000"/>
            </a:pPr>
            <a:endParaRPr lang="en-US" sz="2800" dirty="0"/>
          </a:p>
        </p:txBody>
      </p:sp>
      <p:pic>
        <p:nvPicPr>
          <p:cNvPr id="17412" name="Picture 3" descr="helix at bottom new seq 2.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1859">
                                            <p:txEl>
                                              <p:pRg st="2" end="2"/>
                                            </p:txEl>
                                          </p:spTgt>
                                        </p:tgtEl>
                                        <p:attrNameLst>
                                          <p:attrName>style.visibility</p:attrName>
                                        </p:attrNameLst>
                                      </p:cBhvr>
                                      <p:to>
                                        <p:strVal val="visible"/>
                                      </p:to>
                                    </p:set>
                                  </p:childTnLst>
                                </p:cTn>
                              </p:par>
                            </p:childTnLst>
                          </p:cTn>
                        </p:par>
                        <p:par>
                          <p:cTn id="11" fill="hold" nodeType="withGroup">
                            <p:stCondLst>
                              <p:cond delay="0"/>
                            </p:stCondLst>
                            <p:childTnLst>
                              <p:par>
                                <p:cTn id="12" presetID="1" presetClass="entr" presetSubtype="0" fill="hold" nodeType="afterEffect">
                                  <p:stCondLst>
                                    <p:cond delay="0"/>
                                  </p:stCondLst>
                                  <p:childTnLst>
                                    <p:set>
                                      <p:cBhvr>
                                        <p:cTn id="13" dur="1" fill="hold">
                                          <p:stCondLst>
                                            <p:cond delay="0"/>
                                          </p:stCondLst>
                                        </p:cTn>
                                        <p:tgtEl>
                                          <p:spTgt spid="1218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4" name="Group 7"/>
          <p:cNvGrpSpPr>
            <a:grpSpLocks/>
          </p:cNvGrpSpPr>
          <p:nvPr/>
        </p:nvGrpSpPr>
        <p:grpSpPr bwMode="auto">
          <a:xfrm>
            <a:off x="0" y="0"/>
            <a:ext cx="9144000" cy="1087438"/>
            <a:chOff x="0" y="0"/>
            <a:chExt cx="9144000" cy="1086715"/>
          </a:xfrm>
        </p:grpSpPr>
        <p:pic>
          <p:nvPicPr>
            <p:cNvPr id="5939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23174" t="13216" r="1981" b="74625"/>
            <a:stretch>
              <a:fillRect/>
            </a:stretch>
          </p:blipFill>
          <p:spPr bwMode="auto">
            <a:xfrm>
              <a:off x="0" y="0"/>
              <a:ext cx="9144000" cy="1086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258" t="15894" r="76765" b="77525"/>
            <a:stretch>
              <a:fillRect/>
            </a:stretch>
          </p:blipFill>
          <p:spPr bwMode="auto">
            <a:xfrm>
              <a:off x="0" y="56271"/>
              <a:ext cx="4556907" cy="9566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9395" name="Title 1"/>
          <p:cNvSpPr txBox="1">
            <a:spLocks/>
          </p:cNvSpPr>
          <p:nvPr/>
        </p:nvSpPr>
        <p:spPr bwMode="auto">
          <a:xfrm>
            <a:off x="0" y="1346200"/>
            <a:ext cx="9144000" cy="524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700"/>
              </a:spcBef>
              <a:buClr>
                <a:srgbClr val="D6ECFF"/>
              </a:buClr>
              <a:buSzPct val="95000"/>
              <a:buFont typeface="Wingdings" pitchFamily="2" charset="2"/>
              <a:buChar char=""/>
              <a:tabLst>
                <a:tab pos="914400" algn="l"/>
              </a:tabLst>
            </a:pPr>
            <a:r>
              <a:rPr lang="en-US" sz="2600" dirty="0">
                <a:solidFill>
                  <a:srgbClr val="FFFFFF"/>
                </a:solidFill>
              </a:rPr>
              <a:t>The Phase 1 paper is being written on </a:t>
            </a:r>
            <a:r>
              <a:rPr lang="en-US" sz="2600" dirty="0">
                <a:solidFill>
                  <a:srgbClr val="FFFF00"/>
                </a:solidFill>
              </a:rPr>
              <a:t>1094</a:t>
            </a:r>
            <a:r>
              <a:rPr lang="en-US" sz="2600" dirty="0">
                <a:solidFill>
                  <a:srgbClr val="FFFFFF"/>
                </a:solidFill>
              </a:rPr>
              <a:t> samples </a:t>
            </a:r>
            <a:r>
              <a:rPr lang="en-US" sz="2600" dirty="0" smtClean="0">
                <a:solidFill>
                  <a:srgbClr val="FFFFFF"/>
                </a:solidFill>
              </a:rPr>
              <a:t>	from </a:t>
            </a:r>
            <a:r>
              <a:rPr lang="en-US" sz="2600" dirty="0">
                <a:solidFill>
                  <a:srgbClr val="CCFF99"/>
                </a:solidFill>
              </a:rPr>
              <a:t>14 </a:t>
            </a:r>
            <a:r>
              <a:rPr lang="en-US" sz="2600" dirty="0" smtClean="0">
                <a:solidFill>
                  <a:srgbClr val="CCFF99"/>
                </a:solidFill>
              </a:rPr>
              <a:t>populations, </a:t>
            </a:r>
            <a:r>
              <a:rPr lang="en-US" sz="2600" dirty="0">
                <a:solidFill>
                  <a:srgbClr val="FFFFFF"/>
                </a:solidFill>
              </a:rPr>
              <a:t>with 40 million SNP, </a:t>
            </a:r>
            <a:r>
              <a:rPr lang="en-US" sz="2600" dirty="0" err="1">
                <a:solidFill>
                  <a:srgbClr val="FFFFFF"/>
                </a:solidFill>
              </a:rPr>
              <a:t>indel</a:t>
            </a:r>
            <a:r>
              <a:rPr lang="en-US" sz="2600" dirty="0">
                <a:solidFill>
                  <a:srgbClr val="FFFFFF"/>
                </a:solidFill>
              </a:rPr>
              <a:t>, </a:t>
            </a:r>
            <a:r>
              <a:rPr lang="en-US" sz="2600" dirty="0" smtClean="0">
                <a:solidFill>
                  <a:srgbClr val="FFFFFF"/>
                </a:solidFill>
              </a:rPr>
              <a:t>		and deletion </a:t>
            </a:r>
            <a:r>
              <a:rPr lang="en-US" sz="2600" dirty="0">
                <a:solidFill>
                  <a:srgbClr val="FFFFFF"/>
                </a:solidFill>
              </a:rPr>
              <a:t>variants on integrated </a:t>
            </a:r>
            <a:r>
              <a:rPr lang="en-US" sz="2600" dirty="0" smtClean="0">
                <a:solidFill>
                  <a:srgbClr val="FFFFFF"/>
                </a:solidFill>
              </a:rPr>
              <a:t>haplotypes</a:t>
            </a:r>
            <a:endParaRPr lang="en-US" sz="2600" dirty="0">
              <a:solidFill>
                <a:srgbClr val="FFFFFF"/>
              </a:solidFill>
            </a:endParaRPr>
          </a:p>
          <a:p>
            <a:pPr marL="571500" lvl="1" indent="-393700" defTabSz="457200">
              <a:spcBef>
                <a:spcPts val="700"/>
              </a:spcBef>
              <a:buClr>
                <a:srgbClr val="D6ECFF"/>
              </a:buClr>
              <a:buSzPct val="95000"/>
              <a:buFont typeface="Wingdings" pitchFamily="2" charset="2"/>
              <a:buChar char=""/>
              <a:tabLst>
                <a:tab pos="914400" algn="l"/>
              </a:tabLst>
            </a:pPr>
            <a:r>
              <a:rPr lang="en-US" sz="2600" dirty="0">
                <a:solidFill>
                  <a:srgbClr val="FFFFFF"/>
                </a:solidFill>
              </a:rPr>
              <a:t>The Phase 2 data set contains low-coverage and  </a:t>
            </a:r>
            <a:r>
              <a:rPr lang="en-US" sz="2600" dirty="0" smtClean="0">
                <a:solidFill>
                  <a:srgbClr val="FFFFFF"/>
                </a:solidFill>
              </a:rPr>
              <a:t>	</a:t>
            </a:r>
            <a:r>
              <a:rPr lang="en-US" sz="2600" dirty="0" err="1" smtClean="0">
                <a:solidFill>
                  <a:srgbClr val="FFFFFF"/>
                </a:solidFill>
              </a:rPr>
              <a:t>exome</a:t>
            </a:r>
            <a:r>
              <a:rPr lang="en-US" sz="2600" dirty="0" smtClean="0">
                <a:solidFill>
                  <a:srgbClr val="FFFFFF"/>
                </a:solidFill>
              </a:rPr>
              <a:t> </a:t>
            </a:r>
            <a:r>
              <a:rPr lang="en-US" sz="2600" dirty="0">
                <a:solidFill>
                  <a:srgbClr val="FFFFFF"/>
                </a:solidFill>
              </a:rPr>
              <a:t>sequencing data on </a:t>
            </a:r>
            <a:r>
              <a:rPr lang="en-US" sz="2600" dirty="0">
                <a:solidFill>
                  <a:srgbClr val="FFFF00"/>
                </a:solidFill>
              </a:rPr>
              <a:t>1600</a:t>
            </a:r>
            <a:r>
              <a:rPr lang="en-US" sz="2600" dirty="0">
                <a:solidFill>
                  <a:srgbClr val="FFFFFF"/>
                </a:solidFill>
              </a:rPr>
              <a:t> unrelated </a:t>
            </a:r>
            <a:r>
              <a:rPr lang="en-US" sz="2600" dirty="0" smtClean="0">
                <a:solidFill>
                  <a:srgbClr val="FFFFFF"/>
                </a:solidFill>
              </a:rPr>
              <a:t>	samples </a:t>
            </a:r>
            <a:r>
              <a:rPr lang="en-US" sz="2600" dirty="0">
                <a:solidFill>
                  <a:srgbClr val="FFFFFF"/>
                </a:solidFill>
              </a:rPr>
              <a:t>from </a:t>
            </a:r>
            <a:r>
              <a:rPr lang="en-US" sz="2600" dirty="0">
                <a:solidFill>
                  <a:srgbClr val="CCFF99"/>
                </a:solidFill>
              </a:rPr>
              <a:t>19 </a:t>
            </a:r>
            <a:r>
              <a:rPr lang="en-US" sz="2600" dirty="0" smtClean="0">
                <a:solidFill>
                  <a:srgbClr val="CCFF99"/>
                </a:solidFill>
              </a:rPr>
              <a:t>populations</a:t>
            </a:r>
            <a:endParaRPr lang="en-US" sz="2600" dirty="0">
              <a:solidFill>
                <a:srgbClr val="FFFFFF"/>
              </a:solidFill>
            </a:endParaRPr>
          </a:p>
          <a:p>
            <a:pPr marL="571500" lvl="1" indent="-393700" defTabSz="457200">
              <a:spcBef>
                <a:spcPts val="700"/>
              </a:spcBef>
              <a:buClr>
                <a:srgbClr val="D6ECFF"/>
              </a:buClr>
              <a:buSzPct val="95000"/>
              <a:buFont typeface="Wingdings" pitchFamily="2" charset="2"/>
              <a:buChar char=""/>
              <a:tabLst>
                <a:tab pos="914400" algn="l"/>
              </a:tabLst>
            </a:pPr>
            <a:r>
              <a:rPr lang="en-US" sz="2600" dirty="0">
                <a:solidFill>
                  <a:srgbClr val="FFFFFF"/>
                </a:solidFill>
              </a:rPr>
              <a:t>The Phase 3 sample collection from </a:t>
            </a:r>
            <a:r>
              <a:rPr lang="en-US" sz="2600" dirty="0">
                <a:solidFill>
                  <a:srgbClr val="CCFF99"/>
                </a:solidFill>
              </a:rPr>
              <a:t>7 more </a:t>
            </a:r>
            <a:r>
              <a:rPr lang="en-US" sz="2600" dirty="0" smtClean="0">
                <a:solidFill>
                  <a:srgbClr val="CCFF99"/>
                </a:solidFill>
              </a:rPr>
              <a:t>	populations </a:t>
            </a:r>
            <a:r>
              <a:rPr lang="en-US" sz="2600" dirty="0">
                <a:solidFill>
                  <a:srgbClr val="FFFFFF"/>
                </a:solidFill>
              </a:rPr>
              <a:t>should be </a:t>
            </a:r>
            <a:r>
              <a:rPr lang="en-US" sz="2600" dirty="0" smtClean="0">
                <a:solidFill>
                  <a:srgbClr val="FFFFFF"/>
                </a:solidFill>
              </a:rPr>
              <a:t>completed by April; all </a:t>
            </a:r>
            <a:r>
              <a:rPr lang="en-US" sz="2600" dirty="0">
                <a:solidFill>
                  <a:srgbClr val="FFFFFF"/>
                </a:solidFill>
              </a:rPr>
              <a:t>the </a:t>
            </a:r>
            <a:r>
              <a:rPr lang="en-US" sz="2600" dirty="0" smtClean="0">
                <a:solidFill>
                  <a:srgbClr val="FFFFFF"/>
                </a:solidFill>
              </a:rPr>
              <a:t>	sequencing </a:t>
            </a:r>
            <a:r>
              <a:rPr lang="en-US" sz="2600" dirty="0">
                <a:solidFill>
                  <a:srgbClr val="FFFFFF"/>
                </a:solidFill>
              </a:rPr>
              <a:t>should be </a:t>
            </a:r>
            <a:r>
              <a:rPr lang="en-US" sz="2600" dirty="0" smtClean="0">
                <a:solidFill>
                  <a:srgbClr val="FFFFFF"/>
                </a:solidFill>
              </a:rPr>
              <a:t>completed by </a:t>
            </a:r>
            <a:r>
              <a:rPr lang="en-US" sz="2600" dirty="0">
                <a:solidFill>
                  <a:srgbClr val="FFFFFF"/>
                </a:solidFill>
              </a:rPr>
              <a:t>fall 2012, on </a:t>
            </a:r>
            <a:r>
              <a:rPr lang="en-US" sz="2600" dirty="0" smtClean="0">
                <a:solidFill>
                  <a:srgbClr val="FFFFFF"/>
                </a:solidFill>
              </a:rPr>
              <a:t>		</a:t>
            </a:r>
            <a:r>
              <a:rPr lang="en-US" sz="2600" dirty="0" smtClean="0">
                <a:solidFill>
                  <a:srgbClr val="FFFF00"/>
                </a:solidFill>
              </a:rPr>
              <a:t>2500 </a:t>
            </a:r>
            <a:r>
              <a:rPr lang="en-US" sz="2600" dirty="0" smtClean="0">
                <a:solidFill>
                  <a:srgbClr val="FFFFFF"/>
                </a:solidFill>
              </a:rPr>
              <a:t>unrelated individuals </a:t>
            </a:r>
            <a:r>
              <a:rPr lang="en-US" sz="2600" dirty="0">
                <a:solidFill>
                  <a:srgbClr val="FFFFFF"/>
                </a:solidFill>
              </a:rPr>
              <a:t>plus </a:t>
            </a:r>
            <a:r>
              <a:rPr lang="en-US" sz="2600" dirty="0">
                <a:solidFill>
                  <a:srgbClr val="FFFF00"/>
                </a:solidFill>
              </a:rPr>
              <a:t>161</a:t>
            </a:r>
            <a:r>
              <a:rPr lang="en-US" sz="2600" dirty="0">
                <a:solidFill>
                  <a:srgbClr val="FFFFFF"/>
                </a:solidFill>
              </a:rPr>
              <a:t> </a:t>
            </a:r>
            <a:r>
              <a:rPr lang="en-US" sz="2600" dirty="0" smtClean="0">
                <a:solidFill>
                  <a:srgbClr val="FFFFFF"/>
                </a:solidFill>
              </a:rPr>
              <a:t>trio kids</a:t>
            </a:r>
            <a:endParaRPr lang="en-US" sz="2600" dirty="0">
              <a:solidFill>
                <a:srgbClr val="CCFF99"/>
              </a:solidFill>
            </a:endParaRPr>
          </a:p>
          <a:p>
            <a:pPr marL="571500" lvl="1" indent="-393700" defTabSz="457200">
              <a:spcBef>
                <a:spcPts val="700"/>
              </a:spcBef>
              <a:buClr>
                <a:srgbClr val="D6ECFF"/>
              </a:buClr>
              <a:buSzPct val="95000"/>
              <a:buFont typeface="Wingdings" pitchFamily="2" charset="2"/>
              <a:buChar char=""/>
              <a:tabLst>
                <a:tab pos="914400" algn="l"/>
              </a:tabLst>
            </a:pPr>
            <a:r>
              <a:rPr lang="en-US" sz="2600" dirty="0">
                <a:solidFill>
                  <a:srgbClr val="FFFFFF"/>
                </a:solidFill>
              </a:rPr>
              <a:t>Complete Genomics will deeply sequence 500 </a:t>
            </a:r>
            <a:r>
              <a:rPr lang="en-US" sz="2600" dirty="0" smtClean="0">
                <a:solidFill>
                  <a:srgbClr val="FFFFFF"/>
                </a:solidFill>
              </a:rPr>
              <a:t>	samples</a:t>
            </a:r>
            <a:r>
              <a:rPr lang="en-US" sz="2600" dirty="0">
                <a:solidFill>
                  <a:srgbClr val="FFFFFF"/>
                </a:solidFill>
              </a:rPr>
              <a:t>, including 161 </a:t>
            </a:r>
            <a:r>
              <a:rPr lang="en-US" sz="2600" dirty="0" smtClean="0">
                <a:solidFill>
                  <a:srgbClr val="FFFFFF"/>
                </a:solidFill>
              </a:rPr>
              <a:t>trios</a:t>
            </a:r>
            <a:endParaRPr lang="en-US" sz="2600" dirty="0">
              <a:solidFill>
                <a:srgbClr val="FFFFFF"/>
              </a:solidFill>
            </a:endParaRPr>
          </a:p>
        </p:txBody>
      </p:sp>
      <p:sp>
        <p:nvSpPr>
          <p:cNvPr id="59396" name="TextBox 4"/>
          <p:cNvSpPr txBox="1">
            <a:spLocks noChangeArrowheads="1"/>
          </p:cNvSpPr>
          <p:nvPr/>
        </p:nvSpPr>
        <p:spPr bwMode="auto">
          <a:xfrm>
            <a:off x="7227888" y="6340475"/>
            <a:ext cx="179568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a:solidFill>
                  <a:srgbClr val="8BE6FF"/>
                </a:solidFill>
              </a:rPr>
              <a:t>Document </a:t>
            </a:r>
            <a:r>
              <a:rPr lang="en-US" sz="2000" dirty="0" smtClean="0">
                <a:solidFill>
                  <a:srgbClr val="8BE6FF"/>
                </a:solidFill>
              </a:rPr>
              <a:t>30</a:t>
            </a:r>
            <a:endParaRPr lang="en-US" sz="2000" dirty="0">
              <a:solidFill>
                <a:srgbClr val="8BE6FF"/>
              </a:solidFill>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3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50" y="66675"/>
            <a:ext cx="9144000" cy="631825"/>
          </a:xfrm>
        </p:spPr>
        <p:txBody>
          <a:bodyPr/>
          <a:lstStyle/>
          <a:p>
            <a:pPr algn="ctr">
              <a:defRPr/>
            </a:pPr>
            <a:r>
              <a:rPr lang="en-US" sz="3500" b="1" dirty="0" smtClean="0">
                <a:solidFill>
                  <a:srgbClr val="FFFF00"/>
                </a:solidFill>
                <a:latin typeface="Arial" charset="0"/>
                <a:cs typeface="Arial" charset="0"/>
              </a:rPr>
              <a:t>DNA Sequencing Technology Development</a:t>
            </a:r>
            <a:endParaRPr lang="en-US" sz="3500" b="1" dirty="0">
              <a:solidFill>
                <a:srgbClr val="FFFF00"/>
              </a:solidFill>
              <a:latin typeface="Arial" charset="0"/>
              <a:cs typeface="Arial" charset="0"/>
            </a:endParaRPr>
          </a:p>
        </p:txBody>
      </p:sp>
      <p:sp>
        <p:nvSpPr>
          <p:cNvPr id="8" name="Title 1"/>
          <p:cNvSpPr txBox="1">
            <a:spLocks/>
          </p:cNvSpPr>
          <p:nvPr/>
        </p:nvSpPr>
        <p:spPr bwMode="auto">
          <a:xfrm>
            <a:off x="0" y="3268662"/>
            <a:ext cx="9143999" cy="446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rgbClr val="D6ECFF"/>
              </a:buClr>
              <a:buSzPct val="95000"/>
              <a:buFont typeface="Wingdings" pitchFamily="2" charset="2"/>
              <a:buChar char=""/>
            </a:pPr>
            <a:r>
              <a:rPr lang="en-US" sz="3200" dirty="0">
                <a:solidFill>
                  <a:srgbClr val="FFFFFF"/>
                </a:solidFill>
              </a:rPr>
              <a:t>Annual grantee meeting</a:t>
            </a:r>
          </a:p>
          <a:p>
            <a:pPr marL="914400" lvl="2" indent="0">
              <a:spcBef>
                <a:spcPts val="700"/>
              </a:spcBef>
              <a:buClr>
                <a:srgbClr val="D6ECFF"/>
              </a:buClr>
              <a:buSzPct val="95000"/>
            </a:pPr>
            <a:r>
              <a:rPr lang="en-US" sz="3200" dirty="0" smtClean="0">
                <a:solidFill>
                  <a:srgbClr val="FFFFFF"/>
                </a:solidFill>
              </a:rPr>
              <a:t>	</a:t>
            </a:r>
            <a:r>
              <a:rPr lang="en-US" sz="2800" dirty="0" smtClean="0">
                <a:solidFill>
                  <a:srgbClr val="FFFFFF"/>
                </a:solidFill>
              </a:rPr>
              <a:t>Grantees only: April </a:t>
            </a:r>
            <a:r>
              <a:rPr lang="en-US" sz="2800" dirty="0">
                <a:solidFill>
                  <a:srgbClr val="FFFFFF"/>
                </a:solidFill>
              </a:rPr>
              <a:t>9-11</a:t>
            </a:r>
          </a:p>
          <a:p>
            <a:pPr marL="914400" lvl="2" indent="0">
              <a:spcBef>
                <a:spcPts val="700"/>
              </a:spcBef>
              <a:buClr>
                <a:srgbClr val="D6ECFF"/>
              </a:buClr>
              <a:buSzPct val="95000"/>
            </a:pPr>
            <a:r>
              <a:rPr lang="en-US" sz="2800" dirty="0" smtClean="0">
                <a:solidFill>
                  <a:srgbClr val="FFFFFF"/>
                </a:solidFill>
              </a:rPr>
              <a:t>	Public: April </a:t>
            </a:r>
            <a:r>
              <a:rPr lang="en-US" sz="2800" dirty="0">
                <a:solidFill>
                  <a:srgbClr val="FFFFFF"/>
                </a:solidFill>
              </a:rPr>
              <a:t>11-12</a:t>
            </a:r>
          </a:p>
          <a:p>
            <a:pPr>
              <a:spcBef>
                <a:spcPts val="700"/>
              </a:spcBef>
              <a:buClr>
                <a:srgbClr val="D6ECFF"/>
              </a:buClr>
              <a:buSzPct val="95000"/>
            </a:pPr>
            <a:endParaRPr lang="en-US" sz="2400" dirty="0">
              <a:solidFill>
                <a:srgbClr val="FFFFFF"/>
              </a:solidFill>
            </a:endParaRPr>
          </a:p>
          <a:p>
            <a:pPr>
              <a:spcBef>
                <a:spcPts val="700"/>
              </a:spcBef>
              <a:buClr>
                <a:srgbClr val="D6ECFF"/>
              </a:buClr>
              <a:buSzPct val="95000"/>
              <a:buFont typeface="Wingdings" pitchFamily="2" charset="2"/>
              <a:buChar char=""/>
            </a:pPr>
            <a:r>
              <a:rPr lang="en-US" sz="3200" dirty="0">
                <a:ea typeface="ＭＳ Ｐゴシック" charset="0"/>
                <a:cs typeface="Arial" pitchFamily="34" charset="0"/>
              </a:rPr>
              <a:t>Presentation by Jeff Schloss later in </a:t>
            </a:r>
            <a:r>
              <a:rPr lang="en-US" sz="3200" dirty="0" smtClean="0">
                <a:ea typeface="ＭＳ Ｐゴシック" charset="0"/>
                <a:cs typeface="Arial" pitchFamily="34" charset="0"/>
              </a:rPr>
              <a:t>	Open </a:t>
            </a:r>
            <a:r>
              <a:rPr lang="en-US" sz="3200" dirty="0">
                <a:ea typeface="ＭＳ Ｐゴシック" charset="0"/>
                <a:cs typeface="Arial" pitchFamily="34" charset="0"/>
              </a:rPr>
              <a:t>Session</a:t>
            </a:r>
            <a:endParaRPr lang="en-US" sz="3200" dirty="0">
              <a:ea typeface="ＭＳ Ｐゴシック" charset="0"/>
            </a:endParaRPr>
          </a:p>
          <a:p>
            <a:pPr>
              <a:spcBef>
                <a:spcPts val="700"/>
              </a:spcBef>
              <a:buClr>
                <a:srgbClr val="D6ECFF"/>
              </a:buClr>
              <a:buSzPct val="95000"/>
              <a:buFont typeface="Wingdings" pitchFamily="2" charset="2"/>
              <a:buChar char=""/>
            </a:pPr>
            <a:endParaRPr lang="en-US" sz="3000" dirty="0">
              <a:solidFill>
                <a:srgbClr val="FFFFFF"/>
              </a:solidFill>
            </a:endParaRPr>
          </a:p>
          <a:p>
            <a:pPr>
              <a:spcBef>
                <a:spcPts val="700"/>
              </a:spcBef>
              <a:buClr>
                <a:srgbClr val="D6ECFF"/>
              </a:buClr>
              <a:buSzPct val="95000"/>
              <a:buFont typeface="Wingdings" pitchFamily="2" charset="2"/>
              <a:buChar char=""/>
            </a:pPr>
            <a:endParaRPr lang="en-US" sz="3000" dirty="0">
              <a:solidFill>
                <a:srgbClr val="FFFFFF"/>
              </a:solidFill>
            </a:endParaRPr>
          </a:p>
        </p:txBody>
      </p:sp>
      <p:sp>
        <p:nvSpPr>
          <p:cNvPr id="61444" name="TextBox 4"/>
          <p:cNvSpPr txBox="1">
            <a:spLocks noChangeArrowheads="1"/>
          </p:cNvSpPr>
          <p:nvPr/>
        </p:nvSpPr>
        <p:spPr bwMode="auto">
          <a:xfrm>
            <a:off x="7242175" y="6354763"/>
            <a:ext cx="179568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a:solidFill>
                  <a:srgbClr val="8BE6FF"/>
                </a:solidFill>
              </a:rPr>
              <a:t>Document </a:t>
            </a:r>
            <a:r>
              <a:rPr lang="en-US" sz="2000" dirty="0" smtClean="0">
                <a:solidFill>
                  <a:srgbClr val="8BE6FF"/>
                </a:solidFill>
              </a:rPr>
              <a:t>31</a:t>
            </a:r>
            <a:endParaRPr lang="en-US" sz="2000" dirty="0">
              <a:solidFill>
                <a:srgbClr val="8BE6FF"/>
              </a:solidFill>
            </a:endParaRPr>
          </a:p>
        </p:txBody>
      </p:sp>
      <p:pic>
        <p:nvPicPr>
          <p:cNvPr id="61447"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7475" y="944562"/>
            <a:ext cx="2158842" cy="1920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8"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51600" y="944562"/>
            <a:ext cx="2596692" cy="1920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27825" y="944562"/>
            <a:ext cx="1790502" cy="1920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50" name="Picture 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409590" y="944562"/>
            <a:ext cx="1984962" cy="1920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31751" y="1641475"/>
            <a:ext cx="8985250" cy="449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rgbClr val="D6ECFF"/>
              </a:buClr>
              <a:buSzPct val="95000"/>
              <a:buFont typeface="Wingdings" pitchFamily="2" charset="2"/>
              <a:buChar char=""/>
            </a:pPr>
            <a:r>
              <a:rPr lang="en-US" sz="3000" dirty="0">
                <a:solidFill>
                  <a:srgbClr val="FFFFFF"/>
                </a:solidFill>
              </a:rPr>
              <a:t>Technology development RFA applications </a:t>
            </a:r>
            <a:r>
              <a:rPr lang="en-US" sz="3000" dirty="0" smtClean="0">
                <a:solidFill>
                  <a:srgbClr val="FFFFFF"/>
                </a:solidFill>
              </a:rPr>
              <a:t>	to </a:t>
            </a:r>
            <a:r>
              <a:rPr lang="en-US" sz="3000" dirty="0">
                <a:solidFill>
                  <a:srgbClr val="FFFFFF"/>
                </a:solidFill>
              </a:rPr>
              <a:t>be discussed in </a:t>
            </a:r>
            <a:r>
              <a:rPr lang="en-US" sz="3000" dirty="0" smtClean="0">
                <a:solidFill>
                  <a:srgbClr val="FFFFFF"/>
                </a:solidFill>
              </a:rPr>
              <a:t>Closed </a:t>
            </a:r>
            <a:r>
              <a:rPr lang="en-US" sz="3000" dirty="0">
                <a:solidFill>
                  <a:srgbClr val="FFFFFF"/>
                </a:solidFill>
              </a:rPr>
              <a:t>S</a:t>
            </a:r>
            <a:r>
              <a:rPr lang="en-US" sz="3000" dirty="0" smtClean="0">
                <a:solidFill>
                  <a:srgbClr val="FFFFFF"/>
                </a:solidFill>
              </a:rPr>
              <a:t>ession</a:t>
            </a:r>
            <a:endParaRPr lang="en-US" sz="3000" dirty="0">
              <a:solidFill>
                <a:srgbClr val="FFFFFF"/>
              </a:solidFill>
            </a:endParaRPr>
          </a:p>
          <a:p>
            <a:pPr>
              <a:spcBef>
                <a:spcPts val="700"/>
              </a:spcBef>
              <a:buClr>
                <a:srgbClr val="D6ECFF"/>
              </a:buClr>
              <a:buSzPct val="95000"/>
              <a:buFont typeface="Wingdings" pitchFamily="2" charset="2"/>
              <a:buChar char=""/>
            </a:pPr>
            <a:endParaRPr lang="en-US" sz="3000" dirty="0">
              <a:solidFill>
                <a:srgbClr val="FFFFFF"/>
              </a:solidFill>
            </a:endParaRPr>
          </a:p>
          <a:p>
            <a:pPr>
              <a:spcBef>
                <a:spcPts val="700"/>
              </a:spcBef>
              <a:buClr>
                <a:srgbClr val="D6ECFF"/>
              </a:buClr>
              <a:buSzPct val="95000"/>
              <a:buFont typeface="Wingdings" pitchFamily="2" charset="2"/>
              <a:buChar char=""/>
            </a:pPr>
            <a:r>
              <a:rPr lang="en-US" sz="3000" dirty="0">
                <a:solidFill>
                  <a:srgbClr val="FFFFFF"/>
                </a:solidFill>
              </a:rPr>
              <a:t>Applications for the next production phase </a:t>
            </a:r>
            <a:r>
              <a:rPr lang="en-US" sz="3000" dirty="0" smtClean="0">
                <a:solidFill>
                  <a:srgbClr val="FFFFFF"/>
                </a:solidFill>
              </a:rPr>
              <a:t>	of </a:t>
            </a:r>
            <a:r>
              <a:rPr lang="en-US" sz="3000" dirty="0">
                <a:solidFill>
                  <a:srgbClr val="FFFFFF"/>
                </a:solidFill>
              </a:rPr>
              <a:t>ENCODE have been </a:t>
            </a:r>
            <a:r>
              <a:rPr lang="en-US" sz="3000" dirty="0" smtClean="0">
                <a:solidFill>
                  <a:srgbClr val="FFFFFF"/>
                </a:solidFill>
              </a:rPr>
              <a:t>received and will 	be discussed </a:t>
            </a:r>
            <a:r>
              <a:rPr lang="en-US" sz="3000" dirty="0">
                <a:solidFill>
                  <a:srgbClr val="FFFFFF"/>
                </a:solidFill>
              </a:rPr>
              <a:t>at May 2012 </a:t>
            </a:r>
            <a:r>
              <a:rPr lang="en-US" sz="3000" dirty="0" smtClean="0">
                <a:solidFill>
                  <a:srgbClr val="FFFFFF"/>
                </a:solidFill>
              </a:rPr>
              <a:t>Council meeting</a:t>
            </a:r>
            <a:endParaRPr lang="en-US" sz="3000" dirty="0">
              <a:solidFill>
                <a:srgbClr val="FFFFFF"/>
              </a:solidFill>
            </a:endParaRPr>
          </a:p>
          <a:p>
            <a:pPr>
              <a:spcBef>
                <a:spcPts val="700"/>
              </a:spcBef>
              <a:buClr>
                <a:srgbClr val="D6ECFF"/>
              </a:buClr>
              <a:buSzPct val="95000"/>
              <a:buFont typeface="Wingdings" pitchFamily="2" charset="2"/>
              <a:buChar char=""/>
            </a:pPr>
            <a:endParaRPr lang="en-US" sz="3000" dirty="0">
              <a:solidFill>
                <a:srgbClr val="FFFFFF"/>
              </a:solidFill>
            </a:endParaRPr>
          </a:p>
          <a:p>
            <a:pPr>
              <a:spcBef>
                <a:spcPts val="700"/>
              </a:spcBef>
              <a:buClr>
                <a:srgbClr val="D6ECFF"/>
              </a:buClr>
              <a:buSzPct val="95000"/>
              <a:buFont typeface="Wingdings" pitchFamily="2" charset="2"/>
              <a:buChar char=""/>
            </a:pPr>
            <a:r>
              <a:rPr lang="en-US" sz="3000" dirty="0" err="1">
                <a:solidFill>
                  <a:srgbClr val="FFFFFF"/>
                </a:solidFill>
              </a:rPr>
              <a:t>modENCODE</a:t>
            </a:r>
            <a:r>
              <a:rPr lang="en-US" sz="3000" dirty="0">
                <a:solidFill>
                  <a:srgbClr val="FFFFFF"/>
                </a:solidFill>
              </a:rPr>
              <a:t> Symposium: June 20-21, 2012</a:t>
            </a:r>
          </a:p>
          <a:p>
            <a:pPr>
              <a:spcBef>
                <a:spcPts val="700"/>
              </a:spcBef>
              <a:buClr>
                <a:srgbClr val="D6ECFF"/>
              </a:buClr>
              <a:buSzPct val="95000"/>
            </a:pPr>
            <a:endParaRPr lang="en-US" sz="3000" dirty="0">
              <a:solidFill>
                <a:srgbClr val="FFFFFF"/>
              </a:solidFill>
            </a:endParaRPr>
          </a:p>
        </p:txBody>
      </p:sp>
      <p:sp>
        <p:nvSpPr>
          <p:cNvPr id="62467" name="Rectangle 4"/>
          <p:cNvSpPr>
            <a:spLocks noChangeArrowheads="1"/>
          </p:cNvSpPr>
          <p:nvPr/>
        </p:nvSpPr>
        <p:spPr bwMode="auto">
          <a:xfrm>
            <a:off x="31750" y="203200"/>
            <a:ext cx="9144000" cy="104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3600" dirty="0">
                <a:solidFill>
                  <a:srgbClr val="FFFF00"/>
                </a:solidFill>
                <a:cs typeface="Arial" pitchFamily="34" charset="0"/>
              </a:rPr>
              <a:t>ENCODE &amp; </a:t>
            </a:r>
            <a:r>
              <a:rPr lang="en-US" sz="3600" dirty="0" err="1">
                <a:solidFill>
                  <a:srgbClr val="FFFF00"/>
                </a:solidFill>
                <a:cs typeface="Arial" pitchFamily="34" charset="0"/>
              </a:rPr>
              <a:t>modENCODE</a:t>
            </a:r>
            <a:endParaRPr lang="en-US" sz="3600" dirty="0">
              <a:solidFill>
                <a:srgbClr val="FFFF00"/>
              </a:solidFill>
              <a:cs typeface="Arial" pitchFamily="34" charset="0"/>
            </a:endParaRPr>
          </a:p>
        </p:txBody>
      </p:sp>
      <p:pic>
        <p:nvPicPr>
          <p:cNvPr id="62468" name="Picture 2" descr="S:\CENTERS\Kris\Presos&amp;Posters&amp;Pictures\Graphics\ENCODE_logo.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l="16248" r="17268"/>
          <a:stretch>
            <a:fillRect/>
          </a:stretch>
        </p:blipFill>
        <p:spPr bwMode="auto">
          <a:xfrm>
            <a:off x="0" y="0"/>
            <a:ext cx="1414463" cy="1287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9" name="Picture 3" descr="S:\CENTERS\Kris\Presos&amp;Posters&amp;Pictures\Graphics\modENCODE logo.t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23188" y="0"/>
            <a:ext cx="1420812" cy="127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28575" y="1450975"/>
            <a:ext cx="8963025" cy="535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868363"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rgbClr val="D6ECFF"/>
              </a:buClr>
              <a:buSzPct val="95000"/>
              <a:buFont typeface="Wingdings" pitchFamily="2" charset="2"/>
              <a:buChar char=""/>
            </a:pPr>
            <a:r>
              <a:rPr lang="en-US" sz="3000" dirty="0">
                <a:solidFill>
                  <a:srgbClr val="FFFFFF"/>
                </a:solidFill>
              </a:rPr>
              <a:t>ENCODE analysis session at December  </a:t>
            </a:r>
            <a:r>
              <a:rPr lang="en-US" sz="3000" dirty="0" smtClean="0">
                <a:solidFill>
                  <a:srgbClr val="FFFFFF"/>
                </a:solidFill>
              </a:rPr>
              <a:t>	GENEVA </a:t>
            </a:r>
            <a:r>
              <a:rPr lang="en-US" sz="3000" dirty="0">
                <a:solidFill>
                  <a:srgbClr val="FFFFFF"/>
                </a:solidFill>
              </a:rPr>
              <a:t>Steering Committee meeting </a:t>
            </a:r>
            <a:r>
              <a:rPr lang="en-US" sz="3000" dirty="0" smtClean="0">
                <a:solidFill>
                  <a:srgbClr val="FFFFFF"/>
                </a:solidFill>
              </a:rPr>
              <a:t>	launched </a:t>
            </a:r>
            <a:r>
              <a:rPr lang="en-US" sz="3000" dirty="0">
                <a:solidFill>
                  <a:srgbClr val="FFFFFF"/>
                </a:solidFill>
              </a:rPr>
              <a:t>new collaborations</a:t>
            </a:r>
          </a:p>
          <a:p>
            <a:pPr>
              <a:spcBef>
                <a:spcPts val="700"/>
              </a:spcBef>
              <a:buClr>
                <a:srgbClr val="D6ECFF"/>
              </a:buClr>
              <a:buSzPct val="95000"/>
              <a:buFont typeface="Wingdings" pitchFamily="2" charset="2"/>
              <a:buChar char=""/>
            </a:pPr>
            <a:r>
              <a:rPr lang="en-US" sz="3000" dirty="0">
                <a:solidFill>
                  <a:srgbClr val="FFFFFF"/>
                </a:solidFill>
              </a:rPr>
              <a:t>Integrated analysis </a:t>
            </a:r>
            <a:r>
              <a:rPr lang="en-US" sz="3000" dirty="0" smtClean="0">
                <a:solidFill>
                  <a:srgbClr val="FFFFFF"/>
                </a:solidFill>
              </a:rPr>
              <a:t>papers:</a:t>
            </a:r>
            <a:endParaRPr lang="en-US" sz="3000" dirty="0">
              <a:solidFill>
                <a:srgbClr val="FFFFFF"/>
              </a:solidFill>
            </a:endParaRPr>
          </a:p>
          <a:p>
            <a:pPr marL="982663" lvl="1" indent="-457200" defTabSz="457200">
              <a:spcBef>
                <a:spcPts val="700"/>
              </a:spcBef>
              <a:buClr>
                <a:srgbClr val="D6ECFF"/>
              </a:buClr>
              <a:buSzPct val="95000"/>
              <a:buFont typeface="Wingdings" pitchFamily="2" charset="2"/>
              <a:buChar char="v"/>
            </a:pPr>
            <a:r>
              <a:rPr lang="en-US" sz="3000" dirty="0">
                <a:solidFill>
                  <a:srgbClr val="FFFFFF"/>
                </a:solidFill>
              </a:rPr>
              <a:t>ENCODE – integrated manuscript </a:t>
            </a:r>
            <a:r>
              <a:rPr lang="en-US" sz="3000" dirty="0" smtClean="0">
                <a:solidFill>
                  <a:srgbClr val="FFFFFF"/>
                </a:solidFill>
              </a:rPr>
              <a:t>under 	revision along </a:t>
            </a:r>
            <a:r>
              <a:rPr lang="en-US" sz="3000" dirty="0">
                <a:solidFill>
                  <a:srgbClr val="FFFFFF"/>
                </a:solidFill>
              </a:rPr>
              <a:t>with </a:t>
            </a:r>
            <a:r>
              <a:rPr lang="en-US" sz="3000" dirty="0" smtClean="0">
                <a:solidFill>
                  <a:srgbClr val="FFFFFF"/>
                </a:solidFill>
              </a:rPr>
              <a:t>	many </a:t>
            </a:r>
            <a:r>
              <a:rPr lang="en-US" sz="3000" dirty="0">
                <a:solidFill>
                  <a:srgbClr val="FFFFFF"/>
                </a:solidFill>
              </a:rPr>
              <a:t>companion </a:t>
            </a:r>
            <a:r>
              <a:rPr lang="en-US" sz="3000" dirty="0" smtClean="0">
                <a:solidFill>
                  <a:srgbClr val="FFFFFF"/>
                </a:solidFill>
              </a:rPr>
              <a:t>	papers</a:t>
            </a:r>
            <a:endParaRPr lang="en-US" sz="3000" dirty="0">
              <a:solidFill>
                <a:srgbClr val="FFFFFF"/>
              </a:solidFill>
            </a:endParaRPr>
          </a:p>
          <a:p>
            <a:pPr marL="982663" lvl="1" indent="-457200" defTabSz="457200">
              <a:spcBef>
                <a:spcPts val="700"/>
              </a:spcBef>
              <a:buClr>
                <a:srgbClr val="D6ECFF"/>
              </a:buClr>
              <a:buSzPct val="95000"/>
              <a:buFont typeface="Wingdings" pitchFamily="2" charset="2"/>
              <a:buChar char="v"/>
            </a:pPr>
            <a:r>
              <a:rPr lang="en-US" sz="3000" dirty="0" err="1">
                <a:solidFill>
                  <a:srgbClr val="FFFFFF"/>
                </a:solidFill>
              </a:rPr>
              <a:t>modENCODE</a:t>
            </a:r>
            <a:r>
              <a:rPr lang="en-US" sz="3000" dirty="0">
                <a:solidFill>
                  <a:srgbClr val="FFFFFF"/>
                </a:solidFill>
              </a:rPr>
              <a:t> – comparison of fly, </a:t>
            </a:r>
            <a:r>
              <a:rPr lang="en-US" sz="3000" dirty="0" smtClean="0">
                <a:solidFill>
                  <a:srgbClr val="FFFFFF"/>
                </a:solidFill>
              </a:rPr>
              <a:t>worm, 	and </a:t>
            </a:r>
            <a:r>
              <a:rPr lang="en-US" sz="3000" dirty="0">
                <a:solidFill>
                  <a:srgbClr val="FFFFFF"/>
                </a:solidFill>
              </a:rPr>
              <a:t>human</a:t>
            </a:r>
          </a:p>
          <a:p>
            <a:pPr marL="982663" lvl="1" indent="-457200" defTabSz="457200">
              <a:spcBef>
                <a:spcPts val="700"/>
              </a:spcBef>
              <a:buClr>
                <a:srgbClr val="D6ECFF"/>
              </a:buClr>
              <a:buSzPct val="95000"/>
              <a:buFont typeface="Wingdings" pitchFamily="2" charset="2"/>
              <a:buChar char="v"/>
            </a:pPr>
            <a:r>
              <a:rPr lang="en-US" sz="3000" dirty="0">
                <a:solidFill>
                  <a:srgbClr val="FFFFFF"/>
                </a:solidFill>
              </a:rPr>
              <a:t>Mouse – comparison of mouse and human</a:t>
            </a:r>
          </a:p>
          <a:p>
            <a:pPr>
              <a:spcBef>
                <a:spcPts val="700"/>
              </a:spcBef>
              <a:buClr>
                <a:srgbClr val="D6ECFF"/>
              </a:buClr>
              <a:buSzPct val="95000"/>
              <a:buFont typeface="Wingdings" pitchFamily="2" charset="2"/>
              <a:buChar char=""/>
            </a:pPr>
            <a:endParaRPr lang="en-US" sz="3000" dirty="0">
              <a:solidFill>
                <a:srgbClr val="FFFFFF"/>
              </a:solidFill>
            </a:endParaRPr>
          </a:p>
          <a:p>
            <a:pPr>
              <a:spcBef>
                <a:spcPts val="700"/>
              </a:spcBef>
              <a:buClr>
                <a:srgbClr val="D6ECFF"/>
              </a:buClr>
              <a:buSzPct val="95000"/>
              <a:buFont typeface="Wingdings" pitchFamily="2" charset="2"/>
              <a:buChar char=""/>
            </a:pPr>
            <a:endParaRPr lang="en-US" sz="3000" dirty="0">
              <a:solidFill>
                <a:srgbClr val="FFFFFF"/>
              </a:solidFill>
            </a:endParaRPr>
          </a:p>
          <a:p>
            <a:pPr>
              <a:spcBef>
                <a:spcPts val="700"/>
              </a:spcBef>
              <a:buClr>
                <a:srgbClr val="D6ECFF"/>
              </a:buClr>
              <a:buSzPct val="95000"/>
              <a:buFont typeface="Wingdings" pitchFamily="2" charset="2"/>
              <a:buChar char=""/>
            </a:pPr>
            <a:endParaRPr lang="en-US" sz="3000" dirty="0">
              <a:solidFill>
                <a:srgbClr val="FFFFFF"/>
              </a:solidFill>
            </a:endParaRPr>
          </a:p>
        </p:txBody>
      </p:sp>
      <p:sp>
        <p:nvSpPr>
          <p:cNvPr id="63491" name="Rectangle 4"/>
          <p:cNvSpPr>
            <a:spLocks noChangeArrowheads="1"/>
          </p:cNvSpPr>
          <p:nvPr/>
        </p:nvSpPr>
        <p:spPr bwMode="auto">
          <a:xfrm>
            <a:off x="57150" y="152400"/>
            <a:ext cx="9144000" cy="104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3600" dirty="0" smtClean="0">
                <a:solidFill>
                  <a:srgbClr val="FFFF00"/>
                </a:solidFill>
                <a:cs typeface="Arial" pitchFamily="34" charset="0"/>
              </a:rPr>
              <a:t>Analyses</a:t>
            </a:r>
            <a:endParaRPr lang="en-US" sz="3600" dirty="0">
              <a:solidFill>
                <a:srgbClr val="FFFF00"/>
              </a:solidFill>
              <a:cs typeface="Arial" pitchFamily="34" charset="0"/>
            </a:endParaRPr>
          </a:p>
        </p:txBody>
      </p:sp>
      <p:pic>
        <p:nvPicPr>
          <p:cNvPr id="63492" name="Picture 2" descr="S:\CENTERS\Kris\Presos&amp;Posters&amp;Pictures\Graphics\ENCODE_logo.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l="16248" r="17268"/>
          <a:stretch>
            <a:fillRect/>
          </a:stretch>
        </p:blipFill>
        <p:spPr bwMode="auto">
          <a:xfrm>
            <a:off x="0" y="0"/>
            <a:ext cx="1414463" cy="1287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3" name="Picture 3" descr="S:\CENTERS\Kris\Presos&amp;Posters&amp;Pictures\Graphics\modENCODE logo.t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23188" y="0"/>
            <a:ext cx="1420812" cy="127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8263"/>
            <a:ext cx="9144000" cy="776287"/>
          </a:xfrm>
        </p:spPr>
        <p:txBody>
          <a:bodyPr/>
          <a:lstStyle/>
          <a:p>
            <a:pPr algn="ctr">
              <a:defRPr/>
            </a:pPr>
            <a:r>
              <a:rPr lang="en-US" sz="3600" b="1" dirty="0" smtClean="0">
                <a:solidFill>
                  <a:srgbClr val="FFFF00"/>
                </a:solidFill>
                <a:latin typeface="Arial" pitchFamily="34" charset="0"/>
                <a:cs typeface="Arial" pitchFamily="34" charset="0"/>
              </a:rPr>
              <a:t>Return of Results Consortium</a:t>
            </a:r>
            <a:br>
              <a:rPr lang="en-US" sz="3600" b="1" dirty="0" smtClean="0">
                <a:solidFill>
                  <a:srgbClr val="FFFF00"/>
                </a:solidFill>
                <a:latin typeface="Arial" pitchFamily="34" charset="0"/>
                <a:cs typeface="Arial" pitchFamily="34" charset="0"/>
              </a:rPr>
            </a:br>
            <a:endParaRPr lang="en-US" sz="2000" b="1" dirty="0">
              <a:solidFill>
                <a:srgbClr val="FF0000"/>
              </a:solidFill>
              <a:latin typeface="Arial" pitchFamily="34" charset="0"/>
              <a:cs typeface="Arial" pitchFamily="34" charset="0"/>
            </a:endParaRPr>
          </a:p>
        </p:txBody>
      </p:sp>
      <p:sp>
        <p:nvSpPr>
          <p:cNvPr id="6" name="Title 1"/>
          <p:cNvSpPr txBox="1">
            <a:spLocks/>
          </p:cNvSpPr>
          <p:nvPr/>
        </p:nvSpPr>
        <p:spPr bwMode="auto">
          <a:xfrm>
            <a:off x="0" y="857250"/>
            <a:ext cx="9144000" cy="5662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868363"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r>
              <a:rPr lang="en-US" sz="3000" dirty="0"/>
              <a:t>Components:</a:t>
            </a:r>
          </a:p>
          <a:p>
            <a:pPr marL="982663" lvl="1" indent="0">
              <a:spcBef>
                <a:spcPts val="700"/>
              </a:spcBef>
              <a:buClr>
                <a:schemeClr val="tx2"/>
              </a:buClr>
              <a:buSzPct val="95000"/>
            </a:pPr>
            <a:r>
              <a:rPr lang="en-US" sz="2800" dirty="0"/>
              <a:t>ELSI Return of Results RFAs (R01 and R21)</a:t>
            </a:r>
          </a:p>
          <a:p>
            <a:pPr marL="982663" lvl="1" indent="0">
              <a:spcBef>
                <a:spcPts val="700"/>
              </a:spcBef>
              <a:buClr>
                <a:schemeClr val="tx2"/>
              </a:buClr>
              <a:buSzPct val="95000"/>
              <a:tabLst>
                <a:tab pos="1435100" algn="l"/>
              </a:tabLst>
            </a:pPr>
            <a:r>
              <a:rPr lang="en-US" sz="2800" dirty="0"/>
              <a:t>ELSI </a:t>
            </a:r>
            <a:r>
              <a:rPr lang="en-US" sz="2800" dirty="0" smtClean="0"/>
              <a:t>investigators in the Clinical </a:t>
            </a:r>
            <a:r>
              <a:rPr lang="en-US" sz="2800" dirty="0"/>
              <a:t>Sequencing  </a:t>
            </a:r>
            <a:r>
              <a:rPr lang="en-US" sz="2800" dirty="0" smtClean="0"/>
              <a:t> 	Exploratory Research Projects (U01</a:t>
            </a:r>
            <a:r>
              <a:rPr lang="en-US" sz="2800" dirty="0"/>
              <a:t>)</a:t>
            </a:r>
          </a:p>
          <a:p>
            <a:pPr marL="982663" lvl="1" indent="0">
              <a:spcBef>
                <a:spcPts val="700"/>
              </a:spcBef>
              <a:buClr>
                <a:schemeClr val="tx2"/>
              </a:buClr>
              <a:buSzPct val="95000"/>
            </a:pPr>
            <a:r>
              <a:rPr lang="en-US" sz="2800" dirty="0"/>
              <a:t>Related investigator-initiated projects</a:t>
            </a:r>
          </a:p>
          <a:p>
            <a:pPr>
              <a:spcBef>
                <a:spcPts val="700"/>
              </a:spcBef>
              <a:buClr>
                <a:schemeClr val="tx2"/>
              </a:buClr>
              <a:buSzPct val="95000"/>
              <a:buFont typeface="Wingdings" pitchFamily="2" charset="2"/>
              <a:buChar char=""/>
            </a:pPr>
            <a:r>
              <a:rPr lang="en-US" sz="3000" dirty="0"/>
              <a:t>Goal: </a:t>
            </a:r>
            <a:r>
              <a:rPr lang="en-US" sz="3000" dirty="0" smtClean="0"/>
              <a:t>Identify </a:t>
            </a:r>
            <a:r>
              <a:rPr lang="en-US" sz="3000" dirty="0"/>
              <a:t>areas of </a:t>
            </a:r>
            <a:r>
              <a:rPr lang="en-US" sz="3000" dirty="0" smtClean="0"/>
              <a:t>possible</a:t>
            </a:r>
            <a:r>
              <a:rPr lang="en-US" sz="3000" dirty="0"/>
              <a:t>	</a:t>
            </a:r>
            <a:r>
              <a:rPr lang="en-US" sz="3000" dirty="0" smtClean="0"/>
              <a:t>	consensus </a:t>
            </a:r>
            <a:r>
              <a:rPr lang="en-US" sz="3000" dirty="0"/>
              <a:t>that can form basis </a:t>
            </a:r>
            <a:r>
              <a:rPr lang="en-US" sz="3000" dirty="0" smtClean="0"/>
              <a:t>			for policy </a:t>
            </a:r>
            <a:r>
              <a:rPr lang="en-US" sz="3000" dirty="0"/>
              <a:t>development</a:t>
            </a:r>
          </a:p>
          <a:p>
            <a:pPr>
              <a:spcBef>
                <a:spcPts val="700"/>
              </a:spcBef>
              <a:buClr>
                <a:schemeClr val="tx2"/>
              </a:buClr>
              <a:buSzPct val="95000"/>
              <a:buFont typeface="Wingdings" pitchFamily="2" charset="2"/>
              <a:buChar char=""/>
            </a:pPr>
            <a:r>
              <a:rPr lang="en-US" sz="3000" dirty="0"/>
              <a:t>Plans for sharing outcome </a:t>
            </a:r>
            <a:r>
              <a:rPr lang="en-US" sz="3000" dirty="0" smtClean="0"/>
              <a:t>			measures </a:t>
            </a:r>
            <a:r>
              <a:rPr lang="en-US" sz="3000" dirty="0"/>
              <a:t>and instruments </a:t>
            </a:r>
            <a:r>
              <a:rPr lang="en-US" sz="3000" dirty="0" smtClean="0"/>
              <a:t>		underway</a:t>
            </a:r>
            <a:r>
              <a:rPr lang="en-US" sz="3000" dirty="0"/>
              <a:t>	</a:t>
            </a:r>
          </a:p>
          <a:p>
            <a:pPr>
              <a:spcBef>
                <a:spcPts val="700"/>
              </a:spcBef>
              <a:buClr>
                <a:schemeClr val="tx2"/>
              </a:buClr>
              <a:buSzPct val="95000"/>
            </a:pPr>
            <a:endParaRPr lang="en-US" sz="3000" dirty="0"/>
          </a:p>
          <a:p>
            <a:pPr lvl="1">
              <a:spcBef>
                <a:spcPts val="700"/>
              </a:spcBef>
              <a:buClr>
                <a:schemeClr val="tx2"/>
              </a:buClr>
              <a:buSzPct val="95000"/>
              <a:buFont typeface="Wingdings" pitchFamily="2" charset="2"/>
              <a:buChar char=""/>
            </a:pPr>
            <a:endParaRPr lang="en-US" sz="3000" dirty="0"/>
          </a:p>
          <a:p>
            <a:pPr lvl="1">
              <a:spcBef>
                <a:spcPts val="700"/>
              </a:spcBef>
              <a:buClr>
                <a:schemeClr val="tx2"/>
              </a:buClr>
              <a:buSzPct val="95000"/>
            </a:pPr>
            <a:r>
              <a:rPr lang="en-US" sz="3000" dirty="0"/>
              <a:t>	</a:t>
            </a:r>
          </a:p>
        </p:txBody>
      </p:sp>
      <p:sp>
        <p:nvSpPr>
          <p:cNvPr id="65540" name="TextBox 7"/>
          <p:cNvSpPr txBox="1">
            <a:spLocks noChangeArrowheads="1"/>
          </p:cNvSpPr>
          <p:nvPr/>
        </p:nvSpPr>
        <p:spPr bwMode="auto">
          <a:xfrm>
            <a:off x="7424738" y="5210175"/>
            <a:ext cx="979487"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3600">
                <a:solidFill>
                  <a:srgbClr val="66FF33"/>
                </a:solidFill>
              </a:rPr>
              <a:t>Joy</a:t>
            </a:r>
          </a:p>
        </p:txBody>
      </p:sp>
      <p:pic>
        <p:nvPicPr>
          <p:cNvPr id="7174" name="Picture 7"/>
          <p:cNvPicPr>
            <a:picLocks noChangeAspect="1" noChangeArrowheads="1"/>
          </p:cNvPicPr>
          <p:nvPr/>
        </p:nvPicPr>
        <p:blipFill>
          <a:blip r:embed="rId3" cstate="print"/>
          <a:srcRect/>
          <a:stretch>
            <a:fillRect/>
          </a:stretch>
        </p:blipFill>
        <p:spPr bwMode="auto">
          <a:xfrm>
            <a:off x="6763692" y="3454995"/>
            <a:ext cx="2097087" cy="2686050"/>
          </a:xfrm>
          <a:prstGeom prst="roundRect">
            <a:avLst>
              <a:gd name="adj" fmla="val 8594"/>
            </a:avLst>
          </a:prstGeom>
          <a:solidFill>
            <a:srgbClr val="FFFFFF">
              <a:shade val="85000"/>
            </a:srgbClr>
          </a:solidFill>
          <a:ln>
            <a:noFill/>
          </a:ln>
          <a:effectLst>
            <a:reflection blurRad="6350" stA="52000" endA="300" endPos="35000" dir="5400000" sy="-100000" algn="bl" rotWithShape="0"/>
          </a:effectLst>
        </p:spPr>
      </p:pic>
      <p:sp>
        <p:nvSpPr>
          <p:cNvPr id="10" name="TextBox 9"/>
          <p:cNvSpPr txBox="1"/>
          <p:nvPr/>
        </p:nvSpPr>
        <p:spPr>
          <a:xfrm>
            <a:off x="7362825" y="6354763"/>
            <a:ext cx="184150" cy="400050"/>
          </a:xfrm>
          <a:prstGeom prst="rect">
            <a:avLst/>
          </a:prstGeom>
          <a:noFill/>
        </p:spPr>
        <p:txBody>
          <a:bodyPr wrap="none">
            <a:spAutoFit/>
          </a:bodyPr>
          <a:lstStyle/>
          <a:p>
            <a:pPr>
              <a:defRPr/>
            </a:pPr>
            <a:endParaRPr lang="en-US" sz="2000" dirty="0">
              <a:solidFill>
                <a:schemeClr val="accent4">
                  <a:lumMod val="40000"/>
                  <a:lumOff val="60000"/>
                </a:schemeClr>
              </a:solidFill>
              <a:latin typeface="Arial"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nodeType="withGroup">
                            <p:stCondLst>
                              <p:cond delay="0"/>
                            </p:stCondLst>
                            <p:childTnLst>
                              <p:par>
                                <p:cTn id="8" presetID="1" presetClass="entr" presetSubtype="0" fill="hold" nodeType="after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0" y="94596"/>
            <a:ext cx="9144000" cy="172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3400" dirty="0">
                <a:solidFill>
                  <a:srgbClr val="FFFF00"/>
                </a:solidFill>
                <a:ea typeface="ＭＳ Ｐゴシック" pitchFamily="34" charset="-128"/>
                <a:cs typeface="Arial" pitchFamily="34" charset="0"/>
              </a:rPr>
              <a:t>Centers of Excellence in Genomic Science (CEGS</a:t>
            </a:r>
            <a:r>
              <a:rPr lang="en-US" sz="3400" dirty="0" smtClean="0">
                <a:solidFill>
                  <a:srgbClr val="FFFF00"/>
                </a:solidFill>
                <a:ea typeface="ＭＳ Ｐゴシック" pitchFamily="34" charset="-128"/>
                <a:cs typeface="Arial" pitchFamily="34" charset="0"/>
              </a:rPr>
              <a:t>) &amp; Diversity </a:t>
            </a:r>
            <a:r>
              <a:rPr lang="en-US" sz="3400" dirty="0">
                <a:solidFill>
                  <a:srgbClr val="FFFF00"/>
                </a:solidFill>
                <a:ea typeface="ＭＳ Ｐゴシック" pitchFamily="34" charset="-128"/>
                <a:cs typeface="Arial" pitchFamily="34" charset="0"/>
              </a:rPr>
              <a:t>Action Plan (DAP)</a:t>
            </a:r>
          </a:p>
        </p:txBody>
      </p:sp>
      <p:sp>
        <p:nvSpPr>
          <p:cNvPr id="66563" name="Title 1"/>
          <p:cNvSpPr txBox="1">
            <a:spLocks/>
          </p:cNvSpPr>
          <p:nvPr/>
        </p:nvSpPr>
        <p:spPr bwMode="auto">
          <a:xfrm>
            <a:off x="228600" y="1295400"/>
            <a:ext cx="8740775" cy="501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rgbClr val="D6ECFF"/>
              </a:buClr>
              <a:buSzPct val="95000"/>
              <a:buFont typeface="Arial" pitchFamily="34" charset="0"/>
              <a:buChar char="•"/>
            </a:pPr>
            <a:endParaRPr lang="en-US" sz="1600">
              <a:latin typeface="Calibri" pitchFamily="34" charset="0"/>
              <a:ea typeface="ＭＳ Ｐゴシック" pitchFamily="34" charset="-128"/>
            </a:endParaRPr>
          </a:p>
        </p:txBody>
      </p:sp>
      <p:sp>
        <p:nvSpPr>
          <p:cNvPr id="8" name="TextBox 7"/>
          <p:cNvSpPr txBox="1"/>
          <p:nvPr/>
        </p:nvSpPr>
        <p:spPr>
          <a:xfrm>
            <a:off x="7254875" y="636746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32</a:t>
            </a:r>
            <a:endParaRPr lang="en-US" sz="2000" dirty="0">
              <a:solidFill>
                <a:schemeClr val="accent4">
                  <a:lumMod val="40000"/>
                  <a:lumOff val="60000"/>
                </a:schemeClr>
              </a:solidFill>
              <a:latin typeface="Arial" charset="0"/>
            </a:endParaRPr>
          </a:p>
        </p:txBody>
      </p:sp>
      <p:pic>
        <p:nvPicPr>
          <p:cNvPr id="11" name="Picture 10" descr="CEGS_group 2011.JPG"/>
          <p:cNvPicPr>
            <a:picLocks noChangeAspect="1"/>
          </p:cNvPicPr>
          <p:nvPr/>
        </p:nvPicPr>
        <p:blipFill>
          <a:blip r:embed="rId3" cstate="print"/>
          <a:stretch>
            <a:fillRect/>
          </a:stretch>
        </p:blipFill>
        <p:spPr>
          <a:xfrm>
            <a:off x="2253787" y="1326932"/>
            <a:ext cx="4690399" cy="2702902"/>
          </a:xfrm>
          <a:prstGeom prst="roundRect">
            <a:avLst>
              <a:gd name="adj" fmla="val 8594"/>
            </a:avLst>
          </a:prstGeom>
          <a:solidFill>
            <a:srgbClr val="FFFFFF">
              <a:shade val="85000"/>
            </a:srgbClr>
          </a:solidFill>
          <a:ln>
            <a:noFill/>
          </a:ln>
          <a:effectLst/>
        </p:spPr>
      </p:pic>
      <p:sp>
        <p:nvSpPr>
          <p:cNvPr id="9" name="TextBox 8"/>
          <p:cNvSpPr txBox="1">
            <a:spLocks noChangeArrowheads="1"/>
          </p:cNvSpPr>
          <p:nvPr/>
        </p:nvSpPr>
        <p:spPr bwMode="auto">
          <a:xfrm>
            <a:off x="26987" y="2950493"/>
            <a:ext cx="9144000" cy="3816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1313" indent="-341313"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buFont typeface="Wingdings" pitchFamily="2" charset="2"/>
              <a:buChar char="§"/>
            </a:pPr>
            <a:endParaRPr lang="en-US" sz="2800" dirty="0">
              <a:cs typeface="Arial" pitchFamily="34" charset="0"/>
            </a:endParaRPr>
          </a:p>
          <a:p>
            <a:pPr eaLnBrk="1" hangingPunct="1">
              <a:buFont typeface="Wingdings" pitchFamily="2" charset="2"/>
              <a:buChar char="§"/>
            </a:pPr>
            <a:endParaRPr lang="en-US" sz="2800" dirty="0">
              <a:cs typeface="Arial" pitchFamily="34" charset="0"/>
            </a:endParaRPr>
          </a:p>
          <a:p>
            <a:pPr eaLnBrk="1" hangingPunct="1">
              <a:buFont typeface="Wingdings" pitchFamily="2" charset="2"/>
              <a:buChar char="§"/>
            </a:pPr>
            <a:endParaRPr lang="en-US" sz="2800" dirty="0">
              <a:cs typeface="Arial" pitchFamily="34" charset="0"/>
            </a:endParaRPr>
          </a:p>
          <a:p>
            <a:pPr eaLnBrk="1" hangingPunct="1">
              <a:buFont typeface="Wingdings" pitchFamily="2" charset="2"/>
              <a:buChar char="§"/>
            </a:pPr>
            <a:r>
              <a:rPr lang="en-US" sz="2800" dirty="0" smtClean="0">
                <a:cs typeface="Arial" pitchFamily="34" charset="0"/>
              </a:rPr>
              <a:t>CEGS applications to be discussed </a:t>
            </a:r>
            <a:r>
              <a:rPr lang="en-US" sz="2800" dirty="0">
                <a:cs typeface="Arial" pitchFamily="34" charset="0"/>
              </a:rPr>
              <a:t>in </a:t>
            </a:r>
            <a:r>
              <a:rPr lang="en-US" sz="2800" dirty="0" smtClean="0">
                <a:cs typeface="Arial" pitchFamily="34" charset="0"/>
              </a:rPr>
              <a:t>the Closed 	Session of this Council meeting</a:t>
            </a:r>
          </a:p>
          <a:p>
            <a:pPr eaLnBrk="1" hangingPunct="1">
              <a:buFont typeface="Wingdings" pitchFamily="2" charset="2"/>
              <a:buChar char="§"/>
            </a:pPr>
            <a:endParaRPr lang="en-US" sz="1400" dirty="0">
              <a:cs typeface="Arial" pitchFamily="34" charset="0"/>
            </a:endParaRPr>
          </a:p>
          <a:p>
            <a:pPr eaLnBrk="1" hangingPunct="1">
              <a:buFont typeface="Wingdings" pitchFamily="2" charset="2"/>
              <a:buChar char="§"/>
            </a:pPr>
            <a:r>
              <a:rPr lang="en-US" sz="2800" dirty="0">
                <a:cs typeface="Arial" pitchFamily="34" charset="0"/>
              </a:rPr>
              <a:t>Next </a:t>
            </a:r>
            <a:r>
              <a:rPr lang="en-US" sz="2800" dirty="0" smtClean="0">
                <a:cs typeface="Arial" pitchFamily="34" charset="0"/>
              </a:rPr>
              <a:t>receipt dates:</a:t>
            </a:r>
          </a:p>
          <a:p>
            <a:pPr marL="914400" lvl="2" indent="0" eaLnBrk="1" hangingPunct="1"/>
            <a:r>
              <a:rPr lang="en-US" sz="2800" dirty="0" smtClean="0">
                <a:cs typeface="Arial" pitchFamily="34" charset="0"/>
              </a:rPr>
              <a:t>CEGS: May </a:t>
            </a:r>
            <a:r>
              <a:rPr lang="en-US" sz="2800" dirty="0">
                <a:cs typeface="Arial" pitchFamily="34" charset="0"/>
              </a:rPr>
              <a:t>17, 2012</a:t>
            </a:r>
          </a:p>
          <a:p>
            <a:pPr marL="914400" lvl="2" indent="0" eaLnBrk="1" hangingPunct="1"/>
            <a:r>
              <a:rPr lang="en-US" sz="2800" dirty="0" smtClean="0">
                <a:cs typeface="Arial" pitchFamily="34" charset="0"/>
              </a:rPr>
              <a:t>DAP: May </a:t>
            </a:r>
            <a:r>
              <a:rPr lang="en-US" sz="2800" dirty="0">
                <a:cs typeface="Arial" pitchFamily="34" charset="0"/>
              </a:rPr>
              <a:t>25, </a:t>
            </a:r>
            <a:r>
              <a:rPr lang="en-US" sz="2800" dirty="0" smtClean="0">
                <a:cs typeface="Arial" pitchFamily="34" charset="0"/>
              </a:rPr>
              <a:t>2012</a:t>
            </a:r>
            <a:endParaRPr lang="en-US" sz="2800" dirty="0">
              <a:cs typeface="Arial"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9">
                                            <p:txEl>
                                              <p:pRg st="6" end="6"/>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Box 9"/>
          <p:cNvSpPr txBox="1">
            <a:spLocks noChangeArrowheads="1"/>
          </p:cNvSpPr>
          <p:nvPr/>
        </p:nvSpPr>
        <p:spPr bwMode="auto">
          <a:xfrm>
            <a:off x="185738" y="1569976"/>
            <a:ext cx="8724900" cy="5172185"/>
          </a:xfrm>
          <a:prstGeom prst="rect">
            <a:avLst/>
          </a:prstGeom>
          <a:noFill/>
          <a:ln w="9525">
            <a:noFill/>
            <a:miter lim="800000"/>
            <a:headEnd/>
            <a:tailEnd/>
          </a:ln>
        </p:spPr>
        <p:txBody>
          <a:bodyPr>
            <a:spAutoFit/>
          </a:bodyPr>
          <a:lstStyle/>
          <a:p>
            <a:pPr marL="293688" indent="-293688" defTabSz="693738">
              <a:lnSpc>
                <a:spcPct val="95000"/>
              </a:lnSpc>
              <a:spcBef>
                <a:spcPts val="900"/>
              </a:spcBef>
              <a:buFont typeface="Wingdings" pitchFamily="2" charset="2"/>
              <a:buChar char="§"/>
              <a:defRPr/>
            </a:pPr>
            <a:r>
              <a:rPr lang="en-US" sz="2800" dirty="0" smtClean="0">
                <a:latin typeface="Arial" charset="0"/>
                <a:cs typeface="Arial" pitchFamily="34" charset="0"/>
              </a:rPr>
              <a:t>Goal: Consider </a:t>
            </a:r>
            <a:r>
              <a:rPr lang="en-US" sz="2800" dirty="0">
                <a:latin typeface="Arial" charset="0"/>
                <a:cs typeface="Arial" pitchFamily="34" charset="0"/>
              </a:rPr>
              <a:t>processes, databases, and other </a:t>
            </a:r>
            <a:r>
              <a:rPr lang="en-US" sz="2800" dirty="0" smtClean="0">
                <a:latin typeface="Arial" charset="0"/>
                <a:cs typeface="Arial" pitchFamily="34" charset="0"/>
              </a:rPr>
              <a:t>	resources </a:t>
            </a:r>
            <a:r>
              <a:rPr lang="en-US" sz="2800" dirty="0">
                <a:latin typeface="Arial" charset="0"/>
                <a:cs typeface="Arial" pitchFamily="34" charset="0"/>
              </a:rPr>
              <a:t>needed to: </a:t>
            </a:r>
          </a:p>
          <a:p>
            <a:pPr marL="1090613" lvl="1" defTabSz="1482725">
              <a:lnSpc>
                <a:spcPct val="95000"/>
              </a:lnSpc>
              <a:spcBef>
                <a:spcPts val="900"/>
              </a:spcBef>
              <a:buClr>
                <a:schemeClr val="tx1"/>
              </a:buClr>
              <a:buSzPct val="90000"/>
              <a:defRPr/>
            </a:pPr>
            <a:r>
              <a:rPr lang="en-US" sz="2800" dirty="0">
                <a:latin typeface="Arial" charset="0"/>
                <a:cs typeface="Arial" pitchFamily="34" charset="0"/>
              </a:rPr>
              <a:t>Identify clinically relevant variants</a:t>
            </a:r>
          </a:p>
          <a:p>
            <a:pPr marL="1090613" lvl="1" defTabSz="1308100">
              <a:lnSpc>
                <a:spcPct val="95000"/>
              </a:lnSpc>
              <a:spcBef>
                <a:spcPts val="900"/>
              </a:spcBef>
              <a:buClr>
                <a:schemeClr val="tx1"/>
              </a:buClr>
              <a:buSzPct val="90000"/>
              <a:defRPr/>
            </a:pPr>
            <a:r>
              <a:rPr lang="en-US" sz="2800" dirty="0">
                <a:latin typeface="Arial" charset="0"/>
                <a:cs typeface="Arial" pitchFamily="34" charset="0"/>
              </a:rPr>
              <a:t>Decide whether they are actionable and </a:t>
            </a:r>
            <a:r>
              <a:rPr lang="en-US" sz="2800" dirty="0" smtClean="0">
                <a:latin typeface="Arial" charset="0"/>
                <a:cs typeface="Arial" pitchFamily="34" charset="0"/>
              </a:rPr>
              <a:t>	what </a:t>
            </a:r>
            <a:r>
              <a:rPr lang="en-US" sz="2800" dirty="0">
                <a:latin typeface="Arial" charset="0"/>
                <a:cs typeface="Arial" pitchFamily="34" charset="0"/>
              </a:rPr>
              <a:t>the action should be </a:t>
            </a:r>
          </a:p>
          <a:p>
            <a:pPr marL="1090613" lvl="1" defTabSz="1482725">
              <a:lnSpc>
                <a:spcPct val="95000"/>
              </a:lnSpc>
              <a:spcBef>
                <a:spcPts val="900"/>
              </a:spcBef>
              <a:buClr>
                <a:schemeClr val="tx1"/>
              </a:buClr>
              <a:buSzPct val="90000"/>
              <a:defRPr/>
            </a:pPr>
            <a:r>
              <a:rPr lang="en-US" sz="2800" dirty="0">
                <a:latin typeface="Arial" charset="0"/>
                <a:cs typeface="Arial" pitchFamily="34" charset="0"/>
              </a:rPr>
              <a:t>Provide for clinical use</a:t>
            </a:r>
          </a:p>
          <a:p>
            <a:pPr marL="293688" lvl="1" indent="-293688">
              <a:lnSpc>
                <a:spcPct val="95000"/>
              </a:lnSpc>
              <a:spcBef>
                <a:spcPts val="900"/>
              </a:spcBef>
              <a:buClr>
                <a:schemeClr val="tx1"/>
              </a:buClr>
              <a:buSzPct val="90000"/>
              <a:buFont typeface="Wingdings" pitchFamily="2" charset="2"/>
              <a:buChar char="§"/>
              <a:defRPr/>
            </a:pPr>
            <a:r>
              <a:rPr lang="en-US" sz="2800" dirty="0">
                <a:latin typeface="Arial" charset="0"/>
                <a:cs typeface="Arial" pitchFamily="34" charset="0"/>
              </a:rPr>
              <a:t>Video, presentations, and 	</a:t>
            </a:r>
            <a:r>
              <a:rPr lang="en-US" sz="2800" dirty="0" smtClean="0">
                <a:latin typeface="Arial" charset="0"/>
                <a:cs typeface="Arial" pitchFamily="34" charset="0"/>
              </a:rPr>
              <a:t>recommendations posted 				on </a:t>
            </a:r>
            <a:r>
              <a:rPr lang="en-US" sz="2800" dirty="0">
                <a:latin typeface="Arial" charset="0"/>
                <a:cs typeface="Arial" pitchFamily="34" charset="0"/>
              </a:rPr>
              <a:t>genome.gov </a:t>
            </a:r>
            <a:endParaRPr lang="en-US" sz="2800" dirty="0" smtClean="0">
              <a:latin typeface="Arial" charset="0"/>
              <a:cs typeface="Arial" pitchFamily="34" charset="0"/>
            </a:endParaRPr>
          </a:p>
          <a:p>
            <a:pPr marL="293688" lvl="1" indent="-293688">
              <a:lnSpc>
                <a:spcPct val="95000"/>
              </a:lnSpc>
              <a:spcBef>
                <a:spcPts val="900"/>
              </a:spcBef>
              <a:buClr>
                <a:schemeClr val="tx1"/>
              </a:buClr>
              <a:buSzPct val="90000"/>
              <a:buFont typeface="Wingdings" pitchFamily="2" charset="2"/>
              <a:buChar char="§"/>
              <a:defRPr/>
            </a:pPr>
            <a:r>
              <a:rPr lang="en-US" sz="2800" dirty="0" smtClean="0">
                <a:latin typeface="Arial" charset="0"/>
                <a:cs typeface="Arial" pitchFamily="34" charset="0"/>
              </a:rPr>
              <a:t>Concept Clearance presentation				later </a:t>
            </a:r>
            <a:r>
              <a:rPr lang="en-US" sz="2800" dirty="0">
                <a:latin typeface="Arial" charset="0"/>
                <a:cs typeface="Arial" pitchFamily="34" charset="0"/>
              </a:rPr>
              <a:t>today</a:t>
            </a:r>
            <a:endParaRPr lang="en-US" sz="2800" dirty="0">
              <a:latin typeface="Arial" charset="0"/>
            </a:endParaRPr>
          </a:p>
        </p:txBody>
      </p:sp>
      <p:sp>
        <p:nvSpPr>
          <p:cNvPr id="2" name="Title 1"/>
          <p:cNvSpPr>
            <a:spLocks noGrp="1"/>
          </p:cNvSpPr>
          <p:nvPr>
            <p:ph type="title"/>
          </p:nvPr>
        </p:nvSpPr>
        <p:spPr>
          <a:xfrm>
            <a:off x="311150" y="68263"/>
            <a:ext cx="8488363" cy="1519237"/>
          </a:xfrm>
        </p:spPr>
        <p:txBody>
          <a:bodyPr/>
          <a:lstStyle/>
          <a:p>
            <a:pPr algn="ctr">
              <a:defRPr/>
            </a:pPr>
            <a:r>
              <a:rPr lang="en-US" sz="3600" b="1" dirty="0">
                <a:solidFill>
                  <a:srgbClr val="FFFF00"/>
                </a:solidFill>
                <a:latin typeface="Arial" pitchFamily="34" charset="0"/>
                <a:cs typeface="Arial" pitchFamily="34" charset="0"/>
              </a:rPr>
              <a:t>Characterizing and Displaying Genetic Variants for Clinical Action </a:t>
            </a:r>
            <a:r>
              <a:rPr lang="en-US" sz="3600" b="1" dirty="0" smtClean="0">
                <a:solidFill>
                  <a:srgbClr val="FFFF00"/>
                </a:solidFill>
                <a:latin typeface="Arial" pitchFamily="34" charset="0"/>
                <a:cs typeface="Arial" pitchFamily="34" charset="0"/>
              </a:rPr>
              <a:t>Workshop</a:t>
            </a:r>
            <a:br>
              <a:rPr lang="en-US" sz="3600" b="1" dirty="0" smtClean="0">
                <a:solidFill>
                  <a:srgbClr val="FFFF00"/>
                </a:solidFill>
                <a:latin typeface="Arial" pitchFamily="34" charset="0"/>
                <a:cs typeface="Arial" pitchFamily="34" charset="0"/>
              </a:rPr>
            </a:br>
            <a:endParaRPr lang="en-US" sz="2800" b="1" dirty="0">
              <a:solidFill>
                <a:srgbClr val="FFFF00"/>
              </a:solidFill>
              <a:latin typeface="Arial" pitchFamily="34" charset="0"/>
              <a:cs typeface="Arial" pitchFamily="34" charset="0"/>
            </a:endParaRPr>
          </a:p>
        </p:txBody>
      </p:sp>
      <p:pic>
        <p:nvPicPr>
          <p:cNvPr id="78852"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08848" y="3658799"/>
            <a:ext cx="2592388"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3" name="TextBox 6"/>
          <p:cNvSpPr txBox="1">
            <a:spLocks noChangeArrowheads="1"/>
          </p:cNvSpPr>
          <p:nvPr/>
        </p:nvSpPr>
        <p:spPr bwMode="auto">
          <a:xfrm>
            <a:off x="7254875" y="6373813"/>
            <a:ext cx="1800225" cy="40005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a:solidFill>
                  <a:srgbClr val="8BE6FF"/>
                </a:solidFill>
              </a:rPr>
              <a:t>Document </a:t>
            </a:r>
            <a:r>
              <a:rPr lang="en-US" sz="2000" dirty="0" smtClean="0">
                <a:solidFill>
                  <a:srgbClr val="8BE6FF"/>
                </a:solidFill>
              </a:rPr>
              <a:t>33</a:t>
            </a:r>
            <a:endParaRPr lang="en-US" sz="2000" dirty="0">
              <a:solidFill>
                <a:srgbClr val="8BE6FF"/>
              </a:solidFill>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circle(in)">
                                      <p:cBhvr>
                                        <p:cTn id="7" dur="500"/>
                                        <p:tgtEl>
                                          <p:spTgt spid="788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196">
                                            <p:txEl>
                                              <p:pRg st="0" end="0"/>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500"/>
                                  </p:stCondLst>
                                  <p:childTnLst>
                                    <p:set>
                                      <p:cBhvr>
                                        <p:cTn id="14" dur="1" fill="hold">
                                          <p:stCondLst>
                                            <p:cond delay="0"/>
                                          </p:stCondLst>
                                        </p:cTn>
                                        <p:tgtEl>
                                          <p:spTgt spid="8196">
                                            <p:txEl>
                                              <p:pRg st="1" end="1"/>
                                            </p:txEl>
                                          </p:spTgt>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500"/>
                                  </p:stCondLst>
                                  <p:childTnLst>
                                    <p:set>
                                      <p:cBhvr>
                                        <p:cTn id="17" dur="1" fill="hold">
                                          <p:stCondLst>
                                            <p:cond delay="0"/>
                                          </p:stCondLst>
                                        </p:cTn>
                                        <p:tgtEl>
                                          <p:spTgt spid="8196">
                                            <p:txEl>
                                              <p:pRg st="2" end="2"/>
                                            </p:txEl>
                                          </p:spTgt>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nodeType="afterEffect">
                                  <p:stCondLst>
                                    <p:cond delay="500"/>
                                  </p:stCondLst>
                                  <p:childTnLst>
                                    <p:set>
                                      <p:cBhvr>
                                        <p:cTn id="20" dur="1" fill="hold">
                                          <p:stCondLst>
                                            <p:cond delay="0"/>
                                          </p:stCondLst>
                                        </p:cTn>
                                        <p:tgtEl>
                                          <p:spTgt spid="819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19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19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239"/>
            <a:ext cx="9144000" cy="1035050"/>
          </a:xfrm>
        </p:spPr>
        <p:txBody>
          <a:bodyPr/>
          <a:lstStyle/>
          <a:p>
            <a:pPr algn="ctr">
              <a:defRPr/>
            </a:pPr>
            <a:r>
              <a:rPr lang="en-US" sz="3600" b="1" dirty="0" smtClean="0">
                <a:solidFill>
                  <a:srgbClr val="FFFF00"/>
                </a:solidFill>
                <a:latin typeface="Arial" pitchFamily="34" charset="0"/>
                <a:cs typeface="Arial" pitchFamily="34" charset="0"/>
              </a:rPr>
              <a:t>Genomic Medicine II Meeting</a:t>
            </a:r>
            <a:br>
              <a:rPr lang="en-US" sz="3600" b="1" dirty="0" smtClean="0">
                <a:solidFill>
                  <a:srgbClr val="FFFF00"/>
                </a:solidFill>
                <a:latin typeface="Arial" pitchFamily="34" charset="0"/>
                <a:cs typeface="Arial" pitchFamily="34" charset="0"/>
              </a:rPr>
            </a:br>
            <a:endParaRPr lang="en-US" sz="2800" b="1" dirty="0">
              <a:solidFill>
                <a:srgbClr val="FFFF00"/>
              </a:solidFill>
              <a:latin typeface="Arial" pitchFamily="34" charset="0"/>
              <a:cs typeface="Arial" pitchFamily="34" charset="0"/>
            </a:endParaRPr>
          </a:p>
        </p:txBody>
      </p:sp>
      <p:sp>
        <p:nvSpPr>
          <p:cNvPr id="4" name="TextBox 9"/>
          <p:cNvSpPr txBox="1">
            <a:spLocks noChangeArrowheads="1"/>
          </p:cNvSpPr>
          <p:nvPr/>
        </p:nvSpPr>
        <p:spPr bwMode="auto">
          <a:xfrm>
            <a:off x="0" y="1146175"/>
            <a:ext cx="9144000" cy="5287601"/>
          </a:xfrm>
          <a:prstGeom prst="rect">
            <a:avLst/>
          </a:prstGeom>
          <a:noFill/>
          <a:ln w="9525">
            <a:noFill/>
            <a:miter lim="800000"/>
            <a:headEnd/>
            <a:tailEnd/>
          </a:ln>
        </p:spPr>
        <p:txBody>
          <a:bodyPr>
            <a:spAutoFit/>
          </a:bodyPr>
          <a:lstStyle/>
          <a:p>
            <a:pPr marL="293688" lvl="1" indent="-293688">
              <a:lnSpc>
                <a:spcPct val="95000"/>
              </a:lnSpc>
              <a:spcBef>
                <a:spcPts val="900"/>
              </a:spcBef>
              <a:buClr>
                <a:schemeClr val="tx1"/>
              </a:buClr>
              <a:buSzPct val="90000"/>
              <a:buFont typeface="Wingdings" pitchFamily="2" charset="2"/>
              <a:buChar char="§"/>
              <a:defRPr/>
            </a:pPr>
            <a:r>
              <a:rPr lang="en-US" sz="2800" dirty="0">
                <a:latin typeface="Arial" charset="0"/>
                <a:cs typeface="Arial" pitchFamily="34" charset="0"/>
              </a:rPr>
              <a:t>Second in series of four planned </a:t>
            </a:r>
            <a:r>
              <a:rPr lang="en-US" sz="2800" dirty="0" smtClean="0">
                <a:latin typeface="Arial" charset="0"/>
                <a:cs typeface="Arial" pitchFamily="34" charset="0"/>
              </a:rPr>
              <a:t>			genomic medicine meetings</a:t>
            </a:r>
            <a:endParaRPr lang="en-US" sz="2800" dirty="0">
              <a:latin typeface="Arial" charset="0"/>
              <a:cs typeface="Arial" pitchFamily="34" charset="0"/>
            </a:endParaRPr>
          </a:p>
          <a:p>
            <a:pPr marL="293688" lvl="1" indent="-293688">
              <a:lnSpc>
                <a:spcPct val="95000"/>
              </a:lnSpc>
              <a:spcBef>
                <a:spcPts val="900"/>
              </a:spcBef>
              <a:buClr>
                <a:schemeClr val="tx1"/>
              </a:buClr>
              <a:buSzPct val="90000"/>
              <a:buFont typeface="Wingdings" pitchFamily="2" charset="2"/>
              <a:buChar char="§"/>
              <a:defRPr/>
            </a:pPr>
            <a:r>
              <a:rPr lang="en-US" sz="2800" dirty="0">
                <a:latin typeface="Arial" charset="0"/>
                <a:cs typeface="Arial" pitchFamily="34" charset="0"/>
              </a:rPr>
              <a:t>Goals:</a:t>
            </a:r>
          </a:p>
          <a:p>
            <a:pPr marL="917575" lvl="1" defTabSz="457200">
              <a:lnSpc>
                <a:spcPct val="95000"/>
              </a:lnSpc>
              <a:spcBef>
                <a:spcPts val="900"/>
              </a:spcBef>
              <a:buClr>
                <a:schemeClr val="tx1"/>
              </a:buClr>
              <a:buSzPct val="90000"/>
              <a:defRPr/>
            </a:pPr>
            <a:r>
              <a:rPr lang="en-US" sz="2800" dirty="0">
                <a:latin typeface="Arial" charset="0"/>
                <a:cs typeface="Arial" pitchFamily="34" charset="0"/>
              </a:rPr>
              <a:t>Develop ideas for multicenter collaborative </a:t>
            </a:r>
            <a:r>
              <a:rPr lang="en-US" sz="2800" dirty="0" smtClean="0">
                <a:latin typeface="Arial" charset="0"/>
                <a:cs typeface="Arial" pitchFamily="34" charset="0"/>
              </a:rPr>
              <a:t>	pilot </a:t>
            </a:r>
            <a:r>
              <a:rPr lang="en-US" sz="2800" dirty="0">
                <a:latin typeface="Arial" charset="0"/>
                <a:cs typeface="Arial" pitchFamily="34" charset="0"/>
              </a:rPr>
              <a:t>projects in </a:t>
            </a:r>
            <a:r>
              <a:rPr lang="en-US" sz="2800" dirty="0" smtClean="0">
                <a:latin typeface="Arial" charset="0"/>
                <a:cs typeface="Arial" pitchFamily="34" charset="0"/>
              </a:rPr>
              <a:t>genomic </a:t>
            </a:r>
            <a:r>
              <a:rPr lang="en-US" sz="2800" dirty="0">
                <a:latin typeface="Arial" charset="0"/>
                <a:cs typeface="Arial" pitchFamily="34" charset="0"/>
              </a:rPr>
              <a:t>medicine</a:t>
            </a:r>
          </a:p>
          <a:p>
            <a:pPr marL="917575" lvl="1" defTabSz="457200">
              <a:lnSpc>
                <a:spcPct val="95000"/>
              </a:lnSpc>
              <a:spcBef>
                <a:spcPts val="900"/>
              </a:spcBef>
              <a:buClr>
                <a:schemeClr val="tx1"/>
              </a:buClr>
              <a:buSzPct val="90000"/>
              <a:defRPr/>
            </a:pPr>
            <a:r>
              <a:rPr lang="en-US" sz="2800" dirty="0">
                <a:latin typeface="Arial" charset="0"/>
                <a:cs typeface="Arial" pitchFamily="34" charset="0"/>
              </a:rPr>
              <a:t>Learn of new projects ongoing at partner sites</a:t>
            </a:r>
          </a:p>
          <a:p>
            <a:pPr marL="917575" lvl="1" defTabSz="457200">
              <a:lnSpc>
                <a:spcPct val="95000"/>
              </a:lnSpc>
              <a:spcBef>
                <a:spcPts val="900"/>
              </a:spcBef>
              <a:buClr>
                <a:schemeClr val="tx1"/>
              </a:buClr>
              <a:buSzPct val="90000"/>
              <a:defRPr/>
            </a:pPr>
            <a:r>
              <a:rPr lang="en-US" sz="2800" dirty="0">
                <a:latin typeface="Arial" charset="0"/>
                <a:cs typeface="Arial" pitchFamily="34" charset="0"/>
              </a:rPr>
              <a:t>Identify infrastructure needs and solutions to </a:t>
            </a:r>
            <a:r>
              <a:rPr lang="en-US" sz="2800" dirty="0" smtClean="0">
                <a:latin typeface="Arial" charset="0"/>
                <a:cs typeface="Arial" pitchFamily="34" charset="0"/>
              </a:rPr>
              <a:t>	speed </a:t>
            </a:r>
            <a:r>
              <a:rPr lang="en-US" sz="2800" dirty="0">
                <a:latin typeface="Arial" charset="0"/>
                <a:cs typeface="Arial" pitchFamily="34" charset="0"/>
              </a:rPr>
              <a:t>adoption of genomic medicine</a:t>
            </a:r>
          </a:p>
          <a:p>
            <a:pPr marL="293688" indent="-293688">
              <a:lnSpc>
                <a:spcPct val="95000"/>
              </a:lnSpc>
              <a:spcBef>
                <a:spcPts val="900"/>
              </a:spcBef>
              <a:buFont typeface="Wingdings" pitchFamily="2" charset="2"/>
              <a:buChar char="§"/>
              <a:defRPr/>
            </a:pPr>
            <a:r>
              <a:rPr lang="en-US" sz="2800" dirty="0">
                <a:latin typeface="Arial" charset="0"/>
                <a:cs typeface="Arial" pitchFamily="34" charset="0"/>
              </a:rPr>
              <a:t>Video, presentations, </a:t>
            </a:r>
            <a:r>
              <a:rPr lang="en-US" sz="2800" dirty="0" smtClean="0">
                <a:latin typeface="Arial" charset="0"/>
                <a:cs typeface="Arial" pitchFamily="34" charset="0"/>
              </a:rPr>
              <a:t>and recommendations 	posted </a:t>
            </a:r>
            <a:r>
              <a:rPr lang="en-US" sz="2800" dirty="0">
                <a:latin typeface="Arial" charset="0"/>
                <a:cs typeface="Arial" pitchFamily="34" charset="0"/>
              </a:rPr>
              <a:t>on genome.gov </a:t>
            </a:r>
            <a:endParaRPr lang="en-US" sz="2800" dirty="0" smtClean="0">
              <a:latin typeface="Arial" charset="0"/>
              <a:cs typeface="Arial" pitchFamily="34" charset="0"/>
            </a:endParaRPr>
          </a:p>
          <a:p>
            <a:pPr marL="293688" indent="-293688">
              <a:lnSpc>
                <a:spcPct val="95000"/>
              </a:lnSpc>
              <a:spcBef>
                <a:spcPts val="900"/>
              </a:spcBef>
              <a:buFont typeface="Wingdings" pitchFamily="2" charset="2"/>
              <a:buChar char="§"/>
              <a:defRPr/>
            </a:pPr>
            <a:r>
              <a:rPr lang="en-US" sz="2800" dirty="0" smtClean="0">
                <a:latin typeface="Arial" charset="0"/>
                <a:cs typeface="Arial" pitchFamily="34" charset="0"/>
              </a:rPr>
              <a:t>Concept Clearance presentation later </a:t>
            </a:r>
            <a:r>
              <a:rPr lang="en-US" sz="2800" dirty="0">
                <a:latin typeface="Arial" charset="0"/>
                <a:cs typeface="Arial" pitchFamily="34" charset="0"/>
              </a:rPr>
              <a:t>today</a:t>
            </a:r>
            <a:endParaRPr lang="en-US" sz="2800" dirty="0">
              <a:latin typeface="Arial" charset="0"/>
            </a:endParaRPr>
          </a:p>
        </p:txBody>
      </p:sp>
      <p:sp>
        <p:nvSpPr>
          <p:cNvPr id="79876" name="TextBox 6"/>
          <p:cNvSpPr txBox="1">
            <a:spLocks noChangeArrowheads="1"/>
          </p:cNvSpPr>
          <p:nvPr/>
        </p:nvSpPr>
        <p:spPr bwMode="auto">
          <a:xfrm>
            <a:off x="7242175" y="6361113"/>
            <a:ext cx="1800225" cy="40011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a:solidFill>
                  <a:srgbClr val="8BE6FF"/>
                </a:solidFill>
              </a:rPr>
              <a:t>Document </a:t>
            </a:r>
            <a:r>
              <a:rPr lang="en-US" sz="2000" dirty="0" smtClean="0">
                <a:solidFill>
                  <a:srgbClr val="8BE6FF"/>
                </a:solidFill>
              </a:rPr>
              <a:t>34</a:t>
            </a:r>
            <a:endParaRPr lang="en-US" sz="2000" dirty="0">
              <a:solidFill>
                <a:srgbClr val="8BE6FF"/>
              </a:solidFill>
            </a:endParaRPr>
          </a:p>
        </p:txBody>
      </p:sp>
      <p:pic>
        <p:nvPicPr>
          <p:cNvPr id="6" name="Picture 5" descr="5.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74091" y="966861"/>
            <a:ext cx="2117094" cy="1651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par>
                          <p:cTn id="16" fill="hold" nodeType="withGroup">
                            <p:stCondLst>
                              <p:cond delay="0"/>
                            </p:stCondLst>
                            <p:childTnLst>
                              <p:par>
                                <p:cTn id="17" presetID="1" presetClass="entr" presetSubtype="0" fill="hold" nodeType="afterEffect">
                                  <p:stCondLst>
                                    <p:cond delay="50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par>
                          <p:cTn id="19" fill="hold" nodeType="withGroup">
                            <p:stCondLst>
                              <p:cond delay="500"/>
                            </p:stCondLst>
                            <p:childTnLst>
                              <p:par>
                                <p:cTn id="20" presetID="1" presetClass="entr" presetSubtype="0" fill="hold" nodeType="afterEffect">
                                  <p:stCondLst>
                                    <p:cond delay="500"/>
                                  </p:stCondLst>
                                  <p:childTnLst>
                                    <p:set>
                                      <p:cBhvr>
                                        <p:cTn id="21" dur="1" fill="hold">
                                          <p:stCondLst>
                                            <p:cond delay="0"/>
                                          </p:stCondLst>
                                        </p:cTn>
                                        <p:tgtEl>
                                          <p:spTgt spid="4">
                                            <p:txEl>
                                              <p:pRg st="3" end="3"/>
                                            </p:txEl>
                                          </p:spTgt>
                                        </p:tgtEl>
                                        <p:attrNameLst>
                                          <p:attrName>style.visibility</p:attrName>
                                        </p:attrNameLst>
                                      </p:cBhvr>
                                      <p:to>
                                        <p:strVal val="visible"/>
                                      </p:to>
                                    </p:set>
                                  </p:childTnLst>
                                </p:cTn>
                              </p:par>
                            </p:childTnLst>
                          </p:cTn>
                        </p:par>
                        <p:par>
                          <p:cTn id="22" fill="hold" nodeType="withGroup">
                            <p:stCondLst>
                              <p:cond delay="1000"/>
                            </p:stCondLst>
                            <p:childTnLst>
                              <p:par>
                                <p:cTn id="23" presetID="1" presetClass="entr" presetSubtype="0" fill="hold" nodeType="afterEffect">
                                  <p:stCondLst>
                                    <p:cond delay="50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pic>
        <p:nvPicPr>
          <p:cNvPr id="67587" name="Picture 3" descr="helix at bottom new seq 2.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8" name="Rectangle 4"/>
          <p:cNvSpPr>
            <a:spLocks noChangeArrowheads="1"/>
          </p:cNvSpPr>
          <p:nvPr/>
        </p:nvSpPr>
        <p:spPr bwMode="auto">
          <a:xfrm>
            <a:off x="606425" y="331788"/>
            <a:ext cx="8364538" cy="557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016000" indent="-1016000">
              <a:lnSpc>
                <a:spcPct val="125000"/>
              </a:lnSpc>
              <a:buFontTx/>
              <a:buAutoNum type="romanUcPeriod"/>
            </a:pPr>
            <a:r>
              <a:rPr lang="en-US" sz="4000" b="0">
                <a:solidFill>
                  <a:srgbClr val="808080"/>
                </a:solidFill>
              </a:rPr>
              <a:t>General NHGRI Updates</a:t>
            </a:r>
          </a:p>
          <a:p>
            <a:pPr marL="1016000" indent="-1016000">
              <a:lnSpc>
                <a:spcPct val="125000"/>
              </a:lnSpc>
              <a:buFontTx/>
              <a:buAutoNum type="romanUcPeriod"/>
            </a:pPr>
            <a:r>
              <a:rPr lang="en-US" sz="4000" b="0">
                <a:solidFill>
                  <a:srgbClr val="808080"/>
                </a:solidFill>
              </a:rPr>
              <a:t>General NIH Updates</a:t>
            </a:r>
          </a:p>
          <a:p>
            <a:pPr marL="1016000" indent="-1016000">
              <a:lnSpc>
                <a:spcPct val="125000"/>
              </a:lnSpc>
              <a:buFontTx/>
              <a:buAutoNum type="romanUcPeriod"/>
            </a:pPr>
            <a:r>
              <a:rPr lang="en-US" sz="4000" b="0">
                <a:solidFill>
                  <a:srgbClr val="808080"/>
                </a:solidFill>
              </a:rPr>
              <a:t>Genomics Updates</a:t>
            </a:r>
          </a:p>
          <a:p>
            <a:pPr marL="1016000" indent="-1016000">
              <a:lnSpc>
                <a:spcPct val="125000"/>
              </a:lnSpc>
              <a:buFontTx/>
              <a:buAutoNum type="romanUcPeriod"/>
            </a:pPr>
            <a:r>
              <a:rPr lang="en-US" sz="4000" b="0">
                <a:solidFill>
                  <a:srgbClr val="808080"/>
                </a:solidFill>
              </a:rPr>
              <a:t>NHGRI Extramural Program</a:t>
            </a:r>
          </a:p>
          <a:p>
            <a:pPr marL="1016000" indent="-1016000">
              <a:lnSpc>
                <a:spcPct val="125000"/>
              </a:lnSpc>
              <a:buFontTx/>
              <a:buAutoNum type="romanUcPeriod"/>
            </a:pPr>
            <a:r>
              <a:rPr lang="en-US" sz="4000">
                <a:solidFill>
                  <a:srgbClr val="C1EEFF"/>
                </a:solidFill>
              </a:rPr>
              <a:t>NIH Common Fund Programs</a:t>
            </a:r>
          </a:p>
          <a:p>
            <a:pPr marL="1016000" indent="-1016000">
              <a:lnSpc>
                <a:spcPct val="125000"/>
              </a:lnSpc>
              <a:buFontTx/>
              <a:buAutoNum type="romanUcPeriod"/>
            </a:pPr>
            <a:r>
              <a:rPr lang="en-US" sz="4000" b="0">
                <a:solidFill>
                  <a:srgbClr val="808080"/>
                </a:solidFill>
              </a:rPr>
              <a:t>NHGRI Office of the Director</a:t>
            </a:r>
          </a:p>
          <a:p>
            <a:pPr marL="1016000" indent="-1016000">
              <a:lnSpc>
                <a:spcPct val="125000"/>
              </a:lnSpc>
              <a:buFontTx/>
              <a:buAutoNum type="romanUcPeriod"/>
            </a:pPr>
            <a:r>
              <a:rPr lang="en-US" sz="4000" b="0">
                <a:solidFill>
                  <a:srgbClr val="808080"/>
                </a:solidFill>
              </a:rPr>
              <a:t>NHGRI Intramural Program</a:t>
            </a:r>
          </a:p>
        </p:txBody>
      </p:sp>
    </p:spTree>
  </p:cSld>
  <p:clrMapOvr>
    <a:masterClrMapping/>
  </p:clrMapOvr>
  <p:transition spd="slow">
    <p:wipe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8100" y="76200"/>
            <a:ext cx="9144000" cy="696913"/>
          </a:xfrm>
          <a:prstGeom prst="rect">
            <a:avLst/>
          </a:prstGeom>
          <a:noFill/>
          <a:ln w="9525">
            <a:noFill/>
            <a:miter lim="800000"/>
            <a:headEnd/>
            <a:tailEnd/>
          </a:ln>
        </p:spPr>
        <p:txBody>
          <a:bodyPr/>
          <a:lstStyle/>
          <a:p>
            <a:pPr algn="ctr">
              <a:defRPr/>
            </a:pPr>
            <a:r>
              <a:rPr lang="en-US" sz="3600" spc="-100" dirty="0">
                <a:solidFill>
                  <a:srgbClr val="FFFF00"/>
                </a:solidFill>
                <a:latin typeface="Arial" charset="0"/>
                <a:ea typeface="+mj-ea"/>
                <a:cs typeface="+mj-cs"/>
              </a:rPr>
              <a:t>Molecular Libraries </a:t>
            </a:r>
            <a:r>
              <a:rPr lang="en-US" sz="3600" spc="-100" dirty="0" smtClean="0">
                <a:solidFill>
                  <a:srgbClr val="FFFF00"/>
                </a:solidFill>
                <a:latin typeface="Arial" charset="0"/>
                <a:ea typeface="+mj-ea"/>
                <a:cs typeface="+mj-cs"/>
              </a:rPr>
              <a:t>Program (MLP)</a:t>
            </a:r>
            <a:endParaRPr lang="en-US" sz="3600" spc="-100" dirty="0">
              <a:solidFill>
                <a:srgbClr val="FFFF00"/>
              </a:solidFill>
              <a:latin typeface="+mn-lt"/>
              <a:ea typeface="+mj-ea"/>
              <a:cs typeface="+mj-cs"/>
            </a:endParaRPr>
          </a:p>
        </p:txBody>
      </p:sp>
      <p:sp>
        <p:nvSpPr>
          <p:cNvPr id="7" name="TextBox 6"/>
          <p:cNvSpPr txBox="1"/>
          <p:nvPr/>
        </p:nvSpPr>
        <p:spPr>
          <a:xfrm>
            <a:off x="7237413" y="635635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35</a:t>
            </a:r>
            <a:endParaRPr lang="en-US" sz="2000" dirty="0">
              <a:solidFill>
                <a:schemeClr val="accent4">
                  <a:lumMod val="40000"/>
                  <a:lumOff val="60000"/>
                </a:schemeClr>
              </a:solidFill>
              <a:latin typeface="Arial" charset="0"/>
            </a:endParaRPr>
          </a:p>
        </p:txBody>
      </p:sp>
      <p:sp>
        <p:nvSpPr>
          <p:cNvPr id="8" name="Title 1"/>
          <p:cNvSpPr txBox="1">
            <a:spLocks/>
          </p:cNvSpPr>
          <p:nvPr/>
        </p:nvSpPr>
        <p:spPr bwMode="auto">
          <a:xfrm>
            <a:off x="212725" y="871926"/>
            <a:ext cx="8893175" cy="455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868363" indent="-342900" eaLnBrk="0" hangingPunct="0">
              <a:defRPr b="1">
                <a:solidFill>
                  <a:schemeClr val="tx1"/>
                </a:solidFill>
                <a:latin typeface="Arial" pitchFamily="34" charset="0"/>
              </a:defRPr>
            </a:lvl2pPr>
            <a:lvl3pPr marL="1325563" indent="-3429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rgbClr val="D6ECFF"/>
              </a:buClr>
              <a:buSzPct val="95000"/>
              <a:buFont typeface="Wingdings" pitchFamily="2" charset="2"/>
              <a:buChar char=""/>
            </a:pPr>
            <a:r>
              <a:rPr lang="en-US" sz="3000" dirty="0">
                <a:solidFill>
                  <a:srgbClr val="FFFFFF"/>
                </a:solidFill>
              </a:rPr>
              <a:t>MLP Screening &amp; Chemistry Centers’ m</a:t>
            </a:r>
            <a:r>
              <a:rPr lang="en-US" sz="3000" dirty="0" smtClean="0">
                <a:solidFill>
                  <a:srgbClr val="FFFFFF"/>
                </a:solidFill>
              </a:rPr>
              <a:t>id-	year </a:t>
            </a:r>
            <a:r>
              <a:rPr lang="en-US" sz="3000" dirty="0">
                <a:solidFill>
                  <a:srgbClr val="FFFFFF"/>
                </a:solidFill>
              </a:rPr>
              <a:t>reports </a:t>
            </a:r>
            <a:r>
              <a:rPr lang="en-US" sz="3000" dirty="0" smtClean="0">
                <a:solidFill>
                  <a:srgbClr val="FFFFFF"/>
                </a:solidFill>
              </a:rPr>
              <a:t>showed </a:t>
            </a:r>
            <a:r>
              <a:rPr lang="en-US" sz="3000" dirty="0">
                <a:solidFill>
                  <a:srgbClr val="FFFFFF"/>
                </a:solidFill>
              </a:rPr>
              <a:t>good progress </a:t>
            </a:r>
            <a:r>
              <a:rPr lang="en-US" sz="3000" dirty="0" smtClean="0">
                <a:solidFill>
                  <a:srgbClr val="FFFFFF"/>
                </a:solidFill>
              </a:rPr>
              <a:t>	toward milestones</a:t>
            </a:r>
            <a:endParaRPr lang="en-US" sz="3000" dirty="0">
              <a:solidFill>
                <a:srgbClr val="FFFFFF"/>
              </a:solidFill>
            </a:endParaRPr>
          </a:p>
          <a:p>
            <a:pPr>
              <a:spcBef>
                <a:spcPts val="700"/>
              </a:spcBef>
              <a:buClr>
                <a:srgbClr val="D6ECFF"/>
              </a:buClr>
              <a:buSzPct val="95000"/>
            </a:pPr>
            <a:endParaRPr lang="en-US" sz="800" dirty="0">
              <a:solidFill>
                <a:srgbClr val="FFFFFF"/>
              </a:solidFill>
            </a:endParaRPr>
          </a:p>
          <a:p>
            <a:pPr>
              <a:spcBef>
                <a:spcPts val="700"/>
              </a:spcBef>
              <a:buClr>
                <a:srgbClr val="D6ECFF"/>
              </a:buClr>
              <a:buSzPct val="95000"/>
              <a:buFont typeface="Wingdings" pitchFamily="2" charset="2"/>
              <a:buChar char=""/>
            </a:pPr>
            <a:r>
              <a:rPr lang="en-US" sz="3000" dirty="0">
                <a:solidFill>
                  <a:srgbClr val="FFFFFF"/>
                </a:solidFill>
              </a:rPr>
              <a:t>MLP Steering Committee m</a:t>
            </a:r>
            <a:r>
              <a:rPr lang="en-US" sz="3000" dirty="0" smtClean="0">
                <a:solidFill>
                  <a:srgbClr val="FFFFFF"/>
                </a:solidFill>
              </a:rPr>
              <a:t>eeting:</a:t>
            </a:r>
            <a:endParaRPr lang="en-US" sz="3000" dirty="0">
              <a:solidFill>
                <a:srgbClr val="FFFFFF"/>
              </a:solidFill>
            </a:endParaRPr>
          </a:p>
          <a:p>
            <a:pPr marL="982663" lvl="2" indent="0" defTabSz="676275">
              <a:buClr>
                <a:srgbClr val="D6ECFF"/>
              </a:buClr>
              <a:buSzPct val="95000"/>
            </a:pPr>
            <a:r>
              <a:rPr lang="en-US" sz="2800" dirty="0" smtClean="0">
                <a:solidFill>
                  <a:srgbClr val="FFFFFF"/>
                </a:solidFill>
              </a:rPr>
              <a:t>Presentations </a:t>
            </a:r>
            <a:r>
              <a:rPr lang="en-US" sz="2800" dirty="0">
                <a:solidFill>
                  <a:srgbClr val="FFFFFF"/>
                </a:solidFill>
              </a:rPr>
              <a:t>on center-driven research </a:t>
            </a:r>
            <a:r>
              <a:rPr lang="en-US" sz="2800" dirty="0" smtClean="0">
                <a:solidFill>
                  <a:srgbClr val="FFFFFF"/>
                </a:solidFill>
              </a:rPr>
              <a:t>	projects </a:t>
            </a:r>
            <a:endParaRPr lang="en-US" sz="2800" dirty="0">
              <a:solidFill>
                <a:srgbClr val="FFFFFF"/>
              </a:solidFill>
            </a:endParaRPr>
          </a:p>
          <a:p>
            <a:pPr marL="982663" lvl="2" indent="0" defTabSz="676275">
              <a:buClr>
                <a:srgbClr val="D6ECFF"/>
              </a:buClr>
              <a:buSzPct val="95000"/>
            </a:pPr>
            <a:r>
              <a:rPr lang="en-US" sz="2800" dirty="0">
                <a:solidFill>
                  <a:srgbClr val="FFFFFF"/>
                </a:solidFill>
              </a:rPr>
              <a:t>Begin development of Molecular </a:t>
            </a:r>
            <a:r>
              <a:rPr lang="en-US" sz="2800" dirty="0" smtClean="0">
                <a:solidFill>
                  <a:srgbClr val="FFFFFF"/>
                </a:solidFill>
              </a:rPr>
              <a:t>Libraries 	Biological Database</a:t>
            </a:r>
            <a:endParaRPr lang="en-US" sz="2800" dirty="0">
              <a:solidFill>
                <a:srgbClr val="FFFFFF"/>
              </a:solidFill>
            </a:endParaRPr>
          </a:p>
          <a:p>
            <a:pPr>
              <a:spcBef>
                <a:spcPts val="700"/>
              </a:spcBef>
              <a:buClr>
                <a:srgbClr val="D6ECFF"/>
              </a:buClr>
              <a:buSzPct val="95000"/>
              <a:buFont typeface="Wingdings" pitchFamily="2" charset="2"/>
              <a:buChar char=""/>
            </a:pPr>
            <a:endParaRPr lang="en-US" sz="3000" dirty="0">
              <a:solidFill>
                <a:srgbClr val="FFFFFF"/>
              </a:solidFill>
            </a:endParaRPr>
          </a:p>
          <a:p>
            <a:pPr>
              <a:spcBef>
                <a:spcPts val="700"/>
              </a:spcBef>
              <a:buClr>
                <a:srgbClr val="D6ECFF"/>
              </a:buClr>
              <a:buSzPct val="95000"/>
              <a:buFont typeface="Wingdings" pitchFamily="2" charset="2"/>
              <a:buChar char=""/>
            </a:pPr>
            <a:endParaRPr lang="en-US" sz="3000" dirty="0">
              <a:solidFill>
                <a:srgbClr val="FFFFFF"/>
              </a:solidFill>
            </a:endParaRPr>
          </a:p>
          <a:p>
            <a:pPr>
              <a:spcBef>
                <a:spcPts val="700"/>
              </a:spcBef>
              <a:buClr>
                <a:srgbClr val="D6ECFF"/>
              </a:buClr>
              <a:buSzPct val="95000"/>
              <a:buFont typeface="Wingdings" pitchFamily="2" charset="2"/>
              <a:buChar char=""/>
            </a:pPr>
            <a:endParaRPr lang="en-US" sz="3000" dirty="0">
              <a:solidFill>
                <a:srgbClr val="FFFFFF"/>
              </a:solidFill>
            </a:endParaRPr>
          </a:p>
        </p:txBody>
      </p:sp>
      <p:pic>
        <p:nvPicPr>
          <p:cNvPr id="68613" name="Picture 11"/>
          <p:cNvPicPr>
            <a:picLocks noChangeAspect="1" noChangeArrowheads="1"/>
          </p:cNvPicPr>
          <p:nvPr/>
        </p:nvPicPr>
        <p:blipFill>
          <a:blip r:embed="rId3" cstate="print">
            <a:extLst>
              <a:ext uri="{28A0092B-C50C-407E-A947-70E740481C1C}">
                <a14:useLocalDpi xmlns:a14="http://schemas.microsoft.com/office/drawing/2010/main" xmlns="" val="0"/>
              </a:ext>
            </a:extLst>
          </a:blip>
          <a:srcRect l="22478" t="26779" r="3191" b="62912"/>
          <a:stretch>
            <a:fillRect/>
          </a:stretch>
        </p:blipFill>
        <p:spPr bwMode="auto">
          <a:xfrm>
            <a:off x="0" y="5193476"/>
            <a:ext cx="91440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par>
                          <p:cTn id="11" fill="hold" nodeType="withGroup">
                            <p:stCondLst>
                              <p:cond delay="0"/>
                            </p:stCondLst>
                            <p:childTnLst>
                              <p:par>
                                <p:cTn id="12" presetID="1" presetClass="entr" presetSubtype="0" fill="hold" nodeType="afterEffect">
                                  <p:stCondLst>
                                    <p:cond delay="500"/>
                                  </p:stCondLst>
                                  <p:childTnLst>
                                    <p:set>
                                      <p:cBhvr>
                                        <p:cTn id="13" dur="1" fill="hold">
                                          <p:stCondLst>
                                            <p:cond delay="0"/>
                                          </p:stCondLst>
                                        </p:cTn>
                                        <p:tgtEl>
                                          <p:spTgt spid="8">
                                            <p:txEl>
                                              <p:pRg st="3" end="3"/>
                                            </p:txEl>
                                          </p:spTgt>
                                        </p:tgtEl>
                                        <p:attrNameLst>
                                          <p:attrName>style.visibility</p:attrName>
                                        </p:attrNameLst>
                                      </p:cBhvr>
                                      <p:to>
                                        <p:strVal val="visible"/>
                                      </p:to>
                                    </p:set>
                                  </p:childTnLst>
                                </p:cTn>
                              </p:par>
                            </p:childTnLst>
                          </p:cTn>
                        </p:par>
                        <p:par>
                          <p:cTn id="14" fill="hold" nodeType="withGroup">
                            <p:stCondLst>
                              <p:cond delay="500"/>
                            </p:stCondLst>
                            <p:childTnLst>
                              <p:par>
                                <p:cTn id="15" presetID="1" presetClass="entr" presetSubtype="0" fill="hold" nodeType="afterEffect">
                                  <p:stCondLst>
                                    <p:cond delay="50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pic>
        <p:nvPicPr>
          <p:cNvPr id="12291" name="Picture 3" descr="helix at bottom new seq 2.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2" name="Rectangle 4"/>
          <p:cNvSpPr>
            <a:spLocks noChangeArrowheads="1"/>
          </p:cNvSpPr>
          <p:nvPr/>
        </p:nvSpPr>
        <p:spPr bwMode="auto">
          <a:xfrm>
            <a:off x="606425" y="331788"/>
            <a:ext cx="8537575" cy="557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016000" indent="-1016000">
              <a:lnSpc>
                <a:spcPct val="125000"/>
              </a:lnSpc>
              <a:buFontTx/>
              <a:buAutoNum type="romanUcPeriod"/>
            </a:pPr>
            <a:r>
              <a:rPr lang="en-US" sz="4000" dirty="0">
                <a:solidFill>
                  <a:srgbClr val="C1EEFF"/>
                </a:solidFill>
              </a:rPr>
              <a:t>General NHGRI Updates</a:t>
            </a:r>
          </a:p>
          <a:p>
            <a:pPr marL="1016000" indent="-1016000">
              <a:lnSpc>
                <a:spcPct val="125000"/>
              </a:lnSpc>
              <a:buFontTx/>
              <a:buAutoNum type="romanUcPeriod"/>
            </a:pPr>
            <a:r>
              <a:rPr lang="en-US" sz="4000" dirty="0">
                <a:solidFill>
                  <a:srgbClr val="C1EEFF"/>
                </a:solidFill>
              </a:rPr>
              <a:t>General NIH Updates</a:t>
            </a:r>
          </a:p>
          <a:p>
            <a:pPr marL="1016000" indent="-1016000">
              <a:lnSpc>
                <a:spcPct val="125000"/>
              </a:lnSpc>
              <a:buFontTx/>
              <a:buAutoNum type="romanUcPeriod"/>
            </a:pPr>
            <a:r>
              <a:rPr lang="en-US" sz="4000" dirty="0">
                <a:solidFill>
                  <a:srgbClr val="C1EEFF"/>
                </a:solidFill>
              </a:rPr>
              <a:t>Genomics Updates</a:t>
            </a:r>
          </a:p>
          <a:p>
            <a:pPr marL="1016000" indent="-1016000">
              <a:lnSpc>
                <a:spcPct val="125000"/>
              </a:lnSpc>
              <a:buFontTx/>
              <a:buAutoNum type="romanUcPeriod"/>
            </a:pPr>
            <a:r>
              <a:rPr lang="en-US" sz="4000" dirty="0">
                <a:solidFill>
                  <a:srgbClr val="C1EEFF"/>
                </a:solidFill>
              </a:rPr>
              <a:t>NHGRI Extramural Program</a:t>
            </a:r>
          </a:p>
          <a:p>
            <a:pPr marL="1016000" indent="-1016000">
              <a:lnSpc>
                <a:spcPct val="125000"/>
              </a:lnSpc>
              <a:buFontTx/>
              <a:buAutoNum type="romanUcPeriod"/>
            </a:pPr>
            <a:r>
              <a:rPr lang="en-US" sz="4000" dirty="0">
                <a:solidFill>
                  <a:srgbClr val="C1EEFF"/>
                </a:solidFill>
              </a:rPr>
              <a:t>NIH Common Fund Programs</a:t>
            </a:r>
          </a:p>
          <a:p>
            <a:pPr marL="1016000" indent="-1016000">
              <a:lnSpc>
                <a:spcPct val="125000"/>
              </a:lnSpc>
              <a:buFontTx/>
              <a:buAutoNum type="romanUcPeriod"/>
            </a:pPr>
            <a:r>
              <a:rPr lang="en-US" sz="4000" dirty="0">
                <a:solidFill>
                  <a:srgbClr val="C1EEFF"/>
                </a:solidFill>
              </a:rPr>
              <a:t>NHGRI Office of the Director</a:t>
            </a:r>
          </a:p>
          <a:p>
            <a:pPr marL="1016000" indent="-1016000">
              <a:lnSpc>
                <a:spcPct val="125000"/>
              </a:lnSpc>
              <a:buFontTx/>
              <a:buAutoNum type="romanUcPeriod"/>
            </a:pPr>
            <a:r>
              <a:rPr lang="en-US" sz="4000" dirty="0">
                <a:solidFill>
                  <a:srgbClr val="C1EEFF"/>
                </a:solidFill>
              </a:rPr>
              <a:t>NHGRI Intramural Program</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2292">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2292">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2292">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12292">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12292">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12292">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1229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rgbClr val="000000"/>
              </a:solidFill>
              <a:latin typeface="Tahoma" pitchFamily="34" charset="0"/>
            </a:endParaRPr>
          </a:p>
          <a:p>
            <a:pPr algn="ctr">
              <a:spcBef>
                <a:spcPct val="50000"/>
              </a:spcBef>
            </a:pPr>
            <a:endParaRPr lang="en-US" sz="2400">
              <a:solidFill>
                <a:srgbClr val="000000"/>
              </a:solidFill>
              <a:latin typeface="Tahoma" pitchFamily="34" charset="0"/>
            </a:endParaRPr>
          </a:p>
          <a:p>
            <a:pPr algn="ctr">
              <a:spcBef>
                <a:spcPct val="50000"/>
              </a:spcBef>
            </a:pPr>
            <a:endParaRPr lang="en-US" sz="2400">
              <a:solidFill>
                <a:srgbClr val="000000"/>
              </a:solidFill>
              <a:latin typeface="Tahoma" pitchFamily="34" charset="0"/>
            </a:endParaRPr>
          </a:p>
        </p:txBody>
      </p:sp>
      <p:sp>
        <p:nvSpPr>
          <p:cNvPr id="64515" name="Rectangle 4"/>
          <p:cNvSpPr>
            <a:spLocks noChangeArrowheads="1"/>
          </p:cNvSpPr>
          <p:nvPr/>
        </p:nvSpPr>
        <p:spPr bwMode="auto">
          <a:xfrm>
            <a:off x="19276" y="444499"/>
            <a:ext cx="6777038" cy="68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3600" dirty="0">
                <a:solidFill>
                  <a:srgbClr val="FFFF00"/>
                </a:solidFill>
                <a:cs typeface="Arial" pitchFamily="34" charset="0"/>
              </a:rPr>
              <a:t>Knockout Mouse Projects</a:t>
            </a:r>
          </a:p>
        </p:txBody>
      </p:sp>
      <p:sp>
        <p:nvSpPr>
          <p:cNvPr id="64516" name="Title 1"/>
          <p:cNvSpPr txBox="1">
            <a:spLocks/>
          </p:cNvSpPr>
          <p:nvPr/>
        </p:nvSpPr>
        <p:spPr bwMode="auto">
          <a:xfrm>
            <a:off x="228600" y="1295400"/>
            <a:ext cx="8740775" cy="501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rgbClr val="D6ECFF"/>
              </a:buClr>
              <a:buSzPct val="95000"/>
              <a:buFont typeface="Arial" pitchFamily="34" charset="0"/>
              <a:buChar char="•"/>
            </a:pPr>
            <a:endParaRPr lang="en-US" sz="1600">
              <a:latin typeface="Calibri" pitchFamily="34" charset="0"/>
            </a:endParaRPr>
          </a:p>
        </p:txBody>
      </p:sp>
      <p:sp>
        <p:nvSpPr>
          <p:cNvPr id="8" name="TextBox 7"/>
          <p:cNvSpPr txBox="1"/>
          <p:nvPr/>
        </p:nvSpPr>
        <p:spPr>
          <a:xfrm>
            <a:off x="7242175" y="635476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36</a:t>
            </a:r>
            <a:endParaRPr lang="en-US" sz="2000" dirty="0">
              <a:solidFill>
                <a:schemeClr val="accent4">
                  <a:lumMod val="40000"/>
                  <a:lumOff val="60000"/>
                </a:schemeClr>
              </a:solidFill>
              <a:latin typeface="Arial" charset="0"/>
            </a:endParaRPr>
          </a:p>
        </p:txBody>
      </p:sp>
      <p:sp>
        <p:nvSpPr>
          <p:cNvPr id="9" name="Title 1"/>
          <p:cNvSpPr txBox="1">
            <a:spLocks/>
          </p:cNvSpPr>
          <p:nvPr/>
        </p:nvSpPr>
        <p:spPr bwMode="auto">
          <a:xfrm>
            <a:off x="100013" y="1515129"/>
            <a:ext cx="8740775" cy="501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868363"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rgbClr val="D6ECFF"/>
              </a:buClr>
              <a:buSzPct val="95000"/>
              <a:buFont typeface="Arial" pitchFamily="34" charset="0"/>
              <a:buChar char="•"/>
            </a:pPr>
            <a:r>
              <a:rPr lang="en-US" sz="2400" dirty="0" smtClean="0">
                <a:solidFill>
                  <a:srgbClr val="FFFFFF"/>
                </a:solidFill>
              </a:rPr>
              <a:t>KOMP </a:t>
            </a:r>
            <a:r>
              <a:rPr lang="en-US" sz="2400" dirty="0">
                <a:solidFill>
                  <a:srgbClr val="FFFFFF"/>
                </a:solidFill>
              </a:rPr>
              <a:t>Finale, KOMP2 Kickoff, and IMPC </a:t>
            </a:r>
            <a:r>
              <a:rPr lang="en-US" sz="2400" dirty="0" smtClean="0">
                <a:solidFill>
                  <a:srgbClr val="FFFFFF"/>
                </a:solidFill>
              </a:rPr>
              <a:t>Launch 	Meeting</a:t>
            </a:r>
            <a:r>
              <a:rPr lang="en-US" sz="2400" dirty="0">
                <a:solidFill>
                  <a:srgbClr val="FFFFFF"/>
                </a:solidFill>
              </a:rPr>
              <a:t>: </a:t>
            </a:r>
            <a:r>
              <a:rPr lang="en-US" sz="2400" dirty="0" smtClean="0">
                <a:solidFill>
                  <a:srgbClr val="FFFFFF"/>
                </a:solidFill>
              </a:rPr>
              <a:t>September 2011</a:t>
            </a:r>
            <a:endParaRPr lang="en-US" sz="2400" dirty="0">
              <a:solidFill>
                <a:srgbClr val="FFFFFF"/>
              </a:solidFill>
            </a:endParaRPr>
          </a:p>
          <a:p>
            <a:pPr>
              <a:spcBef>
                <a:spcPts val="700"/>
              </a:spcBef>
              <a:buClr>
                <a:srgbClr val="D6ECFF"/>
              </a:buClr>
              <a:buSzPct val="95000"/>
              <a:buFont typeface="Arial" pitchFamily="34" charset="0"/>
              <a:buChar char="•"/>
            </a:pPr>
            <a:endParaRPr lang="en-US" sz="1000" dirty="0" smtClean="0">
              <a:solidFill>
                <a:srgbClr val="FFFFFF"/>
              </a:solidFill>
            </a:endParaRPr>
          </a:p>
          <a:p>
            <a:pPr defTabSz="693738">
              <a:spcBef>
                <a:spcPts val="700"/>
              </a:spcBef>
              <a:buClr>
                <a:srgbClr val="D6ECFF"/>
              </a:buClr>
              <a:buSzPct val="95000"/>
              <a:buFont typeface="Arial" pitchFamily="34" charset="0"/>
              <a:buChar char="•"/>
            </a:pPr>
            <a:r>
              <a:rPr lang="en-US" sz="2400" dirty="0" smtClean="0">
                <a:solidFill>
                  <a:srgbClr val="FFFFFF"/>
                </a:solidFill>
              </a:rPr>
              <a:t>KOMP2 Awards </a:t>
            </a:r>
            <a:r>
              <a:rPr lang="en-US" sz="2400" dirty="0">
                <a:solidFill>
                  <a:srgbClr val="FFFFFF"/>
                </a:solidFill>
              </a:rPr>
              <a:t>for </a:t>
            </a:r>
            <a:r>
              <a:rPr lang="en-US" sz="2400" dirty="0" smtClean="0">
                <a:solidFill>
                  <a:srgbClr val="FFFFFF"/>
                </a:solidFill>
              </a:rPr>
              <a:t>Knockout </a:t>
            </a:r>
            <a:r>
              <a:rPr lang="en-US" sz="2400" dirty="0">
                <a:solidFill>
                  <a:srgbClr val="FFFFFF"/>
                </a:solidFill>
              </a:rPr>
              <a:t>Mouse Production and </a:t>
            </a:r>
            <a:r>
              <a:rPr lang="en-US" sz="2400" dirty="0" smtClean="0">
                <a:solidFill>
                  <a:srgbClr val="FFFFFF"/>
                </a:solidFill>
              </a:rPr>
              <a:t>	Knockout </a:t>
            </a:r>
            <a:r>
              <a:rPr lang="en-US" sz="2400" dirty="0">
                <a:solidFill>
                  <a:srgbClr val="FFFFFF"/>
                </a:solidFill>
              </a:rPr>
              <a:t>Mouse </a:t>
            </a:r>
            <a:r>
              <a:rPr lang="en-US" sz="2400" dirty="0" err="1">
                <a:solidFill>
                  <a:srgbClr val="FFFFFF"/>
                </a:solidFill>
              </a:rPr>
              <a:t>Phenotyping</a:t>
            </a:r>
            <a:endParaRPr lang="en-US" sz="2400" dirty="0">
              <a:solidFill>
                <a:srgbClr val="FFFFFF"/>
              </a:solidFill>
            </a:endParaRPr>
          </a:p>
          <a:p>
            <a:pPr lvl="2" defTabSz="693738">
              <a:spcBef>
                <a:spcPts val="700"/>
              </a:spcBef>
              <a:buClr>
                <a:srgbClr val="D6ECFF"/>
              </a:buClr>
              <a:buSzPct val="95000"/>
              <a:buFont typeface="Wingdings" pitchFamily="2" charset="2"/>
              <a:buChar char=""/>
            </a:pPr>
            <a:r>
              <a:rPr lang="en-US" sz="2400" dirty="0">
                <a:solidFill>
                  <a:srgbClr val="FFFFFF"/>
                </a:solidFill>
              </a:rPr>
              <a:t>Baylor College of Medicine: Justice/Justice</a:t>
            </a:r>
          </a:p>
          <a:p>
            <a:pPr lvl="2" defTabSz="693738">
              <a:spcBef>
                <a:spcPts val="700"/>
              </a:spcBef>
              <a:buClr>
                <a:srgbClr val="D6ECFF"/>
              </a:buClr>
              <a:buSzPct val="95000"/>
              <a:buFont typeface="Wingdings" pitchFamily="2" charset="2"/>
              <a:buChar char=""/>
            </a:pPr>
            <a:r>
              <a:rPr lang="en-US" sz="2400" dirty="0">
                <a:solidFill>
                  <a:srgbClr val="FFFFFF"/>
                </a:solidFill>
              </a:rPr>
              <a:t>The Jackson Laboratory: Donahue/Braun</a:t>
            </a:r>
          </a:p>
          <a:p>
            <a:pPr lvl="2" defTabSz="693738">
              <a:spcBef>
                <a:spcPts val="700"/>
              </a:spcBef>
              <a:buClr>
                <a:srgbClr val="D6ECFF"/>
              </a:buClr>
              <a:buSzPct val="95000"/>
              <a:buFont typeface="Wingdings" pitchFamily="2" charset="2"/>
              <a:buChar char=""/>
            </a:pPr>
            <a:r>
              <a:rPr lang="en-US" sz="2400" dirty="0">
                <a:solidFill>
                  <a:srgbClr val="FFFFFF"/>
                </a:solidFill>
              </a:rPr>
              <a:t>UC Davis: </a:t>
            </a:r>
            <a:r>
              <a:rPr lang="en-US" sz="2400" dirty="0" smtClean="0">
                <a:solidFill>
                  <a:srgbClr val="FFFFFF"/>
                </a:solidFill>
              </a:rPr>
              <a:t>Lloyd/Lloyd</a:t>
            </a:r>
          </a:p>
          <a:p>
            <a:pPr lvl="2" defTabSz="693738">
              <a:spcBef>
                <a:spcPts val="700"/>
              </a:spcBef>
              <a:buClr>
                <a:srgbClr val="D6ECFF"/>
              </a:buClr>
              <a:buSzPct val="95000"/>
              <a:buFont typeface="Wingdings" pitchFamily="2" charset="2"/>
              <a:buChar char=""/>
            </a:pPr>
            <a:endParaRPr lang="en-US" sz="1000" dirty="0">
              <a:solidFill>
                <a:srgbClr val="FFFFFF"/>
              </a:solidFill>
            </a:endParaRPr>
          </a:p>
          <a:p>
            <a:pPr defTabSz="693738">
              <a:spcBef>
                <a:spcPts val="700"/>
              </a:spcBef>
              <a:buClr>
                <a:srgbClr val="D6ECFF"/>
              </a:buClr>
              <a:buSzPct val="95000"/>
              <a:buFont typeface="Arial" pitchFamily="34" charset="0"/>
              <a:buChar char="•"/>
            </a:pPr>
            <a:r>
              <a:rPr lang="en-US" sz="2400" dirty="0" smtClean="0">
                <a:solidFill>
                  <a:srgbClr val="FFFFFF"/>
                </a:solidFill>
              </a:rPr>
              <a:t>KOMP2 Award </a:t>
            </a:r>
            <a:r>
              <a:rPr lang="en-US" sz="2400" dirty="0">
                <a:solidFill>
                  <a:srgbClr val="FFFFFF"/>
                </a:solidFill>
              </a:rPr>
              <a:t>for </a:t>
            </a:r>
            <a:r>
              <a:rPr lang="en-US" sz="2400" dirty="0" smtClean="0">
                <a:solidFill>
                  <a:srgbClr val="FFFFFF"/>
                </a:solidFill>
              </a:rPr>
              <a:t>Data </a:t>
            </a:r>
            <a:r>
              <a:rPr lang="en-US" sz="2400" dirty="0">
                <a:solidFill>
                  <a:srgbClr val="FFFFFF"/>
                </a:solidFill>
              </a:rPr>
              <a:t>Coordination Center and </a:t>
            </a:r>
            <a:r>
              <a:rPr lang="en-US" sz="2400" dirty="0" smtClean="0">
                <a:solidFill>
                  <a:srgbClr val="FFFFFF"/>
                </a:solidFill>
              </a:rPr>
              <a:t>	Database</a:t>
            </a:r>
            <a:endParaRPr lang="en-US" sz="2400" dirty="0">
              <a:solidFill>
                <a:srgbClr val="FFFFFF"/>
              </a:solidFill>
            </a:endParaRPr>
          </a:p>
          <a:p>
            <a:pPr lvl="2">
              <a:spcBef>
                <a:spcPts val="700"/>
              </a:spcBef>
              <a:buClr>
                <a:srgbClr val="D6ECFF"/>
              </a:buClr>
              <a:buSzPct val="95000"/>
              <a:buFont typeface="Wingdings" pitchFamily="2" charset="2"/>
              <a:buChar char=""/>
            </a:pPr>
            <a:r>
              <a:rPr lang="en-US" sz="2400" dirty="0">
                <a:solidFill>
                  <a:srgbClr val="FFFFFF"/>
                </a:solidFill>
              </a:rPr>
              <a:t>European Bioinformatics Institute: </a:t>
            </a:r>
            <a:r>
              <a:rPr lang="en-US" sz="2400" dirty="0" err="1">
                <a:solidFill>
                  <a:srgbClr val="FFFFFF"/>
                </a:solidFill>
              </a:rPr>
              <a:t>Flicek</a:t>
            </a:r>
            <a:endParaRPr lang="en-US" sz="2400" dirty="0">
              <a:solidFill>
                <a:srgbClr val="FFFFFF"/>
              </a:solidFill>
            </a:endParaRPr>
          </a:p>
          <a:p>
            <a:pPr lvl="1">
              <a:spcBef>
                <a:spcPts val="700"/>
              </a:spcBef>
              <a:buClr>
                <a:srgbClr val="D6ECFF"/>
              </a:buClr>
              <a:buSzPct val="95000"/>
              <a:buFont typeface="Wingdings" pitchFamily="2" charset="2"/>
              <a:buChar char=""/>
            </a:pPr>
            <a:endParaRPr lang="en-US" sz="3000" dirty="0">
              <a:solidFill>
                <a:srgbClr val="FFFFFF"/>
              </a:solidFill>
            </a:endParaRPr>
          </a:p>
          <a:p>
            <a:pPr>
              <a:spcBef>
                <a:spcPts val="700"/>
              </a:spcBef>
              <a:buClr>
                <a:srgbClr val="D6ECFF"/>
              </a:buClr>
              <a:buSzPct val="95000"/>
              <a:buFont typeface="Wingdings" pitchFamily="2" charset="2"/>
              <a:buChar char=""/>
            </a:pPr>
            <a:endParaRPr lang="en-US" sz="3000" dirty="0">
              <a:solidFill>
                <a:srgbClr val="FFFFFF"/>
              </a:solidFill>
            </a:endParaRPr>
          </a:p>
          <a:p>
            <a:pPr>
              <a:spcBef>
                <a:spcPts val="700"/>
              </a:spcBef>
              <a:buClr>
                <a:srgbClr val="D6ECFF"/>
              </a:buClr>
              <a:buSzPct val="95000"/>
              <a:buFont typeface="Wingdings" pitchFamily="2" charset="2"/>
              <a:buChar char=""/>
            </a:pPr>
            <a:endParaRPr lang="en-US" sz="3000" dirty="0">
              <a:solidFill>
                <a:srgbClr val="FFFFFF"/>
              </a:solidFill>
            </a:endParaRPr>
          </a:p>
          <a:p>
            <a:pPr>
              <a:spcBef>
                <a:spcPts val="700"/>
              </a:spcBef>
              <a:buClr>
                <a:srgbClr val="D6ECFF"/>
              </a:buClr>
              <a:buSzPct val="95000"/>
              <a:buFont typeface="Wingdings" pitchFamily="2" charset="2"/>
              <a:buChar char=""/>
            </a:pPr>
            <a:endParaRPr lang="en-US" sz="3000" dirty="0">
              <a:solidFill>
                <a:srgbClr val="FFFFFF"/>
              </a:solidFill>
            </a:endParaRPr>
          </a:p>
          <a:p>
            <a:pPr>
              <a:spcBef>
                <a:spcPts val="700"/>
              </a:spcBef>
              <a:buClr>
                <a:srgbClr val="D6ECFF"/>
              </a:buClr>
              <a:buSzPct val="95000"/>
              <a:buFont typeface="Wingdings" pitchFamily="2" charset="2"/>
              <a:buChar char=""/>
            </a:pPr>
            <a:endParaRPr lang="en-US" sz="3000" dirty="0">
              <a:solidFill>
                <a:srgbClr val="FFFFFF"/>
              </a:solidFill>
            </a:endParaRPr>
          </a:p>
        </p:txBody>
      </p:sp>
      <p:pic>
        <p:nvPicPr>
          <p:cNvPr id="32775" name="Picture 7" descr="S:\CENTERS\Kris\Presos&amp;Posters&amp;Pictures\Graphics\KOMP logo.jpeg"/>
          <p:cNvPicPr>
            <a:picLocks noChangeAspect="1" noChangeArrowheads="1"/>
          </p:cNvPicPr>
          <p:nvPr/>
        </p:nvPicPr>
        <p:blipFill>
          <a:blip r:embed="rId3" cstate="print"/>
          <a:srcRect/>
          <a:stretch>
            <a:fillRect/>
          </a:stretch>
        </p:blipFill>
        <p:spPr bwMode="auto">
          <a:xfrm>
            <a:off x="6707413" y="126996"/>
            <a:ext cx="2192919" cy="12954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par>
                          <p:cTn id="11" fill="hold" nodeType="withGroup">
                            <p:stCondLst>
                              <p:cond delay="0"/>
                            </p:stCondLst>
                            <p:childTnLst>
                              <p:par>
                                <p:cTn id="12" presetID="1" presetClass="entr" presetSubtype="0" fill="hold" nodeType="afterEffect">
                                  <p:stCondLst>
                                    <p:cond delay="0"/>
                                  </p:stCondLst>
                                  <p:childTnLst>
                                    <p:set>
                                      <p:cBhvr>
                                        <p:cTn id="13" dur="1" fill="hold">
                                          <p:stCondLst>
                                            <p:cond delay="0"/>
                                          </p:stCondLst>
                                        </p:cTn>
                                        <p:tgtEl>
                                          <p:spTgt spid="9">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7" end="7"/>
                                            </p:txEl>
                                          </p:spTgt>
                                        </p:tgtEl>
                                        <p:attrNameLst>
                                          <p:attrName>style.visibility</p:attrName>
                                        </p:attrNameLst>
                                      </p:cBhvr>
                                      <p:to>
                                        <p:strVal val="visible"/>
                                      </p:to>
                                    </p:set>
                                  </p:childTnLst>
                                </p:cTn>
                              </p:par>
                            </p:childTnLst>
                          </p:cTn>
                        </p:par>
                        <p:par>
                          <p:cTn id="24" fill="hold" nodeType="withGroup">
                            <p:stCondLst>
                              <p:cond delay="0"/>
                            </p:stCondLst>
                            <p:childTnLst>
                              <p:par>
                                <p:cTn id="25" presetID="1" presetClass="entr" presetSubtype="0" fill="hold" nodeType="after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14"/>
          <p:cNvSpPr txBox="1">
            <a:spLocks noChangeArrowheads="1"/>
          </p:cNvSpPr>
          <p:nvPr/>
        </p:nvSpPr>
        <p:spPr bwMode="auto">
          <a:xfrm>
            <a:off x="0" y="95250"/>
            <a:ext cx="9144000"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lnSpc>
                <a:spcPct val="90000"/>
              </a:lnSpc>
            </a:pPr>
            <a:r>
              <a:rPr lang="en-US" sz="3600">
                <a:solidFill>
                  <a:srgbClr val="FFFF00"/>
                </a:solidFill>
                <a:ea typeface="ＭＳ Ｐゴシック" pitchFamily="34" charset="-128"/>
              </a:rPr>
              <a:t>Genotype-Tissue Expression (GTEx)</a:t>
            </a:r>
          </a:p>
        </p:txBody>
      </p:sp>
      <p:sp>
        <p:nvSpPr>
          <p:cNvPr id="69635" name="Content Placeholder 2"/>
          <p:cNvSpPr>
            <a:spLocks/>
          </p:cNvSpPr>
          <p:nvPr/>
        </p:nvSpPr>
        <p:spPr bwMode="auto">
          <a:xfrm>
            <a:off x="900113" y="1227138"/>
            <a:ext cx="7215187"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11163" indent="-342900" eaLnBrk="0" hangingPunct="0">
              <a:spcBef>
                <a:spcPts val="700"/>
              </a:spcBef>
              <a:buClr>
                <a:srgbClr val="D6ECFF"/>
              </a:buClr>
              <a:buSzPct val="95000"/>
              <a:buFont typeface="Wingdings" pitchFamily="2" charset="2"/>
              <a:buChar char=""/>
            </a:pPr>
            <a:endParaRPr lang="en-US" sz="3000" b="0">
              <a:solidFill>
                <a:srgbClr val="FFFFFF"/>
              </a:solidFill>
              <a:ea typeface="ＭＳ Ｐゴシック" pitchFamily="34" charset="-128"/>
            </a:endParaRPr>
          </a:p>
        </p:txBody>
      </p:sp>
      <p:sp>
        <p:nvSpPr>
          <p:cNvPr id="6" name="TextBox 5"/>
          <p:cNvSpPr txBox="1"/>
          <p:nvPr/>
        </p:nvSpPr>
        <p:spPr>
          <a:xfrm>
            <a:off x="7256463" y="635793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37</a:t>
            </a:r>
            <a:endParaRPr lang="en-US" sz="2000" dirty="0">
              <a:solidFill>
                <a:schemeClr val="accent4">
                  <a:lumMod val="40000"/>
                  <a:lumOff val="60000"/>
                </a:schemeClr>
              </a:solidFill>
              <a:latin typeface="Arial" charset="0"/>
            </a:endParaRPr>
          </a:p>
        </p:txBody>
      </p:sp>
      <p:sp>
        <p:nvSpPr>
          <p:cNvPr id="7" name="Title 1"/>
          <p:cNvSpPr txBox="1">
            <a:spLocks/>
          </p:cNvSpPr>
          <p:nvPr/>
        </p:nvSpPr>
        <p:spPr bwMode="auto">
          <a:xfrm>
            <a:off x="156423" y="928256"/>
            <a:ext cx="8702566" cy="3722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r>
              <a:rPr lang="en-US" sz="3000" dirty="0" smtClean="0"/>
              <a:t>December </a:t>
            </a:r>
            <a:r>
              <a:rPr lang="en-US" sz="3000" dirty="0"/>
              <a:t>2011 m</a:t>
            </a:r>
            <a:r>
              <a:rPr lang="en-US" sz="3000" dirty="0" smtClean="0"/>
              <a:t>eeting: Pilot roughly half 	completed</a:t>
            </a:r>
          </a:p>
          <a:p>
            <a:pPr>
              <a:spcBef>
                <a:spcPts val="700"/>
              </a:spcBef>
              <a:buClr>
                <a:schemeClr val="tx2"/>
              </a:buClr>
              <a:buSzPct val="95000"/>
              <a:buFont typeface="Wingdings" pitchFamily="2" charset="2"/>
              <a:buChar char=""/>
            </a:pPr>
            <a:endParaRPr lang="en-US" sz="3000" dirty="0"/>
          </a:p>
          <a:p>
            <a:pPr>
              <a:spcBef>
                <a:spcPts val="700"/>
              </a:spcBef>
              <a:buClr>
                <a:schemeClr val="tx2"/>
              </a:buClr>
              <a:buSzPct val="95000"/>
              <a:buFont typeface="Wingdings" pitchFamily="2" charset="2"/>
              <a:buChar char=""/>
            </a:pPr>
            <a:endParaRPr lang="en-US" sz="1400" dirty="0" smtClean="0"/>
          </a:p>
          <a:p>
            <a:pPr>
              <a:spcBef>
                <a:spcPts val="700"/>
              </a:spcBef>
              <a:buClr>
                <a:schemeClr val="tx2"/>
              </a:buClr>
              <a:buSzPct val="95000"/>
              <a:buFont typeface="Wingdings" pitchFamily="2" charset="2"/>
              <a:buChar char=""/>
            </a:pPr>
            <a:endParaRPr lang="en-US" sz="3000" dirty="0"/>
          </a:p>
          <a:p>
            <a:pPr>
              <a:spcBef>
                <a:spcPts val="700"/>
              </a:spcBef>
              <a:buClr>
                <a:schemeClr val="tx2"/>
              </a:buClr>
              <a:buSzPct val="95000"/>
              <a:buFont typeface="Wingdings" pitchFamily="2" charset="2"/>
              <a:buChar char=""/>
            </a:pPr>
            <a:endParaRPr lang="en-US" sz="3000" dirty="0" smtClean="0"/>
          </a:p>
          <a:p>
            <a:pPr>
              <a:spcBef>
                <a:spcPts val="700"/>
              </a:spcBef>
              <a:buClr>
                <a:schemeClr val="tx2"/>
              </a:buClr>
              <a:buSzPct val="95000"/>
              <a:buFont typeface="Wingdings" pitchFamily="2" charset="2"/>
              <a:buChar char=""/>
            </a:pPr>
            <a:endParaRPr lang="en-US" sz="3000" dirty="0" smtClean="0"/>
          </a:p>
          <a:p>
            <a:pPr>
              <a:spcBef>
                <a:spcPts val="700"/>
              </a:spcBef>
              <a:buClr>
                <a:schemeClr val="tx2"/>
              </a:buClr>
              <a:buSzPct val="95000"/>
              <a:buFont typeface="Wingdings" pitchFamily="2" charset="2"/>
              <a:buChar char=""/>
            </a:pPr>
            <a:endParaRPr lang="en-US" sz="600" dirty="0" smtClean="0"/>
          </a:p>
          <a:p>
            <a:pPr>
              <a:spcBef>
                <a:spcPts val="700"/>
              </a:spcBef>
              <a:buClr>
                <a:schemeClr val="tx2"/>
              </a:buClr>
              <a:buSzPct val="95000"/>
              <a:buFont typeface="Wingdings" pitchFamily="2" charset="2"/>
              <a:buChar char=""/>
            </a:pPr>
            <a:r>
              <a:rPr lang="en-US" sz="3000" dirty="0" smtClean="0"/>
              <a:t>Enrolling </a:t>
            </a:r>
            <a:r>
              <a:rPr lang="en-US" sz="3000" dirty="0"/>
              <a:t>10 post-mortem donors/month </a:t>
            </a:r>
            <a:r>
              <a:rPr lang="en-US" sz="3000" dirty="0" smtClean="0"/>
              <a:t>(on 	target); RNA </a:t>
            </a:r>
            <a:r>
              <a:rPr lang="en-US" sz="3000" dirty="0"/>
              <a:t>integrity </a:t>
            </a:r>
            <a:r>
              <a:rPr lang="en-US" sz="3000" dirty="0" smtClean="0"/>
              <a:t>very good</a:t>
            </a:r>
            <a:endParaRPr lang="en-US" sz="3000" dirty="0"/>
          </a:p>
          <a:p>
            <a:pPr>
              <a:spcBef>
                <a:spcPts val="700"/>
              </a:spcBef>
              <a:buClr>
                <a:schemeClr val="tx2"/>
              </a:buClr>
              <a:buSzPct val="95000"/>
              <a:buFont typeface="Wingdings" pitchFamily="2" charset="2"/>
              <a:buChar char=""/>
            </a:pPr>
            <a:endParaRPr lang="en-US" sz="600" dirty="0"/>
          </a:p>
          <a:p>
            <a:pPr>
              <a:spcBef>
                <a:spcPts val="700"/>
              </a:spcBef>
              <a:buClr>
                <a:schemeClr val="tx2"/>
              </a:buClr>
              <a:buSzPct val="95000"/>
              <a:buFont typeface="Wingdings" pitchFamily="2" charset="2"/>
              <a:buChar char=""/>
            </a:pPr>
            <a:r>
              <a:rPr lang="en-US" sz="3000" dirty="0"/>
              <a:t>Proposal for </a:t>
            </a:r>
            <a:r>
              <a:rPr lang="en-US" sz="3000" dirty="0" smtClean="0"/>
              <a:t>scale up </a:t>
            </a:r>
            <a:r>
              <a:rPr lang="en-US" sz="3000" dirty="0"/>
              <a:t>being developed</a:t>
            </a:r>
          </a:p>
        </p:txBody>
      </p:sp>
      <p:graphicFrame>
        <p:nvGraphicFramePr>
          <p:cNvPr id="14" name="Chart 13"/>
          <p:cNvGraphicFramePr>
            <a:graphicFrameLocks/>
          </p:cNvGraphicFramePr>
          <p:nvPr>
            <p:extLst>
              <p:ext uri="{D42A27DB-BD31-4B8C-83A1-F6EECF244321}">
                <p14:modId xmlns:p14="http://schemas.microsoft.com/office/powerpoint/2010/main" xmlns="" val="3768664709"/>
              </p:ext>
            </p:extLst>
          </p:nvPr>
        </p:nvGraphicFramePr>
        <p:xfrm>
          <a:off x="2651905" y="2149166"/>
          <a:ext cx="3711601" cy="235278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Content Placeholder 2"/>
          <p:cNvSpPr>
            <a:spLocks/>
          </p:cNvSpPr>
          <p:nvPr/>
        </p:nvSpPr>
        <p:spPr bwMode="auto">
          <a:xfrm>
            <a:off x="900113" y="1227138"/>
            <a:ext cx="7215187"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11163" indent="-342900" eaLnBrk="0" hangingPunct="0">
              <a:spcBef>
                <a:spcPts val="700"/>
              </a:spcBef>
              <a:buClr>
                <a:srgbClr val="D6ECFF"/>
              </a:buClr>
              <a:buSzPct val="95000"/>
              <a:buFont typeface="Wingdings" pitchFamily="2" charset="2"/>
              <a:buChar char=""/>
            </a:pPr>
            <a:endParaRPr lang="en-US" sz="3000">
              <a:solidFill>
                <a:srgbClr val="FFFFFF"/>
              </a:solidFill>
              <a:latin typeface="Calibri" pitchFamily="34" charset="0"/>
            </a:endParaRPr>
          </a:p>
        </p:txBody>
      </p:sp>
      <p:sp>
        <p:nvSpPr>
          <p:cNvPr id="7" name="Title 1"/>
          <p:cNvSpPr txBox="1">
            <a:spLocks/>
          </p:cNvSpPr>
          <p:nvPr/>
        </p:nvSpPr>
        <p:spPr bwMode="auto">
          <a:xfrm>
            <a:off x="0" y="3512661"/>
            <a:ext cx="9144000" cy="27478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r>
              <a:rPr lang="en-US" sz="3000" dirty="0" smtClean="0">
                <a:cs typeface="Arial" pitchFamily="34" charset="0"/>
              </a:rPr>
              <a:t>Consortium </a:t>
            </a:r>
            <a:r>
              <a:rPr lang="en-US" sz="3000" dirty="0">
                <a:cs typeface="Arial" pitchFamily="34" charset="0"/>
              </a:rPr>
              <a:t>m</a:t>
            </a:r>
            <a:r>
              <a:rPr lang="en-US" sz="3000" dirty="0" smtClean="0">
                <a:cs typeface="Arial" pitchFamily="34" charset="0"/>
              </a:rPr>
              <a:t>eeting in October 2011</a:t>
            </a:r>
          </a:p>
          <a:p>
            <a:pPr>
              <a:spcBef>
                <a:spcPts val="700"/>
              </a:spcBef>
              <a:buClr>
                <a:schemeClr val="tx2"/>
              </a:buClr>
              <a:buSzPct val="95000"/>
              <a:buFont typeface="Wingdings" pitchFamily="2" charset="2"/>
              <a:buChar char=""/>
            </a:pPr>
            <a:endParaRPr lang="en-US" sz="600" dirty="0">
              <a:cs typeface="Arial" pitchFamily="34" charset="0"/>
            </a:endParaRPr>
          </a:p>
          <a:p>
            <a:pPr>
              <a:spcBef>
                <a:spcPts val="700"/>
              </a:spcBef>
              <a:buClr>
                <a:schemeClr val="tx2"/>
              </a:buClr>
              <a:buSzPct val="95000"/>
              <a:buFont typeface="Wingdings" pitchFamily="2" charset="2"/>
              <a:buChar char=""/>
            </a:pPr>
            <a:r>
              <a:rPr lang="en-US" sz="3000" dirty="0">
                <a:cs typeface="Arial" pitchFamily="34" charset="0"/>
              </a:rPr>
              <a:t>LINCS </a:t>
            </a:r>
            <a:r>
              <a:rPr lang="en-US" sz="3000" dirty="0" smtClean="0">
                <a:cs typeface="Arial" pitchFamily="34" charset="0"/>
              </a:rPr>
              <a:t>program </a:t>
            </a:r>
            <a:r>
              <a:rPr lang="en-US" sz="3000" dirty="0">
                <a:cs typeface="Arial" pitchFamily="34" charset="0"/>
              </a:rPr>
              <a:t>public </a:t>
            </a:r>
            <a:r>
              <a:rPr lang="en-US" sz="3000" dirty="0" smtClean="0">
                <a:cs typeface="Arial" pitchFamily="34" charset="0"/>
              </a:rPr>
              <a:t>web site now live</a:t>
            </a:r>
          </a:p>
          <a:p>
            <a:pPr>
              <a:spcBef>
                <a:spcPts val="700"/>
              </a:spcBef>
              <a:buClr>
                <a:schemeClr val="tx2"/>
              </a:buClr>
              <a:buSzPct val="95000"/>
              <a:buFont typeface="Wingdings" pitchFamily="2" charset="2"/>
              <a:buChar char=""/>
            </a:pPr>
            <a:endParaRPr lang="en-US" sz="600" dirty="0">
              <a:cs typeface="Arial" pitchFamily="34" charset="0"/>
            </a:endParaRPr>
          </a:p>
          <a:p>
            <a:pPr>
              <a:spcBef>
                <a:spcPts val="700"/>
              </a:spcBef>
              <a:buClr>
                <a:schemeClr val="tx2"/>
              </a:buClr>
              <a:buSzPct val="95000"/>
              <a:buFont typeface="Wingdings" pitchFamily="2" charset="2"/>
              <a:buChar char=""/>
            </a:pPr>
            <a:r>
              <a:rPr lang="en-US" sz="3000" dirty="0">
                <a:cs typeface="Arial" pitchFamily="34" charset="0"/>
              </a:rPr>
              <a:t>Bridge </a:t>
            </a:r>
            <a:r>
              <a:rPr lang="en-US" sz="3000" dirty="0" smtClean="0">
                <a:cs typeface="Arial" pitchFamily="34" charset="0"/>
              </a:rPr>
              <a:t>funding </a:t>
            </a:r>
            <a:r>
              <a:rPr lang="en-US" sz="3000" dirty="0">
                <a:cs typeface="Arial" pitchFamily="34" charset="0"/>
              </a:rPr>
              <a:t>p</a:t>
            </a:r>
            <a:r>
              <a:rPr lang="en-US" sz="3000" dirty="0" smtClean="0">
                <a:cs typeface="Arial" pitchFamily="34" charset="0"/>
              </a:rPr>
              <a:t>roposal </a:t>
            </a:r>
            <a:r>
              <a:rPr lang="en-US" sz="3000" dirty="0">
                <a:cs typeface="Arial" pitchFamily="34" charset="0"/>
              </a:rPr>
              <a:t>for </a:t>
            </a:r>
            <a:r>
              <a:rPr lang="en-US" sz="3000" dirty="0" smtClean="0">
                <a:cs typeface="Arial" pitchFamily="34" charset="0"/>
              </a:rPr>
              <a:t>Fiscal Year 2013</a:t>
            </a:r>
          </a:p>
          <a:p>
            <a:pPr>
              <a:spcBef>
                <a:spcPts val="700"/>
              </a:spcBef>
              <a:buClr>
                <a:schemeClr val="tx2"/>
              </a:buClr>
              <a:buSzPct val="95000"/>
              <a:buFont typeface="Wingdings" pitchFamily="2" charset="2"/>
              <a:buChar char=""/>
            </a:pPr>
            <a:endParaRPr lang="en-US" sz="600" dirty="0">
              <a:cs typeface="Arial" pitchFamily="34" charset="0"/>
            </a:endParaRPr>
          </a:p>
          <a:p>
            <a:pPr>
              <a:spcBef>
                <a:spcPts val="700"/>
              </a:spcBef>
              <a:buClr>
                <a:schemeClr val="tx2"/>
              </a:buClr>
              <a:buSzPct val="95000"/>
              <a:buFont typeface="Wingdings" pitchFamily="2" charset="2"/>
              <a:buChar char=""/>
            </a:pPr>
            <a:r>
              <a:rPr lang="en-US" sz="3000" dirty="0">
                <a:cs typeface="Arial" pitchFamily="34" charset="0"/>
              </a:rPr>
              <a:t>Data r</a:t>
            </a:r>
            <a:r>
              <a:rPr lang="en-US" sz="3000" dirty="0" smtClean="0">
                <a:cs typeface="Arial" pitchFamily="34" charset="0"/>
              </a:rPr>
              <a:t>elease </a:t>
            </a:r>
            <a:r>
              <a:rPr lang="en-US" sz="3000" dirty="0">
                <a:cs typeface="Arial" pitchFamily="34" charset="0"/>
              </a:rPr>
              <a:t>p</a:t>
            </a:r>
            <a:r>
              <a:rPr lang="en-US" sz="3000" dirty="0" smtClean="0">
                <a:cs typeface="Arial" pitchFamily="34" charset="0"/>
              </a:rPr>
              <a:t>olicy under </a:t>
            </a:r>
            <a:r>
              <a:rPr lang="en-US" sz="3000" dirty="0">
                <a:cs typeface="Arial" pitchFamily="34" charset="0"/>
              </a:rPr>
              <a:t>development</a:t>
            </a:r>
          </a:p>
          <a:p>
            <a:pPr>
              <a:spcBef>
                <a:spcPts val="700"/>
              </a:spcBef>
              <a:buClr>
                <a:schemeClr val="tx2"/>
              </a:buClr>
              <a:buSzPct val="95000"/>
              <a:buFont typeface="Wingdings" pitchFamily="2" charset="2"/>
              <a:buChar char=""/>
            </a:pPr>
            <a:endParaRPr lang="en-US" sz="2800" dirty="0">
              <a:cs typeface="Arial" pitchFamily="34" charset="0"/>
            </a:endParaRPr>
          </a:p>
          <a:p>
            <a:pPr>
              <a:spcBef>
                <a:spcPts val="700"/>
              </a:spcBef>
              <a:buClr>
                <a:schemeClr val="tx2"/>
              </a:buClr>
              <a:buSzPct val="95000"/>
              <a:buFont typeface="Wingdings" pitchFamily="2" charset="2"/>
              <a:buChar char=""/>
            </a:pPr>
            <a:endParaRPr lang="en-US" sz="2800" i="1" dirty="0">
              <a:cs typeface="Arial" pitchFamily="34" charset="0"/>
            </a:endParaRPr>
          </a:p>
          <a:p>
            <a:pPr>
              <a:spcBef>
                <a:spcPts val="700"/>
              </a:spcBef>
              <a:buClr>
                <a:schemeClr val="tx2"/>
              </a:buClr>
              <a:buSzPct val="95000"/>
            </a:pPr>
            <a:endParaRPr lang="en-US" sz="2800" dirty="0">
              <a:cs typeface="Arial" pitchFamily="34" charset="0"/>
            </a:endParaRPr>
          </a:p>
        </p:txBody>
      </p:sp>
      <p:sp>
        <p:nvSpPr>
          <p:cNvPr id="6" name="TextBox 5"/>
          <p:cNvSpPr txBox="1"/>
          <p:nvPr/>
        </p:nvSpPr>
        <p:spPr>
          <a:xfrm>
            <a:off x="7248525" y="6350000"/>
            <a:ext cx="1795684" cy="400110"/>
          </a:xfrm>
          <a:prstGeom prst="rect">
            <a:avLst/>
          </a:prstGeom>
          <a:noFill/>
        </p:spPr>
        <p:txBody>
          <a:bodyPr wrap="none">
            <a:spAutoFit/>
          </a:bodyPr>
          <a:lstStyle/>
          <a:p>
            <a:pPr fontAlgn="auto">
              <a:spcBef>
                <a:spcPts val="0"/>
              </a:spcBef>
              <a:spcAft>
                <a:spcPts val="0"/>
              </a:spcAft>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38</a:t>
            </a:r>
            <a:endParaRPr lang="en-US" sz="2000" dirty="0">
              <a:solidFill>
                <a:schemeClr val="accent4">
                  <a:lumMod val="40000"/>
                  <a:lumOff val="60000"/>
                </a:schemeClr>
              </a:solidFill>
              <a:latin typeface="Arial" charset="0"/>
            </a:endParaRPr>
          </a:p>
        </p:txBody>
      </p:sp>
      <p:pic>
        <p:nvPicPr>
          <p:cNvPr id="2055" name="Picture 8" descr="lincs portal.JPG"/>
          <p:cNvPicPr>
            <a:picLocks noChangeAspect="1"/>
          </p:cNvPicPr>
          <p:nvPr/>
        </p:nvPicPr>
        <p:blipFill>
          <a:blip r:embed="rId3" cstate="print"/>
          <a:srcRect l="1935" r="1290" b="8462"/>
          <a:stretch>
            <a:fillRect/>
          </a:stretch>
        </p:blipFill>
        <p:spPr bwMode="auto">
          <a:xfrm>
            <a:off x="3188194" y="1317893"/>
            <a:ext cx="2767612" cy="1957456"/>
          </a:xfrm>
          <a:prstGeom prst="roundRect">
            <a:avLst>
              <a:gd name="adj" fmla="val 8594"/>
            </a:avLst>
          </a:prstGeom>
          <a:solidFill>
            <a:srgbClr val="FFFFFF">
              <a:shade val="85000"/>
            </a:srgbClr>
          </a:solidFill>
          <a:ln>
            <a:noFill/>
          </a:ln>
          <a:effectLst/>
        </p:spPr>
      </p:pic>
      <p:sp>
        <p:nvSpPr>
          <p:cNvPr id="70662" name="Text Box 14"/>
          <p:cNvSpPr txBox="1">
            <a:spLocks noChangeArrowheads="1"/>
          </p:cNvSpPr>
          <p:nvPr/>
        </p:nvSpPr>
        <p:spPr bwMode="auto">
          <a:xfrm>
            <a:off x="0" y="65088"/>
            <a:ext cx="9144000" cy="108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lnSpc>
                <a:spcPct val="90000"/>
              </a:lnSpc>
            </a:pPr>
            <a:r>
              <a:rPr lang="en-US" sz="3600" dirty="0">
                <a:solidFill>
                  <a:srgbClr val="FFFF00"/>
                </a:solidFill>
              </a:rPr>
              <a:t>Library of Integrated Network-based</a:t>
            </a:r>
            <a:br>
              <a:rPr lang="en-US" sz="3600" dirty="0">
                <a:solidFill>
                  <a:srgbClr val="FFFF00"/>
                </a:solidFill>
              </a:rPr>
            </a:br>
            <a:r>
              <a:rPr lang="en-US" sz="3600" dirty="0">
                <a:solidFill>
                  <a:srgbClr val="FFFF00"/>
                </a:solidFill>
              </a:rPr>
              <a:t>Cellular Signatures (LINCS)</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6" descr="http://t0.gstatic.com/images?q=tbn:ANd9GcS9G2ls5o3lRo2YfuXQckLyh4Ox4oK8MR3WqJX4b8oCV2vfIJj9"/>
          <p:cNvPicPr>
            <a:picLocks noChangeAspect="1" noChangeArrowheads="1"/>
          </p:cNvPicPr>
          <p:nvPr/>
        </p:nvPicPr>
        <p:blipFill>
          <a:blip r:embed="rId3" cstate="print"/>
          <a:srcRect/>
          <a:stretch>
            <a:fillRect/>
          </a:stretch>
        </p:blipFill>
        <p:spPr bwMode="auto">
          <a:xfrm>
            <a:off x="6087331" y="1045395"/>
            <a:ext cx="2755044" cy="3758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1683" name="Title 1"/>
          <p:cNvSpPr txBox="1">
            <a:spLocks/>
          </p:cNvSpPr>
          <p:nvPr/>
        </p:nvSpPr>
        <p:spPr bwMode="auto">
          <a:xfrm>
            <a:off x="0" y="2767013"/>
            <a:ext cx="4648200" cy="2036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endParaRPr lang="en-US" sz="3000">
              <a:latin typeface="Calibri" pitchFamily="34" charset="0"/>
              <a:cs typeface="Arial" pitchFamily="34" charset="0"/>
            </a:endParaRPr>
          </a:p>
        </p:txBody>
      </p:sp>
      <p:sp>
        <p:nvSpPr>
          <p:cNvPr id="71684" name="Title 1"/>
          <p:cNvSpPr txBox="1">
            <a:spLocks/>
          </p:cNvSpPr>
          <p:nvPr/>
        </p:nvSpPr>
        <p:spPr bwMode="auto">
          <a:xfrm>
            <a:off x="0" y="5511800"/>
            <a:ext cx="8842375"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endParaRPr lang="en-US" sz="3000">
              <a:latin typeface="Calibri" pitchFamily="34" charset="0"/>
              <a:cs typeface="Arial" pitchFamily="34" charset="0"/>
            </a:endParaRPr>
          </a:p>
        </p:txBody>
      </p:sp>
      <p:sp>
        <p:nvSpPr>
          <p:cNvPr id="12" name="TextBox 11"/>
          <p:cNvSpPr txBox="1"/>
          <p:nvPr/>
        </p:nvSpPr>
        <p:spPr>
          <a:xfrm>
            <a:off x="7240588" y="6350000"/>
            <a:ext cx="1795684" cy="400110"/>
          </a:xfrm>
          <a:prstGeom prst="rect">
            <a:avLst/>
          </a:prstGeom>
          <a:noFill/>
        </p:spPr>
        <p:txBody>
          <a:bodyPr wrap="none">
            <a:spAutoFit/>
          </a:bodyPr>
          <a:lstStyle/>
          <a:p>
            <a:pPr fontAlgn="auto">
              <a:spcBef>
                <a:spcPts val="0"/>
              </a:spcBef>
              <a:spcAft>
                <a:spcPts val="0"/>
              </a:spcAft>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39</a:t>
            </a:r>
            <a:endParaRPr lang="en-US" sz="2000" dirty="0">
              <a:solidFill>
                <a:schemeClr val="accent4">
                  <a:lumMod val="40000"/>
                  <a:lumOff val="60000"/>
                </a:schemeClr>
              </a:solidFill>
              <a:latin typeface="Arial" charset="0"/>
            </a:endParaRPr>
          </a:p>
        </p:txBody>
      </p:sp>
      <p:sp>
        <p:nvSpPr>
          <p:cNvPr id="9" name="Title 1"/>
          <p:cNvSpPr txBox="1">
            <a:spLocks/>
          </p:cNvSpPr>
          <p:nvPr/>
        </p:nvSpPr>
        <p:spPr>
          <a:xfrm>
            <a:off x="0" y="94596"/>
            <a:ext cx="9144000" cy="774700"/>
          </a:xfrm>
          <a:prstGeom prst="rect">
            <a:avLst/>
          </a:prstGeom>
        </p:spPr>
        <p:txBody>
          <a:bodyPr/>
          <a:lstStyle/>
          <a:p>
            <a:pPr algn="ctr" eaLnBrk="0" hangingPunct="0">
              <a:defRPr/>
            </a:pPr>
            <a:r>
              <a:rPr lang="en-US" sz="3600" spc="-100" dirty="0">
                <a:solidFill>
                  <a:srgbClr val="FFFF00"/>
                </a:solidFill>
                <a:ea typeface="+mj-ea"/>
                <a:cs typeface="Arial" pitchFamily="34" charset="0"/>
              </a:rPr>
              <a:t>Protein Capture Reagents Program </a:t>
            </a:r>
            <a:endParaRPr lang="en-US" sz="3600" b="0" spc="-100" dirty="0">
              <a:solidFill>
                <a:srgbClr val="FFFF00"/>
              </a:solidFill>
              <a:ea typeface="+mj-ea"/>
              <a:cs typeface="Arial" pitchFamily="34" charset="0"/>
            </a:endParaRPr>
          </a:p>
        </p:txBody>
      </p:sp>
      <p:sp>
        <p:nvSpPr>
          <p:cNvPr id="71687" name="Title 1"/>
          <p:cNvSpPr txBox="1">
            <a:spLocks/>
          </p:cNvSpPr>
          <p:nvPr/>
        </p:nvSpPr>
        <p:spPr bwMode="auto">
          <a:xfrm>
            <a:off x="0" y="1802278"/>
            <a:ext cx="6087331" cy="429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868363"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tabLst>
                <a:tab pos="630238" algn="l"/>
              </a:tabLst>
            </a:pPr>
            <a:r>
              <a:rPr lang="en-US" sz="2800" dirty="0">
                <a:cs typeface="Arial" pitchFamily="34" charset="0"/>
              </a:rPr>
              <a:t>Protein Capture Consortium </a:t>
            </a:r>
            <a:r>
              <a:rPr lang="en-US" sz="2800" dirty="0" smtClean="0">
                <a:cs typeface="Arial" pitchFamily="34" charset="0"/>
              </a:rPr>
              <a:t>	meeting in December</a:t>
            </a:r>
            <a:endParaRPr lang="en-US" sz="2800" dirty="0">
              <a:cs typeface="Arial" pitchFamily="34" charset="0"/>
            </a:endParaRPr>
          </a:p>
          <a:p>
            <a:pPr marL="981075" lvl="1" indent="-4763">
              <a:spcBef>
                <a:spcPts val="700"/>
              </a:spcBef>
              <a:buClr>
                <a:schemeClr val="tx2"/>
              </a:buClr>
              <a:buSzPct val="95000"/>
              <a:buFont typeface="Wingdings" pitchFamily="2" charset="2"/>
              <a:buChar char="Ø"/>
            </a:pPr>
            <a:r>
              <a:rPr lang="en-US" sz="2800" dirty="0" smtClean="0">
                <a:cs typeface="Arial" pitchFamily="34" charset="0"/>
              </a:rPr>
              <a:t> Working </a:t>
            </a:r>
            <a:r>
              <a:rPr lang="en-US" sz="2800" dirty="0">
                <a:cs typeface="Arial" pitchFamily="34" charset="0"/>
              </a:rPr>
              <a:t>g</a:t>
            </a:r>
            <a:r>
              <a:rPr lang="en-US" sz="2800" dirty="0" smtClean="0">
                <a:cs typeface="Arial" pitchFamily="34" charset="0"/>
              </a:rPr>
              <a:t>roups formed</a:t>
            </a:r>
            <a:endParaRPr lang="en-US" sz="2800" dirty="0">
              <a:cs typeface="Arial" pitchFamily="34" charset="0"/>
            </a:endParaRPr>
          </a:p>
          <a:p>
            <a:pPr marL="981075" lvl="1" indent="-4763">
              <a:spcBef>
                <a:spcPts val="700"/>
              </a:spcBef>
              <a:buClr>
                <a:schemeClr val="tx2"/>
              </a:buClr>
              <a:buSzPct val="95000"/>
              <a:buFont typeface="Wingdings" pitchFamily="2" charset="2"/>
              <a:buChar char="Ø"/>
              <a:tabLst>
                <a:tab pos="1608138" algn="l"/>
              </a:tabLst>
            </a:pPr>
            <a:r>
              <a:rPr lang="en-US" sz="2800" dirty="0">
                <a:cs typeface="Arial" pitchFamily="34" charset="0"/>
              </a:rPr>
              <a:t> </a:t>
            </a:r>
            <a:r>
              <a:rPr lang="en-US" sz="2800" dirty="0" smtClean="0">
                <a:cs typeface="Arial" pitchFamily="34" charset="0"/>
              </a:rPr>
              <a:t>Development </a:t>
            </a:r>
            <a:r>
              <a:rPr lang="en-US" sz="2800" dirty="0">
                <a:cs typeface="Arial" pitchFamily="34" charset="0"/>
              </a:rPr>
              <a:t>of public </a:t>
            </a:r>
            <a:r>
              <a:rPr lang="en-US" sz="2800" dirty="0" smtClean="0">
                <a:cs typeface="Arial" pitchFamily="34" charset="0"/>
              </a:rPr>
              <a:t>	portal</a:t>
            </a:r>
            <a:endParaRPr lang="en-US" sz="2800" dirty="0">
              <a:cs typeface="Arial" pitchFamily="34" charset="0"/>
            </a:endParaRPr>
          </a:p>
          <a:p>
            <a:pPr>
              <a:spcBef>
                <a:spcPts val="700"/>
              </a:spcBef>
              <a:buClr>
                <a:schemeClr val="tx2"/>
              </a:buClr>
              <a:buSzPct val="95000"/>
              <a:buFont typeface="Wingdings" pitchFamily="2" charset="2"/>
              <a:buChar char=""/>
            </a:pPr>
            <a:endParaRPr lang="en-US" sz="2800" dirty="0" smtClean="0">
              <a:cs typeface="Arial" pitchFamily="34" charset="0"/>
            </a:endParaRPr>
          </a:p>
          <a:p>
            <a:pPr>
              <a:spcBef>
                <a:spcPts val="700"/>
              </a:spcBef>
              <a:buClr>
                <a:schemeClr val="tx2"/>
              </a:buClr>
              <a:buSzPct val="95000"/>
              <a:buFont typeface="Wingdings" pitchFamily="2" charset="2"/>
              <a:buChar char=""/>
              <a:tabLst>
                <a:tab pos="630238" algn="l"/>
              </a:tabLst>
            </a:pPr>
            <a:r>
              <a:rPr lang="en-US" sz="2800" dirty="0" smtClean="0">
                <a:cs typeface="Arial" pitchFamily="34" charset="0"/>
              </a:rPr>
              <a:t>External </a:t>
            </a:r>
            <a:r>
              <a:rPr lang="en-US" sz="2800" dirty="0">
                <a:cs typeface="Arial" pitchFamily="34" charset="0"/>
              </a:rPr>
              <a:t>Scientific Panel </a:t>
            </a:r>
            <a:r>
              <a:rPr lang="en-US" sz="2800" dirty="0" smtClean="0">
                <a:cs typeface="Arial" pitchFamily="34" charset="0"/>
              </a:rPr>
              <a:t>	established </a:t>
            </a:r>
            <a:r>
              <a:rPr lang="en-US" sz="2800" dirty="0">
                <a:cs typeface="Arial" pitchFamily="34" charset="0"/>
              </a:rPr>
              <a:t>for the program</a:t>
            </a:r>
          </a:p>
          <a:p>
            <a:pPr>
              <a:spcBef>
                <a:spcPts val="700"/>
              </a:spcBef>
              <a:buClr>
                <a:schemeClr val="tx2"/>
              </a:buClr>
              <a:buSzPct val="95000"/>
              <a:buFont typeface="Wingdings" pitchFamily="2" charset="2"/>
              <a:buChar char=""/>
            </a:pPr>
            <a:endParaRPr lang="en-US" sz="2800" dirty="0">
              <a:cs typeface="Arial" pitchFamily="34" charset="0"/>
            </a:endParaRPr>
          </a:p>
          <a:p>
            <a:pPr>
              <a:spcBef>
                <a:spcPts val="700"/>
              </a:spcBef>
              <a:buClr>
                <a:schemeClr val="tx2"/>
              </a:buClr>
              <a:buSzPct val="95000"/>
              <a:buFont typeface="Wingdings" pitchFamily="2" charset="2"/>
              <a:buChar char=""/>
            </a:pPr>
            <a:endParaRPr lang="en-US" sz="2800" i="1" dirty="0">
              <a:cs typeface="Arial" pitchFamily="34" charset="0"/>
            </a:endParaRPr>
          </a:p>
          <a:p>
            <a:pPr>
              <a:spcBef>
                <a:spcPts val="700"/>
              </a:spcBef>
              <a:buClr>
                <a:schemeClr val="tx2"/>
              </a:buClr>
              <a:buSzPct val="95000"/>
            </a:pPr>
            <a:endParaRPr lang="en-US" sz="2800" dirty="0">
              <a:cs typeface="Arial"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687">
                                            <p:txEl>
                                              <p:pRg st="0" end="0"/>
                                            </p:txEl>
                                          </p:spTgt>
                                        </p:tgtEl>
                                        <p:attrNameLst>
                                          <p:attrName>style.visibility</p:attrName>
                                        </p:attrNameLst>
                                      </p:cBhvr>
                                      <p:to>
                                        <p:strVal val="visible"/>
                                      </p:to>
                                    </p:set>
                                  </p:childTnLst>
                                </p:cTn>
                              </p:par>
                            </p:childTnLst>
                          </p:cTn>
                        </p:par>
                        <p:par>
                          <p:cTn id="7" fill="hold" nodeType="withGroup">
                            <p:stCondLst>
                              <p:cond delay="0"/>
                            </p:stCondLst>
                            <p:childTnLst>
                              <p:par>
                                <p:cTn id="8" presetID="1" presetClass="entr" presetSubtype="0" fill="hold" nodeType="afterEffect">
                                  <p:stCondLst>
                                    <p:cond delay="500"/>
                                  </p:stCondLst>
                                  <p:childTnLst>
                                    <p:set>
                                      <p:cBhvr>
                                        <p:cTn id="9" dur="1" fill="hold">
                                          <p:stCondLst>
                                            <p:cond delay="0"/>
                                          </p:stCondLst>
                                        </p:cTn>
                                        <p:tgtEl>
                                          <p:spTgt spid="71687">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71687">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716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4"/>
          <p:cNvSpPr txBox="1">
            <a:spLocks noChangeArrowheads="1"/>
          </p:cNvSpPr>
          <p:nvPr/>
        </p:nvSpPr>
        <p:spPr bwMode="auto">
          <a:xfrm>
            <a:off x="0" y="78830"/>
            <a:ext cx="9144000" cy="108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lnSpc>
                <a:spcPct val="90000"/>
              </a:lnSpc>
            </a:pPr>
            <a:r>
              <a:rPr lang="en-US" sz="3600" dirty="0">
                <a:solidFill>
                  <a:srgbClr val="FFFF00"/>
                </a:solidFill>
                <a:cs typeface="Arial" pitchFamily="34" charset="0"/>
              </a:rPr>
              <a:t>Human Heredity and Health </a:t>
            </a:r>
          </a:p>
          <a:p>
            <a:pPr algn="ctr">
              <a:lnSpc>
                <a:spcPct val="90000"/>
              </a:lnSpc>
            </a:pPr>
            <a:r>
              <a:rPr lang="en-US" sz="3600" dirty="0">
                <a:solidFill>
                  <a:srgbClr val="FFFF00"/>
                </a:solidFill>
                <a:cs typeface="Arial" pitchFamily="34" charset="0"/>
              </a:rPr>
              <a:t>in Africa (H3Africa)</a:t>
            </a:r>
          </a:p>
        </p:txBody>
      </p:sp>
      <p:pic>
        <p:nvPicPr>
          <p:cNvPr id="7270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57023" y="101055"/>
            <a:ext cx="1284287" cy="1339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8" name="TextBox 5"/>
          <p:cNvSpPr txBox="1">
            <a:spLocks noChangeArrowheads="1"/>
          </p:cNvSpPr>
          <p:nvPr/>
        </p:nvSpPr>
        <p:spPr bwMode="auto">
          <a:xfrm>
            <a:off x="7243763" y="6359525"/>
            <a:ext cx="179568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a:solidFill>
                  <a:srgbClr val="8BE6FF"/>
                </a:solidFill>
              </a:rPr>
              <a:t>Document </a:t>
            </a:r>
            <a:r>
              <a:rPr lang="en-US" sz="2000" dirty="0" smtClean="0">
                <a:solidFill>
                  <a:srgbClr val="8BE6FF"/>
                </a:solidFill>
              </a:rPr>
              <a:t>40</a:t>
            </a:r>
            <a:endParaRPr lang="en-US" sz="2000" dirty="0">
              <a:solidFill>
                <a:srgbClr val="8BE6FF"/>
              </a:solidFill>
            </a:endParaRPr>
          </a:p>
        </p:txBody>
      </p:sp>
      <p:pic>
        <p:nvPicPr>
          <p:cNvPr id="72709"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289" y="85289"/>
            <a:ext cx="1284287" cy="13391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252248" y="1380907"/>
            <a:ext cx="8833015" cy="516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868363"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r>
              <a:rPr lang="en-US" sz="3000" dirty="0">
                <a:cs typeface="Arial" pitchFamily="34" charset="0"/>
              </a:rPr>
              <a:t>Applications for </a:t>
            </a:r>
            <a:r>
              <a:rPr lang="en-US" sz="3000" dirty="0" smtClean="0">
                <a:cs typeface="Arial" pitchFamily="34" charset="0"/>
              </a:rPr>
              <a:t>four </a:t>
            </a:r>
            <a:r>
              <a:rPr lang="en-US" sz="3000" dirty="0">
                <a:cs typeface="Arial" pitchFamily="34" charset="0"/>
              </a:rPr>
              <a:t>RFAs (centers, </a:t>
            </a:r>
            <a:r>
              <a:rPr lang="en-US" sz="3000" dirty="0" smtClean="0">
                <a:cs typeface="Arial" pitchFamily="34" charset="0"/>
              </a:rPr>
              <a:t>	research </a:t>
            </a:r>
            <a:r>
              <a:rPr lang="en-US" sz="3000" dirty="0">
                <a:cs typeface="Arial" pitchFamily="34" charset="0"/>
              </a:rPr>
              <a:t>projects, </a:t>
            </a:r>
            <a:r>
              <a:rPr lang="en-US" sz="3000" dirty="0" err="1" smtClean="0">
                <a:cs typeface="Arial" pitchFamily="34" charset="0"/>
              </a:rPr>
              <a:t>biorepositories</a:t>
            </a:r>
            <a:r>
              <a:rPr lang="en-US" sz="3000" dirty="0" smtClean="0">
                <a:cs typeface="Arial" pitchFamily="34" charset="0"/>
              </a:rPr>
              <a:t>, </a:t>
            </a:r>
            <a:r>
              <a:rPr lang="en-US" sz="3000" dirty="0">
                <a:cs typeface="Arial" pitchFamily="34" charset="0"/>
              </a:rPr>
              <a:t>and </a:t>
            </a:r>
            <a:r>
              <a:rPr lang="en-US" sz="3000" dirty="0" smtClean="0">
                <a:cs typeface="Arial" pitchFamily="34" charset="0"/>
              </a:rPr>
              <a:t>	bioinformatics </a:t>
            </a:r>
            <a:r>
              <a:rPr lang="en-US" sz="3000" dirty="0">
                <a:cs typeface="Arial" pitchFamily="34" charset="0"/>
              </a:rPr>
              <a:t>network) received in </a:t>
            </a:r>
            <a:r>
              <a:rPr lang="en-US" sz="3000" dirty="0" smtClean="0">
                <a:cs typeface="Arial" pitchFamily="34" charset="0"/>
              </a:rPr>
              <a:t>	December; excellent response</a:t>
            </a:r>
            <a:endParaRPr lang="en-US" sz="3000" dirty="0">
              <a:solidFill>
                <a:srgbClr val="FFFF00"/>
              </a:solidFill>
              <a:cs typeface="Arial" pitchFamily="34" charset="0"/>
            </a:endParaRPr>
          </a:p>
          <a:p>
            <a:pPr>
              <a:spcBef>
                <a:spcPts val="700"/>
              </a:spcBef>
              <a:buClr>
                <a:schemeClr val="tx2"/>
              </a:buClr>
              <a:buSzPct val="95000"/>
              <a:buFont typeface="Wingdings" pitchFamily="2" charset="2"/>
              <a:buChar char=""/>
            </a:pPr>
            <a:r>
              <a:rPr lang="en-US" sz="3000" dirty="0" smtClean="0">
                <a:cs typeface="Arial" pitchFamily="34" charset="0"/>
              </a:rPr>
              <a:t>Review of applications: March </a:t>
            </a:r>
            <a:r>
              <a:rPr lang="en-US" sz="3000" dirty="0" smtClean="0">
                <a:cs typeface="Arial" pitchFamily="34" charset="0"/>
                <a:sym typeface="Wingdings" pitchFamily="2" charset="2"/>
              </a:rPr>
              <a:t> May</a:t>
            </a:r>
            <a:endParaRPr lang="en-US" sz="3000" dirty="0">
              <a:cs typeface="Arial" pitchFamily="34" charset="0"/>
            </a:endParaRPr>
          </a:p>
          <a:p>
            <a:pPr>
              <a:spcBef>
                <a:spcPts val="700"/>
              </a:spcBef>
              <a:buClr>
                <a:schemeClr val="tx2"/>
              </a:buClr>
              <a:buSzPct val="95000"/>
              <a:buFont typeface="Wingdings" pitchFamily="2" charset="2"/>
              <a:buChar char=""/>
            </a:pPr>
            <a:r>
              <a:rPr lang="en-US" sz="3000" dirty="0" err="1" smtClean="0">
                <a:cs typeface="Arial" pitchFamily="34" charset="0"/>
              </a:rPr>
              <a:t>Biorepository</a:t>
            </a:r>
            <a:r>
              <a:rPr lang="en-US" sz="3000" dirty="0" smtClean="0">
                <a:cs typeface="Arial" pitchFamily="34" charset="0"/>
              </a:rPr>
              <a:t> </a:t>
            </a:r>
            <a:r>
              <a:rPr lang="en-US" sz="3000" dirty="0">
                <a:cs typeface="Arial" pitchFamily="34" charset="0"/>
              </a:rPr>
              <a:t>RFA </a:t>
            </a:r>
            <a:r>
              <a:rPr lang="en-US" sz="3000" dirty="0" smtClean="0">
                <a:cs typeface="Arial" pitchFamily="34" charset="0"/>
              </a:rPr>
              <a:t>re-issued</a:t>
            </a:r>
            <a:endParaRPr lang="en-US" sz="3000" dirty="0">
              <a:cs typeface="Arial" pitchFamily="34" charset="0"/>
            </a:endParaRPr>
          </a:p>
          <a:p>
            <a:pPr defTabSz="741363">
              <a:spcBef>
                <a:spcPts val="700"/>
              </a:spcBef>
              <a:buClr>
                <a:schemeClr val="tx2"/>
              </a:buClr>
              <a:buSzPct val="95000"/>
              <a:buFont typeface="Wingdings" pitchFamily="2" charset="2"/>
              <a:buChar char=""/>
            </a:pPr>
            <a:r>
              <a:rPr lang="en-US" sz="3000" dirty="0" err="1" smtClean="0">
                <a:cs typeface="Arial" pitchFamily="34" charset="0"/>
              </a:rPr>
              <a:t>Wellcome</a:t>
            </a:r>
            <a:r>
              <a:rPr lang="en-US" sz="3000" dirty="0" smtClean="0">
                <a:cs typeface="Arial" pitchFamily="34" charset="0"/>
              </a:rPr>
              <a:t> </a:t>
            </a:r>
            <a:r>
              <a:rPr lang="en-US" sz="3000" dirty="0">
                <a:cs typeface="Arial" pitchFamily="34" charset="0"/>
              </a:rPr>
              <a:t>Trust application process </a:t>
            </a:r>
            <a:r>
              <a:rPr lang="en-US" sz="3000" dirty="0" smtClean="0">
                <a:cs typeface="Arial" pitchFamily="34" charset="0"/>
              </a:rPr>
              <a:t>	proceeding </a:t>
            </a:r>
            <a:r>
              <a:rPr lang="en-US" sz="3000" dirty="0">
                <a:cs typeface="Arial" pitchFamily="34" charset="0"/>
              </a:rPr>
              <a:t>well and on </a:t>
            </a:r>
            <a:r>
              <a:rPr lang="en-US" sz="3000" dirty="0" smtClean="0">
                <a:cs typeface="Arial" pitchFamily="34" charset="0"/>
              </a:rPr>
              <a:t>similar timeline</a:t>
            </a:r>
          </a:p>
          <a:p>
            <a:pPr defTabSz="741363">
              <a:spcBef>
                <a:spcPts val="700"/>
              </a:spcBef>
              <a:buClr>
                <a:schemeClr val="tx2"/>
              </a:buClr>
              <a:buSzPct val="95000"/>
              <a:buFont typeface="Wingdings" pitchFamily="2" charset="2"/>
              <a:buChar char=""/>
            </a:pPr>
            <a:r>
              <a:rPr lang="en-US" sz="3000" dirty="0" smtClean="0">
                <a:cs typeface="Arial" pitchFamily="34" charset="0"/>
              </a:rPr>
              <a:t>Ethics and Genomics Research in Africa 	(EAGER-Africa) Meeting in November 2011</a:t>
            </a:r>
            <a:endParaRPr lang="en-US" sz="3000"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14"/>
          <p:cNvSpPr txBox="1">
            <a:spLocks noChangeArrowheads="1"/>
          </p:cNvSpPr>
          <p:nvPr/>
        </p:nvSpPr>
        <p:spPr bwMode="auto">
          <a:xfrm>
            <a:off x="0" y="94317"/>
            <a:ext cx="9144000"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lnSpc>
                <a:spcPct val="90000"/>
              </a:lnSpc>
            </a:pPr>
            <a:r>
              <a:rPr lang="en-US" sz="3600" dirty="0">
                <a:solidFill>
                  <a:srgbClr val="FFFF00"/>
                </a:solidFill>
                <a:cs typeface="Arial" pitchFamily="34" charset="0"/>
              </a:rPr>
              <a:t>Single Cell Analysis RFAs Issued</a:t>
            </a:r>
          </a:p>
        </p:txBody>
      </p:sp>
      <p:sp>
        <p:nvSpPr>
          <p:cNvPr id="6" name="TextBox 5"/>
          <p:cNvSpPr txBox="1"/>
          <p:nvPr/>
        </p:nvSpPr>
        <p:spPr>
          <a:xfrm>
            <a:off x="7243763" y="6359525"/>
            <a:ext cx="1795684" cy="400110"/>
          </a:xfrm>
          <a:prstGeom prst="rect">
            <a:avLst/>
          </a:prstGeom>
          <a:noFill/>
        </p:spPr>
        <p:txBody>
          <a:bodyPr wrap="none">
            <a:spAutoFit/>
          </a:bodyPr>
          <a:lstStyle/>
          <a:p>
            <a:pPr>
              <a:defRPr/>
            </a:pPr>
            <a:r>
              <a:rPr lang="en-US" sz="2000" dirty="0">
                <a:solidFill>
                  <a:schemeClr val="accent4">
                    <a:lumMod val="40000"/>
                    <a:lumOff val="60000"/>
                  </a:schemeClr>
                </a:solidFill>
              </a:rPr>
              <a:t>Document </a:t>
            </a:r>
            <a:r>
              <a:rPr lang="en-US" sz="2000" dirty="0" smtClean="0">
                <a:solidFill>
                  <a:schemeClr val="accent4">
                    <a:lumMod val="40000"/>
                    <a:lumOff val="60000"/>
                  </a:schemeClr>
                </a:solidFill>
              </a:rPr>
              <a:t>41</a:t>
            </a:r>
            <a:endParaRPr lang="en-US" sz="2000" dirty="0">
              <a:solidFill>
                <a:schemeClr val="accent4">
                  <a:lumMod val="40000"/>
                  <a:lumOff val="60000"/>
                </a:schemeClr>
              </a:solidFill>
            </a:endParaRPr>
          </a:p>
        </p:txBody>
      </p:sp>
      <p:pic>
        <p:nvPicPr>
          <p:cNvPr id="9" name="Picture 8"/>
          <p:cNvPicPr>
            <a:picLocks noChangeAspect="1" noChangeArrowheads="1"/>
          </p:cNvPicPr>
          <p:nvPr/>
        </p:nvPicPr>
        <p:blipFill>
          <a:blip r:embed="rId3" cstate="print"/>
          <a:srcRect/>
          <a:stretch>
            <a:fillRect/>
          </a:stretch>
        </p:blipFill>
        <p:spPr bwMode="auto">
          <a:xfrm rot="5400000">
            <a:off x="3624421" y="581579"/>
            <a:ext cx="1821736" cy="2280594"/>
          </a:xfrm>
          <a:prstGeom prst="roundRect">
            <a:avLst>
              <a:gd name="adj" fmla="val 8594"/>
            </a:avLst>
          </a:prstGeom>
          <a:solidFill>
            <a:srgbClr val="FFFFFF">
              <a:shade val="85000"/>
            </a:srgbClr>
          </a:solidFill>
          <a:ln>
            <a:noFill/>
          </a:ln>
          <a:effectLst/>
        </p:spPr>
      </p:pic>
      <p:sp>
        <p:nvSpPr>
          <p:cNvPr id="7" name="Title 1"/>
          <p:cNvSpPr txBox="1">
            <a:spLocks/>
          </p:cNvSpPr>
          <p:nvPr/>
        </p:nvSpPr>
        <p:spPr bwMode="auto">
          <a:xfrm>
            <a:off x="0" y="2676975"/>
            <a:ext cx="8889843" cy="3865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r>
              <a:rPr lang="en-US" sz="2800" dirty="0"/>
              <a:t>Studies to </a:t>
            </a:r>
            <a:r>
              <a:rPr lang="en-US" sz="2800" dirty="0" smtClean="0"/>
              <a:t>Evaluate Cellular </a:t>
            </a:r>
            <a:r>
              <a:rPr lang="en-US" sz="2800" dirty="0"/>
              <a:t>H</a:t>
            </a:r>
            <a:r>
              <a:rPr lang="en-US" sz="2800" dirty="0" smtClean="0"/>
              <a:t>eterogeneity </a:t>
            </a:r>
            <a:r>
              <a:rPr lang="en-US" sz="2800" dirty="0"/>
              <a:t>using </a:t>
            </a:r>
            <a:r>
              <a:rPr lang="en-US" sz="2800" dirty="0" smtClean="0"/>
              <a:t>	Transcriptional </a:t>
            </a:r>
            <a:r>
              <a:rPr lang="en-US" sz="2800" dirty="0"/>
              <a:t>P</a:t>
            </a:r>
            <a:r>
              <a:rPr lang="en-US" sz="2800" dirty="0" smtClean="0"/>
              <a:t>rofiling </a:t>
            </a:r>
            <a:r>
              <a:rPr lang="en-US" sz="2800" dirty="0"/>
              <a:t>of </a:t>
            </a:r>
            <a:r>
              <a:rPr lang="en-US" sz="2800" dirty="0" smtClean="0"/>
              <a:t>Single </a:t>
            </a:r>
            <a:r>
              <a:rPr lang="en-US" sz="2800" dirty="0"/>
              <a:t>C</a:t>
            </a:r>
            <a:r>
              <a:rPr lang="en-US" sz="2800" dirty="0" smtClean="0"/>
              <a:t>ells </a:t>
            </a:r>
            <a:r>
              <a:rPr lang="en-US" sz="2800" dirty="0"/>
              <a:t>(U01) </a:t>
            </a:r>
            <a:endParaRPr lang="en-US" sz="2800" dirty="0" smtClean="0"/>
          </a:p>
          <a:p>
            <a:pPr>
              <a:spcBef>
                <a:spcPts val="700"/>
              </a:spcBef>
              <a:buClr>
                <a:schemeClr val="tx2"/>
              </a:buClr>
              <a:buSzPct val="95000"/>
              <a:buFont typeface="Wingdings" pitchFamily="2" charset="2"/>
              <a:buChar char=""/>
            </a:pPr>
            <a:r>
              <a:rPr lang="en-US" sz="2800" dirty="0" smtClean="0"/>
              <a:t>Exceptionally </a:t>
            </a:r>
            <a:r>
              <a:rPr lang="en-US" sz="2800" dirty="0"/>
              <a:t>Innovative Tools and Technologies </a:t>
            </a:r>
            <a:r>
              <a:rPr lang="en-US" sz="2800" dirty="0" smtClean="0"/>
              <a:t>	for </a:t>
            </a:r>
            <a:r>
              <a:rPr lang="en-US" sz="2800" dirty="0"/>
              <a:t>Single Cell </a:t>
            </a:r>
            <a:r>
              <a:rPr lang="en-US" sz="2800" dirty="0" smtClean="0"/>
              <a:t>Analysis </a:t>
            </a:r>
            <a:r>
              <a:rPr lang="en-US" sz="2800" dirty="0"/>
              <a:t>(R21)</a:t>
            </a:r>
            <a:r>
              <a:rPr lang="en-US" sz="2800" dirty="0">
                <a:solidFill>
                  <a:srgbClr val="66FF33"/>
                </a:solidFill>
              </a:rPr>
              <a:t> </a:t>
            </a:r>
          </a:p>
          <a:p>
            <a:pPr>
              <a:spcBef>
                <a:spcPts val="700"/>
              </a:spcBef>
              <a:buClr>
                <a:schemeClr val="tx2"/>
              </a:buClr>
              <a:buSzPct val="95000"/>
              <a:buFont typeface="Wingdings" pitchFamily="2" charset="2"/>
              <a:buChar char=""/>
            </a:pPr>
            <a:r>
              <a:rPr lang="en-US" sz="2800" dirty="0"/>
              <a:t>Accelerating the Integration and Translation of </a:t>
            </a:r>
            <a:r>
              <a:rPr lang="en-US" sz="2800" dirty="0" smtClean="0"/>
              <a:t>	Technologies </a:t>
            </a:r>
            <a:r>
              <a:rPr lang="en-US" sz="2800" dirty="0"/>
              <a:t>to Characterize Biological </a:t>
            </a:r>
            <a:r>
              <a:rPr lang="en-US" sz="2800" dirty="0" smtClean="0"/>
              <a:t>	Processes </a:t>
            </a:r>
            <a:r>
              <a:rPr lang="en-US" sz="2800" dirty="0"/>
              <a:t>at the Single Cell Level (R01) </a:t>
            </a:r>
            <a:endParaRPr lang="en-US" sz="2800" dirty="0" smtClean="0"/>
          </a:p>
          <a:p>
            <a:pPr>
              <a:spcBef>
                <a:spcPts val="700"/>
              </a:spcBef>
              <a:buClr>
                <a:schemeClr val="tx2"/>
              </a:buClr>
              <a:buSzPct val="95000"/>
              <a:buFont typeface="Wingdings" pitchFamily="2" charset="2"/>
              <a:buChar char=""/>
            </a:pPr>
            <a:r>
              <a:rPr lang="en-US" sz="2800" dirty="0" smtClean="0"/>
              <a:t>Applications were due in January</a:t>
            </a:r>
            <a:endParaRPr lang="en-US" sz="2800"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4"/>
          <p:cNvSpPr txBox="1">
            <a:spLocks noChangeArrowheads="1"/>
          </p:cNvSpPr>
          <p:nvPr/>
        </p:nvSpPr>
        <p:spPr bwMode="auto">
          <a:xfrm>
            <a:off x="0" y="94317"/>
            <a:ext cx="9144000"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lnSpc>
                <a:spcPct val="90000"/>
              </a:lnSpc>
            </a:pPr>
            <a:r>
              <a:rPr lang="en-US" sz="3600" dirty="0">
                <a:solidFill>
                  <a:srgbClr val="FFFF00"/>
                </a:solidFill>
                <a:cs typeface="Arial" pitchFamily="34" charset="0"/>
              </a:rPr>
              <a:t>New Common Fund Initiative?</a:t>
            </a:r>
          </a:p>
        </p:txBody>
      </p:sp>
      <p:sp>
        <p:nvSpPr>
          <p:cNvPr id="6" name="TextBox 5"/>
          <p:cNvSpPr txBox="1"/>
          <p:nvPr/>
        </p:nvSpPr>
        <p:spPr>
          <a:xfrm>
            <a:off x="7231063" y="6359525"/>
            <a:ext cx="1795684" cy="400110"/>
          </a:xfrm>
          <a:prstGeom prst="rect">
            <a:avLst/>
          </a:prstGeom>
          <a:noFill/>
        </p:spPr>
        <p:txBody>
          <a:bodyPr wrap="none">
            <a:spAutoFit/>
          </a:bodyPr>
          <a:lstStyle/>
          <a:p>
            <a:pPr>
              <a:defRPr/>
            </a:pPr>
            <a:r>
              <a:rPr lang="en-US" sz="2000" dirty="0">
                <a:solidFill>
                  <a:schemeClr val="accent4">
                    <a:lumMod val="40000"/>
                    <a:lumOff val="60000"/>
                  </a:schemeClr>
                </a:solidFill>
              </a:rPr>
              <a:t>Document </a:t>
            </a:r>
            <a:r>
              <a:rPr lang="en-US" sz="2000" dirty="0" smtClean="0">
                <a:solidFill>
                  <a:schemeClr val="accent4">
                    <a:lumMod val="40000"/>
                    <a:lumOff val="60000"/>
                  </a:schemeClr>
                </a:solidFill>
              </a:rPr>
              <a:t>42</a:t>
            </a:r>
            <a:endParaRPr lang="en-US" sz="2000" dirty="0">
              <a:solidFill>
                <a:schemeClr val="accent4">
                  <a:lumMod val="40000"/>
                  <a:lumOff val="60000"/>
                </a:schemeClr>
              </a:solidFill>
            </a:endParaRPr>
          </a:p>
        </p:txBody>
      </p:sp>
      <p:pic>
        <p:nvPicPr>
          <p:cNvPr id="7475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0513" y="4034056"/>
            <a:ext cx="8577262" cy="223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txBox="1">
            <a:spLocks/>
          </p:cNvSpPr>
          <p:nvPr/>
        </p:nvSpPr>
        <p:spPr bwMode="auto">
          <a:xfrm>
            <a:off x="290513" y="1620695"/>
            <a:ext cx="8743128" cy="300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r>
              <a:rPr lang="en-US" sz="3200" dirty="0" smtClean="0"/>
              <a:t>Chosen </a:t>
            </a:r>
            <a:r>
              <a:rPr lang="en-US" sz="3200" dirty="0"/>
              <a:t>for potential new </a:t>
            </a:r>
            <a:r>
              <a:rPr lang="en-US" sz="3200" dirty="0" smtClean="0"/>
              <a:t>Common Fund 	program starting in Fiscal Year 2013</a:t>
            </a:r>
            <a:endParaRPr lang="en-US" sz="3200" dirty="0"/>
          </a:p>
          <a:p>
            <a:pPr>
              <a:spcBef>
                <a:spcPts val="700"/>
              </a:spcBef>
              <a:buClr>
                <a:schemeClr val="tx2"/>
              </a:buClr>
              <a:buSzPct val="95000"/>
              <a:buFont typeface="Wingdings" pitchFamily="2" charset="2"/>
              <a:buChar char=""/>
            </a:pPr>
            <a:r>
              <a:rPr lang="en-US" sz="3200" dirty="0" smtClean="0"/>
              <a:t>NIGMS and NHGRI as </a:t>
            </a:r>
            <a:r>
              <a:rPr lang="en-US" sz="3200" dirty="0"/>
              <a:t>co-leads</a:t>
            </a:r>
          </a:p>
          <a:p>
            <a:pPr>
              <a:spcBef>
                <a:spcPts val="700"/>
              </a:spcBef>
              <a:buClr>
                <a:schemeClr val="tx2"/>
              </a:buClr>
              <a:buSzPct val="95000"/>
              <a:buFont typeface="Wingdings" pitchFamily="2" charset="2"/>
              <a:buChar char=""/>
            </a:pPr>
            <a:r>
              <a:rPr lang="en-US" sz="3200" dirty="0"/>
              <a:t>Strategic planning underway</a:t>
            </a:r>
            <a:endParaRPr lang="en-US" sz="3000" dirty="0"/>
          </a:p>
        </p:txBody>
      </p:sp>
      <p:sp>
        <p:nvSpPr>
          <p:cNvPr id="2" name="TextBox 1"/>
          <p:cNvSpPr txBox="1"/>
          <p:nvPr/>
        </p:nvSpPr>
        <p:spPr>
          <a:xfrm>
            <a:off x="829629" y="779463"/>
            <a:ext cx="7484741" cy="861774"/>
          </a:xfrm>
          <a:prstGeom prst="rect">
            <a:avLst/>
          </a:prstGeom>
          <a:noFill/>
        </p:spPr>
        <p:txBody>
          <a:bodyPr wrap="none" rtlCol="0">
            <a:spAutoFit/>
          </a:bodyPr>
          <a:lstStyle/>
          <a:p>
            <a:r>
              <a:rPr lang="en-US" sz="3200" dirty="0">
                <a:solidFill>
                  <a:srgbClr val="C1EEFF"/>
                </a:solidFill>
              </a:rPr>
              <a:t>‘Disruptive Proteomics Technologies’</a:t>
            </a:r>
          </a:p>
          <a:p>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pic>
        <p:nvPicPr>
          <p:cNvPr id="76803" name="Picture 3" descr="helix at bottom new seq 2.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4" name="Rectangle 4"/>
          <p:cNvSpPr>
            <a:spLocks noChangeArrowheads="1"/>
          </p:cNvSpPr>
          <p:nvPr/>
        </p:nvSpPr>
        <p:spPr bwMode="auto">
          <a:xfrm>
            <a:off x="606425" y="331788"/>
            <a:ext cx="8035925" cy="557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016000" indent="-1016000">
              <a:lnSpc>
                <a:spcPct val="125000"/>
              </a:lnSpc>
              <a:buFontTx/>
              <a:buAutoNum type="romanUcPeriod"/>
            </a:pPr>
            <a:r>
              <a:rPr lang="en-US" sz="4000" b="0">
                <a:solidFill>
                  <a:srgbClr val="808080"/>
                </a:solidFill>
              </a:rPr>
              <a:t>General NHGRI Updates</a:t>
            </a:r>
          </a:p>
          <a:p>
            <a:pPr marL="1016000" indent="-1016000">
              <a:lnSpc>
                <a:spcPct val="125000"/>
              </a:lnSpc>
              <a:buFontTx/>
              <a:buAutoNum type="romanUcPeriod"/>
            </a:pPr>
            <a:r>
              <a:rPr lang="en-US" sz="4000" b="0">
                <a:solidFill>
                  <a:srgbClr val="808080"/>
                </a:solidFill>
              </a:rPr>
              <a:t>General NIH Updates</a:t>
            </a:r>
          </a:p>
          <a:p>
            <a:pPr marL="1016000" indent="-1016000">
              <a:lnSpc>
                <a:spcPct val="125000"/>
              </a:lnSpc>
              <a:buFontTx/>
              <a:buAutoNum type="romanUcPeriod"/>
            </a:pPr>
            <a:r>
              <a:rPr lang="en-US" sz="4000" b="0">
                <a:solidFill>
                  <a:srgbClr val="808080"/>
                </a:solidFill>
              </a:rPr>
              <a:t>Genomics Updates</a:t>
            </a:r>
          </a:p>
          <a:p>
            <a:pPr marL="1016000" indent="-1016000">
              <a:lnSpc>
                <a:spcPct val="125000"/>
              </a:lnSpc>
              <a:buFontTx/>
              <a:buAutoNum type="romanUcPeriod"/>
            </a:pPr>
            <a:r>
              <a:rPr lang="en-US" sz="4000" b="0">
                <a:solidFill>
                  <a:srgbClr val="808080"/>
                </a:solidFill>
              </a:rPr>
              <a:t>NHGRI Extramural Program</a:t>
            </a:r>
          </a:p>
          <a:p>
            <a:pPr marL="1016000" indent="-1016000">
              <a:lnSpc>
                <a:spcPct val="125000"/>
              </a:lnSpc>
              <a:buFontTx/>
              <a:buAutoNum type="romanUcPeriod"/>
            </a:pPr>
            <a:r>
              <a:rPr lang="en-US" sz="4000" b="0">
                <a:solidFill>
                  <a:srgbClr val="808080"/>
                </a:solidFill>
              </a:rPr>
              <a:t>NIH Common Fund Programs</a:t>
            </a:r>
          </a:p>
          <a:p>
            <a:pPr marL="1016000" indent="-1016000">
              <a:lnSpc>
                <a:spcPct val="125000"/>
              </a:lnSpc>
              <a:buFontTx/>
              <a:buAutoNum type="romanUcPeriod"/>
            </a:pPr>
            <a:r>
              <a:rPr lang="en-US" sz="4000">
                <a:solidFill>
                  <a:srgbClr val="C1EEFF"/>
                </a:solidFill>
              </a:rPr>
              <a:t>NHGRI Office of the Director</a:t>
            </a:r>
          </a:p>
          <a:p>
            <a:pPr marL="1016000" indent="-1016000">
              <a:lnSpc>
                <a:spcPct val="125000"/>
              </a:lnSpc>
              <a:buFontTx/>
              <a:buAutoNum type="romanUcPeriod"/>
            </a:pPr>
            <a:r>
              <a:rPr lang="en-US" sz="4000" b="0">
                <a:solidFill>
                  <a:srgbClr val="808080"/>
                </a:solidFill>
              </a:rPr>
              <a:t>NHGRI Intramural Program</a:t>
            </a:r>
          </a:p>
        </p:txBody>
      </p:sp>
    </p:spTree>
  </p:cSld>
  <p:clrMapOvr>
    <a:masterClrMapping/>
  </p:clrMapOvr>
  <p:transition spd="slow">
    <p:wipe dir="d"/>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p:cNvSpPr>
            <a:spLocks noGrp="1"/>
          </p:cNvSpPr>
          <p:nvPr>
            <p:ph type="title"/>
          </p:nvPr>
        </p:nvSpPr>
        <p:spPr>
          <a:xfrm>
            <a:off x="0" y="0"/>
            <a:ext cx="9144000" cy="639763"/>
          </a:xfrm>
        </p:spPr>
        <p:txBody>
          <a:bodyPr/>
          <a:lstStyle/>
          <a:p>
            <a:pPr algn="ctr">
              <a:defRPr/>
            </a:pPr>
            <a:r>
              <a:rPr lang="en-US" sz="3500" b="1" dirty="0" smtClean="0">
                <a:solidFill>
                  <a:srgbClr val="FFFF00"/>
                </a:solidFill>
                <a:latin typeface="Arial" charset="0"/>
                <a:cs typeface="Arial" charset="0"/>
              </a:rPr>
              <a:t>NHGRI Catalog of Published Genome-Wide Association Studies (GWAS)</a:t>
            </a:r>
          </a:p>
        </p:txBody>
      </p:sp>
      <p:sp>
        <p:nvSpPr>
          <p:cNvPr id="77827" name="TextBox 6"/>
          <p:cNvSpPr txBox="1">
            <a:spLocks noChangeArrowheads="1"/>
          </p:cNvSpPr>
          <p:nvPr/>
        </p:nvSpPr>
        <p:spPr bwMode="auto">
          <a:xfrm>
            <a:off x="7254875" y="6361113"/>
            <a:ext cx="1800225" cy="40005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a:solidFill>
                  <a:srgbClr val="8BE6FF"/>
                </a:solidFill>
              </a:rPr>
              <a:t>Document </a:t>
            </a:r>
            <a:r>
              <a:rPr lang="en-US" sz="2000" dirty="0" smtClean="0">
                <a:solidFill>
                  <a:srgbClr val="8BE6FF"/>
                </a:solidFill>
              </a:rPr>
              <a:t>43</a:t>
            </a:r>
            <a:endParaRPr lang="en-US" sz="2000" dirty="0">
              <a:solidFill>
                <a:srgbClr val="8BE6FF"/>
              </a:solidFill>
            </a:endParaRPr>
          </a:p>
        </p:txBody>
      </p:sp>
      <p:pic>
        <p:nvPicPr>
          <p:cNvPr id="6" name="Picture 5" descr="GWAS 2011 3rd quarter-01.jpg"/>
          <p:cNvPicPr>
            <a:picLocks noChangeAspect="1"/>
          </p:cNvPicPr>
          <p:nvPr/>
        </p:nvPicPr>
        <p:blipFill>
          <a:blip r:embed="rId3" cstate="print"/>
          <a:stretch>
            <a:fillRect/>
          </a:stretch>
        </p:blipFill>
        <p:spPr>
          <a:xfrm>
            <a:off x="1206501" y="1257284"/>
            <a:ext cx="6722552" cy="5041916"/>
          </a:xfrm>
          <a:prstGeom prst="rect">
            <a:avLst/>
          </a:prstGeom>
          <a:ln w="57150">
            <a:solidFill>
              <a:srgbClr val="C00000"/>
            </a:solidFill>
          </a:ln>
        </p:spPr>
      </p:pic>
      <p:sp>
        <p:nvSpPr>
          <p:cNvPr id="10" name="TextBox 9"/>
          <p:cNvSpPr txBox="1">
            <a:spLocks noChangeArrowheads="1"/>
          </p:cNvSpPr>
          <p:nvPr/>
        </p:nvSpPr>
        <p:spPr bwMode="auto">
          <a:xfrm>
            <a:off x="814558" y="2924952"/>
            <a:ext cx="7495495" cy="646113"/>
          </a:xfrm>
          <a:prstGeom prst="rect">
            <a:avLst/>
          </a:prstGeom>
          <a:solidFill>
            <a:srgbClr val="FFFF00"/>
          </a:solidFill>
          <a:ln w="28575">
            <a:solidFill>
              <a:schemeClr val="bg1"/>
            </a:solidFill>
            <a:miter lim="800000"/>
            <a:headEnd/>
            <a:tailEnd/>
          </a:ln>
        </p:spPr>
        <p:txBody>
          <a:bodyPr wrap="squar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eaLnBrk="1" hangingPunct="1"/>
            <a:r>
              <a:rPr lang="en-US" sz="3600">
                <a:solidFill>
                  <a:srgbClr val="000000"/>
                </a:solidFill>
              </a:rPr>
              <a:t>5619 SNPs, January 2012!</a:t>
            </a: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p:cNvSpPr>
            <a:spLocks noGrp="1"/>
          </p:cNvSpPr>
          <p:nvPr>
            <p:ph type="title"/>
          </p:nvPr>
        </p:nvSpPr>
        <p:spPr>
          <a:xfrm>
            <a:off x="0" y="47298"/>
            <a:ext cx="9144000" cy="639763"/>
          </a:xfrm>
        </p:spPr>
        <p:txBody>
          <a:bodyPr/>
          <a:lstStyle/>
          <a:p>
            <a:pPr algn="ctr">
              <a:defRPr/>
            </a:pPr>
            <a:r>
              <a:rPr lang="en-US" sz="3500" b="1" dirty="0" smtClean="0">
                <a:solidFill>
                  <a:srgbClr val="FFFF00"/>
                </a:solidFill>
                <a:latin typeface="Arial" charset="0"/>
                <a:cs typeface="Arial" charset="0"/>
              </a:rPr>
              <a:t>GWAS Catalog: New Features</a:t>
            </a:r>
          </a:p>
        </p:txBody>
      </p:sp>
      <p:sp>
        <p:nvSpPr>
          <p:cNvPr id="77827" name="TextBox 6"/>
          <p:cNvSpPr txBox="1">
            <a:spLocks noChangeArrowheads="1"/>
          </p:cNvSpPr>
          <p:nvPr/>
        </p:nvSpPr>
        <p:spPr bwMode="auto">
          <a:xfrm>
            <a:off x="7242175" y="6361113"/>
            <a:ext cx="1800225" cy="40005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a:solidFill>
                  <a:srgbClr val="8BE6FF"/>
                </a:solidFill>
              </a:rPr>
              <a:t>Document </a:t>
            </a:r>
            <a:r>
              <a:rPr lang="en-US" sz="2000" dirty="0" smtClean="0">
                <a:solidFill>
                  <a:srgbClr val="8BE6FF"/>
                </a:solidFill>
              </a:rPr>
              <a:t>43</a:t>
            </a:r>
            <a:endParaRPr lang="en-US" sz="2000" dirty="0">
              <a:solidFill>
                <a:srgbClr val="8BE6FF"/>
              </a:solidFill>
            </a:endParaRPr>
          </a:p>
        </p:txBody>
      </p:sp>
      <p:grpSp>
        <p:nvGrpSpPr>
          <p:cNvPr id="5" name="Group 111"/>
          <p:cNvGrpSpPr>
            <a:grpSpLocks/>
          </p:cNvGrpSpPr>
          <p:nvPr/>
        </p:nvGrpSpPr>
        <p:grpSpPr bwMode="auto">
          <a:xfrm>
            <a:off x="156464" y="2049337"/>
            <a:ext cx="8788400" cy="3452813"/>
            <a:chOff x="137160" y="981075"/>
            <a:chExt cx="8787792" cy="3452173"/>
          </a:xfrm>
        </p:grpSpPr>
        <p:pic>
          <p:nvPicPr>
            <p:cNvPr id="77836"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l="16112" t="50725" r="67776" b="9274"/>
            <a:stretch>
              <a:fillRect/>
            </a:stretch>
          </p:blipFill>
          <p:spPr bwMode="auto">
            <a:xfrm>
              <a:off x="5867400" y="990600"/>
              <a:ext cx="22098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7837" name="Group 25"/>
            <p:cNvGrpSpPr>
              <a:grpSpLocks/>
            </p:cNvGrpSpPr>
            <p:nvPr/>
          </p:nvGrpSpPr>
          <p:grpSpPr bwMode="auto">
            <a:xfrm>
              <a:off x="152400" y="990600"/>
              <a:ext cx="7890510" cy="3429000"/>
              <a:chOff x="152400" y="990600"/>
              <a:chExt cx="7890510" cy="3429000"/>
            </a:xfrm>
          </p:grpSpPr>
          <p:pic>
            <p:nvPicPr>
              <p:cNvPr id="77846"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l="62016" t="50667" r="29649" b="9332"/>
              <a:stretch>
                <a:fillRect/>
              </a:stretch>
            </p:blipFill>
            <p:spPr bwMode="auto">
              <a:xfrm>
                <a:off x="4038600" y="990600"/>
                <a:ext cx="1143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47"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l="7777" t="50667" r="69444" b="9332"/>
              <a:stretch>
                <a:fillRect/>
              </a:stretch>
            </p:blipFill>
            <p:spPr bwMode="auto">
              <a:xfrm>
                <a:off x="152400" y="990600"/>
                <a:ext cx="31242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48"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l="8333" t="50725" r="85001" b="9274"/>
              <a:stretch>
                <a:fillRect/>
              </a:stretch>
            </p:blipFill>
            <p:spPr bwMode="auto">
              <a:xfrm>
                <a:off x="5029200" y="990600"/>
                <a:ext cx="914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49"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l="38333" t="51778" r="56667" b="45555"/>
              <a:stretch>
                <a:fillRect/>
              </a:stretch>
            </p:blipFill>
            <p:spPr bwMode="auto">
              <a:xfrm>
                <a:off x="7162800" y="1143000"/>
                <a:ext cx="6858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50"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l="23334" t="51556" r="67778" b="45776"/>
              <a:stretch>
                <a:fillRect/>
              </a:stretch>
            </p:blipFill>
            <p:spPr bwMode="auto">
              <a:xfrm>
                <a:off x="2057400" y="1066800"/>
                <a:ext cx="12192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7851" name="Group 127"/>
              <p:cNvGrpSpPr>
                <a:grpSpLocks/>
              </p:cNvGrpSpPr>
              <p:nvPr/>
            </p:nvGrpSpPr>
            <p:grpSpPr bwMode="auto">
              <a:xfrm>
                <a:off x="3124200" y="990600"/>
                <a:ext cx="914400" cy="3429000"/>
                <a:chOff x="3657600" y="762000"/>
                <a:chExt cx="914400" cy="3429000"/>
              </a:xfrm>
            </p:grpSpPr>
            <p:pic>
              <p:nvPicPr>
                <p:cNvPr id="77854"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l="53333" t="50667" r="39999" b="9332"/>
                <a:stretch>
                  <a:fillRect/>
                </a:stretch>
              </p:blipFill>
              <p:spPr bwMode="auto">
                <a:xfrm>
                  <a:off x="3657600" y="762000"/>
                  <a:ext cx="914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55"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l="55000" t="50667" r="39050" b="45778"/>
                <a:stretch>
                  <a:fillRect/>
                </a:stretch>
              </p:blipFill>
              <p:spPr bwMode="auto">
                <a:xfrm>
                  <a:off x="3756076" y="762000"/>
                  <a:ext cx="815924"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9" name="Explosion 1 128"/>
              <p:cNvSpPr>
                <a:spLocks noChangeAspect="1"/>
              </p:cNvSpPr>
              <p:nvPr/>
            </p:nvSpPr>
            <p:spPr>
              <a:xfrm>
                <a:off x="5105691" y="1600085"/>
                <a:ext cx="914337" cy="45711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0" dirty="0">
                    <a:solidFill>
                      <a:prstClr val="white"/>
                    </a:solidFill>
                  </a:rPr>
                  <a:t>NEW</a:t>
                </a:r>
              </a:p>
            </p:txBody>
          </p:sp>
          <p:sp>
            <p:nvSpPr>
              <p:cNvPr id="130" name="Explosion 1 129"/>
              <p:cNvSpPr>
                <a:spLocks noChangeAspect="1"/>
              </p:cNvSpPr>
              <p:nvPr/>
            </p:nvSpPr>
            <p:spPr>
              <a:xfrm>
                <a:off x="7128026" y="1428667"/>
                <a:ext cx="914337" cy="45711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0" dirty="0">
                    <a:solidFill>
                      <a:prstClr val="white"/>
                    </a:solidFill>
                  </a:rPr>
                  <a:t>NEW</a:t>
                </a:r>
              </a:p>
            </p:txBody>
          </p:sp>
        </p:grpSp>
        <p:cxnSp>
          <p:nvCxnSpPr>
            <p:cNvPr id="115" name="Straight Connector 114"/>
            <p:cNvCxnSpPr/>
            <p:nvPr/>
          </p:nvCxnSpPr>
          <p:spPr>
            <a:xfrm>
              <a:off x="153034" y="990598"/>
              <a:ext cx="0" cy="3428364"/>
            </a:xfrm>
            <a:prstGeom prst="line">
              <a:avLst/>
            </a:prstGeom>
            <a:ln w="38100">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8915428" y="990598"/>
              <a:ext cx="0" cy="3428364"/>
            </a:xfrm>
            <a:prstGeom prst="line">
              <a:avLst/>
            </a:prstGeom>
            <a:ln w="38100">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77840"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l="70906" t="51556" r="23538" b="43111"/>
            <a:stretch>
              <a:fillRect/>
            </a:stretch>
          </p:blipFill>
          <p:spPr bwMode="auto">
            <a:xfrm>
              <a:off x="4114800" y="10668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41"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l="76462" t="52444" r="19093" b="43111"/>
            <a:stretch>
              <a:fillRect/>
            </a:stretch>
          </p:blipFill>
          <p:spPr bwMode="auto">
            <a:xfrm>
              <a:off x="4267200" y="1371600"/>
              <a:ext cx="609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42"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l="10556" t="52502" r="83888" b="42165"/>
            <a:stretch>
              <a:fillRect/>
            </a:stretch>
          </p:blipFill>
          <p:spPr bwMode="auto">
            <a:xfrm>
              <a:off x="5181600" y="11430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43"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l="55556" t="50636" r="37819" b="9363"/>
            <a:stretch>
              <a:fillRect/>
            </a:stretch>
          </p:blipFill>
          <p:spPr bwMode="auto">
            <a:xfrm>
              <a:off x="8001000" y="981075"/>
              <a:ext cx="908712"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1" name="Straight Connector 120"/>
            <p:cNvCxnSpPr/>
            <p:nvPr/>
          </p:nvCxnSpPr>
          <p:spPr>
            <a:xfrm>
              <a:off x="146684" y="4433248"/>
              <a:ext cx="8778268" cy="0"/>
            </a:xfrm>
            <a:prstGeom prst="line">
              <a:avLst/>
            </a:prstGeom>
            <a:ln w="38100">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137160" y="990598"/>
              <a:ext cx="8778268" cy="0"/>
            </a:xfrm>
            <a:prstGeom prst="line">
              <a:avLst/>
            </a:prstGeom>
            <a:ln w="38100">
              <a:solidFill>
                <a:schemeClr val="bg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35" name="Oval 134"/>
          <p:cNvSpPr/>
          <p:nvPr/>
        </p:nvSpPr>
        <p:spPr>
          <a:xfrm>
            <a:off x="5071238" y="3284912"/>
            <a:ext cx="609600" cy="30480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dirty="0">
              <a:solidFill>
                <a:srgbClr val="EA157A">
                  <a:lumMod val="75000"/>
                </a:srgbClr>
              </a:solidFill>
            </a:endParaRPr>
          </a:p>
        </p:txBody>
      </p:sp>
      <p:pic>
        <p:nvPicPr>
          <p:cNvPr id="48" name="Picture 3"/>
          <p:cNvPicPr>
            <a:picLocks noChangeAspect="1" noChangeArrowheads="1"/>
          </p:cNvPicPr>
          <p:nvPr/>
        </p:nvPicPr>
        <p:blipFill>
          <a:blip r:embed="rId5" cstate="print"/>
          <a:srcRect l="908" t="12617" r="18218" b="20093"/>
          <a:stretch>
            <a:fillRect/>
          </a:stretch>
        </p:blipFill>
        <p:spPr bwMode="auto">
          <a:xfrm>
            <a:off x="1211389" y="786249"/>
            <a:ext cx="6786563" cy="5486400"/>
          </a:xfrm>
          <a:prstGeom prst="rect">
            <a:avLst/>
          </a:prstGeom>
          <a:noFill/>
          <a:ln w="38100">
            <a:solidFill>
              <a:schemeClr val="bg1">
                <a:lumMod val="85000"/>
                <a:lumOff val="15000"/>
              </a:schemeClr>
            </a:solidFill>
            <a:miter lim="800000"/>
            <a:headEnd/>
            <a:tailEnd/>
          </a:ln>
        </p:spPr>
      </p:pic>
    </p:spTree>
    <p:extLst>
      <p:ext uri="{BB962C8B-B14F-4D97-AF65-F5344CB8AC3E}">
        <p14:creationId xmlns:p14="http://schemas.microsoft.com/office/powerpoint/2010/main" xmlns="" val="192472904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pic>
        <p:nvPicPr>
          <p:cNvPr id="18435" name="Picture 3" descr="helix at bottom new seq 2.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6" name="Rectangle 4"/>
          <p:cNvSpPr>
            <a:spLocks noChangeArrowheads="1"/>
          </p:cNvSpPr>
          <p:nvPr/>
        </p:nvSpPr>
        <p:spPr bwMode="auto">
          <a:xfrm>
            <a:off x="606425" y="331788"/>
            <a:ext cx="8035925" cy="557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016000" indent="-1016000">
              <a:lnSpc>
                <a:spcPct val="125000"/>
              </a:lnSpc>
              <a:buFontTx/>
              <a:buAutoNum type="romanUcPeriod"/>
            </a:pPr>
            <a:r>
              <a:rPr lang="en-US" sz="4000">
                <a:solidFill>
                  <a:srgbClr val="C1EEFF"/>
                </a:solidFill>
              </a:rPr>
              <a:t>General NHGRI Updates</a:t>
            </a:r>
          </a:p>
          <a:p>
            <a:pPr marL="1016000" indent="-1016000">
              <a:lnSpc>
                <a:spcPct val="125000"/>
              </a:lnSpc>
              <a:buFontTx/>
              <a:buAutoNum type="romanUcPeriod"/>
            </a:pPr>
            <a:r>
              <a:rPr lang="en-US" sz="4000" b="0">
                <a:solidFill>
                  <a:srgbClr val="808080"/>
                </a:solidFill>
              </a:rPr>
              <a:t>General NIH Updates</a:t>
            </a:r>
          </a:p>
          <a:p>
            <a:pPr marL="1016000" indent="-1016000">
              <a:lnSpc>
                <a:spcPct val="125000"/>
              </a:lnSpc>
              <a:buFontTx/>
              <a:buAutoNum type="romanUcPeriod"/>
            </a:pPr>
            <a:r>
              <a:rPr lang="en-US" sz="4000" b="0">
                <a:solidFill>
                  <a:srgbClr val="808080"/>
                </a:solidFill>
              </a:rPr>
              <a:t>Genomics Updates</a:t>
            </a:r>
          </a:p>
          <a:p>
            <a:pPr marL="1016000" indent="-1016000">
              <a:lnSpc>
                <a:spcPct val="125000"/>
              </a:lnSpc>
              <a:buFontTx/>
              <a:buAutoNum type="romanUcPeriod"/>
            </a:pPr>
            <a:r>
              <a:rPr lang="en-US" sz="4000" b="0">
                <a:solidFill>
                  <a:srgbClr val="808080"/>
                </a:solidFill>
              </a:rPr>
              <a:t>NHGRI Extramural Program</a:t>
            </a:r>
          </a:p>
          <a:p>
            <a:pPr marL="1016000" indent="-1016000">
              <a:lnSpc>
                <a:spcPct val="125000"/>
              </a:lnSpc>
              <a:buFontTx/>
              <a:buAutoNum type="romanUcPeriod"/>
            </a:pPr>
            <a:r>
              <a:rPr lang="en-US" sz="4000" b="0">
                <a:solidFill>
                  <a:srgbClr val="808080"/>
                </a:solidFill>
              </a:rPr>
              <a:t>NIH Common Fund Programs</a:t>
            </a:r>
          </a:p>
          <a:p>
            <a:pPr marL="1016000" indent="-1016000">
              <a:lnSpc>
                <a:spcPct val="125000"/>
              </a:lnSpc>
              <a:buFontTx/>
              <a:buAutoNum type="romanUcPeriod"/>
            </a:pPr>
            <a:r>
              <a:rPr lang="en-US" sz="4000" b="0">
                <a:solidFill>
                  <a:srgbClr val="808080"/>
                </a:solidFill>
              </a:rPr>
              <a:t>NHGRI Office of the Director</a:t>
            </a:r>
          </a:p>
          <a:p>
            <a:pPr marL="1016000" indent="-1016000">
              <a:lnSpc>
                <a:spcPct val="125000"/>
              </a:lnSpc>
              <a:buFontTx/>
              <a:buAutoNum type="romanUcPeriod"/>
            </a:pPr>
            <a:r>
              <a:rPr lang="en-US" sz="4000" b="0">
                <a:solidFill>
                  <a:srgbClr val="808080"/>
                </a:solidFill>
              </a:rPr>
              <a:t>NHGRI Intramural Program</a:t>
            </a:r>
          </a:p>
        </p:txBody>
      </p:sp>
    </p:spTree>
  </p:cSld>
  <p:clrMapOvr>
    <a:masterClrMapping/>
  </p:clrMapOvr>
  <p:transition spd="slow">
    <p:wipe dir="d"/>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noChangeArrowheads="1"/>
          </p:cNvSpPr>
          <p:nvPr/>
        </p:nvSpPr>
        <p:spPr>
          <a:xfrm>
            <a:off x="0" y="0"/>
            <a:ext cx="9144000" cy="936625"/>
          </a:xfrm>
          <a:prstGeom prst="rect">
            <a:avLst/>
          </a:prstGeom>
        </p:spPr>
        <p:txBody>
          <a:bodyPr/>
          <a:lstStyle/>
          <a:p>
            <a:pPr algn="ctr" eaLnBrk="0" hangingPunct="0">
              <a:defRPr/>
            </a:pPr>
            <a:r>
              <a:rPr lang="en-US" sz="3600" i="1" spc="-100" dirty="0">
                <a:solidFill>
                  <a:srgbClr val="FFFF00"/>
                </a:solidFill>
                <a:ea typeface="+mj-ea"/>
                <a:cs typeface="Arial" pitchFamily="34" charset="0"/>
              </a:rPr>
              <a:t>NEJM</a:t>
            </a:r>
            <a:r>
              <a:rPr lang="en-US" sz="3600" spc="-100" dirty="0">
                <a:solidFill>
                  <a:srgbClr val="FFFF00"/>
                </a:solidFill>
                <a:ea typeface="+mj-ea"/>
                <a:cs typeface="Arial" pitchFamily="34" charset="0"/>
              </a:rPr>
              <a:t> Genomic Medicine Series</a:t>
            </a:r>
          </a:p>
        </p:txBody>
      </p:sp>
      <p:sp>
        <p:nvSpPr>
          <p:cNvPr id="80899" name="Content Placeholder 2"/>
          <p:cNvSpPr>
            <a:spLocks/>
          </p:cNvSpPr>
          <p:nvPr/>
        </p:nvSpPr>
        <p:spPr bwMode="auto">
          <a:xfrm>
            <a:off x="330200" y="3657600"/>
            <a:ext cx="88138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11163" indent="-342900" eaLnBrk="0" hangingPunct="0">
              <a:spcBef>
                <a:spcPts val="700"/>
              </a:spcBef>
              <a:buClr>
                <a:schemeClr val="tx2"/>
              </a:buClr>
              <a:buSzPct val="95000"/>
              <a:buFont typeface="Wingdings" pitchFamily="2" charset="2"/>
              <a:buChar char=""/>
            </a:pPr>
            <a:endParaRPr lang="en-US" sz="3000" b="0"/>
          </a:p>
        </p:txBody>
      </p:sp>
      <p:sp>
        <p:nvSpPr>
          <p:cNvPr id="8" name="TextBox 7"/>
          <p:cNvSpPr txBox="1"/>
          <p:nvPr/>
        </p:nvSpPr>
        <p:spPr>
          <a:xfrm>
            <a:off x="7258050" y="636428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44</a:t>
            </a:r>
            <a:endParaRPr lang="en-US" sz="2000" dirty="0">
              <a:solidFill>
                <a:schemeClr val="accent4">
                  <a:lumMod val="40000"/>
                  <a:lumOff val="60000"/>
                </a:schemeClr>
              </a:solidFill>
              <a:latin typeface="Arial" charset="0"/>
            </a:endParaRPr>
          </a:p>
        </p:txBody>
      </p:sp>
      <p:pic>
        <p:nvPicPr>
          <p:cNvPr id="80901" name="Picture 1" descr="Genomics FINAL"/>
          <p:cNvPicPr>
            <a:picLocks noChangeAspect="1" noChangeArrowheads="1"/>
          </p:cNvPicPr>
          <p:nvPr/>
        </p:nvPicPr>
        <p:blipFill>
          <a:blip r:embed="rId3" cstate="print">
            <a:extLst>
              <a:ext uri="{28A0092B-C50C-407E-A947-70E740481C1C}">
                <a14:useLocalDpi xmlns:a14="http://schemas.microsoft.com/office/drawing/2010/main" xmlns="" val="0"/>
              </a:ext>
            </a:extLst>
          </a:blip>
          <a:srcRect l="2290" t="5887" r="64954" b="10303"/>
          <a:stretch>
            <a:fillRect/>
          </a:stretch>
        </p:blipFill>
        <p:spPr bwMode="auto">
          <a:xfrm>
            <a:off x="7482930" y="1069757"/>
            <a:ext cx="1533525" cy="2033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2"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t="16499"/>
          <a:stretch>
            <a:fillRect/>
          </a:stretch>
        </p:blipFill>
        <p:spPr bwMode="auto">
          <a:xfrm>
            <a:off x="201613" y="775089"/>
            <a:ext cx="5794375" cy="3190875"/>
          </a:xfrm>
          <a:prstGeom prst="rect">
            <a:avLst/>
          </a:prstGeom>
          <a:noFill/>
          <a:ln w="2857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80903"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t="12453" b="32590"/>
          <a:stretch>
            <a:fillRect/>
          </a:stretch>
        </p:blipFill>
        <p:spPr bwMode="auto">
          <a:xfrm>
            <a:off x="890588" y="1535096"/>
            <a:ext cx="5781675" cy="3216275"/>
          </a:xfrm>
          <a:prstGeom prst="rect">
            <a:avLst/>
          </a:prstGeom>
          <a:noFill/>
          <a:ln w="2857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80904" name="Picture 10"/>
          <p:cNvPicPr>
            <a:picLocks noChangeAspect="1" noChangeArrowheads="1"/>
          </p:cNvPicPr>
          <p:nvPr/>
        </p:nvPicPr>
        <p:blipFill>
          <a:blip r:embed="rId6" cstate="print">
            <a:extLst>
              <a:ext uri="{28A0092B-C50C-407E-A947-70E740481C1C}">
                <a14:useLocalDpi xmlns:a14="http://schemas.microsoft.com/office/drawing/2010/main" xmlns="" val="0"/>
              </a:ext>
            </a:extLst>
          </a:blip>
          <a:srcRect t="14761"/>
          <a:stretch>
            <a:fillRect/>
          </a:stretch>
        </p:blipFill>
        <p:spPr bwMode="auto">
          <a:xfrm>
            <a:off x="1579563" y="2572759"/>
            <a:ext cx="5708650" cy="3659188"/>
          </a:xfrm>
          <a:prstGeom prst="rect">
            <a:avLst/>
          </a:prstGeom>
          <a:noFill/>
          <a:ln w="2857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80905" name="Picture 9"/>
          <p:cNvPicPr>
            <a:picLocks noChangeAspect="1" noChangeArrowheads="1"/>
          </p:cNvPicPr>
          <p:nvPr/>
        </p:nvPicPr>
        <p:blipFill>
          <a:blip r:embed="rId7" cstate="print">
            <a:extLst>
              <a:ext uri="{28A0092B-C50C-407E-A947-70E740481C1C}">
                <a14:useLocalDpi xmlns:a14="http://schemas.microsoft.com/office/drawing/2010/main" xmlns="" val="0"/>
              </a:ext>
            </a:extLst>
          </a:blip>
          <a:srcRect t="8195" b="55119"/>
          <a:stretch>
            <a:fillRect/>
          </a:stretch>
        </p:blipFill>
        <p:spPr bwMode="auto">
          <a:xfrm>
            <a:off x="2269252" y="3832611"/>
            <a:ext cx="5813425" cy="2460625"/>
          </a:xfrm>
          <a:prstGeom prst="rect">
            <a:avLst/>
          </a:prstGeom>
          <a:noFill/>
          <a:ln w="28575">
            <a:solidFill>
              <a:srgbClr val="C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80902"/>
                                        </p:tgtEl>
                                        <p:attrNameLst>
                                          <p:attrName>style.visibility</p:attrName>
                                        </p:attrNameLst>
                                      </p:cBhvr>
                                      <p:to>
                                        <p:strVal val="visible"/>
                                      </p:to>
                                    </p:set>
                                    <p:anim calcmode="lin" valueType="num">
                                      <p:cBhvr additive="base">
                                        <p:cTn id="7" dur="500" fill="hold"/>
                                        <p:tgtEl>
                                          <p:spTgt spid="80902"/>
                                        </p:tgtEl>
                                        <p:attrNameLst>
                                          <p:attrName>ppt_x</p:attrName>
                                        </p:attrNameLst>
                                      </p:cBhvr>
                                      <p:tavLst>
                                        <p:tav tm="0">
                                          <p:val>
                                            <p:strVal val="#ppt_x"/>
                                          </p:val>
                                        </p:tav>
                                        <p:tav tm="100000">
                                          <p:val>
                                            <p:strVal val="#ppt_x"/>
                                          </p:val>
                                        </p:tav>
                                      </p:tavLst>
                                    </p:anim>
                                    <p:anim calcmode="lin" valueType="num">
                                      <p:cBhvr additive="base">
                                        <p:cTn id="8" dur="500" fill="hold"/>
                                        <p:tgtEl>
                                          <p:spTgt spid="8090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80903"/>
                                        </p:tgtEl>
                                        <p:attrNameLst>
                                          <p:attrName>style.visibility</p:attrName>
                                        </p:attrNameLst>
                                      </p:cBhvr>
                                      <p:to>
                                        <p:strVal val="visible"/>
                                      </p:to>
                                    </p:set>
                                    <p:anim calcmode="lin" valueType="num">
                                      <p:cBhvr additive="base">
                                        <p:cTn id="12" dur="500" fill="hold"/>
                                        <p:tgtEl>
                                          <p:spTgt spid="80903"/>
                                        </p:tgtEl>
                                        <p:attrNameLst>
                                          <p:attrName>ppt_x</p:attrName>
                                        </p:attrNameLst>
                                      </p:cBhvr>
                                      <p:tavLst>
                                        <p:tav tm="0">
                                          <p:val>
                                            <p:strVal val="#ppt_x"/>
                                          </p:val>
                                        </p:tav>
                                        <p:tav tm="100000">
                                          <p:val>
                                            <p:strVal val="#ppt_x"/>
                                          </p:val>
                                        </p:tav>
                                      </p:tavLst>
                                    </p:anim>
                                    <p:anim calcmode="lin" valueType="num">
                                      <p:cBhvr additive="base">
                                        <p:cTn id="13" dur="500" fill="hold"/>
                                        <p:tgtEl>
                                          <p:spTgt spid="80903"/>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80904"/>
                                        </p:tgtEl>
                                        <p:attrNameLst>
                                          <p:attrName>style.visibility</p:attrName>
                                        </p:attrNameLst>
                                      </p:cBhvr>
                                      <p:to>
                                        <p:strVal val="visible"/>
                                      </p:to>
                                    </p:set>
                                    <p:anim calcmode="lin" valueType="num">
                                      <p:cBhvr additive="base">
                                        <p:cTn id="17" dur="500" fill="hold"/>
                                        <p:tgtEl>
                                          <p:spTgt spid="80904"/>
                                        </p:tgtEl>
                                        <p:attrNameLst>
                                          <p:attrName>ppt_x</p:attrName>
                                        </p:attrNameLst>
                                      </p:cBhvr>
                                      <p:tavLst>
                                        <p:tav tm="0">
                                          <p:val>
                                            <p:strVal val="#ppt_x"/>
                                          </p:val>
                                        </p:tav>
                                        <p:tav tm="100000">
                                          <p:val>
                                            <p:strVal val="#ppt_x"/>
                                          </p:val>
                                        </p:tav>
                                      </p:tavLst>
                                    </p:anim>
                                    <p:anim calcmode="lin" valueType="num">
                                      <p:cBhvr additive="base">
                                        <p:cTn id="18" dur="500" fill="hold"/>
                                        <p:tgtEl>
                                          <p:spTgt spid="80904"/>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80905"/>
                                        </p:tgtEl>
                                        <p:attrNameLst>
                                          <p:attrName>style.visibility</p:attrName>
                                        </p:attrNameLst>
                                      </p:cBhvr>
                                      <p:to>
                                        <p:strVal val="visible"/>
                                      </p:to>
                                    </p:set>
                                    <p:anim calcmode="lin" valueType="num">
                                      <p:cBhvr additive="base">
                                        <p:cTn id="22" dur="500" fill="hold"/>
                                        <p:tgtEl>
                                          <p:spTgt spid="80905"/>
                                        </p:tgtEl>
                                        <p:attrNameLst>
                                          <p:attrName>ppt_x</p:attrName>
                                        </p:attrNameLst>
                                      </p:cBhvr>
                                      <p:tavLst>
                                        <p:tav tm="0">
                                          <p:val>
                                            <p:strVal val="#ppt_x"/>
                                          </p:val>
                                        </p:tav>
                                        <p:tav tm="100000">
                                          <p:val>
                                            <p:strVal val="#ppt_x"/>
                                          </p:val>
                                        </p:tav>
                                      </p:tavLst>
                                    </p:anim>
                                    <p:anim calcmode="lin" valueType="num">
                                      <p:cBhvr additive="base">
                                        <p:cTn id="23" dur="500" fill="hold"/>
                                        <p:tgtEl>
                                          <p:spTgt spid="809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0"/>
            <a:ext cx="9144000" cy="639763"/>
          </a:xfrm>
        </p:spPr>
        <p:txBody>
          <a:bodyPr/>
          <a:lstStyle/>
          <a:p>
            <a:pPr algn="ctr">
              <a:defRPr/>
            </a:pPr>
            <a:r>
              <a:rPr lang="en-US" sz="3600" b="1" dirty="0" smtClean="0">
                <a:solidFill>
                  <a:srgbClr val="FFFF00"/>
                </a:solidFill>
                <a:latin typeface="Arial" charset="0"/>
                <a:cs typeface="Arial" charset="0"/>
              </a:rPr>
              <a:t>U.S. Science and Engineering Festival</a:t>
            </a:r>
            <a:endParaRPr lang="en-US" sz="3600" b="1" dirty="0">
              <a:solidFill>
                <a:srgbClr val="FFFF00"/>
              </a:solidFill>
              <a:latin typeface="Arial" pitchFamily="34" charset="0"/>
              <a:cs typeface="Arial" pitchFamily="34" charset="0"/>
            </a:endParaRPr>
          </a:p>
        </p:txBody>
      </p:sp>
      <p:sp>
        <p:nvSpPr>
          <p:cNvPr id="9" name="TextBox 8"/>
          <p:cNvSpPr txBox="1"/>
          <p:nvPr/>
        </p:nvSpPr>
        <p:spPr>
          <a:xfrm>
            <a:off x="7245350" y="6370638"/>
            <a:ext cx="1795684" cy="400110"/>
          </a:xfrm>
          <a:prstGeom prst="rect">
            <a:avLst/>
          </a:prstGeom>
          <a:solidFill>
            <a:srgbClr val="000066"/>
          </a:solid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45</a:t>
            </a:r>
            <a:endParaRPr lang="en-US" sz="2000" dirty="0">
              <a:solidFill>
                <a:schemeClr val="accent4">
                  <a:lumMod val="40000"/>
                  <a:lumOff val="60000"/>
                </a:schemeClr>
              </a:solidFill>
              <a:latin typeface="Arial" charset="0"/>
            </a:endParaRPr>
          </a:p>
        </p:txBody>
      </p:sp>
      <p:pic>
        <p:nvPicPr>
          <p:cNvPr id="82948"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l="7166" t="20000" r="8255" b="13959"/>
          <a:stretch>
            <a:fillRect/>
          </a:stretch>
        </p:blipFill>
        <p:spPr bwMode="auto">
          <a:xfrm>
            <a:off x="266700" y="990600"/>
            <a:ext cx="8667750" cy="506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82948"/>
                                        </p:tgtEl>
                                        <p:attrNameLst>
                                          <p:attrName>style.visibility</p:attrName>
                                        </p:attrNameLst>
                                      </p:cBhvr>
                                      <p:to>
                                        <p:strVal val="visible"/>
                                      </p:to>
                                    </p:set>
                                    <p:animEffect transition="in" filter="wheel(1)">
                                      <p:cBhvr>
                                        <p:cTn id="7" dur="750"/>
                                        <p:tgtEl>
                                          <p:spTgt spid="82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88900"/>
            <a:ext cx="9144000" cy="639763"/>
          </a:xfrm>
        </p:spPr>
        <p:txBody>
          <a:bodyPr/>
          <a:lstStyle/>
          <a:p>
            <a:pPr algn="ctr">
              <a:defRPr/>
            </a:pPr>
            <a:r>
              <a:rPr lang="en-US" sz="3600" b="1" dirty="0" smtClean="0">
                <a:solidFill>
                  <a:srgbClr val="FFFF00"/>
                </a:solidFill>
                <a:latin typeface="Arial" charset="0"/>
                <a:cs typeface="Arial" charset="0"/>
              </a:rPr>
              <a:t>My Family Health Portrait</a:t>
            </a:r>
            <a:endParaRPr lang="en-US" sz="3600" b="1" dirty="0">
              <a:solidFill>
                <a:srgbClr val="FFFF00"/>
              </a:solidFill>
              <a:latin typeface="Arial" pitchFamily="34" charset="0"/>
              <a:cs typeface="Arial" pitchFamily="34" charset="0"/>
            </a:endParaRPr>
          </a:p>
        </p:txBody>
      </p:sp>
      <p:grpSp>
        <p:nvGrpSpPr>
          <p:cNvPr id="2" name="Group 4"/>
          <p:cNvGrpSpPr>
            <a:grpSpLocks/>
          </p:cNvGrpSpPr>
          <p:nvPr/>
        </p:nvGrpSpPr>
        <p:grpSpPr bwMode="auto">
          <a:xfrm>
            <a:off x="2062163" y="988079"/>
            <a:ext cx="5238750" cy="5194130"/>
            <a:chOff x="2061884" y="1173148"/>
            <a:chExt cx="5238750" cy="5194036"/>
          </a:xfrm>
        </p:grpSpPr>
        <p:pic>
          <p:nvPicPr>
            <p:cNvPr id="2050" name="Picture 2" descr="Family History and Improving Health conference artwork">
              <a:hlinkClick r:id="rId3"/>
            </p:cNvPr>
            <p:cNvPicPr>
              <a:picLocks noChangeAspect="1" noChangeArrowheads="1"/>
            </p:cNvPicPr>
            <p:nvPr/>
          </p:nvPicPr>
          <p:blipFill>
            <a:blip r:embed="rId4" cstate="print"/>
            <a:srcRect/>
            <a:stretch>
              <a:fillRect/>
            </a:stretch>
          </p:blipFill>
          <p:spPr bwMode="auto">
            <a:xfrm>
              <a:off x="3003178" y="1173148"/>
              <a:ext cx="3361108" cy="4518212"/>
            </a:xfrm>
            <a:prstGeom prst="roundRect">
              <a:avLst>
                <a:gd name="adj" fmla="val 8594"/>
              </a:avLst>
            </a:prstGeom>
            <a:solidFill>
              <a:srgbClr val="FFFFFF">
                <a:shade val="85000"/>
              </a:srgbClr>
            </a:solidFill>
            <a:ln>
              <a:noFill/>
            </a:ln>
            <a:effectLst/>
          </p:spPr>
        </p:pic>
        <p:pic>
          <p:nvPicPr>
            <p:cNvPr id="2052" name="Picture 4" descr="My Family Health Portrait. A Tool from the Surgeon General."/>
            <p:cNvPicPr>
              <a:picLocks noChangeAspect="1" noChangeArrowheads="1"/>
            </p:cNvPicPr>
            <p:nvPr/>
          </p:nvPicPr>
          <p:blipFill>
            <a:blip r:embed="rId5" cstate="print"/>
            <a:srcRect/>
            <a:stretch>
              <a:fillRect/>
            </a:stretch>
          </p:blipFill>
          <p:spPr bwMode="auto">
            <a:xfrm>
              <a:off x="2061884" y="5795683"/>
              <a:ext cx="5238750" cy="571501"/>
            </a:xfrm>
            <a:prstGeom prst="roundRect">
              <a:avLst>
                <a:gd name="adj" fmla="val 8594"/>
              </a:avLst>
            </a:prstGeom>
            <a:solidFill>
              <a:srgbClr val="FFFFFF">
                <a:shade val="85000"/>
              </a:srgbClr>
            </a:solidFill>
            <a:ln>
              <a:noFill/>
            </a:ln>
            <a:effectLst>
              <a:reflection blurRad="6350" stA="50000" endA="300" endPos="90000" dir="5400000" sy="-100000" algn="bl" rotWithShape="0"/>
            </a:effectLst>
          </p:spPr>
        </p:pic>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47298" y="94596"/>
            <a:ext cx="9144000" cy="639763"/>
          </a:xfrm>
        </p:spPr>
        <p:txBody>
          <a:bodyPr/>
          <a:lstStyle/>
          <a:p>
            <a:pPr algn="ctr">
              <a:defRPr/>
            </a:pPr>
            <a:r>
              <a:rPr lang="en-US" sz="3600" b="1" dirty="0" smtClean="0">
                <a:solidFill>
                  <a:srgbClr val="FFFF00"/>
                </a:solidFill>
                <a:latin typeface="Arial" charset="0"/>
                <a:cs typeface="Arial" charset="0"/>
              </a:rPr>
              <a:t>Genomic Medicine Lecture Series</a:t>
            </a:r>
            <a:endParaRPr lang="en-US" sz="3600" b="1" dirty="0">
              <a:solidFill>
                <a:srgbClr val="FFFF00"/>
              </a:solidFill>
              <a:latin typeface="Arial" pitchFamily="34" charset="0"/>
              <a:cs typeface="Arial" pitchFamily="34" charset="0"/>
            </a:endParaRPr>
          </a:p>
        </p:txBody>
      </p:sp>
      <p:sp>
        <p:nvSpPr>
          <p:cNvPr id="9" name="TextBox 8"/>
          <p:cNvSpPr txBox="1"/>
          <p:nvPr/>
        </p:nvSpPr>
        <p:spPr>
          <a:xfrm>
            <a:off x="7245350" y="6345238"/>
            <a:ext cx="1795684" cy="400110"/>
          </a:xfrm>
          <a:prstGeom prst="rect">
            <a:avLst/>
          </a:prstGeom>
          <a:solidFill>
            <a:srgbClr val="000066"/>
          </a:solid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46</a:t>
            </a:r>
            <a:endParaRPr lang="en-US" sz="2000" dirty="0">
              <a:solidFill>
                <a:schemeClr val="accent4">
                  <a:lumMod val="40000"/>
                  <a:lumOff val="60000"/>
                </a:schemeClr>
              </a:solidFill>
              <a:latin typeface="Arial" charset="0"/>
            </a:endParaRPr>
          </a:p>
        </p:txBody>
      </p:sp>
      <p:sp>
        <p:nvSpPr>
          <p:cNvPr id="5" name="Title 1"/>
          <p:cNvSpPr txBox="1">
            <a:spLocks/>
          </p:cNvSpPr>
          <p:nvPr/>
        </p:nvSpPr>
        <p:spPr bwMode="auto">
          <a:xfrm>
            <a:off x="158750" y="952500"/>
            <a:ext cx="8826500"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r>
              <a:rPr lang="en-US" sz="3000" dirty="0"/>
              <a:t>Monthly </a:t>
            </a:r>
            <a:r>
              <a:rPr lang="en-US" sz="3000" dirty="0" smtClean="0"/>
              <a:t>seminars being held </a:t>
            </a:r>
            <a:r>
              <a:rPr lang="en-US" sz="3000" dirty="0"/>
              <a:t>at Suburban </a:t>
            </a:r>
            <a:r>
              <a:rPr lang="en-US" sz="3000" dirty="0" smtClean="0"/>
              <a:t>	Hospital </a:t>
            </a:r>
            <a:r>
              <a:rPr lang="en-US" sz="3000" dirty="0"/>
              <a:t>in </a:t>
            </a:r>
            <a:r>
              <a:rPr lang="en-US" sz="3000" dirty="0" smtClean="0"/>
              <a:t>Bethesda</a:t>
            </a:r>
            <a:endParaRPr lang="en-US" sz="3000" dirty="0"/>
          </a:p>
          <a:p>
            <a:pPr>
              <a:spcBef>
                <a:spcPts val="700"/>
              </a:spcBef>
              <a:buClr>
                <a:schemeClr val="tx2"/>
              </a:buClr>
              <a:buSzPct val="95000"/>
            </a:pPr>
            <a:endParaRPr lang="en-US" sz="3000" dirty="0"/>
          </a:p>
          <a:p>
            <a:pPr>
              <a:spcBef>
                <a:spcPts val="700"/>
              </a:spcBef>
              <a:buClr>
                <a:schemeClr val="tx2"/>
              </a:buClr>
              <a:buSzPct val="95000"/>
            </a:pPr>
            <a:endParaRPr lang="en-US" sz="3000" dirty="0"/>
          </a:p>
          <a:p>
            <a:pPr>
              <a:spcBef>
                <a:spcPts val="700"/>
              </a:spcBef>
              <a:buClr>
                <a:schemeClr val="tx2"/>
              </a:buClr>
              <a:buSzPct val="95000"/>
            </a:pPr>
            <a:endParaRPr lang="en-US" sz="3000" dirty="0"/>
          </a:p>
        </p:txBody>
      </p:sp>
      <p:grpSp>
        <p:nvGrpSpPr>
          <p:cNvPr id="2" name="Group 9"/>
          <p:cNvGrpSpPr>
            <a:grpSpLocks/>
          </p:cNvGrpSpPr>
          <p:nvPr/>
        </p:nvGrpSpPr>
        <p:grpSpPr bwMode="auto">
          <a:xfrm>
            <a:off x="688975" y="2312988"/>
            <a:ext cx="7802563" cy="4319478"/>
            <a:chOff x="688975" y="2312892"/>
            <a:chExt cx="7802397" cy="4318825"/>
          </a:xfrm>
        </p:grpSpPr>
        <p:pic>
          <p:nvPicPr>
            <p:cNvPr id="5122" name="Picture 2" descr="David Valle"/>
            <p:cNvPicPr>
              <a:picLocks noChangeAspect="1" noChangeArrowheads="1"/>
            </p:cNvPicPr>
            <p:nvPr/>
          </p:nvPicPr>
          <p:blipFill>
            <a:blip r:embed="rId3" cstate="print"/>
            <a:srcRect/>
            <a:stretch>
              <a:fillRect/>
            </a:stretch>
          </p:blipFill>
          <p:spPr bwMode="auto">
            <a:xfrm>
              <a:off x="726142" y="2312892"/>
              <a:ext cx="3587390" cy="2138084"/>
            </a:xfrm>
            <a:prstGeom prst="roundRect">
              <a:avLst>
                <a:gd name="adj" fmla="val 8594"/>
              </a:avLst>
            </a:prstGeom>
            <a:solidFill>
              <a:srgbClr val="FFFFFF">
                <a:shade val="85000"/>
              </a:srgbClr>
            </a:solidFill>
            <a:ln>
              <a:noFill/>
            </a:ln>
            <a:effectLst/>
          </p:spPr>
        </p:pic>
        <p:sp>
          <p:nvSpPr>
            <p:cNvPr id="84999" name="Rectangle 5"/>
            <p:cNvSpPr>
              <a:spLocks noChangeArrowheads="1"/>
            </p:cNvSpPr>
            <p:nvPr/>
          </p:nvSpPr>
          <p:spPr bwMode="auto">
            <a:xfrm>
              <a:off x="688975" y="4457895"/>
              <a:ext cx="27828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411163" indent="-342900" eaLnBrk="0" hangingPunct="0">
                <a:spcBef>
                  <a:spcPts val="700"/>
                </a:spcBef>
                <a:buClr>
                  <a:schemeClr val="tx2"/>
                </a:buClr>
                <a:buSzPct val="95000"/>
              </a:pPr>
              <a:r>
                <a:rPr lang="en-US" sz="2400" dirty="0"/>
                <a:t>David </a:t>
              </a:r>
              <a:r>
                <a:rPr lang="en-US" sz="2400" dirty="0" smtClean="0"/>
                <a:t>Valle</a:t>
              </a:r>
              <a:r>
                <a:rPr lang="en-US" sz="2400" dirty="0"/>
                <a:t>, M.D.</a:t>
              </a:r>
            </a:p>
          </p:txBody>
        </p:sp>
        <p:pic>
          <p:nvPicPr>
            <p:cNvPr id="7" name="Picture 2" descr="Dr. Lawrence Brody, Ph.D."/>
            <p:cNvPicPr>
              <a:picLocks noChangeAspect="1" noChangeArrowheads="1"/>
            </p:cNvPicPr>
            <p:nvPr/>
          </p:nvPicPr>
          <p:blipFill>
            <a:blip r:embed="rId4" cstate="print"/>
            <a:srcRect/>
            <a:stretch>
              <a:fillRect/>
            </a:stretch>
          </p:blipFill>
          <p:spPr bwMode="auto">
            <a:xfrm>
              <a:off x="4827494" y="2317377"/>
              <a:ext cx="3663878" cy="2146803"/>
            </a:xfrm>
            <a:prstGeom prst="roundRect">
              <a:avLst>
                <a:gd name="adj" fmla="val 8594"/>
              </a:avLst>
            </a:prstGeom>
            <a:solidFill>
              <a:srgbClr val="FFFFFF">
                <a:shade val="85000"/>
              </a:srgbClr>
            </a:solidFill>
            <a:ln>
              <a:noFill/>
            </a:ln>
            <a:effectLst/>
          </p:spPr>
        </p:pic>
        <p:pic>
          <p:nvPicPr>
            <p:cNvPr id="8" name="Picture 4" descr="NEJM logo">
              <a:hlinkClick r:id="rId5"/>
            </p:cNvPr>
            <p:cNvPicPr>
              <a:picLocks noChangeAspect="1" noChangeArrowheads="1"/>
            </p:cNvPicPr>
            <p:nvPr/>
          </p:nvPicPr>
          <p:blipFill>
            <a:blip r:embed="rId6" cstate="print"/>
            <a:srcRect/>
            <a:stretch>
              <a:fillRect/>
            </a:stretch>
          </p:blipFill>
          <p:spPr bwMode="auto">
            <a:xfrm>
              <a:off x="3901968" y="4668728"/>
              <a:ext cx="1317810" cy="1962989"/>
            </a:xfrm>
            <a:prstGeom prst="roundRect">
              <a:avLst>
                <a:gd name="adj" fmla="val 8594"/>
              </a:avLst>
            </a:prstGeom>
            <a:solidFill>
              <a:srgbClr val="FFFFFF">
                <a:shade val="85000"/>
              </a:srgbClr>
            </a:solidFill>
            <a:ln>
              <a:noFill/>
            </a:ln>
            <a:effectLst/>
          </p:spPr>
        </p:pic>
        <p:sp>
          <p:nvSpPr>
            <p:cNvPr id="85002" name="Rectangle 9"/>
            <p:cNvSpPr>
              <a:spLocks noChangeArrowheads="1"/>
            </p:cNvSpPr>
            <p:nvPr/>
          </p:nvSpPr>
          <p:spPr bwMode="auto">
            <a:xfrm>
              <a:off x="5534957" y="4494184"/>
              <a:ext cx="29321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411163" indent="-342900" eaLnBrk="0" hangingPunct="0">
                <a:spcBef>
                  <a:spcPts val="700"/>
                </a:spcBef>
                <a:buClr>
                  <a:schemeClr val="tx2"/>
                </a:buClr>
                <a:buSzPct val="95000"/>
              </a:pPr>
              <a:r>
                <a:rPr lang="en-US" sz="2400"/>
                <a:t>Larry Brody, Ph.D.</a:t>
              </a:r>
            </a:p>
          </p:txBody>
        </p:sp>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nodeType="withGroup">
                            <p:stCondLst>
                              <p:cond delay="0"/>
                            </p:stCondLst>
                            <p:childTnLst>
                              <p:par>
                                <p:cTn id="8" presetID="2" presetClass="entr" presetSubtype="4"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76200"/>
            <a:ext cx="9144000" cy="1727200"/>
          </a:xfrm>
        </p:spPr>
        <p:txBody>
          <a:bodyPr/>
          <a:lstStyle/>
          <a:p>
            <a:pPr algn="ctr">
              <a:defRPr/>
            </a:pPr>
            <a:r>
              <a:rPr lang="en-US" sz="3600" b="1" dirty="0" smtClean="0">
                <a:solidFill>
                  <a:srgbClr val="FFFF00"/>
                </a:solidFill>
                <a:latin typeface="Arial" charset="0"/>
                <a:cs typeface="Arial" charset="0"/>
              </a:rPr>
              <a:t>Genomic Opportunities for Studying Sickle Cell Disease Meeting: December 2011</a:t>
            </a:r>
            <a:r>
              <a:rPr lang="en-US" sz="3600" dirty="0" smtClean="0">
                <a:cs typeface="Arial" charset="0"/>
              </a:rPr>
              <a:t/>
            </a:r>
            <a:br>
              <a:rPr lang="en-US" sz="3600" dirty="0" smtClean="0">
                <a:cs typeface="Arial" charset="0"/>
              </a:rPr>
            </a:br>
            <a:endParaRPr lang="en-US" sz="3600" b="1" dirty="0">
              <a:solidFill>
                <a:srgbClr val="FFFF00"/>
              </a:solidFill>
              <a:latin typeface="Arial" pitchFamily="34" charset="0"/>
              <a:cs typeface="Arial" pitchFamily="34" charset="0"/>
            </a:endParaRPr>
          </a:p>
        </p:txBody>
      </p:sp>
      <p:sp>
        <p:nvSpPr>
          <p:cNvPr id="5" name="Title 1"/>
          <p:cNvSpPr txBox="1">
            <a:spLocks/>
          </p:cNvSpPr>
          <p:nvPr/>
        </p:nvSpPr>
        <p:spPr bwMode="auto">
          <a:xfrm>
            <a:off x="325967" y="5286242"/>
            <a:ext cx="8636000" cy="2092453"/>
          </a:xfrm>
          <a:prstGeom prst="rect">
            <a:avLst/>
          </a:prstGeom>
          <a:noFill/>
          <a:ln w="9525" algn="ctr">
            <a:noFill/>
            <a:miter lim="800000"/>
            <a:headEnd/>
            <a:tailEnd/>
          </a:ln>
        </p:spPr>
        <p:txBody>
          <a:bodyPr/>
          <a:lstStyle/>
          <a:p>
            <a:pPr eaLnBrk="0" hangingPunct="0">
              <a:spcBef>
                <a:spcPts val="700"/>
              </a:spcBef>
              <a:buClr>
                <a:srgbClr val="D6ECFF"/>
              </a:buClr>
              <a:buSzPct val="95000"/>
              <a:defRPr/>
            </a:pPr>
            <a:r>
              <a:rPr lang="en-US" sz="3000" dirty="0" smtClean="0">
                <a:latin typeface="Arial" charset="0"/>
              </a:rPr>
              <a:t>Co-Chairs: Michael </a:t>
            </a:r>
            <a:r>
              <a:rPr lang="en-US" sz="3000" dirty="0" err="1" smtClean="0">
                <a:latin typeface="Arial" charset="0"/>
              </a:rPr>
              <a:t>DeB</a:t>
            </a:r>
            <a:r>
              <a:rPr lang="en-US" sz="3000" b="0" dirty="0" err="1" smtClean="0">
                <a:latin typeface="Arial" charset="0"/>
              </a:rPr>
              <a:t>a</a:t>
            </a:r>
            <a:r>
              <a:rPr lang="en-US" sz="3000" dirty="0" err="1" smtClean="0">
                <a:latin typeface="Arial" charset="0"/>
              </a:rPr>
              <a:t>un</a:t>
            </a:r>
            <a:r>
              <a:rPr lang="en-US" sz="3000" dirty="0" smtClean="0">
                <a:latin typeface="Arial" charset="0"/>
              </a:rPr>
              <a:t>, Richard Gibbs, 			  and Julie </a:t>
            </a:r>
            <a:r>
              <a:rPr lang="en-US" sz="3000" dirty="0" err="1" smtClean="0">
                <a:latin typeface="Arial" charset="0"/>
              </a:rPr>
              <a:t>Makani</a:t>
            </a:r>
            <a:endParaRPr lang="en-US" sz="3000" dirty="0">
              <a:latin typeface="Arial" charset="0"/>
            </a:endParaRPr>
          </a:p>
          <a:p>
            <a:pPr marL="411163" indent="-342900" eaLnBrk="0" hangingPunct="0">
              <a:spcBef>
                <a:spcPts val="700"/>
              </a:spcBef>
              <a:buClr>
                <a:srgbClr val="D6ECFF"/>
              </a:buClr>
              <a:buSzPct val="95000"/>
              <a:buFont typeface="Wingdings" pitchFamily="2" charset="2"/>
              <a:buChar char=""/>
              <a:defRPr/>
            </a:pPr>
            <a:endParaRPr lang="en-US" sz="3000" dirty="0">
              <a:solidFill>
                <a:prstClr val="white"/>
              </a:solidFill>
              <a:latin typeface="Arial" charset="0"/>
            </a:endParaRPr>
          </a:p>
        </p:txBody>
      </p:sp>
      <p:pic>
        <p:nvPicPr>
          <p:cNvPr id="1026" name="Picture 2"/>
          <p:cNvPicPr>
            <a:picLocks noChangeAspect="1" noChangeArrowheads="1"/>
          </p:cNvPicPr>
          <p:nvPr/>
        </p:nvPicPr>
        <p:blipFill>
          <a:blip r:embed="rId3" cstate="print"/>
          <a:srcRect/>
          <a:stretch>
            <a:fillRect/>
          </a:stretch>
        </p:blipFill>
        <p:spPr bwMode="auto">
          <a:xfrm>
            <a:off x="1026379" y="1450503"/>
            <a:ext cx="6983086" cy="3408306"/>
          </a:xfrm>
          <a:prstGeom prst="rect">
            <a:avLst/>
          </a:prstGeom>
          <a:ln>
            <a:noFill/>
          </a:ln>
          <a:effectLst>
            <a:softEdge rad="112500"/>
          </a:effec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_Pharmacist_Ed_mtg_8447.JPG"/>
          <p:cNvPicPr>
            <a:picLocks noChangeAspect="1"/>
          </p:cNvPicPr>
          <p:nvPr/>
        </p:nvPicPr>
        <p:blipFill>
          <a:blip r:embed="rId3" cstate="print"/>
          <a:stretch>
            <a:fillRect/>
          </a:stretch>
        </p:blipFill>
        <p:spPr>
          <a:xfrm>
            <a:off x="188259" y="927101"/>
            <a:ext cx="8794048" cy="47423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74" name="Title 3"/>
          <p:cNvSpPr>
            <a:spLocks noGrp="1"/>
          </p:cNvSpPr>
          <p:nvPr>
            <p:ph type="title"/>
          </p:nvPr>
        </p:nvSpPr>
        <p:spPr>
          <a:xfrm>
            <a:off x="-31532" y="94596"/>
            <a:ext cx="9144000" cy="1223963"/>
          </a:xfrm>
        </p:spPr>
        <p:txBody>
          <a:bodyPr/>
          <a:lstStyle/>
          <a:p>
            <a:pPr algn="ctr">
              <a:defRPr/>
            </a:pPr>
            <a:r>
              <a:rPr lang="en-US" sz="3600" b="1" dirty="0" smtClean="0">
                <a:solidFill>
                  <a:srgbClr val="FFFF00"/>
                </a:solidFill>
                <a:latin typeface="Arial" charset="0"/>
                <a:cs typeface="Arial" charset="0"/>
              </a:rPr>
              <a:t>Pharmacist Education Meeting </a:t>
            </a:r>
            <a:br>
              <a:rPr lang="en-US" sz="3600" b="1" dirty="0" smtClean="0">
                <a:solidFill>
                  <a:srgbClr val="FFFF00"/>
                </a:solidFill>
                <a:latin typeface="Arial" charset="0"/>
                <a:cs typeface="Arial" charset="0"/>
              </a:rPr>
            </a:br>
            <a:endParaRPr lang="en-US" sz="3600" b="1" dirty="0">
              <a:solidFill>
                <a:srgbClr val="FFFF00"/>
              </a:solidFill>
              <a:latin typeface="Arial" pitchFamily="34" charset="0"/>
              <a:cs typeface="Arial" pitchFamily="34" charset="0"/>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pic>
        <p:nvPicPr>
          <p:cNvPr id="88067" name="Picture 3" descr="helix at bottom new seq 2.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8" name="Rectangle 4"/>
          <p:cNvSpPr>
            <a:spLocks noChangeArrowheads="1"/>
          </p:cNvSpPr>
          <p:nvPr/>
        </p:nvSpPr>
        <p:spPr bwMode="auto">
          <a:xfrm>
            <a:off x="606425" y="331788"/>
            <a:ext cx="8035925" cy="557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016000" indent="-1016000">
              <a:lnSpc>
                <a:spcPct val="125000"/>
              </a:lnSpc>
              <a:buFontTx/>
              <a:buAutoNum type="romanUcPeriod"/>
            </a:pPr>
            <a:r>
              <a:rPr lang="en-US" sz="4000" b="0">
                <a:solidFill>
                  <a:srgbClr val="808080"/>
                </a:solidFill>
              </a:rPr>
              <a:t>General NHGRI Updates</a:t>
            </a:r>
          </a:p>
          <a:p>
            <a:pPr marL="1016000" indent="-1016000">
              <a:lnSpc>
                <a:spcPct val="125000"/>
              </a:lnSpc>
              <a:buFontTx/>
              <a:buAutoNum type="romanUcPeriod"/>
            </a:pPr>
            <a:r>
              <a:rPr lang="en-US" sz="4000" b="0">
                <a:solidFill>
                  <a:srgbClr val="808080"/>
                </a:solidFill>
              </a:rPr>
              <a:t>General NIH Updates</a:t>
            </a:r>
          </a:p>
          <a:p>
            <a:pPr marL="1016000" indent="-1016000">
              <a:lnSpc>
                <a:spcPct val="125000"/>
              </a:lnSpc>
              <a:buFontTx/>
              <a:buAutoNum type="romanUcPeriod"/>
            </a:pPr>
            <a:r>
              <a:rPr lang="en-US" sz="4000" b="0">
                <a:solidFill>
                  <a:srgbClr val="808080"/>
                </a:solidFill>
              </a:rPr>
              <a:t>Genomics Updates</a:t>
            </a:r>
          </a:p>
          <a:p>
            <a:pPr marL="1016000" indent="-1016000">
              <a:lnSpc>
                <a:spcPct val="125000"/>
              </a:lnSpc>
              <a:buFontTx/>
              <a:buAutoNum type="romanUcPeriod"/>
            </a:pPr>
            <a:r>
              <a:rPr lang="en-US" sz="4000" b="0">
                <a:solidFill>
                  <a:srgbClr val="808080"/>
                </a:solidFill>
              </a:rPr>
              <a:t>NHGRI Extramural Program</a:t>
            </a:r>
          </a:p>
          <a:p>
            <a:pPr marL="1016000" indent="-1016000">
              <a:lnSpc>
                <a:spcPct val="125000"/>
              </a:lnSpc>
              <a:buFontTx/>
              <a:buAutoNum type="romanUcPeriod"/>
            </a:pPr>
            <a:r>
              <a:rPr lang="en-US" sz="4000" b="0">
                <a:solidFill>
                  <a:srgbClr val="808080"/>
                </a:solidFill>
              </a:rPr>
              <a:t>NIH Common Fund Programs</a:t>
            </a:r>
          </a:p>
          <a:p>
            <a:pPr marL="1016000" indent="-1016000">
              <a:lnSpc>
                <a:spcPct val="125000"/>
              </a:lnSpc>
              <a:buFontTx/>
              <a:buAutoNum type="romanUcPeriod"/>
            </a:pPr>
            <a:r>
              <a:rPr lang="en-US" sz="4000" b="0">
                <a:solidFill>
                  <a:srgbClr val="808080"/>
                </a:solidFill>
              </a:rPr>
              <a:t>NHGRI Office of the Director</a:t>
            </a:r>
          </a:p>
          <a:p>
            <a:pPr marL="1016000" indent="-1016000">
              <a:lnSpc>
                <a:spcPct val="125000"/>
              </a:lnSpc>
              <a:buFontTx/>
              <a:buAutoNum type="romanUcPeriod"/>
            </a:pPr>
            <a:r>
              <a:rPr lang="en-US" sz="4000">
                <a:solidFill>
                  <a:srgbClr val="C1EEFF"/>
                </a:solidFill>
              </a:rPr>
              <a:t>NHGRI Intramural Program</a:t>
            </a:r>
          </a:p>
        </p:txBody>
      </p:sp>
    </p:spTree>
  </p:cSld>
  <p:clrMapOvr>
    <a:masterClrMapping/>
  </p:clrMapOvr>
  <p:transition spd="slow">
    <p:wipe dir="d"/>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5" descr="C:\Documents and Settings\wettersk\Local Settings\Temporary Internet Files\Content.IE5\97TAP8J1\MC900442048[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37300" y="2836863"/>
            <a:ext cx="2552700" cy="3830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58738"/>
            <a:ext cx="9144000" cy="78105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 Blue Ribbon Panel Review of NHGRI Intramural Research Program</a:t>
            </a:r>
          </a:p>
        </p:txBody>
      </p:sp>
      <p:sp>
        <p:nvSpPr>
          <p:cNvPr id="6" name="Title 1"/>
          <p:cNvSpPr txBox="1">
            <a:spLocks/>
          </p:cNvSpPr>
          <p:nvPr/>
        </p:nvSpPr>
        <p:spPr bwMode="auto">
          <a:xfrm>
            <a:off x="90488" y="1668463"/>
            <a:ext cx="8170862" cy="437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r>
              <a:rPr lang="en-US" sz="3200" dirty="0">
                <a:cs typeface="Arial" pitchFamily="34" charset="0"/>
              </a:rPr>
              <a:t>David Page, M.D.  (Chair)</a:t>
            </a:r>
          </a:p>
          <a:p>
            <a:pPr>
              <a:spcBef>
                <a:spcPts val="700"/>
              </a:spcBef>
              <a:buClr>
                <a:schemeClr val="tx2"/>
              </a:buClr>
              <a:buSzPct val="95000"/>
              <a:buFont typeface="Wingdings" pitchFamily="2" charset="2"/>
              <a:buChar char=""/>
            </a:pPr>
            <a:r>
              <a:rPr lang="en-US" sz="3200" dirty="0">
                <a:cs typeface="Arial" pitchFamily="34" charset="0"/>
              </a:rPr>
              <a:t>Rick Myers, Ph.D.   (NACHGR)</a:t>
            </a:r>
          </a:p>
          <a:p>
            <a:pPr>
              <a:spcBef>
                <a:spcPts val="700"/>
              </a:spcBef>
              <a:buClr>
                <a:schemeClr val="tx2"/>
              </a:buClr>
              <a:buSzPct val="95000"/>
              <a:buFont typeface="Wingdings" pitchFamily="2" charset="2"/>
              <a:buChar char=""/>
            </a:pPr>
            <a:r>
              <a:rPr lang="en-US" sz="3200" dirty="0">
                <a:cs typeface="Arial" pitchFamily="34" charset="0"/>
              </a:rPr>
              <a:t>Bruce Korf, M.D., Ph.D.   (BSC)</a:t>
            </a:r>
          </a:p>
          <a:p>
            <a:pPr>
              <a:spcBef>
                <a:spcPts val="700"/>
              </a:spcBef>
              <a:buClr>
                <a:schemeClr val="tx2"/>
              </a:buClr>
              <a:buSzPct val="95000"/>
              <a:buFont typeface="Wingdings" pitchFamily="2" charset="2"/>
              <a:buChar char=""/>
            </a:pPr>
            <a:r>
              <a:rPr lang="en-US" sz="3200" dirty="0">
                <a:cs typeface="Arial" pitchFamily="34" charset="0"/>
              </a:rPr>
              <a:t>Wylie Burke, M.D., Ph.D</a:t>
            </a:r>
          </a:p>
          <a:p>
            <a:pPr>
              <a:spcBef>
                <a:spcPts val="700"/>
              </a:spcBef>
              <a:buClr>
                <a:schemeClr val="tx2"/>
              </a:buClr>
              <a:buSzPct val="95000"/>
              <a:buFont typeface="Wingdings" pitchFamily="2" charset="2"/>
              <a:buChar char=""/>
            </a:pPr>
            <a:r>
              <a:rPr lang="en-US" sz="3200" dirty="0">
                <a:cs typeface="Arial" pitchFamily="34" charset="0"/>
              </a:rPr>
              <a:t>Nancy Cox, Ph.D</a:t>
            </a:r>
          </a:p>
          <a:p>
            <a:pPr>
              <a:spcBef>
                <a:spcPts val="700"/>
              </a:spcBef>
              <a:buClr>
                <a:schemeClr val="tx2"/>
              </a:buClr>
              <a:buSzPct val="95000"/>
              <a:buFont typeface="Wingdings" pitchFamily="2" charset="2"/>
              <a:buChar char=""/>
            </a:pPr>
            <a:r>
              <a:rPr lang="en-US" sz="3200" dirty="0">
                <a:cs typeface="Arial" pitchFamily="34" charset="0"/>
              </a:rPr>
              <a:t>Bob Waterston, M.D., Ph.D</a:t>
            </a:r>
          </a:p>
          <a:p>
            <a:pPr>
              <a:spcBef>
                <a:spcPts val="700"/>
              </a:spcBef>
              <a:buClr>
                <a:schemeClr val="tx2"/>
              </a:buClr>
              <a:buSzPct val="95000"/>
              <a:buFont typeface="Wingdings" pitchFamily="2" charset="2"/>
              <a:buChar char=""/>
            </a:pPr>
            <a:r>
              <a:rPr lang="en-US" sz="3200" dirty="0">
                <a:cs typeface="Arial" pitchFamily="34" charset="0"/>
              </a:rPr>
              <a:t>Huda Zoghbi, M.D.</a:t>
            </a:r>
            <a:endParaRPr lang="en-US" sz="3200"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
                                            <p:txEl>
                                              <p:pRg st="5" end="5"/>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26988"/>
            <a:ext cx="9144000" cy="811212"/>
          </a:xfrm>
          <a:prstGeom prst="rect">
            <a:avLst/>
          </a:prstGeom>
        </p:spPr>
        <p:txBody>
          <a:bodyPr/>
          <a:lstStyle/>
          <a:p>
            <a:pPr algn="ctr">
              <a:defRPr/>
            </a:pPr>
            <a:r>
              <a:rPr lang="en-US" sz="3600" spc="-100" dirty="0">
                <a:solidFill>
                  <a:srgbClr val="FFFF00"/>
                </a:solidFill>
                <a:latin typeface="Arial" pitchFamily="34" charset="0"/>
                <a:cs typeface="Arial" pitchFamily="34" charset="0"/>
              </a:rPr>
              <a:t>NHGRI Intramural Research Highlights</a:t>
            </a:r>
          </a:p>
        </p:txBody>
      </p:sp>
      <p:sp>
        <p:nvSpPr>
          <p:cNvPr id="2052" name="TextBox 6"/>
          <p:cNvSpPr txBox="1">
            <a:spLocks noChangeArrowheads="1"/>
          </p:cNvSpPr>
          <p:nvPr/>
        </p:nvSpPr>
        <p:spPr bwMode="auto">
          <a:xfrm>
            <a:off x="7256463" y="6356350"/>
            <a:ext cx="1795684" cy="400110"/>
          </a:xfrm>
          <a:prstGeom prst="rect">
            <a:avLst/>
          </a:prstGeom>
          <a:solidFill>
            <a:srgbClr val="000066"/>
          </a:solidFill>
          <a:ln w="9525">
            <a:noFill/>
            <a:miter lim="800000"/>
            <a:headEnd/>
            <a:tailEnd/>
          </a:ln>
        </p:spPr>
        <p:txBody>
          <a:bodyPr wrap="none">
            <a:spAutoFit/>
          </a:bodyPr>
          <a:lstStyle/>
          <a:p>
            <a:r>
              <a:rPr lang="en-US" sz="2000" dirty="0">
                <a:solidFill>
                  <a:srgbClr val="8BE6FF"/>
                </a:solidFill>
              </a:rPr>
              <a:t>Document </a:t>
            </a:r>
            <a:r>
              <a:rPr lang="en-US" sz="2000" dirty="0" smtClean="0">
                <a:solidFill>
                  <a:srgbClr val="8BE6FF"/>
                </a:solidFill>
              </a:rPr>
              <a:t>47</a:t>
            </a:r>
            <a:endParaRPr lang="en-US" sz="2000" dirty="0">
              <a:solidFill>
                <a:srgbClr val="8BE6FF"/>
              </a:solidFill>
            </a:endParaRPr>
          </a:p>
        </p:txBody>
      </p:sp>
      <p:pic>
        <p:nvPicPr>
          <p:cNvPr id="7174" name="Picture 6" descr="http://inside.genome.gov/NHGRIStaff/Staff/retrieve.cfm?imageid=40000957&amp;dpi=300&amp;fileformat=jpg"/>
          <p:cNvPicPr>
            <a:picLocks noChangeAspect="1" noChangeArrowheads="1"/>
          </p:cNvPicPr>
          <p:nvPr/>
        </p:nvPicPr>
        <p:blipFill>
          <a:blip r:embed="rId4" cstate="print"/>
          <a:srcRect/>
          <a:stretch>
            <a:fillRect/>
          </a:stretch>
        </p:blipFill>
        <p:spPr bwMode="auto">
          <a:xfrm>
            <a:off x="792036" y="859856"/>
            <a:ext cx="2019981" cy="1340419"/>
          </a:xfrm>
          <a:prstGeom prst="rect">
            <a:avLst/>
          </a:prstGeom>
          <a:noFill/>
        </p:spPr>
      </p:pic>
      <p:grpSp>
        <p:nvGrpSpPr>
          <p:cNvPr id="33" name="Group 32"/>
          <p:cNvGrpSpPr/>
          <p:nvPr/>
        </p:nvGrpSpPr>
        <p:grpSpPr>
          <a:xfrm>
            <a:off x="2914650" y="865649"/>
            <a:ext cx="4537868" cy="1576840"/>
            <a:chOff x="2943225" y="1075198"/>
            <a:chExt cx="5595143" cy="1944227"/>
          </a:xfrm>
        </p:grpSpPr>
        <p:pic>
          <p:nvPicPr>
            <p:cNvPr id="7175" name="Picture 7"/>
            <p:cNvPicPr>
              <a:picLocks noChangeAspect="1" noChangeArrowheads="1"/>
            </p:cNvPicPr>
            <p:nvPr/>
          </p:nvPicPr>
          <p:blipFill>
            <a:blip r:embed="rId5" cstate="print"/>
            <a:srcRect l="8801" t="17480" r="70538" b="78286"/>
            <a:stretch>
              <a:fillRect/>
            </a:stretch>
          </p:blipFill>
          <p:spPr bwMode="auto">
            <a:xfrm>
              <a:off x="2943225" y="1075198"/>
              <a:ext cx="5591175" cy="458327"/>
            </a:xfrm>
            <a:prstGeom prst="rect">
              <a:avLst/>
            </a:prstGeom>
            <a:noFill/>
            <a:ln w="9525">
              <a:noFill/>
              <a:miter lim="800000"/>
              <a:headEnd/>
              <a:tailEnd/>
            </a:ln>
          </p:spPr>
        </p:pic>
        <p:pic>
          <p:nvPicPr>
            <p:cNvPr id="30" name="Picture 7"/>
            <p:cNvPicPr>
              <a:picLocks noChangeAspect="1" noChangeArrowheads="1"/>
            </p:cNvPicPr>
            <p:nvPr/>
          </p:nvPicPr>
          <p:blipFill>
            <a:blip r:embed="rId5" cstate="print"/>
            <a:srcRect l="4897" t="67948" r="66810" b="27115"/>
            <a:stretch>
              <a:fillRect/>
            </a:stretch>
          </p:blipFill>
          <p:spPr bwMode="auto">
            <a:xfrm>
              <a:off x="2943226" y="2628900"/>
              <a:ext cx="5595142" cy="390525"/>
            </a:xfrm>
            <a:prstGeom prst="rect">
              <a:avLst/>
            </a:prstGeom>
            <a:noFill/>
            <a:ln w="9525">
              <a:noFill/>
              <a:miter lim="800000"/>
              <a:headEnd/>
              <a:tailEnd/>
            </a:ln>
          </p:spPr>
        </p:pic>
        <p:pic>
          <p:nvPicPr>
            <p:cNvPr id="31" name="Picture 7"/>
            <p:cNvPicPr>
              <a:picLocks noChangeAspect="1" noChangeArrowheads="1"/>
            </p:cNvPicPr>
            <p:nvPr/>
          </p:nvPicPr>
          <p:blipFill>
            <a:blip r:embed="rId5" cstate="print"/>
            <a:srcRect l="4897" t="30378" r="66810" b="56376"/>
            <a:stretch>
              <a:fillRect/>
            </a:stretch>
          </p:blipFill>
          <p:spPr bwMode="auto">
            <a:xfrm>
              <a:off x="2943226" y="1524000"/>
              <a:ext cx="5595142" cy="1047750"/>
            </a:xfrm>
            <a:prstGeom prst="rect">
              <a:avLst/>
            </a:prstGeom>
            <a:noFill/>
            <a:ln w="9525">
              <a:noFill/>
              <a:miter lim="800000"/>
              <a:headEnd/>
              <a:tailEnd/>
            </a:ln>
          </p:spPr>
        </p:pic>
        <p:pic>
          <p:nvPicPr>
            <p:cNvPr id="32" name="Picture 7"/>
            <p:cNvPicPr>
              <a:picLocks noChangeAspect="1" noChangeArrowheads="1"/>
            </p:cNvPicPr>
            <p:nvPr/>
          </p:nvPicPr>
          <p:blipFill>
            <a:blip r:embed="rId5" cstate="print"/>
            <a:srcRect l="5467" t="24749" r="67444" b="70068"/>
            <a:stretch>
              <a:fillRect/>
            </a:stretch>
          </p:blipFill>
          <p:spPr bwMode="auto">
            <a:xfrm>
              <a:off x="3876675" y="1381125"/>
              <a:ext cx="3705225" cy="283506"/>
            </a:xfrm>
            <a:prstGeom prst="rect">
              <a:avLst/>
            </a:prstGeom>
            <a:noFill/>
            <a:ln w="9525">
              <a:noFill/>
              <a:miter lim="800000"/>
              <a:headEnd/>
              <a:tailEnd/>
            </a:ln>
          </p:spPr>
        </p:pic>
      </p:grpSp>
      <p:grpSp>
        <p:nvGrpSpPr>
          <p:cNvPr id="37" name="Group 36"/>
          <p:cNvGrpSpPr/>
          <p:nvPr/>
        </p:nvGrpSpPr>
        <p:grpSpPr>
          <a:xfrm>
            <a:off x="3399427" y="2686051"/>
            <a:ext cx="4544424" cy="1762124"/>
            <a:chOff x="-6896100" y="1924050"/>
            <a:chExt cx="6067425" cy="2352675"/>
          </a:xfrm>
        </p:grpSpPr>
        <p:pic>
          <p:nvPicPr>
            <p:cNvPr id="7176" name="Picture 8"/>
            <p:cNvPicPr>
              <a:picLocks noChangeAspect="1" noChangeArrowheads="1"/>
            </p:cNvPicPr>
            <p:nvPr/>
          </p:nvPicPr>
          <p:blipFill>
            <a:blip r:embed="rId6" cstate="print"/>
            <a:srcRect l="4844" t="26465" r="70664" b="63379"/>
            <a:stretch>
              <a:fillRect/>
            </a:stretch>
          </p:blipFill>
          <p:spPr bwMode="auto">
            <a:xfrm>
              <a:off x="-6896100" y="1924050"/>
              <a:ext cx="6067425" cy="1006399"/>
            </a:xfrm>
            <a:prstGeom prst="rect">
              <a:avLst/>
            </a:prstGeom>
            <a:noFill/>
            <a:ln w="9525">
              <a:noFill/>
              <a:miter lim="800000"/>
              <a:headEnd/>
              <a:tailEnd/>
            </a:ln>
          </p:spPr>
        </p:pic>
        <p:pic>
          <p:nvPicPr>
            <p:cNvPr id="35" name="Picture 8"/>
            <p:cNvPicPr>
              <a:picLocks noChangeAspect="1" noChangeArrowheads="1"/>
            </p:cNvPicPr>
            <p:nvPr/>
          </p:nvPicPr>
          <p:blipFill>
            <a:blip r:embed="rId6" cstate="print"/>
            <a:srcRect l="4453" t="41211" r="70664" b="50781"/>
            <a:stretch>
              <a:fillRect/>
            </a:stretch>
          </p:blipFill>
          <p:spPr bwMode="auto">
            <a:xfrm>
              <a:off x="-6896100" y="2933700"/>
              <a:ext cx="6067425" cy="781050"/>
            </a:xfrm>
            <a:prstGeom prst="rect">
              <a:avLst/>
            </a:prstGeom>
            <a:noFill/>
            <a:ln w="9525">
              <a:noFill/>
              <a:miter lim="800000"/>
              <a:headEnd/>
              <a:tailEnd/>
            </a:ln>
          </p:spPr>
        </p:pic>
        <p:pic>
          <p:nvPicPr>
            <p:cNvPr id="36" name="Picture 8"/>
            <p:cNvPicPr>
              <a:picLocks noChangeAspect="1" noChangeArrowheads="1"/>
            </p:cNvPicPr>
            <p:nvPr/>
          </p:nvPicPr>
          <p:blipFill>
            <a:blip r:embed="rId6" cstate="print"/>
            <a:srcRect l="4453" t="51172" r="70664" b="42968"/>
            <a:stretch>
              <a:fillRect/>
            </a:stretch>
          </p:blipFill>
          <p:spPr bwMode="auto">
            <a:xfrm>
              <a:off x="-6896100" y="3705225"/>
              <a:ext cx="6067425" cy="571500"/>
            </a:xfrm>
            <a:prstGeom prst="rect">
              <a:avLst/>
            </a:prstGeom>
            <a:noFill/>
            <a:ln w="9525">
              <a:noFill/>
              <a:miter lim="800000"/>
              <a:headEnd/>
              <a:tailEnd/>
            </a:ln>
          </p:spPr>
        </p:pic>
      </p:grpSp>
      <p:pic>
        <p:nvPicPr>
          <p:cNvPr id="7178" name="Picture 10" descr="Yardena Samuels"/>
          <p:cNvPicPr>
            <a:picLocks noChangeAspect="1" noChangeArrowheads="1"/>
          </p:cNvPicPr>
          <p:nvPr/>
        </p:nvPicPr>
        <p:blipFill>
          <a:blip r:embed="rId7" cstate="print"/>
          <a:srcRect l="31442" t="4965" r="7494" b="31412"/>
          <a:stretch>
            <a:fillRect/>
          </a:stretch>
        </p:blipFill>
        <p:spPr bwMode="auto">
          <a:xfrm>
            <a:off x="1335604" y="2695575"/>
            <a:ext cx="1998146" cy="1457325"/>
          </a:xfrm>
          <a:prstGeom prst="rect">
            <a:avLst/>
          </a:prstGeom>
          <a:noFill/>
        </p:spPr>
      </p:pic>
      <p:grpSp>
        <p:nvGrpSpPr>
          <p:cNvPr id="17" name="Group 16"/>
          <p:cNvGrpSpPr/>
          <p:nvPr/>
        </p:nvGrpSpPr>
        <p:grpSpPr>
          <a:xfrm>
            <a:off x="3958397" y="4686300"/>
            <a:ext cx="4558057" cy="1514475"/>
            <a:chOff x="2238375" y="4486275"/>
            <a:chExt cx="5934075" cy="1971675"/>
          </a:xfrm>
        </p:grpSpPr>
        <p:pic>
          <p:nvPicPr>
            <p:cNvPr id="15" name="Picture 2"/>
            <p:cNvPicPr>
              <a:picLocks noChangeAspect="1" noChangeArrowheads="1"/>
            </p:cNvPicPr>
            <p:nvPr/>
          </p:nvPicPr>
          <p:blipFill>
            <a:blip r:embed="rId8" cstate="print"/>
            <a:srcRect l="8086" t="32227" r="67578" b="57812"/>
            <a:stretch>
              <a:fillRect/>
            </a:stretch>
          </p:blipFill>
          <p:spPr bwMode="auto">
            <a:xfrm>
              <a:off x="2238375" y="4486275"/>
              <a:ext cx="5934075" cy="971550"/>
            </a:xfrm>
            <a:prstGeom prst="rect">
              <a:avLst/>
            </a:prstGeom>
            <a:noFill/>
            <a:ln w="9525">
              <a:noFill/>
              <a:miter lim="800000"/>
              <a:headEnd/>
              <a:tailEnd/>
            </a:ln>
          </p:spPr>
        </p:pic>
        <p:pic>
          <p:nvPicPr>
            <p:cNvPr id="16" name="Picture 2"/>
            <p:cNvPicPr>
              <a:picLocks noChangeAspect="1" noChangeArrowheads="1"/>
            </p:cNvPicPr>
            <p:nvPr/>
          </p:nvPicPr>
          <p:blipFill>
            <a:blip r:embed="rId8" cstate="print"/>
            <a:srcRect l="8086" t="50098" r="67578" b="39453"/>
            <a:stretch>
              <a:fillRect/>
            </a:stretch>
          </p:blipFill>
          <p:spPr bwMode="auto">
            <a:xfrm>
              <a:off x="2238375" y="5438775"/>
              <a:ext cx="5934075" cy="1019175"/>
            </a:xfrm>
            <a:prstGeom prst="rect">
              <a:avLst/>
            </a:prstGeom>
            <a:noFill/>
            <a:ln w="9525">
              <a:noFill/>
              <a:miter lim="800000"/>
              <a:headEnd/>
              <a:tailEnd/>
            </a:ln>
          </p:spPr>
        </p:pic>
      </p:grpSp>
      <p:pic>
        <p:nvPicPr>
          <p:cNvPr id="2050" name="Picture 2"/>
          <p:cNvPicPr>
            <a:picLocks noChangeAspect="1" noChangeArrowheads="1"/>
          </p:cNvPicPr>
          <p:nvPr/>
        </p:nvPicPr>
        <p:blipFill>
          <a:blip r:embed="rId9" cstate="print"/>
          <a:srcRect l="10174" t="4034" r="37469" b="43032"/>
          <a:stretch>
            <a:fillRect/>
          </a:stretch>
        </p:blipFill>
        <p:spPr bwMode="auto">
          <a:xfrm>
            <a:off x="1866900" y="4676775"/>
            <a:ext cx="2009775" cy="132397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xmlns="" val="193715806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174"/>
                                        </p:tgtEl>
                                        <p:attrNameLst>
                                          <p:attrName>style.visibility</p:attrName>
                                        </p:attrNameLst>
                                      </p:cBhvr>
                                      <p:to>
                                        <p:strVal val="visible"/>
                                      </p:to>
                                    </p:set>
                                    <p:anim calcmode="lin" valueType="num">
                                      <p:cBhvr additive="base">
                                        <p:cTn id="11" dur="500" fill="hold"/>
                                        <p:tgtEl>
                                          <p:spTgt spid="7174"/>
                                        </p:tgtEl>
                                        <p:attrNameLst>
                                          <p:attrName>ppt_x</p:attrName>
                                        </p:attrNameLst>
                                      </p:cBhvr>
                                      <p:tavLst>
                                        <p:tav tm="0">
                                          <p:val>
                                            <p:strVal val="0-#ppt_w/2"/>
                                          </p:val>
                                        </p:tav>
                                        <p:tav tm="100000">
                                          <p:val>
                                            <p:strVal val="#ppt_x"/>
                                          </p:val>
                                        </p:tav>
                                      </p:tavLst>
                                    </p:anim>
                                    <p:anim calcmode="lin" valueType="num">
                                      <p:cBhvr additive="base">
                                        <p:cTn id="12" dur="500" fill="hold"/>
                                        <p:tgtEl>
                                          <p:spTgt spid="717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178"/>
                                        </p:tgtEl>
                                        <p:attrNameLst>
                                          <p:attrName>style.visibility</p:attrName>
                                        </p:attrNameLst>
                                      </p:cBhvr>
                                      <p:to>
                                        <p:strVal val="visible"/>
                                      </p:to>
                                    </p:set>
                                    <p:anim calcmode="lin" valueType="num">
                                      <p:cBhvr additive="base">
                                        <p:cTn id="17" dur="500" fill="hold"/>
                                        <p:tgtEl>
                                          <p:spTgt spid="7178"/>
                                        </p:tgtEl>
                                        <p:attrNameLst>
                                          <p:attrName>ppt_x</p:attrName>
                                        </p:attrNameLst>
                                      </p:cBhvr>
                                      <p:tavLst>
                                        <p:tav tm="0">
                                          <p:val>
                                            <p:strVal val="0-#ppt_w/2"/>
                                          </p:val>
                                        </p:tav>
                                        <p:tav tm="100000">
                                          <p:val>
                                            <p:strVal val="#ppt_x"/>
                                          </p:val>
                                        </p:tav>
                                      </p:tavLst>
                                    </p:anim>
                                    <p:anim calcmode="lin" valueType="num">
                                      <p:cBhvr additive="base">
                                        <p:cTn id="18" dur="500" fill="hold"/>
                                        <p:tgtEl>
                                          <p:spTgt spid="7178"/>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0-#ppt_w/2"/>
                                          </p:val>
                                        </p:tav>
                                        <p:tav tm="100000">
                                          <p:val>
                                            <p:strVal val="#ppt_x"/>
                                          </p:val>
                                        </p:tav>
                                      </p:tavLst>
                                    </p:anim>
                                    <p:anim calcmode="lin" valueType="num">
                                      <p:cBhvr additive="base">
                                        <p:cTn id="22"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 calcmode="lin" valueType="num">
                                      <p:cBhvr additive="base">
                                        <p:cTn id="27" dur="500" fill="hold"/>
                                        <p:tgtEl>
                                          <p:spTgt spid="2050"/>
                                        </p:tgtEl>
                                        <p:attrNameLst>
                                          <p:attrName>ppt_x</p:attrName>
                                        </p:attrNameLst>
                                      </p:cBhvr>
                                      <p:tavLst>
                                        <p:tav tm="0">
                                          <p:val>
                                            <p:strVal val="0-#ppt_w/2"/>
                                          </p:val>
                                        </p:tav>
                                        <p:tav tm="100000">
                                          <p:val>
                                            <p:strVal val="#ppt_x"/>
                                          </p:val>
                                        </p:tav>
                                      </p:tavLst>
                                    </p:anim>
                                    <p:anim calcmode="lin" valueType="num">
                                      <p:cBhvr additive="base">
                                        <p:cTn id="28" dur="500" fill="hold"/>
                                        <p:tgtEl>
                                          <p:spTgt spid="2050"/>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77788"/>
            <a:ext cx="9144000" cy="1347787"/>
          </a:xfrm>
          <a:prstGeom prst="rect">
            <a:avLst/>
          </a:prstGeom>
        </p:spPr>
        <p:txBody>
          <a:bodyPr/>
          <a:lstStyle/>
          <a:p>
            <a:pPr algn="ctr">
              <a:defRPr/>
            </a:pPr>
            <a:r>
              <a:rPr lang="en-US" sz="3600" spc="-100" dirty="0">
                <a:solidFill>
                  <a:srgbClr val="FFFF00"/>
                </a:solidFill>
                <a:cs typeface="Arial" pitchFamily="34" charset="0"/>
              </a:rPr>
              <a:t>William Gahl </a:t>
            </a:r>
            <a:r>
              <a:rPr lang="en-US" sz="3600" spc="-100" dirty="0" smtClean="0">
                <a:solidFill>
                  <a:srgbClr val="FFFF00"/>
                </a:solidFill>
                <a:cs typeface="Arial" pitchFamily="34" charset="0"/>
              </a:rPr>
              <a:t>Honored </a:t>
            </a:r>
            <a:r>
              <a:rPr lang="en-US" sz="3600" spc="-100" dirty="0">
                <a:solidFill>
                  <a:srgbClr val="FFFF00"/>
                </a:solidFill>
                <a:cs typeface="Arial" pitchFamily="34" charset="0"/>
              </a:rPr>
              <a:t>with </a:t>
            </a:r>
            <a:r>
              <a:rPr lang="en-US" sz="3600" spc="-100" dirty="0" smtClean="0">
                <a:solidFill>
                  <a:srgbClr val="FFFF00"/>
                </a:solidFill>
                <a:cs typeface="Arial" pitchFamily="34" charset="0"/>
              </a:rPr>
              <a:t>Prestigious </a:t>
            </a:r>
            <a:r>
              <a:rPr lang="en-US" sz="3600" spc="-100" dirty="0">
                <a:solidFill>
                  <a:srgbClr val="FFFF00"/>
                </a:solidFill>
                <a:cs typeface="Arial" pitchFamily="34" charset="0"/>
              </a:rPr>
              <a:t>Service to America Medal</a:t>
            </a:r>
          </a:p>
        </p:txBody>
      </p:sp>
      <p:sp>
        <p:nvSpPr>
          <p:cNvPr id="89091" name="TextBox 6"/>
          <p:cNvSpPr txBox="1">
            <a:spLocks noChangeArrowheads="1"/>
          </p:cNvSpPr>
          <p:nvPr/>
        </p:nvSpPr>
        <p:spPr bwMode="auto">
          <a:xfrm>
            <a:off x="7251700" y="6354763"/>
            <a:ext cx="179568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a:solidFill>
                  <a:srgbClr val="8BE6FF"/>
                </a:solidFill>
              </a:rPr>
              <a:t>Document </a:t>
            </a:r>
            <a:r>
              <a:rPr lang="en-US" sz="2000" dirty="0" smtClean="0">
                <a:solidFill>
                  <a:srgbClr val="8BE6FF"/>
                </a:solidFill>
              </a:rPr>
              <a:t>48</a:t>
            </a:r>
            <a:endParaRPr lang="en-US" sz="2000" dirty="0">
              <a:solidFill>
                <a:srgbClr val="8BE6FF"/>
              </a:solidFill>
            </a:endParaRPr>
          </a:p>
        </p:txBody>
      </p:sp>
      <p:pic>
        <p:nvPicPr>
          <p:cNvPr id="66564" name="Picture 5"/>
          <p:cNvPicPr>
            <a:picLocks noChangeAspect="1" noChangeArrowheads="1"/>
          </p:cNvPicPr>
          <p:nvPr/>
        </p:nvPicPr>
        <p:blipFill>
          <a:blip r:embed="rId4" cstate="print"/>
          <a:srcRect l="11346" t="14365" r="10564" b="10977"/>
          <a:stretch>
            <a:fillRect/>
          </a:stretch>
        </p:blipFill>
        <p:spPr bwMode="auto">
          <a:xfrm>
            <a:off x="4689148" y="1451956"/>
            <a:ext cx="3913188" cy="2479675"/>
          </a:xfrm>
          <a:prstGeom prst="roundRect">
            <a:avLst>
              <a:gd name="adj" fmla="val 8594"/>
            </a:avLst>
          </a:prstGeom>
          <a:solidFill>
            <a:srgbClr val="FFFFFF">
              <a:shade val="85000"/>
            </a:srgbClr>
          </a:solidFill>
          <a:ln>
            <a:noFill/>
          </a:ln>
          <a:effectLst/>
        </p:spPr>
      </p:pic>
      <p:pic>
        <p:nvPicPr>
          <p:cNvPr id="66565" name="Picture 6"/>
          <p:cNvPicPr>
            <a:picLocks noChangeAspect="1" noChangeArrowheads="1"/>
          </p:cNvPicPr>
          <p:nvPr/>
        </p:nvPicPr>
        <p:blipFill>
          <a:blip r:embed="rId5" cstate="print"/>
          <a:srcRect l="3868" t="9898" r="7210" b="7924"/>
          <a:stretch>
            <a:fillRect/>
          </a:stretch>
        </p:blipFill>
        <p:spPr bwMode="auto">
          <a:xfrm>
            <a:off x="490211" y="1451956"/>
            <a:ext cx="4062412" cy="2493963"/>
          </a:xfrm>
          <a:prstGeom prst="roundRect">
            <a:avLst>
              <a:gd name="adj" fmla="val 8594"/>
            </a:avLst>
          </a:prstGeom>
          <a:solidFill>
            <a:srgbClr val="FFFFFF">
              <a:shade val="85000"/>
            </a:srgbClr>
          </a:solidFill>
          <a:ln>
            <a:noFill/>
          </a:ln>
          <a:effectLst/>
        </p:spPr>
      </p:pic>
      <p:pic>
        <p:nvPicPr>
          <p:cNvPr id="66566" name="Picture 7"/>
          <p:cNvPicPr>
            <a:picLocks noChangeAspect="1" noChangeArrowheads="1"/>
          </p:cNvPicPr>
          <p:nvPr/>
        </p:nvPicPr>
        <p:blipFill>
          <a:blip r:embed="rId6" cstate="print"/>
          <a:srcRect l="14133" t="31407" r="25754" b="20100"/>
          <a:stretch>
            <a:fillRect/>
          </a:stretch>
        </p:blipFill>
        <p:spPr bwMode="auto">
          <a:xfrm>
            <a:off x="2671436" y="4125306"/>
            <a:ext cx="3914775" cy="2368550"/>
          </a:xfrm>
          <a:prstGeom prst="roundRect">
            <a:avLst>
              <a:gd name="adj" fmla="val 8594"/>
            </a:avLst>
          </a:prstGeom>
          <a:solidFill>
            <a:srgbClr val="FFFFFF">
              <a:shade val="85000"/>
            </a:srgbClr>
          </a:solidFill>
          <a:ln>
            <a:noFill/>
          </a:ln>
          <a:effectLst/>
        </p:spPr>
      </p:pic>
    </p:spTree>
    <p:custDataLst>
      <p:tags r:id="rId1"/>
    </p:custData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6" presetClass="entr" presetSubtype="32" fill="hold" nodeType="clickEffect">
                                  <p:stCondLst>
                                    <p:cond delay="0"/>
                                  </p:stCondLst>
                                  <p:childTnLst>
                                    <p:set>
                                      <p:cBhvr>
                                        <p:cTn id="6" dur="1" fill="hold">
                                          <p:stCondLst>
                                            <p:cond delay="0"/>
                                          </p:stCondLst>
                                        </p:cTn>
                                        <p:tgtEl>
                                          <p:spTgt spid="66565"/>
                                        </p:tgtEl>
                                        <p:attrNameLst>
                                          <p:attrName>style.visibility</p:attrName>
                                        </p:attrNameLst>
                                      </p:cBhvr>
                                      <p:to>
                                        <p:strVal val="visible"/>
                                      </p:to>
                                    </p:set>
                                    <p:animEffect transition="in" filter="circle(out)">
                                      <p:cBhvr>
                                        <p:cTn id="7" dur="500"/>
                                        <p:tgtEl>
                                          <p:spTgt spid="66565"/>
                                        </p:tgtEl>
                                      </p:cBhvr>
                                    </p:animEffect>
                                  </p:childTnLst>
                                </p:cTn>
                              </p:par>
                              <p:par>
                                <p:cTn id="8" presetID="6" presetClass="entr" presetSubtype="32" fill="hold" nodeType="withEffect">
                                  <p:stCondLst>
                                    <p:cond delay="0"/>
                                  </p:stCondLst>
                                  <p:childTnLst>
                                    <p:set>
                                      <p:cBhvr>
                                        <p:cTn id="9" dur="1" fill="hold">
                                          <p:stCondLst>
                                            <p:cond delay="0"/>
                                          </p:stCondLst>
                                        </p:cTn>
                                        <p:tgtEl>
                                          <p:spTgt spid="66564"/>
                                        </p:tgtEl>
                                        <p:attrNameLst>
                                          <p:attrName>style.visibility</p:attrName>
                                        </p:attrNameLst>
                                      </p:cBhvr>
                                      <p:to>
                                        <p:strVal val="visible"/>
                                      </p:to>
                                    </p:set>
                                    <p:animEffect transition="in" filter="circle(out)">
                                      <p:cBhvr>
                                        <p:cTn id="10" dur="500"/>
                                        <p:tgtEl>
                                          <p:spTgt spid="66564"/>
                                        </p:tgtEl>
                                      </p:cBhvr>
                                    </p:animEffect>
                                  </p:childTnLst>
                                </p:cTn>
                              </p:par>
                              <p:par>
                                <p:cTn id="11" presetID="6" presetClass="entr" presetSubtype="32" fill="hold" nodeType="withEffect">
                                  <p:stCondLst>
                                    <p:cond delay="0"/>
                                  </p:stCondLst>
                                  <p:childTnLst>
                                    <p:set>
                                      <p:cBhvr>
                                        <p:cTn id="12" dur="1" fill="hold">
                                          <p:stCondLst>
                                            <p:cond delay="0"/>
                                          </p:stCondLst>
                                        </p:cTn>
                                        <p:tgtEl>
                                          <p:spTgt spid="66566"/>
                                        </p:tgtEl>
                                        <p:attrNameLst>
                                          <p:attrName>style.visibility</p:attrName>
                                        </p:attrNameLst>
                                      </p:cBhvr>
                                      <p:to>
                                        <p:strVal val="visible"/>
                                      </p:to>
                                    </p:set>
                                    <p:animEffect transition="in" filter="circle(out)">
                                      <p:cBhvr>
                                        <p:cTn id="13" dur="500"/>
                                        <p:tgtEl>
                                          <p:spTgt spid="66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4"/>
          <p:cNvSpPr>
            <a:spLocks noGrp="1"/>
          </p:cNvSpPr>
          <p:nvPr>
            <p:ph type="title"/>
          </p:nvPr>
        </p:nvSpPr>
        <p:spPr>
          <a:xfrm>
            <a:off x="0" y="38100"/>
            <a:ext cx="9144000" cy="790575"/>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Proposed NHGRI Reorganization</a:t>
            </a:r>
          </a:p>
        </p:txBody>
      </p:sp>
      <p:sp>
        <p:nvSpPr>
          <p:cNvPr id="19459" name="TextBox 4"/>
          <p:cNvSpPr txBox="1">
            <a:spLocks noChangeArrowheads="1"/>
          </p:cNvSpPr>
          <p:nvPr/>
        </p:nvSpPr>
        <p:spPr bwMode="auto">
          <a:xfrm>
            <a:off x="7400925" y="6361113"/>
            <a:ext cx="165301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US" sz="2000" dirty="0">
                <a:solidFill>
                  <a:srgbClr val="8BE6FF"/>
                </a:solidFill>
                <a:ea typeface="ＭＳ Ｐゴシック" pitchFamily="34" charset="-128"/>
              </a:rPr>
              <a:t>Document </a:t>
            </a:r>
            <a:r>
              <a:rPr lang="en-US" sz="2000" dirty="0" smtClean="0">
                <a:solidFill>
                  <a:srgbClr val="8BE6FF"/>
                </a:solidFill>
                <a:ea typeface="ＭＳ Ｐゴシック" pitchFamily="34" charset="-128"/>
              </a:rPr>
              <a:t>1</a:t>
            </a:r>
            <a:endParaRPr lang="en-US" sz="2000" dirty="0">
              <a:solidFill>
                <a:srgbClr val="8BE6FF"/>
              </a:solidFill>
              <a:ea typeface="ＭＳ Ｐゴシック" pitchFamily="34" charset="-128"/>
            </a:endParaRPr>
          </a:p>
        </p:txBody>
      </p:sp>
      <p:pic>
        <p:nvPicPr>
          <p:cNvPr id="19460"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l="27229" t="32892" r="12379" b="22105"/>
          <a:stretch>
            <a:fillRect/>
          </a:stretch>
        </p:blipFill>
        <p:spPr bwMode="auto">
          <a:xfrm>
            <a:off x="327025" y="927100"/>
            <a:ext cx="8470313" cy="4719638"/>
          </a:xfrm>
          <a:prstGeom prst="rect">
            <a:avLst/>
          </a:prstGeom>
          <a:noFill/>
          <a:ln w="101600" cmpd="dbl">
            <a:solidFill>
              <a:schemeClr val="tx2">
                <a:lumMod val="75000"/>
              </a:schemeClr>
            </a:solidFill>
            <a:miter lim="800000"/>
            <a:headEnd/>
            <a:tailEnd/>
          </a:ln>
          <a:extLst>
            <a:ext uri="{909E8E84-426E-40DD-AFC4-6F175D3DCCD1}">
              <a14:hiddenFill xmlns:a14="http://schemas.microsoft.com/office/drawing/2010/main" xmlns="">
                <a:solidFill>
                  <a:srgbClr val="FFFFFF"/>
                </a:solidFill>
              </a14:hiddenFill>
            </a:ext>
          </a:extLst>
        </p:spPr>
      </p:pic>
      <p:sp>
        <p:nvSpPr>
          <p:cNvPr id="19461" name="Rectangle 7"/>
          <p:cNvSpPr>
            <a:spLocks noChangeArrowheads="1"/>
          </p:cNvSpPr>
          <p:nvPr/>
        </p:nvSpPr>
        <p:spPr bwMode="auto">
          <a:xfrm>
            <a:off x="2425700" y="5851525"/>
            <a:ext cx="43402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3600" dirty="0" smtClean="0">
                <a:solidFill>
                  <a:srgbClr val="66FF33"/>
                </a:solidFill>
                <a:cs typeface="Arial" pitchFamily="34" charset="0"/>
              </a:rPr>
              <a:t>genome.gov/reorg</a:t>
            </a:r>
            <a:endParaRPr lang="en-US" sz="3600" dirty="0">
              <a:solidFill>
                <a:srgbClr val="66FF33"/>
              </a:solidFill>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wipe(up)">
                                      <p:cBhvr>
                                        <p:cTn id="7" dur="500"/>
                                        <p:tgtEl>
                                          <p:spTgt spid="19460"/>
                                        </p:tgtEl>
                                      </p:cBhvr>
                                    </p:animEffect>
                                  </p:childTnLst>
                                </p:cTn>
                              </p:par>
                            </p:childTnLst>
                          </p:cTn>
                        </p:par>
                        <p:par>
                          <p:cTn id="8" fill="hold" nodeType="withGroup">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9461"/>
                                        </p:tgtEl>
                                        <p:attrNameLst>
                                          <p:attrName>style.visibility</p:attrName>
                                        </p:attrNameLst>
                                      </p:cBhvr>
                                      <p:to>
                                        <p:strVal val="visible"/>
                                      </p:to>
                                    </p:set>
                                    <p:anim calcmode="lin" valueType="num">
                                      <p:cBhvr additive="base">
                                        <p:cTn id="11" dur="500" fill="hold"/>
                                        <p:tgtEl>
                                          <p:spTgt spid="19461"/>
                                        </p:tgtEl>
                                        <p:attrNameLst>
                                          <p:attrName>ppt_x</p:attrName>
                                        </p:attrNameLst>
                                      </p:cBhvr>
                                      <p:tavLst>
                                        <p:tav tm="0">
                                          <p:val>
                                            <p:strVal val="#ppt_x"/>
                                          </p:val>
                                        </p:tav>
                                        <p:tav tm="100000">
                                          <p:val>
                                            <p:strVal val="#ppt_x"/>
                                          </p:val>
                                        </p:tav>
                                      </p:tavLst>
                                    </p:anim>
                                    <p:anim calcmode="lin" valueType="num">
                                      <p:cBhvr additive="base">
                                        <p:cTn id="12"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9827" y="1121040"/>
            <a:ext cx="4626550" cy="457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12226" y="1121040"/>
            <a:ext cx="4193900" cy="457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112525" y="1121040"/>
            <a:ext cx="5440350" cy="457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178175" y="1121040"/>
            <a:ext cx="5776100" cy="457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2392044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par>
                          <p:cTn id="8" fill="hold">
                            <p:stCondLst>
                              <p:cond delay="500"/>
                            </p:stCondLst>
                            <p:childTnLst>
                              <p:par>
                                <p:cTn id="9" presetID="4" presetClass="entr" presetSubtype="32"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box(out)">
                                      <p:cBhvr>
                                        <p:cTn id="11" dur="500"/>
                                        <p:tgtEl>
                                          <p:spTgt spid="6"/>
                                        </p:tgtEl>
                                      </p:cBhvr>
                                    </p:animEffect>
                                  </p:childTnLst>
                                </p:cTn>
                              </p:par>
                            </p:childTnLst>
                          </p:cTn>
                        </p:par>
                        <p:par>
                          <p:cTn id="12" fill="hold">
                            <p:stCondLst>
                              <p:cond delay="2000"/>
                            </p:stCondLst>
                            <p:childTnLst>
                              <p:par>
                                <p:cTn id="13" presetID="4" presetClass="entr" presetSubtype="32" fill="hold"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box(out)">
                                      <p:cBhvr>
                                        <p:cTn id="15" dur="500"/>
                                        <p:tgtEl>
                                          <p:spTgt spid="8"/>
                                        </p:tgtEl>
                                      </p:cBhvr>
                                    </p:animEffect>
                                  </p:childTnLst>
                                </p:cTn>
                              </p:par>
                            </p:childTnLst>
                          </p:cTn>
                        </p:par>
                        <p:par>
                          <p:cTn id="16" fill="hold">
                            <p:stCondLst>
                              <p:cond delay="3500"/>
                            </p:stCondLst>
                            <p:childTnLst>
                              <p:par>
                                <p:cTn id="17" presetID="4" presetClass="entr" presetSubtype="32" fill="hold" nodeType="after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box(ou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6" name="Picture 1"/>
          <p:cNvPicPr>
            <a:picLocks noChangeAspect="1" noChangeArrowheads="1"/>
          </p:cNvPicPr>
          <p:nvPr/>
        </p:nvPicPr>
        <p:blipFill>
          <a:blip r:embed="rId3" cstate="print"/>
          <a:srcRect/>
          <a:stretch>
            <a:fillRect/>
          </a:stretch>
        </p:blipFill>
        <p:spPr bwMode="auto">
          <a:xfrm>
            <a:off x="2023174" y="1409319"/>
            <a:ext cx="4978400" cy="3243263"/>
          </a:xfrm>
          <a:prstGeom prst="roundRect">
            <a:avLst>
              <a:gd name="adj" fmla="val 8594"/>
            </a:avLst>
          </a:prstGeom>
          <a:solidFill>
            <a:srgbClr val="FFFFFF">
              <a:shade val="85000"/>
            </a:srgbClr>
          </a:solidFill>
          <a:ln>
            <a:noFill/>
          </a:ln>
          <a:effectLst/>
        </p:spPr>
      </p:pic>
      <p:sp>
        <p:nvSpPr>
          <p:cNvPr id="94211" name="Text Box 3"/>
          <p:cNvSpPr txBox="1">
            <a:spLocks noChangeArrowheads="1"/>
          </p:cNvSpPr>
          <p:nvPr/>
        </p:nvSpPr>
        <p:spPr bwMode="auto">
          <a:xfrm>
            <a:off x="1747838" y="1524000"/>
            <a:ext cx="56388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rgbClr val="000000"/>
              </a:solidFill>
              <a:latin typeface="Tahoma" pitchFamily="34" charset="0"/>
            </a:endParaRPr>
          </a:p>
          <a:p>
            <a:pPr algn="ctr">
              <a:spcBef>
                <a:spcPct val="50000"/>
              </a:spcBef>
            </a:pPr>
            <a:endParaRPr lang="en-US" sz="2400">
              <a:solidFill>
                <a:srgbClr val="000000"/>
              </a:solidFill>
              <a:latin typeface="Tahoma" pitchFamily="34" charset="0"/>
            </a:endParaRPr>
          </a:p>
          <a:p>
            <a:pPr algn="ctr">
              <a:spcBef>
                <a:spcPct val="50000"/>
              </a:spcBef>
            </a:pPr>
            <a:endParaRPr lang="en-US" sz="2400">
              <a:solidFill>
                <a:srgbClr val="000000"/>
              </a:solidFill>
              <a:latin typeface="Tahoma" pitchFamily="34" charset="0"/>
            </a:endParaRPr>
          </a:p>
        </p:txBody>
      </p:sp>
      <p:pic>
        <p:nvPicPr>
          <p:cNvPr id="94212" name="Picture 5" descr="topbanner.jp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1025" y="0"/>
            <a:ext cx="7972425" cy="118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213" name="Picture 3" descr="helix at bottom new seq 2.pn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5954713"/>
            <a:ext cx="9134475" cy="87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4" name="Rectangle 6"/>
          <p:cNvSpPr>
            <a:spLocks noChangeArrowheads="1"/>
          </p:cNvSpPr>
          <p:nvPr/>
        </p:nvSpPr>
        <p:spPr bwMode="auto">
          <a:xfrm>
            <a:off x="989013" y="4997450"/>
            <a:ext cx="69723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en-US" sz="4400">
                <a:solidFill>
                  <a:srgbClr val="FFFFFF"/>
                </a:solidFill>
                <a:cs typeface="Arial" pitchFamily="34" charset="0"/>
              </a:rPr>
              <a:t>Special Thanks!</a:t>
            </a:r>
          </a:p>
        </p:txBody>
      </p:sp>
    </p:spTree>
  </p:cSld>
  <p:clrMapOvr>
    <a:masterClrMapping/>
  </p:clrMapOvr>
  <p:transition spd="slow">
    <p:wipe dir="d"/>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endParaRPr lang="en-US"/>
          </a:p>
        </p:txBody>
      </p:sp>
      <p:sp>
        <p:nvSpPr>
          <p:cNvPr id="95235" name="Content Placeholder 2"/>
          <p:cNvSpPr>
            <a:spLocks noGrp="1"/>
          </p:cNvSpPr>
          <p:nvPr>
            <p:ph idx="4294967295"/>
          </p:nvPr>
        </p:nvSpPr>
        <p:spPr/>
        <p:txBody>
          <a:bodyPr/>
          <a:lstStyle/>
          <a:p>
            <a:endParaRPr lang="en-US" smtClean="0"/>
          </a:p>
        </p:txBody>
      </p:sp>
      <p:pic>
        <p:nvPicPr>
          <p:cNvPr id="5" name="Picture 2" descr="C:\1_EDGTALKS\Slides_2011\Graphics and Photos\photo shoot ipad bulb2-0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01600"/>
            <a:ext cx="9144000" cy="731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4|1.5|1.6|1.6|1.5"/>
</p:tagLst>
</file>

<file path=ppt/tags/tag2.xml><?xml version="1.0" encoding="utf-8"?>
<p:tagLst xmlns:a="http://schemas.openxmlformats.org/drawingml/2006/main" xmlns:r="http://schemas.openxmlformats.org/officeDocument/2006/relationships" xmlns:p="http://schemas.openxmlformats.org/presentationml/2006/main">
  <p:tag name="TIMING" val="|1.1|1.4|1.5|1.6|1.6|1.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0.xml><?xml version="1.0" encoding="utf-8"?>
<a:theme xmlns:a="http://schemas.openxmlformats.org/drawingml/2006/main" name="5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1.xml><?xml version="1.0" encoding="utf-8"?>
<a:theme xmlns:a="http://schemas.openxmlformats.org/drawingml/2006/main" name="8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2.xml><?xml version="1.0" encoding="utf-8"?>
<a:theme xmlns:a="http://schemas.openxmlformats.org/drawingml/2006/main" name="9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3.xml><?xml version="1.0" encoding="utf-8"?>
<a:theme xmlns:a="http://schemas.openxmlformats.org/drawingml/2006/main" name="10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4.xml><?xml version="1.0" encoding="utf-8"?>
<a:theme xmlns:a="http://schemas.openxmlformats.org/drawingml/2006/main" name="11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5.xml><?xml version="1.0" encoding="utf-8"?>
<a:theme xmlns:a="http://schemas.openxmlformats.org/drawingml/2006/main" name="14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1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4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6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4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9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96" charset="0"/>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9.xml><?xml version="1.0" encoding="utf-8"?>
<a:theme xmlns:a="http://schemas.openxmlformats.org/drawingml/2006/main" name="3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34714</TotalTime>
  <Words>9430</Words>
  <Application>Microsoft Office PowerPoint</Application>
  <PresentationFormat>On-screen Show (4:3)</PresentationFormat>
  <Paragraphs>1062</Paragraphs>
  <Slides>92</Slides>
  <Notes>92</Notes>
  <HiddenSlides>0</HiddenSlides>
  <MMClips>0</MMClips>
  <ScaleCrop>false</ScaleCrop>
  <HeadingPairs>
    <vt:vector size="4" baseType="variant">
      <vt:variant>
        <vt:lpstr>Theme</vt:lpstr>
      </vt:variant>
      <vt:variant>
        <vt:i4>15</vt:i4>
      </vt:variant>
      <vt:variant>
        <vt:lpstr>Slide Titles</vt:lpstr>
      </vt:variant>
      <vt:variant>
        <vt:i4>92</vt:i4>
      </vt:variant>
    </vt:vector>
  </HeadingPairs>
  <TitlesOfParts>
    <vt:vector size="107" baseType="lpstr">
      <vt:lpstr>BlackGreyFadePhyllisTheme</vt:lpstr>
      <vt:lpstr>7_BlackGreyFadePhyllisTheme</vt:lpstr>
      <vt:lpstr>1_BlackGreyFadePhyllisTheme</vt:lpstr>
      <vt:lpstr>4_BlackGreyFadePhyllisTheme</vt:lpstr>
      <vt:lpstr>6_BlackGreyFadePhyllisTheme</vt:lpstr>
      <vt:lpstr>4_Blank Presentation</vt:lpstr>
      <vt:lpstr>5_Office Theme</vt:lpstr>
      <vt:lpstr>2_BlackGreyFadePhyllisTheme</vt:lpstr>
      <vt:lpstr>3_BlackGreyFadePhyllisTheme</vt:lpstr>
      <vt:lpstr>5_BlackGreyFadePhyllisTheme</vt:lpstr>
      <vt:lpstr>8_BlackGreyFadePhyllisTheme</vt:lpstr>
      <vt:lpstr>9_BlackGreyFadePhyllisTheme</vt:lpstr>
      <vt:lpstr>10_BlackGreyFadePhyllisTheme</vt:lpstr>
      <vt:lpstr>11_BlackGreyFadePhyllisTheme</vt:lpstr>
      <vt:lpstr>14_BlackGreyFadePhyllisTheme</vt:lpstr>
      <vt:lpstr>DIRECTOR’S REPORT   National Advisory Council  for Human Genome Research  February 2012  Eric Green, M.D., Ph.D. Director, NHGRI   </vt:lpstr>
      <vt:lpstr>genome.gov/DirectorsReport  </vt:lpstr>
      <vt:lpstr>Open Session Presentations</vt:lpstr>
      <vt:lpstr>Open Session Presentations</vt:lpstr>
      <vt:lpstr>Open Session Presentations</vt:lpstr>
      <vt:lpstr>Open Session Presentations</vt:lpstr>
      <vt:lpstr>Slide 7</vt:lpstr>
      <vt:lpstr>Slide 8</vt:lpstr>
      <vt:lpstr>Proposed NHGRI Reorganization</vt:lpstr>
      <vt:lpstr>Slide 10</vt:lpstr>
      <vt:lpstr>Cell Commentary on Clinical Genomics</vt:lpstr>
      <vt:lpstr>Slide 12</vt:lpstr>
      <vt:lpstr>Slide 13</vt:lpstr>
      <vt:lpstr>NIH’s National Center for Advancing Translational Sciences (NCATS)</vt:lpstr>
      <vt:lpstr>Relocation of Programs from the  National Center for Research Resources</vt:lpstr>
      <vt:lpstr>Proposed Merger of Institutes</vt:lpstr>
      <vt:lpstr>Target Validation Workshop</vt:lpstr>
      <vt:lpstr>Slide 18</vt:lpstr>
      <vt:lpstr>Slide 19</vt:lpstr>
      <vt:lpstr>Slide 20</vt:lpstr>
      <vt:lpstr>Alzheimer’s Research Initiative</vt:lpstr>
      <vt:lpstr>Slide 22</vt:lpstr>
      <vt:lpstr>Secretary of State Hillary Clinton Visits NIH</vt:lpstr>
      <vt:lpstr>Advisory Committee to the NIH Director Working Group on Data and Informatics </vt:lpstr>
      <vt:lpstr>Request for Information: NIH Data and Informatics Working Group </vt:lpstr>
      <vt:lpstr>Slide 26</vt:lpstr>
      <vt:lpstr>Mourning the Loss of James Crow</vt:lpstr>
      <vt:lpstr>Mourning the Loss of Norton Zinder</vt:lpstr>
      <vt:lpstr>2011 ASHG Curt Stern Award</vt:lpstr>
      <vt:lpstr>2011 NIH Director’s Pioneer Award</vt:lpstr>
      <vt:lpstr>Best Graduate Student Presenter for Genetics at SACNAS National Conference </vt:lpstr>
      <vt:lpstr>2011 "Niki" Award Recipient</vt:lpstr>
      <vt:lpstr>National Academy of Science  Public Welfare Medal Recipient</vt:lpstr>
      <vt:lpstr>Slide 34</vt:lpstr>
      <vt:lpstr>Slide 35</vt:lpstr>
      <vt:lpstr>Slide 36</vt:lpstr>
      <vt:lpstr>Slide 37</vt:lpstr>
      <vt:lpstr>Slide 38</vt:lpstr>
      <vt:lpstr>Slide 39</vt:lpstr>
      <vt:lpstr>Slide 40</vt:lpstr>
      <vt:lpstr>Slide 41</vt:lpstr>
      <vt:lpstr>Slide 42</vt:lpstr>
      <vt:lpstr>NHGRI Genome Advance of the Month</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Genome Sequencing Program:  Comparative Genomics</vt:lpstr>
      <vt:lpstr>Slide 58</vt:lpstr>
      <vt:lpstr>Slide 59</vt:lpstr>
      <vt:lpstr>Slide 60</vt:lpstr>
      <vt:lpstr>DNA Sequencing Technology Development</vt:lpstr>
      <vt:lpstr>Slide 62</vt:lpstr>
      <vt:lpstr>Slide 63</vt:lpstr>
      <vt:lpstr>Return of Results Consortium </vt:lpstr>
      <vt:lpstr>Slide 65</vt:lpstr>
      <vt:lpstr>Characterizing and Displaying Genetic Variants for Clinical Action Workshop </vt:lpstr>
      <vt:lpstr>Genomic Medicine II Meeting </vt:lpstr>
      <vt:lpstr>Slide 68</vt:lpstr>
      <vt:lpstr>Slide 69</vt:lpstr>
      <vt:lpstr>Slide 70</vt:lpstr>
      <vt:lpstr>Slide 71</vt:lpstr>
      <vt:lpstr>Slide 72</vt:lpstr>
      <vt:lpstr>Slide 73</vt:lpstr>
      <vt:lpstr>Slide 74</vt:lpstr>
      <vt:lpstr>Slide 75</vt:lpstr>
      <vt:lpstr>Slide 76</vt:lpstr>
      <vt:lpstr>Slide 77</vt:lpstr>
      <vt:lpstr>NHGRI Catalog of Published Genome-Wide Association Studies (GWAS)</vt:lpstr>
      <vt:lpstr>GWAS Catalog: New Features</vt:lpstr>
      <vt:lpstr>Slide 80</vt:lpstr>
      <vt:lpstr>U.S. Science and Engineering Festival</vt:lpstr>
      <vt:lpstr>My Family Health Portrait</vt:lpstr>
      <vt:lpstr>Genomic Medicine Lecture Series</vt:lpstr>
      <vt:lpstr>Genomic Opportunities for Studying Sickle Cell Disease Meeting: December 2011 </vt:lpstr>
      <vt:lpstr>Pharmacist Education Meeting  </vt:lpstr>
      <vt:lpstr>Slide 86</vt:lpstr>
      <vt:lpstr> Blue Ribbon Panel Review of NHGRI Intramural Research Program</vt:lpstr>
      <vt:lpstr>Slide 88</vt:lpstr>
      <vt:lpstr>Slide 89</vt:lpstr>
      <vt:lpstr>Slide 90</vt:lpstr>
      <vt:lpstr>Slide 91</vt:lpstr>
      <vt:lpstr>Slide 92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Eric (NIH/NHGRI) [E]</dc:creator>
  <cp:lastModifiedBy>wyattj</cp:lastModifiedBy>
  <cp:revision>2433</cp:revision>
  <cp:lastPrinted>2012-02-12T15:17:43Z</cp:lastPrinted>
  <dcterms:created xsi:type="dcterms:W3CDTF">1601-01-01T00:00:00Z</dcterms:created>
  <dcterms:modified xsi:type="dcterms:W3CDTF">2012-02-12T22:22:53Z</dcterms:modified>
</cp:coreProperties>
</file>